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64" r:id="rId5"/>
    <p:sldId id="281" r:id="rId6"/>
    <p:sldId id="283" r:id="rId7"/>
    <p:sldId id="284" r:id="rId8"/>
    <p:sldId id="285" r:id="rId9"/>
    <p:sldId id="280"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15" r:id="rId23"/>
    <p:sldId id="266" r:id="rId24"/>
    <p:sldId id="287" r:id="rId25"/>
    <p:sldId id="288" r:id="rId26"/>
    <p:sldId id="309" r:id="rId27"/>
    <p:sldId id="305" r:id="rId28"/>
    <p:sldId id="291" r:id="rId29"/>
    <p:sldId id="290" r:id="rId30"/>
    <p:sldId id="292" r:id="rId31"/>
    <p:sldId id="310" r:id="rId32"/>
    <p:sldId id="311" r:id="rId33"/>
    <p:sldId id="312" r:id="rId34"/>
    <p:sldId id="313" r:id="rId35"/>
    <p:sldId id="314" r:id="rId36"/>
    <p:sldId id="306" r:id="rId37"/>
  </p:sldIdLst>
  <p:sldSz cx="12188825" cy="6858000"/>
  <p:notesSz cx="6797675" cy="9926638"/>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69" d="100"/>
          <a:sy n="69" d="100"/>
        </p:scale>
        <p:origin x="581" y="106"/>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4AEE2-0D0B-4750-B9DE-CDAB04E31B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tr-TR"/>
        </a:p>
      </dgm:t>
    </dgm:pt>
    <dgm:pt modelId="{13F70F1E-74A6-41F5-B267-F54FBD8B0794}">
      <dgm:prSet phldrT="[Metin]"/>
      <dgm:spPr/>
      <dgm:t>
        <a:bodyPr/>
        <a:lstStyle/>
        <a:p>
          <a:r>
            <a:rPr lang="tr-TR" dirty="0" smtClean="0"/>
            <a:t>Stresör</a:t>
          </a:r>
          <a:endParaRPr lang="tr-TR" dirty="0"/>
        </a:p>
      </dgm:t>
    </dgm:pt>
    <dgm:pt modelId="{C008656B-7060-4AF3-9370-846DEFC9CC2B}" type="parTrans" cxnId="{03A12CE3-9EC4-4991-9BA6-CBEB80FE859A}">
      <dgm:prSet/>
      <dgm:spPr/>
      <dgm:t>
        <a:bodyPr/>
        <a:lstStyle/>
        <a:p>
          <a:endParaRPr lang="tr-TR"/>
        </a:p>
      </dgm:t>
    </dgm:pt>
    <dgm:pt modelId="{6A3A26AA-8988-4281-B9F9-F2402E09B778}" type="sibTrans" cxnId="{03A12CE3-9EC4-4991-9BA6-CBEB80FE859A}">
      <dgm:prSet/>
      <dgm:spPr/>
      <dgm:t>
        <a:bodyPr/>
        <a:lstStyle/>
        <a:p>
          <a:endParaRPr lang="tr-TR"/>
        </a:p>
      </dgm:t>
    </dgm:pt>
    <dgm:pt modelId="{B24084A6-CE68-456D-A7E4-C6CAA49BE310}">
      <dgm:prSet phldrT="[Metin]"/>
      <dgm:spPr/>
      <dgm:t>
        <a:bodyPr/>
        <a:lstStyle/>
        <a:p>
          <a:r>
            <a:rPr lang="tr-TR" dirty="0" smtClean="0"/>
            <a:t>Problem yaratan durum veya talep</a:t>
          </a:r>
          <a:endParaRPr lang="tr-TR" dirty="0"/>
        </a:p>
      </dgm:t>
    </dgm:pt>
    <dgm:pt modelId="{8BD8C277-DDF4-4447-AE22-C880EEE76F8B}" type="parTrans" cxnId="{09FF9AD4-C5B4-4D59-81D5-931AC7C41DEC}">
      <dgm:prSet/>
      <dgm:spPr/>
      <dgm:t>
        <a:bodyPr/>
        <a:lstStyle/>
        <a:p>
          <a:endParaRPr lang="tr-TR"/>
        </a:p>
      </dgm:t>
    </dgm:pt>
    <dgm:pt modelId="{C5A3C193-6327-4494-8233-2F8CD7BEE18C}" type="sibTrans" cxnId="{09FF9AD4-C5B4-4D59-81D5-931AC7C41DEC}">
      <dgm:prSet/>
      <dgm:spPr/>
      <dgm:t>
        <a:bodyPr/>
        <a:lstStyle/>
        <a:p>
          <a:endParaRPr lang="tr-TR"/>
        </a:p>
      </dgm:t>
    </dgm:pt>
    <dgm:pt modelId="{DB5308B4-F9D5-4DCD-BEEF-52913DF477D8}">
      <dgm:prSet phldrT="[Metin]"/>
      <dgm:spPr/>
      <dgm:t>
        <a:bodyPr/>
        <a:lstStyle/>
        <a:p>
          <a:r>
            <a:rPr lang="tr-TR" dirty="0" smtClean="0"/>
            <a:t>Birincil değerlendirme</a:t>
          </a:r>
          <a:endParaRPr lang="tr-TR" dirty="0"/>
        </a:p>
      </dgm:t>
    </dgm:pt>
    <dgm:pt modelId="{44302C26-8F53-425A-84FB-4BE1A88F662B}" type="parTrans" cxnId="{3FE58236-1F10-4BEB-86B8-F7CA37DA31D9}">
      <dgm:prSet/>
      <dgm:spPr/>
      <dgm:t>
        <a:bodyPr/>
        <a:lstStyle/>
        <a:p>
          <a:endParaRPr lang="tr-TR"/>
        </a:p>
      </dgm:t>
    </dgm:pt>
    <dgm:pt modelId="{41DB7EA9-3C77-471A-A4BD-EE24E5D558F6}" type="sibTrans" cxnId="{3FE58236-1F10-4BEB-86B8-F7CA37DA31D9}">
      <dgm:prSet/>
      <dgm:spPr/>
      <dgm:t>
        <a:bodyPr/>
        <a:lstStyle/>
        <a:p>
          <a:endParaRPr lang="tr-TR"/>
        </a:p>
      </dgm:t>
    </dgm:pt>
    <dgm:pt modelId="{2059C7C3-9918-406D-BFC4-8A1CCADC3CED}">
      <dgm:prSet phldrT="[Metin]"/>
      <dgm:spPr/>
      <dgm:t>
        <a:bodyPr/>
        <a:lstStyle/>
        <a:p>
          <a:r>
            <a:rPr lang="tr-TR" dirty="0" smtClean="0"/>
            <a:t>Stresöre nasıl bakıyor, </a:t>
          </a:r>
          <a:r>
            <a:rPr lang="tr-TR" smtClean="0"/>
            <a:t>bizimle </a:t>
          </a:r>
          <a:r>
            <a:rPr lang="tr-TR" smtClean="0"/>
            <a:t>ilişkisini </a:t>
          </a:r>
          <a:r>
            <a:rPr lang="tr-TR" dirty="0" smtClean="0"/>
            <a:t>nasıl kuruyoruz</a:t>
          </a:r>
          <a:endParaRPr lang="tr-TR" dirty="0"/>
        </a:p>
      </dgm:t>
    </dgm:pt>
    <dgm:pt modelId="{AF399281-F086-48C1-9A57-5ECE256D456B}" type="parTrans" cxnId="{CC73D57D-00BB-417F-823B-BF6FF5EB5FCB}">
      <dgm:prSet/>
      <dgm:spPr/>
      <dgm:t>
        <a:bodyPr/>
        <a:lstStyle/>
        <a:p>
          <a:endParaRPr lang="tr-TR"/>
        </a:p>
      </dgm:t>
    </dgm:pt>
    <dgm:pt modelId="{4B366E8B-0634-4533-8066-6E4B32D16C0D}" type="sibTrans" cxnId="{CC73D57D-00BB-417F-823B-BF6FF5EB5FCB}">
      <dgm:prSet/>
      <dgm:spPr/>
      <dgm:t>
        <a:bodyPr/>
        <a:lstStyle/>
        <a:p>
          <a:endParaRPr lang="tr-TR"/>
        </a:p>
      </dgm:t>
    </dgm:pt>
    <dgm:pt modelId="{F45D63ED-F3ED-4F06-BF22-15560D02AD35}">
      <dgm:prSet phldrT="[Metin]"/>
      <dgm:spPr/>
      <dgm:t>
        <a:bodyPr/>
        <a:lstStyle/>
        <a:p>
          <a:r>
            <a:rPr lang="tr-TR" dirty="0" smtClean="0"/>
            <a:t>İkincil değerlendirme</a:t>
          </a:r>
          <a:endParaRPr lang="tr-TR" dirty="0"/>
        </a:p>
      </dgm:t>
    </dgm:pt>
    <dgm:pt modelId="{887B31D2-3EB6-41D8-9C27-3A9864B85285}" type="parTrans" cxnId="{8C575CAD-63DE-4CB3-8CB6-C2FCC7DE469D}">
      <dgm:prSet/>
      <dgm:spPr/>
      <dgm:t>
        <a:bodyPr/>
        <a:lstStyle/>
        <a:p>
          <a:endParaRPr lang="tr-TR"/>
        </a:p>
      </dgm:t>
    </dgm:pt>
    <dgm:pt modelId="{11C3E5E0-F5E7-4F70-880D-42146BE065A4}" type="sibTrans" cxnId="{8C575CAD-63DE-4CB3-8CB6-C2FCC7DE469D}">
      <dgm:prSet/>
      <dgm:spPr/>
      <dgm:t>
        <a:bodyPr/>
        <a:lstStyle/>
        <a:p>
          <a:endParaRPr lang="tr-TR"/>
        </a:p>
      </dgm:t>
    </dgm:pt>
    <dgm:pt modelId="{3E1B0C8C-87FB-41FA-AE3B-A4C29A7BCE11}">
      <dgm:prSet phldrT="[Metin]"/>
      <dgm:spPr/>
      <dgm:t>
        <a:bodyPr/>
        <a:lstStyle/>
        <a:p>
          <a:r>
            <a:rPr lang="tr-TR" dirty="0" smtClean="0"/>
            <a:t>Başa çıkma yeteneğimizi ve dış etkilerin yardımını nasıl görüyoruz</a:t>
          </a:r>
          <a:endParaRPr lang="tr-TR" dirty="0"/>
        </a:p>
      </dgm:t>
    </dgm:pt>
    <dgm:pt modelId="{DDB6E398-67C0-4D06-89C2-2B22039EB68E}" type="parTrans" cxnId="{34FA2747-1864-4066-9B04-C625BD2A937F}">
      <dgm:prSet/>
      <dgm:spPr/>
      <dgm:t>
        <a:bodyPr/>
        <a:lstStyle/>
        <a:p>
          <a:endParaRPr lang="tr-TR"/>
        </a:p>
      </dgm:t>
    </dgm:pt>
    <dgm:pt modelId="{EF6D223B-D907-4FB0-8781-C844F3A94418}" type="sibTrans" cxnId="{34FA2747-1864-4066-9B04-C625BD2A937F}">
      <dgm:prSet/>
      <dgm:spPr/>
      <dgm:t>
        <a:bodyPr/>
        <a:lstStyle/>
        <a:p>
          <a:endParaRPr lang="tr-TR"/>
        </a:p>
      </dgm:t>
    </dgm:pt>
    <dgm:pt modelId="{9D573367-F450-49F6-9624-0B2EBC5E95B3}" type="pres">
      <dgm:prSet presAssocID="{9254AEE2-0D0B-4750-B9DE-CDAB04E31B56}" presName="linearFlow" presStyleCnt="0">
        <dgm:presLayoutVars>
          <dgm:dir/>
          <dgm:animLvl val="lvl"/>
          <dgm:resizeHandles val="exact"/>
        </dgm:presLayoutVars>
      </dgm:prSet>
      <dgm:spPr/>
      <dgm:t>
        <a:bodyPr/>
        <a:lstStyle/>
        <a:p>
          <a:endParaRPr lang="tr-TR"/>
        </a:p>
      </dgm:t>
    </dgm:pt>
    <dgm:pt modelId="{7E4436B7-829D-405F-8722-B7B347E75B15}" type="pres">
      <dgm:prSet presAssocID="{13F70F1E-74A6-41F5-B267-F54FBD8B0794}" presName="composite" presStyleCnt="0"/>
      <dgm:spPr/>
    </dgm:pt>
    <dgm:pt modelId="{396AEBBE-FEF1-492F-B25C-19AE24338307}" type="pres">
      <dgm:prSet presAssocID="{13F70F1E-74A6-41F5-B267-F54FBD8B0794}" presName="parentText" presStyleLbl="alignNode1" presStyleIdx="0" presStyleCnt="3" custLinFactNeighborX="487" custLinFactNeighborY="-24108">
        <dgm:presLayoutVars>
          <dgm:chMax val="1"/>
          <dgm:bulletEnabled val="1"/>
        </dgm:presLayoutVars>
      </dgm:prSet>
      <dgm:spPr/>
      <dgm:t>
        <a:bodyPr/>
        <a:lstStyle/>
        <a:p>
          <a:endParaRPr lang="tr-TR"/>
        </a:p>
      </dgm:t>
    </dgm:pt>
    <dgm:pt modelId="{F7B82388-EF3F-485D-AC82-0EDAC1387994}" type="pres">
      <dgm:prSet presAssocID="{13F70F1E-74A6-41F5-B267-F54FBD8B0794}" presName="descendantText" presStyleLbl="alignAcc1" presStyleIdx="0" presStyleCnt="3">
        <dgm:presLayoutVars>
          <dgm:bulletEnabled val="1"/>
        </dgm:presLayoutVars>
      </dgm:prSet>
      <dgm:spPr/>
      <dgm:t>
        <a:bodyPr/>
        <a:lstStyle/>
        <a:p>
          <a:endParaRPr lang="tr-TR"/>
        </a:p>
      </dgm:t>
    </dgm:pt>
    <dgm:pt modelId="{3BC18F79-1ABD-4B69-A7E2-7AA265003B52}" type="pres">
      <dgm:prSet presAssocID="{6A3A26AA-8988-4281-B9F9-F2402E09B778}" presName="sp" presStyleCnt="0"/>
      <dgm:spPr/>
    </dgm:pt>
    <dgm:pt modelId="{165347BF-D7E4-4E85-BADF-C795622F70A3}" type="pres">
      <dgm:prSet presAssocID="{DB5308B4-F9D5-4DCD-BEEF-52913DF477D8}" presName="composite" presStyleCnt="0"/>
      <dgm:spPr/>
    </dgm:pt>
    <dgm:pt modelId="{DE4C7B51-93F0-405F-BD56-E80F5986B145}" type="pres">
      <dgm:prSet presAssocID="{DB5308B4-F9D5-4DCD-BEEF-52913DF477D8}" presName="parentText" presStyleLbl="alignNode1" presStyleIdx="1" presStyleCnt="3">
        <dgm:presLayoutVars>
          <dgm:chMax val="1"/>
          <dgm:bulletEnabled val="1"/>
        </dgm:presLayoutVars>
      </dgm:prSet>
      <dgm:spPr/>
      <dgm:t>
        <a:bodyPr/>
        <a:lstStyle/>
        <a:p>
          <a:endParaRPr lang="tr-TR"/>
        </a:p>
      </dgm:t>
    </dgm:pt>
    <dgm:pt modelId="{BCF5CB85-F425-4E3F-9C86-309EC3A218ED}" type="pres">
      <dgm:prSet presAssocID="{DB5308B4-F9D5-4DCD-BEEF-52913DF477D8}" presName="descendantText" presStyleLbl="alignAcc1" presStyleIdx="1" presStyleCnt="3">
        <dgm:presLayoutVars>
          <dgm:bulletEnabled val="1"/>
        </dgm:presLayoutVars>
      </dgm:prSet>
      <dgm:spPr/>
      <dgm:t>
        <a:bodyPr/>
        <a:lstStyle/>
        <a:p>
          <a:endParaRPr lang="tr-TR"/>
        </a:p>
      </dgm:t>
    </dgm:pt>
    <dgm:pt modelId="{05D87671-51F5-47F4-8069-702C6A1AAAD9}" type="pres">
      <dgm:prSet presAssocID="{41DB7EA9-3C77-471A-A4BD-EE24E5D558F6}" presName="sp" presStyleCnt="0"/>
      <dgm:spPr/>
    </dgm:pt>
    <dgm:pt modelId="{AAE5A945-39C3-479D-BC6B-B8003EF14106}" type="pres">
      <dgm:prSet presAssocID="{F45D63ED-F3ED-4F06-BF22-15560D02AD35}" presName="composite" presStyleCnt="0"/>
      <dgm:spPr/>
    </dgm:pt>
    <dgm:pt modelId="{57403D5A-1C3F-46C2-AC4C-61FD7208BA5E}" type="pres">
      <dgm:prSet presAssocID="{F45D63ED-F3ED-4F06-BF22-15560D02AD35}" presName="parentText" presStyleLbl="alignNode1" presStyleIdx="2" presStyleCnt="3">
        <dgm:presLayoutVars>
          <dgm:chMax val="1"/>
          <dgm:bulletEnabled val="1"/>
        </dgm:presLayoutVars>
      </dgm:prSet>
      <dgm:spPr/>
      <dgm:t>
        <a:bodyPr/>
        <a:lstStyle/>
        <a:p>
          <a:endParaRPr lang="tr-TR"/>
        </a:p>
      </dgm:t>
    </dgm:pt>
    <dgm:pt modelId="{93ADE0FF-2E63-4E3C-AE75-9B1D30DDF4EE}" type="pres">
      <dgm:prSet presAssocID="{F45D63ED-F3ED-4F06-BF22-15560D02AD35}" presName="descendantText" presStyleLbl="alignAcc1" presStyleIdx="2" presStyleCnt="3">
        <dgm:presLayoutVars>
          <dgm:bulletEnabled val="1"/>
        </dgm:presLayoutVars>
      </dgm:prSet>
      <dgm:spPr/>
      <dgm:t>
        <a:bodyPr/>
        <a:lstStyle/>
        <a:p>
          <a:endParaRPr lang="tr-TR"/>
        </a:p>
      </dgm:t>
    </dgm:pt>
  </dgm:ptLst>
  <dgm:cxnLst>
    <dgm:cxn modelId="{4E6AFB0E-6A76-4389-B0F1-0EF7941ECD61}" type="presOf" srcId="{B24084A6-CE68-456D-A7E4-C6CAA49BE310}" destId="{F7B82388-EF3F-485D-AC82-0EDAC1387994}" srcOrd="0" destOrd="0" presId="urn:microsoft.com/office/officeart/2005/8/layout/chevron2"/>
    <dgm:cxn modelId="{DB5D8234-92F9-4551-9CF3-7A58EBEAF02D}" type="presOf" srcId="{9254AEE2-0D0B-4750-B9DE-CDAB04E31B56}" destId="{9D573367-F450-49F6-9624-0B2EBC5E95B3}" srcOrd="0" destOrd="0" presId="urn:microsoft.com/office/officeart/2005/8/layout/chevron2"/>
    <dgm:cxn modelId="{4B4C759C-84C6-4BF2-B183-636F1139B90E}" type="presOf" srcId="{3E1B0C8C-87FB-41FA-AE3B-A4C29A7BCE11}" destId="{93ADE0FF-2E63-4E3C-AE75-9B1D30DDF4EE}" srcOrd="0" destOrd="0" presId="urn:microsoft.com/office/officeart/2005/8/layout/chevron2"/>
    <dgm:cxn modelId="{7E4069CA-A4F0-43EA-8727-C710D0EBD12D}" type="presOf" srcId="{13F70F1E-74A6-41F5-B267-F54FBD8B0794}" destId="{396AEBBE-FEF1-492F-B25C-19AE24338307}" srcOrd="0" destOrd="0" presId="urn:microsoft.com/office/officeart/2005/8/layout/chevron2"/>
    <dgm:cxn modelId="{34FA2747-1864-4066-9B04-C625BD2A937F}" srcId="{F45D63ED-F3ED-4F06-BF22-15560D02AD35}" destId="{3E1B0C8C-87FB-41FA-AE3B-A4C29A7BCE11}" srcOrd="0" destOrd="0" parTransId="{DDB6E398-67C0-4D06-89C2-2B22039EB68E}" sibTransId="{EF6D223B-D907-4FB0-8781-C844F3A94418}"/>
    <dgm:cxn modelId="{03A12CE3-9EC4-4991-9BA6-CBEB80FE859A}" srcId="{9254AEE2-0D0B-4750-B9DE-CDAB04E31B56}" destId="{13F70F1E-74A6-41F5-B267-F54FBD8B0794}" srcOrd="0" destOrd="0" parTransId="{C008656B-7060-4AF3-9370-846DEFC9CC2B}" sibTransId="{6A3A26AA-8988-4281-B9F9-F2402E09B778}"/>
    <dgm:cxn modelId="{CC73D57D-00BB-417F-823B-BF6FF5EB5FCB}" srcId="{DB5308B4-F9D5-4DCD-BEEF-52913DF477D8}" destId="{2059C7C3-9918-406D-BFC4-8A1CCADC3CED}" srcOrd="0" destOrd="0" parTransId="{AF399281-F086-48C1-9A57-5ECE256D456B}" sibTransId="{4B366E8B-0634-4533-8066-6E4B32D16C0D}"/>
    <dgm:cxn modelId="{BAF854B5-4D19-4CA8-BDB0-947F4EF34BB2}" type="presOf" srcId="{F45D63ED-F3ED-4F06-BF22-15560D02AD35}" destId="{57403D5A-1C3F-46C2-AC4C-61FD7208BA5E}" srcOrd="0" destOrd="0" presId="urn:microsoft.com/office/officeart/2005/8/layout/chevron2"/>
    <dgm:cxn modelId="{C8F8D524-A12A-4ED0-A474-D2C3849ED7CB}" type="presOf" srcId="{DB5308B4-F9D5-4DCD-BEEF-52913DF477D8}" destId="{DE4C7B51-93F0-405F-BD56-E80F5986B145}" srcOrd="0" destOrd="0" presId="urn:microsoft.com/office/officeart/2005/8/layout/chevron2"/>
    <dgm:cxn modelId="{8C575CAD-63DE-4CB3-8CB6-C2FCC7DE469D}" srcId="{9254AEE2-0D0B-4750-B9DE-CDAB04E31B56}" destId="{F45D63ED-F3ED-4F06-BF22-15560D02AD35}" srcOrd="2" destOrd="0" parTransId="{887B31D2-3EB6-41D8-9C27-3A9864B85285}" sibTransId="{11C3E5E0-F5E7-4F70-880D-42146BE065A4}"/>
    <dgm:cxn modelId="{3FE58236-1F10-4BEB-86B8-F7CA37DA31D9}" srcId="{9254AEE2-0D0B-4750-B9DE-CDAB04E31B56}" destId="{DB5308B4-F9D5-4DCD-BEEF-52913DF477D8}" srcOrd="1" destOrd="0" parTransId="{44302C26-8F53-425A-84FB-4BE1A88F662B}" sibTransId="{41DB7EA9-3C77-471A-A4BD-EE24E5D558F6}"/>
    <dgm:cxn modelId="{09FF9AD4-C5B4-4D59-81D5-931AC7C41DEC}" srcId="{13F70F1E-74A6-41F5-B267-F54FBD8B0794}" destId="{B24084A6-CE68-456D-A7E4-C6CAA49BE310}" srcOrd="0" destOrd="0" parTransId="{8BD8C277-DDF4-4447-AE22-C880EEE76F8B}" sibTransId="{C5A3C193-6327-4494-8233-2F8CD7BEE18C}"/>
    <dgm:cxn modelId="{7E98B13D-A3A0-447F-B7B5-A64B43E2FC61}" type="presOf" srcId="{2059C7C3-9918-406D-BFC4-8A1CCADC3CED}" destId="{BCF5CB85-F425-4E3F-9C86-309EC3A218ED}" srcOrd="0" destOrd="0" presId="urn:microsoft.com/office/officeart/2005/8/layout/chevron2"/>
    <dgm:cxn modelId="{84409DB0-F629-4E63-9467-529DDBBF75EC}" type="presParOf" srcId="{9D573367-F450-49F6-9624-0B2EBC5E95B3}" destId="{7E4436B7-829D-405F-8722-B7B347E75B15}" srcOrd="0" destOrd="0" presId="urn:microsoft.com/office/officeart/2005/8/layout/chevron2"/>
    <dgm:cxn modelId="{B65C165A-EDE1-4616-8D6F-9AFCA7B72ECE}" type="presParOf" srcId="{7E4436B7-829D-405F-8722-B7B347E75B15}" destId="{396AEBBE-FEF1-492F-B25C-19AE24338307}" srcOrd="0" destOrd="0" presId="urn:microsoft.com/office/officeart/2005/8/layout/chevron2"/>
    <dgm:cxn modelId="{5FD31AD9-C376-4416-B8A1-3C6ED4B1EB1A}" type="presParOf" srcId="{7E4436B7-829D-405F-8722-B7B347E75B15}" destId="{F7B82388-EF3F-485D-AC82-0EDAC1387994}" srcOrd="1" destOrd="0" presId="urn:microsoft.com/office/officeart/2005/8/layout/chevron2"/>
    <dgm:cxn modelId="{22117C22-7CE7-41A4-9D6E-43F8153899C4}" type="presParOf" srcId="{9D573367-F450-49F6-9624-0B2EBC5E95B3}" destId="{3BC18F79-1ABD-4B69-A7E2-7AA265003B52}" srcOrd="1" destOrd="0" presId="urn:microsoft.com/office/officeart/2005/8/layout/chevron2"/>
    <dgm:cxn modelId="{5690FC98-BAAD-447E-85DB-0513270CC7B8}" type="presParOf" srcId="{9D573367-F450-49F6-9624-0B2EBC5E95B3}" destId="{165347BF-D7E4-4E85-BADF-C795622F70A3}" srcOrd="2" destOrd="0" presId="urn:microsoft.com/office/officeart/2005/8/layout/chevron2"/>
    <dgm:cxn modelId="{A7E9DF9D-A85E-423F-B519-DABF5EE834D1}" type="presParOf" srcId="{165347BF-D7E4-4E85-BADF-C795622F70A3}" destId="{DE4C7B51-93F0-405F-BD56-E80F5986B145}" srcOrd="0" destOrd="0" presId="urn:microsoft.com/office/officeart/2005/8/layout/chevron2"/>
    <dgm:cxn modelId="{9EE9F8C0-D5ED-4571-B68D-E769687A59AF}" type="presParOf" srcId="{165347BF-D7E4-4E85-BADF-C795622F70A3}" destId="{BCF5CB85-F425-4E3F-9C86-309EC3A218ED}" srcOrd="1" destOrd="0" presId="urn:microsoft.com/office/officeart/2005/8/layout/chevron2"/>
    <dgm:cxn modelId="{69FD4AC5-F096-4E21-BDD0-08F8D918750E}" type="presParOf" srcId="{9D573367-F450-49F6-9624-0B2EBC5E95B3}" destId="{05D87671-51F5-47F4-8069-702C6A1AAAD9}" srcOrd="3" destOrd="0" presId="urn:microsoft.com/office/officeart/2005/8/layout/chevron2"/>
    <dgm:cxn modelId="{83189283-72A3-45C7-8412-DDA42FDC7E28}" type="presParOf" srcId="{9D573367-F450-49F6-9624-0B2EBC5E95B3}" destId="{AAE5A945-39C3-479D-BC6B-B8003EF14106}" srcOrd="4" destOrd="0" presId="urn:microsoft.com/office/officeart/2005/8/layout/chevron2"/>
    <dgm:cxn modelId="{82CE949F-B952-4D28-B6AF-96A9BFC6C67E}" type="presParOf" srcId="{AAE5A945-39C3-479D-BC6B-B8003EF14106}" destId="{57403D5A-1C3F-46C2-AC4C-61FD7208BA5E}" srcOrd="0" destOrd="0" presId="urn:microsoft.com/office/officeart/2005/8/layout/chevron2"/>
    <dgm:cxn modelId="{26D4B181-21BD-447D-B605-B9BD5123C669}" type="presParOf" srcId="{AAE5A945-39C3-479D-BC6B-B8003EF14106}" destId="{93ADE0FF-2E63-4E3C-AE75-9B1D30DDF4E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AEBBE-FEF1-492F-B25C-19AE24338307}">
      <dsp:nvSpPr>
        <dsp:cNvPr id="0" name=""/>
        <dsp:cNvSpPr/>
      </dsp:nvSpPr>
      <dsp:spPr>
        <a:xfrm rot="5400000">
          <a:off x="-237105" y="242619"/>
          <a:ext cx="1617464" cy="11322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kern="1200" dirty="0" smtClean="0"/>
            <a:t>Stresör</a:t>
          </a:r>
          <a:endParaRPr lang="tr-TR" sz="1200" kern="1200" dirty="0"/>
        </a:p>
      </dsp:txBody>
      <dsp:txXfrm rot="-5400000">
        <a:off x="5515" y="566111"/>
        <a:ext cx="1132224" cy="485240"/>
      </dsp:txXfrm>
    </dsp:sp>
    <dsp:sp modelId="{F7B82388-EF3F-485D-AC82-0EDAC1387994}">
      <dsp:nvSpPr>
        <dsp:cNvPr id="0" name=""/>
        <dsp:cNvSpPr/>
      </dsp:nvSpPr>
      <dsp:spPr>
        <a:xfrm rot="5400000">
          <a:off x="5118849" y="-3983802"/>
          <a:ext cx="1051351" cy="902460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tr-TR" sz="3200" kern="1200" dirty="0" smtClean="0"/>
            <a:t>Problem yaratan durum veya talep</a:t>
          </a:r>
          <a:endParaRPr lang="tr-TR" sz="3200" kern="1200" dirty="0"/>
        </a:p>
      </dsp:txBody>
      <dsp:txXfrm rot="-5400000">
        <a:off x="1132225" y="54145"/>
        <a:ext cx="8973277" cy="948705"/>
      </dsp:txXfrm>
    </dsp:sp>
    <dsp:sp modelId="{DE4C7B51-93F0-405F-BD56-E80F5986B145}">
      <dsp:nvSpPr>
        <dsp:cNvPr id="0" name=""/>
        <dsp:cNvSpPr/>
      </dsp:nvSpPr>
      <dsp:spPr>
        <a:xfrm rot="5400000">
          <a:off x="-242619" y="1669087"/>
          <a:ext cx="1617464" cy="11322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kern="1200" dirty="0" smtClean="0"/>
            <a:t>Birincil değerlendirme</a:t>
          </a:r>
          <a:endParaRPr lang="tr-TR" sz="1200" kern="1200" dirty="0"/>
        </a:p>
      </dsp:txBody>
      <dsp:txXfrm rot="-5400000">
        <a:off x="1" y="1992579"/>
        <a:ext cx="1132224" cy="485240"/>
      </dsp:txXfrm>
    </dsp:sp>
    <dsp:sp modelId="{BCF5CB85-F425-4E3F-9C86-309EC3A218ED}">
      <dsp:nvSpPr>
        <dsp:cNvPr id="0" name=""/>
        <dsp:cNvSpPr/>
      </dsp:nvSpPr>
      <dsp:spPr>
        <a:xfrm rot="5400000">
          <a:off x="5118849" y="-2560156"/>
          <a:ext cx="1051351" cy="902460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tr-TR" sz="3200" kern="1200" dirty="0" smtClean="0"/>
            <a:t>Stresöre nasıl bakıyor, </a:t>
          </a:r>
          <a:r>
            <a:rPr lang="tr-TR" sz="3200" kern="1200" smtClean="0"/>
            <a:t>bizimle </a:t>
          </a:r>
          <a:r>
            <a:rPr lang="tr-TR" sz="3200" kern="1200" smtClean="0"/>
            <a:t>ilişkisini </a:t>
          </a:r>
          <a:r>
            <a:rPr lang="tr-TR" sz="3200" kern="1200" dirty="0" smtClean="0"/>
            <a:t>nasıl kuruyoruz</a:t>
          </a:r>
          <a:endParaRPr lang="tr-TR" sz="3200" kern="1200" dirty="0"/>
        </a:p>
      </dsp:txBody>
      <dsp:txXfrm rot="-5400000">
        <a:off x="1132225" y="1477791"/>
        <a:ext cx="8973277" cy="948705"/>
      </dsp:txXfrm>
    </dsp:sp>
    <dsp:sp modelId="{57403D5A-1C3F-46C2-AC4C-61FD7208BA5E}">
      <dsp:nvSpPr>
        <dsp:cNvPr id="0" name=""/>
        <dsp:cNvSpPr/>
      </dsp:nvSpPr>
      <dsp:spPr>
        <a:xfrm rot="5400000">
          <a:off x="-242619" y="3092733"/>
          <a:ext cx="1617464" cy="11322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kern="1200" dirty="0" smtClean="0"/>
            <a:t>İkincil değerlendirme</a:t>
          </a:r>
          <a:endParaRPr lang="tr-TR" sz="1200" kern="1200" dirty="0"/>
        </a:p>
      </dsp:txBody>
      <dsp:txXfrm rot="-5400000">
        <a:off x="1" y="3416225"/>
        <a:ext cx="1132224" cy="485240"/>
      </dsp:txXfrm>
    </dsp:sp>
    <dsp:sp modelId="{93ADE0FF-2E63-4E3C-AE75-9B1D30DDF4EE}">
      <dsp:nvSpPr>
        <dsp:cNvPr id="0" name=""/>
        <dsp:cNvSpPr/>
      </dsp:nvSpPr>
      <dsp:spPr>
        <a:xfrm rot="5400000">
          <a:off x="5118849" y="-1136510"/>
          <a:ext cx="1051351" cy="902460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tr-TR" sz="3200" kern="1200" dirty="0" smtClean="0"/>
            <a:t>Başa çıkma yeteneğimizi ve dış etkilerin yardımını nasıl görüyoruz</a:t>
          </a:r>
          <a:endParaRPr lang="tr-TR" sz="3200" kern="1200" dirty="0"/>
        </a:p>
      </dsp:txBody>
      <dsp:txXfrm rot="-5400000">
        <a:off x="1132225" y="2901437"/>
        <a:ext cx="8973277" cy="9487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pPr rtl="0"/>
            <a:endParaRPr lang="tr-TR" dirty="0">
              <a:solidFill>
                <a:schemeClr val="tx2"/>
              </a:solidFill>
            </a:endParaRPr>
          </a:p>
        </p:txBody>
      </p:sp>
      <p:sp>
        <p:nvSpPr>
          <p:cNvPr id="3" name="Tarih Yer Tutucusu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l" rtl="0">
              <a:defRPr sz="1200"/>
            </a:lvl1pPr>
          </a:lstStyle>
          <a:p>
            <a:pPr algn="r" rtl="0"/>
            <a:fld id="{06766E61-8483-4E85-A7AA-B03676934E74}" type="datetime1">
              <a:rPr lang="tr-TR" smtClean="0">
                <a:solidFill>
                  <a:schemeClr val="tx2"/>
                </a:solidFill>
              </a:rPr>
              <a:pPr algn="r" rtl="0"/>
              <a:t>11.08.2023</a:t>
            </a:fld>
            <a:endParaRPr lang="tr-TR" dirty="0">
              <a:solidFill>
                <a:schemeClr val="tx2"/>
              </a:solidFill>
            </a:endParaRPr>
          </a:p>
        </p:txBody>
      </p:sp>
      <p:sp>
        <p:nvSpPr>
          <p:cNvPr id="4" name="Alt Bilgi Yer Tutucusu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rtl="0">
              <a:defRPr sz="1200"/>
            </a:lvl1pPr>
          </a:lstStyle>
          <a:p>
            <a:pPr rtl="0"/>
            <a:endParaRPr lang="tr-TR" dirty="0">
              <a:solidFill>
                <a:schemeClr val="tx2"/>
              </a:solidFill>
            </a:endParaRPr>
          </a:p>
        </p:txBody>
      </p:sp>
      <p:sp>
        <p:nvSpPr>
          <p:cNvPr id="5" name="Slayt Numarası Yer Tutucusu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l" rtl="0">
              <a:defRPr sz="1200"/>
            </a:lvl1pPr>
          </a:lstStyle>
          <a:p>
            <a:pPr algn="r" rtl="0"/>
            <a:fld id="{CFD77566-CD65-4859-9FA1-43956DC85B8C}" type="slidenum">
              <a:rPr lang="tr-TR" smtClean="0">
                <a:solidFill>
                  <a:schemeClr val="tx2"/>
                </a:solidFill>
              </a:rPr>
              <a:pPr algn="r" rtl="0"/>
              <a:t>‹#›</a:t>
            </a:fld>
            <a:endParaRPr lang="tr-T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solidFill>
                  <a:schemeClr val="tx2"/>
                </a:solidFill>
              </a:defRPr>
            </a:lvl1pPr>
          </a:lstStyle>
          <a:p>
            <a:pPr rtl="0"/>
            <a:endParaRPr lang="tr-TR" noProof="0" dirty="0"/>
          </a:p>
        </p:txBody>
      </p:sp>
      <p:sp>
        <p:nvSpPr>
          <p:cNvPr id="3" name="Tarih Yer Tutucusu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solidFill>
                  <a:schemeClr val="tx2"/>
                </a:solidFill>
              </a:defRPr>
            </a:lvl1pPr>
          </a:lstStyle>
          <a:p>
            <a:fld id="{D4890AD5-4316-40C1-84C6-5DB9875CE083}" type="datetime1">
              <a:rPr lang="tr-TR" smtClean="0"/>
              <a:pPr/>
              <a:t>11.08.2023</a:t>
            </a:fld>
            <a:endParaRPr lang="tr-TR" dirty="0"/>
          </a:p>
        </p:txBody>
      </p:sp>
      <p:sp>
        <p:nvSpPr>
          <p:cNvPr id="4" name="Slayt Görüntüsü Yer Tutucusu 3"/>
          <p:cNvSpPr>
            <a:spLocks noGrp="1" noRot="1" noChangeAspect="1"/>
          </p:cNvSpPr>
          <p:nvPr>
            <p:ph type="sldImg" idx="2"/>
          </p:nvPr>
        </p:nvSpPr>
        <p:spPr>
          <a:xfrm>
            <a:off x="92075" y="744538"/>
            <a:ext cx="6613525" cy="3722687"/>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solidFill>
                  <a:schemeClr val="tx2"/>
                </a:solidFill>
              </a:defRPr>
            </a:lvl1pPr>
          </a:lstStyle>
          <a:p>
            <a:pPr rtl="0"/>
            <a:endParaRPr lang="tr-TR" noProof="0" dirty="0"/>
          </a:p>
        </p:txBody>
      </p:sp>
      <p:sp>
        <p:nvSpPr>
          <p:cNvPr id="7" name="Slayt Numarası Yer Tutucusu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tr-TR" smtClean="0"/>
              <a:pPr/>
              <a:t>‹#›</a:t>
            </a:fld>
            <a:endParaRPr lang="tr-T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2393C2F-276E-45A2-A26D-280D43F4DEC0}" type="datetime1">
              <a:rPr lang="tr-TR" smtClean="0"/>
              <a:pPr/>
              <a:t>11.08.2023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852633" y="274638"/>
            <a:ext cx="1422030" cy="5897561"/>
          </a:xfrm>
        </p:spPr>
        <p:txBody>
          <a:bodyPr vert="eaVert"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117309" y="274638"/>
            <a:ext cx="8532178" cy="5897561"/>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6EE73423-0FCB-43D8-A89E-348919C940EF}" type="datetime1">
              <a:rPr lang="tr-TR" smtClean="0"/>
              <a:pPr/>
              <a:t>11.08.2023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9CD94FF-AF33-4AFA-A6D6-D15D6E4AF075}" type="datetime1">
              <a:rPr lang="tr-TR" smtClean="0"/>
              <a:pPr/>
              <a:t>11.08.2023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DA60BA0E-20D0-4E7C-B286-26C960A6788F}" type="slidenum">
              <a:rPr lang="tr-TR" noProof="0" smtClean="0"/>
              <a:t>‹#›</a:t>
            </a:fld>
            <a:endParaRPr lang="tr-TR"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lvl1pPr>
              <a:defRPr/>
            </a:lvl1pPr>
          </a:lstStyle>
          <a:p>
            <a:fld id="{4260B1F9-9B61-4E5E-BE20-BD0526E05453}" type="datetime1">
              <a:rPr lang="tr-TR" smtClean="0"/>
              <a:pPr/>
              <a:t>11.08.2023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121372" y="1608835"/>
            <a:ext cx="4973041" cy="753363"/>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1730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01622" y="1608836"/>
            <a:ext cx="4973041" cy="753362"/>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9755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lvl1pPr>
              <a:defRPr/>
            </a:lvl1pPr>
          </a:lstStyle>
          <a:p>
            <a:fld id="{874B9DD9-F15D-4B9F-93EF-364AA77EACFA}" type="datetime1">
              <a:rPr lang="tr-TR" smtClean="0"/>
              <a:pPr/>
              <a:t>11.08.2023</a:t>
            </a:fld>
            <a:endParaRPr lang="tr-TR"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lvl1pPr>
              <a:defRPr/>
            </a:lvl1pPr>
          </a:lstStyle>
          <a:p>
            <a:fld id="{79802B63-CB18-4428-940D-76000F7D0D7F}" type="datetime1">
              <a:rPr lang="tr-TR" smtClean="0"/>
              <a:pPr/>
              <a:t>11.08.2023</a:t>
            </a:fld>
            <a:endParaRPr lang="tr-TR"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vl1pPr>
          </a:lstStyle>
          <a:p>
            <a:fld id="{4A3D9A3A-F2D1-49D2-9940-81A32FD4BC1B}" type="datetime1">
              <a:rPr lang="tr-TR" smtClean="0"/>
              <a:pPr/>
              <a:t>11.08.2023</a:t>
            </a:fld>
            <a:endParaRPr lang="tr-TR"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9A7729AD-F7C7-473C-BE4B-248522DE8F48}" type="datetime1">
              <a:rPr lang="tr-TR" smtClean="0"/>
              <a:pPr/>
              <a:t>11.08.2023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Resim Yer Tutucusu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FCFCCC71-70BB-43D3-97CB-6EEE61369627}" type="datetime1">
              <a:rPr lang="tr-TR" smtClean="0"/>
              <a:pPr/>
              <a:t>11.08.2023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Dikdörtgen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Yer Tutucusu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tr-TR" noProof="0" dirty="0"/>
              <a:t>Asıl başlık stili için tıklatın</a:t>
            </a:r>
          </a:p>
        </p:txBody>
      </p:sp>
      <p:sp>
        <p:nvSpPr>
          <p:cNvPr id="3" name="Metin Yer Tutucusu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4E217E46-B403-4530-8B5B-57B5C1217BD3}" type="datetime1">
              <a:rPr lang="tr-TR" smtClean="0"/>
              <a:pPr/>
              <a:t>11.08.2023</a:t>
            </a:fld>
            <a:endParaRPr lang="tr-TR" dirty="0"/>
          </a:p>
        </p:txBody>
      </p:sp>
      <p:sp>
        <p:nvSpPr>
          <p:cNvPr id="5" name="Alt Bilgi Yer Tutucusu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tr-TR" noProof="0" dirty="0"/>
          </a:p>
        </p:txBody>
      </p:sp>
      <p:sp>
        <p:nvSpPr>
          <p:cNvPr id="6" name="Slayt Numarası Yer Tutucusu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tr-TR" smtClean="0"/>
              <a:pPr/>
              <a:t>‹#›</a:t>
            </a:fld>
            <a:endParaRPr lang="tr-T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algn="ctr" rtl="0"/>
            <a:r>
              <a:rPr lang="tr" dirty="0"/>
              <a:t>Üniversite Yaşamına Giriş</a:t>
            </a:r>
            <a:endParaRPr lang="en-US" dirty="0"/>
          </a:p>
        </p:txBody>
      </p:sp>
      <p:sp>
        <p:nvSpPr>
          <p:cNvPr id="3" name="Alt Başlık 2"/>
          <p:cNvSpPr>
            <a:spLocks noGrp="1"/>
          </p:cNvSpPr>
          <p:nvPr>
            <p:ph type="subTitle" idx="1"/>
          </p:nvPr>
        </p:nvSpPr>
        <p:spPr/>
        <p:txBody>
          <a:bodyPr rtlCol="0">
            <a:normAutofit lnSpcReduction="10000"/>
          </a:bodyPr>
          <a:lstStyle/>
          <a:p>
            <a:pPr algn="ctr" rtl="0"/>
            <a:r>
              <a:rPr lang="tr" dirty="0"/>
              <a:t>Kişilerarası İletişim</a:t>
            </a:r>
          </a:p>
          <a:p>
            <a:pPr algn="ctr" rtl="0"/>
            <a:endParaRPr lang="tr" dirty="0"/>
          </a:p>
          <a:p>
            <a:pPr algn="ctr" rtl="0"/>
            <a:r>
              <a:rPr lang="tr" dirty="0"/>
              <a:t>Dr. Betül Düşünceli</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Mesajlar</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lnSpcReduction="10000"/>
          </a:bodyPr>
          <a:lstStyle/>
          <a:p>
            <a:pPr marL="285750" indent="-285750">
              <a:buFont typeface="Arial" pitchFamily="34" charset="0"/>
              <a:buChar char="•"/>
            </a:pPr>
            <a:r>
              <a:rPr lang="tr-TR" dirty="0"/>
              <a:t>Kişilerarası iletişimde mesajlar (alıcı için uyarıcı olan sinyallerdir) gönderilmeli ve alınmalıdır. </a:t>
            </a:r>
          </a:p>
          <a:p>
            <a:pPr marL="285750" indent="-285750">
              <a:buFont typeface="Arial" pitchFamily="34" charset="0"/>
              <a:buChar char="•"/>
            </a:pPr>
            <a:r>
              <a:rPr lang="tr-TR" dirty="0"/>
              <a:t>Mesajlar; sesli, görsel, dokunsal, tatsal ya da bunların hepsini kapsayacak bir biçimde olabilir. </a:t>
            </a:r>
          </a:p>
          <a:p>
            <a:pPr marL="285750" indent="-285750">
              <a:buFont typeface="Arial" pitchFamily="34" charset="0"/>
              <a:buChar char="•"/>
            </a:pPr>
            <a:r>
              <a:rPr lang="tr-TR" dirty="0"/>
              <a:t>Kişilerarası iletişim, sadece sözlü iletişim yoluyla oluşturulmak zorunda değildir, kişilerin birbirine dokunması, bakışları da bir kişilerarası iletişim biçimidir. </a:t>
            </a:r>
          </a:p>
          <a:p>
            <a:pPr marL="285750" indent="-285750">
              <a:buFont typeface="Arial" pitchFamily="34" charset="0"/>
              <a:buChar char="•"/>
            </a:pPr>
            <a:r>
              <a:rPr lang="tr-TR" dirty="0"/>
              <a:t>Kişilerin giysileri, el sıkmaları, gülümsemeleri vb. birçok unsur kişilerarası iletişim kurmak için gerekli sinyalleri içermektedir. </a:t>
            </a:r>
          </a:p>
          <a:p>
            <a:pPr marL="285750" indent="-285750">
              <a:buFont typeface="Arial" pitchFamily="34" charset="0"/>
              <a:buChar char="•"/>
            </a:pPr>
            <a:r>
              <a:rPr lang="tr-TR" dirty="0"/>
              <a:t>Kişilerarası iletişim kurmak için yüz yüze olmaya gerek yoktur.</a:t>
            </a:r>
          </a:p>
          <a:p>
            <a:pPr marL="285750" indent="-285750">
              <a:buFont typeface="Arial" pitchFamily="34" charset="0"/>
              <a:buChar char="•"/>
            </a:pPr>
            <a:endParaRPr lang="tr-TR" dirty="0"/>
          </a:p>
        </p:txBody>
      </p:sp>
    </p:spTree>
    <p:extLst>
      <p:ext uri="{BB962C8B-B14F-4D97-AF65-F5344CB8AC3E}">
        <p14:creationId xmlns:p14="http://schemas.microsoft.com/office/powerpoint/2010/main" val="232177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Geribildirim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Kişilerarası iletişim süreci boyunca kaynak kişinin ne dediğine ilişkin olarak alıcı kişinin bu sinyale ilişkin tepkisini gönderdiği mesajlara geribildirim adı verilmektedir. </a:t>
            </a:r>
          </a:p>
          <a:p>
            <a:pPr marL="285750" indent="-285750">
              <a:buFont typeface="Arial" pitchFamily="34" charset="0"/>
              <a:buChar char="•"/>
            </a:pPr>
            <a:r>
              <a:rPr lang="tr-TR" dirty="0"/>
              <a:t>Geribildirim, kaynak kişiye mesajının </a:t>
            </a:r>
            <a:r>
              <a:rPr lang="tr-TR" b="1" dirty="0"/>
              <a:t>nasıl bir etki yarattığını </a:t>
            </a:r>
            <a:r>
              <a:rPr lang="tr-TR" dirty="0"/>
              <a:t>ifade etmektedir. </a:t>
            </a:r>
          </a:p>
          <a:p>
            <a:pPr marL="285750" indent="-285750">
              <a:buFont typeface="Arial" pitchFamily="34" charset="0"/>
              <a:buChar char="•"/>
            </a:pPr>
            <a:r>
              <a:rPr lang="tr-TR" dirty="0"/>
              <a:t>Geribildirime göre, kaynak kişi mesajı tekrar düzenlemekte ya da mesaja karşılık yeni bir mesaj üretmektedir. </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94724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Kanal</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İletişim kanalı, mesajların akışını sağlayan araca verilen addır. </a:t>
            </a:r>
          </a:p>
          <a:p>
            <a:pPr marL="285750" indent="-285750">
              <a:buFont typeface="Arial" pitchFamily="34" charset="0"/>
              <a:buChar char="•"/>
            </a:pPr>
            <a:r>
              <a:rPr lang="tr-TR" dirty="0"/>
              <a:t>Kişilerarası iletişim sürecinde iletişim kanalı, kaynak ve alıcı kişi arasında bir </a:t>
            </a:r>
            <a:r>
              <a:rPr lang="tr-TR" b="1" dirty="0"/>
              <a:t>köprü</a:t>
            </a:r>
            <a:r>
              <a:rPr lang="tr-TR" dirty="0"/>
              <a:t> görevi görmektedir. </a:t>
            </a:r>
          </a:p>
          <a:p>
            <a:pPr marL="285750" indent="-285750">
              <a:buFont typeface="Arial" pitchFamily="34" charset="0"/>
              <a:buChar char="•"/>
            </a:pPr>
            <a:r>
              <a:rPr lang="tr-TR" dirty="0"/>
              <a:t>Kişilerarası iletişim kurulurken birden fazla kanal da kullanılabilmektedir. (</a:t>
            </a:r>
            <a:r>
              <a:rPr lang="tr-TR" dirty="0" err="1"/>
              <a:t>Örn</a:t>
            </a:r>
            <a:r>
              <a:rPr lang="tr-TR" dirty="0"/>
              <a:t>; görsel, işitsel, dokunsal )</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217021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Gürültü</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Kişilerarası iletişim sürecinde mesajın anlaşılmasını engelleyen, kaynak ve alıcı tarafından gönderilmeyen, istenmeyen ve iletişimin işlemesini engelleyen ya da sonuçlarını kötü yönde etkileyen unsurlardır. </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14743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Ortam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Kişilerarası iletişim, iletişimin şeklini ve içeriğini etkileyen belirli bir ortam içinde gerçekleşmektedir. </a:t>
            </a:r>
          </a:p>
          <a:p>
            <a:pPr marL="285750" indent="-285750">
              <a:buFont typeface="Arial" pitchFamily="34" charset="0"/>
              <a:buChar char="•"/>
            </a:pPr>
            <a:r>
              <a:rPr lang="tr-TR" dirty="0"/>
              <a:t>Bu durumda kişilerarası iletişim mesajlarının oluşmasında içinde bulunulan çevrenin önemi büyük önem taşımaktadır.</a:t>
            </a:r>
          </a:p>
          <a:p>
            <a:pPr marL="285750" indent="-285750">
              <a:buFont typeface="Arial" pitchFamily="34" charset="0"/>
              <a:buChar char="•"/>
            </a:pPr>
            <a:endParaRPr lang="tr-TR" dirty="0"/>
          </a:p>
        </p:txBody>
      </p:sp>
    </p:spTree>
    <p:extLst>
      <p:ext uri="{BB962C8B-B14F-4D97-AF65-F5344CB8AC3E}">
        <p14:creationId xmlns:p14="http://schemas.microsoft.com/office/powerpoint/2010/main" val="593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Etkiler</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Her iletişim davranışı bir etkiye sahiptir. </a:t>
            </a:r>
          </a:p>
          <a:p>
            <a:pPr marL="285750" indent="-285750">
              <a:buFont typeface="Arial" pitchFamily="34" charset="0"/>
              <a:buChar char="•"/>
            </a:pPr>
            <a:r>
              <a:rPr lang="tr-TR" dirty="0"/>
              <a:t>Bu etki/sonuç kişilerarası iletişim süreci içindeki kişilerden her ikisi tarafından ya da sadece birisi tarafından fark edilebilir. </a:t>
            </a:r>
          </a:p>
          <a:p>
            <a:pPr marL="285750" indent="-285750">
              <a:buFont typeface="Arial" pitchFamily="34" charset="0"/>
              <a:buChar char="•"/>
            </a:pPr>
            <a:r>
              <a:rPr lang="tr-TR" dirty="0"/>
              <a:t>Kişilerarası iletişim sonucunda ortaya çıkan etkiler çoğunlukla kişiler tarafından hissedilmektedir. </a:t>
            </a:r>
          </a:p>
          <a:p>
            <a:pPr marL="285750" indent="-285750">
              <a:buFont typeface="Arial" pitchFamily="34" charset="0"/>
              <a:buChar char="•"/>
            </a:pPr>
            <a:r>
              <a:rPr lang="tr-TR" dirty="0"/>
              <a:t>Birçok zaman etkiler gözle görülen bir nitelik taşımasa da kişiler bu etkilerin varlığını yine de hissetmektedir.</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244155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Üniversite Yaşamı ve İletişim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Farklı ve yeni bir çevre</a:t>
            </a:r>
          </a:p>
          <a:p>
            <a:pPr marL="285750" indent="-285750">
              <a:buFont typeface="Arial" pitchFamily="34" charset="0"/>
              <a:buChar char="•"/>
            </a:pPr>
            <a:r>
              <a:rPr lang="tr-TR" dirty="0"/>
              <a:t>Yeni görev ve sorumluluklar</a:t>
            </a:r>
          </a:p>
          <a:p>
            <a:pPr marL="285750" indent="-285750">
              <a:buFont typeface="Arial" pitchFamily="34" charset="0"/>
              <a:buChar char="•"/>
            </a:pPr>
            <a:r>
              <a:rPr lang="tr-TR" dirty="0"/>
              <a:t>Yeni etkileşim ağları</a:t>
            </a:r>
          </a:p>
          <a:p>
            <a:pPr marL="285750" indent="-285750">
              <a:buFont typeface="Arial" pitchFamily="34" charset="0"/>
              <a:buChar char="•"/>
            </a:pPr>
            <a:endParaRPr lang="tr-TR" dirty="0"/>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352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Nasıl iletişimde olmalıyım?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err="1" smtClean="0"/>
              <a:t>Sabis</a:t>
            </a:r>
            <a:r>
              <a:rPr lang="tr-TR" dirty="0" smtClean="0"/>
              <a:t> </a:t>
            </a:r>
            <a:r>
              <a:rPr lang="tr-TR" dirty="0"/>
              <a:t>üzerinden ders ya da ders dışı duyuruları takip etmek.</a:t>
            </a:r>
          </a:p>
          <a:p>
            <a:pPr marL="285750" indent="-285750">
              <a:buFont typeface="Arial" pitchFamily="34" charset="0"/>
              <a:buChar char="•"/>
            </a:pPr>
            <a:r>
              <a:rPr lang="tr-TR" dirty="0" err="1"/>
              <a:t>Üniversitemizin,fakültenizin</a:t>
            </a:r>
            <a:r>
              <a:rPr lang="tr-TR" dirty="0"/>
              <a:t>/enstitünüzün internet sayfasını ve sosyal medya hesaplarını takip etmek. </a:t>
            </a:r>
          </a:p>
          <a:p>
            <a:pPr marL="285750" indent="-285750"/>
            <a:r>
              <a:rPr lang="tr-TR" dirty="0"/>
              <a:t>Bir sorun halinde öncelikli olarak ilgili kişi ile iletişime geçmek.</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12983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Nasıl iletişimde olmalıyım?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Öğretim elemanları/üyeleri, danışmanlar ve idari personel ile görüşme</a:t>
            </a:r>
          </a:p>
          <a:p>
            <a:pPr marL="712395" lvl="1" indent="-285750">
              <a:buFont typeface="Arial" pitchFamily="34" charset="0"/>
              <a:buChar char="•"/>
            </a:pPr>
            <a:r>
              <a:rPr lang="tr-TR" dirty="0"/>
              <a:t>Görüşme saatleri</a:t>
            </a:r>
          </a:p>
          <a:p>
            <a:pPr marL="712395" lvl="1" indent="-285750">
              <a:buFont typeface="Arial" pitchFamily="34" charset="0"/>
              <a:buChar char="•"/>
            </a:pPr>
            <a:r>
              <a:rPr lang="tr-TR" dirty="0"/>
              <a:t>Dahili hat</a:t>
            </a:r>
          </a:p>
          <a:p>
            <a:pPr marL="712395" lvl="1" indent="-285750">
              <a:buFont typeface="Arial" pitchFamily="34" charset="0"/>
              <a:buChar char="•"/>
            </a:pPr>
            <a:r>
              <a:rPr lang="tr-TR" dirty="0"/>
              <a:t>Randevu alma</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373088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Nasıl iletişimde olmalıyım?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712395" lvl="1" indent="-285750">
              <a:buFont typeface="Arial" pitchFamily="34" charset="0"/>
              <a:buChar char="•"/>
            </a:pPr>
            <a:r>
              <a:rPr lang="tr-TR" dirty="0" smtClean="0"/>
              <a:t>sakarya.edu.tr </a:t>
            </a:r>
            <a:r>
              <a:rPr lang="tr-TR" dirty="0"/>
              <a:t>uzantılı mail adresi ile iletişime geçme</a:t>
            </a:r>
          </a:p>
          <a:p>
            <a:pPr marL="1139040" lvl="2" indent="-285750">
              <a:buFont typeface="Arial" pitchFamily="34" charset="0"/>
              <a:buChar char="•"/>
            </a:pPr>
            <a:r>
              <a:rPr lang="tr-TR" dirty="0"/>
              <a:t>Mail ile iletişime geçerken konu bölümüne konuyu yazmak, metin bölümünde kendinizi tanıtmak, bir ders özelinde iletişime geçiyorsanız dersin adını, öğretim türünü, iletmek istediğiniz konuyu belirtmek</a:t>
            </a:r>
          </a:p>
          <a:p>
            <a:pPr marL="1139040" lvl="2" indent="-285750">
              <a:buFont typeface="Arial" pitchFamily="34" charset="0"/>
              <a:buChar char="•"/>
            </a:pPr>
            <a:r>
              <a:rPr lang="tr-TR" dirty="0"/>
              <a:t>Maile cevap yazılması için 2-3 gün kadar süre tanımak.</a:t>
            </a:r>
          </a:p>
          <a:p>
            <a:pPr marL="1139040" lvl="2" indent="-285750">
              <a:buFont typeface="Arial" pitchFamily="34" charset="0"/>
              <a:buChar char="•"/>
            </a:pPr>
            <a:r>
              <a:rPr lang="tr-TR" dirty="0"/>
              <a:t>Resmi ifadeler kullanmak.</a:t>
            </a:r>
          </a:p>
          <a:p>
            <a:pPr marL="712395" lvl="1" indent="-285750">
              <a:buFont typeface="Arial" pitchFamily="34" charset="0"/>
              <a:buChar char="•"/>
            </a:pPr>
            <a:r>
              <a:rPr lang="tr-TR" dirty="0"/>
              <a:t>Paylaşıldığı taktirde telefon numarasından ulaşma</a:t>
            </a:r>
          </a:p>
          <a:p>
            <a:pPr marL="1139040" lvl="2" indent="-285750">
              <a:buFont typeface="Arial" pitchFamily="34" charset="0"/>
              <a:buChar char="•"/>
            </a:pPr>
            <a:r>
              <a:rPr lang="tr-TR" dirty="0"/>
              <a:t>Bir personel cep numarasını sizinle paylaştı ya da bir iletişim grubu kuruldu ise mesai saatleri içinde iletişime geçmek. </a:t>
            </a:r>
          </a:p>
          <a:p>
            <a:pPr marL="1139040" lvl="2" indent="-285750">
              <a:buFont typeface="Arial" pitchFamily="34" charset="0"/>
              <a:buChar char="•"/>
            </a:pPr>
            <a:r>
              <a:rPr lang="tr-TR" dirty="0"/>
              <a:t>Resmi ifadeler kullanmak.</a:t>
            </a:r>
          </a:p>
          <a:p>
            <a:pPr marL="285750" indent="-285750">
              <a:buFont typeface="Arial" pitchFamily="34" charset="0"/>
              <a:buChar char="•"/>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312083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557E44F-699B-6EA9-6DC4-2B63DF570742}"/>
              </a:ext>
            </a:extLst>
          </p:cNvPr>
          <p:cNvSpPr>
            <a:spLocks noGrp="1"/>
          </p:cNvSpPr>
          <p:nvPr>
            <p:ph type="title"/>
          </p:nvPr>
        </p:nvSpPr>
        <p:spPr/>
        <p:txBody>
          <a:bodyPr/>
          <a:lstStyle/>
          <a:p>
            <a:r>
              <a:rPr lang="tr-TR" dirty="0"/>
              <a:t>İLETİŞİMİN AMACI VE ÖNEMİ</a:t>
            </a:r>
          </a:p>
        </p:txBody>
      </p:sp>
      <p:sp>
        <p:nvSpPr>
          <p:cNvPr id="3" name="İçerik Yer Tutucusu 2">
            <a:extLst>
              <a:ext uri="{FF2B5EF4-FFF2-40B4-BE49-F238E27FC236}">
                <a16:creationId xmlns:a16="http://schemas.microsoft.com/office/drawing/2014/main" xmlns="" id="{796DAE92-4830-C7DC-BA6A-E86B056CD8D6}"/>
              </a:ext>
            </a:extLst>
          </p:cNvPr>
          <p:cNvSpPr>
            <a:spLocks noGrp="1"/>
          </p:cNvSpPr>
          <p:nvPr>
            <p:ph idx="1"/>
          </p:nvPr>
        </p:nvSpPr>
        <p:spPr/>
        <p:txBody>
          <a:bodyPr>
            <a:normAutofit/>
          </a:bodyPr>
          <a:lstStyle/>
          <a:p>
            <a:r>
              <a:rPr lang="tr-TR" dirty="0"/>
              <a:t>İletişim, tüm insanların yaşamında </a:t>
            </a:r>
            <a:r>
              <a:rPr lang="tr-TR" b="1" dirty="0"/>
              <a:t>vazgeçilmez</a:t>
            </a:r>
            <a:r>
              <a:rPr lang="tr-TR" dirty="0"/>
              <a:t> bir unsurdur. </a:t>
            </a:r>
          </a:p>
          <a:p>
            <a:r>
              <a:rPr lang="tr-TR" dirty="0"/>
              <a:t>İnsanlar doğdukları andan itibaren çevresindeki kişilerle sürekli olarak </a:t>
            </a:r>
            <a:r>
              <a:rPr lang="tr-TR" b="1" dirty="0"/>
              <a:t>bilinçli</a:t>
            </a:r>
            <a:r>
              <a:rPr lang="tr-TR" dirty="0"/>
              <a:t> ya da </a:t>
            </a:r>
            <a:r>
              <a:rPr lang="tr-TR" b="1" dirty="0"/>
              <a:t>bilinçsiz</a:t>
            </a:r>
            <a:r>
              <a:rPr lang="tr-TR" dirty="0"/>
              <a:t> bir şekilde iletişim kurmaktadır. </a:t>
            </a:r>
          </a:p>
          <a:p>
            <a:r>
              <a:rPr lang="tr-TR" dirty="0"/>
              <a:t>Kişiler konuşarak, susarak, bakarak, oturuş ve duruş biçimi ile diğer kişilere çeşitli anlamlar aktarmaktadır. (Sözlü ve Sözsüz İletişim)</a:t>
            </a:r>
          </a:p>
          <a:p>
            <a:r>
              <a:rPr lang="tr-TR" b="1" dirty="0"/>
              <a:t>İletişim, </a:t>
            </a:r>
            <a:r>
              <a:rPr lang="tr-TR" dirty="0"/>
              <a:t>bireyler arasında bilgi alıp vermek amacıyla oluşturulan bir ilişkiler sistemi olarak açıklanabilir.</a:t>
            </a:r>
          </a:p>
          <a:p>
            <a:endParaRPr lang="tr-TR" dirty="0"/>
          </a:p>
        </p:txBody>
      </p:sp>
      <p:sp>
        <p:nvSpPr>
          <p:cNvPr id="4" name="Dikdörtgen: Köşeleri Yuvarlatılmış 3">
            <a:extLst>
              <a:ext uri="{FF2B5EF4-FFF2-40B4-BE49-F238E27FC236}">
                <a16:creationId xmlns:a16="http://schemas.microsoft.com/office/drawing/2014/main" xmlns="" id="{647AE7C7-B4A4-2491-6313-F9EAB33DFB35}"/>
              </a:ext>
            </a:extLst>
          </p:cNvPr>
          <p:cNvSpPr/>
          <p:nvPr/>
        </p:nvSpPr>
        <p:spPr>
          <a:xfrm>
            <a:off x="2638028" y="5156200"/>
            <a:ext cx="2880320" cy="10801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tr-TR" dirty="0"/>
              <a:t>Kaynak</a:t>
            </a:r>
          </a:p>
        </p:txBody>
      </p:sp>
      <p:sp>
        <p:nvSpPr>
          <p:cNvPr id="5" name="Dikdörtgen: Köşeleri Yuvarlatılmış 4">
            <a:extLst>
              <a:ext uri="{FF2B5EF4-FFF2-40B4-BE49-F238E27FC236}">
                <a16:creationId xmlns:a16="http://schemas.microsoft.com/office/drawing/2014/main" xmlns="" id="{839B11C2-A356-E734-6728-E985FACE92D0}"/>
              </a:ext>
            </a:extLst>
          </p:cNvPr>
          <p:cNvSpPr/>
          <p:nvPr/>
        </p:nvSpPr>
        <p:spPr>
          <a:xfrm>
            <a:off x="6435434" y="5092080"/>
            <a:ext cx="2880320" cy="10801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tr-TR" dirty="0"/>
              <a:t>Alıcı</a:t>
            </a:r>
          </a:p>
        </p:txBody>
      </p:sp>
    </p:spTree>
    <p:extLst>
      <p:ext uri="{BB962C8B-B14F-4D97-AF65-F5344CB8AC3E}">
        <p14:creationId xmlns:p14="http://schemas.microsoft.com/office/powerpoint/2010/main" val="109950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837828" y="476672"/>
            <a:ext cx="7008574" cy="5040560"/>
          </a:xfrm>
        </p:spPr>
        <p:txBody>
          <a:bodyPr rtlCol="0" anchor="t"/>
          <a:lstStyle/>
          <a:p>
            <a:pPr algn="ctr" rtl="0"/>
            <a:r>
              <a:rPr lang="tr-TR" dirty="0"/>
              <a:t>Kaynakça</a:t>
            </a:r>
          </a:p>
          <a:p>
            <a:pPr marL="457200" indent="-457200" rtl="0">
              <a:buFont typeface="Wingdings" panose="05000000000000000000" pitchFamily="2" charset="2"/>
              <a:buChar char="§"/>
            </a:pPr>
            <a:endParaRPr lang="tr-TR" dirty="0"/>
          </a:p>
          <a:p>
            <a:pPr marL="457200" indent="-457200" rtl="0">
              <a:buFont typeface="Wingdings" panose="05000000000000000000" pitchFamily="2" charset="2"/>
              <a:buChar char="§"/>
            </a:pPr>
            <a:r>
              <a:rPr lang="tr-TR" dirty="0"/>
              <a:t>Gürüz, D. Ve Temel Eğinli, A.(2011). Kişilerarası iletişim, Bilgiler, Etkiler, Engeller. Ankara: Nobel Yayıncılık. </a:t>
            </a:r>
          </a:p>
          <a:p>
            <a:pPr rtl="0"/>
            <a:endParaRPr lang="tr-TR" dirty="0"/>
          </a:p>
          <a:p>
            <a:pPr rtl="0"/>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algn="ctr" rtl="0"/>
            <a:r>
              <a:rPr lang="tr" dirty="0"/>
              <a:t>Üniversite Yaşamına Giriş</a:t>
            </a:r>
            <a:endParaRPr lang="en-US" dirty="0"/>
          </a:p>
        </p:txBody>
      </p:sp>
      <p:sp>
        <p:nvSpPr>
          <p:cNvPr id="3" name="Alt Başlık 2"/>
          <p:cNvSpPr>
            <a:spLocks noGrp="1"/>
          </p:cNvSpPr>
          <p:nvPr>
            <p:ph type="subTitle" idx="1"/>
          </p:nvPr>
        </p:nvSpPr>
        <p:spPr/>
        <p:txBody>
          <a:bodyPr rtlCol="0">
            <a:normAutofit lnSpcReduction="10000"/>
          </a:bodyPr>
          <a:lstStyle/>
          <a:p>
            <a:pPr algn="ctr" rtl="0"/>
            <a:r>
              <a:rPr lang="tr" dirty="0"/>
              <a:t>Stresle Başa çıkma</a:t>
            </a:r>
          </a:p>
          <a:p>
            <a:pPr algn="ctr" rtl="0"/>
            <a:endParaRPr lang="tr" dirty="0"/>
          </a:p>
          <a:p>
            <a:pPr algn="ctr"/>
            <a:r>
              <a:rPr lang="tr" dirty="0"/>
              <a:t>Dr. Betül Düşünceli</a:t>
            </a:r>
            <a:endParaRPr lang="en-US" dirty="0"/>
          </a:p>
        </p:txBody>
      </p:sp>
    </p:spTree>
    <p:extLst>
      <p:ext uri="{BB962C8B-B14F-4D97-AF65-F5344CB8AC3E}">
        <p14:creationId xmlns:p14="http://schemas.microsoft.com/office/powerpoint/2010/main" val="42698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D2050AC-C6B7-0276-DDDF-48763B1FD2A6}"/>
              </a:ext>
            </a:extLst>
          </p:cNvPr>
          <p:cNvSpPr>
            <a:spLocks noGrp="1"/>
          </p:cNvSpPr>
          <p:nvPr>
            <p:ph type="title"/>
          </p:nvPr>
        </p:nvSpPr>
        <p:spPr/>
        <p:txBody>
          <a:bodyPr/>
          <a:lstStyle/>
          <a:p>
            <a:r>
              <a:rPr lang="tr-TR" dirty="0" smtClean="0"/>
              <a:t>Stres </a:t>
            </a:r>
            <a:endParaRPr lang="tr-TR" dirty="0"/>
          </a:p>
        </p:txBody>
      </p:sp>
      <p:sp>
        <p:nvSpPr>
          <p:cNvPr id="3" name="İçerik Yer Tutucusu 2">
            <a:extLst>
              <a:ext uri="{FF2B5EF4-FFF2-40B4-BE49-F238E27FC236}">
                <a16:creationId xmlns:a16="http://schemas.microsoft.com/office/drawing/2014/main" xmlns="" id="{FD1D1016-C79A-0EF3-05A1-296D147351F2}"/>
              </a:ext>
            </a:extLst>
          </p:cNvPr>
          <p:cNvSpPr>
            <a:spLocks noGrp="1"/>
          </p:cNvSpPr>
          <p:nvPr>
            <p:ph idx="1"/>
          </p:nvPr>
        </p:nvSpPr>
        <p:spPr>
          <a:xfrm>
            <a:off x="1117309" y="1488899"/>
            <a:ext cx="10157354" cy="4470400"/>
          </a:xfrm>
        </p:spPr>
        <p:txBody>
          <a:bodyPr>
            <a:normAutofit/>
          </a:bodyPr>
          <a:lstStyle/>
          <a:p>
            <a:r>
              <a:rPr lang="tr-TR" dirty="0" smtClean="0"/>
              <a:t>Stres, organizmanın bedensel ve ruhsal sınırlarının tehdit edilmesi ve zorlanması ile ortaya çıkan bir durumdur. </a:t>
            </a:r>
          </a:p>
          <a:p>
            <a:r>
              <a:rPr lang="tr-TR" dirty="0" smtClean="0"/>
              <a:t>Tehdit ve zorlanmalar karşısında canlı kendini korumaya yönelik bir tepki zincirini harekete geçirme özelliğine sahiptir. </a:t>
            </a:r>
          </a:p>
          <a:p>
            <a:pPr marL="0" indent="0">
              <a:buNone/>
            </a:pPr>
            <a:r>
              <a:rPr lang="tr-TR" dirty="0"/>
              <a:t> </a:t>
            </a:r>
            <a:r>
              <a:rPr lang="tr-TR" dirty="0" smtClean="0"/>
              <a:t>                                                </a:t>
            </a:r>
          </a:p>
          <a:p>
            <a:pPr marL="0" indent="0">
              <a:buNone/>
            </a:pPr>
            <a:r>
              <a:rPr lang="tr-TR" dirty="0"/>
              <a:t> </a:t>
            </a:r>
            <a:r>
              <a:rPr lang="tr-TR" dirty="0" smtClean="0"/>
              <a:t>                                                ya da  </a:t>
            </a:r>
          </a:p>
          <a:p>
            <a:endParaRPr lang="tr-TR" dirty="0" smtClean="0"/>
          </a:p>
          <a:p>
            <a:endParaRPr lang="tr-TR" dirty="0" smtClean="0"/>
          </a:p>
          <a:p>
            <a:endParaRPr lang="tr-TR" dirty="0" smtClean="0"/>
          </a:p>
        </p:txBody>
      </p:sp>
      <p:sp>
        <p:nvSpPr>
          <p:cNvPr id="4" name="Yuvarlatılmış Dikdörtgen 3"/>
          <p:cNvSpPr/>
          <p:nvPr/>
        </p:nvSpPr>
        <p:spPr>
          <a:xfrm>
            <a:off x="1989956" y="3603787"/>
            <a:ext cx="309634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b="1" dirty="0" smtClean="0"/>
              <a:t>SAVAŞ</a:t>
            </a:r>
            <a:endParaRPr lang="tr-TR" b="1" dirty="0"/>
          </a:p>
        </p:txBody>
      </p:sp>
      <p:sp>
        <p:nvSpPr>
          <p:cNvPr id="5" name="Yuvarlatılmış Dikdörtgen 4"/>
          <p:cNvSpPr/>
          <p:nvPr/>
        </p:nvSpPr>
        <p:spPr>
          <a:xfrm>
            <a:off x="6655414" y="3603787"/>
            <a:ext cx="3096344"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tr-TR" b="1" dirty="0" smtClean="0"/>
              <a:t>KAÇ</a:t>
            </a:r>
            <a:endParaRPr lang="tr-TR" b="1" dirty="0"/>
          </a:p>
        </p:txBody>
      </p:sp>
    </p:spTree>
    <p:extLst>
      <p:ext uri="{BB962C8B-B14F-4D97-AF65-F5344CB8AC3E}">
        <p14:creationId xmlns:p14="http://schemas.microsoft.com/office/powerpoint/2010/main" val="20846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D2050AC-C6B7-0276-DDDF-48763B1FD2A6}"/>
              </a:ext>
            </a:extLst>
          </p:cNvPr>
          <p:cNvSpPr>
            <a:spLocks noGrp="1"/>
          </p:cNvSpPr>
          <p:nvPr>
            <p:ph type="title"/>
          </p:nvPr>
        </p:nvSpPr>
        <p:spPr/>
        <p:txBody>
          <a:bodyPr/>
          <a:lstStyle/>
          <a:p>
            <a:r>
              <a:rPr lang="tr-TR" dirty="0" smtClean="0"/>
              <a:t>Stres </a:t>
            </a:r>
            <a:endParaRPr lang="tr-TR" dirty="0"/>
          </a:p>
        </p:txBody>
      </p:sp>
      <p:sp>
        <p:nvSpPr>
          <p:cNvPr id="3" name="İçerik Yer Tutucusu 2">
            <a:extLst>
              <a:ext uri="{FF2B5EF4-FFF2-40B4-BE49-F238E27FC236}">
                <a16:creationId xmlns:a16="http://schemas.microsoft.com/office/drawing/2014/main" xmlns="" id="{FD1D1016-C79A-0EF3-05A1-296D147351F2}"/>
              </a:ext>
            </a:extLst>
          </p:cNvPr>
          <p:cNvSpPr>
            <a:spLocks noGrp="1"/>
          </p:cNvSpPr>
          <p:nvPr>
            <p:ph idx="1"/>
          </p:nvPr>
        </p:nvSpPr>
        <p:spPr>
          <a:xfrm>
            <a:off x="1117309" y="1488899"/>
            <a:ext cx="10157354" cy="4470400"/>
          </a:xfrm>
        </p:spPr>
        <p:txBody>
          <a:bodyPr>
            <a:normAutofit/>
          </a:bodyPr>
          <a:lstStyle/>
          <a:p>
            <a:r>
              <a:rPr lang="tr-TR" dirty="0" smtClean="0"/>
              <a:t>Bir tehlike ile yüz yüze gelen canlı, başa çıkamayacağı bu tehlikeden uzaklaşmaya çalışır (kaç), başa çıkacağına inandığı tehlike ile savaşır ve böylelikle yeni bir duruma uyum sağlar (savaş). </a:t>
            </a:r>
          </a:p>
          <a:p>
            <a:r>
              <a:rPr lang="tr-TR" dirty="0"/>
              <a:t>Organizmanın tehdit karşısında olduğu stres durumunda insanlarda hem bedensel, hem psikolojik düzeyde bir dizi olay meydana gelir. </a:t>
            </a:r>
          </a:p>
          <a:p>
            <a:endParaRPr lang="tr-TR" dirty="0" smtClean="0"/>
          </a:p>
          <a:p>
            <a:endParaRPr lang="tr-TR" dirty="0" smtClean="0"/>
          </a:p>
          <a:p>
            <a:endParaRPr lang="tr-TR" dirty="0" smtClean="0"/>
          </a:p>
          <a:p>
            <a:endParaRPr lang="tr-TR" dirty="0" smtClean="0"/>
          </a:p>
        </p:txBody>
      </p:sp>
    </p:spTree>
    <p:extLst>
      <p:ext uri="{BB962C8B-B14F-4D97-AF65-F5344CB8AC3E}">
        <p14:creationId xmlns:p14="http://schemas.microsoft.com/office/powerpoint/2010/main" val="75276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25996" y="-446518"/>
            <a:ext cx="10157354" cy="1397000"/>
          </a:xfrm>
        </p:spPr>
        <p:txBody>
          <a:bodyPr/>
          <a:lstStyle/>
          <a:p>
            <a:r>
              <a:rPr lang="tr-TR" dirty="0" smtClean="0"/>
              <a:t>Bütün negatif duygular stres değildir.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317259482"/>
              </p:ext>
            </p:extLst>
          </p:nvPr>
        </p:nvGraphicFramePr>
        <p:xfrm>
          <a:off x="1287079" y="915552"/>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 5"/>
          <p:cNvGrpSpPr/>
          <p:nvPr/>
        </p:nvGrpSpPr>
        <p:grpSpPr>
          <a:xfrm>
            <a:off x="2462062" y="5209251"/>
            <a:ext cx="9024600" cy="1051351"/>
            <a:chOff x="1132225" y="2822"/>
            <a:chExt cx="9024600" cy="1051351"/>
          </a:xfrm>
        </p:grpSpPr>
        <p:sp>
          <p:nvSpPr>
            <p:cNvPr id="7" name="Aynı Yanın Köşesi Yuvarlatılmış Dikdörtgen 6"/>
            <p:cNvSpPr/>
            <p:nvPr/>
          </p:nvSpPr>
          <p:spPr>
            <a:xfrm rot="5400000">
              <a:off x="5118849" y="-3983802"/>
              <a:ext cx="1051351" cy="9024600"/>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Aynı Yanın Köşesi Yuvarlatılmış Dikdörtgen 4"/>
            <p:cNvSpPr txBox="1"/>
            <p:nvPr/>
          </p:nvSpPr>
          <p:spPr>
            <a:xfrm>
              <a:off x="1132225" y="54145"/>
              <a:ext cx="8973277" cy="94870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tr-TR" sz="3200" kern="1200" dirty="0" smtClean="0"/>
                <a:t>Düşüncemiz, hislerimiz, vücudumuz ve davranışlarımızın değişmesi. </a:t>
              </a:r>
              <a:endParaRPr lang="tr-TR" sz="3200" kern="1200" dirty="0"/>
            </a:p>
          </p:txBody>
        </p:sp>
      </p:grpSp>
      <p:grpSp>
        <p:nvGrpSpPr>
          <p:cNvPr id="9" name="Grup 8"/>
          <p:cNvGrpSpPr/>
          <p:nvPr/>
        </p:nvGrpSpPr>
        <p:grpSpPr>
          <a:xfrm>
            <a:off x="1316470" y="5213397"/>
            <a:ext cx="1132224" cy="1617464"/>
            <a:chOff x="1" y="2850113"/>
            <a:chExt cx="1132224" cy="1617464"/>
          </a:xfrm>
        </p:grpSpPr>
        <p:sp>
          <p:nvSpPr>
            <p:cNvPr id="10" name="Köşeli Çift Ayraç 9"/>
            <p:cNvSpPr/>
            <p:nvPr/>
          </p:nvSpPr>
          <p:spPr>
            <a:xfrm rot="5400000">
              <a:off x="-242619" y="3092733"/>
              <a:ext cx="1617464" cy="113222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Köşeli Çift Ayraç 4"/>
            <p:cNvSpPr txBox="1"/>
            <p:nvPr/>
          </p:nvSpPr>
          <p:spPr>
            <a:xfrm>
              <a:off x="1" y="3416225"/>
              <a:ext cx="1132224" cy="4852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kern="1200" dirty="0" smtClean="0"/>
                <a:t>Stres Tepkisi</a:t>
              </a:r>
              <a:endParaRPr lang="tr-TR" sz="1200" kern="1200" dirty="0"/>
            </a:p>
          </p:txBody>
        </p:sp>
      </p:grpSp>
    </p:spTree>
    <p:extLst>
      <p:ext uri="{BB962C8B-B14F-4D97-AF65-F5344CB8AC3E}">
        <p14:creationId xmlns:p14="http://schemas.microsoft.com/office/powerpoint/2010/main" val="285256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40A904-267A-20B3-AD20-78856160B6FB}"/>
              </a:ext>
            </a:extLst>
          </p:cNvPr>
          <p:cNvSpPr>
            <a:spLocks noGrp="1"/>
          </p:cNvSpPr>
          <p:nvPr>
            <p:ph type="title"/>
          </p:nvPr>
        </p:nvSpPr>
        <p:spPr/>
        <p:txBody>
          <a:bodyPr/>
          <a:lstStyle/>
          <a:p>
            <a:r>
              <a:rPr lang="tr-TR" dirty="0" smtClean="0"/>
              <a:t>Strese karşı tepki</a:t>
            </a:r>
            <a:endParaRPr lang="tr-TR" dirty="0"/>
          </a:p>
        </p:txBody>
      </p:sp>
      <p:sp>
        <p:nvSpPr>
          <p:cNvPr id="3" name="İçerik Yer Tutucusu 2">
            <a:extLst>
              <a:ext uri="{FF2B5EF4-FFF2-40B4-BE49-F238E27FC236}">
                <a16:creationId xmlns:a16="http://schemas.microsoft.com/office/drawing/2014/main" xmlns="" id="{3B89897E-56EC-6CB8-150C-54F13A89C7B4}"/>
              </a:ext>
            </a:extLst>
          </p:cNvPr>
          <p:cNvSpPr>
            <a:spLocks noGrp="1"/>
          </p:cNvSpPr>
          <p:nvPr>
            <p:ph idx="1"/>
          </p:nvPr>
        </p:nvSpPr>
        <p:spPr/>
        <p:txBody>
          <a:bodyPr/>
          <a:lstStyle/>
          <a:p>
            <a:r>
              <a:rPr lang="tr-TR" dirty="0" smtClean="0"/>
              <a:t>Doğal tepkimiz «savaş ya da kaç»</a:t>
            </a:r>
          </a:p>
          <a:p>
            <a:r>
              <a:rPr lang="tr-TR" dirty="0" smtClean="0"/>
              <a:t>Strese karşı yeni bir yaratıcı tepki verebiliriz</a:t>
            </a:r>
            <a:r>
              <a:rPr lang="tr-TR" dirty="0" smtClean="0"/>
              <a:t>.</a:t>
            </a:r>
          </a:p>
          <a:p>
            <a:endParaRPr lang="tr-TR" dirty="0" smtClean="0"/>
          </a:p>
          <a:p>
            <a:pPr marL="0" indent="0">
              <a:buNone/>
            </a:pPr>
            <a:r>
              <a:rPr lang="tr-TR" dirty="0" smtClean="0"/>
              <a:t>Etkili bir tepki için bazı faktörler;</a:t>
            </a:r>
          </a:p>
          <a:p>
            <a:r>
              <a:rPr lang="tr-TR" dirty="0" smtClean="0"/>
              <a:t>Kuvvetli </a:t>
            </a:r>
            <a:r>
              <a:rPr lang="tr-TR" dirty="0"/>
              <a:t>bir genetik yapı olması </a:t>
            </a:r>
          </a:p>
          <a:p>
            <a:r>
              <a:rPr lang="tr-TR" dirty="0"/>
              <a:t>Ailenin strese karşı verdiği tepkiler</a:t>
            </a:r>
          </a:p>
          <a:p>
            <a:r>
              <a:rPr lang="tr-TR" dirty="0"/>
              <a:t>Kültürel yapı ve eğitimin bir yan ürünü olarak ortaya çıkan şuan ki tutumumuz, beklentilerimiz ve inanç </a:t>
            </a:r>
            <a:r>
              <a:rPr lang="tr-TR" dirty="0" smtClean="0"/>
              <a:t>sistemimiz.</a:t>
            </a:r>
            <a:endParaRPr lang="tr-TR" dirty="0"/>
          </a:p>
          <a:p>
            <a:endParaRPr lang="tr-TR" dirty="0"/>
          </a:p>
        </p:txBody>
      </p:sp>
    </p:spTree>
    <p:extLst>
      <p:ext uri="{BB962C8B-B14F-4D97-AF65-F5344CB8AC3E}">
        <p14:creationId xmlns:p14="http://schemas.microsoft.com/office/powerpoint/2010/main" val="296336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40A904-267A-20B3-AD20-78856160B6FB}"/>
              </a:ext>
            </a:extLst>
          </p:cNvPr>
          <p:cNvSpPr>
            <a:spLocks noGrp="1"/>
          </p:cNvSpPr>
          <p:nvPr>
            <p:ph type="title"/>
          </p:nvPr>
        </p:nvSpPr>
        <p:spPr/>
        <p:txBody>
          <a:bodyPr/>
          <a:lstStyle/>
          <a:p>
            <a:r>
              <a:rPr lang="tr-TR" dirty="0" smtClean="0"/>
              <a:t>Stresin belirtileri</a:t>
            </a:r>
            <a:endParaRPr lang="tr-TR" dirty="0"/>
          </a:p>
        </p:txBody>
      </p:sp>
      <p:sp>
        <p:nvSpPr>
          <p:cNvPr id="3" name="İçerik Yer Tutucusu 2">
            <a:extLst>
              <a:ext uri="{FF2B5EF4-FFF2-40B4-BE49-F238E27FC236}">
                <a16:creationId xmlns:a16="http://schemas.microsoft.com/office/drawing/2014/main" xmlns="" id="{3B89897E-56EC-6CB8-150C-54F13A89C7B4}"/>
              </a:ext>
            </a:extLst>
          </p:cNvPr>
          <p:cNvSpPr>
            <a:spLocks noGrp="1"/>
          </p:cNvSpPr>
          <p:nvPr>
            <p:ph idx="1"/>
          </p:nvPr>
        </p:nvSpPr>
        <p:spPr>
          <a:xfrm>
            <a:off x="837828" y="1701800"/>
            <a:ext cx="10657183" cy="4470400"/>
          </a:xfrm>
        </p:spPr>
        <p:txBody>
          <a:bodyPr/>
          <a:lstStyle/>
          <a:p>
            <a:r>
              <a:rPr lang="tr-TR" dirty="0" smtClean="0"/>
              <a:t>Ruhsal (İçine bir boşluk hissetme, hayatta anlamın kaybolması vb.)</a:t>
            </a:r>
          </a:p>
          <a:p>
            <a:r>
              <a:rPr lang="tr-TR" dirty="0" smtClean="0"/>
              <a:t>Sosyal (İnsanlarla ilişki kuramamak, diğer insanlarsan soyutlanmak vb.)</a:t>
            </a:r>
          </a:p>
          <a:p>
            <a:r>
              <a:rPr lang="tr-TR" dirty="0" smtClean="0"/>
              <a:t>Duygusal (Kızgınlık, depresyon, üzüntü, huzursuzluk vb.)</a:t>
            </a:r>
          </a:p>
          <a:p>
            <a:r>
              <a:rPr lang="tr-TR" dirty="0" smtClean="0"/>
              <a:t>Zihinsel (Sık sık hafıza kaybı, karamsarlık vb.)</a:t>
            </a:r>
          </a:p>
          <a:p>
            <a:r>
              <a:rPr lang="tr-TR" dirty="0" smtClean="0"/>
              <a:t>Fiziksel ( kalp çarpıntısı, kabızlık, titreme, diş gıcırdatma, uykusuzluk vb.)</a:t>
            </a:r>
            <a:endParaRPr lang="tr-TR" dirty="0"/>
          </a:p>
        </p:txBody>
      </p:sp>
    </p:spTree>
    <p:extLst>
      <p:ext uri="{BB962C8B-B14F-4D97-AF65-F5344CB8AC3E}">
        <p14:creationId xmlns:p14="http://schemas.microsoft.com/office/powerpoint/2010/main" val="33726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40A904-267A-20B3-AD20-78856160B6FB}"/>
              </a:ext>
            </a:extLst>
          </p:cNvPr>
          <p:cNvSpPr>
            <a:spLocks noGrp="1"/>
          </p:cNvSpPr>
          <p:nvPr>
            <p:ph type="title"/>
          </p:nvPr>
        </p:nvSpPr>
        <p:spPr/>
        <p:txBody>
          <a:bodyPr/>
          <a:lstStyle/>
          <a:p>
            <a:r>
              <a:rPr lang="tr-TR" dirty="0" smtClean="0"/>
              <a:t>Stres Yönetiminin </a:t>
            </a:r>
            <a:r>
              <a:rPr lang="tr-TR" dirty="0" smtClean="0"/>
              <a:t>Boyutları</a:t>
            </a:r>
            <a:endParaRPr lang="tr-TR" dirty="0"/>
          </a:p>
        </p:txBody>
      </p:sp>
      <p:sp>
        <p:nvSpPr>
          <p:cNvPr id="3" name="İçerik Yer Tutucusu 2">
            <a:extLst>
              <a:ext uri="{FF2B5EF4-FFF2-40B4-BE49-F238E27FC236}">
                <a16:creationId xmlns:a16="http://schemas.microsoft.com/office/drawing/2014/main" xmlns="" id="{3B89897E-56EC-6CB8-150C-54F13A89C7B4}"/>
              </a:ext>
            </a:extLst>
          </p:cNvPr>
          <p:cNvSpPr>
            <a:spLocks noGrp="1"/>
          </p:cNvSpPr>
          <p:nvPr>
            <p:ph idx="1"/>
          </p:nvPr>
        </p:nvSpPr>
        <p:spPr>
          <a:xfrm>
            <a:off x="1117309" y="1772816"/>
            <a:ext cx="10157354" cy="4399384"/>
          </a:xfrm>
        </p:spPr>
        <p:txBody>
          <a:bodyPr/>
          <a:lstStyle/>
          <a:p>
            <a:pPr marL="457200" indent="-457200">
              <a:buFont typeface="+mj-lt"/>
              <a:buAutoNum type="arabicPeriod"/>
            </a:pPr>
            <a:r>
              <a:rPr lang="tr-TR" dirty="0" smtClean="0"/>
              <a:t>Manevi boyut</a:t>
            </a:r>
          </a:p>
          <a:p>
            <a:pPr marL="457200" indent="-457200">
              <a:buFont typeface="+mj-lt"/>
              <a:buAutoNum type="arabicPeriod"/>
            </a:pPr>
            <a:r>
              <a:rPr lang="tr-TR" dirty="0" smtClean="0"/>
              <a:t>Zihinsel boyut</a:t>
            </a:r>
          </a:p>
          <a:p>
            <a:pPr marL="457200" indent="-457200">
              <a:buFont typeface="+mj-lt"/>
              <a:buAutoNum type="arabicPeriod"/>
            </a:pPr>
            <a:r>
              <a:rPr lang="tr-TR" dirty="0" smtClean="0"/>
              <a:t>Duygusal boyut</a:t>
            </a:r>
          </a:p>
          <a:p>
            <a:pPr marL="457200" indent="-457200">
              <a:buFont typeface="+mj-lt"/>
              <a:buAutoNum type="arabicPeriod"/>
            </a:pPr>
            <a:r>
              <a:rPr lang="tr-TR" dirty="0" smtClean="0"/>
              <a:t>Fiziksel boyut</a:t>
            </a:r>
            <a:endParaRPr lang="tr-TR" dirty="0"/>
          </a:p>
        </p:txBody>
      </p:sp>
    </p:spTree>
    <p:extLst>
      <p:ext uri="{BB962C8B-B14F-4D97-AF65-F5344CB8AC3E}">
        <p14:creationId xmlns:p14="http://schemas.microsoft.com/office/powerpoint/2010/main" val="154093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40A904-267A-20B3-AD20-78856160B6FB}"/>
              </a:ext>
            </a:extLst>
          </p:cNvPr>
          <p:cNvSpPr>
            <a:spLocks noGrp="1"/>
          </p:cNvSpPr>
          <p:nvPr>
            <p:ph type="title"/>
          </p:nvPr>
        </p:nvSpPr>
        <p:spPr/>
        <p:txBody>
          <a:bodyPr/>
          <a:lstStyle/>
          <a:p>
            <a:r>
              <a:rPr lang="tr-TR" dirty="0" smtClean="0"/>
              <a:t>1.Manevi boyut</a:t>
            </a:r>
            <a:endParaRPr lang="tr-TR" dirty="0"/>
          </a:p>
        </p:txBody>
      </p:sp>
      <p:sp>
        <p:nvSpPr>
          <p:cNvPr id="3" name="İçerik Yer Tutucusu 2">
            <a:extLst>
              <a:ext uri="{FF2B5EF4-FFF2-40B4-BE49-F238E27FC236}">
                <a16:creationId xmlns:a16="http://schemas.microsoft.com/office/drawing/2014/main" xmlns="" id="{3B89897E-56EC-6CB8-150C-54F13A89C7B4}"/>
              </a:ext>
            </a:extLst>
          </p:cNvPr>
          <p:cNvSpPr>
            <a:spLocks noGrp="1"/>
          </p:cNvSpPr>
          <p:nvPr>
            <p:ph idx="1"/>
          </p:nvPr>
        </p:nvSpPr>
        <p:spPr/>
        <p:txBody>
          <a:bodyPr/>
          <a:lstStyle/>
          <a:p>
            <a:r>
              <a:rPr lang="tr-TR" dirty="0" smtClean="0"/>
              <a:t>Dua Etmek</a:t>
            </a:r>
          </a:p>
          <a:p>
            <a:r>
              <a:rPr lang="tr-TR" dirty="0" smtClean="0"/>
              <a:t>Meditasyon</a:t>
            </a:r>
          </a:p>
          <a:p>
            <a:r>
              <a:rPr lang="tr-TR" dirty="0" smtClean="0"/>
              <a:t>Bağışlama</a:t>
            </a:r>
          </a:p>
          <a:p>
            <a:r>
              <a:rPr lang="tr-TR" dirty="0" smtClean="0"/>
              <a:t>İnanç</a:t>
            </a:r>
            <a:endParaRPr lang="tr-TR" dirty="0"/>
          </a:p>
        </p:txBody>
      </p:sp>
    </p:spTree>
    <p:extLst>
      <p:ext uri="{BB962C8B-B14F-4D97-AF65-F5344CB8AC3E}">
        <p14:creationId xmlns:p14="http://schemas.microsoft.com/office/powerpoint/2010/main" val="401620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40A904-267A-20B3-AD20-78856160B6FB}"/>
              </a:ext>
            </a:extLst>
          </p:cNvPr>
          <p:cNvSpPr>
            <a:spLocks noGrp="1"/>
          </p:cNvSpPr>
          <p:nvPr>
            <p:ph type="title"/>
          </p:nvPr>
        </p:nvSpPr>
        <p:spPr/>
        <p:txBody>
          <a:bodyPr/>
          <a:lstStyle/>
          <a:p>
            <a:r>
              <a:rPr lang="tr-TR" dirty="0" smtClean="0"/>
              <a:t>2. Zihinsel Boyut</a:t>
            </a:r>
            <a:endParaRPr lang="tr-TR" dirty="0"/>
          </a:p>
        </p:txBody>
      </p:sp>
      <p:sp>
        <p:nvSpPr>
          <p:cNvPr id="3" name="İçerik Yer Tutucusu 2">
            <a:extLst>
              <a:ext uri="{FF2B5EF4-FFF2-40B4-BE49-F238E27FC236}">
                <a16:creationId xmlns:a16="http://schemas.microsoft.com/office/drawing/2014/main" xmlns="" id="{3B89897E-56EC-6CB8-150C-54F13A89C7B4}"/>
              </a:ext>
            </a:extLst>
          </p:cNvPr>
          <p:cNvSpPr>
            <a:spLocks noGrp="1"/>
          </p:cNvSpPr>
          <p:nvPr>
            <p:ph idx="1"/>
          </p:nvPr>
        </p:nvSpPr>
        <p:spPr/>
        <p:txBody>
          <a:bodyPr/>
          <a:lstStyle/>
          <a:p>
            <a:r>
              <a:rPr lang="tr-TR" dirty="0" smtClean="0"/>
              <a:t>Hayal kurma</a:t>
            </a:r>
          </a:p>
          <a:p>
            <a:r>
              <a:rPr lang="tr-TR" dirty="0" smtClean="0"/>
              <a:t>İçsel konuşma</a:t>
            </a:r>
          </a:p>
          <a:p>
            <a:r>
              <a:rPr lang="tr-TR" dirty="0" smtClean="0"/>
              <a:t>Olaylara bakış tarzını revize etme</a:t>
            </a:r>
          </a:p>
          <a:p>
            <a:r>
              <a:rPr lang="tr-TR" dirty="0" smtClean="0"/>
              <a:t>A-B-C</a:t>
            </a:r>
            <a:endParaRPr lang="tr-TR" dirty="0"/>
          </a:p>
        </p:txBody>
      </p:sp>
    </p:spTree>
    <p:extLst>
      <p:ext uri="{BB962C8B-B14F-4D97-AF65-F5344CB8AC3E}">
        <p14:creationId xmlns:p14="http://schemas.microsoft.com/office/powerpoint/2010/main" val="193540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Kişilerarası İletişim</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2204864"/>
            <a:ext cx="5697183" cy="3967336"/>
          </a:xfrm>
        </p:spPr>
        <p:txBody>
          <a:bodyPr/>
          <a:lstStyle/>
          <a:p>
            <a:pPr marL="285750" indent="-285750">
              <a:buFont typeface="Arial" pitchFamily="34" charset="0"/>
              <a:buChar char="•"/>
            </a:pPr>
            <a:r>
              <a:rPr lang="tr-TR" dirty="0"/>
              <a:t>Kişilerarası iletişim, en az iki kişi arasında </a:t>
            </a:r>
            <a:r>
              <a:rPr lang="tr-TR" b="1" dirty="0"/>
              <a:t>anlamları paylaşma süreci </a:t>
            </a:r>
            <a:r>
              <a:rPr lang="tr-TR" dirty="0"/>
              <a:t>olarak tanımlanmaktadır. </a:t>
            </a:r>
          </a:p>
          <a:p>
            <a:pPr marL="285750" indent="-285750">
              <a:buFont typeface="Arial" pitchFamily="34" charset="0"/>
              <a:buChar char="•"/>
            </a:pPr>
            <a:r>
              <a:rPr lang="tr-TR" dirty="0"/>
              <a:t>Kişilerarası iletişim her zaman etkili </a:t>
            </a:r>
            <a:r>
              <a:rPr lang="tr-TR" dirty="0" smtClean="0"/>
              <a:t>olamayabilir.</a:t>
            </a:r>
            <a:endParaRPr lang="tr-TR" dirty="0"/>
          </a:p>
          <a:p>
            <a:pPr marL="285750" indent="-285750">
              <a:buFont typeface="Arial" pitchFamily="34" charset="0"/>
              <a:buChar char="•"/>
            </a:pPr>
            <a:r>
              <a:rPr lang="tr-TR" b="1" dirty="0"/>
              <a:t>Etkili kişilerarası iletişim</a:t>
            </a:r>
            <a:r>
              <a:rPr lang="tr-TR" dirty="0"/>
              <a:t>, mesajı alan kişinin mesajın anlamını, veren kişinin iletmek istediği anlamda alması halinde gerçekleşir. </a:t>
            </a:r>
          </a:p>
          <a:p>
            <a:pPr marL="285750" indent="-285750">
              <a:buFont typeface="Arial" pitchFamily="34" charset="0"/>
              <a:buChar char="•"/>
            </a:pPr>
            <a:endParaRPr lang="tr-TR" dirty="0"/>
          </a:p>
        </p:txBody>
      </p:sp>
      <p:pic>
        <p:nvPicPr>
          <p:cNvPr id="5" name="Resim 4" descr="giyim, oyuncak, çizgi film, duvar içeren bir resim&#10;&#10;Açıklama otomatik olarak oluşturuldu">
            <a:extLst>
              <a:ext uri="{FF2B5EF4-FFF2-40B4-BE49-F238E27FC236}">
                <a16:creationId xmlns:a16="http://schemas.microsoft.com/office/drawing/2014/main" xmlns="" id="{04AE3A80-CA59-9416-951A-C982083DD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6500" y="1473200"/>
            <a:ext cx="4927476" cy="3284984"/>
          </a:xfrm>
          <a:prstGeom prst="rect">
            <a:avLst/>
          </a:prstGeom>
        </p:spPr>
      </p:pic>
    </p:spTree>
    <p:extLst>
      <p:ext uri="{BB962C8B-B14F-4D97-AF65-F5344CB8AC3E}">
        <p14:creationId xmlns:p14="http://schemas.microsoft.com/office/powerpoint/2010/main" val="96785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Duygusal boyut</a:t>
            </a:r>
            <a:endParaRPr lang="tr-TR" dirty="0"/>
          </a:p>
        </p:txBody>
      </p:sp>
      <p:sp>
        <p:nvSpPr>
          <p:cNvPr id="3" name="İçerik Yer Tutucusu 2"/>
          <p:cNvSpPr>
            <a:spLocks noGrp="1"/>
          </p:cNvSpPr>
          <p:nvPr>
            <p:ph idx="1"/>
          </p:nvPr>
        </p:nvSpPr>
        <p:spPr/>
        <p:txBody>
          <a:bodyPr/>
          <a:lstStyle/>
          <a:p>
            <a:r>
              <a:rPr lang="tr-TR" dirty="0" smtClean="0"/>
              <a:t>Dokunma</a:t>
            </a:r>
          </a:p>
          <a:p>
            <a:r>
              <a:rPr lang="tr-TR" dirty="0" smtClean="0"/>
              <a:t>Mizah</a:t>
            </a:r>
          </a:p>
          <a:p>
            <a:r>
              <a:rPr lang="tr-TR" dirty="0" smtClean="0"/>
              <a:t>Ruhsal durumu yönetmek</a:t>
            </a:r>
          </a:p>
          <a:p>
            <a:r>
              <a:rPr lang="tr-TR" dirty="0" smtClean="0"/>
              <a:t>Sevgi</a:t>
            </a:r>
            <a:endParaRPr lang="tr-TR" dirty="0"/>
          </a:p>
        </p:txBody>
      </p:sp>
    </p:spTree>
    <p:extLst>
      <p:ext uri="{BB962C8B-B14F-4D97-AF65-F5344CB8AC3E}">
        <p14:creationId xmlns:p14="http://schemas.microsoft.com/office/powerpoint/2010/main" val="342743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 Fiziksel boyut</a:t>
            </a:r>
            <a:endParaRPr lang="tr-TR" dirty="0"/>
          </a:p>
        </p:txBody>
      </p:sp>
      <p:sp>
        <p:nvSpPr>
          <p:cNvPr id="3" name="İçerik Yer Tutucusu 2"/>
          <p:cNvSpPr>
            <a:spLocks noGrp="1"/>
          </p:cNvSpPr>
          <p:nvPr>
            <p:ph idx="1"/>
          </p:nvPr>
        </p:nvSpPr>
        <p:spPr/>
        <p:txBody>
          <a:bodyPr/>
          <a:lstStyle/>
          <a:p>
            <a:r>
              <a:rPr lang="tr-TR" dirty="0" smtClean="0"/>
              <a:t>Sağlıklı beslenme</a:t>
            </a:r>
          </a:p>
          <a:p>
            <a:r>
              <a:rPr lang="tr-TR" dirty="0" smtClean="0"/>
              <a:t>Derin nefes almak</a:t>
            </a:r>
          </a:p>
          <a:p>
            <a:r>
              <a:rPr lang="tr-TR" dirty="0" smtClean="0"/>
              <a:t>Bedenimizde belirli duyguları harekete geçiren duyarlı noktalar oluşturmak</a:t>
            </a:r>
          </a:p>
          <a:p>
            <a:r>
              <a:rPr lang="tr-TR" dirty="0" smtClean="0"/>
              <a:t>Egzersiz yapmak</a:t>
            </a:r>
          </a:p>
          <a:p>
            <a:r>
              <a:rPr lang="tr-TR" dirty="0" smtClean="0"/>
              <a:t>Sağlık kontrolü yaptırmak</a:t>
            </a:r>
          </a:p>
          <a:p>
            <a:r>
              <a:rPr lang="tr-TR" dirty="0" smtClean="0"/>
              <a:t>Gevşeme egzersizleri</a:t>
            </a:r>
          </a:p>
          <a:p>
            <a:r>
              <a:rPr lang="tr-TR" dirty="0" smtClean="0"/>
              <a:t>Uyku</a:t>
            </a:r>
            <a:endParaRPr lang="tr-TR" dirty="0"/>
          </a:p>
        </p:txBody>
      </p:sp>
    </p:spTree>
    <p:extLst>
      <p:ext uri="{BB962C8B-B14F-4D97-AF65-F5344CB8AC3E}">
        <p14:creationId xmlns:p14="http://schemas.microsoft.com/office/powerpoint/2010/main" val="37724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Stres yönetiminde önemli noktalar</a:t>
            </a:r>
            <a:endParaRPr lang="tr-TR" dirty="0"/>
          </a:p>
        </p:txBody>
      </p:sp>
      <p:sp>
        <p:nvSpPr>
          <p:cNvPr id="3" name="İçerik Yer Tutucusu 2"/>
          <p:cNvSpPr>
            <a:spLocks noGrp="1"/>
          </p:cNvSpPr>
          <p:nvPr>
            <p:ph idx="1"/>
          </p:nvPr>
        </p:nvSpPr>
        <p:spPr/>
        <p:txBody>
          <a:bodyPr/>
          <a:lstStyle/>
          <a:p>
            <a:r>
              <a:rPr lang="tr-TR" dirty="0" smtClean="0"/>
              <a:t>Sağlıklı kişilerarası ilişkiler kurmak</a:t>
            </a:r>
          </a:p>
          <a:p>
            <a:r>
              <a:rPr lang="tr-TR" dirty="0" smtClean="0"/>
              <a:t>Duygularımızı ifade etmek</a:t>
            </a:r>
          </a:p>
          <a:p>
            <a:r>
              <a:rPr lang="tr-TR" dirty="0" smtClean="0"/>
              <a:t>Karşımızdaki kişiyi dinlemek</a:t>
            </a:r>
          </a:p>
          <a:p>
            <a:r>
              <a:rPr lang="tr-TR" dirty="0" smtClean="0"/>
              <a:t>Açık iletişim kurmak</a:t>
            </a:r>
          </a:p>
          <a:p>
            <a:r>
              <a:rPr lang="tr-TR" dirty="0" smtClean="0"/>
              <a:t>Anlaşmazlıkları çözümlemek</a:t>
            </a:r>
          </a:p>
          <a:p>
            <a:endParaRPr lang="tr-TR" dirty="0"/>
          </a:p>
        </p:txBody>
      </p:sp>
    </p:spTree>
    <p:extLst>
      <p:ext uri="{BB962C8B-B14F-4D97-AF65-F5344CB8AC3E}">
        <p14:creationId xmlns:p14="http://schemas.microsoft.com/office/powerpoint/2010/main" val="38331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837828" y="476672"/>
            <a:ext cx="7008574" cy="5040560"/>
          </a:xfrm>
        </p:spPr>
        <p:txBody>
          <a:bodyPr rtlCol="0" anchor="t"/>
          <a:lstStyle/>
          <a:p>
            <a:pPr algn="ctr" rtl="0"/>
            <a:r>
              <a:rPr lang="tr-TR" dirty="0"/>
              <a:t>Kaynakça</a:t>
            </a:r>
          </a:p>
          <a:p>
            <a:pPr marL="457200" indent="-457200" rtl="0">
              <a:buFont typeface="Wingdings" panose="05000000000000000000" pitchFamily="2" charset="2"/>
              <a:buChar char="§"/>
            </a:pPr>
            <a:endParaRPr lang="tr-TR" dirty="0"/>
          </a:p>
          <a:p>
            <a:pPr marL="457200" indent="-457200">
              <a:buFont typeface="Wingdings" panose="05000000000000000000" pitchFamily="2" charset="2"/>
              <a:buChar char="§"/>
            </a:pPr>
            <a:r>
              <a:rPr lang="tr-TR" dirty="0" err="1" smtClean="0"/>
              <a:t>Brosan</a:t>
            </a:r>
            <a:r>
              <a:rPr lang="tr-TR" dirty="0" smtClean="0"/>
              <a:t>, L. ve </a:t>
            </a:r>
            <a:r>
              <a:rPr lang="tr-TR" dirty="0" err="1" smtClean="0"/>
              <a:t>Todd</a:t>
            </a:r>
            <a:r>
              <a:rPr lang="tr-TR" dirty="0" smtClean="0"/>
              <a:t>, G. (2018). Stres, Yaşanmış Örnekler, Pratik Öneriler, Uygulamalar</a:t>
            </a:r>
            <a:r>
              <a:rPr lang="tr-TR" dirty="0"/>
              <a:t>. (Çev</a:t>
            </a:r>
            <a:r>
              <a:rPr lang="tr-TR" dirty="0" smtClean="0"/>
              <a:t>. Kurdoğlu, S.) </a:t>
            </a:r>
            <a:r>
              <a:rPr lang="tr-TR" dirty="0"/>
              <a:t>İstanbul</a:t>
            </a:r>
            <a:r>
              <a:rPr lang="tr-TR" dirty="0" smtClean="0"/>
              <a:t>: Kuraldışı Yayıncılık. </a:t>
            </a:r>
          </a:p>
          <a:p>
            <a:pPr marL="457200" indent="-457200" rtl="0">
              <a:buFont typeface="Wingdings" panose="05000000000000000000" pitchFamily="2" charset="2"/>
              <a:buChar char="§"/>
            </a:pPr>
            <a:r>
              <a:rPr lang="tr-TR" dirty="0" err="1" smtClean="0"/>
              <a:t>Rowshan</a:t>
            </a:r>
            <a:r>
              <a:rPr lang="tr-TR" dirty="0" smtClean="0"/>
              <a:t>, A.(2020). Stres Yönetimi. (</a:t>
            </a:r>
            <a:r>
              <a:rPr lang="tr-TR" dirty="0" err="1" smtClean="0"/>
              <a:t>Çev.Cüceloğlu</a:t>
            </a:r>
            <a:r>
              <a:rPr lang="tr-TR" dirty="0" smtClean="0"/>
              <a:t>, Ş.) İstanbul: </a:t>
            </a:r>
            <a:r>
              <a:rPr lang="tr-TR" dirty="0" err="1" smtClean="0"/>
              <a:t>Aura</a:t>
            </a:r>
            <a:r>
              <a:rPr lang="tr-TR" dirty="0" smtClean="0"/>
              <a:t> Kitapları</a:t>
            </a:r>
            <a:r>
              <a:rPr lang="tr-TR" dirty="0" smtClean="0"/>
              <a:t>.</a:t>
            </a:r>
          </a:p>
          <a:p>
            <a:pPr marL="457200" indent="-457200" rtl="0">
              <a:buFont typeface="Wingdings" panose="05000000000000000000" pitchFamily="2" charset="2"/>
              <a:buChar char="§"/>
            </a:pPr>
            <a:r>
              <a:rPr lang="tr-TR" dirty="0" err="1" smtClean="0"/>
              <a:t>Baltaş</a:t>
            </a:r>
            <a:r>
              <a:rPr lang="tr-TR" dirty="0" smtClean="0"/>
              <a:t>, Z. ve </a:t>
            </a:r>
            <a:r>
              <a:rPr lang="tr-TR" dirty="0" err="1" smtClean="0"/>
              <a:t>Baltaş</a:t>
            </a:r>
            <a:r>
              <a:rPr lang="tr-TR" dirty="0" smtClean="0"/>
              <a:t>, A. (2013). Stres ve </a:t>
            </a:r>
            <a:r>
              <a:rPr lang="tr-TR" dirty="0" err="1" smtClean="0"/>
              <a:t>Başaçıkma</a:t>
            </a:r>
            <a:r>
              <a:rPr lang="tr-TR" dirty="0" smtClean="0"/>
              <a:t> yolları. İstanbul: Remzi Kitabevi</a:t>
            </a:r>
            <a:endParaRPr lang="tr-TR" dirty="0"/>
          </a:p>
          <a:p>
            <a:pPr rtl="0"/>
            <a:endParaRPr lang="en-US" dirty="0"/>
          </a:p>
        </p:txBody>
      </p:sp>
    </p:spTree>
    <p:extLst>
      <p:ext uri="{BB962C8B-B14F-4D97-AF65-F5344CB8AC3E}">
        <p14:creationId xmlns:p14="http://schemas.microsoft.com/office/powerpoint/2010/main" val="235229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43E0B7D-A9DC-6CD6-56A0-CFDC5906466B}"/>
              </a:ext>
            </a:extLst>
          </p:cNvPr>
          <p:cNvSpPr>
            <a:spLocks noGrp="1"/>
          </p:cNvSpPr>
          <p:nvPr>
            <p:ph type="title"/>
          </p:nvPr>
        </p:nvSpPr>
        <p:spPr>
          <a:xfrm>
            <a:off x="1117309" y="260648"/>
            <a:ext cx="10157354" cy="1356568"/>
          </a:xfrm>
        </p:spPr>
        <p:txBody>
          <a:bodyPr>
            <a:normAutofit fontScale="90000"/>
          </a:bodyPr>
          <a:lstStyle/>
          <a:p>
            <a:r>
              <a:rPr lang="tr-TR" sz="2800" b="1" dirty="0"/>
              <a:t>Bir iletişimin kişilerarası iletişim olarak kabul edilmesi için gereken özellikler </a:t>
            </a:r>
            <a:r>
              <a:rPr lang="tr-TR" sz="2800" b="1" dirty="0" smtClean="0"/>
              <a:t>vardır. </a:t>
            </a:r>
            <a:r>
              <a:rPr lang="tr-TR" sz="2800" b="1" dirty="0"/>
              <a:t>B</a:t>
            </a:r>
            <a:r>
              <a:rPr lang="tr-TR" sz="2800" b="1" dirty="0" smtClean="0"/>
              <a:t>unlar</a:t>
            </a:r>
            <a:r>
              <a:rPr lang="tr-TR" sz="2800" b="1" dirty="0"/>
              <a:t>:</a:t>
            </a:r>
            <a:br>
              <a:rPr lang="tr-TR" sz="2800" b="1" dirty="0"/>
            </a:br>
            <a:r>
              <a:rPr lang="tr-TR" sz="2800" b="1" dirty="0"/>
              <a:t/>
            </a:r>
            <a:br>
              <a:rPr lang="tr-TR" sz="2800" b="1" dirty="0"/>
            </a:br>
            <a:r>
              <a:rPr lang="tr-TR" sz="2800" b="1" dirty="0"/>
              <a:t> </a:t>
            </a:r>
            <a:r>
              <a:rPr lang="tr-TR" sz="2800" b="1" dirty="0" smtClean="0"/>
              <a:t>İki </a:t>
            </a:r>
            <a:r>
              <a:rPr lang="tr-TR" sz="2800" b="1" dirty="0"/>
              <a:t>yönlü, roller, anlam, niyet, süreç, zaman ve sonuç. </a:t>
            </a:r>
          </a:p>
        </p:txBody>
      </p:sp>
      <p:sp>
        <p:nvSpPr>
          <p:cNvPr id="3" name="İçerik Yer Tutucusu 2">
            <a:extLst>
              <a:ext uri="{FF2B5EF4-FFF2-40B4-BE49-F238E27FC236}">
                <a16:creationId xmlns:a16="http://schemas.microsoft.com/office/drawing/2014/main" xmlns="" id="{5BCED07B-0624-A07F-EA10-D1CF5F449711}"/>
              </a:ext>
            </a:extLst>
          </p:cNvPr>
          <p:cNvSpPr>
            <a:spLocks noGrp="1"/>
          </p:cNvSpPr>
          <p:nvPr>
            <p:ph idx="1"/>
          </p:nvPr>
        </p:nvSpPr>
        <p:spPr>
          <a:xfrm>
            <a:off x="1146878" y="1844824"/>
            <a:ext cx="10157354" cy="4470400"/>
          </a:xfrm>
        </p:spPr>
        <p:txBody>
          <a:bodyPr>
            <a:normAutofit/>
          </a:bodyPr>
          <a:lstStyle/>
          <a:p>
            <a:r>
              <a:rPr lang="tr-TR" b="1" dirty="0"/>
              <a:t>İki yönlü: </a:t>
            </a:r>
            <a:r>
              <a:rPr lang="tr-TR" dirty="0"/>
              <a:t>Kişilerarası iletişim daima iki yönlüdür. Tek yönlü olarak gerçekleşen bilgi aktarımı kişilerarası iletişim olarak kabul edilmemektedir. İki kişi arasında doğrudan ya da dolaylı olarak kurulan iletişimin kişilerarası iletişimin belirleyicisi olabileceği belirtilmektedir. </a:t>
            </a:r>
          </a:p>
          <a:p>
            <a:r>
              <a:rPr lang="tr-TR" b="1" dirty="0"/>
              <a:t>Roller: </a:t>
            </a:r>
            <a:r>
              <a:rPr lang="tr-TR" dirty="0"/>
              <a:t>Kişilerarası iletişim süreci, iki kişinin rollerine bağlı olarak gerçekleşebilmektedir. (</a:t>
            </a:r>
            <a:r>
              <a:rPr lang="tr-TR" dirty="0" err="1"/>
              <a:t>Örn;Öğretmen</a:t>
            </a:r>
            <a:r>
              <a:rPr lang="tr-TR" dirty="0"/>
              <a:t>- Öğrenci, Anne- Çocuk)</a:t>
            </a:r>
          </a:p>
          <a:p>
            <a:r>
              <a:rPr lang="tr-TR" b="1" dirty="0"/>
              <a:t>Anlam: </a:t>
            </a:r>
            <a:r>
              <a:rPr lang="tr-TR" dirty="0"/>
              <a:t>Kişilerarası iletişim, mesajlara bağlı olarak anlamların yaratılmasına dayanmaktadır. </a:t>
            </a:r>
          </a:p>
          <a:p>
            <a:endParaRPr lang="tr-TR" dirty="0"/>
          </a:p>
        </p:txBody>
      </p:sp>
    </p:spTree>
    <p:extLst>
      <p:ext uri="{BB962C8B-B14F-4D97-AF65-F5344CB8AC3E}">
        <p14:creationId xmlns:p14="http://schemas.microsoft.com/office/powerpoint/2010/main" val="81877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687376E1-EE35-3F11-013B-25729A605B20}"/>
              </a:ext>
            </a:extLst>
          </p:cNvPr>
          <p:cNvSpPr>
            <a:spLocks noGrp="1"/>
          </p:cNvSpPr>
          <p:nvPr>
            <p:ph idx="1"/>
          </p:nvPr>
        </p:nvSpPr>
        <p:spPr>
          <a:xfrm>
            <a:off x="1015735" y="613329"/>
            <a:ext cx="10157354" cy="4470400"/>
          </a:xfrm>
        </p:spPr>
        <p:txBody>
          <a:bodyPr>
            <a:normAutofit/>
          </a:bodyPr>
          <a:lstStyle/>
          <a:p>
            <a:r>
              <a:rPr lang="tr-TR" b="1" dirty="0"/>
              <a:t>Niyet: </a:t>
            </a:r>
            <a:r>
              <a:rPr lang="tr-TR" dirty="0"/>
              <a:t>Kişilerarası iletişim bir parça ya da tamamıyla niyete dayanmaktadır. </a:t>
            </a:r>
          </a:p>
          <a:p>
            <a:r>
              <a:rPr lang="tr-TR" b="1" dirty="0"/>
              <a:t>Süreç: </a:t>
            </a:r>
            <a:r>
              <a:rPr lang="tr-TR" dirty="0"/>
              <a:t>Kişilerarası iletişim bir olay ya da olayın devamı ile ilgili sürekli devam eden bir süreçtir. </a:t>
            </a:r>
          </a:p>
          <a:p>
            <a:r>
              <a:rPr lang="tr-TR" b="1" dirty="0"/>
              <a:t>Zaman:</a:t>
            </a:r>
            <a:r>
              <a:rPr lang="tr-TR" dirty="0"/>
              <a:t> Kişilerarası iletişim gittikçe artan bir biçimde zamana bağlıdır. </a:t>
            </a:r>
          </a:p>
          <a:p>
            <a:r>
              <a:rPr lang="tr-TR" b="1" dirty="0"/>
              <a:t>Sonuç: </a:t>
            </a:r>
            <a:r>
              <a:rPr lang="tr-TR" dirty="0"/>
              <a:t>Kişilerarası iletişim iki kişi arasında gerçekleşen basit bir olay değildir. Anlamlı olabilmesi için </a:t>
            </a:r>
            <a:r>
              <a:rPr lang="tr-TR" i="1" dirty="0"/>
              <a:t>geribildirimin</a:t>
            </a:r>
            <a:r>
              <a:rPr lang="tr-TR" dirty="0"/>
              <a:t> bulunması gerekir. </a:t>
            </a:r>
          </a:p>
          <a:p>
            <a:endParaRPr lang="tr-TR" dirty="0"/>
          </a:p>
        </p:txBody>
      </p:sp>
      <p:sp>
        <p:nvSpPr>
          <p:cNvPr id="4" name="Dikdörtgen: Köşeleri Yuvarlatılmış 3">
            <a:extLst>
              <a:ext uri="{FF2B5EF4-FFF2-40B4-BE49-F238E27FC236}">
                <a16:creationId xmlns:a16="http://schemas.microsoft.com/office/drawing/2014/main" xmlns="" id="{B7A9EE52-9AFD-8717-51E1-8AEEFBD4EF8E}"/>
              </a:ext>
            </a:extLst>
          </p:cNvPr>
          <p:cNvSpPr/>
          <p:nvPr/>
        </p:nvSpPr>
        <p:spPr>
          <a:xfrm>
            <a:off x="1629916" y="4624491"/>
            <a:ext cx="2880320" cy="10801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tr-TR" dirty="0"/>
              <a:t>Kaynak</a:t>
            </a:r>
          </a:p>
        </p:txBody>
      </p:sp>
      <p:sp>
        <p:nvSpPr>
          <p:cNvPr id="5" name="Dikdörtgen: Köşeleri Yuvarlatılmış 4">
            <a:extLst>
              <a:ext uri="{FF2B5EF4-FFF2-40B4-BE49-F238E27FC236}">
                <a16:creationId xmlns:a16="http://schemas.microsoft.com/office/drawing/2014/main" xmlns="" id="{2E8DD430-8FE3-35F3-8D79-CFD3C453F1D5}"/>
              </a:ext>
            </a:extLst>
          </p:cNvPr>
          <p:cNvSpPr/>
          <p:nvPr/>
        </p:nvSpPr>
        <p:spPr>
          <a:xfrm>
            <a:off x="7603701" y="4473847"/>
            <a:ext cx="2880320" cy="10801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tr-TR" dirty="0"/>
              <a:t>Alıcı</a:t>
            </a:r>
          </a:p>
        </p:txBody>
      </p:sp>
      <p:sp>
        <p:nvSpPr>
          <p:cNvPr id="7" name="Dikdörtgen: Köşeleri Yuvarlatılmış 6">
            <a:extLst>
              <a:ext uri="{FF2B5EF4-FFF2-40B4-BE49-F238E27FC236}">
                <a16:creationId xmlns:a16="http://schemas.microsoft.com/office/drawing/2014/main" xmlns="" id="{CC68E697-C8BE-B283-22DA-912A19462236}"/>
              </a:ext>
            </a:extLst>
          </p:cNvPr>
          <p:cNvSpPr/>
          <p:nvPr/>
        </p:nvSpPr>
        <p:spPr>
          <a:xfrm>
            <a:off x="4845379" y="4220361"/>
            <a:ext cx="2435232" cy="1080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tr-TR" dirty="0"/>
              <a:t>Mesaj</a:t>
            </a:r>
          </a:p>
        </p:txBody>
      </p:sp>
      <p:sp>
        <p:nvSpPr>
          <p:cNvPr id="8" name="Dikdörtgen: Köşeleri Yuvarlatılmış 7">
            <a:extLst>
              <a:ext uri="{FF2B5EF4-FFF2-40B4-BE49-F238E27FC236}">
                <a16:creationId xmlns:a16="http://schemas.microsoft.com/office/drawing/2014/main" xmlns="" id="{559963E6-BB6C-5815-3448-A84E4286A868}"/>
              </a:ext>
            </a:extLst>
          </p:cNvPr>
          <p:cNvSpPr/>
          <p:nvPr/>
        </p:nvSpPr>
        <p:spPr>
          <a:xfrm>
            <a:off x="4851835" y="5704611"/>
            <a:ext cx="2435232" cy="10801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tr-TR" dirty="0"/>
              <a:t>Geri bildirim</a:t>
            </a:r>
          </a:p>
        </p:txBody>
      </p:sp>
      <p:cxnSp>
        <p:nvCxnSpPr>
          <p:cNvPr id="17" name="Düz Ok Bağlayıcısı 16">
            <a:extLst>
              <a:ext uri="{FF2B5EF4-FFF2-40B4-BE49-F238E27FC236}">
                <a16:creationId xmlns:a16="http://schemas.microsoft.com/office/drawing/2014/main" xmlns="" id="{19C1E6B7-E8E9-05F7-4449-4A6974456D6D}"/>
              </a:ext>
            </a:extLst>
          </p:cNvPr>
          <p:cNvCxnSpPr>
            <a:endCxn id="8" idx="3"/>
          </p:cNvCxnSpPr>
          <p:nvPr/>
        </p:nvCxnSpPr>
        <p:spPr>
          <a:xfrm flipH="1">
            <a:off x="7287067" y="5553967"/>
            <a:ext cx="679553" cy="69070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xmlns="" id="{7EDA9BDD-B0DA-1308-50C6-F9BD1F6467BF}"/>
              </a:ext>
            </a:extLst>
          </p:cNvPr>
          <p:cNvCxnSpPr>
            <a:cxnSpLocks/>
          </p:cNvCxnSpPr>
          <p:nvPr/>
        </p:nvCxnSpPr>
        <p:spPr>
          <a:xfrm>
            <a:off x="4510236" y="4973728"/>
            <a:ext cx="34159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xmlns="" id="{AE1F48FF-8512-447D-A413-7F5A434F1F24}"/>
              </a:ext>
            </a:extLst>
          </p:cNvPr>
          <p:cNvCxnSpPr>
            <a:cxnSpLocks/>
          </p:cNvCxnSpPr>
          <p:nvPr/>
        </p:nvCxnSpPr>
        <p:spPr>
          <a:xfrm>
            <a:off x="7287067" y="4973728"/>
            <a:ext cx="34159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xmlns="" id="{627529D8-BBAB-17B9-6423-7047FDF6FBE9}"/>
              </a:ext>
            </a:extLst>
          </p:cNvPr>
          <p:cNvCxnSpPr>
            <a:cxnSpLocks/>
            <a:stCxn id="8" idx="1"/>
          </p:cNvCxnSpPr>
          <p:nvPr/>
        </p:nvCxnSpPr>
        <p:spPr>
          <a:xfrm flipH="1" flipV="1">
            <a:off x="4190910" y="5649718"/>
            <a:ext cx="660925" cy="59495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31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en-US" sz="3200" dirty="0"/>
              <a:t>KİŞİLERARASI İLETİŞİM SÜRECİ VE UNSURLARI</a:t>
            </a:r>
          </a:p>
        </p:txBody>
      </p:sp>
      <p:pic>
        <p:nvPicPr>
          <p:cNvPr id="6" name="İçerik Yer Tutucusu 5" descr="taslak, çizim, daire, diyagram içeren bir resim&#10;&#10;Açıklama otomatik olarak oluşturuldu">
            <a:extLst>
              <a:ext uri="{FF2B5EF4-FFF2-40B4-BE49-F238E27FC236}">
                <a16:creationId xmlns:a16="http://schemas.microsoft.com/office/drawing/2014/main" xmlns="" id="{2939D30A-05A3-70AB-F8D7-0BB959730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535" y="1009312"/>
            <a:ext cx="6392167" cy="4839375"/>
          </a:xfrm>
        </p:spPr>
      </p:pic>
      <p:sp>
        <p:nvSpPr>
          <p:cNvPr id="4" name="Metin Yer Tutucusu 3"/>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Kaynak ve Alıcı</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lstStyle/>
          <a:p>
            <a:pPr marL="285750" indent="-285750">
              <a:buFont typeface="Arial" pitchFamily="34" charset="0"/>
              <a:buChar char="•"/>
            </a:pPr>
            <a:r>
              <a:rPr lang="tr-TR" b="1" dirty="0"/>
              <a:t>Kaynak </a:t>
            </a:r>
            <a:r>
              <a:rPr lang="tr-TR" dirty="0"/>
              <a:t>kişi, diğerleri ile paylaşacak duygusu, düşüncesi olan kişi olarak iletişimi başlatmak isterse </a:t>
            </a:r>
            <a:r>
              <a:rPr lang="tr-TR" b="1" i="1" dirty="0"/>
              <a:t>sözlü </a:t>
            </a:r>
            <a:r>
              <a:rPr lang="tr-TR" dirty="0"/>
              <a:t>ya da </a:t>
            </a:r>
            <a:r>
              <a:rPr lang="tr-TR" b="1" i="1" dirty="0"/>
              <a:t>sözsüz</a:t>
            </a:r>
            <a:r>
              <a:rPr lang="tr-TR" dirty="0"/>
              <a:t> mesajları kodlayarak göndermektedir.</a:t>
            </a:r>
          </a:p>
          <a:p>
            <a:pPr marL="285750" indent="-285750">
              <a:buFont typeface="Arial" pitchFamily="34" charset="0"/>
              <a:buChar char="•"/>
            </a:pPr>
            <a:r>
              <a:rPr lang="tr-TR" b="1" dirty="0"/>
              <a:t>Alıcı </a:t>
            </a:r>
            <a:r>
              <a:rPr lang="tr-TR" dirty="0"/>
              <a:t>kişi, iletişim süreci içinde mesajı çeşitli kanallar aracılığı ile duyu sinirlerine mesajın ulaşması ile mesajı yorumlaması, tepki vermesi, anlamlandırması beklenen kişidir.</a:t>
            </a:r>
          </a:p>
          <a:p>
            <a:pPr marL="285750" indent="-285750">
              <a:buFont typeface="Arial" pitchFamily="34" charset="0"/>
              <a:buChar char="•"/>
            </a:pPr>
            <a:r>
              <a:rPr lang="tr-TR" dirty="0"/>
              <a:t> Alıcıdan kodlanan mesajların kodlarını açması beklenmektedir.</a:t>
            </a:r>
          </a:p>
          <a:p>
            <a:pPr marL="285750" indent="-285750">
              <a:buFont typeface="Arial" pitchFamily="34" charset="0"/>
              <a:buChar char="•"/>
            </a:pPr>
            <a:endParaRPr lang="tr-TR" dirty="0"/>
          </a:p>
        </p:txBody>
      </p:sp>
    </p:spTree>
    <p:extLst>
      <p:ext uri="{BB962C8B-B14F-4D97-AF65-F5344CB8AC3E}">
        <p14:creationId xmlns:p14="http://schemas.microsoft.com/office/powerpoint/2010/main" val="284214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Kodlama-kod açma</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b="1" dirty="0"/>
              <a:t>Kodlama</a:t>
            </a:r>
            <a:r>
              <a:rPr lang="tr-TR" dirty="0"/>
              <a:t> (</a:t>
            </a:r>
            <a:r>
              <a:rPr lang="tr-TR" dirty="0" err="1"/>
              <a:t>encoding</a:t>
            </a:r>
            <a:r>
              <a:rPr lang="tr-TR" dirty="0"/>
              <a:t>) mesajların oluşturulması davranışını ifade ederken; </a:t>
            </a:r>
            <a:r>
              <a:rPr lang="tr-TR" b="1" dirty="0"/>
              <a:t>kod açma </a:t>
            </a:r>
            <a:r>
              <a:rPr lang="tr-TR" dirty="0"/>
              <a:t>(</a:t>
            </a:r>
            <a:r>
              <a:rPr lang="tr-TR" dirty="0" err="1"/>
              <a:t>decoding</a:t>
            </a:r>
            <a:r>
              <a:rPr lang="tr-TR" dirty="0"/>
              <a:t>) mesajların anlaşılması davranışını tanımlamaktadır.</a:t>
            </a:r>
          </a:p>
          <a:p>
            <a:pPr marL="285750" indent="-285750">
              <a:buFont typeface="Arial" pitchFamily="34" charset="0"/>
              <a:buChar char="•"/>
            </a:pPr>
            <a:r>
              <a:rPr lang="tr-TR" dirty="0"/>
              <a:t>Kaynak olan kişi düşüncelerini ses dalgaları yoluyla kodlar hâline dönüştürerek göndermekte, alıcı olan kişi bu ses dalgaları hâlinde gelen kodları çözümleyerek anlamaktadır. </a:t>
            </a:r>
          </a:p>
          <a:p>
            <a:pPr marL="285750" indent="-285750">
              <a:buFont typeface="Arial" pitchFamily="34" charset="0"/>
              <a:buChar char="•"/>
            </a:pPr>
            <a:endParaRPr lang="tr-TR" dirty="0"/>
          </a:p>
        </p:txBody>
      </p:sp>
    </p:spTree>
    <p:extLst>
      <p:ext uri="{BB962C8B-B14F-4D97-AF65-F5344CB8AC3E}">
        <p14:creationId xmlns:p14="http://schemas.microsoft.com/office/powerpoint/2010/main" val="145948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ACC6C62-5EC7-6C7C-718C-06F7179AC3AB}"/>
              </a:ext>
            </a:extLst>
          </p:cNvPr>
          <p:cNvSpPr>
            <a:spLocks noGrp="1"/>
          </p:cNvSpPr>
          <p:nvPr>
            <p:ph type="title"/>
          </p:nvPr>
        </p:nvSpPr>
        <p:spPr/>
        <p:txBody>
          <a:bodyPr/>
          <a:lstStyle/>
          <a:p>
            <a:r>
              <a:rPr lang="tr-TR" dirty="0"/>
              <a:t>Yeterlilik</a:t>
            </a:r>
          </a:p>
        </p:txBody>
      </p:sp>
      <p:sp>
        <p:nvSpPr>
          <p:cNvPr id="3" name="İçerik Yer Tutucusu 2">
            <a:extLst>
              <a:ext uri="{FF2B5EF4-FFF2-40B4-BE49-F238E27FC236}">
                <a16:creationId xmlns:a16="http://schemas.microsoft.com/office/drawing/2014/main" xmlns="" id="{1C4BF730-2B20-67CA-11B3-D29B28E9B330}"/>
              </a:ext>
            </a:extLst>
          </p:cNvPr>
          <p:cNvSpPr>
            <a:spLocks noGrp="1"/>
          </p:cNvSpPr>
          <p:nvPr>
            <p:ph idx="1"/>
          </p:nvPr>
        </p:nvSpPr>
        <p:spPr>
          <a:xfrm>
            <a:off x="1117309" y="1844824"/>
            <a:ext cx="10157354" cy="4327376"/>
          </a:xfrm>
        </p:spPr>
        <p:txBody>
          <a:bodyPr>
            <a:normAutofit/>
          </a:bodyPr>
          <a:lstStyle/>
          <a:p>
            <a:pPr marL="285750" indent="-285750">
              <a:buFont typeface="Arial" pitchFamily="34" charset="0"/>
              <a:buChar char="•"/>
            </a:pPr>
            <a:r>
              <a:rPr lang="tr-TR" dirty="0"/>
              <a:t>Yeterlilik, kişinin kişilerarası iletişimi etkin bir şekilde gerçekleştirmesi için gerekli olan kişilerarası yeterliliğini ifade etmektedir. </a:t>
            </a:r>
          </a:p>
          <a:p>
            <a:pPr marL="285750" indent="-285750">
              <a:buFont typeface="Arial" pitchFamily="34" charset="0"/>
              <a:buChar char="•"/>
            </a:pPr>
            <a:r>
              <a:rPr lang="tr-TR" dirty="0" smtClean="0"/>
              <a:t>Kişi </a:t>
            </a:r>
            <a:r>
              <a:rPr lang="tr-TR" dirty="0"/>
              <a:t>belirli bir konuda bilgi sahibi </a:t>
            </a:r>
            <a:r>
              <a:rPr lang="tr-TR" dirty="0" smtClean="0"/>
              <a:t>olduğunda iletişim, yeterliliğine </a:t>
            </a:r>
            <a:r>
              <a:rPr lang="tr-TR" dirty="0"/>
              <a:t>sahip </a:t>
            </a:r>
            <a:r>
              <a:rPr lang="tr-TR" dirty="0" smtClean="0"/>
              <a:t>olabileceği </a:t>
            </a:r>
            <a:r>
              <a:rPr lang="tr-TR" dirty="0"/>
              <a:t>için daha etkili iletişim kurması mümkün olabilecektir. </a:t>
            </a:r>
          </a:p>
          <a:p>
            <a:pPr marL="0" indent="0">
              <a:buNone/>
            </a:pPr>
            <a:endParaRPr lang="tr-TR" dirty="0"/>
          </a:p>
          <a:p>
            <a:pPr marL="285750" indent="-285750">
              <a:buFont typeface="Arial" pitchFamily="34" charset="0"/>
              <a:buChar char="•"/>
            </a:pPr>
            <a:endParaRPr lang="tr-TR" dirty="0"/>
          </a:p>
        </p:txBody>
      </p:sp>
    </p:spTree>
    <p:extLst>
      <p:ext uri="{BB962C8B-B14F-4D97-AF65-F5344CB8AC3E}">
        <p14:creationId xmlns:p14="http://schemas.microsoft.com/office/powerpoint/2010/main" val="267006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itaplar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19_TF02787940_TF02787940.potx" id="{28172E8D-EAD7-4AC2-8B44-6816FF20E00E}" vid="{89738596-E4E7-4B62-90A4-7590996B647A}"/>
    </a:ext>
  </a:extLst>
</a:theme>
</file>

<file path=ppt/theme/theme2.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Mavi kitap yığını sunusu (geniş ekran)</Template>
  <TotalTime>536</TotalTime>
  <Words>1315</Words>
  <Application>Microsoft Office PowerPoint</Application>
  <PresentationFormat>Özel</PresentationFormat>
  <Paragraphs>166</Paragraphs>
  <Slides>33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Century Gothic</vt:lpstr>
      <vt:lpstr>Wingdings</vt:lpstr>
      <vt:lpstr>Kitaplar 16 x 9</vt:lpstr>
      <vt:lpstr>Üniversite Yaşamına Giriş</vt:lpstr>
      <vt:lpstr>İLETİŞİMİN AMACI VE ÖNEMİ</vt:lpstr>
      <vt:lpstr>Kişilerarası İletişim</vt:lpstr>
      <vt:lpstr>Bir iletişimin kişilerarası iletişim olarak kabul edilmesi için gereken özellikler vardır. Bunlar:   İki yönlü, roller, anlam, niyet, süreç, zaman ve sonuç. </vt:lpstr>
      <vt:lpstr>PowerPoint Sunusu</vt:lpstr>
      <vt:lpstr>KİŞİLERARASI İLETİŞİM SÜRECİ VE UNSURLARI</vt:lpstr>
      <vt:lpstr>Kaynak ve Alıcı</vt:lpstr>
      <vt:lpstr>Kodlama-kod açma</vt:lpstr>
      <vt:lpstr>Yeterlilik</vt:lpstr>
      <vt:lpstr>Mesajlar</vt:lpstr>
      <vt:lpstr>Geribildirim</vt:lpstr>
      <vt:lpstr>Kanal</vt:lpstr>
      <vt:lpstr>Gürültü</vt:lpstr>
      <vt:lpstr>Ortam</vt:lpstr>
      <vt:lpstr>Etkiler</vt:lpstr>
      <vt:lpstr>Üniversite Yaşamı ve İletişim</vt:lpstr>
      <vt:lpstr>Nasıl iletişimde olmalıyım?</vt:lpstr>
      <vt:lpstr>Nasıl iletişimde olmalıyım?</vt:lpstr>
      <vt:lpstr>Nasıl iletişimde olmalıyım?</vt:lpstr>
      <vt:lpstr>PowerPoint Sunusu</vt:lpstr>
      <vt:lpstr>Üniversite Yaşamına Giriş</vt:lpstr>
      <vt:lpstr>Stres </vt:lpstr>
      <vt:lpstr>Stres </vt:lpstr>
      <vt:lpstr>Bütün negatif duygular stres değildir.</vt:lpstr>
      <vt:lpstr>Strese karşı tepki</vt:lpstr>
      <vt:lpstr>Stresin belirtileri</vt:lpstr>
      <vt:lpstr>Stres Yönetiminin Boyutları</vt:lpstr>
      <vt:lpstr>1.Manevi boyut</vt:lpstr>
      <vt:lpstr>2. Zihinsel Boyut</vt:lpstr>
      <vt:lpstr>3. Duygusal boyut</vt:lpstr>
      <vt:lpstr>4. Fiziksel boyut</vt:lpstr>
      <vt:lpstr>Stres yönetiminde önemli noktalar</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Üniversite Yaşamına Giriş</dc:title>
  <dc:creator>Betül Düşünceli</dc:creator>
  <cp:lastModifiedBy>X</cp:lastModifiedBy>
  <cp:revision>41</cp:revision>
  <cp:lastPrinted>2023-08-11T08:42:31Z</cp:lastPrinted>
  <dcterms:created xsi:type="dcterms:W3CDTF">2023-07-24T07:52:00Z</dcterms:created>
  <dcterms:modified xsi:type="dcterms:W3CDTF">2023-08-11T09:05:12Z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