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30" r:id="rId2"/>
    <p:sldId id="331" r:id="rId3"/>
    <p:sldId id="323" r:id="rId4"/>
    <p:sldId id="326" r:id="rId5"/>
    <p:sldId id="324" r:id="rId6"/>
    <p:sldId id="292" r:id="rId7"/>
    <p:sldId id="293" r:id="rId8"/>
    <p:sldId id="311" r:id="rId9"/>
    <p:sldId id="294" r:id="rId10"/>
    <p:sldId id="298" r:id="rId11"/>
    <p:sldId id="299" r:id="rId12"/>
    <p:sldId id="329" r:id="rId13"/>
    <p:sldId id="312" r:id="rId14"/>
    <p:sldId id="313" r:id="rId15"/>
    <p:sldId id="325" r:id="rId16"/>
    <p:sldId id="314" r:id="rId17"/>
    <p:sldId id="315" r:id="rId18"/>
    <p:sldId id="316" r:id="rId19"/>
    <p:sldId id="317" r:id="rId20"/>
    <p:sldId id="320" r:id="rId21"/>
    <p:sldId id="321" r:id="rId22"/>
    <p:sldId id="322" r:id="rId23"/>
    <p:sldId id="256" r:id="rId24"/>
    <p:sldId id="258" r:id="rId25"/>
    <p:sldId id="257" r:id="rId26"/>
    <p:sldId id="259" r:id="rId27"/>
    <p:sldId id="260" r:id="rId28"/>
    <p:sldId id="261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62" r:id="rId37"/>
    <p:sldId id="272" r:id="rId38"/>
    <p:sldId id="273" r:id="rId39"/>
    <p:sldId id="274" r:id="rId40"/>
    <p:sldId id="275" r:id="rId4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58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9312-CCA4-40E7-AB46-2F33F515DDF3}" type="datetimeFigureOut">
              <a:rPr lang="tr-TR" smtClean="0"/>
              <a:t>12.02.2024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1E320-2EF2-45B4-910B-EE95853A36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42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C9C28-03B7-48ED-8A75-9E5CEFF1C4BB}" type="datetimeFigureOut">
              <a:rPr lang="tr-TR" smtClean="0"/>
              <a:pPr/>
              <a:t>12.02.2024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7796E-DB8D-415F-9E6E-54969341B2EE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Dikdörtgen"/>
          <p:cNvSpPr/>
          <p:nvPr/>
        </p:nvSpPr>
        <p:spPr>
          <a:xfrm>
            <a:off x="483577" y="2477160"/>
            <a:ext cx="8176847" cy="24191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Sakarya Üniversitesi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ve Bilişim Bilimleri Fakültesi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Bilgisayar Mühendisliği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100" b="1" spc="38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Ümit </a:t>
            </a:r>
            <a:r>
              <a:rPr lang="tr-TR" sz="2100" b="1" spc="38" dirty="0" err="1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KocaBıçak</a:t>
            </a:r>
            <a:endParaRPr lang="tr-TR" sz="2100" b="1" spc="38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Prof. Dr. Cemil ÖZ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tr-TR" sz="2100" b="1" spc="38" dirty="0">
              <a:ln w="11430"/>
              <a:gradFill>
                <a:gsLst>
                  <a:gs pos="25000">
                    <a:srgbClr val="9383B3">
                      <a:satMod val="155000"/>
                    </a:srgbClr>
                  </a:gs>
                  <a:gs pos="100000">
                    <a:srgbClr val="9383B3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Tahoma" pitchFamily="34" charset="0"/>
            </a:endParaRP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210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3. HAFTA</a:t>
            </a:r>
          </a:p>
        </p:txBody>
      </p:sp>
      <p:sp>
        <p:nvSpPr>
          <p:cNvPr id="10" name="9 Dikdörtgen"/>
          <p:cNvSpPr/>
          <p:nvPr/>
        </p:nvSpPr>
        <p:spPr>
          <a:xfrm>
            <a:off x="1357290" y="1109129"/>
            <a:ext cx="6429420" cy="1214179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tr-TR" sz="4050" b="1" spc="38" dirty="0">
                <a:ln w="11430"/>
                <a:gradFill>
                  <a:gsLst>
                    <a:gs pos="25000">
                      <a:srgbClr val="9383B3">
                        <a:satMod val="155000"/>
                      </a:srgbClr>
                    </a:gs>
                    <a:gs pos="100000">
                      <a:srgbClr val="9383B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ahoma" pitchFamily="34" charset="0"/>
              </a:rPr>
              <a:t>Nesneye Dayalı Programlama</a:t>
            </a: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11" y="3379772"/>
            <a:ext cx="2080440" cy="30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5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1357290" y="857232"/>
            <a:ext cx="3929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İf</a:t>
            </a:r>
            <a:r>
              <a:rPr lang="tr-TR" sz="2400" dirty="0"/>
              <a:t> (x&gt;100)</a:t>
            </a:r>
          </a:p>
          <a:p>
            <a:r>
              <a:rPr lang="tr-TR" sz="2400" dirty="0"/>
              <a:t>      </a:t>
            </a:r>
            <a:r>
              <a:rPr lang="tr-TR" sz="2400" dirty="0" err="1"/>
              <a:t>fade</a:t>
            </a:r>
            <a:r>
              <a:rPr lang="tr-TR" sz="2400" dirty="0"/>
              <a:t>;</a:t>
            </a:r>
          </a:p>
          <a:p>
            <a:r>
              <a:rPr lang="tr-TR" sz="2400" dirty="0"/>
              <a:t>Else</a:t>
            </a:r>
          </a:p>
          <a:p>
            <a:r>
              <a:rPr lang="tr-TR" sz="2400" dirty="0"/>
              <a:t>      ifade;</a:t>
            </a:r>
            <a:endParaRPr lang="en-US" sz="24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857488" y="28572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Koşul ifadesi</a:t>
            </a:r>
            <a:endParaRPr lang="en-US" dirty="0"/>
          </a:p>
        </p:txBody>
      </p:sp>
      <p:sp>
        <p:nvSpPr>
          <p:cNvPr id="9" name="8 Sol Ayraç"/>
          <p:cNvSpPr/>
          <p:nvPr/>
        </p:nvSpPr>
        <p:spPr>
          <a:xfrm rot="5400000">
            <a:off x="2071670" y="357166"/>
            <a:ext cx="285752" cy="571504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Düz Ok Bağlayıcısı"/>
          <p:cNvCxnSpPr>
            <a:stCxn id="6" idx="1"/>
            <a:endCxn id="9" idx="1"/>
          </p:cNvCxnSpPr>
          <p:nvPr/>
        </p:nvCxnSpPr>
        <p:spPr>
          <a:xfrm rot="10800000" flipV="1">
            <a:off x="2214546" y="500042"/>
            <a:ext cx="642942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etin kutusu"/>
          <p:cNvSpPr txBox="1"/>
          <p:nvPr/>
        </p:nvSpPr>
        <p:spPr>
          <a:xfrm>
            <a:off x="3428992" y="1071546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Koşul doğru sonuç vermiş ise yürütülecek   tek ifade</a:t>
            </a:r>
            <a:endParaRPr lang="en-US" dirty="0"/>
          </a:p>
        </p:txBody>
      </p:sp>
      <p:sp>
        <p:nvSpPr>
          <p:cNvPr id="15" name="14 Metin kutusu"/>
          <p:cNvSpPr txBox="1"/>
          <p:nvPr/>
        </p:nvSpPr>
        <p:spPr>
          <a:xfrm>
            <a:off x="3571868" y="1928802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Koşul yanlış(</a:t>
            </a:r>
            <a:r>
              <a:rPr lang="tr-TR" dirty="0" err="1"/>
              <a:t>false</a:t>
            </a:r>
            <a:r>
              <a:rPr lang="tr-TR" dirty="0"/>
              <a:t>) sonuç vermiş  ise  yürütülecek tek ifade</a:t>
            </a:r>
            <a:endParaRPr lang="en-US" dirty="0"/>
          </a:p>
        </p:txBody>
      </p:sp>
      <p:cxnSp>
        <p:nvCxnSpPr>
          <p:cNvPr id="16" name="15 Düz Ok Bağlayıcısı"/>
          <p:cNvCxnSpPr/>
          <p:nvPr/>
        </p:nvCxnSpPr>
        <p:spPr>
          <a:xfrm rot="10800000" flipV="1">
            <a:off x="2714612" y="1428736"/>
            <a:ext cx="642942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Düz Ok Bağlayıcısı"/>
          <p:cNvCxnSpPr/>
          <p:nvPr/>
        </p:nvCxnSpPr>
        <p:spPr>
          <a:xfrm rot="10800000" flipV="1">
            <a:off x="2786050" y="2214554"/>
            <a:ext cx="642942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Metin kutusu"/>
          <p:cNvSpPr txBox="1"/>
          <p:nvPr/>
        </p:nvSpPr>
        <p:spPr>
          <a:xfrm>
            <a:off x="1285852" y="3286124"/>
            <a:ext cx="27146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/>
              <a:t>İf</a:t>
            </a:r>
            <a:r>
              <a:rPr lang="tr-TR" sz="2000" dirty="0"/>
              <a:t>(delta !=0)</a:t>
            </a:r>
          </a:p>
          <a:p>
            <a:r>
              <a:rPr lang="tr-TR" sz="2000" dirty="0"/>
              <a:t>	{</a:t>
            </a:r>
          </a:p>
          <a:p>
            <a:r>
              <a:rPr lang="tr-TR" sz="2000" dirty="0"/>
              <a:t>	ifade;</a:t>
            </a:r>
          </a:p>
          <a:p>
            <a:r>
              <a:rPr lang="tr-TR" sz="2000" dirty="0"/>
              <a:t>	ifade;</a:t>
            </a:r>
          </a:p>
          <a:p>
            <a:r>
              <a:rPr lang="tr-TR" sz="2000" dirty="0"/>
              <a:t>	}</a:t>
            </a:r>
          </a:p>
          <a:p>
            <a:r>
              <a:rPr lang="tr-TR" sz="2000" dirty="0"/>
              <a:t>Else</a:t>
            </a:r>
          </a:p>
          <a:p>
            <a:r>
              <a:rPr lang="tr-TR" sz="2000" dirty="0"/>
              <a:t>	{</a:t>
            </a:r>
          </a:p>
          <a:p>
            <a:r>
              <a:rPr lang="tr-TR" sz="2000" dirty="0"/>
              <a:t>	ifade;</a:t>
            </a:r>
          </a:p>
          <a:p>
            <a:r>
              <a:rPr lang="tr-TR" sz="2000" dirty="0"/>
              <a:t>	ifade;</a:t>
            </a:r>
          </a:p>
          <a:p>
            <a:r>
              <a:rPr lang="tr-TR" sz="2000" dirty="0"/>
              <a:t>	}</a:t>
            </a:r>
          </a:p>
          <a:p>
            <a:endParaRPr lang="en-US" dirty="0"/>
          </a:p>
        </p:txBody>
      </p:sp>
      <p:sp>
        <p:nvSpPr>
          <p:cNvPr id="20" name="19 Sol Ayraç"/>
          <p:cNvSpPr/>
          <p:nvPr/>
        </p:nvSpPr>
        <p:spPr>
          <a:xfrm rot="5400000">
            <a:off x="2035951" y="2750339"/>
            <a:ext cx="285752" cy="78581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20 Sol Ayraç"/>
          <p:cNvSpPr/>
          <p:nvPr/>
        </p:nvSpPr>
        <p:spPr>
          <a:xfrm rot="10800000">
            <a:off x="3357554" y="3929066"/>
            <a:ext cx="285752" cy="78581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21 Sol Ayraç"/>
          <p:cNvSpPr/>
          <p:nvPr/>
        </p:nvSpPr>
        <p:spPr>
          <a:xfrm rot="10800000">
            <a:off x="3357554" y="5429264"/>
            <a:ext cx="285752" cy="78581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22 Metin kutusu"/>
          <p:cNvSpPr txBox="1"/>
          <p:nvPr/>
        </p:nvSpPr>
        <p:spPr>
          <a:xfrm>
            <a:off x="3714744" y="3929066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Koşul doğru sonuç vermiş ise yürütülecek    ifadeler</a:t>
            </a:r>
            <a:endParaRPr lang="en-US" dirty="0"/>
          </a:p>
        </p:txBody>
      </p:sp>
      <p:sp>
        <p:nvSpPr>
          <p:cNvPr id="24" name="23 Metin kutusu"/>
          <p:cNvSpPr txBox="1"/>
          <p:nvPr/>
        </p:nvSpPr>
        <p:spPr>
          <a:xfrm>
            <a:off x="3786182" y="5429264"/>
            <a:ext cx="4786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Koşul yanlış(</a:t>
            </a:r>
            <a:r>
              <a:rPr lang="tr-TR" dirty="0" err="1"/>
              <a:t>false</a:t>
            </a:r>
            <a:r>
              <a:rPr lang="tr-TR" dirty="0"/>
              <a:t>) sonuç vermiş  ise  yürütülecek  ifadeler</a:t>
            </a:r>
            <a:endParaRPr lang="en-US" dirty="0"/>
          </a:p>
        </p:txBody>
      </p:sp>
      <p:sp>
        <p:nvSpPr>
          <p:cNvPr id="26" name="25 Metin kutusu"/>
          <p:cNvSpPr txBox="1"/>
          <p:nvPr/>
        </p:nvSpPr>
        <p:spPr>
          <a:xfrm>
            <a:off x="3286116" y="278605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Koşul ifadesi</a:t>
            </a:r>
            <a:endParaRPr lang="en-US" dirty="0"/>
          </a:p>
        </p:txBody>
      </p:sp>
      <p:cxnSp>
        <p:nvCxnSpPr>
          <p:cNvPr id="27" name="26 Düz Ok Bağlayıcısı"/>
          <p:cNvCxnSpPr/>
          <p:nvPr/>
        </p:nvCxnSpPr>
        <p:spPr>
          <a:xfrm rot="10800000">
            <a:off x="2357422" y="2928934"/>
            <a:ext cx="928694" cy="158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Düz Bağlayıcı"/>
          <p:cNvCxnSpPr/>
          <p:nvPr/>
        </p:nvCxnSpPr>
        <p:spPr>
          <a:xfrm>
            <a:off x="500034" y="2643182"/>
            <a:ext cx="8143932" cy="71438"/>
          </a:xfrm>
          <a:prstGeom prst="line">
            <a:avLst/>
          </a:prstGeom>
          <a:ln w="57150">
            <a:solidFill>
              <a:srgbClr val="FFFF00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3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r="58702" b="66570"/>
          <a:stretch/>
        </p:blipFill>
        <p:spPr>
          <a:xfrm>
            <a:off x="6228184" y="5013176"/>
            <a:ext cx="2592288" cy="154114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367292" y="692696"/>
            <a:ext cx="712879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operator_ilis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</a:t>
            </a:r>
            <a:r>
              <a:rPr lang="tr-T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(x&gt;100)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girilen sayı 100 den büyük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tr-T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girilen sayı 100 den küçük "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3600" dirty="0"/>
          </a:p>
        </p:txBody>
      </p:sp>
    </p:spTree>
    <p:extLst>
      <p:ext uri="{BB962C8B-B14F-4D97-AF65-F5344CB8AC3E}">
        <p14:creationId xmlns:p14="http://schemas.microsoft.com/office/powerpoint/2010/main" val="600701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50671" b="69616"/>
          <a:stretch/>
        </p:blipFill>
        <p:spPr>
          <a:xfrm>
            <a:off x="6047656" y="1130143"/>
            <a:ext cx="3096344" cy="1400717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67544" y="1130143"/>
            <a:ext cx="7056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operator_ilis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&gt; 100)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girilen sayı {0}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girilen sayı 100 den büyük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girilen sayı {0}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,x 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girilen sayı 100 den küçük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467544" y="620688"/>
            <a:ext cx="6040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Bir den fazla ifade olduğunda küme parantezleri kullanılmalıdır</a:t>
            </a:r>
          </a:p>
        </p:txBody>
      </p:sp>
    </p:spTree>
    <p:extLst>
      <p:ext uri="{BB962C8B-B14F-4D97-AF65-F5344CB8AC3E}">
        <p14:creationId xmlns:p14="http://schemas.microsoft.com/office/powerpoint/2010/main" val="317676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364556"/>
            <a:ext cx="7704856" cy="658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; </a:t>
            </a:r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PosNegZero</a:t>
            </a:r>
            <a:r>
              <a:rPr lang="tr-TR" dirty="0"/>
              <a:t> </a:t>
            </a:r>
          </a:p>
          <a:p>
            <a:r>
              <a:rPr lang="tr-TR" dirty="0"/>
              <a:t>{</a:t>
            </a:r>
          </a:p>
          <a:p>
            <a:r>
              <a:rPr lang="tr-TR" dirty="0"/>
              <a:t>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Main()</a:t>
            </a:r>
          </a:p>
          <a:p>
            <a:r>
              <a:rPr lang="tr-TR" dirty="0"/>
              <a:t> {</a:t>
            </a:r>
          </a:p>
          <a:p>
            <a:r>
              <a:rPr lang="tr-TR" dirty="0"/>
              <a:t>    </a:t>
            </a:r>
            <a:r>
              <a:rPr lang="tr-TR" dirty="0" err="1"/>
              <a:t>int</a:t>
            </a:r>
            <a:r>
              <a:rPr lang="tr-TR" dirty="0"/>
              <a:t> i; </a:t>
            </a:r>
          </a:p>
          <a:p>
            <a:r>
              <a:rPr lang="tr-TR" dirty="0"/>
              <a:t>   </a:t>
            </a:r>
            <a:r>
              <a:rPr lang="tr-TR" dirty="0" err="1"/>
              <a:t>for</a:t>
            </a:r>
            <a:r>
              <a:rPr lang="tr-TR" dirty="0"/>
              <a:t>(i=-5; i &lt;= 5; i++)</a:t>
            </a:r>
          </a:p>
          <a:p>
            <a:r>
              <a:rPr lang="tr-TR" dirty="0"/>
              <a:t>   {    </a:t>
            </a:r>
          </a:p>
          <a:p>
            <a:r>
              <a:rPr lang="tr-TR" dirty="0"/>
              <a:t>      </a:t>
            </a:r>
            <a:r>
              <a:rPr lang="tr-TR" dirty="0" err="1"/>
              <a:t>Console.Write</a:t>
            </a:r>
            <a:r>
              <a:rPr lang="tr-TR" dirty="0"/>
              <a:t>("</a:t>
            </a:r>
            <a:r>
              <a:rPr lang="tr-TR" dirty="0" err="1"/>
              <a:t>Testing</a:t>
            </a:r>
            <a:r>
              <a:rPr lang="tr-TR" dirty="0"/>
              <a:t> " + i + ": ");</a:t>
            </a:r>
          </a:p>
          <a:p>
            <a:r>
              <a:rPr lang="tr-TR" dirty="0"/>
              <a:t>       </a:t>
            </a:r>
            <a:r>
              <a:rPr lang="tr-TR" dirty="0" err="1"/>
              <a:t>if</a:t>
            </a:r>
            <a:r>
              <a:rPr lang="tr-TR" dirty="0"/>
              <a:t>(i &lt; 0)</a:t>
            </a:r>
          </a:p>
          <a:p>
            <a:r>
              <a:rPr lang="tr-TR" dirty="0"/>
              <a:t>       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negative</a:t>
            </a:r>
            <a:r>
              <a:rPr lang="tr-TR" dirty="0"/>
              <a:t>");</a:t>
            </a:r>
          </a:p>
          <a:p>
            <a:r>
              <a:rPr lang="tr-TR" dirty="0"/>
              <a:t>       else </a:t>
            </a:r>
            <a:r>
              <a:rPr lang="tr-TR" dirty="0" err="1"/>
              <a:t>if</a:t>
            </a:r>
            <a:r>
              <a:rPr lang="tr-TR" dirty="0"/>
              <a:t>(i == 0)</a:t>
            </a:r>
          </a:p>
          <a:p>
            <a:r>
              <a:rPr lang="tr-TR" dirty="0"/>
              <a:t>       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sign</a:t>
            </a:r>
            <a:r>
              <a:rPr lang="tr-TR" dirty="0"/>
              <a:t>"); </a:t>
            </a:r>
          </a:p>
          <a:p>
            <a:r>
              <a:rPr lang="tr-TR" dirty="0"/>
              <a:t>       else</a:t>
            </a:r>
          </a:p>
          <a:p>
            <a:r>
              <a:rPr lang="tr-TR" dirty="0"/>
              <a:t>       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positive</a:t>
            </a:r>
            <a:r>
              <a:rPr lang="tr-TR" dirty="0"/>
              <a:t>");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  } </a:t>
            </a:r>
          </a:p>
          <a:p>
            <a:r>
              <a:rPr lang="tr-TR" dirty="0"/>
              <a:t>}</a:t>
            </a:r>
          </a:p>
          <a:p>
            <a:r>
              <a:rPr lang="tr-TR" sz="1400" dirty="0"/>
              <a:t>Here is </a:t>
            </a:r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output</a:t>
            </a:r>
            <a:r>
              <a:rPr lang="tr-TR" sz="1400" dirty="0"/>
              <a:t>:</a:t>
            </a:r>
          </a:p>
          <a:p>
            <a:r>
              <a:rPr lang="tr-TR" sz="1400" dirty="0" err="1"/>
              <a:t>Testing</a:t>
            </a:r>
            <a:r>
              <a:rPr lang="tr-TR" sz="1400" dirty="0"/>
              <a:t> -5: </a:t>
            </a:r>
            <a:r>
              <a:rPr lang="tr-TR" sz="1400" dirty="0" err="1"/>
              <a:t>negative</a:t>
            </a:r>
            <a:endParaRPr lang="tr-TR" sz="1400" dirty="0"/>
          </a:p>
          <a:p>
            <a:r>
              <a:rPr lang="tr-TR" sz="1400" dirty="0" err="1"/>
              <a:t>Testing</a:t>
            </a:r>
            <a:r>
              <a:rPr lang="tr-TR" sz="1400" dirty="0"/>
              <a:t> -4: </a:t>
            </a:r>
            <a:r>
              <a:rPr lang="tr-TR" sz="1400" dirty="0" err="1"/>
              <a:t>negative</a:t>
            </a:r>
            <a:r>
              <a:rPr lang="tr-TR" sz="1400" dirty="0"/>
              <a:t> </a:t>
            </a:r>
          </a:p>
          <a:p>
            <a:r>
              <a:rPr lang="tr-TR" sz="1400" dirty="0" err="1"/>
              <a:t>Testing</a:t>
            </a:r>
            <a:r>
              <a:rPr lang="tr-TR" sz="1400" dirty="0"/>
              <a:t> -3: </a:t>
            </a:r>
            <a:r>
              <a:rPr lang="tr-TR" sz="1400" dirty="0" err="1"/>
              <a:t>negative</a:t>
            </a:r>
            <a:r>
              <a:rPr lang="tr-TR" sz="1400" dirty="0"/>
              <a:t> </a:t>
            </a:r>
          </a:p>
          <a:p>
            <a:r>
              <a:rPr lang="tr-TR" sz="1400" dirty="0" err="1"/>
              <a:t>Testing</a:t>
            </a:r>
            <a:r>
              <a:rPr lang="tr-TR" sz="1400" dirty="0"/>
              <a:t> -2: </a:t>
            </a:r>
            <a:r>
              <a:rPr lang="tr-TR" sz="1400" dirty="0" err="1"/>
              <a:t>negative</a:t>
            </a:r>
            <a:r>
              <a:rPr lang="tr-TR" sz="1400" dirty="0"/>
              <a:t> </a:t>
            </a:r>
          </a:p>
          <a:p>
            <a:r>
              <a:rPr lang="tr-TR" sz="1400" dirty="0" err="1"/>
              <a:t>Testing</a:t>
            </a:r>
            <a:r>
              <a:rPr lang="tr-TR" sz="1400" dirty="0"/>
              <a:t> -1: </a:t>
            </a:r>
            <a:r>
              <a:rPr lang="tr-TR" sz="1400" dirty="0" err="1"/>
              <a:t>negative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0: </a:t>
            </a:r>
            <a:r>
              <a:rPr lang="tr-TR" sz="1400" dirty="0" err="1"/>
              <a:t>no</a:t>
            </a:r>
            <a:r>
              <a:rPr lang="tr-TR" sz="1400" dirty="0"/>
              <a:t> </a:t>
            </a:r>
            <a:r>
              <a:rPr lang="tr-TR" sz="1400" dirty="0" err="1"/>
              <a:t>sign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1: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2: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3: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4: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5: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4306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539552" y="332656"/>
            <a:ext cx="6768752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// Determine smallest single-digit factor.</a:t>
            </a:r>
            <a:endParaRPr lang="tr-TR" dirty="0"/>
          </a:p>
          <a:p>
            <a:r>
              <a:rPr lang="tr-TR" dirty="0"/>
              <a:t> </a:t>
            </a:r>
            <a:r>
              <a:rPr lang="en-US" dirty="0"/>
              <a:t>using System;</a:t>
            </a:r>
            <a:endParaRPr lang="tr-TR" dirty="0"/>
          </a:p>
          <a:p>
            <a:r>
              <a:rPr lang="en-US" dirty="0"/>
              <a:t> class Ladder</a:t>
            </a:r>
            <a:endParaRPr lang="tr-TR" dirty="0"/>
          </a:p>
          <a:p>
            <a:r>
              <a:rPr lang="en-US" dirty="0"/>
              <a:t> {</a:t>
            </a:r>
            <a:endParaRPr lang="tr-TR" dirty="0"/>
          </a:p>
          <a:p>
            <a:r>
              <a:rPr lang="en-US" dirty="0"/>
              <a:t>  static void Main()</a:t>
            </a:r>
            <a:endParaRPr lang="tr-TR" dirty="0"/>
          </a:p>
          <a:p>
            <a:r>
              <a:rPr lang="en-US" dirty="0"/>
              <a:t> {</a:t>
            </a:r>
            <a:endParaRPr lang="tr-TR" dirty="0"/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;</a:t>
            </a:r>
            <a:endParaRPr lang="tr-TR" dirty="0"/>
          </a:p>
          <a:p>
            <a:r>
              <a:rPr lang="en-US" dirty="0"/>
              <a:t>    for(</a:t>
            </a:r>
            <a:r>
              <a:rPr lang="en-US" dirty="0" err="1"/>
              <a:t>num</a:t>
            </a:r>
            <a:r>
              <a:rPr lang="en-US" dirty="0"/>
              <a:t> = 2; </a:t>
            </a:r>
            <a:r>
              <a:rPr lang="en-US" dirty="0" err="1"/>
              <a:t>num</a:t>
            </a:r>
            <a:r>
              <a:rPr lang="en-US" dirty="0"/>
              <a:t> &lt; 12; </a:t>
            </a:r>
            <a:r>
              <a:rPr lang="en-US" dirty="0" err="1"/>
              <a:t>num</a:t>
            </a:r>
            <a:r>
              <a:rPr lang="en-US" dirty="0"/>
              <a:t>++)</a:t>
            </a:r>
            <a:endParaRPr lang="tr-TR" dirty="0"/>
          </a:p>
          <a:p>
            <a:r>
              <a:rPr lang="en-US" dirty="0"/>
              <a:t> </a:t>
            </a:r>
            <a:r>
              <a:rPr lang="tr-TR" dirty="0"/>
              <a:t>     </a:t>
            </a:r>
            <a:r>
              <a:rPr lang="en-US" dirty="0"/>
              <a:t>{</a:t>
            </a:r>
            <a:endParaRPr lang="tr-TR" dirty="0"/>
          </a:p>
          <a:p>
            <a:pPr lvl="1"/>
            <a:r>
              <a:rPr lang="en-US" dirty="0"/>
              <a:t>      if((</a:t>
            </a:r>
            <a:r>
              <a:rPr lang="en-US" dirty="0" err="1"/>
              <a:t>num</a:t>
            </a:r>
            <a:r>
              <a:rPr lang="en-US" dirty="0"/>
              <a:t> % 2) == 0)</a:t>
            </a:r>
            <a:endParaRPr lang="tr-TR" dirty="0"/>
          </a:p>
          <a:p>
            <a:pPr lvl="1"/>
            <a:r>
              <a:rPr lang="en-US" dirty="0"/>
              <a:t>      </a:t>
            </a:r>
            <a:r>
              <a:rPr lang="tr-TR" dirty="0"/>
              <a:t> </a:t>
            </a: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("Smallest factor of " + </a:t>
            </a:r>
            <a:r>
              <a:rPr lang="en-US" dirty="0" err="1"/>
              <a:t>num</a:t>
            </a:r>
            <a:r>
              <a:rPr lang="en-US" dirty="0"/>
              <a:t> + " is 2."); </a:t>
            </a:r>
            <a:endParaRPr lang="tr-TR" dirty="0"/>
          </a:p>
          <a:p>
            <a:pPr lvl="1"/>
            <a:r>
              <a:rPr lang="en-US" dirty="0"/>
              <a:t>     </a:t>
            </a:r>
            <a:r>
              <a:rPr lang="tr-TR" dirty="0"/>
              <a:t> </a:t>
            </a:r>
            <a:r>
              <a:rPr lang="en-US" dirty="0"/>
              <a:t>else if((</a:t>
            </a:r>
            <a:r>
              <a:rPr lang="en-US" dirty="0" err="1"/>
              <a:t>num</a:t>
            </a:r>
            <a:r>
              <a:rPr lang="en-US" dirty="0"/>
              <a:t> % 3) == 0)</a:t>
            </a:r>
            <a:endParaRPr lang="tr-TR" dirty="0"/>
          </a:p>
          <a:p>
            <a:pPr lvl="1"/>
            <a:r>
              <a:rPr lang="en-US" dirty="0"/>
              <a:t>       </a:t>
            </a:r>
            <a:r>
              <a:rPr lang="tr-TR" dirty="0"/>
              <a:t> </a:t>
            </a:r>
            <a:r>
              <a:rPr lang="en-US" dirty="0"/>
              <a:t> </a:t>
            </a:r>
            <a:r>
              <a:rPr lang="en-US" dirty="0" err="1"/>
              <a:t>Console.WriteLine</a:t>
            </a:r>
            <a:r>
              <a:rPr lang="en-US" dirty="0"/>
              <a:t>("Smallest factor of " + </a:t>
            </a:r>
            <a:r>
              <a:rPr lang="en-US" dirty="0" err="1"/>
              <a:t>num</a:t>
            </a:r>
            <a:r>
              <a:rPr lang="en-US" dirty="0"/>
              <a:t> + " is 3.");  </a:t>
            </a:r>
            <a:endParaRPr lang="tr-TR" dirty="0"/>
          </a:p>
          <a:p>
            <a:pPr lvl="1"/>
            <a:r>
              <a:rPr lang="en-US" dirty="0"/>
              <a:t>    </a:t>
            </a:r>
            <a:r>
              <a:rPr lang="tr-TR" dirty="0"/>
              <a:t>  </a:t>
            </a:r>
            <a:r>
              <a:rPr lang="en-US" dirty="0"/>
              <a:t>else if((</a:t>
            </a:r>
            <a:r>
              <a:rPr lang="en-US" dirty="0" err="1"/>
              <a:t>num</a:t>
            </a:r>
            <a:r>
              <a:rPr lang="en-US" dirty="0"/>
              <a:t> % 5) == 0)</a:t>
            </a:r>
            <a:endParaRPr lang="tr-TR" dirty="0"/>
          </a:p>
          <a:p>
            <a:pPr lvl="1"/>
            <a:r>
              <a:rPr lang="en-US" dirty="0"/>
              <a:t>      </a:t>
            </a:r>
            <a:r>
              <a:rPr lang="tr-TR" dirty="0"/>
              <a:t> </a:t>
            </a:r>
            <a:r>
              <a:rPr lang="en-US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("Smallest factor of " + </a:t>
            </a:r>
            <a:r>
              <a:rPr lang="en-US" dirty="0" err="1"/>
              <a:t>num</a:t>
            </a:r>
            <a:r>
              <a:rPr lang="en-US" dirty="0"/>
              <a:t> + " is 5.");</a:t>
            </a:r>
            <a:endParaRPr lang="tr-TR" dirty="0"/>
          </a:p>
          <a:p>
            <a:pPr lvl="1"/>
            <a:r>
              <a:rPr lang="en-US" dirty="0"/>
              <a:t>      else if((</a:t>
            </a:r>
            <a:r>
              <a:rPr lang="en-US" dirty="0" err="1"/>
              <a:t>num</a:t>
            </a:r>
            <a:r>
              <a:rPr lang="en-US" dirty="0"/>
              <a:t> % 7) == 0) </a:t>
            </a:r>
            <a:endParaRPr lang="tr-TR" dirty="0"/>
          </a:p>
          <a:p>
            <a:pPr lvl="1"/>
            <a:r>
              <a:rPr lang="en-US" dirty="0"/>
              <a:t>       </a:t>
            </a:r>
            <a:r>
              <a:rPr lang="tr-TR" dirty="0"/>
              <a:t>  </a:t>
            </a:r>
            <a:r>
              <a:rPr lang="en-US" dirty="0" err="1"/>
              <a:t>Console.WriteLine</a:t>
            </a:r>
            <a:r>
              <a:rPr lang="en-US" dirty="0"/>
              <a:t>("Smallest factor of " + </a:t>
            </a:r>
            <a:r>
              <a:rPr lang="en-US" dirty="0" err="1"/>
              <a:t>num</a:t>
            </a:r>
            <a:r>
              <a:rPr lang="en-US" dirty="0"/>
              <a:t> + " is 7.");</a:t>
            </a:r>
            <a:endParaRPr lang="tr-TR" dirty="0"/>
          </a:p>
          <a:p>
            <a:pPr lvl="1"/>
            <a:r>
              <a:rPr lang="en-US" dirty="0"/>
              <a:t>      else </a:t>
            </a:r>
            <a:endParaRPr lang="tr-TR" dirty="0"/>
          </a:p>
          <a:p>
            <a:pPr lvl="1"/>
            <a:r>
              <a:rPr lang="en-US" dirty="0"/>
              <a:t>       </a:t>
            </a:r>
            <a:r>
              <a:rPr lang="tr-TR" dirty="0"/>
              <a:t>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num</a:t>
            </a:r>
            <a:r>
              <a:rPr lang="en-US" dirty="0"/>
              <a:t> + " is not divisible by 2, 3, 5, or 7."); </a:t>
            </a:r>
            <a:endParaRPr lang="tr-TR" dirty="0"/>
          </a:p>
          <a:p>
            <a:r>
              <a:rPr lang="tr-TR" dirty="0"/>
              <a:t>       </a:t>
            </a:r>
            <a:r>
              <a:rPr lang="en-US" dirty="0"/>
              <a:t>} </a:t>
            </a:r>
            <a:endParaRPr lang="tr-TR" dirty="0"/>
          </a:p>
          <a:p>
            <a:r>
              <a:rPr lang="en-US" dirty="0"/>
              <a:t> </a:t>
            </a:r>
            <a:r>
              <a:rPr lang="tr-TR" dirty="0"/>
              <a:t>  </a:t>
            </a:r>
            <a:r>
              <a:rPr lang="en-US" dirty="0"/>
              <a:t>}</a:t>
            </a:r>
            <a:endParaRPr lang="tr-TR" dirty="0"/>
          </a:p>
          <a:p>
            <a:r>
              <a:rPr lang="en-US" dirty="0"/>
              <a:t> } </a:t>
            </a:r>
            <a:endParaRPr lang="tr-TR" dirty="0"/>
          </a:p>
          <a:p>
            <a:r>
              <a:rPr lang="en-US" dirty="0"/>
              <a:t>The program produces the following output: Smallest factor of 2 is 2. Smallest factor of 3 is 3. Smallest factor of 4 is 2. Smallest factor of 5 is 5. Smallest factor of 6 is 2. Smallest factor of 7 is 7. Smallest factor of 8 is 2. Smallest factor of 9 is 3. Smallest factor of 10 is 2. 11 is not divisible by 2, 3, 5, or 7.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015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1357290" y="857232"/>
            <a:ext cx="392909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switch</a:t>
            </a:r>
            <a:r>
              <a:rPr lang="tr-TR" dirty="0"/>
              <a:t>( x )</a:t>
            </a:r>
          </a:p>
          <a:p>
            <a:r>
              <a:rPr lang="tr-TR" dirty="0"/>
              <a:t> {</a:t>
            </a:r>
          </a:p>
          <a:p>
            <a:r>
              <a:rPr lang="tr-TR" dirty="0" err="1"/>
              <a:t>case</a:t>
            </a:r>
            <a:r>
              <a:rPr lang="tr-TR" dirty="0"/>
              <a:t> 1:</a:t>
            </a:r>
          </a:p>
          <a:p>
            <a:r>
              <a:rPr lang="tr-TR" dirty="0"/>
              <a:t>	ifade;</a:t>
            </a:r>
          </a:p>
          <a:p>
            <a:r>
              <a:rPr lang="tr-TR" dirty="0"/>
              <a:t>	ifade;</a:t>
            </a:r>
          </a:p>
          <a:p>
            <a:r>
              <a:rPr lang="tr-TR" dirty="0"/>
              <a:t>	break;</a:t>
            </a:r>
          </a:p>
          <a:p>
            <a:r>
              <a:rPr lang="tr-TR" dirty="0" err="1"/>
              <a:t>case</a:t>
            </a:r>
            <a:r>
              <a:rPr lang="tr-TR" dirty="0"/>
              <a:t> 2:</a:t>
            </a:r>
          </a:p>
          <a:p>
            <a:r>
              <a:rPr lang="tr-TR" dirty="0"/>
              <a:t>	ifade;</a:t>
            </a:r>
          </a:p>
          <a:p>
            <a:r>
              <a:rPr lang="tr-TR" dirty="0"/>
              <a:t>	ifade;</a:t>
            </a:r>
          </a:p>
          <a:p>
            <a:r>
              <a:rPr lang="tr-TR" dirty="0"/>
              <a:t>	break;</a:t>
            </a:r>
          </a:p>
          <a:p>
            <a:r>
              <a:rPr lang="tr-TR" dirty="0" err="1"/>
              <a:t>case</a:t>
            </a:r>
            <a:r>
              <a:rPr lang="tr-TR" dirty="0"/>
              <a:t> 3:</a:t>
            </a:r>
          </a:p>
          <a:p>
            <a:r>
              <a:rPr lang="tr-TR" dirty="0"/>
              <a:t>	ifade;</a:t>
            </a:r>
          </a:p>
          <a:p>
            <a:r>
              <a:rPr lang="tr-TR" dirty="0"/>
              <a:t>	ifade;</a:t>
            </a:r>
          </a:p>
          <a:p>
            <a:r>
              <a:rPr lang="tr-TR" dirty="0"/>
              <a:t>	break;</a:t>
            </a:r>
          </a:p>
          <a:p>
            <a:r>
              <a:rPr lang="tr-TR" dirty="0" err="1"/>
              <a:t>default</a:t>
            </a:r>
            <a:r>
              <a:rPr lang="tr-TR" dirty="0"/>
              <a:t>:</a:t>
            </a:r>
          </a:p>
          <a:p>
            <a:r>
              <a:rPr lang="tr-TR" dirty="0"/>
              <a:t>	ifade;</a:t>
            </a:r>
          </a:p>
          <a:p>
            <a:r>
              <a:rPr lang="tr-TR" dirty="0"/>
              <a:t>	ifade;</a:t>
            </a:r>
          </a:p>
          <a:p>
            <a:r>
              <a:rPr lang="tr-TR" dirty="0"/>
              <a:t>	break;</a:t>
            </a:r>
          </a:p>
          <a:p>
            <a:r>
              <a:rPr lang="tr-TR" dirty="0"/>
              <a:t>}</a:t>
            </a:r>
          </a:p>
          <a:p>
            <a:endParaRPr lang="tr-TR" sz="2400" dirty="0"/>
          </a:p>
          <a:p>
            <a:endParaRPr lang="en-US" sz="2400" dirty="0"/>
          </a:p>
        </p:txBody>
      </p:sp>
      <p:sp>
        <p:nvSpPr>
          <p:cNvPr id="6" name="5 Metin kutusu"/>
          <p:cNvSpPr txBox="1"/>
          <p:nvPr/>
        </p:nvSpPr>
        <p:spPr>
          <a:xfrm>
            <a:off x="2857488" y="285728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İnteger</a:t>
            </a:r>
            <a:r>
              <a:rPr lang="tr-TR" dirty="0"/>
              <a:t> veya </a:t>
            </a:r>
            <a:r>
              <a:rPr lang="tr-TR" dirty="0" err="1"/>
              <a:t>char</a:t>
            </a:r>
            <a:r>
              <a:rPr lang="tr-TR" dirty="0"/>
              <a:t> tipi değişken</a:t>
            </a:r>
            <a:endParaRPr lang="en-US" dirty="0"/>
          </a:p>
        </p:txBody>
      </p:sp>
      <p:sp>
        <p:nvSpPr>
          <p:cNvPr id="9" name="8 Sol Ayraç"/>
          <p:cNvSpPr/>
          <p:nvPr/>
        </p:nvSpPr>
        <p:spPr>
          <a:xfrm rot="5400000">
            <a:off x="2143108" y="500042"/>
            <a:ext cx="285752" cy="285752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10 Düz Ok Bağlayıcısı"/>
          <p:cNvCxnSpPr>
            <a:stCxn id="6" idx="1"/>
            <a:endCxn id="9" idx="1"/>
          </p:cNvCxnSpPr>
          <p:nvPr/>
        </p:nvCxnSpPr>
        <p:spPr>
          <a:xfrm rot="10800000" flipV="1">
            <a:off x="2285984" y="470394"/>
            <a:ext cx="571504" cy="29648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Metin kutusu"/>
          <p:cNvSpPr txBox="1"/>
          <p:nvPr/>
        </p:nvSpPr>
        <p:spPr>
          <a:xfrm>
            <a:off x="3714744" y="71435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Not: noktalı virgül koymuyoruz</a:t>
            </a:r>
            <a:endParaRPr lang="en-US" dirty="0"/>
          </a:p>
        </p:txBody>
      </p:sp>
      <p:cxnSp>
        <p:nvCxnSpPr>
          <p:cNvPr id="17" name="16 Düz Ok Bağlayıcısı"/>
          <p:cNvCxnSpPr/>
          <p:nvPr/>
        </p:nvCxnSpPr>
        <p:spPr>
          <a:xfrm rot="10800000" flipV="1">
            <a:off x="2928926" y="1000108"/>
            <a:ext cx="642942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Sol Ayraç"/>
          <p:cNvSpPr/>
          <p:nvPr/>
        </p:nvSpPr>
        <p:spPr>
          <a:xfrm rot="10800000">
            <a:off x="3214678" y="3929066"/>
            <a:ext cx="285752" cy="78581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28 Oval"/>
          <p:cNvSpPr/>
          <p:nvPr/>
        </p:nvSpPr>
        <p:spPr>
          <a:xfrm>
            <a:off x="2571736" y="928670"/>
            <a:ext cx="214314" cy="28575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29 Sol Ayraç"/>
          <p:cNvSpPr/>
          <p:nvPr/>
        </p:nvSpPr>
        <p:spPr>
          <a:xfrm rot="10800000">
            <a:off x="3214678" y="1785926"/>
            <a:ext cx="285752" cy="78581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35 Dirsek Bağlayıcısı"/>
          <p:cNvCxnSpPr/>
          <p:nvPr/>
        </p:nvCxnSpPr>
        <p:spPr>
          <a:xfrm flipV="1">
            <a:off x="2143108" y="1357298"/>
            <a:ext cx="1428760" cy="71438"/>
          </a:xfrm>
          <a:prstGeom prst="bentConnector3">
            <a:avLst>
              <a:gd name="adj1" fmla="val 139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Metin kutusu"/>
          <p:cNvSpPr txBox="1"/>
          <p:nvPr/>
        </p:nvSpPr>
        <p:spPr>
          <a:xfrm>
            <a:off x="3714744" y="1214422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İnteger</a:t>
            </a:r>
            <a:r>
              <a:rPr lang="tr-TR" dirty="0"/>
              <a:t> veya </a:t>
            </a:r>
            <a:r>
              <a:rPr lang="tr-TR" dirty="0" err="1"/>
              <a:t>char</a:t>
            </a:r>
            <a:r>
              <a:rPr lang="tr-TR" dirty="0"/>
              <a:t> sabit</a:t>
            </a:r>
            <a:endParaRPr lang="en-US" dirty="0"/>
          </a:p>
        </p:txBody>
      </p:sp>
      <p:sp>
        <p:nvSpPr>
          <p:cNvPr id="42" name="41 Metin kutusu"/>
          <p:cNvSpPr txBox="1"/>
          <p:nvPr/>
        </p:nvSpPr>
        <p:spPr>
          <a:xfrm>
            <a:off x="3786182" y="1928802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Birinci durum ifadeleri</a:t>
            </a:r>
            <a:endParaRPr lang="en-US" dirty="0"/>
          </a:p>
        </p:txBody>
      </p:sp>
      <p:sp>
        <p:nvSpPr>
          <p:cNvPr id="43" name="42 Metin kutusu"/>
          <p:cNvSpPr txBox="1"/>
          <p:nvPr/>
        </p:nvSpPr>
        <p:spPr>
          <a:xfrm>
            <a:off x="3786182" y="3000372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İkinci durum ifadeleri</a:t>
            </a:r>
            <a:endParaRPr lang="en-US" dirty="0"/>
          </a:p>
        </p:txBody>
      </p:sp>
      <p:sp>
        <p:nvSpPr>
          <p:cNvPr id="44" name="43 Sol Ayraç"/>
          <p:cNvSpPr/>
          <p:nvPr/>
        </p:nvSpPr>
        <p:spPr>
          <a:xfrm rot="10800000">
            <a:off x="3214678" y="2786058"/>
            <a:ext cx="285752" cy="78581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44 Sol Ayraç"/>
          <p:cNvSpPr/>
          <p:nvPr/>
        </p:nvSpPr>
        <p:spPr>
          <a:xfrm rot="10800000">
            <a:off x="3214678" y="5072074"/>
            <a:ext cx="285752" cy="785818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45 Metin kutusu"/>
          <p:cNvSpPr txBox="1"/>
          <p:nvPr/>
        </p:nvSpPr>
        <p:spPr>
          <a:xfrm>
            <a:off x="3714744" y="4071942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üçüncü durum ifadeleri</a:t>
            </a:r>
            <a:endParaRPr lang="en-US" dirty="0"/>
          </a:p>
        </p:txBody>
      </p:sp>
      <p:sp>
        <p:nvSpPr>
          <p:cNvPr id="49" name="48 Metin kutusu"/>
          <p:cNvSpPr txBox="1"/>
          <p:nvPr/>
        </p:nvSpPr>
        <p:spPr>
          <a:xfrm>
            <a:off x="3643306" y="5286388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default</a:t>
            </a:r>
            <a:r>
              <a:rPr lang="tr-TR" dirty="0"/>
              <a:t> durum ifadeleri</a:t>
            </a:r>
            <a:endParaRPr lang="en-US" dirty="0"/>
          </a:p>
        </p:txBody>
      </p:sp>
      <p:sp>
        <p:nvSpPr>
          <p:cNvPr id="50" name="49 Metin kutusu"/>
          <p:cNvSpPr txBox="1"/>
          <p:nvPr/>
        </p:nvSpPr>
        <p:spPr>
          <a:xfrm>
            <a:off x="2786050" y="592933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Not: noktalı virgül koymuyoruz</a:t>
            </a:r>
            <a:endParaRPr lang="en-US" dirty="0"/>
          </a:p>
        </p:txBody>
      </p:sp>
      <p:cxnSp>
        <p:nvCxnSpPr>
          <p:cNvPr id="51" name="50 Düz Ok Bağlayıcısı"/>
          <p:cNvCxnSpPr/>
          <p:nvPr/>
        </p:nvCxnSpPr>
        <p:spPr>
          <a:xfrm rot="10800000" flipV="1">
            <a:off x="2071670" y="6072206"/>
            <a:ext cx="642942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51 Oval"/>
          <p:cNvSpPr/>
          <p:nvPr/>
        </p:nvSpPr>
        <p:spPr>
          <a:xfrm>
            <a:off x="1714480" y="5929330"/>
            <a:ext cx="214314" cy="285752"/>
          </a:xfrm>
          <a:prstGeom prst="ellipse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1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1520" y="-15017"/>
            <a:ext cx="7848872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class Program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static void Main(string[] </a:t>
            </a:r>
            <a:r>
              <a:rPr lang="en-US" sz="1400" dirty="0" err="1"/>
              <a:t>args</a:t>
            </a:r>
            <a:r>
              <a:rPr lang="en-US" sz="1400" dirty="0"/>
              <a:t>)</a:t>
            </a:r>
          </a:p>
          <a:p>
            <a:r>
              <a:rPr lang="en-US" sz="1400" dirty="0"/>
              <a:t>   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switchExpression</a:t>
            </a:r>
            <a:r>
              <a:rPr lang="en-US" sz="1400" dirty="0"/>
              <a:t> = 3;</a:t>
            </a:r>
          </a:p>
          <a:p>
            <a:r>
              <a:rPr lang="en-US" sz="1400" dirty="0"/>
              <a:t>        switch (</a:t>
            </a:r>
            <a:r>
              <a:rPr lang="en-US" sz="1400" dirty="0" err="1"/>
              <a:t>switchExpression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{</a:t>
            </a:r>
          </a:p>
          <a:p>
            <a:r>
              <a:rPr lang="en-US" sz="1400" dirty="0"/>
              <a:t>            // A switch section can have more than one case label.</a:t>
            </a:r>
          </a:p>
          <a:p>
            <a:r>
              <a:rPr lang="en-US" sz="1400" dirty="0"/>
              <a:t>            case 0:</a:t>
            </a:r>
          </a:p>
          <a:p>
            <a:r>
              <a:rPr lang="en-US" sz="1400" dirty="0"/>
              <a:t>            case 1: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("Case 0 or 1");</a:t>
            </a:r>
          </a:p>
          <a:p>
            <a:r>
              <a:rPr lang="en-US" sz="1400" dirty="0"/>
              <a:t>                // Most switch sections contain a jump statement, such as</a:t>
            </a:r>
          </a:p>
          <a:p>
            <a:r>
              <a:rPr lang="en-US" sz="1400" dirty="0"/>
              <a:t>                // a break, </a:t>
            </a:r>
            <a:r>
              <a:rPr lang="en-US" sz="1400" dirty="0" err="1"/>
              <a:t>goto</a:t>
            </a:r>
            <a:r>
              <a:rPr lang="en-US" sz="1400" dirty="0"/>
              <a:t>, or return. The end of the statement list</a:t>
            </a:r>
          </a:p>
          <a:p>
            <a:r>
              <a:rPr lang="en-US" sz="1400" dirty="0"/>
              <a:t>                // must be unreachable.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case 2: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("Case 2");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    // The following line causes a warning.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("Unreachable code");</a:t>
            </a:r>
          </a:p>
          <a:p>
            <a:r>
              <a:rPr lang="en-US" sz="1400" dirty="0"/>
              <a:t>            // 7 - 4 in the following line evaluates to 3.</a:t>
            </a:r>
          </a:p>
          <a:p>
            <a:r>
              <a:rPr lang="en-US" sz="1400" dirty="0"/>
              <a:t>            case 7 - 4: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("Case 3");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    // If the value of </a:t>
            </a:r>
            <a:r>
              <a:rPr lang="en-US" sz="1400" dirty="0" err="1"/>
              <a:t>switchExpression</a:t>
            </a:r>
            <a:r>
              <a:rPr lang="en-US" sz="1400" dirty="0"/>
              <a:t> is not 0, 1, 2, or 3, the</a:t>
            </a:r>
          </a:p>
          <a:p>
            <a:r>
              <a:rPr lang="en-US" sz="1400" dirty="0"/>
              <a:t>            // default case is executed.</a:t>
            </a:r>
          </a:p>
          <a:p>
            <a:r>
              <a:rPr lang="en-US" sz="1400" dirty="0"/>
              <a:t>            default: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Console.WriteLine</a:t>
            </a:r>
            <a:r>
              <a:rPr lang="en-US" sz="1400" dirty="0"/>
              <a:t>("Default case (optional)");</a:t>
            </a:r>
          </a:p>
          <a:p>
            <a:r>
              <a:rPr lang="en-US" sz="1400" dirty="0"/>
              <a:t>                // You cannot "fall through" any switch section, including</a:t>
            </a:r>
          </a:p>
          <a:p>
            <a:r>
              <a:rPr lang="en-US" sz="1400" dirty="0"/>
              <a:t>                // the last one.</a:t>
            </a:r>
          </a:p>
          <a:p>
            <a:r>
              <a:rPr lang="en-US" sz="1400" dirty="0"/>
              <a:t>                break;</a:t>
            </a:r>
          </a:p>
          <a:p>
            <a:r>
              <a:rPr lang="en-US" sz="1400" dirty="0"/>
              <a:t>        }   </a:t>
            </a:r>
            <a:r>
              <a:rPr lang="tr-TR" sz="1400" dirty="0"/>
              <a:t>}}</a:t>
            </a:r>
            <a:endParaRPr lang="en-US" sz="1400" dirty="0"/>
          </a:p>
          <a:p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2306792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251520" y="117693"/>
            <a:ext cx="820891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class </a:t>
            </a:r>
            <a:r>
              <a:rPr lang="en-US" sz="1200" dirty="0" err="1"/>
              <a:t>SwitchTest</a:t>
            </a:r>
            <a:endParaRPr lang="en-US" sz="1200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static void Main()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Console.WriteLine</a:t>
            </a:r>
            <a:r>
              <a:rPr lang="en-US" sz="1200" dirty="0"/>
              <a:t>("Coffee sizes: 1=small 2=medium 3=large");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Console.Write</a:t>
            </a:r>
            <a:r>
              <a:rPr lang="en-US" sz="1200" dirty="0"/>
              <a:t>("Please enter your selection: ");</a:t>
            </a:r>
          </a:p>
          <a:p>
            <a:r>
              <a:rPr lang="en-US" sz="1200" dirty="0"/>
              <a:t>        string </a:t>
            </a:r>
            <a:r>
              <a:rPr lang="en-US" sz="1200" dirty="0" err="1"/>
              <a:t>str</a:t>
            </a:r>
            <a:r>
              <a:rPr lang="en-US" sz="1200" dirty="0"/>
              <a:t> = </a:t>
            </a:r>
            <a:r>
              <a:rPr lang="en-US" sz="1200" dirty="0" err="1"/>
              <a:t>Console.ReadLine</a:t>
            </a:r>
            <a:r>
              <a:rPr lang="en-US" sz="1200" dirty="0"/>
              <a:t>();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int</a:t>
            </a:r>
            <a:r>
              <a:rPr lang="en-US" sz="1200" dirty="0"/>
              <a:t> cost = 0;</a:t>
            </a:r>
          </a:p>
          <a:p>
            <a:endParaRPr lang="en-US" sz="1200" dirty="0"/>
          </a:p>
          <a:p>
            <a:r>
              <a:rPr lang="en-US" sz="1200" dirty="0"/>
              <a:t>        // Notice the </a:t>
            </a:r>
            <a:r>
              <a:rPr lang="en-US" sz="1200" dirty="0" err="1"/>
              <a:t>goto</a:t>
            </a:r>
            <a:r>
              <a:rPr lang="en-US" sz="1200" dirty="0"/>
              <a:t> statements in cases 2 and 3. The base cost of 25</a:t>
            </a:r>
          </a:p>
          <a:p>
            <a:r>
              <a:rPr lang="en-US" sz="1200" dirty="0"/>
              <a:t>        // cents is added to the additional cost for the medium and large sizes.</a:t>
            </a:r>
          </a:p>
          <a:p>
            <a:r>
              <a:rPr lang="en-US" sz="1200" dirty="0"/>
              <a:t>        switch (</a:t>
            </a:r>
            <a:r>
              <a:rPr lang="en-US" sz="1200" dirty="0" err="1"/>
              <a:t>str</a:t>
            </a:r>
            <a:r>
              <a:rPr lang="en-US" sz="1200" dirty="0"/>
              <a:t>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case "1":</a:t>
            </a:r>
          </a:p>
          <a:p>
            <a:r>
              <a:rPr lang="en-US" sz="1200" dirty="0"/>
              <a:t>            case "small":</a:t>
            </a:r>
          </a:p>
          <a:p>
            <a:r>
              <a:rPr lang="en-US" sz="1200" dirty="0"/>
              <a:t>                cost += 25;</a:t>
            </a:r>
          </a:p>
          <a:p>
            <a:r>
              <a:rPr lang="en-US" sz="1200" dirty="0"/>
              <a:t>                break;</a:t>
            </a:r>
          </a:p>
          <a:p>
            <a:r>
              <a:rPr lang="en-US" sz="1200" dirty="0"/>
              <a:t>            case "2":</a:t>
            </a:r>
          </a:p>
          <a:p>
            <a:r>
              <a:rPr lang="en-US" sz="1200" dirty="0"/>
              <a:t>            case "medium":</a:t>
            </a:r>
          </a:p>
          <a:p>
            <a:r>
              <a:rPr lang="en-US" sz="1200" dirty="0"/>
              <a:t>                cost += 25;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goto</a:t>
            </a:r>
            <a:r>
              <a:rPr lang="en-US" sz="1200" dirty="0"/>
              <a:t> case "1";</a:t>
            </a:r>
          </a:p>
          <a:p>
            <a:r>
              <a:rPr lang="en-US" sz="1200" dirty="0"/>
              <a:t>            case "3":</a:t>
            </a:r>
          </a:p>
          <a:p>
            <a:r>
              <a:rPr lang="en-US" sz="1200" dirty="0"/>
              <a:t>            case "large":</a:t>
            </a:r>
          </a:p>
          <a:p>
            <a:r>
              <a:rPr lang="en-US" sz="1200" dirty="0"/>
              <a:t>                cost += 50;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goto</a:t>
            </a:r>
            <a:r>
              <a:rPr lang="en-US" sz="1200" dirty="0"/>
              <a:t> case "1";</a:t>
            </a:r>
          </a:p>
          <a:p>
            <a:r>
              <a:rPr lang="en-US" sz="1200" dirty="0"/>
              <a:t>            default: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Console.WriteLine</a:t>
            </a:r>
            <a:r>
              <a:rPr lang="en-US" sz="1200" dirty="0"/>
              <a:t>("Invalid selection. Please select 1, 2, or 3.");</a:t>
            </a:r>
          </a:p>
          <a:p>
            <a:r>
              <a:rPr lang="en-US" sz="1200" dirty="0"/>
              <a:t>                break;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if (cost != 0)</a:t>
            </a:r>
          </a:p>
          <a:p>
            <a:r>
              <a:rPr lang="en-US" sz="1200" dirty="0"/>
              <a:t>        {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Console.WriteLine</a:t>
            </a:r>
            <a:r>
              <a:rPr lang="en-US" sz="1200" dirty="0"/>
              <a:t>("Please insert {0} cents.", cost);</a:t>
            </a:r>
          </a:p>
          <a:p>
            <a:r>
              <a:rPr lang="en-US" sz="1200" dirty="0"/>
              <a:t>        }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Console.WriteLine</a:t>
            </a:r>
            <a:r>
              <a:rPr lang="en-US" sz="1200" dirty="0"/>
              <a:t>("Thank you for your business.");</a:t>
            </a:r>
          </a:p>
          <a:p>
            <a:r>
              <a:rPr lang="en-US" sz="1200" dirty="0"/>
              <a:t>    }</a:t>
            </a:r>
          </a:p>
          <a:p>
            <a:r>
              <a:rPr lang="en-US" sz="1200" dirty="0"/>
              <a:t>}</a:t>
            </a:r>
            <a:endParaRPr lang="tr-TR" sz="1200" dirty="0"/>
          </a:p>
        </p:txBody>
      </p:sp>
      <p:sp>
        <p:nvSpPr>
          <p:cNvPr id="3" name="Dikdörtgen 2"/>
          <p:cNvSpPr/>
          <p:nvPr/>
        </p:nvSpPr>
        <p:spPr>
          <a:xfrm>
            <a:off x="5004048" y="4077072"/>
            <a:ext cx="44644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/*</a:t>
            </a:r>
          </a:p>
          <a:p>
            <a:r>
              <a:rPr lang="en-US" sz="1400" dirty="0"/>
              <a:t>    Sample Input: 2</a:t>
            </a:r>
          </a:p>
          <a:p>
            <a:endParaRPr lang="en-US" sz="1400" dirty="0"/>
          </a:p>
          <a:p>
            <a:r>
              <a:rPr lang="en-US" sz="1400" dirty="0"/>
              <a:t>    Sample Output:</a:t>
            </a:r>
          </a:p>
          <a:p>
            <a:r>
              <a:rPr lang="en-US" sz="1400" dirty="0"/>
              <a:t>    Coffee sizes: 1=small 2=medium 3=large</a:t>
            </a:r>
          </a:p>
          <a:p>
            <a:r>
              <a:rPr lang="en-US" sz="1400" dirty="0"/>
              <a:t>    Please enter your selection: 2</a:t>
            </a:r>
          </a:p>
          <a:p>
            <a:r>
              <a:rPr lang="en-US" sz="1400" dirty="0"/>
              <a:t>    Please insert 50 cents.</a:t>
            </a:r>
          </a:p>
          <a:p>
            <a:r>
              <a:rPr lang="en-US" sz="1400" dirty="0"/>
              <a:t>    Thank you for your business.</a:t>
            </a:r>
          </a:p>
          <a:p>
            <a:r>
              <a:rPr lang="en-US" sz="1400" dirty="0"/>
              <a:t>*/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10118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95536" y="-17334"/>
            <a:ext cx="835292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/>
              <a:t>using</a:t>
            </a:r>
            <a:r>
              <a:rPr lang="tr-TR" sz="1600" dirty="0"/>
              <a:t> </a:t>
            </a:r>
            <a:r>
              <a:rPr lang="tr-TR" sz="1600" dirty="0" err="1"/>
              <a:t>System</a:t>
            </a:r>
            <a:r>
              <a:rPr lang="tr-TR" sz="1600" dirty="0"/>
              <a:t>;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 err="1"/>
              <a:t>namespace</a:t>
            </a:r>
            <a:r>
              <a:rPr lang="tr-TR" sz="1600" dirty="0"/>
              <a:t> </a:t>
            </a:r>
            <a:r>
              <a:rPr lang="tr-TR" sz="1600" dirty="0" err="1"/>
              <a:t>Switch_Case</a:t>
            </a:r>
            <a:endParaRPr lang="tr-TR" sz="1600" dirty="0"/>
          </a:p>
          <a:p>
            <a:r>
              <a:rPr lang="tr-TR" sz="1600" dirty="0"/>
              <a:t>{</a:t>
            </a:r>
          </a:p>
          <a:p>
            <a:r>
              <a:rPr lang="tr-TR" sz="1600" dirty="0"/>
              <a:t>  </a:t>
            </a:r>
            <a:r>
              <a:rPr lang="tr-TR" sz="1600" dirty="0" err="1"/>
              <a:t>class</a:t>
            </a:r>
            <a:r>
              <a:rPr lang="tr-TR" sz="1600" dirty="0"/>
              <a:t> Program</a:t>
            </a:r>
          </a:p>
          <a:p>
            <a:r>
              <a:rPr lang="tr-TR" sz="1600" dirty="0"/>
              <a:t>   {</a:t>
            </a:r>
          </a:p>
          <a:p>
            <a:r>
              <a:rPr lang="tr-TR" sz="1600" dirty="0"/>
              <a:t>     </a:t>
            </a:r>
            <a:r>
              <a:rPr lang="tr-TR" sz="1600" dirty="0" err="1"/>
              <a:t>static</a:t>
            </a:r>
            <a:r>
              <a:rPr lang="tr-TR" sz="1600" dirty="0"/>
              <a:t> </a:t>
            </a:r>
            <a:r>
              <a:rPr lang="tr-TR" sz="1600" dirty="0" err="1"/>
              <a:t>void</a:t>
            </a:r>
            <a:r>
              <a:rPr lang="tr-TR" sz="1600" dirty="0"/>
              <a:t> Main(</a:t>
            </a:r>
            <a:r>
              <a:rPr lang="tr-TR" sz="1600" dirty="0" err="1"/>
              <a:t>string</a:t>
            </a:r>
            <a:r>
              <a:rPr lang="tr-TR" sz="1600" dirty="0"/>
              <a:t>[] </a:t>
            </a:r>
            <a:r>
              <a:rPr lang="tr-TR" sz="1600" dirty="0" err="1"/>
              <a:t>args</a:t>
            </a:r>
            <a:r>
              <a:rPr lang="tr-TR" sz="1600" dirty="0"/>
              <a:t>)</a:t>
            </a:r>
          </a:p>
          <a:p>
            <a:r>
              <a:rPr lang="tr-TR" sz="1600" dirty="0"/>
              <a:t>      {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int</a:t>
            </a:r>
            <a:r>
              <a:rPr lang="tr-TR" sz="1600" dirty="0"/>
              <a:t> </a:t>
            </a:r>
            <a:r>
              <a:rPr lang="tr-TR" sz="1600" dirty="0" err="1"/>
              <a:t>opt</a:t>
            </a:r>
            <a:r>
              <a:rPr lang="tr-TR" sz="1600" dirty="0"/>
              <a:t>, num1, num2;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float</a:t>
            </a:r>
            <a:r>
              <a:rPr lang="tr-TR" sz="1600" dirty="0"/>
              <a:t> </a:t>
            </a:r>
            <a:r>
              <a:rPr lang="tr-TR" sz="1600" dirty="0" err="1"/>
              <a:t>result</a:t>
            </a:r>
            <a:r>
              <a:rPr lang="tr-TR" sz="1600" dirty="0"/>
              <a:t>;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label</a:t>
            </a:r>
            <a:r>
              <a:rPr lang="tr-TR" sz="1600" dirty="0"/>
              <a:t>: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Console.WriteLine</a:t>
            </a:r>
            <a:r>
              <a:rPr lang="tr-TR" sz="1600" dirty="0"/>
              <a:t>("\n\</a:t>
            </a:r>
            <a:r>
              <a:rPr lang="tr-TR" sz="1600" dirty="0" err="1"/>
              <a:t>tMenu</a:t>
            </a:r>
            <a:r>
              <a:rPr lang="tr-TR" sz="1600" dirty="0"/>
              <a:t>");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Console.WriteLine</a:t>
            </a:r>
            <a:r>
              <a:rPr lang="tr-TR" sz="1600" dirty="0"/>
              <a:t>("\</a:t>
            </a:r>
            <a:r>
              <a:rPr lang="tr-TR" sz="1600" dirty="0" err="1"/>
              <a:t>nPress</a:t>
            </a:r>
            <a:r>
              <a:rPr lang="tr-TR" sz="1600" dirty="0"/>
              <a:t> 1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add</a:t>
            </a:r>
            <a:r>
              <a:rPr lang="tr-TR" sz="1600" dirty="0"/>
              <a:t>");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Console.WriteLine</a:t>
            </a:r>
            <a:r>
              <a:rPr lang="tr-TR" sz="1600" dirty="0"/>
              <a:t>("</a:t>
            </a:r>
            <a:r>
              <a:rPr lang="tr-TR" sz="1600" dirty="0" err="1"/>
              <a:t>Press</a:t>
            </a:r>
            <a:r>
              <a:rPr lang="tr-TR" sz="1600" dirty="0"/>
              <a:t> 2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subtraction</a:t>
            </a:r>
            <a:r>
              <a:rPr lang="tr-TR" sz="1600" dirty="0"/>
              <a:t>");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Console.WriteLine</a:t>
            </a:r>
            <a:r>
              <a:rPr lang="tr-TR" sz="1600" dirty="0"/>
              <a:t>("</a:t>
            </a:r>
            <a:r>
              <a:rPr lang="tr-TR" sz="1600" dirty="0" err="1"/>
              <a:t>Press</a:t>
            </a:r>
            <a:r>
              <a:rPr lang="tr-TR" sz="1600" dirty="0"/>
              <a:t> 3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multiplication</a:t>
            </a:r>
            <a:r>
              <a:rPr lang="tr-TR" sz="1600" dirty="0"/>
              <a:t>");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Console.WriteLine</a:t>
            </a:r>
            <a:r>
              <a:rPr lang="tr-TR" sz="1600" dirty="0"/>
              <a:t>("</a:t>
            </a:r>
            <a:r>
              <a:rPr lang="tr-TR" sz="1600" dirty="0" err="1"/>
              <a:t>Press</a:t>
            </a:r>
            <a:r>
              <a:rPr lang="tr-TR" sz="1600" dirty="0"/>
              <a:t> 4 </a:t>
            </a:r>
            <a:r>
              <a:rPr lang="tr-TR" sz="1600" dirty="0" err="1"/>
              <a:t>for</a:t>
            </a:r>
            <a:r>
              <a:rPr lang="tr-TR" sz="1600" dirty="0"/>
              <a:t> </a:t>
            </a:r>
            <a:r>
              <a:rPr lang="tr-TR" sz="1600" dirty="0" err="1"/>
              <a:t>Division</a:t>
            </a:r>
            <a:r>
              <a:rPr lang="tr-TR" sz="1600" dirty="0"/>
              <a:t>");</a:t>
            </a:r>
          </a:p>
          <a:p>
            <a:r>
              <a:rPr lang="tr-TR" sz="1600" dirty="0"/>
              <a:t>  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Console.Write</a:t>
            </a:r>
            <a:r>
              <a:rPr lang="tr-TR" sz="1600" dirty="0"/>
              <a:t>("\n\</a:t>
            </a:r>
            <a:r>
              <a:rPr lang="tr-TR" sz="1600" dirty="0" err="1"/>
              <a:t>nEnter</a:t>
            </a:r>
            <a:r>
              <a:rPr lang="tr-TR" sz="1600" dirty="0"/>
              <a:t> </a:t>
            </a:r>
            <a:r>
              <a:rPr lang="tr-TR" sz="1600" dirty="0" err="1"/>
              <a:t>first</a:t>
            </a:r>
            <a:r>
              <a:rPr lang="tr-TR" sz="1600" dirty="0"/>
              <a:t> </a:t>
            </a:r>
            <a:r>
              <a:rPr lang="tr-TR" sz="1600" dirty="0" err="1"/>
              <a:t>number</a:t>
            </a:r>
            <a:r>
              <a:rPr lang="tr-TR" sz="1600" dirty="0"/>
              <a:t>:\t");</a:t>
            </a:r>
          </a:p>
          <a:p>
            <a:r>
              <a:rPr lang="tr-TR" sz="1600" dirty="0"/>
              <a:t>        num1 = Convert.ToInt32(</a:t>
            </a:r>
            <a:r>
              <a:rPr lang="tr-TR" sz="1600" dirty="0" err="1"/>
              <a:t>Console.ReadLine</a:t>
            </a:r>
            <a:r>
              <a:rPr lang="tr-TR" sz="1600" dirty="0"/>
              <a:t>());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Console.Write</a:t>
            </a:r>
            <a:r>
              <a:rPr lang="tr-TR" sz="1600" dirty="0"/>
              <a:t>("</a:t>
            </a:r>
            <a:r>
              <a:rPr lang="tr-TR" sz="1600" dirty="0" err="1"/>
              <a:t>Enter</a:t>
            </a:r>
            <a:r>
              <a:rPr lang="tr-TR" sz="1600" dirty="0"/>
              <a:t> </a:t>
            </a:r>
            <a:r>
              <a:rPr lang="tr-TR" sz="1600" dirty="0" err="1"/>
              <a:t>second</a:t>
            </a:r>
            <a:r>
              <a:rPr lang="tr-TR" sz="1600" dirty="0"/>
              <a:t> </a:t>
            </a:r>
            <a:r>
              <a:rPr lang="tr-TR" sz="1600" dirty="0" err="1"/>
              <a:t>number</a:t>
            </a:r>
            <a:r>
              <a:rPr lang="tr-TR" sz="1600" dirty="0"/>
              <a:t>:\t");</a:t>
            </a:r>
          </a:p>
          <a:p>
            <a:r>
              <a:rPr lang="tr-TR" sz="1600" dirty="0"/>
              <a:t>        num2 = Convert.ToInt32(</a:t>
            </a:r>
            <a:r>
              <a:rPr lang="tr-TR" sz="1600" dirty="0" err="1"/>
              <a:t>Console.ReadLine</a:t>
            </a:r>
            <a:r>
              <a:rPr lang="tr-TR" sz="1600" dirty="0"/>
              <a:t>());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Console.Write</a:t>
            </a:r>
            <a:r>
              <a:rPr lang="tr-TR" sz="1600" dirty="0"/>
              <a:t>("\</a:t>
            </a:r>
            <a:r>
              <a:rPr lang="tr-TR" sz="1600" dirty="0" err="1"/>
              <a:t>nEnter</a:t>
            </a:r>
            <a:r>
              <a:rPr lang="tr-TR" sz="1600" dirty="0"/>
              <a:t> </a:t>
            </a:r>
            <a:r>
              <a:rPr lang="tr-TR" sz="1600" dirty="0" err="1"/>
              <a:t>your</a:t>
            </a:r>
            <a:r>
              <a:rPr lang="tr-TR" sz="1600" dirty="0"/>
              <a:t> </a:t>
            </a:r>
            <a:r>
              <a:rPr lang="tr-TR" sz="1600" dirty="0" err="1"/>
              <a:t>option</a:t>
            </a:r>
            <a:r>
              <a:rPr lang="tr-TR" sz="1600" dirty="0"/>
              <a:t>:\t");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opt</a:t>
            </a:r>
            <a:r>
              <a:rPr lang="tr-TR" sz="1600" dirty="0"/>
              <a:t> = Convert.ToInt32(</a:t>
            </a:r>
            <a:r>
              <a:rPr lang="tr-TR" sz="1600" dirty="0" err="1"/>
              <a:t>Console.ReadLine</a:t>
            </a:r>
            <a:r>
              <a:rPr lang="tr-TR" sz="1600" dirty="0"/>
              <a:t>());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3382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79512" y="0"/>
            <a:ext cx="835292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/>
              <a:t>switch</a:t>
            </a:r>
            <a:r>
              <a:rPr lang="tr-TR" sz="1600" dirty="0"/>
              <a:t> (</a:t>
            </a:r>
            <a:r>
              <a:rPr lang="tr-TR" sz="1600" dirty="0" err="1"/>
              <a:t>opt</a:t>
            </a:r>
            <a:r>
              <a:rPr lang="tr-TR" sz="1600" dirty="0"/>
              <a:t>)</a:t>
            </a:r>
          </a:p>
          <a:p>
            <a:r>
              <a:rPr lang="tr-TR" sz="1600" dirty="0"/>
              <a:t>         {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case</a:t>
            </a:r>
            <a:r>
              <a:rPr lang="tr-TR" sz="1600" dirty="0"/>
              <a:t> 1:</a:t>
            </a:r>
          </a:p>
          <a:p>
            <a:r>
              <a:rPr lang="tr-TR" sz="1600" dirty="0"/>
              <a:t>               </a:t>
            </a:r>
            <a:r>
              <a:rPr lang="tr-TR" sz="1600" dirty="0" err="1"/>
              <a:t>result</a:t>
            </a:r>
            <a:r>
              <a:rPr lang="tr-TR" sz="1600" dirty="0"/>
              <a:t> = num1 + num2;</a:t>
            </a:r>
          </a:p>
          <a:p>
            <a:r>
              <a:rPr lang="tr-TR" sz="1600" dirty="0"/>
              <a:t>               </a:t>
            </a:r>
            <a:r>
              <a:rPr lang="tr-TR" sz="1600" dirty="0" err="1"/>
              <a:t>Console.WriteLine</a:t>
            </a:r>
            <a:r>
              <a:rPr lang="tr-TR" sz="1600" dirty="0"/>
              <a:t>("\n{0} + {1} = {2}", num1,                num2, </a:t>
            </a:r>
            <a:r>
              <a:rPr lang="tr-TR" sz="1600" dirty="0" err="1"/>
              <a:t>result</a:t>
            </a:r>
            <a:r>
              <a:rPr lang="tr-TR" sz="1600" dirty="0"/>
              <a:t>);</a:t>
            </a:r>
          </a:p>
          <a:p>
            <a:r>
              <a:rPr lang="tr-TR" sz="1600" dirty="0"/>
              <a:t>               break;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case</a:t>
            </a:r>
            <a:r>
              <a:rPr lang="tr-TR" sz="1600" dirty="0"/>
              <a:t> 2:</a:t>
            </a:r>
          </a:p>
          <a:p>
            <a:r>
              <a:rPr lang="tr-TR" sz="1600" dirty="0"/>
              <a:t>               </a:t>
            </a:r>
            <a:r>
              <a:rPr lang="tr-TR" sz="1600" dirty="0" err="1"/>
              <a:t>result</a:t>
            </a:r>
            <a:r>
              <a:rPr lang="tr-TR" sz="1600" dirty="0"/>
              <a:t> = num1 - num2;</a:t>
            </a:r>
          </a:p>
          <a:p>
            <a:r>
              <a:rPr lang="tr-TR" sz="1600" dirty="0"/>
              <a:t>               </a:t>
            </a:r>
            <a:r>
              <a:rPr lang="tr-TR" sz="1600" dirty="0" err="1"/>
              <a:t>Console.WriteLine</a:t>
            </a:r>
            <a:r>
              <a:rPr lang="tr-TR" sz="1600" dirty="0"/>
              <a:t>("\n{0} - {1} = {2}", num1,                num2, </a:t>
            </a:r>
            <a:r>
              <a:rPr lang="tr-TR" sz="1600" dirty="0" err="1"/>
              <a:t>result</a:t>
            </a:r>
            <a:r>
              <a:rPr lang="tr-TR" sz="1600" dirty="0"/>
              <a:t>);</a:t>
            </a:r>
          </a:p>
          <a:p>
            <a:r>
              <a:rPr lang="tr-TR" sz="1600" dirty="0"/>
              <a:t>               break;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case</a:t>
            </a:r>
            <a:r>
              <a:rPr lang="tr-TR" sz="1600" dirty="0"/>
              <a:t> 3:</a:t>
            </a:r>
          </a:p>
          <a:p>
            <a:r>
              <a:rPr lang="tr-TR" sz="1600" dirty="0"/>
              <a:t>               </a:t>
            </a:r>
            <a:r>
              <a:rPr lang="tr-TR" sz="1600" dirty="0" err="1"/>
              <a:t>result</a:t>
            </a:r>
            <a:r>
              <a:rPr lang="tr-TR" sz="1600" dirty="0"/>
              <a:t> = num1 * num2;</a:t>
            </a:r>
          </a:p>
          <a:p>
            <a:r>
              <a:rPr lang="tr-TR" sz="1600" dirty="0"/>
              <a:t>               </a:t>
            </a:r>
            <a:r>
              <a:rPr lang="tr-TR" sz="1600" dirty="0" err="1"/>
              <a:t>Console.WriteLine</a:t>
            </a:r>
            <a:r>
              <a:rPr lang="tr-TR" sz="1600" dirty="0"/>
              <a:t>("\n{0} * {1} = {2}", num1,                num2, </a:t>
            </a:r>
            <a:r>
              <a:rPr lang="tr-TR" sz="1600" dirty="0" err="1"/>
              <a:t>result</a:t>
            </a:r>
            <a:r>
              <a:rPr lang="tr-TR" sz="1600" dirty="0"/>
              <a:t>);</a:t>
            </a:r>
          </a:p>
          <a:p>
            <a:r>
              <a:rPr lang="tr-TR" sz="1600" dirty="0"/>
              <a:t>               break;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case</a:t>
            </a:r>
            <a:r>
              <a:rPr lang="tr-TR" sz="1600" dirty="0"/>
              <a:t> 4:</a:t>
            </a:r>
          </a:p>
          <a:p>
            <a:r>
              <a:rPr lang="tr-TR" sz="1600" dirty="0"/>
              <a:t>               </a:t>
            </a:r>
            <a:r>
              <a:rPr lang="tr-TR" sz="1600" dirty="0" err="1"/>
              <a:t>result</a:t>
            </a:r>
            <a:r>
              <a:rPr lang="tr-TR" sz="1600" dirty="0"/>
              <a:t> = (</a:t>
            </a:r>
            <a:r>
              <a:rPr lang="tr-TR" sz="1600" dirty="0" err="1"/>
              <a:t>float</a:t>
            </a:r>
            <a:r>
              <a:rPr lang="tr-TR" sz="1600" dirty="0"/>
              <a:t>)num1 / num2;</a:t>
            </a:r>
          </a:p>
          <a:p>
            <a:r>
              <a:rPr lang="tr-TR" sz="1600" dirty="0"/>
              <a:t>               </a:t>
            </a:r>
            <a:r>
              <a:rPr lang="tr-TR" sz="1600" dirty="0" err="1"/>
              <a:t>Console.WriteLine</a:t>
            </a:r>
            <a:r>
              <a:rPr lang="tr-TR" sz="1600" dirty="0"/>
              <a:t>("\n{0} / {1} = {2}", num1,                num2, </a:t>
            </a:r>
            <a:r>
              <a:rPr lang="tr-TR" sz="1600" dirty="0" err="1"/>
              <a:t>result</a:t>
            </a:r>
            <a:r>
              <a:rPr lang="tr-TR" sz="1600" dirty="0"/>
              <a:t>);</a:t>
            </a:r>
          </a:p>
          <a:p>
            <a:r>
              <a:rPr lang="tr-TR" sz="1600" dirty="0"/>
              <a:t>               break;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default</a:t>
            </a:r>
            <a:r>
              <a:rPr lang="tr-TR" sz="1600" dirty="0"/>
              <a:t>:</a:t>
            </a:r>
          </a:p>
          <a:p>
            <a:r>
              <a:rPr lang="tr-TR" sz="1600" dirty="0"/>
              <a:t>                   </a:t>
            </a:r>
            <a:r>
              <a:rPr lang="tr-TR" sz="1600" dirty="0" err="1"/>
              <a:t>Console.WriteLine</a:t>
            </a:r>
            <a:r>
              <a:rPr lang="tr-TR" sz="1600" dirty="0"/>
              <a:t>("\</a:t>
            </a:r>
            <a:r>
              <a:rPr lang="tr-TR" sz="1600" dirty="0" err="1"/>
              <a:t>nInvalid</a:t>
            </a:r>
            <a:r>
              <a:rPr lang="tr-TR" sz="1600" dirty="0"/>
              <a:t> </a:t>
            </a:r>
            <a:r>
              <a:rPr lang="tr-TR" sz="1600" dirty="0" err="1"/>
              <a:t>option</a:t>
            </a:r>
            <a:r>
              <a:rPr lang="tr-TR" sz="1600" dirty="0"/>
              <a:t>.                    </a:t>
            </a:r>
            <a:r>
              <a:rPr lang="tr-TR" sz="1600" dirty="0" err="1"/>
              <a:t>Please</a:t>
            </a:r>
            <a:r>
              <a:rPr lang="tr-TR" sz="1600" dirty="0"/>
              <a:t> </a:t>
            </a:r>
            <a:r>
              <a:rPr lang="tr-TR" sz="1600" dirty="0" err="1"/>
              <a:t>try</a:t>
            </a:r>
            <a:r>
              <a:rPr lang="tr-TR" sz="1600" dirty="0"/>
              <a:t> </a:t>
            </a:r>
            <a:r>
              <a:rPr lang="tr-TR" sz="1600" dirty="0" err="1"/>
              <a:t>again</a:t>
            </a:r>
            <a:r>
              <a:rPr lang="tr-TR" sz="1600" dirty="0"/>
              <a:t>.");</a:t>
            </a:r>
          </a:p>
          <a:p>
            <a:r>
              <a:rPr lang="tr-TR" sz="1600" dirty="0"/>
              <a:t>                   </a:t>
            </a:r>
            <a:r>
              <a:rPr lang="tr-TR" sz="1600" dirty="0" err="1"/>
              <a:t>goto</a:t>
            </a:r>
            <a:r>
              <a:rPr lang="tr-TR" sz="1600" dirty="0"/>
              <a:t> </a:t>
            </a:r>
            <a:r>
              <a:rPr lang="tr-TR" sz="1600" dirty="0" err="1"/>
              <a:t>label</a:t>
            </a:r>
            <a:r>
              <a:rPr lang="tr-TR" sz="1600" dirty="0"/>
              <a:t>;</a:t>
            </a:r>
          </a:p>
          <a:p>
            <a:r>
              <a:rPr lang="tr-TR" sz="1600" dirty="0"/>
              <a:t>         }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Console.ReadLine</a:t>
            </a:r>
            <a:r>
              <a:rPr lang="tr-TR" sz="1600" dirty="0"/>
              <a:t>();</a:t>
            </a:r>
          </a:p>
          <a:p>
            <a:r>
              <a:rPr lang="tr-TR" sz="1600" dirty="0"/>
              <a:t>      }</a:t>
            </a:r>
          </a:p>
          <a:p>
            <a:r>
              <a:rPr lang="tr-TR" sz="1600" dirty="0"/>
              <a:t>   }</a:t>
            </a:r>
          </a:p>
          <a:p>
            <a:r>
              <a:rPr lang="tr-TR" sz="1600" dirty="0"/>
              <a:t>}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924065" y="4111213"/>
            <a:ext cx="2195736" cy="267765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 Menu</a:t>
            </a:r>
          </a:p>
          <a:p>
            <a:endParaRPr lang="en-US" sz="1200" dirty="0"/>
          </a:p>
          <a:p>
            <a:r>
              <a:rPr lang="en-US" sz="1200" dirty="0"/>
              <a:t>Press 1 for add</a:t>
            </a:r>
          </a:p>
          <a:p>
            <a:r>
              <a:rPr lang="en-US" sz="1200" dirty="0"/>
              <a:t>Press 2 for subtraction</a:t>
            </a:r>
          </a:p>
          <a:p>
            <a:r>
              <a:rPr lang="en-US" sz="1200" dirty="0"/>
              <a:t>Press 3 for multiplication</a:t>
            </a:r>
          </a:p>
          <a:p>
            <a:r>
              <a:rPr lang="en-US" sz="1200" dirty="0"/>
              <a:t>Press 4 for Division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Enter first number :       22</a:t>
            </a:r>
          </a:p>
          <a:p>
            <a:r>
              <a:rPr lang="en-US" sz="1200" dirty="0"/>
              <a:t>Enter second number :   8</a:t>
            </a:r>
          </a:p>
          <a:p>
            <a:endParaRPr lang="en-US" sz="1200" dirty="0"/>
          </a:p>
          <a:p>
            <a:r>
              <a:rPr lang="en-US" sz="1200" dirty="0"/>
              <a:t>Enter your option:          4</a:t>
            </a:r>
          </a:p>
          <a:p>
            <a:endParaRPr lang="en-US" sz="1200" dirty="0"/>
          </a:p>
          <a:p>
            <a:r>
              <a:rPr lang="en-US" sz="1200" dirty="0"/>
              <a:t>22 / 8 = 2.75 </a:t>
            </a:r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67864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929" y="1078395"/>
            <a:ext cx="854075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tr-TR" altLang="tr-TR" dirty="0">
                <a:effectLst/>
                <a:latin typeface="Arial" panose="020B0604020202020204" pitchFamily="34" charset="0"/>
              </a:rPr>
              <a:t>3. Hafta İçeriği</a:t>
            </a:r>
          </a:p>
        </p:txBody>
      </p:sp>
      <p:sp>
        <p:nvSpPr>
          <p:cNvPr id="348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17444" y="2069824"/>
            <a:ext cx="8269357" cy="360790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1800" dirty="0">
                <a:latin typeface="Arial" panose="020B0604020202020204" pitchFamily="34" charset="0"/>
              </a:rPr>
              <a:t>Operatörler</a:t>
            </a:r>
          </a:p>
          <a:p>
            <a:pPr>
              <a:lnSpc>
                <a:spcPct val="90000"/>
              </a:lnSpc>
            </a:pPr>
            <a:r>
              <a:rPr lang="tr-TR" altLang="tr-TR" sz="1800" dirty="0">
                <a:latin typeface="Arial" panose="020B0604020202020204" pitchFamily="34" charset="0"/>
              </a:rPr>
              <a:t>Karar yapıları</a:t>
            </a:r>
          </a:p>
          <a:p>
            <a:pPr>
              <a:lnSpc>
                <a:spcPct val="90000"/>
              </a:lnSpc>
            </a:pPr>
            <a:r>
              <a:rPr lang="tr-TR" altLang="tr-TR" sz="1800" dirty="0">
                <a:latin typeface="Arial" panose="020B0604020202020204" pitchFamily="34" charset="0"/>
              </a:rPr>
              <a:t>Döngüler</a:t>
            </a:r>
          </a:p>
          <a:p>
            <a:pPr>
              <a:lnSpc>
                <a:spcPct val="90000"/>
              </a:lnSpc>
            </a:pPr>
            <a:endParaRPr lang="tr-TR" altLang="tr-TR" sz="1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tr-TR" altLang="tr-TR" sz="1800" dirty="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tr-TR" altLang="tr-T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4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"/>
    </mc:Choice>
    <mc:Fallback xmlns=""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54113" b="71885"/>
          <a:stretch/>
        </p:blipFill>
        <p:spPr>
          <a:xfrm>
            <a:off x="5796136" y="1124744"/>
            <a:ext cx="2880320" cy="129614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179512" y="260648"/>
            <a:ext cx="6408712" cy="6355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operator_ilis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Basari Notunu giriniz :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tr-T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 </a:t>
            </a:r>
            <a:r>
              <a:rPr lang="tr-T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.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ReadLine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());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50) </a:t>
            </a:r>
            <a:r>
              <a:rPr lang="tr-T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//FF</a:t>
            </a:r>
            <a:endParaRPr lang="tr-TR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Harf Notu: FF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50 &amp;&amp;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56)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Harf Notu: DD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56 &amp;&amp;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59)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Harf Notu: DC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59 &amp;&amp;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65)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Harf Notu: CC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65 &amp;&amp;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74)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Harf Notu: CB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74 &amp;&amp;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80)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Harf Notu: BB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80 &amp;&amp;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90)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Harf Notu: BA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90 &amp;&amp;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Basari_Not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100)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Harf Notu: AA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Geçersiz Not "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8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l="-1651" t="1545" r="53470" b="71884"/>
          <a:stretch/>
        </p:blipFill>
        <p:spPr>
          <a:xfrm>
            <a:off x="5796136" y="2672519"/>
            <a:ext cx="3024336" cy="122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1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34611" b="64075"/>
          <a:stretch/>
        </p:blipFill>
        <p:spPr>
          <a:xfrm>
            <a:off x="4716016" y="116632"/>
            <a:ext cx="4104456" cy="165618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67544" y="116632"/>
            <a:ext cx="6552728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operator_ilis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yas;         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//öğrenci yaşı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ABC Anaokulu-kreş Öğretmenleri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----------------------------------------"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Öğrenci yaşı (3, 4, 5, veya 6 :)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yas = </a:t>
            </a:r>
            <a:r>
              <a:rPr lang="tr-TR" sz="1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(yas)    </a:t>
            </a:r>
            <a:r>
              <a:rPr lang="tr-TR" sz="1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seçim öğrenci yaşına göre </a:t>
            </a:r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Aysel </a:t>
            </a:r>
            <a:r>
              <a:rPr lang="tr-TR" sz="10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Öğrentem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Tuğba Öğretmen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Fatma Öğretmen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Ebru Öğretmen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</a:t>
            </a:r>
            <a:r>
              <a:rPr lang="tr-T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3 ile 6 arası değer girin lütfen "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1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3"/>
          <a:srcRect r="35758" b="65637"/>
          <a:stretch/>
        </p:blipFill>
        <p:spPr>
          <a:xfrm>
            <a:off x="5004048" y="2780928"/>
            <a:ext cx="4032448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3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38052" b="64075"/>
          <a:stretch/>
        </p:blipFill>
        <p:spPr>
          <a:xfrm>
            <a:off x="4788024" y="476672"/>
            <a:ext cx="3888432" cy="1656184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51520" y="0"/>
            <a:ext cx="7128792" cy="7432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operator_ilis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ay;       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//öğrenci yaşı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Hangi ay hangi mevsim de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----------------------------------------"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bir ay giriniz ( 1 ile 12 arası:)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ay = </a:t>
            </a:r>
            <a:r>
              <a:rPr lang="tr-TR" sz="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(ay)    </a:t>
            </a:r>
            <a:r>
              <a:rPr lang="tr-TR" sz="9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seçim öğrenci yaşına göre </a:t>
            </a:r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5: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İlkbahar Mevsimi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6: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7: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8: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Yaz Mevsimi  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9: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10: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11: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Sonbahar Mevsimi  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12: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Sonbahar Mevsimi  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9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9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1 ile 12 arası değer girin lütfen "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</a:t>
            </a:r>
            <a:r>
              <a:rPr lang="tr-TR" sz="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9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9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35013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Döngüler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85720" y="285728"/>
            <a:ext cx="84296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>
                <a:solidFill>
                  <a:srgbClr val="FFC000"/>
                </a:solidFill>
              </a:rPr>
              <a:t>Döngüler</a:t>
            </a:r>
          </a:p>
          <a:p>
            <a:r>
              <a:rPr lang="tr-TR" sz="2400" dirty="0"/>
              <a:t>Döngüler programda, bir bölümün </a:t>
            </a:r>
            <a:r>
              <a:rPr lang="tr-TR" sz="2400" dirty="0" err="1"/>
              <a:t>istege</a:t>
            </a:r>
            <a:r>
              <a:rPr lang="tr-TR" sz="2400" dirty="0"/>
              <a:t> uygun olarak tekrar edilmesini sağlar.  Tekrarlar bir koşula bağlı olarak sonlandırılır.</a:t>
            </a:r>
          </a:p>
          <a:p>
            <a:r>
              <a:rPr lang="tr-TR" sz="2400" dirty="0" err="1">
                <a:solidFill>
                  <a:srgbClr val="FFC000"/>
                </a:solidFill>
              </a:rPr>
              <a:t>for</a:t>
            </a:r>
            <a:endParaRPr lang="tr-TR" sz="2400" dirty="0">
              <a:solidFill>
                <a:srgbClr val="FFC000"/>
              </a:solidFill>
            </a:endParaRPr>
          </a:p>
          <a:p>
            <a:r>
              <a:rPr lang="tr-TR" sz="2400" dirty="0" err="1">
                <a:solidFill>
                  <a:srgbClr val="FFC000"/>
                </a:solidFill>
              </a:rPr>
              <a:t>while</a:t>
            </a:r>
            <a:endParaRPr lang="tr-TR" sz="2400" dirty="0">
              <a:solidFill>
                <a:srgbClr val="FFC000"/>
              </a:solidFill>
            </a:endParaRPr>
          </a:p>
          <a:p>
            <a:r>
              <a:rPr lang="tr-TR" sz="2400" dirty="0">
                <a:solidFill>
                  <a:srgbClr val="FFC000"/>
                </a:solidFill>
              </a:rPr>
              <a:t>do </a:t>
            </a:r>
          </a:p>
          <a:p>
            <a:r>
              <a:rPr lang="tr-TR" sz="2400" dirty="0"/>
              <a:t>döngüleri mevcuttur</a:t>
            </a:r>
          </a:p>
          <a:p>
            <a:endParaRPr lang="tr-TR" sz="2400" dirty="0"/>
          </a:p>
          <a:p>
            <a:r>
              <a:rPr lang="tr-TR" sz="2400" dirty="0" err="1">
                <a:solidFill>
                  <a:srgbClr val="FFC000"/>
                </a:solidFill>
              </a:rPr>
              <a:t>for</a:t>
            </a:r>
            <a:r>
              <a:rPr lang="tr-TR" sz="2400" dirty="0">
                <a:solidFill>
                  <a:srgbClr val="FFC000"/>
                </a:solidFill>
              </a:rPr>
              <a:t> döngüsü</a:t>
            </a:r>
          </a:p>
          <a:p>
            <a:endParaRPr lang="tr-TR" dirty="0"/>
          </a:p>
          <a:p>
            <a:r>
              <a:rPr lang="tr-TR" sz="2400" dirty="0" err="1"/>
              <a:t>For</a:t>
            </a:r>
            <a:r>
              <a:rPr lang="tr-TR" sz="2400" dirty="0"/>
              <a:t> döngüsü, programın bir parçasını sabit sayıda çalıştırır. </a:t>
            </a:r>
            <a:r>
              <a:rPr lang="tr-TR" sz="2400" dirty="0" err="1"/>
              <a:t>For</a:t>
            </a:r>
            <a:r>
              <a:rPr lang="tr-TR" sz="2400" dirty="0"/>
              <a:t> döngüsünde genellikle, önceden kodun ne kadar tekrar edileceği bilinmektedir.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357158" y="285728"/>
            <a:ext cx="86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857364"/>
            <a:ext cx="5979625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1285860"/>
            <a:ext cx="6572296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3 Metin kutusu"/>
          <p:cNvSpPr txBox="1"/>
          <p:nvPr/>
        </p:nvSpPr>
        <p:spPr>
          <a:xfrm>
            <a:off x="428596" y="285728"/>
            <a:ext cx="7786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800" dirty="0" err="1">
                <a:solidFill>
                  <a:srgbClr val="FFC000"/>
                </a:solidFill>
              </a:rPr>
              <a:t>for</a:t>
            </a:r>
            <a:r>
              <a:rPr lang="tr-TR" sz="2800" dirty="0">
                <a:solidFill>
                  <a:srgbClr val="FFC000"/>
                </a:solidFill>
              </a:rPr>
              <a:t> döngüsü söz dizimi</a:t>
            </a:r>
            <a:endParaRPr lang="en-US" sz="2800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76" y="571480"/>
            <a:ext cx="378142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500174"/>
            <a:ext cx="33718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Metin kutusu"/>
          <p:cNvSpPr txBox="1"/>
          <p:nvPr/>
        </p:nvSpPr>
        <p:spPr>
          <a:xfrm>
            <a:off x="571472" y="3071810"/>
            <a:ext cx="6215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Koşul deyimi her zaman döngünün en başında test edilir.  Döngüye başladığında koşul yanlış ise döngü ifadeleri hiç işlenmez.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2910" y="4071942"/>
            <a:ext cx="6000792" cy="84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AA4125D-DA0B-48D7-8340-665AFCB2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24"/>
            <a:ext cx="6069828" cy="6858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E1AF615-73B6-45AC-B71F-A30DB4E2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332656"/>
            <a:ext cx="3190875" cy="56864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857232"/>
            <a:ext cx="600079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24" y="3000373"/>
            <a:ext cx="278608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11560" y="116632"/>
            <a:ext cx="667848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/>
              <a:t>using</a:t>
            </a:r>
            <a:r>
              <a:rPr lang="tr-TR" sz="1400" dirty="0"/>
              <a:t> </a:t>
            </a:r>
            <a:r>
              <a:rPr lang="tr-TR" sz="1400" dirty="0" err="1"/>
              <a:t>System</a:t>
            </a:r>
            <a:r>
              <a:rPr lang="tr-TR" sz="1400" dirty="0"/>
              <a:t>;</a:t>
            </a:r>
          </a:p>
          <a:p>
            <a:r>
              <a:rPr lang="tr-TR" sz="1400" dirty="0" err="1"/>
              <a:t>using</a:t>
            </a:r>
            <a:r>
              <a:rPr lang="tr-TR" sz="1400" dirty="0"/>
              <a:t> </a:t>
            </a:r>
            <a:r>
              <a:rPr lang="tr-TR" sz="1400" dirty="0" err="1"/>
              <a:t>System.Collections.Generic</a:t>
            </a:r>
            <a:r>
              <a:rPr lang="tr-TR" sz="1400" dirty="0"/>
              <a:t>;</a:t>
            </a:r>
          </a:p>
          <a:p>
            <a:r>
              <a:rPr lang="tr-TR" sz="1400" dirty="0" err="1"/>
              <a:t>using</a:t>
            </a:r>
            <a:r>
              <a:rPr lang="tr-TR" sz="1400" dirty="0"/>
              <a:t> </a:t>
            </a:r>
            <a:r>
              <a:rPr lang="tr-TR" sz="1400" dirty="0" err="1"/>
              <a:t>System.Linq</a:t>
            </a:r>
            <a:r>
              <a:rPr lang="tr-TR" sz="1400" dirty="0"/>
              <a:t>;</a:t>
            </a:r>
          </a:p>
          <a:p>
            <a:r>
              <a:rPr lang="tr-TR" sz="1400" dirty="0" err="1"/>
              <a:t>using</a:t>
            </a:r>
            <a:r>
              <a:rPr lang="tr-TR" sz="1400" dirty="0"/>
              <a:t> </a:t>
            </a:r>
            <a:r>
              <a:rPr lang="tr-TR" sz="1400" dirty="0" err="1"/>
              <a:t>System.Text</a:t>
            </a:r>
            <a:r>
              <a:rPr lang="tr-TR" sz="1400" dirty="0"/>
              <a:t>;</a:t>
            </a:r>
          </a:p>
          <a:p>
            <a:r>
              <a:rPr lang="tr-TR" sz="1400" dirty="0" err="1"/>
              <a:t>using</a:t>
            </a:r>
            <a:r>
              <a:rPr lang="tr-TR" sz="1400" dirty="0"/>
              <a:t> </a:t>
            </a:r>
            <a:r>
              <a:rPr lang="tr-TR" sz="1400" dirty="0" err="1"/>
              <a:t>System.Threading.Tasks</a:t>
            </a:r>
            <a:r>
              <a:rPr lang="tr-TR" sz="1400" dirty="0"/>
              <a:t>;</a:t>
            </a:r>
          </a:p>
          <a:p>
            <a:endParaRPr lang="tr-TR" sz="1400" dirty="0"/>
          </a:p>
          <a:p>
            <a:r>
              <a:rPr lang="tr-TR" sz="1400" dirty="0" err="1"/>
              <a:t>namespace</a:t>
            </a:r>
            <a:r>
              <a:rPr lang="tr-TR" sz="1400" dirty="0"/>
              <a:t> </a:t>
            </a:r>
            <a:r>
              <a:rPr lang="tr-TR" sz="1400" dirty="0" err="1"/>
              <a:t>operator_ilis</a:t>
            </a:r>
            <a:endParaRPr lang="tr-TR" sz="1400" dirty="0"/>
          </a:p>
          <a:p>
            <a:r>
              <a:rPr lang="tr-TR" sz="1400" dirty="0"/>
              <a:t>{</a:t>
            </a:r>
          </a:p>
          <a:p>
            <a:r>
              <a:rPr lang="tr-TR" sz="1400" dirty="0"/>
              <a:t>    </a:t>
            </a:r>
            <a:r>
              <a:rPr lang="tr-TR" sz="1400" dirty="0" err="1"/>
              <a:t>class</a:t>
            </a:r>
            <a:r>
              <a:rPr lang="tr-TR" sz="1400" dirty="0"/>
              <a:t> Program</a:t>
            </a:r>
          </a:p>
          <a:p>
            <a:r>
              <a:rPr lang="tr-TR" sz="1400" dirty="0"/>
              <a:t>    {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static</a:t>
            </a:r>
            <a:r>
              <a:rPr lang="tr-TR" sz="1400" dirty="0"/>
              <a:t> </a:t>
            </a:r>
            <a:r>
              <a:rPr lang="tr-TR" sz="1400" dirty="0" err="1"/>
              <a:t>void</a:t>
            </a:r>
            <a:r>
              <a:rPr lang="tr-TR" sz="1400" dirty="0"/>
              <a:t> Main(</a:t>
            </a:r>
            <a:r>
              <a:rPr lang="tr-TR" sz="1400" dirty="0" err="1"/>
              <a:t>string</a:t>
            </a:r>
            <a:r>
              <a:rPr lang="tr-TR" sz="1400" dirty="0"/>
              <a:t>[] </a:t>
            </a:r>
            <a:r>
              <a:rPr lang="tr-TR" sz="1400" dirty="0" err="1"/>
              <a:t>args</a:t>
            </a:r>
            <a:r>
              <a:rPr lang="tr-TR" sz="1400" dirty="0"/>
              <a:t>)</a:t>
            </a:r>
          </a:p>
          <a:p>
            <a:r>
              <a:rPr lang="tr-TR" sz="1400" dirty="0"/>
              <a:t>        {</a:t>
            </a:r>
          </a:p>
          <a:p>
            <a:r>
              <a:rPr lang="tr-TR" sz="1400" dirty="0"/>
              <a:t>            // ilişkisel operatör program-1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int</a:t>
            </a:r>
            <a:r>
              <a:rPr lang="tr-TR" sz="1400" dirty="0"/>
              <a:t> a, b;</a:t>
            </a:r>
          </a:p>
          <a:p>
            <a:r>
              <a:rPr lang="tr-TR" sz="1400" dirty="0"/>
              <a:t>            </a:t>
            </a:r>
            <a:r>
              <a:rPr lang="tr-TR" sz="1400" dirty="0" err="1"/>
              <a:t>bool</a:t>
            </a:r>
            <a:r>
              <a:rPr lang="tr-TR" sz="1400" dirty="0"/>
              <a:t> c;</a:t>
            </a:r>
          </a:p>
          <a:p>
            <a:r>
              <a:rPr lang="tr-TR" sz="1400" dirty="0"/>
              <a:t>        a = 5;          //a değişkenine değer ata</a:t>
            </a:r>
          </a:p>
          <a:p>
            <a:r>
              <a:rPr lang="tr-TR" sz="1400" dirty="0"/>
              <a:t>        b = 4;          // b değişkenine değer ata</a:t>
            </a:r>
          </a:p>
          <a:p>
            <a:r>
              <a:rPr lang="tr-TR" sz="1400" dirty="0"/>
              <a:t>        c = (</a:t>
            </a:r>
            <a:r>
              <a:rPr lang="tr-TR" sz="1400" dirty="0" err="1"/>
              <a:t>bool</a:t>
            </a:r>
            <a:r>
              <a:rPr lang="tr-TR" sz="1400" dirty="0"/>
              <a:t>)(b &lt;= a);       // c=1  olacaktır çünkü 4 sayısı beşten küçüktür.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Console.WriteLine</a:t>
            </a:r>
            <a:r>
              <a:rPr lang="tr-TR" sz="1400" dirty="0"/>
              <a:t>( " b&lt;=a {0}",c); // sonucu ekrana yazdır.</a:t>
            </a:r>
          </a:p>
          <a:p>
            <a:r>
              <a:rPr lang="tr-TR" sz="1400" dirty="0"/>
              <a:t>        c = (</a:t>
            </a:r>
            <a:r>
              <a:rPr lang="tr-TR" sz="1400" dirty="0" err="1"/>
              <a:t>bool</a:t>
            </a:r>
            <a:r>
              <a:rPr lang="tr-TR" sz="1400" dirty="0"/>
              <a:t> )(a != b);   // c=1 olacaktır, çünkü 5 sayısı 4 sayısına eşit değildir.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Console.WriteLine</a:t>
            </a:r>
            <a:r>
              <a:rPr lang="tr-TR" sz="1400" dirty="0"/>
              <a:t>(" a!=b {0}", c);  // sonucu ekrana yazdır.</a:t>
            </a:r>
          </a:p>
          <a:p>
            <a:r>
              <a:rPr lang="tr-TR" sz="1400" dirty="0"/>
              <a:t>        c = (</a:t>
            </a:r>
            <a:r>
              <a:rPr lang="tr-TR" sz="1400" dirty="0" err="1"/>
              <a:t>bool</a:t>
            </a:r>
            <a:r>
              <a:rPr lang="tr-TR" sz="1400" dirty="0"/>
              <a:t>)(b &gt; a);    // c=0 olacaktır, çünkü 4 </a:t>
            </a:r>
            <a:r>
              <a:rPr lang="tr-TR" sz="1400" dirty="0" err="1"/>
              <a:t>sayıs</a:t>
            </a:r>
            <a:r>
              <a:rPr lang="tr-TR" sz="1400" dirty="0"/>
              <a:t>, 5 sayısından büyük değildir.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Console.WriteLine</a:t>
            </a:r>
            <a:r>
              <a:rPr lang="tr-TR" sz="1400" dirty="0"/>
              <a:t>(" b&gt;a {0}", c); // sonucu ekrana yazdır.</a:t>
            </a:r>
          </a:p>
          <a:p>
            <a:r>
              <a:rPr lang="tr-TR" sz="1400" dirty="0"/>
              <a:t>        </a:t>
            </a:r>
            <a:r>
              <a:rPr lang="tr-TR" sz="1400" dirty="0" err="1"/>
              <a:t>Console.ReadKey</a:t>
            </a:r>
            <a:r>
              <a:rPr lang="tr-TR" sz="1400" dirty="0"/>
              <a:t>();</a:t>
            </a:r>
          </a:p>
          <a:p>
            <a:r>
              <a:rPr lang="tr-TR" sz="1400" dirty="0"/>
              <a:t>     }</a:t>
            </a:r>
          </a:p>
          <a:p>
            <a:r>
              <a:rPr lang="tr-TR" sz="1400" dirty="0"/>
              <a:t>    }</a:t>
            </a:r>
          </a:p>
          <a:p>
            <a:r>
              <a:rPr lang="tr-TR" sz="1400" dirty="0"/>
              <a:t>}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 rotWithShape="1">
          <a:blip r:embed="rId2"/>
          <a:srcRect r="50005" b="66810"/>
          <a:stretch/>
        </p:blipFill>
        <p:spPr>
          <a:xfrm>
            <a:off x="4211960" y="476672"/>
            <a:ext cx="4807057" cy="21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837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928670"/>
            <a:ext cx="5064930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etin kutusu"/>
          <p:cNvSpPr txBox="1"/>
          <p:nvPr/>
        </p:nvSpPr>
        <p:spPr>
          <a:xfrm>
            <a:off x="357158" y="214290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Koşul deyimi lojik değer üreten herhangi bir geçerli  ifade olabilir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786" y="4143380"/>
            <a:ext cx="23050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14282" y="285728"/>
            <a:ext cx="8643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Gövdesiz döngüler</a:t>
            </a:r>
          </a:p>
          <a:p>
            <a:r>
              <a:rPr lang="tr-TR" dirty="0" err="1"/>
              <a:t>For</a:t>
            </a:r>
            <a:r>
              <a:rPr lang="tr-TR" dirty="0"/>
              <a:t> döngüsünün gövdesi boş olabilir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214421"/>
            <a:ext cx="4429156" cy="270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4000504"/>
            <a:ext cx="392909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Metin kutusu"/>
          <p:cNvSpPr txBox="1"/>
          <p:nvPr/>
        </p:nvSpPr>
        <p:spPr>
          <a:xfrm>
            <a:off x="571472" y="4786322"/>
            <a:ext cx="592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örnekte toplama işlemi </a:t>
            </a:r>
            <a:r>
              <a:rPr lang="tr-TR" dirty="0" err="1"/>
              <a:t>for</a:t>
            </a:r>
            <a:r>
              <a:rPr lang="tr-TR" dirty="0"/>
              <a:t> içerisinde </a:t>
            </a:r>
            <a:r>
              <a:rPr lang="tr-TR" dirty="0" err="1"/>
              <a:t>yapılmakdadır</a:t>
            </a:r>
            <a:r>
              <a:rPr lang="tr-TR" dirty="0"/>
              <a:t>. Döngü gövdesine ihtiyaç duyulmamaktadır.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285727"/>
            <a:ext cx="5715040" cy="3900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/>
          <p:nvPr/>
        </p:nvSpPr>
        <p:spPr>
          <a:xfrm>
            <a:off x="899592" y="476672"/>
            <a:ext cx="741682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// </a:t>
            </a:r>
            <a:r>
              <a:rPr lang="tr-TR" dirty="0" err="1"/>
              <a:t>Compute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product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numbers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1 </a:t>
            </a:r>
            <a:r>
              <a:rPr lang="tr-TR" dirty="0" err="1"/>
              <a:t>to</a:t>
            </a:r>
            <a:r>
              <a:rPr lang="tr-TR" dirty="0"/>
              <a:t> 5. </a:t>
            </a:r>
          </a:p>
          <a:p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; </a:t>
            </a:r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ProdSum</a:t>
            </a:r>
            <a:r>
              <a:rPr lang="tr-TR" dirty="0"/>
              <a:t> </a:t>
            </a:r>
          </a:p>
          <a:p>
            <a:r>
              <a:rPr lang="tr-TR" dirty="0"/>
              <a:t>{ </a:t>
            </a:r>
          </a:p>
          <a:p>
            <a:r>
              <a:rPr lang="tr-TR" dirty="0"/>
              <a:t>  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Main()  </a:t>
            </a:r>
          </a:p>
          <a:p>
            <a:r>
              <a:rPr lang="tr-TR" dirty="0"/>
              <a:t>    {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prod</a:t>
            </a:r>
            <a:r>
              <a:rPr lang="tr-TR" dirty="0"/>
              <a:t>;</a:t>
            </a:r>
          </a:p>
          <a:p>
            <a:r>
              <a:rPr lang="tr-TR" dirty="0"/>
              <a:t>         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sum</a:t>
            </a:r>
            <a:r>
              <a:rPr lang="tr-TR" dirty="0"/>
              <a:t>;</a:t>
            </a:r>
          </a:p>
          <a:p>
            <a:r>
              <a:rPr lang="tr-TR" dirty="0"/>
              <a:t>         </a:t>
            </a:r>
            <a:r>
              <a:rPr lang="tr-TR" dirty="0" err="1"/>
              <a:t>int</a:t>
            </a:r>
            <a:r>
              <a:rPr lang="tr-TR" dirty="0"/>
              <a:t> i;    </a:t>
            </a:r>
          </a:p>
          <a:p>
            <a:r>
              <a:rPr lang="tr-TR" dirty="0"/>
              <a:t>         </a:t>
            </a:r>
            <a:r>
              <a:rPr lang="tr-TR" dirty="0" err="1"/>
              <a:t>sum</a:t>
            </a:r>
            <a:r>
              <a:rPr lang="tr-TR" dirty="0"/>
              <a:t> = 0;    </a:t>
            </a:r>
          </a:p>
          <a:p>
            <a:r>
              <a:rPr lang="tr-TR" dirty="0"/>
              <a:t>         </a:t>
            </a:r>
            <a:r>
              <a:rPr lang="tr-TR" dirty="0" err="1"/>
              <a:t>Prod</a:t>
            </a:r>
            <a:r>
              <a:rPr lang="tr-TR" dirty="0"/>
              <a:t> = 1; </a:t>
            </a:r>
          </a:p>
          <a:p>
            <a:r>
              <a:rPr lang="tr-TR" dirty="0"/>
              <a:t>         </a:t>
            </a:r>
            <a:r>
              <a:rPr lang="tr-TR" dirty="0" err="1"/>
              <a:t>for</a:t>
            </a:r>
            <a:r>
              <a:rPr lang="tr-TR" dirty="0"/>
              <a:t>(i=1; i &lt;= 10; i++)   </a:t>
            </a:r>
          </a:p>
          <a:p>
            <a:r>
              <a:rPr lang="tr-TR" dirty="0"/>
              <a:t>            { </a:t>
            </a:r>
          </a:p>
          <a:p>
            <a:r>
              <a:rPr lang="tr-TR" dirty="0"/>
              <a:t>               </a:t>
            </a:r>
            <a:r>
              <a:rPr lang="tr-TR" dirty="0" err="1"/>
              <a:t>sum</a:t>
            </a:r>
            <a:r>
              <a:rPr lang="tr-TR" dirty="0"/>
              <a:t> = </a:t>
            </a:r>
            <a:r>
              <a:rPr lang="tr-TR" dirty="0" err="1"/>
              <a:t>sum</a:t>
            </a:r>
            <a:r>
              <a:rPr lang="tr-TR" dirty="0"/>
              <a:t> + i;</a:t>
            </a:r>
          </a:p>
          <a:p>
            <a:r>
              <a:rPr lang="tr-TR" dirty="0"/>
              <a:t>              </a:t>
            </a:r>
            <a:r>
              <a:rPr lang="tr-TR" dirty="0" err="1"/>
              <a:t>prod</a:t>
            </a:r>
            <a:r>
              <a:rPr lang="tr-TR" dirty="0"/>
              <a:t> = </a:t>
            </a:r>
            <a:r>
              <a:rPr lang="tr-TR" dirty="0" err="1"/>
              <a:t>prod</a:t>
            </a:r>
            <a:r>
              <a:rPr lang="tr-TR" dirty="0"/>
              <a:t> * i; </a:t>
            </a:r>
          </a:p>
          <a:p>
            <a:r>
              <a:rPr lang="tr-TR" dirty="0"/>
              <a:t>            }</a:t>
            </a:r>
          </a:p>
          <a:p>
            <a:r>
              <a:rPr lang="tr-TR" dirty="0"/>
              <a:t>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Sum</a:t>
            </a:r>
            <a:r>
              <a:rPr lang="tr-TR" dirty="0"/>
              <a:t> is " + </a:t>
            </a:r>
            <a:r>
              <a:rPr lang="tr-TR" dirty="0" err="1"/>
              <a:t>sum</a:t>
            </a:r>
            <a:r>
              <a:rPr lang="tr-TR" dirty="0"/>
              <a:t> );</a:t>
            </a:r>
          </a:p>
          <a:p>
            <a:r>
              <a:rPr lang="tr-TR" dirty="0"/>
              <a:t>        </a:t>
            </a:r>
            <a:r>
              <a:rPr lang="tr-TR" dirty="0" err="1"/>
              <a:t>Console.WriteLine</a:t>
            </a:r>
            <a:r>
              <a:rPr lang="tr-TR" dirty="0"/>
              <a:t>("Product is " + </a:t>
            </a:r>
            <a:r>
              <a:rPr lang="tr-TR" dirty="0" err="1"/>
              <a:t>prod</a:t>
            </a:r>
            <a:r>
              <a:rPr lang="tr-TR" dirty="0"/>
              <a:t>);  </a:t>
            </a:r>
          </a:p>
          <a:p>
            <a:r>
              <a:rPr lang="tr-TR" dirty="0"/>
              <a:t>     } </a:t>
            </a:r>
          </a:p>
          <a:p>
            <a:r>
              <a:rPr lang="tr-TR" dirty="0"/>
              <a:t>} </a:t>
            </a:r>
          </a:p>
          <a:p>
            <a:endParaRPr lang="tr-TR" dirty="0"/>
          </a:p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output</a:t>
            </a:r>
            <a:r>
              <a:rPr lang="tr-TR" dirty="0"/>
              <a:t> is </a:t>
            </a:r>
            <a:r>
              <a:rPr lang="tr-TR" dirty="0" err="1"/>
              <a:t>shown</a:t>
            </a:r>
            <a:r>
              <a:rPr lang="tr-TR" dirty="0"/>
              <a:t> here: </a:t>
            </a:r>
            <a:r>
              <a:rPr lang="tr-TR" dirty="0" err="1"/>
              <a:t>Sum</a:t>
            </a:r>
            <a:r>
              <a:rPr lang="tr-TR" dirty="0"/>
              <a:t> is 55 Product is 3628800 </a:t>
            </a:r>
          </a:p>
        </p:txBody>
      </p:sp>
    </p:spTree>
    <p:extLst>
      <p:ext uri="{BB962C8B-B14F-4D97-AF65-F5344CB8AC3E}">
        <p14:creationId xmlns:p14="http://schemas.microsoft.com/office/powerpoint/2010/main" val="3533302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11560" y="1268760"/>
            <a:ext cx="78488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;</a:t>
            </a:r>
          </a:p>
          <a:p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Trigonometry</a:t>
            </a:r>
            <a:r>
              <a:rPr lang="tr-TR" dirty="0"/>
              <a:t> </a:t>
            </a:r>
          </a:p>
          <a:p>
            <a:r>
              <a:rPr lang="tr-TR" dirty="0"/>
              <a:t>{</a:t>
            </a:r>
          </a:p>
          <a:p>
            <a:r>
              <a:rPr lang="tr-TR" dirty="0"/>
              <a:t>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Main()</a:t>
            </a:r>
          </a:p>
          <a:p>
            <a:r>
              <a:rPr lang="tr-TR" dirty="0"/>
              <a:t> { </a:t>
            </a:r>
          </a:p>
          <a:p>
            <a:r>
              <a:rPr lang="tr-TR" dirty="0"/>
              <a:t>   </a:t>
            </a:r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theta</a:t>
            </a:r>
            <a:r>
              <a:rPr lang="tr-TR" dirty="0"/>
              <a:t>; // </a:t>
            </a:r>
            <a:r>
              <a:rPr lang="tr-TR" dirty="0" err="1"/>
              <a:t>angle</a:t>
            </a:r>
            <a:r>
              <a:rPr lang="tr-TR" dirty="0"/>
              <a:t> in </a:t>
            </a:r>
            <a:r>
              <a:rPr lang="tr-TR" dirty="0" err="1"/>
              <a:t>radians</a:t>
            </a:r>
            <a:endParaRPr lang="tr-TR" dirty="0"/>
          </a:p>
          <a:p>
            <a:r>
              <a:rPr lang="tr-TR" dirty="0"/>
              <a:t>   </a:t>
            </a:r>
            <a:r>
              <a:rPr lang="tr-TR" dirty="0" err="1"/>
              <a:t>for</a:t>
            </a:r>
            <a:r>
              <a:rPr lang="tr-TR" dirty="0"/>
              <a:t>(</a:t>
            </a:r>
            <a:r>
              <a:rPr lang="tr-TR" dirty="0" err="1"/>
              <a:t>theta</a:t>
            </a:r>
            <a:r>
              <a:rPr lang="tr-TR" dirty="0"/>
              <a:t> = 0.1; </a:t>
            </a:r>
            <a:r>
              <a:rPr lang="tr-TR" dirty="0" err="1"/>
              <a:t>theta</a:t>
            </a:r>
            <a:r>
              <a:rPr lang="tr-TR" dirty="0"/>
              <a:t> &lt;= 1.0; </a:t>
            </a:r>
            <a:r>
              <a:rPr lang="tr-TR" dirty="0" err="1"/>
              <a:t>theta</a:t>
            </a:r>
            <a:r>
              <a:rPr lang="tr-TR" dirty="0"/>
              <a:t> = </a:t>
            </a:r>
            <a:r>
              <a:rPr lang="tr-TR" dirty="0" err="1"/>
              <a:t>theta</a:t>
            </a:r>
            <a:r>
              <a:rPr lang="tr-TR" dirty="0"/>
              <a:t> + 0.1) </a:t>
            </a:r>
          </a:p>
          <a:p>
            <a:r>
              <a:rPr lang="tr-TR" dirty="0"/>
              <a:t>        {     </a:t>
            </a:r>
          </a:p>
          <a:p>
            <a:r>
              <a:rPr lang="tr-TR" dirty="0"/>
              <a:t>	 </a:t>
            </a:r>
            <a:r>
              <a:rPr lang="tr-TR" dirty="0" err="1"/>
              <a:t>Console.WriteLine</a:t>
            </a:r>
            <a:r>
              <a:rPr lang="tr-TR" dirty="0"/>
              <a:t>("Sine of " + </a:t>
            </a:r>
            <a:r>
              <a:rPr lang="tr-TR" dirty="0" err="1"/>
              <a:t>theta</a:t>
            </a:r>
            <a:r>
              <a:rPr lang="tr-TR" dirty="0"/>
              <a:t> + "  is " +                                   	</a:t>
            </a:r>
            <a:r>
              <a:rPr lang="tr-TR" dirty="0" err="1"/>
              <a:t>Math.Sin</a:t>
            </a:r>
            <a:r>
              <a:rPr lang="tr-TR" dirty="0"/>
              <a:t>(</a:t>
            </a:r>
            <a:r>
              <a:rPr lang="tr-TR" dirty="0" err="1"/>
              <a:t>theta</a:t>
            </a:r>
            <a:r>
              <a:rPr lang="tr-TR" dirty="0"/>
              <a:t>));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Cosine</a:t>
            </a:r>
            <a:r>
              <a:rPr lang="tr-TR" dirty="0"/>
              <a:t> of " + </a:t>
            </a:r>
            <a:r>
              <a:rPr lang="tr-TR" dirty="0" err="1"/>
              <a:t>theta</a:t>
            </a:r>
            <a:r>
              <a:rPr lang="tr-TR" dirty="0"/>
              <a:t> + "  is " +                        	</a:t>
            </a:r>
            <a:r>
              <a:rPr lang="tr-TR" dirty="0" err="1"/>
              <a:t>Math.Cos</a:t>
            </a:r>
            <a:r>
              <a:rPr lang="tr-TR" dirty="0"/>
              <a:t>(</a:t>
            </a:r>
            <a:r>
              <a:rPr lang="tr-TR" dirty="0" err="1"/>
              <a:t>theta</a:t>
            </a:r>
            <a:r>
              <a:rPr lang="tr-TR" dirty="0"/>
              <a:t>));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Tangent</a:t>
            </a:r>
            <a:r>
              <a:rPr lang="tr-TR" dirty="0"/>
              <a:t> of " + </a:t>
            </a:r>
            <a:r>
              <a:rPr lang="tr-TR" dirty="0" err="1"/>
              <a:t>theta</a:t>
            </a:r>
            <a:r>
              <a:rPr lang="tr-TR" dirty="0"/>
              <a:t> + "  is " +                        	</a:t>
            </a:r>
            <a:r>
              <a:rPr lang="tr-TR" dirty="0" err="1"/>
              <a:t>Math.Tan</a:t>
            </a:r>
            <a:r>
              <a:rPr lang="tr-TR" dirty="0"/>
              <a:t>(</a:t>
            </a:r>
            <a:r>
              <a:rPr lang="tr-TR" dirty="0" err="1"/>
              <a:t>theta</a:t>
            </a:r>
            <a:r>
              <a:rPr lang="tr-TR" dirty="0"/>
              <a:t>));      </a:t>
            </a:r>
            <a:r>
              <a:rPr lang="tr-TR" dirty="0" err="1"/>
              <a:t>Console.WriteLine</a:t>
            </a:r>
            <a:r>
              <a:rPr lang="tr-TR" dirty="0"/>
              <a:t>(); </a:t>
            </a:r>
          </a:p>
          <a:p>
            <a:r>
              <a:rPr lang="tr-TR" dirty="0"/>
              <a:t>        }</a:t>
            </a:r>
          </a:p>
          <a:p>
            <a:r>
              <a:rPr lang="tr-TR" dirty="0"/>
              <a:t>  }</a:t>
            </a:r>
          </a:p>
          <a:p>
            <a:r>
              <a:rPr lang="tr-TR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41663466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260648"/>
            <a:ext cx="8064896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// </a:t>
            </a:r>
            <a:r>
              <a:rPr lang="tr-TR" dirty="0" err="1"/>
              <a:t>Determine</a:t>
            </a: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a </a:t>
            </a:r>
            <a:r>
              <a:rPr lang="tr-TR" dirty="0" err="1"/>
              <a:t>value</a:t>
            </a:r>
            <a:r>
              <a:rPr lang="tr-TR" dirty="0"/>
              <a:t> is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negative</a:t>
            </a:r>
            <a:r>
              <a:rPr lang="tr-TR" dirty="0"/>
              <a:t>. </a:t>
            </a:r>
          </a:p>
          <a:p>
            <a:r>
              <a:rPr lang="tr-TR" dirty="0"/>
              <a:t>// bir değerin pozitif veya negatif olmasına karar verme</a:t>
            </a:r>
          </a:p>
          <a:p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;</a:t>
            </a:r>
          </a:p>
          <a:p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PosNeg</a:t>
            </a:r>
            <a:endParaRPr lang="tr-TR" dirty="0"/>
          </a:p>
          <a:p>
            <a:r>
              <a:rPr lang="tr-TR" dirty="0"/>
              <a:t> {  </a:t>
            </a:r>
          </a:p>
          <a:p>
            <a:r>
              <a:rPr lang="tr-TR" dirty="0"/>
              <a:t>	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Main()</a:t>
            </a:r>
          </a:p>
          <a:p>
            <a:r>
              <a:rPr lang="tr-TR" dirty="0"/>
              <a:t> 	{</a:t>
            </a:r>
          </a:p>
          <a:p>
            <a:pPr lvl="1"/>
            <a:r>
              <a:rPr lang="tr-TR" dirty="0"/>
              <a:t>   	   </a:t>
            </a:r>
            <a:r>
              <a:rPr lang="tr-TR" dirty="0" err="1"/>
              <a:t>int</a:t>
            </a:r>
            <a:r>
              <a:rPr lang="tr-TR" dirty="0"/>
              <a:t> i;</a:t>
            </a:r>
          </a:p>
          <a:p>
            <a:pPr lvl="1"/>
            <a:r>
              <a:rPr lang="tr-TR" dirty="0"/>
              <a:t>    	   </a:t>
            </a:r>
            <a:r>
              <a:rPr lang="tr-TR" dirty="0" err="1"/>
              <a:t>for</a:t>
            </a:r>
            <a:r>
              <a:rPr lang="tr-TR" dirty="0"/>
              <a:t>(i=-5; i &lt;= 5; i++) </a:t>
            </a:r>
          </a:p>
          <a:p>
            <a:pPr lvl="1"/>
            <a:r>
              <a:rPr lang="tr-TR" dirty="0"/>
              <a:t>	   {</a:t>
            </a:r>
          </a:p>
          <a:p>
            <a:pPr lvl="3"/>
            <a:r>
              <a:rPr lang="tr-TR" dirty="0"/>
              <a:t>      	</a:t>
            </a:r>
            <a:r>
              <a:rPr lang="tr-TR" dirty="0" err="1"/>
              <a:t>Console.Write</a:t>
            </a:r>
            <a:r>
              <a:rPr lang="tr-TR" dirty="0"/>
              <a:t>("</a:t>
            </a:r>
            <a:r>
              <a:rPr lang="tr-TR" dirty="0" err="1"/>
              <a:t>Testing</a:t>
            </a:r>
            <a:r>
              <a:rPr lang="tr-TR" dirty="0"/>
              <a:t> " + i + ": ");</a:t>
            </a:r>
          </a:p>
          <a:p>
            <a:pPr lvl="3"/>
            <a:r>
              <a:rPr lang="tr-TR" dirty="0"/>
              <a:t>      	</a:t>
            </a:r>
            <a:r>
              <a:rPr lang="tr-TR" dirty="0" err="1"/>
              <a:t>if</a:t>
            </a:r>
            <a:r>
              <a:rPr lang="tr-TR" dirty="0"/>
              <a:t>(i &lt; 0)</a:t>
            </a:r>
          </a:p>
          <a:p>
            <a:pPr lvl="3"/>
            <a:r>
              <a:rPr lang="tr-TR" dirty="0"/>
              <a:t>	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negative</a:t>
            </a:r>
            <a:r>
              <a:rPr lang="tr-TR" dirty="0"/>
              <a:t>");</a:t>
            </a:r>
          </a:p>
          <a:p>
            <a:pPr lvl="3"/>
            <a:r>
              <a:rPr lang="tr-TR" dirty="0"/>
              <a:t>      	else</a:t>
            </a:r>
          </a:p>
          <a:p>
            <a:pPr lvl="3"/>
            <a:r>
              <a:rPr lang="tr-TR" dirty="0"/>
              <a:t> 	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positive</a:t>
            </a:r>
            <a:r>
              <a:rPr lang="tr-TR" dirty="0"/>
              <a:t>");</a:t>
            </a:r>
          </a:p>
          <a:p>
            <a:pPr lvl="1"/>
            <a:r>
              <a:rPr lang="tr-TR" dirty="0"/>
              <a:t>    	  }</a:t>
            </a:r>
          </a:p>
          <a:p>
            <a:r>
              <a:rPr lang="tr-TR" dirty="0"/>
              <a:t>             }</a:t>
            </a:r>
          </a:p>
          <a:p>
            <a:r>
              <a:rPr lang="tr-TR" dirty="0"/>
              <a:t>} </a:t>
            </a:r>
          </a:p>
          <a:p>
            <a:r>
              <a:rPr lang="tr-TR" sz="1400" dirty="0" err="1"/>
              <a:t>The</a:t>
            </a:r>
            <a:r>
              <a:rPr lang="tr-TR" sz="1400" dirty="0"/>
              <a:t> </a:t>
            </a:r>
            <a:r>
              <a:rPr lang="tr-TR" sz="1400" dirty="0" err="1"/>
              <a:t>output</a:t>
            </a:r>
            <a:r>
              <a:rPr lang="tr-TR" sz="1400" dirty="0"/>
              <a:t> is </a:t>
            </a:r>
            <a:r>
              <a:rPr lang="tr-TR" sz="1400" dirty="0" err="1"/>
              <a:t>shown</a:t>
            </a:r>
            <a:r>
              <a:rPr lang="tr-TR" sz="1400" dirty="0"/>
              <a:t> here: </a:t>
            </a:r>
          </a:p>
          <a:p>
            <a:r>
              <a:rPr lang="tr-TR" sz="1400" dirty="0" err="1"/>
              <a:t>Testing</a:t>
            </a:r>
            <a:r>
              <a:rPr lang="tr-TR" sz="1400" dirty="0"/>
              <a:t> -5: </a:t>
            </a:r>
            <a:r>
              <a:rPr lang="tr-TR" sz="1400" dirty="0" err="1"/>
              <a:t>negative</a:t>
            </a:r>
            <a:endParaRPr lang="tr-TR" sz="1400" dirty="0"/>
          </a:p>
          <a:p>
            <a:r>
              <a:rPr lang="tr-TR" sz="1400" dirty="0" err="1"/>
              <a:t>Testing</a:t>
            </a:r>
            <a:r>
              <a:rPr lang="tr-TR" sz="1400" dirty="0"/>
              <a:t> -4: </a:t>
            </a:r>
            <a:r>
              <a:rPr lang="tr-TR" sz="1400" dirty="0" err="1"/>
              <a:t>negative</a:t>
            </a:r>
            <a:endParaRPr lang="tr-TR" sz="1400" dirty="0"/>
          </a:p>
          <a:p>
            <a:r>
              <a:rPr lang="tr-TR" sz="1400" dirty="0" err="1"/>
              <a:t>Testing</a:t>
            </a:r>
            <a:r>
              <a:rPr lang="tr-TR" sz="1400" dirty="0"/>
              <a:t> -3: </a:t>
            </a:r>
            <a:r>
              <a:rPr lang="tr-TR" sz="1400" dirty="0" err="1"/>
              <a:t>negative</a:t>
            </a:r>
            <a:endParaRPr lang="tr-TR" sz="1400" dirty="0"/>
          </a:p>
          <a:p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-2: </a:t>
            </a:r>
            <a:r>
              <a:rPr lang="tr-TR" sz="1400" dirty="0" err="1"/>
              <a:t>negative</a:t>
            </a:r>
            <a:r>
              <a:rPr lang="tr-TR" sz="1400" dirty="0"/>
              <a:t> </a:t>
            </a:r>
          </a:p>
          <a:p>
            <a:r>
              <a:rPr lang="tr-TR" sz="1400" dirty="0" err="1"/>
              <a:t>Testing</a:t>
            </a:r>
            <a:r>
              <a:rPr lang="tr-TR" sz="1400" dirty="0"/>
              <a:t> -1: </a:t>
            </a:r>
            <a:r>
              <a:rPr lang="tr-TR" sz="1400" dirty="0" err="1"/>
              <a:t>negative</a:t>
            </a:r>
            <a:endParaRPr lang="tr-TR" sz="1400" dirty="0"/>
          </a:p>
          <a:p>
            <a:r>
              <a:rPr lang="tr-TR" sz="1400" dirty="0" err="1"/>
              <a:t>Testing</a:t>
            </a:r>
            <a:r>
              <a:rPr lang="tr-TR" sz="1400" dirty="0"/>
              <a:t> 0: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</a:p>
          <a:p>
            <a:r>
              <a:rPr lang="tr-TR" sz="1400" dirty="0" err="1"/>
              <a:t>Testing</a:t>
            </a:r>
            <a:r>
              <a:rPr lang="tr-TR" sz="1400" dirty="0"/>
              <a:t> 1: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2: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3: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4: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  <a:r>
              <a:rPr lang="tr-TR" sz="1400" dirty="0" err="1"/>
              <a:t>Testing</a:t>
            </a:r>
            <a:r>
              <a:rPr lang="tr-TR" sz="1400" dirty="0"/>
              <a:t> 5: </a:t>
            </a:r>
            <a:r>
              <a:rPr lang="tr-TR" sz="1400" dirty="0" err="1"/>
              <a:t>positive</a:t>
            </a:r>
            <a:r>
              <a:rPr lang="tr-T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890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85720" y="357166"/>
            <a:ext cx="85725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r-TR" sz="2400" dirty="0" err="1">
                <a:solidFill>
                  <a:srgbClr val="FFC000"/>
                </a:solidFill>
              </a:rPr>
              <a:t>while</a:t>
            </a:r>
            <a:r>
              <a:rPr lang="tr-TR" sz="2400" dirty="0">
                <a:solidFill>
                  <a:srgbClr val="FFC000"/>
                </a:solidFill>
              </a:rPr>
              <a:t> Döngüsü</a:t>
            </a:r>
          </a:p>
          <a:p>
            <a:pPr lvl="0"/>
            <a:r>
              <a:rPr lang="tr-TR" sz="2400" dirty="0" err="1"/>
              <a:t>For</a:t>
            </a:r>
            <a:r>
              <a:rPr lang="tr-TR" sz="2400" dirty="0"/>
              <a:t> döngüsü bir işi belli bir sayıda tekrarlamaya yarar. </a:t>
            </a:r>
            <a:r>
              <a:rPr lang="tr-TR" sz="2400" dirty="0" err="1"/>
              <a:t>while</a:t>
            </a:r>
            <a:r>
              <a:rPr lang="tr-TR" sz="2400" dirty="0"/>
              <a:t> döngüsü ise döngüye girmeden ne kadar tekrarlamanın yapılacağı bilinmez.</a:t>
            </a:r>
          </a:p>
          <a:p>
            <a:pPr lvl="0"/>
            <a:endParaRPr lang="tr-TR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1331640" y="612845"/>
            <a:ext cx="748883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using System;</a:t>
            </a:r>
          </a:p>
          <a:p>
            <a:endParaRPr lang="en-US" dirty="0"/>
          </a:p>
          <a:p>
            <a:r>
              <a:rPr lang="en-US" dirty="0"/>
              <a:t>class Program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static void Main()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value = 4;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// You can assign a variable in the while-loop condition statement.</a:t>
            </a:r>
          </a:p>
          <a:p>
            <a:r>
              <a:rPr lang="en-US" dirty="0"/>
              <a:t>	while ((</a:t>
            </a:r>
            <a:r>
              <a:rPr lang="en-US" dirty="0" err="1"/>
              <a:t>i</a:t>
            </a:r>
            <a:r>
              <a:rPr lang="en-US" dirty="0"/>
              <a:t> = value) &gt;= 0)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   // In the while-loop body, both </a:t>
            </a:r>
            <a:r>
              <a:rPr lang="en-US" dirty="0" err="1"/>
              <a:t>i</a:t>
            </a:r>
            <a:r>
              <a:rPr lang="en-US" dirty="0"/>
              <a:t> and value are equal.</a:t>
            </a:r>
          </a:p>
          <a:p>
            <a:r>
              <a:rPr lang="en-US" dirty="0"/>
              <a:t>	    </a:t>
            </a:r>
            <a:r>
              <a:rPr lang="en-US" dirty="0" err="1"/>
              <a:t>Console.WriteLine</a:t>
            </a:r>
            <a:r>
              <a:rPr lang="en-US" dirty="0"/>
              <a:t>("While {0} {1}", </a:t>
            </a:r>
            <a:r>
              <a:rPr lang="en-US" dirty="0" err="1"/>
              <a:t>i</a:t>
            </a:r>
            <a:r>
              <a:rPr lang="en-US" dirty="0"/>
              <a:t>, value);</a:t>
            </a:r>
          </a:p>
          <a:p>
            <a:r>
              <a:rPr lang="en-US" dirty="0"/>
              <a:t>	    value--;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  <a:endParaRPr lang="tr-TR" dirty="0"/>
          </a:p>
        </p:txBody>
      </p:sp>
      <p:sp>
        <p:nvSpPr>
          <p:cNvPr id="3" name="Dikdörtgen 2"/>
          <p:cNvSpPr/>
          <p:nvPr/>
        </p:nvSpPr>
        <p:spPr>
          <a:xfrm>
            <a:off x="2627784" y="541415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While 4 4</a:t>
            </a:r>
          </a:p>
          <a:p>
            <a:r>
              <a:rPr lang="en-US" dirty="0"/>
              <a:t>While 3 3</a:t>
            </a:r>
          </a:p>
          <a:p>
            <a:r>
              <a:rPr lang="en-US" dirty="0"/>
              <a:t>While 2 2</a:t>
            </a:r>
          </a:p>
          <a:p>
            <a:r>
              <a:rPr lang="en-US" dirty="0"/>
              <a:t>While 1 1</a:t>
            </a:r>
          </a:p>
          <a:p>
            <a:r>
              <a:rPr lang="en-US" dirty="0"/>
              <a:t>While 0 0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5645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7544" y="332656"/>
            <a:ext cx="792088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;</a:t>
            </a:r>
          </a:p>
          <a:p>
            <a:endParaRPr lang="tr-TR" dirty="0"/>
          </a:p>
          <a:p>
            <a:r>
              <a:rPr lang="tr-TR" dirty="0" err="1"/>
              <a:t>class</a:t>
            </a:r>
            <a:r>
              <a:rPr lang="tr-TR" dirty="0"/>
              <a:t> Program</a:t>
            </a:r>
          </a:p>
          <a:p>
            <a:r>
              <a:rPr lang="tr-TR" dirty="0"/>
              <a:t>{</a:t>
            </a:r>
          </a:p>
          <a:p>
            <a:r>
              <a:rPr lang="tr-TR" dirty="0"/>
              <a:t>  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Main()</a:t>
            </a:r>
          </a:p>
          <a:p>
            <a:r>
              <a:rPr lang="tr-TR" dirty="0"/>
              <a:t>    {</a:t>
            </a:r>
          </a:p>
          <a:p>
            <a:r>
              <a:rPr lang="tr-TR" dirty="0"/>
              <a:t>	</a:t>
            </a:r>
            <a:r>
              <a:rPr lang="tr-TR" dirty="0" err="1"/>
              <a:t>int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= 0;</a:t>
            </a:r>
          </a:p>
          <a:p>
            <a:r>
              <a:rPr lang="tr-TR" dirty="0"/>
              <a:t>	// </a:t>
            </a:r>
            <a:r>
              <a:rPr lang="tr-TR" dirty="0" err="1"/>
              <a:t>Begin</a:t>
            </a:r>
            <a:r>
              <a:rPr lang="tr-TR" dirty="0"/>
              <a:t> do-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.</a:t>
            </a:r>
          </a:p>
          <a:p>
            <a:r>
              <a:rPr lang="tr-TR" dirty="0"/>
              <a:t>	// ... </a:t>
            </a:r>
            <a:r>
              <a:rPr lang="tr-TR" dirty="0" err="1"/>
              <a:t>Terminates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equals</a:t>
            </a:r>
            <a:r>
              <a:rPr lang="tr-TR" dirty="0"/>
              <a:t> 2.</a:t>
            </a:r>
          </a:p>
          <a:p>
            <a:r>
              <a:rPr lang="tr-TR" dirty="0"/>
              <a:t>	do</a:t>
            </a:r>
          </a:p>
          <a:p>
            <a:r>
              <a:rPr lang="tr-TR" dirty="0"/>
              <a:t>	{</a:t>
            </a:r>
          </a:p>
          <a:p>
            <a:r>
              <a:rPr lang="tr-TR" dirty="0"/>
              <a:t>	    </a:t>
            </a:r>
            <a:r>
              <a:rPr lang="tr-TR" dirty="0" err="1"/>
              <a:t>Console.WriteLine</a:t>
            </a:r>
            <a:r>
              <a:rPr lang="tr-TR" dirty="0"/>
              <a:t>(</a:t>
            </a:r>
            <a:r>
              <a:rPr lang="tr-TR" dirty="0" err="1"/>
              <a:t>number</a:t>
            </a:r>
            <a:r>
              <a:rPr lang="tr-TR" dirty="0"/>
              <a:t>);</a:t>
            </a:r>
          </a:p>
          <a:p>
            <a:r>
              <a:rPr lang="tr-TR" dirty="0"/>
              <a:t>	    // </a:t>
            </a:r>
            <a:r>
              <a:rPr lang="tr-TR" dirty="0" err="1"/>
              <a:t>Add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.</a:t>
            </a:r>
          </a:p>
          <a:p>
            <a:r>
              <a:rPr lang="tr-TR" dirty="0"/>
              <a:t>	    </a:t>
            </a:r>
            <a:r>
              <a:rPr lang="tr-TR" dirty="0" err="1"/>
              <a:t>number</a:t>
            </a:r>
            <a:r>
              <a:rPr lang="tr-TR" dirty="0"/>
              <a:t>++;</a:t>
            </a:r>
          </a:p>
          <a:p>
            <a:r>
              <a:rPr lang="tr-TR" dirty="0"/>
              <a:t>	} </a:t>
            </a:r>
            <a:r>
              <a:rPr lang="tr-TR" dirty="0" err="1"/>
              <a:t>while</a:t>
            </a:r>
            <a:r>
              <a:rPr lang="tr-TR" dirty="0"/>
              <a:t> (</a:t>
            </a:r>
            <a:r>
              <a:rPr lang="tr-TR" dirty="0" err="1"/>
              <a:t>number</a:t>
            </a:r>
            <a:r>
              <a:rPr lang="tr-TR" dirty="0"/>
              <a:t> &lt;= 2);</a:t>
            </a:r>
          </a:p>
          <a:p>
            <a:r>
              <a:rPr lang="tr-TR" dirty="0"/>
              <a:t>    }</a:t>
            </a:r>
          </a:p>
          <a:p>
            <a:r>
              <a:rPr lang="tr-TR" dirty="0"/>
              <a:t>}</a:t>
            </a:r>
          </a:p>
        </p:txBody>
      </p:sp>
      <p:sp>
        <p:nvSpPr>
          <p:cNvPr id="4" name="Dikdörtgen 3"/>
          <p:cNvSpPr/>
          <p:nvPr/>
        </p:nvSpPr>
        <p:spPr>
          <a:xfrm>
            <a:off x="7398568" y="5133970"/>
            <a:ext cx="989856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tr-TR" dirty="0" err="1"/>
              <a:t>Output</a:t>
            </a:r>
            <a:endParaRPr lang="tr-TR" dirty="0"/>
          </a:p>
          <a:p>
            <a:endParaRPr lang="tr-TR" dirty="0"/>
          </a:p>
          <a:p>
            <a:r>
              <a:rPr lang="tr-TR" dirty="0"/>
              <a:t>0</a:t>
            </a:r>
          </a:p>
          <a:p>
            <a:r>
              <a:rPr lang="tr-TR" dirty="0"/>
              <a:t>1</a:t>
            </a:r>
          </a:p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012158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467544" y="188640"/>
            <a:ext cx="684076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;</a:t>
            </a:r>
          </a:p>
          <a:p>
            <a:r>
              <a:rPr lang="tr-TR" dirty="0" err="1"/>
              <a:t>namespace</a:t>
            </a:r>
            <a:r>
              <a:rPr lang="tr-TR" dirty="0"/>
              <a:t> </a:t>
            </a:r>
            <a:r>
              <a:rPr lang="tr-TR" dirty="0" err="1"/>
              <a:t>Loops</a:t>
            </a:r>
            <a:r>
              <a:rPr lang="tr-TR" dirty="0"/>
              <a:t> </a:t>
            </a:r>
          </a:p>
          <a:p>
            <a:r>
              <a:rPr lang="tr-TR" dirty="0"/>
              <a:t>{</a:t>
            </a:r>
          </a:p>
          <a:p>
            <a:r>
              <a:rPr lang="tr-TR" dirty="0"/>
              <a:t>   </a:t>
            </a:r>
            <a:r>
              <a:rPr lang="tr-TR" dirty="0" err="1"/>
              <a:t>class</a:t>
            </a:r>
            <a:r>
              <a:rPr lang="tr-TR" dirty="0"/>
              <a:t> Program</a:t>
            </a:r>
          </a:p>
          <a:p>
            <a:r>
              <a:rPr lang="tr-TR" dirty="0"/>
              <a:t>   {</a:t>
            </a:r>
          </a:p>
          <a:p>
            <a:r>
              <a:rPr lang="tr-TR" dirty="0"/>
              <a:t>      </a:t>
            </a:r>
            <a:r>
              <a:rPr lang="tr-TR" dirty="0" err="1"/>
              <a:t>static</a:t>
            </a:r>
            <a:r>
              <a:rPr lang="tr-TR" dirty="0"/>
              <a:t> </a:t>
            </a:r>
            <a:r>
              <a:rPr lang="tr-TR" dirty="0" err="1"/>
              <a:t>void</a:t>
            </a:r>
            <a:r>
              <a:rPr lang="tr-TR" dirty="0"/>
              <a:t> Main(</a:t>
            </a:r>
            <a:r>
              <a:rPr lang="tr-TR" dirty="0" err="1"/>
              <a:t>string</a:t>
            </a:r>
            <a:r>
              <a:rPr lang="tr-TR" dirty="0"/>
              <a:t>[] </a:t>
            </a:r>
            <a:r>
              <a:rPr lang="tr-TR" dirty="0" err="1"/>
              <a:t>args</a:t>
            </a:r>
            <a:r>
              <a:rPr lang="tr-TR" dirty="0"/>
              <a:t>)</a:t>
            </a:r>
          </a:p>
          <a:p>
            <a:r>
              <a:rPr lang="tr-TR" dirty="0"/>
              <a:t>      {</a:t>
            </a:r>
          </a:p>
          <a:p>
            <a:r>
              <a:rPr lang="tr-TR" dirty="0"/>
              <a:t>         /* </a:t>
            </a:r>
            <a:r>
              <a:rPr lang="tr-TR" dirty="0" err="1"/>
              <a:t>local</a:t>
            </a:r>
            <a:r>
              <a:rPr lang="tr-TR" dirty="0"/>
              <a:t> </a:t>
            </a:r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definition</a:t>
            </a:r>
            <a:r>
              <a:rPr lang="tr-TR" dirty="0"/>
              <a:t> */</a:t>
            </a:r>
          </a:p>
          <a:p>
            <a:r>
              <a:rPr lang="tr-TR" dirty="0"/>
              <a:t>         </a:t>
            </a:r>
            <a:r>
              <a:rPr lang="tr-TR" dirty="0" err="1"/>
              <a:t>int</a:t>
            </a:r>
            <a:r>
              <a:rPr lang="tr-TR" dirty="0"/>
              <a:t> a = 10;</a:t>
            </a:r>
          </a:p>
          <a:p>
            <a:endParaRPr lang="tr-TR" dirty="0"/>
          </a:p>
          <a:p>
            <a:r>
              <a:rPr lang="tr-TR" dirty="0"/>
              <a:t>         /*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loop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*/</a:t>
            </a:r>
          </a:p>
          <a:p>
            <a:r>
              <a:rPr lang="tr-TR" dirty="0"/>
              <a:t>         </a:t>
            </a:r>
            <a:r>
              <a:rPr lang="tr-TR" dirty="0" err="1"/>
              <a:t>while</a:t>
            </a:r>
            <a:r>
              <a:rPr lang="tr-TR" dirty="0"/>
              <a:t> (a &lt; 20)</a:t>
            </a:r>
          </a:p>
          <a:p>
            <a:r>
              <a:rPr lang="tr-TR" dirty="0"/>
              <a:t>         {</a:t>
            </a:r>
          </a:p>
          <a:p>
            <a:r>
              <a:rPr lang="tr-TR" dirty="0"/>
              <a:t>            </a:t>
            </a:r>
            <a:r>
              <a:rPr lang="tr-TR" dirty="0" err="1"/>
              <a:t>Console.WriteLine</a:t>
            </a:r>
            <a:r>
              <a:rPr lang="tr-TR" dirty="0"/>
              <a:t>("</a:t>
            </a:r>
            <a:r>
              <a:rPr lang="tr-TR" dirty="0" err="1"/>
              <a:t>value</a:t>
            </a:r>
            <a:r>
              <a:rPr lang="tr-TR" dirty="0"/>
              <a:t> of a: {0}", a);</a:t>
            </a:r>
          </a:p>
          <a:p>
            <a:r>
              <a:rPr lang="tr-TR" dirty="0"/>
              <a:t>            a++;</a:t>
            </a:r>
          </a:p>
          <a:p>
            <a:r>
              <a:rPr lang="tr-TR" dirty="0"/>
              <a:t>         }</a:t>
            </a:r>
          </a:p>
          <a:p>
            <a:r>
              <a:rPr lang="tr-TR" dirty="0"/>
              <a:t>         </a:t>
            </a:r>
            <a:r>
              <a:rPr lang="tr-TR" dirty="0" err="1"/>
              <a:t>Console.ReadLine</a:t>
            </a:r>
            <a:r>
              <a:rPr lang="tr-TR" dirty="0"/>
              <a:t>();</a:t>
            </a:r>
          </a:p>
          <a:p>
            <a:r>
              <a:rPr lang="tr-TR" dirty="0"/>
              <a:t>      }</a:t>
            </a:r>
          </a:p>
          <a:p>
            <a:r>
              <a:rPr lang="tr-TR" dirty="0"/>
              <a:t>   }</a:t>
            </a:r>
          </a:p>
          <a:p>
            <a:r>
              <a:rPr lang="tr-TR" dirty="0"/>
              <a:t>} 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372200" y="3789040"/>
            <a:ext cx="1584176" cy="28623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value of a: 10</a:t>
            </a:r>
          </a:p>
          <a:p>
            <a:r>
              <a:rPr lang="en-US" dirty="0"/>
              <a:t>value of a: 11</a:t>
            </a:r>
          </a:p>
          <a:p>
            <a:r>
              <a:rPr lang="en-US" dirty="0"/>
              <a:t>value of a: 12</a:t>
            </a:r>
          </a:p>
          <a:p>
            <a:r>
              <a:rPr lang="en-US" dirty="0"/>
              <a:t>value of a: 13</a:t>
            </a:r>
          </a:p>
          <a:p>
            <a:r>
              <a:rPr lang="en-US" dirty="0"/>
              <a:t>value of a: 14</a:t>
            </a:r>
          </a:p>
          <a:p>
            <a:r>
              <a:rPr lang="en-US" dirty="0"/>
              <a:t>value of a: 15</a:t>
            </a:r>
          </a:p>
          <a:p>
            <a:r>
              <a:rPr lang="en-US" dirty="0"/>
              <a:t>value of a: 16</a:t>
            </a:r>
          </a:p>
          <a:p>
            <a:r>
              <a:rPr lang="en-US" dirty="0"/>
              <a:t>value of a: 17</a:t>
            </a:r>
          </a:p>
          <a:p>
            <a:r>
              <a:rPr lang="en-US" dirty="0"/>
              <a:t>value of a: 18</a:t>
            </a:r>
          </a:p>
          <a:p>
            <a:r>
              <a:rPr lang="en-US" dirty="0"/>
              <a:t>value of a: 19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001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0"/>
          <p:cNvGraphicFramePr>
            <a:graphicFrameLocks/>
          </p:cNvGraphicFramePr>
          <p:nvPr/>
        </p:nvGraphicFramePr>
        <p:xfrm>
          <a:off x="428596" y="285728"/>
          <a:ext cx="7880350" cy="22555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sembol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İşlev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formül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sonuç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Çarpma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4*2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Bölme ve tamsayı bölme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64/4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Modul</a:t>
                      </a: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veya kalan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</a:t>
                      </a: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Toplama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12+9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Çıkarma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80-15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Group 46"/>
          <p:cNvGraphicFramePr>
            <a:graphicFrameLocks/>
          </p:cNvGraphicFramePr>
          <p:nvPr/>
        </p:nvGraphicFramePr>
        <p:xfrm>
          <a:off x="500034" y="3143248"/>
          <a:ext cx="7786742" cy="2773680"/>
        </p:xfrm>
        <a:graphic>
          <a:graphicData uri="http://schemas.openxmlformats.org/drawingml/2006/table">
            <a:tbl>
              <a:tblPr/>
              <a:tblGrid>
                <a:gridCol w="1514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7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örnek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Eşdeğer ifadesi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bonus+=500;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bonus=bonus+500;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budget-=50;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budget=budget-50;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salary*=1.2;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salary=salary*1.2;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/=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factor/=.50;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factor=factor/.50;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%=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daynum%=7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daynum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=daynum%7;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89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611560" y="116632"/>
            <a:ext cx="7200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err="1"/>
              <a:t>using</a:t>
            </a:r>
            <a:r>
              <a:rPr lang="tr-TR" sz="1600" dirty="0"/>
              <a:t> </a:t>
            </a:r>
            <a:r>
              <a:rPr lang="tr-TR" sz="1600" dirty="0" err="1"/>
              <a:t>System</a:t>
            </a:r>
            <a:r>
              <a:rPr lang="tr-TR" sz="1600" dirty="0"/>
              <a:t>;</a:t>
            </a:r>
          </a:p>
          <a:p>
            <a:endParaRPr lang="tr-TR" sz="1600" dirty="0"/>
          </a:p>
          <a:p>
            <a:r>
              <a:rPr lang="tr-TR" sz="1600" dirty="0" err="1"/>
              <a:t>namespace</a:t>
            </a:r>
            <a:r>
              <a:rPr lang="tr-TR" sz="1600" dirty="0"/>
              <a:t> </a:t>
            </a:r>
            <a:r>
              <a:rPr lang="tr-TR" sz="1600" dirty="0" err="1"/>
              <a:t>While_Loop</a:t>
            </a:r>
            <a:endParaRPr lang="tr-TR" sz="1600" dirty="0"/>
          </a:p>
          <a:p>
            <a:r>
              <a:rPr lang="tr-TR" sz="1600" dirty="0"/>
              <a:t>{</a:t>
            </a:r>
          </a:p>
          <a:p>
            <a:r>
              <a:rPr lang="tr-TR" sz="1600" dirty="0"/>
              <a:t>  </a:t>
            </a:r>
            <a:r>
              <a:rPr lang="tr-TR" sz="1600" dirty="0" err="1"/>
              <a:t>class</a:t>
            </a:r>
            <a:r>
              <a:rPr lang="tr-TR" sz="1600" dirty="0"/>
              <a:t> Program</a:t>
            </a:r>
          </a:p>
          <a:p>
            <a:r>
              <a:rPr lang="tr-TR" sz="1600" dirty="0"/>
              <a:t>   {</a:t>
            </a:r>
          </a:p>
          <a:p>
            <a:r>
              <a:rPr lang="tr-TR" sz="1600" dirty="0"/>
              <a:t>     </a:t>
            </a:r>
            <a:r>
              <a:rPr lang="tr-TR" sz="1600" dirty="0" err="1"/>
              <a:t>static</a:t>
            </a:r>
            <a:r>
              <a:rPr lang="tr-TR" sz="1600" dirty="0"/>
              <a:t> </a:t>
            </a:r>
            <a:r>
              <a:rPr lang="tr-TR" sz="1600" dirty="0" err="1"/>
              <a:t>void</a:t>
            </a:r>
            <a:r>
              <a:rPr lang="tr-TR" sz="1600" dirty="0"/>
              <a:t> Main(</a:t>
            </a:r>
            <a:r>
              <a:rPr lang="tr-TR" sz="1600" dirty="0" err="1"/>
              <a:t>string</a:t>
            </a:r>
            <a:r>
              <a:rPr lang="tr-TR" sz="1600" dirty="0"/>
              <a:t>[] </a:t>
            </a:r>
            <a:r>
              <a:rPr lang="tr-TR" sz="1600" dirty="0" err="1"/>
              <a:t>args</a:t>
            </a:r>
            <a:r>
              <a:rPr lang="tr-TR" sz="1600" dirty="0"/>
              <a:t>)</a:t>
            </a:r>
          </a:p>
          <a:p>
            <a:r>
              <a:rPr lang="tr-TR" sz="1600" dirty="0"/>
              <a:t>      {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int</a:t>
            </a:r>
            <a:r>
              <a:rPr lang="tr-TR" sz="1600" dirty="0"/>
              <a:t> num1,res, i;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Console.WriteLine</a:t>
            </a:r>
            <a:r>
              <a:rPr lang="tr-TR" sz="1600" dirty="0"/>
              <a:t>("</a:t>
            </a:r>
            <a:r>
              <a:rPr lang="tr-TR" sz="1600" dirty="0" err="1"/>
              <a:t>Enter</a:t>
            </a:r>
            <a:r>
              <a:rPr lang="tr-TR" sz="1600" dirty="0"/>
              <a:t> a </a:t>
            </a:r>
            <a:r>
              <a:rPr lang="tr-TR" sz="1600" dirty="0" err="1"/>
              <a:t>number</a:t>
            </a:r>
            <a:r>
              <a:rPr lang="tr-TR" sz="1600" dirty="0"/>
              <a:t>");</a:t>
            </a:r>
          </a:p>
          <a:p>
            <a:r>
              <a:rPr lang="tr-TR" sz="1600" dirty="0"/>
              <a:t>        num1 = Convert.ToInt32(</a:t>
            </a:r>
            <a:r>
              <a:rPr lang="tr-TR" sz="1600" dirty="0" err="1"/>
              <a:t>Console.ReadLine</a:t>
            </a:r>
            <a:r>
              <a:rPr lang="tr-TR" sz="1600" dirty="0"/>
              <a:t>());</a:t>
            </a:r>
          </a:p>
          <a:p>
            <a:r>
              <a:rPr lang="tr-TR" sz="1600" dirty="0"/>
              <a:t> </a:t>
            </a:r>
          </a:p>
          <a:p>
            <a:r>
              <a:rPr lang="tr-TR" sz="1600" dirty="0"/>
              <a:t>        i = 1; //</a:t>
            </a:r>
            <a:r>
              <a:rPr lang="tr-TR" sz="1600" dirty="0" err="1"/>
              <a:t>Initialization</a:t>
            </a:r>
            <a:endParaRPr lang="tr-TR" sz="1600" dirty="0"/>
          </a:p>
          <a:p>
            <a:r>
              <a:rPr lang="tr-TR" sz="1600" dirty="0"/>
              <a:t>        //</a:t>
            </a:r>
            <a:r>
              <a:rPr lang="tr-TR" sz="1600" dirty="0" err="1"/>
              <a:t>Check</a:t>
            </a:r>
            <a:r>
              <a:rPr lang="tr-TR" sz="1600" dirty="0"/>
              <a:t> </a:t>
            </a:r>
            <a:r>
              <a:rPr lang="tr-TR" sz="1600" dirty="0" err="1"/>
              <a:t>whether</a:t>
            </a:r>
            <a:r>
              <a:rPr lang="tr-TR" sz="1600" dirty="0"/>
              <a:t> </a:t>
            </a:r>
            <a:r>
              <a:rPr lang="tr-TR" sz="1600" dirty="0" err="1"/>
              <a:t>condition</a:t>
            </a:r>
            <a:r>
              <a:rPr lang="tr-TR" sz="1600" dirty="0"/>
              <a:t> </a:t>
            </a:r>
            <a:r>
              <a:rPr lang="tr-TR" sz="1600" dirty="0" err="1"/>
              <a:t>matches</a:t>
            </a:r>
            <a:r>
              <a:rPr lang="tr-TR" sz="1600" dirty="0"/>
              <a:t> </a:t>
            </a:r>
            <a:r>
              <a:rPr lang="tr-TR" sz="1600" dirty="0" err="1"/>
              <a:t>or</a:t>
            </a:r>
            <a:r>
              <a:rPr lang="tr-TR" sz="1600" dirty="0"/>
              <a:t> not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while</a:t>
            </a:r>
            <a:r>
              <a:rPr lang="tr-TR" sz="1600" dirty="0"/>
              <a:t> (i &lt;= 10) </a:t>
            </a:r>
          </a:p>
          <a:p>
            <a:r>
              <a:rPr lang="tr-TR" sz="1600" dirty="0"/>
              <a:t>         {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res</a:t>
            </a:r>
            <a:r>
              <a:rPr lang="tr-TR" sz="1600" dirty="0"/>
              <a:t> = num1 * i;</a:t>
            </a:r>
          </a:p>
          <a:p>
            <a:r>
              <a:rPr lang="tr-TR" sz="1600" dirty="0"/>
              <a:t>           </a:t>
            </a:r>
            <a:r>
              <a:rPr lang="tr-TR" sz="1600" dirty="0" err="1"/>
              <a:t>Console.WriteLine</a:t>
            </a:r>
            <a:r>
              <a:rPr lang="tr-TR" sz="1600" dirty="0"/>
              <a:t>("{0} x {1} = {2}", num1, i,  </a:t>
            </a:r>
            <a:r>
              <a:rPr lang="tr-TR" sz="1600" dirty="0" err="1"/>
              <a:t>res</a:t>
            </a:r>
            <a:r>
              <a:rPr lang="tr-TR" sz="1600" dirty="0"/>
              <a:t>);</a:t>
            </a:r>
          </a:p>
          <a:p>
            <a:r>
              <a:rPr lang="tr-TR" sz="1600" dirty="0"/>
              <a:t>           i++; //</a:t>
            </a:r>
            <a:r>
              <a:rPr lang="tr-TR" sz="1600" dirty="0" err="1"/>
              <a:t>Increment</a:t>
            </a:r>
            <a:r>
              <a:rPr lang="tr-TR" sz="1600" dirty="0"/>
              <a:t> </a:t>
            </a:r>
            <a:r>
              <a:rPr lang="tr-TR" sz="1600" dirty="0" err="1"/>
              <a:t>by</a:t>
            </a:r>
            <a:r>
              <a:rPr lang="tr-TR" sz="1600" dirty="0"/>
              <a:t> </a:t>
            </a:r>
            <a:r>
              <a:rPr lang="tr-TR" sz="1600" dirty="0" err="1"/>
              <a:t>one</a:t>
            </a:r>
            <a:endParaRPr lang="tr-TR" sz="1600" dirty="0"/>
          </a:p>
          <a:p>
            <a:r>
              <a:rPr lang="tr-TR" sz="1600" dirty="0"/>
              <a:t>         }</a:t>
            </a:r>
          </a:p>
          <a:p>
            <a:r>
              <a:rPr lang="tr-TR" sz="1600" dirty="0"/>
              <a:t>        </a:t>
            </a:r>
            <a:r>
              <a:rPr lang="tr-TR" sz="1600" dirty="0" err="1"/>
              <a:t>Console.ReadLine</a:t>
            </a:r>
            <a:r>
              <a:rPr lang="tr-TR" sz="1600" dirty="0"/>
              <a:t>();           </a:t>
            </a:r>
          </a:p>
          <a:p>
            <a:r>
              <a:rPr lang="tr-TR" sz="1600" dirty="0"/>
              <a:t>      }</a:t>
            </a:r>
          </a:p>
          <a:p>
            <a:r>
              <a:rPr lang="tr-TR" sz="1600" dirty="0"/>
              <a:t>   }</a:t>
            </a:r>
          </a:p>
          <a:p>
            <a:r>
              <a:rPr lang="tr-TR" sz="1600" dirty="0"/>
              <a:t>}</a:t>
            </a:r>
          </a:p>
        </p:txBody>
      </p:sp>
      <p:sp>
        <p:nvSpPr>
          <p:cNvPr id="3" name="Dikdörtgen 2"/>
          <p:cNvSpPr/>
          <p:nvPr/>
        </p:nvSpPr>
        <p:spPr>
          <a:xfrm>
            <a:off x="6660232" y="3068960"/>
            <a:ext cx="2016224" cy="34163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Enter a number</a:t>
            </a:r>
          </a:p>
          <a:p>
            <a:r>
              <a:rPr lang="en-US" dirty="0"/>
              <a:t>8</a:t>
            </a:r>
          </a:p>
          <a:p>
            <a:r>
              <a:rPr lang="en-US" dirty="0"/>
              <a:t>8 x 1 = 8</a:t>
            </a:r>
          </a:p>
          <a:p>
            <a:r>
              <a:rPr lang="en-US" dirty="0"/>
              <a:t>8 x 2 = 16</a:t>
            </a:r>
          </a:p>
          <a:p>
            <a:r>
              <a:rPr lang="en-US" dirty="0"/>
              <a:t>8 x 3 = 24</a:t>
            </a:r>
          </a:p>
          <a:p>
            <a:r>
              <a:rPr lang="en-US" dirty="0"/>
              <a:t>8 x 4 = 32</a:t>
            </a:r>
          </a:p>
          <a:p>
            <a:r>
              <a:rPr lang="en-US" dirty="0"/>
              <a:t>8 x 5 = 40</a:t>
            </a:r>
          </a:p>
          <a:p>
            <a:r>
              <a:rPr lang="en-US" dirty="0"/>
              <a:t>8 x 6 = 48</a:t>
            </a:r>
          </a:p>
          <a:p>
            <a:r>
              <a:rPr lang="en-US" dirty="0"/>
              <a:t>8 x 7 = 56</a:t>
            </a:r>
          </a:p>
          <a:p>
            <a:r>
              <a:rPr lang="en-US" dirty="0"/>
              <a:t>8 x 8 = 64</a:t>
            </a:r>
          </a:p>
          <a:p>
            <a:r>
              <a:rPr lang="en-US" dirty="0"/>
              <a:t>8 x 9 = 72</a:t>
            </a:r>
          </a:p>
          <a:p>
            <a:r>
              <a:rPr lang="en-US" dirty="0"/>
              <a:t>8 x 10 = 80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739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63290" b="64075"/>
          <a:stretch/>
        </p:blipFill>
        <p:spPr>
          <a:xfrm>
            <a:off x="5004048" y="476672"/>
            <a:ext cx="3807032" cy="2736304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611560" y="8531"/>
            <a:ext cx="5238328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operator_ilis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y,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7;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y = 5;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+ y;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x+y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{0}"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- y;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"x-y: {0}"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* y;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"x*y: {0}"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/ y;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"x/y: {0}"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)x / (</a:t>
            </a:r>
            <a:r>
              <a:rPr lang="tr-TR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)y;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"x/y: {0}"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 % y;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tr-TR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x%y</a:t>
            </a:r>
            <a:r>
              <a:rPr lang="tr-TR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{0}"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tr-TR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x;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"result+=x: {0}"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result);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283378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85720" y="500042"/>
            <a:ext cx="8572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>
                <a:solidFill>
                  <a:srgbClr val="FFC000"/>
                </a:solidFill>
              </a:rPr>
              <a:t>Karar Yapıları</a:t>
            </a:r>
          </a:p>
          <a:p>
            <a:endParaRPr lang="tr-TR" sz="2400" b="1" dirty="0"/>
          </a:p>
          <a:p>
            <a:r>
              <a:rPr lang="tr-TR" sz="2400" b="1" dirty="0"/>
              <a:t>Karar yapıları öne sürülen koşulun doğru veya yanlış sonuç vermesine göre farklı kod bloklarını yürüten fonksiyonlardır.</a:t>
            </a:r>
          </a:p>
          <a:p>
            <a:endParaRPr lang="tr-TR" sz="2400" b="1" dirty="0"/>
          </a:p>
          <a:p>
            <a:r>
              <a:rPr lang="tr-TR" sz="2400" b="1" dirty="0"/>
              <a:t>Döngülerdeki koşul döngünün devam edip etmemesini sağlıyordu.</a:t>
            </a:r>
          </a:p>
          <a:p>
            <a:endParaRPr lang="tr-TR" sz="2400" b="1" dirty="0"/>
          </a:p>
          <a:p>
            <a:r>
              <a:rPr lang="tr-TR" sz="2400" b="1" dirty="0" err="1"/>
              <a:t>İf</a:t>
            </a:r>
            <a:r>
              <a:rPr lang="tr-TR" sz="2400" b="1" dirty="0"/>
              <a:t> </a:t>
            </a:r>
          </a:p>
          <a:p>
            <a:r>
              <a:rPr lang="tr-TR" sz="2400" b="1" dirty="0" err="1"/>
              <a:t>İf</a:t>
            </a:r>
            <a:r>
              <a:rPr lang="tr-TR" sz="2400" b="1" dirty="0"/>
              <a:t> … else</a:t>
            </a:r>
          </a:p>
          <a:p>
            <a:r>
              <a:rPr lang="tr-TR" sz="2400" b="1" dirty="0" err="1"/>
              <a:t>Switch</a:t>
            </a:r>
            <a:endParaRPr lang="tr-TR" sz="2400" b="1" dirty="0"/>
          </a:p>
          <a:p>
            <a:endParaRPr lang="tr-TR" sz="2400" b="1" dirty="0"/>
          </a:p>
          <a:p>
            <a:r>
              <a:rPr lang="tr-TR" sz="2400" b="1" dirty="0"/>
              <a:t>Yapıları verilecektir.</a:t>
            </a:r>
          </a:p>
        </p:txBody>
      </p:sp>
    </p:spTree>
    <p:extLst>
      <p:ext uri="{BB962C8B-B14F-4D97-AF65-F5344CB8AC3E}">
        <p14:creationId xmlns:p14="http://schemas.microsoft.com/office/powerpoint/2010/main" val="212161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etin kutusu"/>
          <p:cNvSpPr txBox="1"/>
          <p:nvPr/>
        </p:nvSpPr>
        <p:spPr>
          <a:xfrm>
            <a:off x="285720" y="357166"/>
            <a:ext cx="85011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>
                <a:solidFill>
                  <a:srgbClr val="FFC000"/>
                </a:solidFill>
              </a:rPr>
              <a:t>İf</a:t>
            </a:r>
            <a:r>
              <a:rPr lang="tr-TR" sz="2400" dirty="0">
                <a:solidFill>
                  <a:srgbClr val="FFC000"/>
                </a:solidFill>
              </a:rPr>
              <a:t> karar ifadesi</a:t>
            </a:r>
          </a:p>
          <a:p>
            <a:endParaRPr lang="tr-TR" sz="2400" dirty="0"/>
          </a:p>
          <a:p>
            <a:r>
              <a:rPr lang="tr-TR" sz="2400" dirty="0" err="1"/>
              <a:t>İf</a:t>
            </a:r>
            <a:r>
              <a:rPr lang="tr-TR" sz="2400" dirty="0"/>
              <a:t> ifadesi karar ifadelerinin en basitidir. </a:t>
            </a:r>
            <a:r>
              <a:rPr lang="tr-TR" sz="2400" dirty="0" err="1"/>
              <a:t>İf</a:t>
            </a:r>
            <a:r>
              <a:rPr lang="tr-TR" sz="2400" dirty="0"/>
              <a:t> fonksiyonundan sonra koşul ifadesi test edilir. Eğer ifade doğru sonuç verirse </a:t>
            </a:r>
            <a:r>
              <a:rPr lang="tr-TR" sz="2400" dirty="0" err="1"/>
              <a:t>if</a:t>
            </a:r>
            <a:r>
              <a:rPr lang="tr-TR" sz="2400" dirty="0"/>
              <a:t> bloğundaki ifadeler yürütülür.</a:t>
            </a:r>
          </a:p>
          <a:p>
            <a:endParaRPr lang="tr-TR" sz="2000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l="-1" r="63291" b="62245"/>
          <a:stretch/>
        </p:blipFill>
        <p:spPr>
          <a:xfrm>
            <a:off x="6511427" y="3212976"/>
            <a:ext cx="2304256" cy="174055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899592" y="2337307"/>
            <a:ext cx="5544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operator_ilis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(x&gt;100)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girilen sayı 100 den büyük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</p:spTree>
    <p:extLst>
      <p:ext uri="{BB962C8B-B14F-4D97-AF65-F5344CB8AC3E}">
        <p14:creationId xmlns:p14="http://schemas.microsoft.com/office/powerpoint/2010/main" val="1732548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/>
          <a:srcRect r="46083" b="65242"/>
          <a:stretch/>
        </p:blipFill>
        <p:spPr>
          <a:xfrm>
            <a:off x="5364088" y="1628800"/>
            <a:ext cx="3384376" cy="1602369"/>
          </a:xfrm>
          <a:prstGeom prst="rect">
            <a:avLst/>
          </a:prstGeom>
        </p:spPr>
      </p:pic>
      <p:sp>
        <p:nvSpPr>
          <p:cNvPr id="3" name="Dikdörtgen 2"/>
          <p:cNvSpPr/>
          <p:nvPr/>
        </p:nvSpPr>
        <p:spPr>
          <a:xfrm>
            <a:off x="467544" y="1484784"/>
            <a:ext cx="75608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System.Collections.Generic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System.Linq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System.Text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System.Threading.Tasks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operator_ilis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tr-T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x = </a:t>
            </a:r>
            <a:r>
              <a:rPr lang="tr-T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Convert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.ToInt32(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(x&gt;100)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girilen sayı : {0}"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,x);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tr-TR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girilen sayı 100 den büyük "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tr-T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.ReadKey</a:t>
            </a:r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tr-T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tr-TR" sz="3200" dirty="0"/>
          </a:p>
        </p:txBody>
      </p:sp>
      <p:sp>
        <p:nvSpPr>
          <p:cNvPr id="4" name="Metin kutusu 3"/>
          <p:cNvSpPr txBox="1"/>
          <p:nvPr/>
        </p:nvSpPr>
        <p:spPr>
          <a:xfrm>
            <a:off x="611560" y="332656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Basit </a:t>
            </a:r>
            <a:r>
              <a:rPr lang="tr-TR" dirty="0" err="1"/>
              <a:t>if</a:t>
            </a:r>
            <a:r>
              <a:rPr lang="tr-TR" dirty="0"/>
              <a:t> eğer birden fazla ifadeye sahipse küme parantezleri kullanılır</a:t>
            </a:r>
          </a:p>
        </p:txBody>
      </p:sp>
    </p:spTree>
    <p:extLst>
      <p:ext uri="{BB962C8B-B14F-4D97-AF65-F5344CB8AC3E}">
        <p14:creationId xmlns:p14="http://schemas.microsoft.com/office/powerpoint/2010/main" val="249171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0508" t="13672" r="30420" b="32617"/>
          <a:stretch>
            <a:fillRect/>
          </a:stretch>
        </p:blipFill>
        <p:spPr bwMode="auto">
          <a:xfrm>
            <a:off x="785786" y="357165"/>
            <a:ext cx="7215238" cy="5922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1249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8561</TotalTime>
  <Words>3329</Words>
  <Application>Microsoft Office PowerPoint</Application>
  <PresentationFormat>Ekran Gösterisi (4:3)</PresentationFormat>
  <Paragraphs>794</Paragraphs>
  <Slides>40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Tahoma</vt:lpstr>
      <vt:lpstr>Ofis Teması</vt:lpstr>
      <vt:lpstr>PowerPoint Sunusu</vt:lpstr>
      <vt:lpstr>3. Hafta İçeriği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Döngüler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Döngüler</dc:title>
  <dc:creator>cemiloz</dc:creator>
  <cp:lastModifiedBy>Sau</cp:lastModifiedBy>
  <cp:revision>46</cp:revision>
  <dcterms:created xsi:type="dcterms:W3CDTF">2015-02-13T12:39:58Z</dcterms:created>
  <dcterms:modified xsi:type="dcterms:W3CDTF">2024-02-11T21:21:29Z</dcterms:modified>
</cp:coreProperties>
</file>