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59" r:id="rId3"/>
    <p:sldId id="289" r:id="rId4"/>
    <p:sldId id="299" r:id="rId5"/>
    <p:sldId id="300" r:id="rId6"/>
    <p:sldId id="301" r:id="rId7"/>
    <p:sldId id="302" r:id="rId8"/>
    <p:sldId id="322" r:id="rId9"/>
    <p:sldId id="260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2" r:id="rId19"/>
    <p:sldId id="313" r:id="rId20"/>
    <p:sldId id="314" r:id="rId21"/>
    <p:sldId id="316" r:id="rId22"/>
    <p:sldId id="317" r:id="rId23"/>
    <p:sldId id="315" r:id="rId24"/>
    <p:sldId id="318" r:id="rId25"/>
    <p:sldId id="320" r:id="rId26"/>
    <p:sldId id="319" r:id="rId27"/>
    <p:sldId id="321" r:id="rId28"/>
    <p:sldId id="323" r:id="rId29"/>
    <p:sldId id="324" r:id="rId30"/>
    <p:sldId id="298" r:id="rId3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et" initials="A" lastIdx="3" clrIdx="0">
    <p:extLst>
      <p:ext uri="{19B8F6BF-5375-455C-9EA6-DF929625EA0E}">
        <p15:presenceInfo xmlns:p15="http://schemas.microsoft.com/office/powerpoint/2012/main" userId="Ahme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89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94660" autoAdjust="0"/>
  </p:normalViewPr>
  <p:slideViewPr>
    <p:cSldViewPr snapToGrid="0">
      <p:cViewPr varScale="1">
        <p:scale>
          <a:sx n="61" d="100"/>
          <a:sy n="61" d="100"/>
        </p:scale>
        <p:origin x="62" y="1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9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-2176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6160C-4172-4CF6-B219-9A474A693A0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EE3C-D850-48A7-88E0-5727FD8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2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tx2">
                    <a:lumMod val="50000"/>
                  </a:schemeClr>
                </a:solidFill>
              </a:rPr>
              <a:t>params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/>
              <a:t>komutunu kısaca açıklayalım.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EE3C-D850-48A7-88E0-5727FD8355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0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tx2">
                    <a:lumMod val="50000"/>
                  </a:schemeClr>
                </a:solidFill>
              </a:rPr>
              <a:t>params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/>
              <a:t>komutunu kısaca açıklayalım.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EE3C-D850-48A7-88E0-5727FD8355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93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tx2">
                    <a:lumMod val="50000"/>
                  </a:schemeClr>
                </a:solidFill>
              </a:rPr>
              <a:t>params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/>
              <a:t>komutunu kısaca açıklayalım.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EE3C-D850-48A7-88E0-5727FD8355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46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tx2">
                    <a:lumMod val="50000"/>
                  </a:schemeClr>
                </a:solidFill>
              </a:rPr>
              <a:t>params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/>
              <a:t>komutunu kısaca açıklayalım.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EE3C-D850-48A7-88E0-5727FD8355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2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tx2">
                    <a:lumMod val="50000"/>
                  </a:schemeClr>
                </a:solidFill>
              </a:rPr>
              <a:t>params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/>
              <a:t>komutunu kısaca açıklayalım.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EE3C-D850-48A7-88E0-5727FD8355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27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tx2">
                    <a:lumMod val="50000"/>
                  </a:schemeClr>
                </a:solidFill>
              </a:rPr>
              <a:t>params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/>
              <a:t>komutunu kısaca açıklayalım.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EE3C-D850-48A7-88E0-5727FD8355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93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tx2">
                    <a:lumMod val="50000"/>
                  </a:schemeClr>
                </a:solidFill>
              </a:rPr>
              <a:t>params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/>
              <a:t>komutunu kısaca açıklayalım.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EE3C-D850-48A7-88E0-5727FD8355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61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>
                <a:solidFill>
                  <a:schemeClr val="tx2">
                    <a:lumMod val="50000"/>
                  </a:schemeClr>
                </a:solidFill>
              </a:rPr>
              <a:t>params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dirty="0"/>
              <a:t>komutunu kısaca açıklayalım.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9EE3C-D850-48A7-88E0-5727FD83559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2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1422400"/>
            <a:ext cx="12196233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1 h 154"/>
                  <a:gd name="T2" fmla="*/ 0 w 144"/>
                  <a:gd name="T3" fmla="*/ 1 h 154"/>
                  <a:gd name="T4" fmla="*/ 1 w 144"/>
                  <a:gd name="T5" fmla="*/ 1 h 154"/>
                  <a:gd name="T6" fmla="*/ 0 w 144"/>
                  <a:gd name="T7" fmla="*/ 0 h 154"/>
                  <a:gd name="T8" fmla="*/ 1 w 144"/>
                  <a:gd name="T9" fmla="*/ 0 h 154"/>
                  <a:gd name="T10" fmla="*/ 1 w 144"/>
                  <a:gd name="T11" fmla="*/ 0 h 154"/>
                  <a:gd name="T12" fmla="*/ 1 w 144"/>
                  <a:gd name="T13" fmla="*/ 0 h 154"/>
                  <a:gd name="T14" fmla="*/ 1 w 144"/>
                  <a:gd name="T15" fmla="*/ 0 h 154"/>
                  <a:gd name="T16" fmla="*/ 0 w 144"/>
                  <a:gd name="T17" fmla="*/ 0 h 154"/>
                  <a:gd name="T18" fmla="*/ 1 w 144"/>
                  <a:gd name="T19" fmla="*/ 1 h 154"/>
                  <a:gd name="T20" fmla="*/ 0 w 144"/>
                  <a:gd name="T21" fmla="*/ 1 h 154"/>
                  <a:gd name="T22" fmla="*/ 0 w 144"/>
                  <a:gd name="T23" fmla="*/ 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</p:grpSp>
      </p:grpSp>
      <p:sp>
        <p:nvSpPr>
          <p:cNvPr id="99481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68476"/>
            <a:ext cx="103632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9482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406400" y="6248400"/>
            <a:ext cx="3048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D90FB45C-A85C-4C7A-9D86-37D5BFE1D2F6}" type="datetime1">
              <a:rPr lang="tr-TR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3048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9A2B160-4745-406D-88E7-CD9F33CECEE1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432443"/>
      </p:ext>
    </p:extLst>
  </p:cSld>
  <p:clrMapOvr>
    <a:masterClrMapping/>
  </p:clrMapOvr>
  <p:transition spd="med" advClick="0" advTm="1000"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41C0C-8711-4B26-BD9A-3C644D7E14DC}" type="datetime1">
              <a:rPr lang="tr-TR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ED1E7-7045-458D-BB61-5055ED74DE54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911791"/>
      </p:ext>
    </p:extLst>
  </p:cSld>
  <p:clrMapOvr>
    <a:masterClrMapping/>
  </p:clrMapOvr>
  <p:transition spd="med" advClick="0" advTm="1000"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8942918" y="228601"/>
            <a:ext cx="2846916" cy="587057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02167" y="228601"/>
            <a:ext cx="8337551" cy="58705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9DDFE-0EC3-43DB-A534-0622E9895FE9}" type="datetime1">
              <a:rPr lang="tr-TR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D51FD-55D1-4047-B181-5F35DC412E00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65145"/>
      </p:ext>
    </p:extLst>
  </p:cSld>
  <p:clrMapOvr>
    <a:masterClrMapping/>
  </p:clrMapOvr>
  <p:transition spd="med" advClick="0" advTm="1000">
    <p:spli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02167" y="228600"/>
            <a:ext cx="11387667" cy="1143000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Tablo Yer Tutucusu"/>
          <p:cNvSpPr>
            <a:spLocks noGrp="1"/>
          </p:cNvSpPr>
          <p:nvPr>
            <p:ph type="tbl" idx="1"/>
          </p:nvPr>
        </p:nvSpPr>
        <p:spPr>
          <a:xfrm>
            <a:off x="402167" y="1600200"/>
            <a:ext cx="11387667" cy="4498975"/>
          </a:xfrm>
        </p:spPr>
        <p:txBody>
          <a:bodyPr/>
          <a:lstStyle/>
          <a:p>
            <a:pPr lvl="0"/>
            <a:endParaRPr lang="tr-TR" noProof="0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B9B36-6E14-47D8-B4FB-AF42E3B6445B}" type="datetime1">
              <a:rPr lang="tr-TR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EE4B-D01B-41D7-BAB1-9B6F9C7A9C20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14316"/>
      </p:ext>
    </p:extLst>
  </p:cSld>
  <p:clrMapOvr>
    <a:masterClrMapping/>
  </p:clrMapOvr>
  <p:transition spd="med" advClick="0" advTm="1000">
    <p:spli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Başlık, Metin ve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02167" y="228600"/>
            <a:ext cx="11387667" cy="1143000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02168" y="1600200"/>
            <a:ext cx="5592233" cy="4498975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Grafik Yer Tutucusu"/>
          <p:cNvSpPr>
            <a:spLocks noGrp="1"/>
          </p:cNvSpPr>
          <p:nvPr>
            <p:ph type="chart" sz="half" idx="2"/>
          </p:nvPr>
        </p:nvSpPr>
        <p:spPr>
          <a:xfrm>
            <a:off x="6197601" y="1600200"/>
            <a:ext cx="5592233" cy="4498975"/>
          </a:xfrm>
        </p:spPr>
        <p:txBody>
          <a:bodyPr/>
          <a:lstStyle/>
          <a:p>
            <a:pPr lvl="0"/>
            <a:endParaRPr lang="tr-TR" noProof="0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197A8-6A1B-41AF-9DC7-6948ACDBBEBE}" type="datetime1">
              <a:rPr lang="tr-TR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F7D1B-9F93-4071-8547-94C6DFF89CFE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09316"/>
      </p:ext>
    </p:extLst>
  </p:cSld>
  <p:clrMapOvr>
    <a:masterClrMapping/>
  </p:clrMapOvr>
  <p:transition spd="med" advClick="0" advTm="1000"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C7AE2-728E-4EFA-A131-FA8794DBFEBB}" type="datetime1">
              <a:rPr lang="tr-TR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9CBB0-09FD-4FB3-A512-12DBE7913E78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889015"/>
      </p:ext>
    </p:extLst>
  </p:cSld>
  <p:clrMapOvr>
    <a:masterClrMapping/>
  </p:clrMapOvr>
  <p:transition spd="med" advClick="0" advTm="1000"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76080-877D-4E08-AB69-371CA975D04C}" type="datetime1">
              <a:rPr lang="tr-TR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27849-D356-47DC-B53B-3DEA1B255C10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74129"/>
      </p:ext>
    </p:extLst>
  </p:cSld>
  <p:clrMapOvr>
    <a:masterClrMapping/>
  </p:clrMapOvr>
  <p:transition spd="med" advClick="0" advTm="1000"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02168" y="1600200"/>
            <a:ext cx="559223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197601" y="1600200"/>
            <a:ext cx="559223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80AC7-B658-4810-99AF-A5D3BCE33EB6}" type="datetime1">
              <a:rPr lang="tr-TR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1F090-CA47-4FA3-B099-78D64967F773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40787"/>
      </p:ext>
    </p:extLst>
  </p:cSld>
  <p:clrMapOvr>
    <a:masterClrMapping/>
  </p:clrMapOvr>
  <p:transition spd="med" advClick="0" advTm="1000"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18D33-7A74-4705-9388-C93F79522E95}" type="datetime1">
              <a:rPr lang="tr-TR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BB206-C8F8-41F1-9F41-E74E253E648F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659486"/>
      </p:ext>
    </p:extLst>
  </p:cSld>
  <p:clrMapOvr>
    <a:masterClrMapping/>
  </p:clrMapOvr>
  <p:transition spd="med" advClick="0" advTm="1000"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2EB94-23DA-4A40-B0EC-FD0D1E9F8F74}" type="datetime1">
              <a:rPr lang="tr-TR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EAA5E-98A3-43EF-97FF-CAD613BD76C1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727661"/>
      </p:ext>
    </p:extLst>
  </p:cSld>
  <p:clrMapOvr>
    <a:masterClrMapping/>
  </p:clrMapOvr>
  <p:transition spd="med" advClick="0" advTm="1000"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3DD97-4A0C-4FD2-AE7F-B106F44E84D3}" type="datetime1">
              <a:rPr lang="tr-TR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D1CB8-63DB-4FCE-BE81-179D70A48255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684903"/>
      </p:ext>
    </p:extLst>
  </p:cSld>
  <p:clrMapOvr>
    <a:masterClrMapping/>
  </p:clrMapOvr>
  <p:transition spd="med" advClick="0" advTm="1000"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B4070-48B7-4BE4-BA90-445ED9EC439F}" type="datetime1">
              <a:rPr lang="tr-TR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A2C9E-4E16-458E-A79B-F085F6517BFD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17575"/>
      </p:ext>
    </p:extLst>
  </p:cSld>
  <p:clrMapOvr>
    <a:masterClrMapping/>
  </p:clrMapOvr>
  <p:transition spd="med" advClick="0" advTm="1000"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A88A2-A05D-4474-8267-4FE95814FDE5}" type="datetime1">
              <a:rPr lang="tr-TR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0C2AF-84FB-40D2-9400-4234F7687122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470497"/>
      </p:ext>
    </p:extLst>
  </p:cSld>
  <p:clrMapOvr>
    <a:masterClrMapping/>
  </p:clrMapOvr>
  <p:transition spd="med" advClick="0" advTm="1000"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52546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" y="1422400"/>
            <a:ext cx="12196233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1 h 154"/>
                  <a:gd name="T2" fmla="*/ 0 w 144"/>
                  <a:gd name="T3" fmla="*/ 1 h 154"/>
                  <a:gd name="T4" fmla="*/ 1 w 144"/>
                  <a:gd name="T5" fmla="*/ 1 h 154"/>
                  <a:gd name="T6" fmla="*/ 0 w 144"/>
                  <a:gd name="T7" fmla="*/ 0 h 154"/>
                  <a:gd name="T8" fmla="*/ 1 w 144"/>
                  <a:gd name="T9" fmla="*/ 0 h 154"/>
                  <a:gd name="T10" fmla="*/ 1 w 144"/>
                  <a:gd name="T11" fmla="*/ 0 h 154"/>
                  <a:gd name="T12" fmla="*/ 1 w 144"/>
                  <a:gd name="T13" fmla="*/ 0 h 154"/>
                  <a:gd name="T14" fmla="*/ 1 w 144"/>
                  <a:gd name="T15" fmla="*/ 0 h 154"/>
                  <a:gd name="T16" fmla="*/ 0 w 144"/>
                  <a:gd name="T17" fmla="*/ 0 h 154"/>
                  <a:gd name="T18" fmla="*/ 1 w 144"/>
                  <a:gd name="T19" fmla="*/ 1 h 154"/>
                  <a:gd name="T20" fmla="*/ 0 w 144"/>
                  <a:gd name="T21" fmla="*/ 1 h 154"/>
                  <a:gd name="T22" fmla="*/ 0 w 144"/>
                  <a:gd name="T23" fmla="*/ 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8455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98456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</p:grpSp>
      </p:grpSp>
      <p:sp>
        <p:nvSpPr>
          <p:cNvPr id="98457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228600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title style</a:t>
            </a:r>
          </a:p>
        </p:txBody>
      </p:sp>
      <p:sp>
        <p:nvSpPr>
          <p:cNvPr id="98458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98459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98460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8461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600200"/>
            <a:ext cx="11387667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8424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 advClick="0" advTm="1000">
    <p:split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644769" y="2159880"/>
            <a:ext cx="10902462" cy="319472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Sakarya Üniversitesi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ve Bilişim Bilimleri Fakültesi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Mühendisliği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Ümit Kocabıçak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Cemil Öz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6. HAFTA</a:t>
            </a:r>
          </a:p>
        </p:txBody>
      </p:sp>
      <p:sp>
        <p:nvSpPr>
          <p:cNvPr id="10" name="9 Dikdörtgen"/>
          <p:cNvSpPr/>
          <p:nvPr/>
        </p:nvSpPr>
        <p:spPr>
          <a:xfrm>
            <a:off x="1809720" y="335839"/>
            <a:ext cx="8572560" cy="158812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54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Nesneye Dayalı Programlama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4" y="3102461"/>
            <a:ext cx="2397206" cy="34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32548"/>
      </p:ext>
    </p:extLst>
  </p:cSld>
  <p:clrMapOvr>
    <a:masterClrMapping/>
  </p:clrMapOvr>
  <p:transition spd="med" advClick="0" advTm="1000">
    <p:spli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02167" y="228600"/>
            <a:ext cx="11387667" cy="935716"/>
          </a:xfrm>
        </p:spPr>
        <p:txBody>
          <a:bodyPr/>
          <a:lstStyle/>
          <a:p>
            <a:r>
              <a:rPr lang="tr-TR" dirty="0"/>
              <a:t>Yapılar: Örnek-1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05795" y="1502229"/>
            <a:ext cx="3974319" cy="452301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public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CoOrds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public int x, y;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public </a:t>
            </a:r>
            <a:r>
              <a:rPr lang="en-US" sz="2400" dirty="0" err="1"/>
              <a:t>CoOrds</a:t>
            </a:r>
            <a:r>
              <a:rPr lang="en-US" sz="2400" dirty="0"/>
              <a:t>(int p1, int p2)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x = p1;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 y = p2;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}</a:t>
            </a:r>
            <a:endParaRPr lang="tr-TR" sz="2400" dirty="0"/>
          </a:p>
          <a:p>
            <a:pPr marL="0" indent="0">
              <a:spcBef>
                <a:spcPts val="0"/>
              </a:spcBef>
              <a:buNone/>
            </a:pPr>
            <a:endParaRPr lang="tr-TR" sz="2400" dirty="0"/>
          </a:p>
          <a:p>
            <a:pPr marL="0" indent="0">
              <a:spcBef>
                <a:spcPts val="0"/>
              </a:spcBef>
              <a:buNone/>
            </a:pPr>
            <a:endParaRPr lang="tr-TR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4376057" y="1510916"/>
            <a:ext cx="7603671" cy="4493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360000"/>
            <a:r>
              <a:rPr lang="en-US" sz="2200" dirty="0"/>
              <a:t>class </a:t>
            </a:r>
            <a:r>
              <a:rPr lang="en-US" sz="2200" dirty="0" err="1"/>
              <a:t>TestCoOrds</a:t>
            </a:r>
            <a:endParaRPr lang="en-US" sz="2200" dirty="0"/>
          </a:p>
          <a:p>
            <a:pPr defTabSz="360000"/>
            <a:r>
              <a:rPr lang="en-US" sz="2200" dirty="0"/>
              <a:t>{</a:t>
            </a:r>
          </a:p>
          <a:p>
            <a:pPr defTabSz="360000"/>
            <a:r>
              <a:rPr lang="en-US" sz="2200" dirty="0"/>
              <a:t>    static void Main()</a:t>
            </a:r>
          </a:p>
          <a:p>
            <a:pPr defTabSz="360000"/>
            <a:r>
              <a:rPr lang="en-US" sz="2200" dirty="0"/>
              <a:t>    {</a:t>
            </a:r>
          </a:p>
          <a:p>
            <a:pPr defTabSz="360000"/>
            <a:r>
              <a:rPr lang="tr-TR" sz="2200" dirty="0"/>
              <a:t>		</a:t>
            </a:r>
            <a:r>
              <a:rPr lang="en-US" sz="2200" dirty="0" err="1"/>
              <a:t>CoOrds</a:t>
            </a:r>
            <a:r>
              <a:rPr lang="en-US" sz="2200" dirty="0"/>
              <a:t> coords1 = new </a:t>
            </a:r>
            <a:r>
              <a:rPr lang="en-US" sz="2200" dirty="0" err="1"/>
              <a:t>CoOrds</a:t>
            </a:r>
            <a:r>
              <a:rPr lang="en-US" sz="2200" dirty="0"/>
              <a:t>();</a:t>
            </a:r>
          </a:p>
          <a:p>
            <a:pPr defTabSz="360000"/>
            <a:r>
              <a:rPr lang="en-US" sz="2200" dirty="0"/>
              <a:t>        </a:t>
            </a:r>
            <a:r>
              <a:rPr lang="tr-TR" sz="2200" dirty="0"/>
              <a:t>	</a:t>
            </a:r>
            <a:r>
              <a:rPr lang="en-US" sz="2200" dirty="0" err="1"/>
              <a:t>CoOrds</a:t>
            </a:r>
            <a:r>
              <a:rPr lang="en-US" sz="2200" dirty="0"/>
              <a:t> coords2 = new </a:t>
            </a:r>
            <a:r>
              <a:rPr lang="en-US" sz="2200" dirty="0" err="1"/>
              <a:t>CoOrds</a:t>
            </a:r>
            <a:r>
              <a:rPr lang="en-US" sz="2200" dirty="0"/>
              <a:t>(10, 10);</a:t>
            </a:r>
          </a:p>
          <a:p>
            <a:pPr defTabSz="360000"/>
            <a:r>
              <a:rPr lang="en-US" sz="2200" dirty="0"/>
              <a:t>           </a:t>
            </a:r>
            <a:r>
              <a:rPr lang="en-US" sz="2200" dirty="0" err="1"/>
              <a:t>Console.Write</a:t>
            </a:r>
            <a:r>
              <a:rPr lang="en-US" sz="2200" dirty="0"/>
              <a:t>("</a:t>
            </a:r>
            <a:r>
              <a:rPr lang="en-US" sz="2200" dirty="0" err="1"/>
              <a:t>CoOrds</a:t>
            </a:r>
            <a:r>
              <a:rPr lang="en-US" sz="2200" dirty="0"/>
              <a:t> 1: ");</a:t>
            </a:r>
          </a:p>
          <a:p>
            <a:pPr defTabSz="360000"/>
            <a:r>
              <a:rPr lang="en-US" sz="2200" dirty="0"/>
              <a:t>        </a:t>
            </a:r>
            <a:r>
              <a:rPr lang="tr-TR" sz="2200" dirty="0"/>
              <a:t>	</a:t>
            </a:r>
            <a:r>
              <a:rPr lang="en-US" sz="2200" dirty="0" err="1"/>
              <a:t>Console.WriteLine</a:t>
            </a:r>
            <a:r>
              <a:rPr lang="en-US" sz="2200" dirty="0"/>
              <a:t>("x = {0}, y = {1}", coords1.x, coords1.y);</a:t>
            </a:r>
          </a:p>
          <a:p>
            <a:pPr defTabSz="360000"/>
            <a:r>
              <a:rPr lang="en-US" sz="2200" dirty="0"/>
              <a:t>        </a:t>
            </a:r>
            <a:r>
              <a:rPr lang="tr-TR" sz="2200" dirty="0"/>
              <a:t>	</a:t>
            </a:r>
            <a:r>
              <a:rPr lang="en-US" sz="2200" dirty="0" err="1"/>
              <a:t>Console.Write</a:t>
            </a:r>
            <a:r>
              <a:rPr lang="en-US" sz="2200" dirty="0"/>
              <a:t>("</a:t>
            </a:r>
            <a:r>
              <a:rPr lang="en-US" sz="2200" dirty="0" err="1"/>
              <a:t>CoOrds</a:t>
            </a:r>
            <a:r>
              <a:rPr lang="en-US" sz="2200" dirty="0"/>
              <a:t> 2: ");</a:t>
            </a:r>
          </a:p>
          <a:p>
            <a:pPr defTabSz="360000"/>
            <a:r>
              <a:rPr lang="en-US" sz="2200" dirty="0"/>
              <a:t>        </a:t>
            </a:r>
            <a:r>
              <a:rPr lang="tr-TR" sz="2200" dirty="0"/>
              <a:t>	</a:t>
            </a:r>
            <a:r>
              <a:rPr lang="en-US" sz="2200" dirty="0" err="1"/>
              <a:t>Console.WriteLine</a:t>
            </a:r>
            <a:r>
              <a:rPr lang="en-US" sz="2200" dirty="0"/>
              <a:t>("x = {0}, y = {1}", coords2.x, coords2.y);</a:t>
            </a:r>
          </a:p>
          <a:p>
            <a:pPr defTabSz="360000"/>
            <a:endParaRPr lang="en-US" sz="2200" dirty="0"/>
          </a:p>
          <a:p>
            <a:pPr defTabSz="360000"/>
            <a:r>
              <a:rPr lang="tr-TR" sz="2200" dirty="0"/>
              <a:t>	</a:t>
            </a:r>
            <a:r>
              <a:rPr lang="en-US" sz="2200" dirty="0"/>
              <a:t>}</a:t>
            </a:r>
          </a:p>
          <a:p>
            <a:pPr defTabSz="360000"/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7769751"/>
      </p:ext>
    </p:extLst>
  </p:cSld>
  <p:clrMapOvr>
    <a:masterClrMapping/>
  </p:clrMapOvr>
  <p:transition spd="med" advClick="0" advTm="1000">
    <p:spli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77476" y="145472"/>
            <a:ext cx="11387667" cy="935716"/>
          </a:xfrm>
        </p:spPr>
        <p:txBody>
          <a:bodyPr/>
          <a:lstStyle/>
          <a:p>
            <a:r>
              <a:rPr lang="tr-TR" dirty="0"/>
              <a:t>Sınıf ve Yapı Atama Farkı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2348385" y="4106141"/>
            <a:ext cx="3449396" cy="1946564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sınıf1.x=5</a:t>
            </a:r>
          </a:p>
          <a:p>
            <a:pPr marL="0" indent="0">
              <a:buNone/>
            </a:pPr>
            <a:r>
              <a:rPr lang="en-US" sz="1600" dirty="0"/>
              <a:t>sınıf2.x=5</a:t>
            </a:r>
          </a:p>
          <a:p>
            <a:pPr marL="0" indent="0">
              <a:buNone/>
            </a:pPr>
            <a:r>
              <a:rPr lang="en-US" sz="1600" dirty="0"/>
              <a:t>yapı1.x=5</a:t>
            </a:r>
          </a:p>
          <a:p>
            <a:pPr marL="0" indent="0">
              <a:buNone/>
            </a:pPr>
            <a:r>
              <a:rPr lang="en-US" sz="1600" dirty="0"/>
              <a:t>yapı2.x=0</a:t>
            </a:r>
          </a:p>
          <a:p>
            <a:pPr marL="0" indent="0">
              <a:buNone/>
            </a:pPr>
            <a:r>
              <a:rPr lang="en-US" sz="1600" dirty="0"/>
              <a:t>Press any key to continue . . .</a:t>
            </a:r>
          </a:p>
        </p:txBody>
      </p:sp>
      <p:sp>
        <p:nvSpPr>
          <p:cNvPr id="8" name="Dikdörtgen 7"/>
          <p:cNvSpPr/>
          <p:nvPr/>
        </p:nvSpPr>
        <p:spPr>
          <a:xfrm>
            <a:off x="5765569" y="1013877"/>
            <a:ext cx="5015346" cy="507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using System;</a:t>
            </a:r>
          </a:p>
          <a:p>
            <a:r>
              <a:rPr lang="en-US" dirty="0"/>
              <a:t>namespace </a:t>
            </a:r>
            <a:r>
              <a:rPr lang="en-US" dirty="0" err="1"/>
              <a:t>structClassFark</a:t>
            </a:r>
            <a:r>
              <a:rPr lang="en-US" dirty="0"/>
              <a:t>{</a:t>
            </a:r>
          </a:p>
          <a:p>
            <a:r>
              <a:rPr lang="en-US" dirty="0"/>
              <a:t>    class Program{</a:t>
            </a:r>
          </a:p>
          <a:p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basit_sınıf</a:t>
            </a:r>
            <a:r>
              <a:rPr lang="en-US" dirty="0"/>
              <a:t> sınıf1 = new </a:t>
            </a:r>
            <a:r>
              <a:rPr lang="en-US" dirty="0" err="1"/>
              <a:t>basit_sınıf</a:t>
            </a:r>
            <a:r>
              <a:rPr lang="en-US" dirty="0"/>
              <a:t>();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basit_sınıf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sınıf2 = sınıf1;</a:t>
            </a:r>
          </a:p>
          <a:p>
            <a:r>
              <a:rPr lang="en-US" dirty="0"/>
              <a:t>            sınıf1.x = 5;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("sınıf1.x="+ sınıf1.x);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("sınıf2.x=" + sınıf2.x);</a:t>
            </a:r>
          </a:p>
          <a:p>
            <a:r>
              <a:rPr lang="en-US" dirty="0"/>
              <a:t>            </a:t>
            </a:r>
            <a:r>
              <a:rPr lang="en-US" dirty="0" err="1"/>
              <a:t>basit_yapı</a:t>
            </a:r>
            <a:r>
              <a:rPr lang="en-US" dirty="0"/>
              <a:t> yapı1 = new </a:t>
            </a:r>
            <a:r>
              <a:rPr lang="en-US" dirty="0" err="1"/>
              <a:t>basit_yapı</a:t>
            </a:r>
            <a:r>
              <a:rPr lang="en-US" dirty="0"/>
              <a:t>();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         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basit_yapı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yapı2 = yapı1;</a:t>
            </a:r>
          </a:p>
          <a:p>
            <a:r>
              <a:rPr lang="en-US" dirty="0"/>
              <a:t>            yapı1.x = 5;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("yapı1.x=" + yapı1.x);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("yapı2.x=" + yapı2.x);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</p:txBody>
      </p:sp>
      <p:sp>
        <p:nvSpPr>
          <p:cNvPr id="9" name="Dikdörtgen 8"/>
          <p:cNvSpPr/>
          <p:nvPr/>
        </p:nvSpPr>
        <p:spPr>
          <a:xfrm>
            <a:off x="2299854" y="1032824"/>
            <a:ext cx="3463636" cy="3139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/>
            <a:r>
              <a:rPr lang="en-US" dirty="0"/>
              <a:t>class </a:t>
            </a:r>
            <a:r>
              <a:rPr lang="en-US" dirty="0" err="1"/>
              <a:t>basit_sınıf</a:t>
            </a:r>
            <a:endParaRPr lang="en-US" dirty="0"/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        public int x;</a:t>
            </a:r>
          </a:p>
          <a:p>
            <a:pPr lvl="1"/>
            <a:r>
              <a:rPr lang="en-US" dirty="0"/>
              <a:t>}</a:t>
            </a:r>
            <a:endParaRPr lang="tr-TR" dirty="0"/>
          </a:p>
          <a:p>
            <a:pPr lvl="1"/>
            <a:endParaRPr lang="tr-TR" dirty="0"/>
          </a:p>
          <a:p>
            <a:pPr lvl="1"/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basit_yapı</a:t>
            </a:r>
            <a:endParaRPr lang="en-US" dirty="0"/>
          </a:p>
          <a:p>
            <a:pPr lvl="1"/>
            <a:r>
              <a:rPr lang="en-US" dirty="0"/>
              <a:t>{</a:t>
            </a:r>
          </a:p>
          <a:p>
            <a:pPr lvl="1"/>
            <a:r>
              <a:rPr lang="en-US" dirty="0"/>
              <a:t>        public int x;</a:t>
            </a:r>
          </a:p>
          <a:p>
            <a:pPr lvl="1"/>
            <a:r>
              <a:rPr lang="en-US" dirty="0"/>
              <a:t>}</a:t>
            </a:r>
            <a:endParaRPr lang="tr-TR" dirty="0"/>
          </a:p>
          <a:p>
            <a:r>
              <a:rPr lang="tr-TR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2445"/>
      </p:ext>
    </p:extLst>
  </p:cSld>
  <p:clrMapOvr>
    <a:masterClrMapping/>
  </p:clrMapOvr>
  <p:transition spd="med" advClick="0" advTm="1000">
    <p:spli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77476" y="145472"/>
            <a:ext cx="11387667" cy="935716"/>
          </a:xfrm>
        </p:spPr>
        <p:txBody>
          <a:bodyPr/>
          <a:lstStyle/>
          <a:p>
            <a:r>
              <a:rPr lang="tr-TR" dirty="0"/>
              <a:t>3. Aşırı Yükleme (</a:t>
            </a:r>
            <a:r>
              <a:rPr lang="tr-TR" dirty="0" err="1"/>
              <a:t>Overloading</a:t>
            </a:r>
            <a:r>
              <a:rPr lang="tr-TR" dirty="0"/>
              <a:t>)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90095" y="1475509"/>
            <a:ext cx="10404378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Aşırı yükleme, herhangi bir işleme birden fazla görev tanımlanmasıdır. </a:t>
            </a:r>
          </a:p>
          <a:p>
            <a:pPr marL="0" indent="0">
              <a:buNone/>
            </a:pPr>
            <a:r>
              <a:rPr lang="tr-TR" dirty="0"/>
              <a:t>    Aşırı yükleme, aşağıdaki kavramlar için geçerlidir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Yöntem (yapıcı) aşırı yükleme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/>
              <a:t>Operatör aşırı yükleme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err="1"/>
              <a:t>Dizinleyici</a:t>
            </a:r>
            <a:r>
              <a:rPr lang="tr-TR" dirty="0"/>
              <a:t> aşırı yükleme (</a:t>
            </a:r>
            <a:r>
              <a:rPr lang="tr-T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dizinleyici</a:t>
            </a:r>
            <a:r>
              <a:rPr lang="tr-T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konusunda görülecek</a:t>
            </a:r>
            <a:r>
              <a:rPr lang="tr-TR"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96468"/>
      </p:ext>
    </p:extLst>
  </p:cSld>
  <p:clrMapOvr>
    <a:masterClrMapping/>
  </p:clrMapOvr>
  <p:transition spd="med" advClick="0" advTm="1000">
    <p:spli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77476" y="145472"/>
            <a:ext cx="11387667" cy="935716"/>
          </a:xfrm>
        </p:spPr>
        <p:txBody>
          <a:bodyPr/>
          <a:lstStyle/>
          <a:p>
            <a:r>
              <a:rPr lang="tr-TR" dirty="0"/>
              <a:t>3.1-Yöntem Aşırı Yükleme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53912" y="1248969"/>
            <a:ext cx="7030996" cy="420036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tr-TR" sz="2600" dirty="0"/>
              <a:t>class </a:t>
            </a:r>
            <a:r>
              <a:rPr lang="tr-TR" sz="2600" dirty="0" err="1"/>
              <a:t>YöntemAşırıYükleme</a:t>
            </a:r>
            <a:endParaRPr lang="tr-TR" sz="2600" dirty="0"/>
          </a:p>
          <a:p>
            <a:pPr marL="0" indent="0">
              <a:spcBef>
                <a:spcPts val="0"/>
              </a:spcBef>
              <a:buNone/>
            </a:pPr>
            <a:r>
              <a:rPr lang="tr-TR" sz="26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600" dirty="0"/>
              <a:t>   void Yöntem1();                     	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600" dirty="0"/>
              <a:t>   void Yöntem1(int x);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600" dirty="0"/>
              <a:t>   void Yöntem1(</a:t>
            </a:r>
            <a:r>
              <a:rPr lang="tr-TR" sz="2600" dirty="0" err="1"/>
              <a:t>ref</a:t>
            </a:r>
            <a:r>
              <a:rPr lang="tr-TR" sz="2600" dirty="0"/>
              <a:t> int x);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600" dirty="0"/>
              <a:t>   void Yöntem1(int x, int y);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600" dirty="0"/>
              <a:t>   void Yöntem1(string </a:t>
            </a:r>
            <a:r>
              <a:rPr lang="tr-TR" sz="2600" dirty="0" err="1"/>
              <a:t>str</a:t>
            </a:r>
            <a:r>
              <a:rPr lang="tr-TR" sz="26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600" dirty="0"/>
              <a:t>   </a:t>
            </a:r>
            <a:r>
              <a:rPr lang="tr-TR" sz="2600" dirty="0">
                <a:solidFill>
                  <a:schemeClr val="tx2">
                    <a:lumMod val="50000"/>
                  </a:schemeClr>
                </a:solidFill>
              </a:rPr>
              <a:t>int </a:t>
            </a:r>
            <a:r>
              <a:rPr lang="tr-TR" sz="2600" dirty="0"/>
              <a:t>Yöntem1(int x);     			//</a:t>
            </a:r>
            <a:r>
              <a:rPr lang="tr-TR" sz="2600" dirty="0">
                <a:solidFill>
                  <a:schemeClr val="tx2">
                    <a:lumMod val="50000"/>
                  </a:schemeClr>
                </a:solidFill>
              </a:rPr>
              <a:t>Hata</a:t>
            </a:r>
            <a:r>
              <a:rPr lang="tr-TR" sz="2600" dirty="0"/>
              <a:t>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600" dirty="0"/>
              <a:t>   void Yöntem1(</a:t>
            </a:r>
            <a:r>
              <a:rPr lang="tr-TR" sz="2600" dirty="0" err="1">
                <a:solidFill>
                  <a:schemeClr val="tx2">
                    <a:lumMod val="50000"/>
                  </a:schemeClr>
                </a:solidFill>
              </a:rPr>
              <a:t>params</a:t>
            </a:r>
            <a:r>
              <a:rPr lang="tr-TR" sz="26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600" dirty="0"/>
              <a:t>string[] </a:t>
            </a:r>
            <a:r>
              <a:rPr lang="tr-TR" sz="2600" dirty="0" err="1"/>
              <a:t>page</a:t>
            </a:r>
            <a:r>
              <a:rPr lang="tr-TR" sz="2600" dirty="0"/>
              <a:t>);  	// </a:t>
            </a:r>
            <a:r>
              <a:rPr lang="tr-TR" sz="2600" dirty="0">
                <a:solidFill>
                  <a:schemeClr val="tx2">
                    <a:lumMod val="50000"/>
                  </a:schemeClr>
                </a:solidFill>
              </a:rPr>
              <a:t>Hata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600" dirty="0"/>
              <a:t>}</a:t>
            </a:r>
            <a:endParaRPr lang="en-US" sz="2600" dirty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 bwMode="auto">
          <a:xfrm>
            <a:off x="191730" y="1168837"/>
            <a:ext cx="4812757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tr-TR" sz="2400" kern="0" dirty="0"/>
              <a:t>Aşırı yüklenecek yöntem aynı isimli fakat farklı sayıda veya tipte parametreli olarak ayrı ayrı tanımlanır.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tr-TR" sz="2400" kern="0" dirty="0"/>
              <a:t>Yöntemin parametre listesi esnek iken , dönüş tipi değiştirilemez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tr-TR" sz="2400" kern="0" dirty="0" err="1">
                <a:solidFill>
                  <a:schemeClr val="tx2">
                    <a:lumMod val="50000"/>
                  </a:schemeClr>
                </a:solidFill>
              </a:rPr>
              <a:t>params</a:t>
            </a:r>
            <a:r>
              <a:rPr lang="tr-TR" sz="2400" kern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400" kern="0" dirty="0"/>
              <a:t>komutu parametre listesinde </a:t>
            </a:r>
            <a:r>
              <a:rPr lang="tr-TR" sz="2400" kern="0" dirty="0" err="1"/>
              <a:t>kulllanılamaz</a:t>
            </a:r>
            <a:r>
              <a:rPr lang="tr-TR" sz="2400" kern="0" dirty="0"/>
              <a:t>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tr-TR" sz="2400" kern="0" dirty="0"/>
              <a:t>Hangi yöntem modelinin çalıştırılacağına derleyici parametre karşılaştırması ile karar verir.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025781597"/>
      </p:ext>
    </p:extLst>
  </p:cSld>
  <p:clrMapOvr>
    <a:masterClrMapping/>
  </p:clrMapOvr>
  <p:transition spd="med" advClick="0" advTm="1000">
    <p:spli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77476" y="145472"/>
            <a:ext cx="11387667" cy="935716"/>
          </a:xfrm>
        </p:spPr>
        <p:txBody>
          <a:bodyPr/>
          <a:lstStyle/>
          <a:p>
            <a:r>
              <a:rPr lang="tr-TR" sz="3600" dirty="0"/>
              <a:t>Yöntem Aşırı Yüklemede Dikkat Edilecek Hususlar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402167" y="1139688"/>
            <a:ext cx="11387667" cy="4959488"/>
          </a:xfrm>
        </p:spPr>
        <p:txBody>
          <a:bodyPr/>
          <a:lstStyle/>
          <a:p>
            <a:r>
              <a:rPr lang="tr-TR" sz="2400" dirty="0"/>
              <a:t>Eş göreve sahip yöntem parametrelerinin </a:t>
            </a:r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isimlerini</a:t>
            </a:r>
            <a:r>
              <a:rPr lang="tr-TR" sz="2400" dirty="0"/>
              <a:t> ve </a:t>
            </a:r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tiplerini</a:t>
            </a:r>
            <a:r>
              <a:rPr lang="tr-TR" sz="2400" dirty="0"/>
              <a:t> aynı seçmelisiniz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sz="2000" dirty="0"/>
              <a:t>public void Write(string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message</a:t>
            </a:r>
            <a:r>
              <a:rPr lang="en-US" sz="2000" dirty="0"/>
              <a:t>, </a:t>
            </a:r>
            <a:r>
              <a:rPr lang="en-US" sz="2000" dirty="0" err="1"/>
              <a:t>FileStream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stream</a:t>
            </a:r>
            <a:r>
              <a:rPr lang="en-US" sz="2000" dirty="0"/>
              <a:t>){}</a:t>
            </a:r>
            <a:r>
              <a:rPr lang="tr-TR" sz="2000" dirty="0"/>
              <a:t>			//Temel Yöntem</a:t>
            </a:r>
            <a:endParaRPr lang="en-US" sz="2000" dirty="0"/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en-US" sz="2000" dirty="0"/>
              <a:t>public void Write(string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line</a:t>
            </a:r>
            <a:r>
              <a:rPr lang="en-US" sz="2000" dirty="0"/>
              <a:t>, </a:t>
            </a:r>
            <a:r>
              <a:rPr lang="en-US" sz="2000" dirty="0" err="1"/>
              <a:t>FileStream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file,</a:t>
            </a:r>
            <a:r>
              <a:rPr lang="en-US" sz="2000" dirty="0"/>
              <a:t> bool </a:t>
            </a:r>
            <a:r>
              <a:rPr lang="en-US" sz="2000" dirty="0" err="1"/>
              <a:t>closeStream</a:t>
            </a:r>
            <a:r>
              <a:rPr lang="en-US" sz="2000" dirty="0"/>
              <a:t>){}</a:t>
            </a:r>
            <a:r>
              <a:rPr lang="tr-TR" sz="2000" dirty="0"/>
              <a:t>     		</a:t>
            </a:r>
            <a:r>
              <a:rPr lang="tr-TR" sz="2000" dirty="0">
                <a:solidFill>
                  <a:schemeClr val="tx2">
                    <a:lumMod val="50000"/>
                  </a:schemeClr>
                </a:solidFill>
              </a:rPr>
              <a:t>//HATALI YAZIM</a:t>
            </a:r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en-US" sz="2000" dirty="0"/>
              <a:t>public void Write(string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message</a:t>
            </a:r>
            <a:r>
              <a:rPr lang="en-US" sz="2000" dirty="0"/>
              <a:t>, </a:t>
            </a:r>
            <a:r>
              <a:rPr lang="en-US" sz="2000" dirty="0" err="1"/>
              <a:t>FileStream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stream</a:t>
            </a:r>
            <a:r>
              <a:rPr lang="en-US" sz="2000" dirty="0"/>
              <a:t>, bool </a:t>
            </a:r>
            <a:r>
              <a:rPr lang="en-US" sz="2000" dirty="0" err="1"/>
              <a:t>closeStream</a:t>
            </a:r>
            <a:r>
              <a:rPr lang="en-US" sz="2000" dirty="0"/>
              <a:t>){}</a:t>
            </a:r>
            <a:r>
              <a:rPr lang="tr-TR" sz="2000" dirty="0"/>
              <a:t>	//</a:t>
            </a:r>
          </a:p>
          <a:p>
            <a:pPr marL="0" indent="0">
              <a:buNone/>
            </a:pPr>
            <a:endParaRPr lang="tr-TR" sz="2000" dirty="0"/>
          </a:p>
          <a:p>
            <a:r>
              <a:rPr lang="tr-TR" sz="2400" dirty="0"/>
              <a:t>Yöntem parametrelerini aşırı yüklü tüm yöntem modelleri için hep aynı sırada belirtin</a:t>
            </a:r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en-US" sz="2000" dirty="0"/>
              <a:t>public void Write(string message, </a:t>
            </a:r>
            <a:r>
              <a:rPr lang="en-US" sz="2000" dirty="0" err="1"/>
              <a:t>FileStream</a:t>
            </a:r>
            <a:r>
              <a:rPr lang="en-US" sz="2000" dirty="0"/>
              <a:t> stream){}</a:t>
            </a:r>
          </a:p>
          <a:p>
            <a:pPr marL="0" indent="0">
              <a:buNone/>
            </a:pPr>
            <a:r>
              <a:rPr lang="tr-TR" sz="2000" dirty="0"/>
              <a:t>	</a:t>
            </a:r>
            <a:r>
              <a:rPr lang="en-US" sz="2000" dirty="0"/>
              <a:t>public void Write(string message, </a:t>
            </a:r>
            <a:r>
              <a:rPr lang="en-US" sz="2000" dirty="0" err="1"/>
              <a:t>FileStream</a:t>
            </a:r>
            <a:r>
              <a:rPr lang="en-US" sz="2000" dirty="0"/>
              <a:t> stream, bool </a:t>
            </a:r>
            <a:r>
              <a:rPr lang="en-US" sz="2000" dirty="0" err="1"/>
              <a:t>closeStream</a:t>
            </a:r>
            <a:r>
              <a:rPr lang="en-US" sz="2000" dirty="0"/>
              <a:t>){}</a:t>
            </a:r>
            <a:endParaRPr lang="tr-TR" sz="2000" dirty="0"/>
          </a:p>
          <a:p>
            <a:endParaRPr lang="en-US" sz="2000" dirty="0"/>
          </a:p>
          <a:p>
            <a:r>
              <a:rPr lang="tr-TR" sz="2400" dirty="0"/>
              <a:t>Eğer parametre listesinde liste türü bir girdi varsa bunu en sona kaydırmalısınız</a:t>
            </a:r>
          </a:p>
          <a:p>
            <a:pPr marL="457200" lvl="1" indent="0">
              <a:buNone/>
            </a:pPr>
            <a:r>
              <a:rPr lang="tr-TR" sz="2000" dirty="0"/>
              <a:t>	</a:t>
            </a:r>
            <a:r>
              <a:rPr lang="en-US" sz="2000" dirty="0"/>
              <a:t>public void Write(string message, </a:t>
            </a:r>
            <a:r>
              <a:rPr lang="tr-TR" sz="2000" dirty="0"/>
              <a:t>int </a:t>
            </a:r>
            <a:r>
              <a:rPr lang="tr-TR" sz="2000" dirty="0" err="1"/>
              <a:t>count</a:t>
            </a:r>
            <a:r>
              <a:rPr lang="tr-TR" sz="2000" dirty="0"/>
              <a:t>, </a:t>
            </a:r>
            <a:r>
              <a:rPr lang="tr-TR" sz="2000" dirty="0" err="1">
                <a:solidFill>
                  <a:schemeClr val="tx2">
                    <a:lumMod val="50000"/>
                  </a:schemeClr>
                </a:solidFill>
              </a:rPr>
              <a:t>ArrayList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000" dirty="0">
                <a:solidFill>
                  <a:schemeClr val="tx2">
                    <a:lumMod val="50000"/>
                  </a:schemeClr>
                </a:solidFill>
              </a:rPr>
              <a:t>list1</a:t>
            </a:r>
            <a:r>
              <a:rPr lang="en-US" sz="2000" dirty="0"/>
              <a:t>){}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9" name="Gülen Yüz 8"/>
          <p:cNvSpPr/>
          <p:nvPr/>
        </p:nvSpPr>
        <p:spPr>
          <a:xfrm>
            <a:off x="9117495" y="4055165"/>
            <a:ext cx="357809" cy="37106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ülen Yüz 9"/>
          <p:cNvSpPr/>
          <p:nvPr/>
        </p:nvSpPr>
        <p:spPr>
          <a:xfrm>
            <a:off x="9899375" y="2544417"/>
            <a:ext cx="344555" cy="35780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ülen Yüz 11"/>
          <p:cNvSpPr/>
          <p:nvPr/>
        </p:nvSpPr>
        <p:spPr>
          <a:xfrm>
            <a:off x="7699512" y="5234608"/>
            <a:ext cx="357809" cy="37106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72686"/>
      </p:ext>
    </p:extLst>
  </p:cSld>
  <p:clrMapOvr>
    <a:masterClrMapping/>
  </p:clrMapOvr>
  <p:transition spd="med" advClick="0" advTm="1000">
    <p:spli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77476" y="145472"/>
            <a:ext cx="11387667" cy="935716"/>
          </a:xfrm>
        </p:spPr>
        <p:txBody>
          <a:bodyPr/>
          <a:lstStyle/>
          <a:p>
            <a:r>
              <a:rPr lang="tr-TR" sz="3600" dirty="0"/>
              <a:t>Yöntem Aşırı Yükleme: Örnek-1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808383" y="1003136"/>
            <a:ext cx="4943061" cy="4801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using System;</a:t>
            </a:r>
          </a:p>
          <a:p>
            <a:r>
              <a:rPr lang="en-US" dirty="0"/>
              <a:t>class Test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static void </a:t>
            </a:r>
            <a:r>
              <a:rPr lang="tr-TR" dirty="0"/>
              <a:t>Yöntem1</a:t>
            </a:r>
            <a:r>
              <a:rPr lang="en-US" dirty="0"/>
              <a:t>(int x)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tr-TR" dirty="0"/>
              <a:t>int parametreli</a:t>
            </a:r>
            <a:r>
              <a:rPr lang="en-US" dirty="0"/>
              <a:t>"</a:t>
            </a:r>
            <a:r>
              <a:rPr lang="tr-TR" dirty="0"/>
              <a:t>+x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</a:t>
            </a:r>
            <a:r>
              <a:rPr lang="tr-TR" dirty="0"/>
              <a:t> </a:t>
            </a:r>
            <a:r>
              <a:rPr lang="en-US" dirty="0"/>
              <a:t> static void </a:t>
            </a:r>
            <a:r>
              <a:rPr lang="tr-TR" dirty="0"/>
              <a:t>Yöntem1(</a:t>
            </a:r>
            <a:r>
              <a:rPr lang="en-US" dirty="0"/>
              <a:t>string y)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("string </a:t>
            </a:r>
            <a:r>
              <a:rPr lang="tr-TR" dirty="0"/>
              <a:t>parametreli</a:t>
            </a:r>
            <a:r>
              <a:rPr lang="en-US" dirty="0"/>
              <a:t>"</a:t>
            </a:r>
            <a:r>
              <a:rPr lang="tr-TR" dirty="0"/>
              <a:t>+y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  static void Main()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tr-TR" dirty="0"/>
              <a:t>Yöntem1</a:t>
            </a:r>
            <a:r>
              <a:rPr lang="en-US" dirty="0"/>
              <a:t>("</a:t>
            </a:r>
            <a:r>
              <a:rPr lang="tr-TR" dirty="0"/>
              <a:t>Sakarya</a:t>
            </a:r>
            <a:r>
              <a:rPr lang="en-US" dirty="0"/>
              <a:t>");</a:t>
            </a:r>
            <a:endParaRPr lang="tr-TR" dirty="0"/>
          </a:p>
          <a:p>
            <a:r>
              <a:rPr lang="tr-TR" dirty="0"/>
              <a:t>        Yöntem1</a:t>
            </a:r>
            <a:r>
              <a:rPr lang="en-US" dirty="0"/>
              <a:t>("</a:t>
            </a:r>
            <a:r>
              <a:rPr lang="tr-TR" dirty="0"/>
              <a:t>54</a:t>
            </a:r>
            <a:r>
              <a:rPr lang="en-US" dirty="0"/>
              <a:t>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Dikdörtgen 7"/>
          <p:cNvSpPr/>
          <p:nvPr/>
        </p:nvSpPr>
        <p:spPr>
          <a:xfrm>
            <a:off x="6082749" y="1069396"/>
            <a:ext cx="5711686" cy="4524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using System;</a:t>
            </a:r>
          </a:p>
          <a:p>
            <a:r>
              <a:rPr lang="en-US" dirty="0"/>
              <a:t>class Test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static void </a:t>
            </a:r>
            <a:r>
              <a:rPr lang="tr-TR" dirty="0"/>
              <a:t>Yöntem1</a:t>
            </a:r>
            <a:r>
              <a:rPr lang="en-US" dirty="0"/>
              <a:t>(int x)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tr-TR" dirty="0"/>
              <a:t>int parametreli</a:t>
            </a:r>
            <a:r>
              <a:rPr lang="en-US" dirty="0"/>
              <a:t>"</a:t>
            </a:r>
            <a:r>
              <a:rPr lang="tr-TR" dirty="0"/>
              <a:t>+x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</a:t>
            </a:r>
            <a:r>
              <a:rPr lang="tr-TR" dirty="0"/>
              <a:t> </a:t>
            </a:r>
            <a:r>
              <a:rPr lang="en-US" dirty="0"/>
              <a:t> static void </a:t>
            </a:r>
            <a:r>
              <a:rPr lang="tr-TR" dirty="0"/>
              <a:t>Yöntem1(double</a:t>
            </a:r>
            <a:r>
              <a:rPr lang="en-US" dirty="0"/>
              <a:t> y)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tr-TR" dirty="0"/>
              <a:t>double parametreli</a:t>
            </a:r>
            <a:r>
              <a:rPr lang="en-US" dirty="0"/>
              <a:t>"</a:t>
            </a:r>
            <a:r>
              <a:rPr lang="tr-TR" dirty="0"/>
              <a:t>+y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  static void Main()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  <a:r>
              <a:rPr lang="tr-TR" dirty="0"/>
              <a:t>Yöntem1</a:t>
            </a:r>
            <a:r>
              <a:rPr lang="en-US" dirty="0"/>
              <a:t>(</a:t>
            </a:r>
            <a:r>
              <a:rPr lang="tr-TR" dirty="0"/>
              <a:t>10</a:t>
            </a:r>
            <a:r>
              <a:rPr lang="en-US" dirty="0"/>
              <a:t>);</a:t>
            </a:r>
            <a:r>
              <a:rPr lang="tr-TR" dirty="0"/>
              <a:t>   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//Hangisi Çalışır?</a:t>
            </a:r>
          </a:p>
          <a:p>
            <a:r>
              <a:rPr lang="tr-TR" dirty="0"/>
              <a:t>     </a:t>
            </a:r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54711"/>
      </p:ext>
    </p:extLst>
  </p:cSld>
  <p:clrMapOvr>
    <a:masterClrMapping/>
  </p:clrMapOvr>
  <p:transition spd="med" advClick="0" advTm="1000">
    <p:spli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77476" y="145472"/>
            <a:ext cx="11387667" cy="935716"/>
          </a:xfrm>
        </p:spPr>
        <p:txBody>
          <a:bodyPr/>
          <a:lstStyle/>
          <a:p>
            <a:r>
              <a:rPr lang="tr-TR" sz="3600" dirty="0"/>
              <a:t>Yöntem Aşırı Yükleme: Örnek-2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477078" y="950127"/>
            <a:ext cx="5367131" cy="5632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dirty="0" err="1"/>
              <a:t>using</a:t>
            </a:r>
            <a:r>
              <a:rPr lang="tr-TR" dirty="0"/>
              <a:t> System;</a:t>
            </a:r>
            <a:br>
              <a:rPr lang="tr-TR" dirty="0"/>
            </a:br>
            <a:r>
              <a:rPr lang="tr-TR" dirty="0"/>
              <a:t>class Test</a:t>
            </a:r>
            <a:br>
              <a:rPr lang="tr-TR" dirty="0"/>
            </a:br>
            <a:r>
              <a:rPr lang="tr-TR" dirty="0"/>
              <a:t>{</a:t>
            </a:r>
            <a:br>
              <a:rPr lang="tr-TR" dirty="0"/>
            </a:br>
            <a:r>
              <a:rPr lang="tr-TR" dirty="0"/>
              <a:t>    </a:t>
            </a:r>
            <a:r>
              <a:rPr lang="tr-TR" dirty="0" err="1"/>
              <a:t>static</a:t>
            </a:r>
            <a:r>
              <a:rPr lang="tr-TR" dirty="0"/>
              <a:t> void Yöntem1(int x, int y)</a:t>
            </a:r>
            <a:br>
              <a:rPr lang="tr-TR" dirty="0"/>
            </a:br>
            <a:r>
              <a:rPr lang="tr-TR" dirty="0"/>
              <a:t>    {</a:t>
            </a:r>
            <a:br>
              <a:rPr lang="tr-TR" dirty="0"/>
            </a:br>
            <a:r>
              <a:rPr lang="tr-TR" dirty="0"/>
              <a:t>        </a:t>
            </a:r>
            <a:r>
              <a:rPr lang="tr-TR" dirty="0" err="1"/>
              <a:t>Console.WriteLine</a:t>
            </a:r>
            <a:r>
              <a:rPr lang="tr-TR" dirty="0"/>
              <a:t>("int x, int y");</a:t>
            </a:r>
            <a:br>
              <a:rPr lang="tr-TR" dirty="0"/>
            </a:br>
            <a:r>
              <a:rPr lang="tr-TR" dirty="0"/>
              <a:t>    }</a:t>
            </a:r>
            <a:br>
              <a:rPr lang="tr-TR" dirty="0"/>
            </a:br>
            <a:r>
              <a:rPr lang="tr-TR" dirty="0"/>
              <a:t>    </a:t>
            </a:r>
            <a:r>
              <a:rPr lang="tr-TR" dirty="0" err="1"/>
              <a:t>static</a:t>
            </a:r>
            <a:r>
              <a:rPr lang="tr-TR" dirty="0"/>
              <a:t> void Yöntem1 (int x, double y)</a:t>
            </a:r>
            <a:br>
              <a:rPr lang="tr-TR" dirty="0"/>
            </a:br>
            <a:r>
              <a:rPr lang="tr-TR" dirty="0"/>
              <a:t>    {</a:t>
            </a:r>
            <a:br>
              <a:rPr lang="tr-TR" dirty="0"/>
            </a:br>
            <a:r>
              <a:rPr lang="tr-TR" dirty="0"/>
              <a:t>        </a:t>
            </a:r>
            <a:r>
              <a:rPr lang="tr-TR" dirty="0" err="1"/>
              <a:t>Console.WriteLine</a:t>
            </a:r>
            <a:r>
              <a:rPr lang="tr-TR" dirty="0"/>
              <a:t>("int x, double y");</a:t>
            </a:r>
            <a:br>
              <a:rPr lang="tr-TR" dirty="0"/>
            </a:br>
            <a:r>
              <a:rPr lang="tr-TR" dirty="0"/>
              <a:t>    }</a:t>
            </a:r>
            <a:br>
              <a:rPr lang="tr-TR" dirty="0"/>
            </a:br>
            <a:r>
              <a:rPr lang="tr-TR" dirty="0"/>
              <a:t>    </a:t>
            </a:r>
            <a:r>
              <a:rPr lang="tr-TR" dirty="0" err="1"/>
              <a:t>static</a:t>
            </a:r>
            <a:r>
              <a:rPr lang="tr-TR" dirty="0"/>
              <a:t> void Yöntem1 (double x, int y)</a:t>
            </a:r>
            <a:br>
              <a:rPr lang="tr-TR" dirty="0"/>
            </a:br>
            <a:r>
              <a:rPr lang="tr-TR" dirty="0"/>
              <a:t>    {</a:t>
            </a:r>
            <a:br>
              <a:rPr lang="tr-TR" dirty="0"/>
            </a:br>
            <a:r>
              <a:rPr lang="tr-TR" dirty="0"/>
              <a:t>        </a:t>
            </a:r>
            <a:r>
              <a:rPr lang="tr-TR" dirty="0" err="1"/>
              <a:t>Console.WriteLine</a:t>
            </a:r>
            <a:r>
              <a:rPr lang="tr-TR" dirty="0"/>
              <a:t>("double x, int y");</a:t>
            </a:r>
            <a:br>
              <a:rPr lang="tr-TR" dirty="0"/>
            </a:br>
            <a:r>
              <a:rPr lang="tr-TR" dirty="0"/>
              <a:t>    }</a:t>
            </a:r>
            <a:br>
              <a:rPr lang="tr-TR" dirty="0"/>
            </a:br>
            <a:r>
              <a:rPr lang="tr-TR" dirty="0"/>
              <a:t>    </a:t>
            </a:r>
            <a:r>
              <a:rPr lang="tr-TR" dirty="0" err="1"/>
              <a:t>static</a:t>
            </a:r>
            <a:r>
              <a:rPr lang="tr-TR" dirty="0"/>
              <a:t> void Main()</a:t>
            </a:r>
            <a:br>
              <a:rPr lang="tr-TR" dirty="0"/>
            </a:br>
            <a:r>
              <a:rPr lang="tr-TR" dirty="0"/>
              <a:t>    {</a:t>
            </a:r>
            <a:br>
              <a:rPr lang="tr-TR" dirty="0"/>
            </a:br>
            <a:r>
              <a:rPr lang="tr-TR" dirty="0"/>
              <a:t>        Yöntem1 (5, 10);	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//Hangisi Çalışır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    }</a:t>
            </a:r>
            <a:br>
              <a:rPr lang="tr-TR" dirty="0"/>
            </a:br>
            <a:r>
              <a:rPr lang="tr-TR" dirty="0"/>
              <a:t>}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6042993" y="1016388"/>
            <a:ext cx="5751442" cy="553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dirty="0" err="1"/>
              <a:t>using</a:t>
            </a:r>
            <a:r>
              <a:rPr lang="tr-TR" dirty="0"/>
              <a:t> System;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>class Test</a:t>
            </a:r>
            <a:br>
              <a:rPr lang="tr-TR" dirty="0"/>
            </a:br>
            <a:r>
              <a:rPr lang="tr-TR" dirty="0"/>
              <a:t>{</a:t>
            </a:r>
            <a:br>
              <a:rPr lang="tr-TR" dirty="0"/>
            </a:br>
            <a:r>
              <a:rPr lang="tr-TR" dirty="0"/>
              <a:t>    </a:t>
            </a:r>
            <a:r>
              <a:rPr lang="tr-TR" dirty="0" err="1"/>
              <a:t>static</a:t>
            </a:r>
            <a:r>
              <a:rPr lang="tr-TR" dirty="0"/>
              <a:t> void Yöntem1 (int x, double y)</a:t>
            </a:r>
            <a:br>
              <a:rPr lang="tr-TR" dirty="0"/>
            </a:br>
            <a:r>
              <a:rPr lang="tr-TR" dirty="0"/>
              <a:t>    {</a:t>
            </a:r>
            <a:br>
              <a:rPr lang="tr-TR" dirty="0"/>
            </a:br>
            <a:r>
              <a:rPr lang="tr-TR" dirty="0"/>
              <a:t>        </a:t>
            </a:r>
            <a:r>
              <a:rPr lang="tr-TR" dirty="0" err="1"/>
              <a:t>Console.WriteLine</a:t>
            </a:r>
            <a:r>
              <a:rPr lang="tr-TR" dirty="0"/>
              <a:t>("int x, double y");</a:t>
            </a:r>
            <a:br>
              <a:rPr lang="tr-TR" dirty="0"/>
            </a:br>
            <a:r>
              <a:rPr lang="tr-TR" dirty="0"/>
              <a:t>    }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>    </a:t>
            </a:r>
            <a:r>
              <a:rPr lang="tr-TR" dirty="0" err="1"/>
              <a:t>static</a:t>
            </a:r>
            <a:r>
              <a:rPr lang="tr-TR" dirty="0"/>
              <a:t> void Yöntem1 (double x, int y)</a:t>
            </a:r>
            <a:br>
              <a:rPr lang="tr-TR" dirty="0"/>
            </a:br>
            <a:r>
              <a:rPr lang="tr-TR" dirty="0"/>
              <a:t>    {</a:t>
            </a:r>
            <a:br>
              <a:rPr lang="tr-TR" dirty="0"/>
            </a:br>
            <a:r>
              <a:rPr lang="tr-TR" dirty="0"/>
              <a:t>        </a:t>
            </a:r>
            <a:r>
              <a:rPr lang="tr-TR" dirty="0" err="1"/>
              <a:t>Console.WriteLine</a:t>
            </a:r>
            <a:r>
              <a:rPr lang="tr-TR" dirty="0"/>
              <a:t>("double x, int y");</a:t>
            </a:r>
            <a:br>
              <a:rPr lang="tr-TR" dirty="0"/>
            </a:br>
            <a:r>
              <a:rPr lang="tr-TR" dirty="0"/>
              <a:t>    }</a:t>
            </a:r>
            <a:br>
              <a:rPr lang="tr-TR" dirty="0"/>
            </a:br>
            <a:r>
              <a:rPr lang="tr-TR" dirty="0"/>
              <a:t>    </a:t>
            </a:r>
            <a:br>
              <a:rPr lang="tr-TR" dirty="0"/>
            </a:br>
            <a:r>
              <a:rPr lang="tr-TR" dirty="0"/>
              <a:t>    </a:t>
            </a:r>
            <a:r>
              <a:rPr lang="tr-TR" dirty="0" err="1"/>
              <a:t>static</a:t>
            </a:r>
            <a:r>
              <a:rPr lang="tr-TR" dirty="0"/>
              <a:t> void Main()</a:t>
            </a:r>
            <a:br>
              <a:rPr lang="tr-TR" dirty="0"/>
            </a:br>
            <a:r>
              <a:rPr lang="tr-TR" dirty="0"/>
              <a:t>    {</a:t>
            </a:r>
            <a:br>
              <a:rPr lang="tr-TR" dirty="0"/>
            </a:br>
            <a:r>
              <a:rPr lang="tr-TR" dirty="0"/>
              <a:t>        Yöntem1 (5, 10);	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//Hangisi Çalışır !!!!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    }</a:t>
            </a:r>
            <a:br>
              <a:rPr lang="tr-TR" dirty="0"/>
            </a:br>
            <a:r>
              <a:rPr lang="tr-TR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5285"/>
      </p:ext>
    </p:extLst>
  </p:cSld>
  <p:clrMapOvr>
    <a:masterClrMapping/>
  </p:clrMapOvr>
  <p:transition spd="med" advClick="0" advTm="1000">
    <p:spli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77476" y="145472"/>
            <a:ext cx="11387667" cy="935716"/>
          </a:xfrm>
        </p:spPr>
        <p:txBody>
          <a:bodyPr/>
          <a:lstStyle/>
          <a:p>
            <a:r>
              <a:rPr lang="tr-TR" sz="3600" dirty="0"/>
              <a:t>Yöntem Aşırı Yükleme: Seçimli Parametre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3074506" y="1122405"/>
            <a:ext cx="4068418" cy="507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dirty="0" err="1"/>
              <a:t>using</a:t>
            </a:r>
            <a:r>
              <a:rPr lang="tr-TR" dirty="0"/>
              <a:t> System;</a:t>
            </a:r>
            <a:br>
              <a:rPr lang="tr-TR" dirty="0"/>
            </a:br>
            <a:r>
              <a:rPr lang="tr-TR" dirty="0"/>
              <a:t>class Test</a:t>
            </a:r>
            <a:br>
              <a:rPr lang="tr-TR" dirty="0"/>
            </a:br>
            <a:r>
              <a:rPr lang="tr-TR" dirty="0"/>
              <a:t>{</a:t>
            </a:r>
            <a:br>
              <a:rPr lang="tr-TR" dirty="0"/>
            </a:br>
            <a:r>
              <a:rPr lang="tr-TR" dirty="0"/>
              <a:t>    </a:t>
            </a:r>
            <a:r>
              <a:rPr lang="tr-TR" dirty="0" err="1"/>
              <a:t>static</a:t>
            </a:r>
            <a:r>
              <a:rPr lang="tr-TR" dirty="0"/>
              <a:t> void Yöntem1(int x, int y = 5)</a:t>
            </a:r>
            <a:br>
              <a:rPr lang="tr-TR" dirty="0"/>
            </a:br>
            <a:r>
              <a:rPr lang="tr-TR" dirty="0"/>
              <a:t>    { </a:t>
            </a:r>
            <a:br>
              <a:rPr lang="tr-TR" dirty="0"/>
            </a:br>
            <a:r>
              <a:rPr lang="tr-TR" dirty="0"/>
              <a:t>        </a:t>
            </a:r>
            <a:r>
              <a:rPr lang="tr-TR" dirty="0" err="1"/>
              <a:t>Console.WriteLine</a:t>
            </a:r>
            <a:r>
              <a:rPr lang="tr-TR" dirty="0"/>
              <a:t>("int x, int y = 5");</a:t>
            </a:r>
            <a:br>
              <a:rPr lang="tr-TR" dirty="0"/>
            </a:br>
            <a:r>
              <a:rPr lang="tr-TR" dirty="0"/>
              <a:t>    }</a:t>
            </a:r>
            <a:br>
              <a:rPr lang="tr-TR" dirty="0"/>
            </a:br>
            <a:r>
              <a:rPr lang="tr-TR" dirty="0"/>
              <a:t>    </a:t>
            </a:r>
            <a:br>
              <a:rPr lang="tr-TR" dirty="0"/>
            </a:br>
            <a:r>
              <a:rPr lang="tr-TR" dirty="0"/>
              <a:t>    </a:t>
            </a:r>
            <a:r>
              <a:rPr lang="tr-TR" dirty="0" err="1"/>
              <a:t>static</a:t>
            </a:r>
            <a:r>
              <a:rPr lang="tr-TR" dirty="0"/>
              <a:t> void Yöntem1(int x)</a:t>
            </a:r>
            <a:br>
              <a:rPr lang="tr-TR" dirty="0"/>
            </a:br>
            <a:r>
              <a:rPr lang="tr-TR" dirty="0"/>
              <a:t>    {</a:t>
            </a:r>
            <a:br>
              <a:rPr lang="tr-TR" dirty="0"/>
            </a:br>
            <a:r>
              <a:rPr lang="tr-TR" dirty="0"/>
              <a:t>        </a:t>
            </a:r>
            <a:r>
              <a:rPr lang="tr-TR" dirty="0" err="1"/>
              <a:t>Console.WriteLine</a:t>
            </a:r>
            <a:r>
              <a:rPr lang="tr-TR" dirty="0"/>
              <a:t>("int x");</a:t>
            </a:r>
            <a:br>
              <a:rPr lang="tr-TR" dirty="0"/>
            </a:br>
            <a:r>
              <a:rPr lang="tr-TR" dirty="0"/>
              <a:t>    }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>    </a:t>
            </a:r>
            <a:r>
              <a:rPr lang="tr-TR" dirty="0" err="1"/>
              <a:t>static</a:t>
            </a:r>
            <a:r>
              <a:rPr lang="tr-TR" dirty="0"/>
              <a:t> void Main()</a:t>
            </a:r>
            <a:br>
              <a:rPr lang="tr-TR" dirty="0"/>
            </a:br>
            <a:r>
              <a:rPr lang="tr-TR" dirty="0"/>
              <a:t>    {</a:t>
            </a:r>
            <a:br>
              <a:rPr lang="tr-TR" dirty="0"/>
            </a:br>
            <a:r>
              <a:rPr lang="tr-TR" dirty="0"/>
              <a:t>        Yöntem1(10);    //çalışır</a:t>
            </a:r>
            <a:br>
              <a:rPr lang="tr-TR" dirty="0"/>
            </a:br>
            <a:r>
              <a:rPr lang="tr-TR" dirty="0"/>
              <a:t>    }</a:t>
            </a:r>
            <a:br>
              <a:rPr lang="tr-TR" dirty="0"/>
            </a:br>
            <a:r>
              <a:rPr lang="tr-TR" dirty="0"/>
              <a:t>}</a:t>
            </a:r>
            <a:endParaRPr lang="en-US" dirty="0"/>
          </a:p>
        </p:txBody>
      </p:sp>
      <p:sp>
        <p:nvSpPr>
          <p:cNvPr id="9" name="İçerik Yer Tutucusu 2"/>
          <p:cNvSpPr txBox="1">
            <a:spLocks/>
          </p:cNvSpPr>
          <p:nvPr/>
        </p:nvSpPr>
        <p:spPr bwMode="auto">
          <a:xfrm>
            <a:off x="191731" y="1168837"/>
            <a:ext cx="2882774" cy="5059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tr-TR" sz="1800" kern="0" dirty="0"/>
              <a:t>C# 4.0 sürümünden itibaren aşırı yüklü yöntemlerin boş bırakılan parametreleri varsayılan değere kurularak çalıştırılabilmektedir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tr-TR" sz="1800" kern="0" dirty="0"/>
              <a:t>Ortadaki örnekte ikinci yöntem çalıştırılır, çünkü en uygun yöntem ikinci yöntemdir (bire-bir eşleme)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tr-TR" sz="1800" kern="0" dirty="0"/>
              <a:t>Ancak,  en sağdaki örnekte; </a:t>
            </a:r>
            <a:r>
              <a:rPr lang="tr-TR" sz="1800" kern="0" dirty="0">
                <a:solidFill>
                  <a:schemeClr val="tx2">
                    <a:lumMod val="50000"/>
                  </a:schemeClr>
                </a:solidFill>
              </a:rPr>
              <a:t>Yöntem1 (10); </a:t>
            </a:r>
            <a:r>
              <a:rPr lang="tr-TR" sz="1800" kern="0" dirty="0"/>
              <a:t>kullanımı derleyici tarafından "muğlak, belirsiz" (</a:t>
            </a:r>
            <a:r>
              <a:rPr lang="tr-TR" sz="1800" kern="0" dirty="0" err="1"/>
              <a:t>ambiguous</a:t>
            </a:r>
            <a:r>
              <a:rPr lang="tr-TR" sz="1800" kern="0" dirty="0"/>
              <a:t>) olarak işaretlenir.</a:t>
            </a:r>
            <a:endParaRPr lang="en-US" sz="1800" kern="0" dirty="0"/>
          </a:p>
        </p:txBody>
      </p:sp>
      <p:sp>
        <p:nvSpPr>
          <p:cNvPr id="11" name="Dikdörtgen 10"/>
          <p:cNvSpPr/>
          <p:nvPr/>
        </p:nvSpPr>
        <p:spPr>
          <a:xfrm>
            <a:off x="7182680" y="1135657"/>
            <a:ext cx="4837042" cy="507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dirty="0" err="1"/>
              <a:t>using</a:t>
            </a:r>
            <a:r>
              <a:rPr lang="tr-TR" dirty="0"/>
              <a:t> System;</a:t>
            </a:r>
            <a:br>
              <a:rPr lang="tr-TR" dirty="0"/>
            </a:br>
            <a:r>
              <a:rPr lang="tr-TR" dirty="0"/>
              <a:t>class Test</a:t>
            </a:r>
            <a:br>
              <a:rPr lang="tr-TR" dirty="0"/>
            </a:br>
            <a:r>
              <a:rPr lang="tr-TR" dirty="0"/>
              <a:t>{</a:t>
            </a:r>
            <a:br>
              <a:rPr lang="tr-TR" dirty="0"/>
            </a:br>
            <a:r>
              <a:rPr lang="tr-TR" dirty="0"/>
              <a:t>    </a:t>
            </a:r>
            <a:r>
              <a:rPr lang="tr-TR" dirty="0" err="1"/>
              <a:t>static</a:t>
            </a:r>
            <a:r>
              <a:rPr lang="tr-TR" dirty="0"/>
              <a:t> void Yöntem1(int x, int y = 5, int z=10)</a:t>
            </a:r>
            <a:br>
              <a:rPr lang="tr-TR" dirty="0"/>
            </a:br>
            <a:r>
              <a:rPr lang="tr-TR" dirty="0"/>
              <a:t>    {</a:t>
            </a:r>
            <a:br>
              <a:rPr lang="tr-TR" dirty="0"/>
            </a:br>
            <a:r>
              <a:rPr lang="tr-TR" dirty="0"/>
              <a:t>        </a:t>
            </a:r>
            <a:r>
              <a:rPr lang="tr-TR" dirty="0" err="1"/>
              <a:t>Console.WriteLine</a:t>
            </a:r>
            <a:r>
              <a:rPr lang="tr-TR" dirty="0"/>
              <a:t>("int x, int y = 5, int z=10");</a:t>
            </a:r>
            <a:br>
              <a:rPr lang="tr-TR" dirty="0"/>
            </a:br>
            <a:r>
              <a:rPr lang="tr-TR" dirty="0"/>
              <a:t>    }</a:t>
            </a:r>
            <a:br>
              <a:rPr lang="tr-TR" dirty="0"/>
            </a:br>
            <a:r>
              <a:rPr lang="tr-TR" dirty="0"/>
              <a:t>    </a:t>
            </a:r>
            <a:br>
              <a:rPr lang="tr-TR" dirty="0"/>
            </a:br>
            <a:r>
              <a:rPr lang="tr-TR" dirty="0"/>
              <a:t>    </a:t>
            </a:r>
            <a:r>
              <a:rPr lang="tr-TR" dirty="0" err="1"/>
              <a:t>static</a:t>
            </a:r>
            <a:r>
              <a:rPr lang="tr-TR" dirty="0"/>
              <a:t> void Yöntem1(int x, int y=5)</a:t>
            </a:r>
            <a:br>
              <a:rPr lang="tr-TR" dirty="0"/>
            </a:br>
            <a:r>
              <a:rPr lang="tr-TR" dirty="0"/>
              <a:t>    {</a:t>
            </a:r>
            <a:br>
              <a:rPr lang="tr-TR" dirty="0"/>
            </a:br>
            <a:r>
              <a:rPr lang="tr-TR" dirty="0"/>
              <a:t>        </a:t>
            </a:r>
            <a:r>
              <a:rPr lang="tr-TR" dirty="0" err="1"/>
              <a:t>Console.WriteLine</a:t>
            </a:r>
            <a:r>
              <a:rPr lang="tr-TR" dirty="0"/>
              <a:t>("int x, int y=5");</a:t>
            </a:r>
            <a:br>
              <a:rPr lang="tr-TR" dirty="0"/>
            </a:br>
            <a:r>
              <a:rPr lang="tr-TR" dirty="0"/>
              <a:t>    }</a:t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r>
              <a:rPr lang="tr-TR" dirty="0"/>
              <a:t>    </a:t>
            </a:r>
            <a:r>
              <a:rPr lang="tr-TR" dirty="0" err="1"/>
              <a:t>static</a:t>
            </a:r>
            <a:r>
              <a:rPr lang="tr-TR" dirty="0"/>
              <a:t> void Main()</a:t>
            </a:r>
            <a:br>
              <a:rPr lang="tr-TR" dirty="0"/>
            </a:br>
            <a:r>
              <a:rPr lang="tr-TR" dirty="0"/>
              <a:t>    {</a:t>
            </a:r>
            <a:br>
              <a:rPr lang="tr-TR" dirty="0"/>
            </a:br>
            <a:r>
              <a:rPr lang="tr-TR" dirty="0"/>
              <a:t>        Yöntem1(10);  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//Hata: "</a:t>
            </a:r>
            <a:r>
              <a:rPr lang="tr-TR" dirty="0" err="1">
                <a:solidFill>
                  <a:schemeClr val="tx2">
                    <a:lumMod val="50000"/>
                  </a:schemeClr>
                </a:solidFill>
              </a:rPr>
              <a:t>ambiguous</a:t>
            </a:r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" yöntem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    }</a:t>
            </a:r>
            <a:br>
              <a:rPr lang="tr-TR" dirty="0"/>
            </a:br>
            <a:r>
              <a:rPr lang="tr-TR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1858"/>
      </p:ext>
    </p:extLst>
  </p:cSld>
  <p:clrMapOvr>
    <a:masterClrMapping/>
  </p:clrMapOvr>
  <p:transition spd="med" advClick="0" advTm="1000">
    <p:spli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77476" y="185229"/>
            <a:ext cx="11387667" cy="935716"/>
          </a:xfrm>
        </p:spPr>
        <p:txBody>
          <a:bodyPr/>
          <a:lstStyle/>
          <a:p>
            <a:r>
              <a:rPr lang="tr-TR" sz="3600" dirty="0"/>
              <a:t>3.2 Operatör Aşırı Yükleme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10" name="İçerik Yer Tutucusu 2"/>
          <p:cNvSpPr txBox="1">
            <a:spLocks/>
          </p:cNvSpPr>
          <p:nvPr/>
        </p:nvSpPr>
        <p:spPr bwMode="auto">
          <a:xfrm>
            <a:off x="191731" y="943550"/>
            <a:ext cx="11456930" cy="5059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tr-TR" sz="1800" kern="0" dirty="0"/>
              <a:t>Operatör aşırı yükleme, kullanıcı tanımlı tipler üzerinde operatör tabanlı işlemleri gerçekleştirmek için tanımlanmış yöntemlerdir ve </a:t>
            </a:r>
            <a:r>
              <a:rPr lang="tr-TR" sz="1800" kern="0" dirty="0">
                <a:solidFill>
                  <a:schemeClr val="tx2">
                    <a:lumMod val="75000"/>
                  </a:schemeClr>
                </a:solidFill>
              </a:rPr>
              <a:t>asla void </a:t>
            </a:r>
            <a:r>
              <a:rPr lang="tr-TR" sz="1800" kern="0" dirty="0"/>
              <a:t>döndürmezler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tr-TR" sz="1800" kern="0" dirty="0"/>
              <a:t>Operatör aşırı yükleme yerine yöntemler de kullanılabilir, ancak operatörlerin kullanımı basit ve doğaldır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tr-TR" sz="1800" kern="0" dirty="0"/>
              <a:t>Kullanıcı tanımlı operatörler dil tanımlı operatörlere göre daha yüksek önceliklidir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tr-TR" sz="1800" kern="0" dirty="0"/>
              <a:t>Operatör aşırı yüklemesine ait yöntemler de aşırı yüklenebilir, aynı operatörün faklı modelleri tanımlanabilir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tr-TR" sz="1800" kern="0" dirty="0"/>
              <a:t>Orijinal operatör normalde ne kadar parametreye ihtiyaç duyuyorsa, aşırı yüklü hali de o kadar parametre ile kurgulanır. Örneğin + operatörü iki parametreye ihtiyaç duyar, aşırı yüklü hali de aynı sayıda parametre ile çalışır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tr-TR" sz="1800" kern="0" dirty="0"/>
              <a:t>Operatörleri simetrik olarak aşırı yükleyin. Örneğin == operatörünü aşırı yüklediyseniz != operatörünü de aşırı yükleyiniz  &lt;=  ve &gt;= de aynı şekilde…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tr-TR" sz="1800" kern="0" dirty="0"/>
              <a:t>Operatör aşırı yükleme yöntemi DAİMA </a:t>
            </a:r>
            <a:r>
              <a:rPr lang="tr-TR" sz="1800" kern="0" dirty="0" err="1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tr-TR" sz="1800" kern="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1800" kern="0" dirty="0"/>
              <a:t>olarak belirtilmeli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tr-TR" sz="1800" kern="0" dirty="0"/>
              <a:t>Orijinal operatör hangi tipler üzerinde çalışıyorsa, aşırı yüklenen operatör de aynı tipler üzerinde çalışmalı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tr-TR" sz="1800" kern="0" dirty="0"/>
              <a:t>"+" operatörünü aşırı yüklediyseniz "+=" operatörü de aşırı yüklenir, tüm bileşik operatörlerde bu kural geçerlidir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tr-TR" sz="1800" kern="0" dirty="0"/>
          </a:p>
          <a:p>
            <a:pPr marL="0" indent="0">
              <a:spcBef>
                <a:spcPts val="0"/>
              </a:spcBef>
              <a:buNone/>
            </a:pPr>
            <a:endParaRPr lang="tr-TR" sz="1800" kern="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tr-TR" sz="1800" kern="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800" kern="0" dirty="0"/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89562"/>
              </p:ext>
            </p:extLst>
          </p:nvPr>
        </p:nvGraphicFramePr>
        <p:xfrm>
          <a:off x="410817" y="4558746"/>
          <a:ext cx="11118574" cy="159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5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6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6154">
                <a:tc>
                  <a:txBody>
                    <a:bodyPr/>
                    <a:lstStyle/>
                    <a:p>
                      <a:r>
                        <a:rPr lang="tr-TR" sz="2000" dirty="0"/>
                        <a:t>Parametre Sayısı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Aşırı</a:t>
                      </a:r>
                      <a:r>
                        <a:rPr lang="tr-TR" sz="2000" baseline="0" dirty="0"/>
                        <a:t> YÜKLENEBİLİR Operatörler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Aşırı YÜKLENEMEZ Operatörler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707">
                <a:tc>
                  <a:txBody>
                    <a:bodyPr/>
                    <a:lstStyle/>
                    <a:p>
                      <a:r>
                        <a:rPr lang="tr-TR" sz="2000" dirty="0"/>
                        <a:t>Tek</a:t>
                      </a:r>
                      <a:r>
                        <a:rPr lang="tr-TR" sz="2000" baseline="0" dirty="0"/>
                        <a:t> parametreli </a:t>
                      </a:r>
                      <a:r>
                        <a:rPr lang="tr-TR" sz="2000" dirty="0"/>
                        <a:t> operatörler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    -    !    ~   ++  --  true</a:t>
                      </a:r>
                      <a:endParaRPr lang="en-US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new</a:t>
                      </a:r>
                      <a:r>
                        <a:rPr lang="tr-TR" sz="20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</a:t>
                      </a:r>
                      <a:r>
                        <a:rPr lang="tr-TR" sz="20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typeof</a:t>
                      </a:r>
                      <a:r>
                        <a:rPr lang="tr-TR" sz="20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  as   is   []  ()  .   -&gt;</a:t>
                      </a:r>
                      <a:endParaRPr lang="en-US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365">
                <a:tc>
                  <a:txBody>
                    <a:bodyPr/>
                    <a:lstStyle/>
                    <a:p>
                      <a:r>
                        <a:rPr lang="tr-TR" sz="2000" dirty="0"/>
                        <a:t>Çift veya Üç parametreli</a:t>
                      </a:r>
                      <a:r>
                        <a:rPr lang="tr-TR" sz="2000" baseline="0" dirty="0"/>
                        <a:t> operatörler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+   -   *   /   %   &amp;   |   ^   &lt;&lt;   &gt;&gt;   ==   !=   &gt;   &lt;   &gt;=  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=     &amp;&amp;     ||    ?:  </a:t>
                      </a:r>
                      <a:endParaRPr lang="en-US" sz="20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565034"/>
      </p:ext>
    </p:extLst>
  </p:cSld>
  <p:clrMapOvr>
    <a:masterClrMapping/>
  </p:clrMapOvr>
  <p:transition spd="med" advClick="0" advTm="1000">
    <p:spli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90598" y="107765"/>
            <a:ext cx="11387667" cy="935716"/>
          </a:xfrm>
        </p:spPr>
        <p:txBody>
          <a:bodyPr/>
          <a:lstStyle/>
          <a:p>
            <a:r>
              <a:rPr lang="tr-TR" sz="3600" dirty="0"/>
              <a:t>Operatör Aşırı Yükleme: Örnek-1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341145" y="941027"/>
            <a:ext cx="4966146" cy="4770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using System;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public </a:t>
            </a:r>
            <a:r>
              <a:rPr lang="en-US" sz="1600" dirty="0" err="1">
                <a:latin typeface="Arial Narrow" panose="020B0606020202030204" pitchFamily="34" charset="0"/>
              </a:rPr>
              <a:t>struct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tr-TR" sz="1600" dirty="0">
                <a:latin typeface="Arial Narrow" panose="020B0606020202030204" pitchFamily="34" charset="0"/>
              </a:rPr>
              <a:t> Kompleks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{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public int re</a:t>
            </a:r>
            <a:r>
              <a:rPr lang="tr-TR" sz="1600" dirty="0">
                <a:latin typeface="Arial Narrow" panose="020B0606020202030204" pitchFamily="34" charset="0"/>
              </a:rPr>
              <a:t>e</a:t>
            </a:r>
            <a:r>
              <a:rPr lang="en-US" sz="1600" dirty="0">
                <a:latin typeface="Arial Narrow" panose="020B0606020202030204" pitchFamily="34" charset="0"/>
              </a:rPr>
              <a:t>l</a:t>
            </a:r>
            <a:r>
              <a:rPr lang="tr-TR" sz="1600" dirty="0">
                <a:latin typeface="Arial Narrow" panose="020B0606020202030204" pitchFamily="34" charset="0"/>
              </a:rPr>
              <a:t>, sanal</a:t>
            </a:r>
            <a:r>
              <a:rPr lang="en-US" sz="1600" dirty="0">
                <a:latin typeface="Arial Narrow" panose="020B0606020202030204" pitchFamily="34" charset="0"/>
              </a:rPr>
              <a:t>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public </a:t>
            </a:r>
            <a:r>
              <a:rPr lang="tr-TR" sz="1600" dirty="0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(int re</a:t>
            </a:r>
            <a:r>
              <a:rPr lang="tr-TR" sz="1600" dirty="0">
                <a:latin typeface="Arial Narrow" panose="020B0606020202030204" pitchFamily="34" charset="0"/>
              </a:rPr>
              <a:t>e</a:t>
            </a:r>
            <a:r>
              <a:rPr lang="en-US" sz="1600" dirty="0">
                <a:latin typeface="Arial Narrow" panose="020B0606020202030204" pitchFamily="34" charset="0"/>
              </a:rPr>
              <a:t>l, int </a:t>
            </a:r>
            <a:r>
              <a:rPr lang="tr-TR" sz="1600" dirty="0">
                <a:latin typeface="Arial Narrow" panose="020B0606020202030204" pitchFamily="34" charset="0"/>
              </a:rPr>
              <a:t>sanal</a:t>
            </a:r>
            <a:r>
              <a:rPr lang="en-US" sz="1600" dirty="0">
                <a:latin typeface="Arial Narrow" panose="020B0606020202030204" pitchFamily="34" charset="0"/>
              </a:rPr>
              <a:t>)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{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</a:t>
            </a:r>
            <a:r>
              <a:rPr lang="en-US" sz="1600" dirty="0" err="1">
                <a:latin typeface="Arial Narrow" panose="020B0606020202030204" pitchFamily="34" charset="0"/>
              </a:rPr>
              <a:t>this.reel</a:t>
            </a:r>
            <a:r>
              <a:rPr lang="en-US" sz="1600" dirty="0">
                <a:latin typeface="Arial Narrow" panose="020B0606020202030204" pitchFamily="34" charset="0"/>
              </a:rPr>
              <a:t> = reel;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</a:t>
            </a:r>
            <a:r>
              <a:rPr lang="en-US" sz="1600" dirty="0" err="1">
                <a:latin typeface="Arial Narrow" panose="020B0606020202030204" pitchFamily="34" charset="0"/>
              </a:rPr>
              <a:t>this.sanal</a:t>
            </a:r>
            <a:r>
              <a:rPr lang="en-US" sz="1600" dirty="0">
                <a:latin typeface="Arial Narrow" panose="020B0606020202030204" pitchFamily="34" charset="0"/>
              </a:rPr>
              <a:t> = </a:t>
            </a:r>
            <a:r>
              <a:rPr lang="en-US" sz="1600" dirty="0" err="1">
                <a:latin typeface="Arial Narrow" panose="020B0606020202030204" pitchFamily="34" charset="0"/>
              </a:rPr>
              <a:t>sanal</a:t>
            </a:r>
            <a:r>
              <a:rPr lang="en-US" sz="1600" dirty="0">
                <a:latin typeface="Arial Narrow" panose="020B0606020202030204" pitchFamily="34" charset="0"/>
              </a:rPr>
              <a:t>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}</a:t>
            </a:r>
          </a:p>
          <a:p>
            <a:r>
              <a:rPr lang="tr-TR" sz="1600" dirty="0">
                <a:latin typeface="Arial Narrow" panose="020B0606020202030204" pitchFamily="34" charset="0"/>
              </a:rPr>
              <a:t>   p</a:t>
            </a:r>
            <a:r>
              <a:rPr lang="en-US" sz="1600" dirty="0" err="1">
                <a:latin typeface="Arial Narrow" panose="020B0606020202030204" pitchFamily="34" charset="0"/>
              </a:rPr>
              <a:t>ublic</a:t>
            </a:r>
            <a:r>
              <a:rPr lang="en-US" sz="1600" dirty="0">
                <a:latin typeface="Arial Narrow" panose="020B0606020202030204" pitchFamily="34" charset="0"/>
              </a:rPr>
              <a:t> static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 operator +(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 c1,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 c2)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{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return new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(c1.reel + c2.reel, c1.sanal + c2.sanal);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}</a:t>
            </a:r>
          </a:p>
          <a:p>
            <a:endParaRPr lang="tr-TR" sz="1600" dirty="0">
              <a:latin typeface="Arial Narrow" panose="020B0606020202030204" pitchFamily="34" charset="0"/>
            </a:endParaRPr>
          </a:p>
          <a:p>
            <a:endParaRPr lang="tr-TR" sz="1600" dirty="0">
              <a:latin typeface="Arial Narrow" panose="020B0606020202030204" pitchFamily="34" charset="0"/>
            </a:endParaRPr>
          </a:p>
          <a:p>
            <a:endParaRPr lang="tr-TR" sz="1600" dirty="0">
              <a:latin typeface="Arial Narrow" panose="020B0606020202030204" pitchFamily="34" charset="0"/>
            </a:endParaRPr>
          </a:p>
          <a:p>
            <a:endParaRPr lang="tr-TR" sz="1600" dirty="0">
              <a:latin typeface="Arial Narrow" panose="020B0606020202030204" pitchFamily="34" charset="0"/>
            </a:endParaRPr>
          </a:p>
          <a:p>
            <a:endParaRPr lang="en-US" sz="1600" dirty="0">
              <a:latin typeface="Arial Narrow" panose="020B0606020202030204" pitchFamily="34" charset="0"/>
            </a:endParaRPr>
          </a:p>
          <a:p>
            <a:r>
              <a:rPr lang="en-US" sz="1600" dirty="0">
                <a:latin typeface="Arial Narrow" panose="020B0606020202030204" pitchFamily="34" charset="0"/>
              </a:rPr>
              <a:t>   </a:t>
            </a:r>
          </a:p>
        </p:txBody>
      </p:sp>
      <p:sp>
        <p:nvSpPr>
          <p:cNvPr id="9" name="Dikdörtgen 8"/>
          <p:cNvSpPr/>
          <p:nvPr/>
        </p:nvSpPr>
        <p:spPr>
          <a:xfrm>
            <a:off x="5420412" y="916570"/>
            <a:ext cx="6466788" cy="4770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   public static void Main()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{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 num1 = new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(2,3);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 num2 = new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(3,4);</a:t>
            </a:r>
          </a:p>
          <a:p>
            <a:endParaRPr lang="en-US" sz="1600" dirty="0">
              <a:latin typeface="Arial Narrow" panose="020B0606020202030204" pitchFamily="34" charset="0"/>
            </a:endParaRPr>
          </a:p>
          <a:p>
            <a:r>
              <a:rPr lang="tr-TR" sz="1600" dirty="0">
                <a:latin typeface="Arial Narrow" panose="020B0606020202030204" pitchFamily="34" charset="0"/>
              </a:rPr>
              <a:t>      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tr-TR" sz="1600" dirty="0" err="1">
                <a:latin typeface="Arial Narrow" panose="020B0606020202030204" pitchFamily="34" charset="0"/>
              </a:rPr>
              <a:t>topl</a:t>
            </a:r>
            <a:r>
              <a:rPr lang="en-US" sz="1600" dirty="0">
                <a:latin typeface="Arial Narrow" panose="020B0606020202030204" pitchFamily="34" charset="0"/>
              </a:rPr>
              <a:t>= num1 + num2;</a:t>
            </a:r>
            <a:r>
              <a:rPr lang="tr-TR" sz="1600" dirty="0">
                <a:latin typeface="Arial Narrow" panose="020B0606020202030204" pitchFamily="34" charset="0"/>
              </a:rPr>
              <a:t>  </a:t>
            </a:r>
            <a:endParaRPr lang="en-US" sz="1600" dirty="0">
              <a:latin typeface="Arial Narrow" panose="020B0606020202030204" pitchFamily="34" charset="0"/>
            </a:endParaRPr>
          </a:p>
          <a:p>
            <a:endParaRPr lang="en-US" sz="1600" dirty="0">
              <a:latin typeface="Arial Narrow" panose="020B0606020202030204" pitchFamily="34" charset="0"/>
            </a:endParaRPr>
          </a:p>
          <a:p>
            <a:r>
              <a:rPr lang="tr-TR" sz="1600" dirty="0">
                <a:latin typeface="Arial Narrow" panose="020B0606020202030204" pitchFamily="34" charset="0"/>
              </a:rPr>
              <a:t>       </a:t>
            </a:r>
            <a:r>
              <a:rPr lang="en-US" sz="1600" dirty="0" err="1">
                <a:latin typeface="Arial Narrow" panose="020B0606020202030204" pitchFamily="34" charset="0"/>
              </a:rPr>
              <a:t>Console.WriteLine</a:t>
            </a:r>
            <a:r>
              <a:rPr lang="en-US" sz="1600" dirty="0">
                <a:latin typeface="Arial Narrow" panose="020B0606020202030204" pitchFamily="34" charset="0"/>
              </a:rPr>
              <a:t>("</a:t>
            </a:r>
            <a:r>
              <a:rPr lang="en-US" sz="1600" dirty="0" err="1">
                <a:latin typeface="Arial Narrow" panose="020B0606020202030204" pitchFamily="34" charset="0"/>
              </a:rPr>
              <a:t>num</a:t>
            </a:r>
            <a:r>
              <a:rPr lang="tr-TR" sz="1600" dirty="0">
                <a:latin typeface="Arial Narrow" panose="020B0606020202030204" pitchFamily="34" charset="0"/>
              </a:rPr>
              <a:t>1.reel</a:t>
            </a:r>
            <a:r>
              <a:rPr lang="en-US" sz="1600" dirty="0">
                <a:latin typeface="Arial Narrow" panose="020B0606020202030204" pitchFamily="34" charset="0"/>
              </a:rPr>
              <a:t>: {0}</a:t>
            </a:r>
            <a:r>
              <a:rPr lang="tr-TR" sz="1600" dirty="0">
                <a:latin typeface="Arial Narrow" panose="020B0606020202030204" pitchFamily="34" charset="0"/>
              </a:rPr>
              <a:t>,  num1.sanal:{1}</a:t>
            </a:r>
            <a:r>
              <a:rPr lang="en-US" sz="1600" dirty="0">
                <a:latin typeface="Arial Narrow" panose="020B0606020202030204" pitchFamily="34" charset="0"/>
              </a:rPr>
              <a:t>",num1</a:t>
            </a:r>
            <a:r>
              <a:rPr lang="tr-TR" sz="1600" dirty="0">
                <a:latin typeface="Arial Narrow" panose="020B0606020202030204" pitchFamily="34" charset="0"/>
              </a:rPr>
              <a:t>.reel, num1.sanal</a:t>
            </a:r>
            <a:r>
              <a:rPr lang="en-US" sz="1600" dirty="0">
                <a:latin typeface="Arial Narrow" panose="020B0606020202030204" pitchFamily="34" charset="0"/>
              </a:rPr>
              <a:t>);</a:t>
            </a:r>
            <a:endParaRPr lang="tr-TR" sz="1600" dirty="0">
              <a:latin typeface="Arial Narrow" panose="020B0606020202030204" pitchFamily="34" charset="0"/>
            </a:endParaRPr>
          </a:p>
          <a:p>
            <a:r>
              <a:rPr lang="tr-TR" sz="1600" dirty="0">
                <a:latin typeface="Arial Narrow" panose="020B0606020202030204" pitchFamily="34" charset="0"/>
              </a:rPr>
              <a:t>       </a:t>
            </a:r>
            <a:r>
              <a:rPr lang="en-US" sz="1600" dirty="0" err="1">
                <a:latin typeface="Arial Narrow" panose="020B0606020202030204" pitchFamily="34" charset="0"/>
              </a:rPr>
              <a:t>Console.WriteLine</a:t>
            </a:r>
            <a:r>
              <a:rPr lang="en-US" sz="1600" dirty="0">
                <a:latin typeface="Arial Narrow" panose="020B0606020202030204" pitchFamily="34" charset="0"/>
              </a:rPr>
              <a:t>("</a:t>
            </a:r>
            <a:r>
              <a:rPr lang="en-US" sz="1600" dirty="0" err="1">
                <a:latin typeface="Arial Narrow" panose="020B0606020202030204" pitchFamily="34" charset="0"/>
              </a:rPr>
              <a:t>num</a:t>
            </a:r>
            <a:r>
              <a:rPr lang="tr-TR" sz="1600" dirty="0">
                <a:latin typeface="Arial Narrow" panose="020B0606020202030204" pitchFamily="34" charset="0"/>
              </a:rPr>
              <a:t>2.reel</a:t>
            </a:r>
            <a:r>
              <a:rPr lang="en-US" sz="1600" dirty="0">
                <a:latin typeface="Arial Narrow" panose="020B0606020202030204" pitchFamily="34" charset="0"/>
              </a:rPr>
              <a:t>: {0}</a:t>
            </a:r>
            <a:r>
              <a:rPr lang="tr-TR" sz="1600" dirty="0">
                <a:latin typeface="Arial Narrow" panose="020B0606020202030204" pitchFamily="34" charset="0"/>
              </a:rPr>
              <a:t>,  num2.sanal:{1}</a:t>
            </a:r>
            <a:r>
              <a:rPr lang="en-US" sz="1600" dirty="0">
                <a:latin typeface="Arial Narrow" panose="020B0606020202030204" pitchFamily="34" charset="0"/>
              </a:rPr>
              <a:t>",</a:t>
            </a:r>
            <a:r>
              <a:rPr lang="en-US" sz="1600" dirty="0" err="1">
                <a:latin typeface="Arial Narrow" panose="020B0606020202030204" pitchFamily="34" charset="0"/>
              </a:rPr>
              <a:t>num</a:t>
            </a:r>
            <a:r>
              <a:rPr lang="tr-TR" sz="1600" dirty="0">
                <a:latin typeface="Arial Narrow" panose="020B0606020202030204" pitchFamily="34" charset="0"/>
              </a:rPr>
              <a:t>2.reel, num2.sanal</a:t>
            </a:r>
            <a:r>
              <a:rPr lang="en-US" sz="1600" dirty="0">
                <a:latin typeface="Arial Narrow" panose="020B0606020202030204" pitchFamily="34" charset="0"/>
              </a:rPr>
              <a:t>);</a:t>
            </a:r>
          </a:p>
          <a:p>
            <a:r>
              <a:rPr lang="tr-TR" sz="1600" dirty="0">
                <a:latin typeface="Arial Narrow" panose="020B0606020202030204" pitchFamily="34" charset="0"/>
              </a:rPr>
              <a:t>       </a:t>
            </a:r>
            <a:r>
              <a:rPr lang="en-US" sz="1600" dirty="0" err="1">
                <a:latin typeface="Arial Narrow" panose="020B0606020202030204" pitchFamily="34" charset="0"/>
              </a:rPr>
              <a:t>Console.WriteLine</a:t>
            </a:r>
            <a:r>
              <a:rPr lang="en-US" sz="1600" dirty="0">
                <a:latin typeface="Arial Narrow" panose="020B0606020202030204" pitchFamily="34" charset="0"/>
              </a:rPr>
              <a:t>("</a:t>
            </a:r>
            <a:r>
              <a:rPr lang="tr-TR" sz="1600" dirty="0" err="1">
                <a:latin typeface="Arial Narrow" panose="020B0606020202030204" pitchFamily="34" charset="0"/>
              </a:rPr>
              <a:t>top.reel</a:t>
            </a:r>
            <a:r>
              <a:rPr lang="en-US" sz="1600" dirty="0">
                <a:latin typeface="Arial Narrow" panose="020B0606020202030204" pitchFamily="34" charset="0"/>
              </a:rPr>
              <a:t>: {0}</a:t>
            </a:r>
            <a:r>
              <a:rPr lang="tr-TR" sz="1600" dirty="0">
                <a:latin typeface="Arial Narrow" panose="020B0606020202030204" pitchFamily="34" charset="0"/>
              </a:rPr>
              <a:t>,  </a:t>
            </a:r>
            <a:r>
              <a:rPr lang="tr-TR" sz="1600" dirty="0" err="1">
                <a:latin typeface="Arial Narrow" panose="020B0606020202030204" pitchFamily="34" charset="0"/>
              </a:rPr>
              <a:t>topl.sanal</a:t>
            </a:r>
            <a:r>
              <a:rPr lang="tr-TR" sz="1600" dirty="0">
                <a:latin typeface="Arial Narrow" panose="020B0606020202030204" pitchFamily="34" charset="0"/>
              </a:rPr>
              <a:t>:{1}</a:t>
            </a:r>
            <a:r>
              <a:rPr lang="en-US" sz="1600" dirty="0">
                <a:latin typeface="Arial Narrow" panose="020B0606020202030204" pitchFamily="34" charset="0"/>
              </a:rPr>
              <a:t>",</a:t>
            </a:r>
            <a:r>
              <a:rPr lang="tr-TR" sz="1600" dirty="0" err="1">
                <a:latin typeface="Arial Narrow" panose="020B0606020202030204" pitchFamily="34" charset="0"/>
              </a:rPr>
              <a:t>topl.reel</a:t>
            </a:r>
            <a:r>
              <a:rPr lang="tr-TR" sz="1600" dirty="0">
                <a:latin typeface="Arial Narrow" panose="020B0606020202030204" pitchFamily="34" charset="0"/>
              </a:rPr>
              <a:t>, </a:t>
            </a:r>
            <a:r>
              <a:rPr lang="tr-TR" sz="1600" dirty="0" err="1">
                <a:latin typeface="Arial Narrow" panose="020B0606020202030204" pitchFamily="34" charset="0"/>
              </a:rPr>
              <a:t>topl.sanal</a:t>
            </a:r>
            <a:r>
              <a:rPr lang="en-US" sz="1600" dirty="0">
                <a:latin typeface="Arial Narrow" panose="020B0606020202030204" pitchFamily="34" charset="0"/>
              </a:rPr>
              <a:t>);</a:t>
            </a:r>
          </a:p>
          <a:p>
            <a:r>
              <a:rPr lang="tr-TR" sz="1600" dirty="0">
                <a:latin typeface="Arial Narrow" panose="020B0606020202030204" pitchFamily="34" charset="0"/>
              </a:rPr>
              <a:t>     </a:t>
            </a:r>
            <a:r>
              <a:rPr lang="en-US" sz="1600" dirty="0">
                <a:latin typeface="Arial Narrow" panose="020B0606020202030204" pitchFamily="34" charset="0"/>
              </a:rPr>
              <a:t>}</a:t>
            </a:r>
            <a:endParaRPr lang="tr-TR" sz="1600" dirty="0">
              <a:latin typeface="Arial Narrow" panose="020B0606020202030204" pitchFamily="34" charset="0"/>
            </a:endParaRPr>
          </a:p>
          <a:p>
            <a:r>
              <a:rPr lang="tr-TR" sz="1600" dirty="0">
                <a:latin typeface="Arial Narrow" panose="020B0606020202030204" pitchFamily="34" charset="0"/>
              </a:rPr>
              <a:t>}</a:t>
            </a:r>
          </a:p>
          <a:p>
            <a:r>
              <a:rPr lang="tr-TR" sz="16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// Önemli NOT!!!</a:t>
            </a:r>
          </a:p>
          <a:p>
            <a:r>
              <a:rPr lang="tr-TR" sz="16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// operatör aşırı yüklemesi kullanmasaydık kodumuz aşağıdaki gibi olacaktı</a:t>
            </a:r>
          </a:p>
          <a:p>
            <a:r>
              <a:rPr lang="tr-TR" sz="16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// Kompleks </a:t>
            </a:r>
            <a:r>
              <a:rPr lang="tr-TR" sz="1600" dirty="0" err="1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topl</a:t>
            </a:r>
            <a:r>
              <a:rPr lang="tr-TR" sz="16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=num1.Topla(num2);                    //statik olmayan bir yöntemle  veya</a:t>
            </a:r>
          </a:p>
          <a:p>
            <a:r>
              <a:rPr lang="tr-TR" sz="16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// Kompleks </a:t>
            </a:r>
            <a:r>
              <a:rPr lang="tr-TR" sz="1600" dirty="0" err="1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topl</a:t>
            </a:r>
            <a:r>
              <a:rPr lang="tr-TR" sz="16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= </a:t>
            </a:r>
            <a:r>
              <a:rPr lang="tr-TR" sz="1600" dirty="0" err="1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Kompleks.Topla</a:t>
            </a:r>
            <a:r>
              <a:rPr lang="tr-TR" sz="16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(num1,num2);  //statik olan bir nesne  </a:t>
            </a:r>
          </a:p>
          <a:p>
            <a:r>
              <a:rPr lang="tr-TR" sz="16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//Görüldüğü gibi operatör yerine yöntemlerin kullanılması doğal olmayan zorlama //yazımlara neden olmaktadır.</a:t>
            </a:r>
          </a:p>
          <a:p>
            <a:endParaRPr 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367689"/>
      </p:ext>
    </p:extLst>
  </p:cSld>
  <p:clrMapOvr>
    <a:masterClrMapping/>
  </p:clrMapOvr>
  <p:transition spd="med" advClick="0" advTm="1000">
    <p:spli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35905" y="294860"/>
            <a:ext cx="11387667" cy="11430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dirty="0">
                <a:effectLst/>
                <a:latin typeface="Arial" panose="020B0604020202020204" pitchFamily="34" charset="0"/>
              </a:rPr>
              <a:t>6. Hafta İçeriği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56591" y="1616765"/>
            <a:ext cx="11052313" cy="4505739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sz="4800" dirty="0">
                <a:effectLst/>
              </a:rPr>
              <a:t>Arayüzler (</a:t>
            </a:r>
            <a:r>
              <a:rPr lang="tr-TR" sz="4800" dirty="0" err="1">
                <a:effectLst/>
              </a:rPr>
              <a:t>interface</a:t>
            </a:r>
            <a:r>
              <a:rPr lang="tr-TR" sz="4800" dirty="0">
                <a:effectLst/>
              </a:rPr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4800" dirty="0">
                <a:effectLst/>
              </a:rPr>
              <a:t>Yapılar (</a:t>
            </a:r>
            <a:r>
              <a:rPr lang="tr-TR" sz="4800" dirty="0" err="1">
                <a:effectLst/>
              </a:rPr>
              <a:t>struct</a:t>
            </a:r>
            <a:r>
              <a:rPr lang="tr-TR" sz="4800" dirty="0">
                <a:effectLst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4800" dirty="0">
                <a:effectLst/>
              </a:rPr>
              <a:t>Aşırı yükleme (</a:t>
            </a:r>
            <a:r>
              <a:rPr lang="tr-TR" sz="4800" dirty="0" err="1">
                <a:effectLst/>
              </a:rPr>
              <a:t>overloading</a:t>
            </a:r>
            <a:r>
              <a:rPr lang="tr-TR" sz="4800" dirty="0">
                <a:effectLst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tr-TR" altLang="tr-TR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15830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90598" y="107765"/>
            <a:ext cx="11387667" cy="935716"/>
          </a:xfrm>
        </p:spPr>
        <p:txBody>
          <a:bodyPr/>
          <a:lstStyle/>
          <a:p>
            <a:r>
              <a:rPr lang="tr-TR" sz="3600" dirty="0"/>
              <a:t>Operatör Aşırı Yükleme: Örnek-2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20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327893" y="1431358"/>
            <a:ext cx="4966146" cy="37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using System;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public </a:t>
            </a:r>
            <a:r>
              <a:rPr lang="en-US" sz="1600" dirty="0" err="1">
                <a:latin typeface="Arial Narrow" panose="020B0606020202030204" pitchFamily="34" charset="0"/>
              </a:rPr>
              <a:t>struct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tr-TR" sz="1600" dirty="0">
                <a:latin typeface="Arial Narrow" panose="020B0606020202030204" pitchFamily="34" charset="0"/>
              </a:rPr>
              <a:t> Kompleks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{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public int re</a:t>
            </a:r>
            <a:r>
              <a:rPr lang="tr-TR" sz="1600" dirty="0">
                <a:latin typeface="Arial Narrow" panose="020B0606020202030204" pitchFamily="34" charset="0"/>
              </a:rPr>
              <a:t>e</a:t>
            </a:r>
            <a:r>
              <a:rPr lang="en-US" sz="1600" dirty="0">
                <a:latin typeface="Arial Narrow" panose="020B0606020202030204" pitchFamily="34" charset="0"/>
              </a:rPr>
              <a:t>l</a:t>
            </a:r>
            <a:r>
              <a:rPr lang="tr-TR" sz="1600" dirty="0">
                <a:latin typeface="Arial Narrow" panose="020B0606020202030204" pitchFamily="34" charset="0"/>
              </a:rPr>
              <a:t>, sanal</a:t>
            </a:r>
            <a:r>
              <a:rPr lang="en-US" sz="1600" dirty="0">
                <a:latin typeface="Arial Narrow" panose="020B0606020202030204" pitchFamily="34" charset="0"/>
              </a:rPr>
              <a:t>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public </a:t>
            </a:r>
            <a:r>
              <a:rPr lang="tr-TR" sz="1600" dirty="0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(int re</a:t>
            </a:r>
            <a:r>
              <a:rPr lang="tr-TR" sz="1600" dirty="0">
                <a:latin typeface="Arial Narrow" panose="020B0606020202030204" pitchFamily="34" charset="0"/>
              </a:rPr>
              <a:t>e</a:t>
            </a:r>
            <a:r>
              <a:rPr lang="en-US" sz="1600" dirty="0">
                <a:latin typeface="Arial Narrow" panose="020B0606020202030204" pitchFamily="34" charset="0"/>
              </a:rPr>
              <a:t>l, int </a:t>
            </a:r>
            <a:r>
              <a:rPr lang="tr-TR" sz="1600" dirty="0">
                <a:latin typeface="Arial Narrow" panose="020B0606020202030204" pitchFamily="34" charset="0"/>
              </a:rPr>
              <a:t>sanal</a:t>
            </a:r>
            <a:r>
              <a:rPr lang="en-US" sz="1600" dirty="0">
                <a:latin typeface="Arial Narrow" panose="020B0606020202030204" pitchFamily="34" charset="0"/>
              </a:rPr>
              <a:t>)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{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</a:t>
            </a:r>
            <a:r>
              <a:rPr lang="en-US" sz="1600" dirty="0" err="1">
                <a:latin typeface="Arial Narrow" panose="020B0606020202030204" pitchFamily="34" charset="0"/>
              </a:rPr>
              <a:t>this.reel</a:t>
            </a:r>
            <a:r>
              <a:rPr lang="en-US" sz="1600" dirty="0">
                <a:latin typeface="Arial Narrow" panose="020B0606020202030204" pitchFamily="34" charset="0"/>
              </a:rPr>
              <a:t> = reel;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</a:t>
            </a:r>
            <a:r>
              <a:rPr lang="en-US" sz="1600" dirty="0" err="1">
                <a:latin typeface="Arial Narrow" panose="020B0606020202030204" pitchFamily="34" charset="0"/>
              </a:rPr>
              <a:t>this.sanal</a:t>
            </a:r>
            <a:r>
              <a:rPr lang="en-US" sz="1600" dirty="0">
                <a:latin typeface="Arial Narrow" panose="020B0606020202030204" pitchFamily="34" charset="0"/>
              </a:rPr>
              <a:t> = </a:t>
            </a:r>
            <a:r>
              <a:rPr lang="en-US" sz="1600" dirty="0" err="1">
                <a:latin typeface="Arial Narrow" panose="020B0606020202030204" pitchFamily="34" charset="0"/>
              </a:rPr>
              <a:t>sanal</a:t>
            </a:r>
            <a:r>
              <a:rPr lang="en-US" sz="1600" dirty="0">
                <a:latin typeface="Arial Narrow" panose="020B0606020202030204" pitchFamily="34" charset="0"/>
              </a:rPr>
              <a:t>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}</a:t>
            </a:r>
          </a:p>
          <a:p>
            <a:r>
              <a:rPr lang="tr-TR" sz="1600" dirty="0">
                <a:latin typeface="Arial Narrow" panose="020B0606020202030204" pitchFamily="34" charset="0"/>
              </a:rPr>
              <a:t>   p</a:t>
            </a:r>
            <a:r>
              <a:rPr lang="en-US" sz="1600" dirty="0" err="1">
                <a:latin typeface="Arial Narrow" panose="020B0606020202030204" pitchFamily="34" charset="0"/>
              </a:rPr>
              <a:t>ublic</a:t>
            </a:r>
            <a:r>
              <a:rPr lang="en-US" sz="1600" dirty="0">
                <a:latin typeface="Arial Narrow" panose="020B0606020202030204" pitchFamily="34" charset="0"/>
              </a:rPr>
              <a:t> static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 operator +(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 c1,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 c2)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{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return new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(c1.reel + c2.reel, c1.sanal + c2.sanal);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}</a:t>
            </a:r>
          </a:p>
          <a:p>
            <a:endParaRPr lang="en-US" sz="1600" dirty="0">
              <a:latin typeface="Arial Narrow" panose="020B0606020202030204" pitchFamily="34" charset="0"/>
            </a:endParaRPr>
          </a:p>
          <a:p>
            <a:r>
              <a:rPr lang="en-US" sz="1600" dirty="0">
                <a:latin typeface="Arial Narrow" panose="020B0606020202030204" pitchFamily="34" charset="0"/>
              </a:rPr>
              <a:t>   </a:t>
            </a:r>
          </a:p>
        </p:txBody>
      </p:sp>
      <p:sp>
        <p:nvSpPr>
          <p:cNvPr id="9" name="Dikdörtgen 8"/>
          <p:cNvSpPr/>
          <p:nvPr/>
        </p:nvSpPr>
        <p:spPr>
          <a:xfrm>
            <a:off x="5380656" y="1420153"/>
            <a:ext cx="6297105" cy="37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   public static void Main()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{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 num1 = new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(2,3);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     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 num2 = new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(3,4);</a:t>
            </a:r>
          </a:p>
          <a:p>
            <a:endParaRPr lang="en-US" sz="1600" dirty="0">
              <a:latin typeface="Arial Narrow" panose="020B0606020202030204" pitchFamily="34" charset="0"/>
            </a:endParaRPr>
          </a:p>
          <a:p>
            <a:r>
              <a:rPr lang="tr-TR" sz="1600" dirty="0">
                <a:latin typeface="Arial Narrow" panose="020B0606020202030204" pitchFamily="34" charset="0"/>
              </a:rPr>
              <a:t>       </a:t>
            </a:r>
            <a:r>
              <a:rPr lang="en-US" sz="1600" dirty="0" err="1">
                <a:latin typeface="Arial Narrow" panose="020B0606020202030204" pitchFamily="34" charset="0"/>
              </a:rPr>
              <a:t>Kompleks</a:t>
            </a:r>
            <a:r>
              <a:rPr lang="en-US" sz="1600" dirty="0">
                <a:latin typeface="Arial Narrow" panose="020B0606020202030204" pitchFamily="34" charset="0"/>
              </a:rPr>
              <a:t> </a:t>
            </a:r>
            <a:r>
              <a:rPr lang="tr-TR" sz="1600" dirty="0" err="1">
                <a:latin typeface="Arial Narrow" panose="020B0606020202030204" pitchFamily="34" charset="0"/>
              </a:rPr>
              <a:t>topl</a:t>
            </a:r>
            <a:r>
              <a:rPr lang="en-US" sz="1600" dirty="0">
                <a:latin typeface="Arial Narrow" panose="020B0606020202030204" pitchFamily="34" charset="0"/>
              </a:rPr>
              <a:t>= num1 + num2;</a:t>
            </a:r>
          </a:p>
          <a:p>
            <a:endParaRPr lang="en-US" sz="1600" dirty="0">
              <a:latin typeface="Arial Narrow" panose="020B0606020202030204" pitchFamily="34" charset="0"/>
            </a:endParaRPr>
          </a:p>
          <a:p>
            <a:r>
              <a:rPr lang="tr-TR" sz="1600" dirty="0">
                <a:latin typeface="Arial Narrow" panose="020B0606020202030204" pitchFamily="34" charset="0"/>
              </a:rPr>
              <a:t>       </a:t>
            </a:r>
            <a:r>
              <a:rPr lang="en-US" sz="1600" dirty="0" err="1">
                <a:latin typeface="Arial Narrow" panose="020B0606020202030204" pitchFamily="34" charset="0"/>
              </a:rPr>
              <a:t>Console.WriteLine</a:t>
            </a:r>
            <a:r>
              <a:rPr lang="en-US" sz="1600" dirty="0">
                <a:latin typeface="Arial Narrow" panose="020B0606020202030204" pitchFamily="34" charset="0"/>
              </a:rPr>
              <a:t>("</a:t>
            </a:r>
            <a:r>
              <a:rPr lang="en-US" sz="1600" dirty="0" err="1">
                <a:latin typeface="Arial Narrow" panose="020B0606020202030204" pitchFamily="34" charset="0"/>
              </a:rPr>
              <a:t>num</a:t>
            </a:r>
            <a:r>
              <a:rPr lang="tr-TR" sz="1600" dirty="0">
                <a:latin typeface="Arial Narrow" panose="020B0606020202030204" pitchFamily="34" charset="0"/>
              </a:rPr>
              <a:t>1.reel</a:t>
            </a:r>
            <a:r>
              <a:rPr lang="en-US" sz="1600" dirty="0">
                <a:latin typeface="Arial Narrow" panose="020B0606020202030204" pitchFamily="34" charset="0"/>
              </a:rPr>
              <a:t>: {0}</a:t>
            </a:r>
            <a:r>
              <a:rPr lang="tr-TR" sz="1600" dirty="0">
                <a:latin typeface="Arial Narrow" panose="020B0606020202030204" pitchFamily="34" charset="0"/>
              </a:rPr>
              <a:t>,  num1.sanal:{1}</a:t>
            </a:r>
            <a:r>
              <a:rPr lang="en-US" sz="1600" dirty="0">
                <a:latin typeface="Arial Narrow" panose="020B0606020202030204" pitchFamily="34" charset="0"/>
              </a:rPr>
              <a:t>",num1</a:t>
            </a:r>
            <a:r>
              <a:rPr lang="tr-TR" sz="1600" dirty="0">
                <a:latin typeface="Arial Narrow" panose="020B0606020202030204" pitchFamily="34" charset="0"/>
              </a:rPr>
              <a:t>.reel, num1.sanal</a:t>
            </a:r>
            <a:r>
              <a:rPr lang="en-US" sz="1600" dirty="0">
                <a:latin typeface="Arial Narrow" panose="020B0606020202030204" pitchFamily="34" charset="0"/>
              </a:rPr>
              <a:t>);</a:t>
            </a:r>
            <a:endParaRPr lang="tr-TR" sz="1600" dirty="0">
              <a:latin typeface="Arial Narrow" panose="020B0606020202030204" pitchFamily="34" charset="0"/>
            </a:endParaRPr>
          </a:p>
          <a:p>
            <a:r>
              <a:rPr lang="tr-TR" sz="1600" dirty="0">
                <a:latin typeface="Arial Narrow" panose="020B0606020202030204" pitchFamily="34" charset="0"/>
              </a:rPr>
              <a:t>       </a:t>
            </a:r>
            <a:r>
              <a:rPr lang="en-US" sz="1600" dirty="0" err="1">
                <a:latin typeface="Arial Narrow" panose="020B0606020202030204" pitchFamily="34" charset="0"/>
              </a:rPr>
              <a:t>Console.WriteLine</a:t>
            </a:r>
            <a:r>
              <a:rPr lang="en-US" sz="1600" dirty="0">
                <a:latin typeface="Arial Narrow" panose="020B0606020202030204" pitchFamily="34" charset="0"/>
              </a:rPr>
              <a:t>("</a:t>
            </a:r>
            <a:r>
              <a:rPr lang="en-US" sz="1600" dirty="0" err="1">
                <a:latin typeface="Arial Narrow" panose="020B0606020202030204" pitchFamily="34" charset="0"/>
              </a:rPr>
              <a:t>num</a:t>
            </a:r>
            <a:r>
              <a:rPr lang="tr-TR" sz="1600" dirty="0">
                <a:latin typeface="Arial Narrow" panose="020B0606020202030204" pitchFamily="34" charset="0"/>
              </a:rPr>
              <a:t>2.reel</a:t>
            </a:r>
            <a:r>
              <a:rPr lang="en-US" sz="1600" dirty="0">
                <a:latin typeface="Arial Narrow" panose="020B0606020202030204" pitchFamily="34" charset="0"/>
              </a:rPr>
              <a:t>: {0}</a:t>
            </a:r>
            <a:r>
              <a:rPr lang="tr-TR" sz="1600" dirty="0">
                <a:latin typeface="Arial Narrow" panose="020B0606020202030204" pitchFamily="34" charset="0"/>
              </a:rPr>
              <a:t>,  num2.sanal:{1}</a:t>
            </a:r>
            <a:r>
              <a:rPr lang="en-US" sz="1600" dirty="0">
                <a:latin typeface="Arial Narrow" panose="020B0606020202030204" pitchFamily="34" charset="0"/>
              </a:rPr>
              <a:t>",</a:t>
            </a:r>
            <a:r>
              <a:rPr lang="en-US" sz="1600" dirty="0" err="1">
                <a:latin typeface="Arial Narrow" panose="020B0606020202030204" pitchFamily="34" charset="0"/>
              </a:rPr>
              <a:t>num</a:t>
            </a:r>
            <a:r>
              <a:rPr lang="tr-TR" sz="1600" dirty="0">
                <a:latin typeface="Arial Narrow" panose="020B0606020202030204" pitchFamily="34" charset="0"/>
              </a:rPr>
              <a:t>2.reel, num2.sanal</a:t>
            </a:r>
            <a:r>
              <a:rPr lang="en-US" sz="1600" dirty="0">
                <a:latin typeface="Arial Narrow" panose="020B0606020202030204" pitchFamily="34" charset="0"/>
              </a:rPr>
              <a:t>);</a:t>
            </a:r>
          </a:p>
          <a:p>
            <a:r>
              <a:rPr lang="tr-TR" sz="1600" dirty="0">
                <a:latin typeface="Arial Narrow" panose="020B0606020202030204" pitchFamily="34" charset="0"/>
              </a:rPr>
              <a:t>       </a:t>
            </a:r>
            <a:r>
              <a:rPr lang="en-US" sz="1600" dirty="0" err="1">
                <a:latin typeface="Arial Narrow" panose="020B0606020202030204" pitchFamily="34" charset="0"/>
              </a:rPr>
              <a:t>Console.WriteLine</a:t>
            </a:r>
            <a:r>
              <a:rPr lang="en-US" sz="1600" dirty="0">
                <a:latin typeface="Arial Narrow" panose="020B0606020202030204" pitchFamily="34" charset="0"/>
              </a:rPr>
              <a:t>("</a:t>
            </a:r>
            <a:r>
              <a:rPr lang="tr-TR" sz="1600" dirty="0" err="1">
                <a:latin typeface="Arial Narrow" panose="020B0606020202030204" pitchFamily="34" charset="0"/>
              </a:rPr>
              <a:t>top.reel</a:t>
            </a:r>
            <a:r>
              <a:rPr lang="en-US" sz="1600" dirty="0">
                <a:latin typeface="Arial Narrow" panose="020B0606020202030204" pitchFamily="34" charset="0"/>
              </a:rPr>
              <a:t>: {0}</a:t>
            </a:r>
            <a:r>
              <a:rPr lang="tr-TR" sz="1600" dirty="0">
                <a:latin typeface="Arial Narrow" panose="020B0606020202030204" pitchFamily="34" charset="0"/>
              </a:rPr>
              <a:t>,  </a:t>
            </a:r>
            <a:r>
              <a:rPr lang="tr-TR" sz="1600" dirty="0" err="1">
                <a:latin typeface="Arial Narrow" panose="020B0606020202030204" pitchFamily="34" charset="0"/>
              </a:rPr>
              <a:t>topl.sanal</a:t>
            </a:r>
            <a:r>
              <a:rPr lang="tr-TR" sz="1600" dirty="0">
                <a:latin typeface="Arial Narrow" panose="020B0606020202030204" pitchFamily="34" charset="0"/>
              </a:rPr>
              <a:t>:{1}</a:t>
            </a:r>
            <a:r>
              <a:rPr lang="en-US" sz="1600" dirty="0">
                <a:latin typeface="Arial Narrow" panose="020B0606020202030204" pitchFamily="34" charset="0"/>
              </a:rPr>
              <a:t>",</a:t>
            </a:r>
            <a:r>
              <a:rPr lang="tr-TR" sz="1600" dirty="0" err="1">
                <a:latin typeface="Arial Narrow" panose="020B0606020202030204" pitchFamily="34" charset="0"/>
              </a:rPr>
              <a:t>topl.reel</a:t>
            </a:r>
            <a:r>
              <a:rPr lang="tr-TR" sz="1600" dirty="0">
                <a:latin typeface="Arial Narrow" panose="020B0606020202030204" pitchFamily="34" charset="0"/>
              </a:rPr>
              <a:t>, </a:t>
            </a:r>
            <a:r>
              <a:rPr lang="tr-TR" sz="1600" dirty="0" err="1">
                <a:latin typeface="Arial Narrow" panose="020B0606020202030204" pitchFamily="34" charset="0"/>
              </a:rPr>
              <a:t>topl.sanal</a:t>
            </a:r>
            <a:r>
              <a:rPr lang="en-US" sz="1600" dirty="0">
                <a:latin typeface="Arial Narrow" panose="020B0606020202030204" pitchFamily="34" charset="0"/>
              </a:rPr>
              <a:t>);</a:t>
            </a:r>
          </a:p>
          <a:p>
            <a:r>
              <a:rPr lang="tr-TR" sz="1600" dirty="0">
                <a:latin typeface="Arial Narrow" panose="020B0606020202030204" pitchFamily="34" charset="0"/>
              </a:rPr>
              <a:t>     </a:t>
            </a:r>
            <a:r>
              <a:rPr lang="en-US" sz="1600" dirty="0">
                <a:latin typeface="Arial Narrow" panose="020B0606020202030204" pitchFamily="34" charset="0"/>
              </a:rPr>
              <a:t>}</a:t>
            </a:r>
            <a:endParaRPr lang="tr-TR" sz="1600" dirty="0">
              <a:latin typeface="Arial Narrow" panose="020B0606020202030204" pitchFamily="34" charset="0"/>
            </a:endParaRPr>
          </a:p>
          <a:p>
            <a:r>
              <a:rPr lang="tr-TR" sz="1600" dirty="0">
                <a:latin typeface="Arial Narrow" panose="020B0606020202030204" pitchFamily="34" charset="0"/>
              </a:rPr>
              <a:t>}</a:t>
            </a:r>
          </a:p>
          <a:p>
            <a:endParaRPr lang="tr-TR" sz="1600" dirty="0">
              <a:latin typeface="Arial Narrow" panose="020B0606020202030204" pitchFamily="34" charset="0"/>
            </a:endParaRPr>
          </a:p>
          <a:p>
            <a:endParaRPr lang="tr-TR" sz="1600" dirty="0">
              <a:latin typeface="Arial Narrow" panose="020B0606020202030204" pitchFamily="34" charset="0"/>
            </a:endParaRPr>
          </a:p>
          <a:p>
            <a:endParaRPr 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235556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21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10978" y="312323"/>
            <a:ext cx="638829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System.Threading.Tasks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</a:t>
            </a:r>
            <a:r>
              <a:rPr lang="tr-T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three-dimensional</a:t>
            </a:r>
            <a:r>
              <a:rPr lang="tr-T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coordinate</a:t>
            </a:r>
            <a:r>
              <a:rPr lang="tr-T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y, z;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3-D </a:t>
            </a:r>
            <a:r>
              <a:rPr lang="tr-T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coordinates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x = y = z = 0;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k)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x = i; y = j; z = k;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tr-T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</a:t>
            </a:r>
            <a:r>
              <a:rPr lang="tr-T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</a:t>
            </a:r>
            <a:r>
              <a:rPr lang="tr-T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+.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op1,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op2)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This adds together the coordinates of the two points</a:t>
            </a:r>
          </a:p>
          <a:p>
            <a:r>
              <a:rPr lang="tr-T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tr-T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returns</a:t>
            </a:r>
            <a:r>
              <a:rPr lang="tr-T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tr-T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tr-T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*/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result.x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op1.x + op2.x;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tr-T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These</a:t>
            </a:r>
            <a:r>
              <a:rPr lang="tr-T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tr-T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tr-T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additions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result.y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op1.y + op2.y;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 the + retains its original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result.z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op1.z + op2.z;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tr-T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meaning</a:t>
            </a:r>
            <a:r>
              <a:rPr lang="tr-T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relative</a:t>
            </a:r>
            <a:r>
              <a:rPr lang="tr-T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</a:t>
            </a:r>
            <a:r>
              <a:rPr lang="tr-T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them</a:t>
            </a:r>
            <a:r>
              <a:rPr lang="tr-T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7" name="Dikdörtgen 6"/>
          <p:cNvSpPr/>
          <p:nvPr/>
        </p:nvSpPr>
        <p:spPr>
          <a:xfrm>
            <a:off x="5453575" y="312323"/>
            <a:ext cx="657430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-.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op1,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op2)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 Notice the order of the operands. op1 is the left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operand and op2 is the right. */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result.x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op1.x - op2.x;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these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integer</a:t>
            </a:r>
            <a:r>
              <a:rPr lang="tr-T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subtractions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result.y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op1.y - op2.y;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result.z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op1.z - op2.z;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Show X, Y, Z coordinates.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Show()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+ 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y + 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z);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1836793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22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656491" y="-18832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ThreeDDemo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2, 3);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(10, 10, 10);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"Here is a: "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a.Show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"Here is b: "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b.Show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 = a + b;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 a and b together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 of a + b: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c.Show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 = a + b + c;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 a, b, and c together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 of a + b + c: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c.Show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 = c - a;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tr-T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subtract</a:t>
            </a:r>
            <a:r>
              <a:rPr lang="tr-T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 of c - a: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c.Show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 = c - b;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tr-TR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subtract</a:t>
            </a:r>
            <a:r>
              <a:rPr lang="tr-TR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 of c - b: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c.Show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r="38103" b="46306"/>
          <a:stretch/>
        </p:blipFill>
        <p:spPr>
          <a:xfrm>
            <a:off x="7268872" y="395937"/>
            <a:ext cx="3886808" cy="223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89382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23</a:t>
            </a:fld>
            <a:endParaRPr lang="tr-TR">
              <a:solidFill>
                <a:srgbClr val="FFFFFF"/>
              </a:solidFill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2"/>
          <a:srcRect r="53162"/>
          <a:stretch/>
        </p:blipFill>
        <p:spPr>
          <a:xfrm>
            <a:off x="9101969" y="173008"/>
            <a:ext cx="2939976" cy="4133850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402167" y="274985"/>
            <a:ext cx="771378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 a=-b (</a:t>
            </a:r>
            <a:r>
              <a:rPr lang="tr-T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unary</a:t>
            </a:r>
            <a:r>
              <a:rPr lang="tr-T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tr-T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-)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result.x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op.x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result.y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op.y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result.z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-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op.z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tr-T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unary</a:t>
            </a:r>
            <a:r>
              <a:rPr lang="tr-T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++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++(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op)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Return </a:t>
            </a:r>
            <a:r>
              <a:rPr lang="tr-T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tr-T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incremented</a:t>
            </a:r>
            <a:r>
              <a:rPr lang="tr-T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tr-T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tr-T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result.x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op.x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 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result.y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op.y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result.z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op.z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827813357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415324" y="400999"/>
            <a:ext cx="6096000" cy="34855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tr-TR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</a:t>
            </a:r>
            <a:r>
              <a:rPr lang="tr-TR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&lt;.</a:t>
            </a:r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&lt;(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op1,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op2)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nl-NL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l-NL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NL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NL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.Sqrt(op1.x * op1.x + op1.y * op1.y + op1.z * op1.z) &lt;</a:t>
            </a:r>
          </a:p>
          <a:p>
            <a:r>
              <a:rPr lang="nl-NL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NL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NL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.Sqrt(op2.x * op2.x + op2.y * op2.y + op2.z * op2.z))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tr-TR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</a:t>
            </a:r>
            <a:r>
              <a:rPr lang="tr-TR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&gt;.</a:t>
            </a:r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&gt;(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op1,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op2)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nl-NL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l-NL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NL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NL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.Sqrt(op1.x * op1.x + op1.y * op1.y + op1.z * op1.z) &gt;</a:t>
            </a:r>
          </a:p>
          <a:p>
            <a:r>
              <a:rPr lang="nl-NL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NL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nl-NL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.Sqrt(op2.x * op2.x + op2.y * op2.y + op2.z * op2.z))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6405489" y="13437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 if(a &gt; c) </a:t>
            </a:r>
            <a:r>
              <a:rPr lang="en-US" sz="1200" dirty="0" err="1"/>
              <a:t>Console.WriteLine</a:t>
            </a:r>
            <a:r>
              <a:rPr lang="en-US" sz="1200" dirty="0"/>
              <a:t>("a &gt; c is true"); </a:t>
            </a:r>
            <a:endParaRPr lang="tr-TR" sz="1200" dirty="0"/>
          </a:p>
          <a:p>
            <a:r>
              <a:rPr lang="en-US" sz="1200" dirty="0"/>
              <a:t>   if(a &lt; c) </a:t>
            </a:r>
            <a:r>
              <a:rPr lang="en-US" sz="1200" dirty="0" err="1"/>
              <a:t>Console.WriteLine</a:t>
            </a:r>
            <a:r>
              <a:rPr lang="en-US" sz="1200" dirty="0"/>
              <a:t>("a &lt; c is true");</a:t>
            </a:r>
            <a:endParaRPr lang="tr-TR" sz="1200" dirty="0"/>
          </a:p>
          <a:p>
            <a:r>
              <a:rPr lang="en-US" sz="1200" dirty="0"/>
              <a:t>    if(a &gt; b) </a:t>
            </a:r>
            <a:r>
              <a:rPr lang="en-US" sz="1200" dirty="0" err="1"/>
              <a:t>Console.WriteLine</a:t>
            </a:r>
            <a:r>
              <a:rPr lang="en-US" sz="1200" dirty="0"/>
              <a:t>("a &gt; b is true"); </a:t>
            </a:r>
            <a:endParaRPr lang="tr-TR" sz="1200" dirty="0"/>
          </a:p>
          <a:p>
            <a:r>
              <a:rPr lang="en-US" sz="1200" dirty="0"/>
              <a:t>   if(a &lt; b) </a:t>
            </a:r>
            <a:r>
              <a:rPr lang="en-US" sz="1200" dirty="0" err="1"/>
              <a:t>Console.WriteLine</a:t>
            </a:r>
            <a:r>
              <a:rPr lang="en-US" sz="1200" dirty="0"/>
              <a:t>("a &lt; b is true");</a:t>
            </a:r>
            <a:endParaRPr lang="tr-TR" sz="1200" dirty="0"/>
          </a:p>
          <a:p>
            <a:r>
              <a:rPr lang="en-US" sz="1200" dirty="0"/>
              <a:t>    if(a &gt; d) </a:t>
            </a:r>
            <a:r>
              <a:rPr lang="en-US" sz="1200" dirty="0" err="1"/>
              <a:t>Console.WriteLine</a:t>
            </a:r>
            <a:r>
              <a:rPr lang="en-US" sz="1200" dirty="0"/>
              <a:t>("a &gt; d is true");  </a:t>
            </a:r>
            <a:endParaRPr lang="tr-TR" sz="1200" dirty="0"/>
          </a:p>
          <a:p>
            <a:r>
              <a:rPr lang="en-US" sz="1200" dirty="0"/>
              <a:t>  else if(a &lt; d) </a:t>
            </a:r>
            <a:r>
              <a:rPr lang="en-US" sz="1200" dirty="0" err="1"/>
              <a:t>Console.WriteLine</a:t>
            </a:r>
            <a:r>
              <a:rPr lang="en-US" sz="1200" dirty="0"/>
              <a:t>("a &lt; d is true"); </a:t>
            </a:r>
            <a:endParaRPr lang="tr-TR" sz="1200" dirty="0"/>
          </a:p>
          <a:p>
            <a:r>
              <a:rPr lang="en-US" sz="1200" dirty="0"/>
              <a:t>   else </a:t>
            </a:r>
            <a:r>
              <a:rPr lang="en-US" sz="1200" dirty="0" err="1"/>
              <a:t>Console.WriteLine</a:t>
            </a:r>
            <a:r>
              <a:rPr lang="en-US" sz="1200" dirty="0"/>
              <a:t>("a and d are same distance from origin"); </a:t>
            </a:r>
            <a:endParaRPr lang="tr-TR" sz="1200" dirty="0"/>
          </a:p>
        </p:txBody>
      </p:sp>
      <p:sp>
        <p:nvSpPr>
          <p:cNvPr id="7" name="Dikdörtgen 6"/>
          <p:cNvSpPr/>
          <p:nvPr/>
        </p:nvSpPr>
        <p:spPr>
          <a:xfrm>
            <a:off x="6778807" y="2125886"/>
            <a:ext cx="5011027" cy="203132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Here is a: 5, 6, 7 </a:t>
            </a:r>
            <a:endParaRPr lang="tr-TR" dirty="0"/>
          </a:p>
          <a:p>
            <a:r>
              <a:rPr lang="en-US" dirty="0"/>
              <a:t>Here is b: 10, 10, 10 </a:t>
            </a:r>
            <a:endParaRPr lang="tr-TR" dirty="0"/>
          </a:p>
          <a:p>
            <a:r>
              <a:rPr lang="en-US" dirty="0"/>
              <a:t>Here is c: 1, 2, 3</a:t>
            </a:r>
            <a:endParaRPr lang="tr-TR" dirty="0"/>
          </a:p>
          <a:p>
            <a:r>
              <a:rPr lang="en-US" dirty="0"/>
              <a:t> Here is d: 6, 7, 5</a:t>
            </a:r>
            <a:endParaRPr lang="tr-TR" dirty="0"/>
          </a:p>
          <a:p>
            <a:r>
              <a:rPr lang="en-US" dirty="0"/>
              <a:t> a &gt; c is true </a:t>
            </a:r>
            <a:endParaRPr lang="tr-TR" dirty="0"/>
          </a:p>
          <a:p>
            <a:r>
              <a:rPr lang="en-US" dirty="0"/>
              <a:t>a &lt; b is true</a:t>
            </a:r>
            <a:endParaRPr lang="tr-TR" dirty="0"/>
          </a:p>
          <a:p>
            <a:r>
              <a:rPr lang="en-US" dirty="0"/>
              <a:t>a and d are same distance from origin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620372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25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415324" y="400999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tr-TR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</a:t>
            </a:r>
            <a:r>
              <a:rPr lang="tr-TR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tr-TR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op)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op.x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0) || (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op.y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0) || (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op.z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0))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at least one coordinate is non-zero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tr-TR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</a:t>
            </a:r>
            <a:r>
              <a:rPr lang="tr-TR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tr-TR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op)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op.x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 &amp;&amp; 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op.y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 &amp;&amp; 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op.z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0))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tr-TR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tr-TR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coordinates</a:t>
            </a:r>
            <a:r>
              <a:rPr lang="tr-TR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</a:t>
            </a:r>
            <a:r>
              <a:rPr lang="tr-TR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zero</a:t>
            </a:r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1283939" y="3805694"/>
            <a:ext cx="62085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/>
              <a:t>if</a:t>
            </a:r>
            <a:r>
              <a:rPr lang="tr-TR" sz="1400" dirty="0"/>
              <a:t>(a) </a:t>
            </a:r>
            <a:r>
              <a:rPr lang="tr-TR" sz="1400" dirty="0" err="1"/>
              <a:t>Console.WriteLine</a:t>
            </a:r>
            <a:r>
              <a:rPr lang="tr-TR" sz="1400" dirty="0"/>
              <a:t>("a is </a:t>
            </a:r>
            <a:r>
              <a:rPr lang="tr-TR" sz="1400" dirty="0" err="1"/>
              <a:t>true</a:t>
            </a:r>
            <a:r>
              <a:rPr lang="tr-TR" sz="1400" dirty="0"/>
              <a:t>.");</a:t>
            </a:r>
          </a:p>
          <a:p>
            <a:r>
              <a:rPr lang="tr-TR" sz="1400" dirty="0"/>
              <a:t>    else </a:t>
            </a:r>
            <a:r>
              <a:rPr lang="tr-TR" sz="1400" dirty="0" err="1"/>
              <a:t>Console.WriteLine</a:t>
            </a:r>
            <a:r>
              <a:rPr lang="tr-TR" sz="1400" dirty="0"/>
              <a:t>("a is </a:t>
            </a:r>
            <a:r>
              <a:rPr lang="tr-TR" sz="1400" dirty="0" err="1"/>
              <a:t>false</a:t>
            </a:r>
            <a:r>
              <a:rPr lang="tr-TR" sz="1400" dirty="0"/>
              <a:t>.");</a:t>
            </a:r>
          </a:p>
          <a:p>
            <a:r>
              <a:rPr lang="tr-TR" sz="1400" dirty="0"/>
              <a:t>    </a:t>
            </a:r>
            <a:r>
              <a:rPr lang="tr-TR" sz="1400" dirty="0" err="1"/>
              <a:t>if</a:t>
            </a:r>
            <a:r>
              <a:rPr lang="tr-TR" sz="1400" dirty="0"/>
              <a:t>(b) </a:t>
            </a:r>
            <a:r>
              <a:rPr lang="tr-TR" sz="1400" dirty="0" err="1"/>
              <a:t>Console.WriteLine</a:t>
            </a:r>
            <a:r>
              <a:rPr lang="tr-TR" sz="1400" dirty="0"/>
              <a:t>("b is </a:t>
            </a:r>
            <a:r>
              <a:rPr lang="tr-TR" sz="1400" dirty="0" err="1"/>
              <a:t>true</a:t>
            </a:r>
            <a:r>
              <a:rPr lang="tr-TR" sz="1400" dirty="0"/>
              <a:t>.");</a:t>
            </a:r>
          </a:p>
          <a:p>
            <a:r>
              <a:rPr lang="tr-TR" sz="1400" dirty="0"/>
              <a:t>    else </a:t>
            </a:r>
            <a:r>
              <a:rPr lang="tr-TR" sz="1400" dirty="0" err="1"/>
              <a:t>Console.WriteLine</a:t>
            </a:r>
            <a:r>
              <a:rPr lang="tr-TR" sz="1400" dirty="0"/>
              <a:t>("b is </a:t>
            </a:r>
            <a:r>
              <a:rPr lang="tr-TR" sz="1400" dirty="0" err="1"/>
              <a:t>false</a:t>
            </a:r>
            <a:r>
              <a:rPr lang="tr-TR" sz="1400" dirty="0"/>
              <a:t>.");</a:t>
            </a:r>
          </a:p>
          <a:p>
            <a:r>
              <a:rPr lang="tr-TR" sz="1400" dirty="0"/>
              <a:t>    </a:t>
            </a:r>
            <a:r>
              <a:rPr lang="tr-TR" sz="1400" dirty="0" err="1"/>
              <a:t>if</a:t>
            </a:r>
            <a:r>
              <a:rPr lang="tr-TR" sz="1400" dirty="0"/>
              <a:t>(c) </a:t>
            </a:r>
            <a:r>
              <a:rPr lang="tr-TR" sz="1400" dirty="0" err="1"/>
              <a:t>Console.WriteLine</a:t>
            </a:r>
            <a:r>
              <a:rPr lang="tr-TR" sz="1400" dirty="0"/>
              <a:t>("c is </a:t>
            </a:r>
            <a:r>
              <a:rPr lang="tr-TR" sz="1400" dirty="0" err="1"/>
              <a:t>true</a:t>
            </a:r>
            <a:r>
              <a:rPr lang="tr-TR" sz="1400" dirty="0"/>
              <a:t>.");</a:t>
            </a:r>
          </a:p>
          <a:p>
            <a:r>
              <a:rPr lang="tr-TR" sz="1400" dirty="0"/>
              <a:t>    else </a:t>
            </a:r>
            <a:r>
              <a:rPr lang="tr-TR" sz="1400" dirty="0" err="1"/>
              <a:t>Console.WriteLine</a:t>
            </a:r>
            <a:r>
              <a:rPr lang="tr-TR" sz="1400" dirty="0"/>
              <a:t>("c is </a:t>
            </a:r>
            <a:r>
              <a:rPr lang="tr-TR" sz="1400" dirty="0" err="1"/>
              <a:t>false</a:t>
            </a:r>
            <a:r>
              <a:rPr lang="tr-TR" sz="1400" dirty="0"/>
              <a:t>.");</a:t>
            </a:r>
          </a:p>
          <a:p>
            <a:r>
              <a:rPr lang="tr-TR" sz="1400" dirty="0"/>
              <a:t>    </a:t>
            </a:r>
            <a:r>
              <a:rPr lang="tr-TR" sz="1400" dirty="0" err="1"/>
              <a:t>Console.WriteLine</a:t>
            </a:r>
            <a:r>
              <a:rPr lang="tr-TR" sz="1400" dirty="0"/>
              <a:t>();</a:t>
            </a:r>
          </a:p>
          <a:p>
            <a:r>
              <a:rPr lang="tr-TR" sz="1400" dirty="0"/>
              <a:t>    </a:t>
            </a:r>
            <a:r>
              <a:rPr lang="tr-TR" sz="1400" dirty="0" err="1"/>
              <a:t>Console.WriteLine</a:t>
            </a:r>
            <a:r>
              <a:rPr lang="tr-TR" sz="1400" dirty="0"/>
              <a:t>("Control a </a:t>
            </a:r>
            <a:r>
              <a:rPr lang="tr-TR" sz="1400" dirty="0" err="1"/>
              <a:t>loop</a:t>
            </a:r>
            <a:r>
              <a:rPr lang="tr-TR" sz="1400" dirty="0"/>
              <a:t> </a:t>
            </a:r>
            <a:r>
              <a:rPr lang="tr-TR" sz="1400" dirty="0" err="1"/>
              <a:t>using</a:t>
            </a:r>
            <a:r>
              <a:rPr lang="tr-TR" sz="1400" dirty="0"/>
              <a:t> a </a:t>
            </a:r>
            <a:r>
              <a:rPr lang="tr-TR" sz="1400" dirty="0" err="1"/>
              <a:t>ThreeD</a:t>
            </a:r>
            <a:r>
              <a:rPr lang="tr-TR" sz="1400" dirty="0"/>
              <a:t> </a:t>
            </a:r>
            <a:r>
              <a:rPr lang="tr-TR" sz="1400" dirty="0" err="1"/>
              <a:t>object</a:t>
            </a:r>
            <a:r>
              <a:rPr lang="tr-TR" sz="1400" dirty="0"/>
              <a:t>.");    do </a:t>
            </a:r>
          </a:p>
          <a:p>
            <a:r>
              <a:rPr lang="tr-TR" sz="1400" dirty="0"/>
              <a:t>{</a:t>
            </a:r>
          </a:p>
          <a:p>
            <a:r>
              <a:rPr lang="tr-TR" sz="1400" dirty="0"/>
              <a:t>        </a:t>
            </a:r>
            <a:r>
              <a:rPr lang="tr-TR" sz="1400" dirty="0" err="1"/>
              <a:t>b.Show</a:t>
            </a:r>
            <a:r>
              <a:rPr lang="tr-TR" sz="1400" dirty="0"/>
              <a:t>();</a:t>
            </a:r>
          </a:p>
          <a:p>
            <a:r>
              <a:rPr lang="tr-TR" sz="1400" dirty="0"/>
              <a:t>        b--;</a:t>
            </a:r>
          </a:p>
          <a:p>
            <a:r>
              <a:rPr lang="tr-TR" sz="1400" dirty="0"/>
              <a:t> } </a:t>
            </a:r>
            <a:r>
              <a:rPr lang="tr-TR" sz="1400" dirty="0" err="1"/>
              <a:t>while</a:t>
            </a:r>
            <a:r>
              <a:rPr lang="tr-TR" sz="1400" dirty="0"/>
              <a:t>(b); </a:t>
            </a:r>
          </a:p>
        </p:txBody>
      </p:sp>
      <p:sp>
        <p:nvSpPr>
          <p:cNvPr id="8" name="Dikdörtgen 7"/>
          <p:cNvSpPr/>
          <p:nvPr/>
        </p:nvSpPr>
        <p:spPr>
          <a:xfrm>
            <a:off x="6511324" y="319582"/>
            <a:ext cx="4395827" cy="526297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The output is shown here: </a:t>
            </a:r>
            <a:endParaRPr lang="tr-TR" sz="1600" dirty="0"/>
          </a:p>
          <a:p>
            <a:r>
              <a:rPr lang="en-US" sz="1600" dirty="0"/>
              <a:t>Here is a: 5, 6, 7 </a:t>
            </a:r>
            <a:endParaRPr lang="tr-TR" sz="1600" dirty="0"/>
          </a:p>
          <a:p>
            <a:r>
              <a:rPr lang="en-US" sz="1600" dirty="0"/>
              <a:t>Here is b: 10, 10, 10</a:t>
            </a:r>
            <a:endParaRPr lang="tr-TR" sz="1600" dirty="0"/>
          </a:p>
          <a:p>
            <a:r>
              <a:rPr lang="en-US" sz="1600" dirty="0"/>
              <a:t> Here is c: 0, 0, 0</a:t>
            </a:r>
            <a:endParaRPr lang="tr-TR" sz="1600" dirty="0"/>
          </a:p>
          <a:p>
            <a:endParaRPr lang="tr-TR" sz="1600" dirty="0"/>
          </a:p>
          <a:p>
            <a:r>
              <a:rPr lang="en-US" sz="1600" dirty="0"/>
              <a:t> a is true.</a:t>
            </a:r>
            <a:endParaRPr lang="tr-TR" sz="1600" dirty="0"/>
          </a:p>
          <a:p>
            <a:r>
              <a:rPr lang="en-US" sz="1600" dirty="0"/>
              <a:t> b is true.</a:t>
            </a:r>
            <a:endParaRPr lang="tr-TR" sz="1600" dirty="0"/>
          </a:p>
          <a:p>
            <a:r>
              <a:rPr lang="en-US" sz="1600" dirty="0"/>
              <a:t> c is false.</a:t>
            </a:r>
            <a:endParaRPr lang="tr-TR" sz="1600" dirty="0"/>
          </a:p>
          <a:p>
            <a:endParaRPr lang="tr-TR" sz="1600" dirty="0"/>
          </a:p>
          <a:p>
            <a:r>
              <a:rPr lang="en-US" sz="1600" dirty="0"/>
              <a:t> Control a loop using a </a:t>
            </a:r>
            <a:r>
              <a:rPr lang="en-US" sz="1600" dirty="0" err="1"/>
              <a:t>ThreeD</a:t>
            </a:r>
            <a:r>
              <a:rPr lang="en-US" sz="1600" dirty="0"/>
              <a:t> object.</a:t>
            </a:r>
            <a:endParaRPr lang="tr-TR" sz="1600" dirty="0"/>
          </a:p>
          <a:p>
            <a:r>
              <a:rPr lang="en-US" sz="1600" dirty="0"/>
              <a:t> 10, 10, 10</a:t>
            </a:r>
            <a:endParaRPr lang="tr-TR" sz="1600" dirty="0"/>
          </a:p>
          <a:p>
            <a:r>
              <a:rPr lang="en-US" sz="1600" dirty="0"/>
              <a:t> 9, 9, 9</a:t>
            </a:r>
            <a:endParaRPr lang="tr-TR" sz="1600" dirty="0"/>
          </a:p>
          <a:p>
            <a:r>
              <a:rPr lang="en-US" sz="1600" dirty="0"/>
              <a:t> 8, 8, 8 </a:t>
            </a:r>
            <a:endParaRPr lang="tr-TR" sz="1600" dirty="0"/>
          </a:p>
          <a:p>
            <a:r>
              <a:rPr lang="en-US" sz="1600" dirty="0"/>
              <a:t>7, 7, 7</a:t>
            </a:r>
            <a:endParaRPr lang="tr-TR" sz="1600" dirty="0"/>
          </a:p>
          <a:p>
            <a:r>
              <a:rPr lang="en-US" sz="1600" dirty="0"/>
              <a:t> 6, 6, 6</a:t>
            </a:r>
            <a:endParaRPr lang="tr-TR" sz="1600" dirty="0"/>
          </a:p>
          <a:p>
            <a:r>
              <a:rPr lang="en-US" sz="1600" dirty="0"/>
              <a:t> 5, 5, 5</a:t>
            </a:r>
            <a:endParaRPr lang="tr-TR" sz="1600" dirty="0"/>
          </a:p>
          <a:p>
            <a:r>
              <a:rPr lang="tr-TR" sz="1600" dirty="0"/>
              <a:t>4, 4, 4 </a:t>
            </a:r>
          </a:p>
          <a:p>
            <a:r>
              <a:rPr lang="tr-TR" sz="1600" dirty="0"/>
              <a:t>3, 3, 3</a:t>
            </a:r>
          </a:p>
          <a:p>
            <a:r>
              <a:rPr lang="tr-TR" sz="1600" dirty="0"/>
              <a:t>2, 2, 2</a:t>
            </a:r>
          </a:p>
          <a:p>
            <a:r>
              <a:rPr lang="tr-TR" sz="1600" dirty="0"/>
              <a:t> 1, 1, 1</a:t>
            </a:r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27117529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26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297647" y="475176"/>
            <a:ext cx="6096000" cy="500136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tr-TR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</a:t>
            </a:r>
            <a:r>
              <a:rPr lang="tr-TR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|.</a:t>
            </a:r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|(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op1,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op2)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nl-NL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l-NL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((op1.x != 0) || (op1.y != 0) || (op1.z != 0)) |</a:t>
            </a:r>
          </a:p>
          <a:p>
            <a:r>
              <a:rPr lang="nl-NL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((op2.x != 0) || (op2.y != 0) || (op2.z != 0)) )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tr-TR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</a:t>
            </a:r>
            <a:r>
              <a:rPr lang="tr-TR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&amp;.</a:t>
            </a:r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&amp;(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op1,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op2)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nl-NL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NL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l-NL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((op1.x != 0) &amp;&amp; (op1.y != 0) &amp;&amp; (op1.z != 0)) &amp;</a:t>
            </a:r>
          </a:p>
          <a:p>
            <a:r>
              <a:rPr lang="nl-NL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((op2.x != 0) &amp;&amp; (op2.y != 0) &amp;&amp; (op2.z != 0)) )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tr-TR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</a:t>
            </a:r>
            <a:r>
              <a:rPr lang="tr-TR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!.</a:t>
            </a:r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!(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op)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op.x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0) || (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op.y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0) || (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op.z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0))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 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r-TR" sz="2800" dirty="0"/>
          </a:p>
        </p:txBody>
      </p:sp>
      <p:sp>
        <p:nvSpPr>
          <p:cNvPr id="6" name="Dikdörtgen 5"/>
          <p:cNvSpPr/>
          <p:nvPr/>
        </p:nvSpPr>
        <p:spPr>
          <a:xfrm>
            <a:off x="5383237" y="0"/>
            <a:ext cx="3155852" cy="65248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tr-TR" sz="1100" dirty="0"/>
              <a:t> </a:t>
            </a:r>
            <a:r>
              <a:rPr lang="tr-TR" sz="1100" dirty="0" err="1"/>
              <a:t>static</a:t>
            </a:r>
            <a:r>
              <a:rPr lang="tr-TR" sz="1100" dirty="0"/>
              <a:t> </a:t>
            </a:r>
            <a:r>
              <a:rPr lang="tr-TR" sz="1100" dirty="0" err="1"/>
              <a:t>void</a:t>
            </a:r>
            <a:r>
              <a:rPr lang="tr-TR" sz="1100" dirty="0"/>
              <a:t> Main()</a:t>
            </a:r>
          </a:p>
          <a:p>
            <a:r>
              <a:rPr lang="tr-TR" sz="1100" dirty="0"/>
              <a:t> {</a:t>
            </a:r>
          </a:p>
          <a:p>
            <a:r>
              <a:rPr lang="tr-TR" sz="1100" dirty="0"/>
              <a:t>    </a:t>
            </a:r>
            <a:r>
              <a:rPr lang="tr-TR" sz="1100" dirty="0" err="1"/>
              <a:t>ThreeD</a:t>
            </a:r>
            <a:r>
              <a:rPr lang="tr-TR" sz="1100" dirty="0"/>
              <a:t> a = </a:t>
            </a:r>
            <a:r>
              <a:rPr lang="tr-TR" sz="1100" dirty="0" err="1"/>
              <a:t>new</a:t>
            </a:r>
            <a:r>
              <a:rPr lang="tr-TR" sz="1100" dirty="0"/>
              <a:t> </a:t>
            </a:r>
            <a:r>
              <a:rPr lang="tr-TR" sz="1100" dirty="0" err="1"/>
              <a:t>ThreeD</a:t>
            </a:r>
            <a:r>
              <a:rPr lang="tr-TR" sz="1100" dirty="0"/>
              <a:t>(5, 6, 7);</a:t>
            </a:r>
          </a:p>
          <a:p>
            <a:r>
              <a:rPr lang="tr-TR" sz="1100" dirty="0"/>
              <a:t>    </a:t>
            </a:r>
            <a:r>
              <a:rPr lang="tr-TR" sz="1100" dirty="0" err="1"/>
              <a:t>ThreeD</a:t>
            </a:r>
            <a:r>
              <a:rPr lang="tr-TR" sz="1100" dirty="0"/>
              <a:t> b = </a:t>
            </a:r>
            <a:r>
              <a:rPr lang="tr-TR" sz="1100" dirty="0" err="1"/>
              <a:t>new</a:t>
            </a:r>
            <a:r>
              <a:rPr lang="tr-TR" sz="1100" dirty="0"/>
              <a:t> </a:t>
            </a:r>
            <a:r>
              <a:rPr lang="tr-TR" sz="1100" dirty="0" err="1"/>
              <a:t>ThreeD</a:t>
            </a:r>
            <a:r>
              <a:rPr lang="tr-TR" sz="1100" dirty="0"/>
              <a:t>(10, 10, 10);</a:t>
            </a:r>
          </a:p>
          <a:p>
            <a:r>
              <a:rPr lang="tr-TR" sz="1100" dirty="0"/>
              <a:t>    </a:t>
            </a:r>
            <a:r>
              <a:rPr lang="tr-TR" sz="1100" dirty="0" err="1"/>
              <a:t>ThreeD</a:t>
            </a:r>
            <a:r>
              <a:rPr lang="tr-TR" sz="1100" dirty="0"/>
              <a:t> c = </a:t>
            </a:r>
            <a:r>
              <a:rPr lang="tr-TR" sz="1100" dirty="0" err="1"/>
              <a:t>new</a:t>
            </a:r>
            <a:r>
              <a:rPr lang="tr-TR" sz="1100" dirty="0"/>
              <a:t> </a:t>
            </a:r>
            <a:r>
              <a:rPr lang="tr-TR" sz="1100" dirty="0" err="1"/>
              <a:t>ThreeD</a:t>
            </a:r>
            <a:r>
              <a:rPr lang="tr-TR" sz="1100" dirty="0"/>
              <a:t>(0, 0, 0);</a:t>
            </a:r>
          </a:p>
          <a:p>
            <a:endParaRPr lang="tr-TR" sz="1100" dirty="0"/>
          </a:p>
          <a:p>
            <a:r>
              <a:rPr lang="tr-TR" sz="1100" dirty="0"/>
              <a:t>    </a:t>
            </a:r>
            <a:r>
              <a:rPr lang="tr-TR" sz="1100" dirty="0" err="1"/>
              <a:t>Console.Write</a:t>
            </a:r>
            <a:r>
              <a:rPr lang="tr-TR" sz="1100" dirty="0"/>
              <a:t>("Here is a: ");</a:t>
            </a:r>
          </a:p>
          <a:p>
            <a:r>
              <a:rPr lang="tr-TR" sz="1100" dirty="0"/>
              <a:t> </a:t>
            </a:r>
          </a:p>
          <a:p>
            <a:r>
              <a:rPr lang="tr-TR" sz="1100" dirty="0"/>
              <a:t>   </a:t>
            </a:r>
            <a:r>
              <a:rPr lang="tr-TR" sz="1100" dirty="0" err="1"/>
              <a:t>a.Show</a:t>
            </a:r>
            <a:r>
              <a:rPr lang="tr-TR" sz="1100" dirty="0"/>
              <a:t>();</a:t>
            </a:r>
          </a:p>
          <a:p>
            <a:endParaRPr lang="tr-TR" sz="1100" dirty="0"/>
          </a:p>
          <a:p>
            <a:r>
              <a:rPr lang="tr-TR" sz="1100" dirty="0"/>
              <a:t>    </a:t>
            </a:r>
            <a:r>
              <a:rPr lang="tr-TR" sz="1100" dirty="0" err="1"/>
              <a:t>Console.Write</a:t>
            </a:r>
            <a:r>
              <a:rPr lang="tr-TR" sz="1100" dirty="0"/>
              <a:t>("Here is b: ");</a:t>
            </a:r>
          </a:p>
          <a:p>
            <a:endParaRPr lang="tr-TR" sz="1100" dirty="0"/>
          </a:p>
          <a:p>
            <a:r>
              <a:rPr lang="tr-TR" sz="1100" dirty="0"/>
              <a:t>    </a:t>
            </a:r>
            <a:r>
              <a:rPr lang="tr-TR" sz="1100" dirty="0" err="1"/>
              <a:t>b.Show</a:t>
            </a:r>
            <a:r>
              <a:rPr lang="tr-TR" sz="1100" dirty="0"/>
              <a:t>();</a:t>
            </a:r>
          </a:p>
          <a:p>
            <a:endParaRPr lang="tr-TR" sz="1100" dirty="0"/>
          </a:p>
          <a:p>
            <a:r>
              <a:rPr lang="tr-TR" sz="1100" dirty="0"/>
              <a:t>    </a:t>
            </a:r>
            <a:r>
              <a:rPr lang="tr-TR" sz="1100" dirty="0" err="1"/>
              <a:t>Console.Write</a:t>
            </a:r>
            <a:r>
              <a:rPr lang="tr-TR" sz="1100" dirty="0"/>
              <a:t>("Here is c: ");</a:t>
            </a:r>
          </a:p>
          <a:p>
            <a:endParaRPr lang="tr-TR" sz="1100" dirty="0"/>
          </a:p>
          <a:p>
            <a:r>
              <a:rPr lang="tr-TR" sz="1100" dirty="0"/>
              <a:t>    </a:t>
            </a:r>
            <a:r>
              <a:rPr lang="tr-TR" sz="1100" dirty="0" err="1"/>
              <a:t>c.Show</a:t>
            </a:r>
            <a:r>
              <a:rPr lang="tr-TR" sz="1100" dirty="0"/>
              <a:t>();</a:t>
            </a:r>
          </a:p>
          <a:p>
            <a:endParaRPr lang="tr-TR" sz="1100" dirty="0"/>
          </a:p>
          <a:p>
            <a:r>
              <a:rPr lang="tr-TR" sz="1100" dirty="0"/>
              <a:t>    </a:t>
            </a:r>
            <a:r>
              <a:rPr lang="tr-TR" sz="1100" dirty="0" err="1"/>
              <a:t>Console.WriteLine</a:t>
            </a:r>
            <a:r>
              <a:rPr lang="tr-TR" sz="1100" dirty="0"/>
              <a:t>();</a:t>
            </a:r>
          </a:p>
          <a:p>
            <a:endParaRPr lang="tr-TR" sz="1100" dirty="0"/>
          </a:p>
          <a:p>
            <a:r>
              <a:rPr lang="tr-TR" sz="1100" dirty="0"/>
              <a:t>    </a:t>
            </a:r>
            <a:r>
              <a:rPr lang="tr-TR" sz="1100" dirty="0" err="1"/>
              <a:t>if</a:t>
            </a:r>
            <a:r>
              <a:rPr lang="tr-TR" sz="1100" dirty="0"/>
              <a:t>(!a) </a:t>
            </a:r>
            <a:r>
              <a:rPr lang="tr-TR" sz="1100" dirty="0" err="1"/>
              <a:t>Console.WriteLine</a:t>
            </a:r>
            <a:r>
              <a:rPr lang="tr-TR" sz="1100" dirty="0"/>
              <a:t>("a is </a:t>
            </a:r>
            <a:r>
              <a:rPr lang="tr-TR" sz="1100" dirty="0" err="1"/>
              <a:t>false</a:t>
            </a:r>
            <a:r>
              <a:rPr lang="tr-TR" sz="1100" dirty="0"/>
              <a:t>.");</a:t>
            </a:r>
          </a:p>
          <a:p>
            <a:r>
              <a:rPr lang="tr-TR" sz="1100" dirty="0"/>
              <a:t>    </a:t>
            </a:r>
            <a:r>
              <a:rPr lang="tr-TR" sz="1100" dirty="0" err="1"/>
              <a:t>if</a:t>
            </a:r>
            <a:r>
              <a:rPr lang="tr-TR" sz="1100" dirty="0"/>
              <a:t>(!b) </a:t>
            </a:r>
            <a:r>
              <a:rPr lang="tr-TR" sz="1100" dirty="0" err="1"/>
              <a:t>Console.WriteLine</a:t>
            </a:r>
            <a:r>
              <a:rPr lang="tr-TR" sz="1100" dirty="0"/>
              <a:t>("b is </a:t>
            </a:r>
            <a:r>
              <a:rPr lang="tr-TR" sz="1100" dirty="0" err="1"/>
              <a:t>false</a:t>
            </a:r>
            <a:r>
              <a:rPr lang="tr-TR" sz="1100" dirty="0"/>
              <a:t>.");</a:t>
            </a:r>
          </a:p>
          <a:p>
            <a:r>
              <a:rPr lang="tr-TR" sz="1100" dirty="0"/>
              <a:t>    </a:t>
            </a:r>
            <a:r>
              <a:rPr lang="tr-TR" sz="1100" dirty="0" err="1"/>
              <a:t>if</a:t>
            </a:r>
            <a:r>
              <a:rPr lang="tr-TR" sz="1100" dirty="0"/>
              <a:t>(!c) </a:t>
            </a:r>
            <a:r>
              <a:rPr lang="tr-TR" sz="1100" dirty="0" err="1"/>
              <a:t>Console.WriteLine</a:t>
            </a:r>
            <a:r>
              <a:rPr lang="tr-TR" sz="1100" dirty="0"/>
              <a:t>("c is </a:t>
            </a:r>
            <a:r>
              <a:rPr lang="tr-TR" sz="1100" dirty="0" err="1"/>
              <a:t>false</a:t>
            </a:r>
            <a:r>
              <a:rPr lang="tr-TR" sz="1100" dirty="0"/>
              <a:t>.");</a:t>
            </a:r>
          </a:p>
          <a:p>
            <a:endParaRPr lang="tr-TR" sz="1100" dirty="0"/>
          </a:p>
          <a:p>
            <a:r>
              <a:rPr lang="tr-TR" sz="1100" dirty="0"/>
              <a:t>    </a:t>
            </a:r>
            <a:r>
              <a:rPr lang="tr-TR" sz="1100" dirty="0" err="1"/>
              <a:t>Console.WriteLine</a:t>
            </a:r>
            <a:r>
              <a:rPr lang="tr-TR" sz="1100" dirty="0"/>
              <a:t>();</a:t>
            </a:r>
          </a:p>
          <a:p>
            <a:endParaRPr lang="tr-TR" sz="1100" dirty="0"/>
          </a:p>
          <a:p>
            <a:r>
              <a:rPr lang="tr-TR" sz="1100" dirty="0"/>
              <a:t>    </a:t>
            </a:r>
            <a:r>
              <a:rPr lang="tr-TR" sz="1100" dirty="0" err="1"/>
              <a:t>if</a:t>
            </a:r>
            <a:r>
              <a:rPr lang="tr-TR" sz="1100" dirty="0"/>
              <a:t>(a &amp; b) </a:t>
            </a:r>
            <a:r>
              <a:rPr lang="tr-TR" sz="1100" dirty="0" err="1"/>
              <a:t>Console.WriteLine</a:t>
            </a:r>
            <a:r>
              <a:rPr lang="tr-TR" sz="1100" dirty="0"/>
              <a:t>("a &amp; b is </a:t>
            </a:r>
            <a:r>
              <a:rPr lang="tr-TR" sz="1100" dirty="0" err="1"/>
              <a:t>true</a:t>
            </a:r>
            <a:r>
              <a:rPr lang="tr-TR" sz="1100" dirty="0"/>
              <a:t>.");</a:t>
            </a:r>
          </a:p>
          <a:p>
            <a:r>
              <a:rPr lang="tr-TR" sz="1100" dirty="0"/>
              <a:t>    else </a:t>
            </a:r>
            <a:r>
              <a:rPr lang="tr-TR" sz="1100" dirty="0" err="1"/>
              <a:t>Console.WriteLine</a:t>
            </a:r>
            <a:r>
              <a:rPr lang="tr-TR" sz="1100" dirty="0"/>
              <a:t>("a &amp; b is </a:t>
            </a:r>
            <a:r>
              <a:rPr lang="tr-TR" sz="1100" dirty="0" err="1"/>
              <a:t>false</a:t>
            </a:r>
            <a:r>
              <a:rPr lang="tr-TR" sz="1100" dirty="0"/>
              <a:t>.");</a:t>
            </a:r>
          </a:p>
          <a:p>
            <a:r>
              <a:rPr lang="tr-TR" sz="1100" dirty="0"/>
              <a:t>    </a:t>
            </a:r>
          </a:p>
          <a:p>
            <a:r>
              <a:rPr lang="tr-TR" sz="1100" dirty="0"/>
              <a:t>   </a:t>
            </a:r>
            <a:r>
              <a:rPr lang="tr-TR" sz="1100" dirty="0" err="1"/>
              <a:t>if</a:t>
            </a:r>
            <a:r>
              <a:rPr lang="tr-TR" sz="1100" dirty="0"/>
              <a:t>(a &amp; c) </a:t>
            </a:r>
            <a:r>
              <a:rPr lang="tr-TR" sz="1100" dirty="0" err="1"/>
              <a:t>Console.WriteLine</a:t>
            </a:r>
            <a:r>
              <a:rPr lang="tr-TR" sz="1100" dirty="0"/>
              <a:t>("a &amp; c is </a:t>
            </a:r>
            <a:r>
              <a:rPr lang="tr-TR" sz="1100" dirty="0" err="1"/>
              <a:t>true</a:t>
            </a:r>
            <a:r>
              <a:rPr lang="tr-TR" sz="1100" dirty="0"/>
              <a:t>.");</a:t>
            </a:r>
          </a:p>
          <a:p>
            <a:r>
              <a:rPr lang="tr-TR" sz="1100" dirty="0"/>
              <a:t>    else </a:t>
            </a:r>
            <a:r>
              <a:rPr lang="tr-TR" sz="1100" dirty="0" err="1"/>
              <a:t>Console.WriteLine</a:t>
            </a:r>
            <a:r>
              <a:rPr lang="tr-TR" sz="1100" dirty="0"/>
              <a:t>("a &amp; c is </a:t>
            </a:r>
            <a:r>
              <a:rPr lang="tr-TR" sz="1100" dirty="0" err="1"/>
              <a:t>false</a:t>
            </a:r>
            <a:r>
              <a:rPr lang="tr-TR" sz="1100" dirty="0"/>
              <a:t>.");</a:t>
            </a:r>
          </a:p>
          <a:p>
            <a:r>
              <a:rPr lang="tr-TR" sz="1100" dirty="0"/>
              <a:t>   </a:t>
            </a:r>
          </a:p>
          <a:p>
            <a:r>
              <a:rPr lang="tr-TR" sz="1100" dirty="0"/>
              <a:t>   </a:t>
            </a:r>
            <a:r>
              <a:rPr lang="tr-TR" sz="1100" dirty="0" err="1"/>
              <a:t>if</a:t>
            </a:r>
            <a:r>
              <a:rPr lang="tr-TR" sz="1100" dirty="0"/>
              <a:t>(a | b) </a:t>
            </a:r>
            <a:r>
              <a:rPr lang="tr-TR" sz="1100" dirty="0" err="1"/>
              <a:t>Console.WriteLine</a:t>
            </a:r>
            <a:r>
              <a:rPr lang="tr-TR" sz="1100" dirty="0"/>
              <a:t>("a | b is </a:t>
            </a:r>
            <a:r>
              <a:rPr lang="tr-TR" sz="1100" dirty="0" err="1"/>
              <a:t>true</a:t>
            </a:r>
            <a:r>
              <a:rPr lang="tr-TR" sz="1100" dirty="0"/>
              <a:t>.");</a:t>
            </a:r>
          </a:p>
          <a:p>
            <a:r>
              <a:rPr lang="tr-TR" sz="1100" dirty="0"/>
              <a:t>    else </a:t>
            </a:r>
            <a:r>
              <a:rPr lang="tr-TR" sz="1100" dirty="0" err="1"/>
              <a:t>Console.WriteLine</a:t>
            </a:r>
            <a:r>
              <a:rPr lang="tr-TR" sz="1100" dirty="0"/>
              <a:t>("a | b is </a:t>
            </a:r>
            <a:r>
              <a:rPr lang="tr-TR" sz="1100" dirty="0" err="1"/>
              <a:t>false</a:t>
            </a:r>
            <a:r>
              <a:rPr lang="tr-TR" sz="1100" dirty="0"/>
              <a:t>.");</a:t>
            </a:r>
          </a:p>
          <a:p>
            <a:r>
              <a:rPr lang="tr-TR" sz="1100" dirty="0"/>
              <a:t>  </a:t>
            </a:r>
          </a:p>
          <a:p>
            <a:r>
              <a:rPr lang="tr-TR" sz="1100" dirty="0"/>
              <a:t>   </a:t>
            </a:r>
            <a:r>
              <a:rPr lang="tr-TR" sz="1100" dirty="0" err="1"/>
              <a:t>if</a:t>
            </a:r>
            <a:r>
              <a:rPr lang="tr-TR" sz="1100" dirty="0"/>
              <a:t>(a | c) </a:t>
            </a:r>
            <a:r>
              <a:rPr lang="tr-TR" sz="1100" dirty="0" err="1"/>
              <a:t>Console.WriteLine</a:t>
            </a:r>
            <a:r>
              <a:rPr lang="tr-TR" sz="1100" dirty="0"/>
              <a:t>("a | c is </a:t>
            </a:r>
            <a:r>
              <a:rPr lang="tr-TR" sz="1100" dirty="0" err="1"/>
              <a:t>true</a:t>
            </a:r>
            <a:r>
              <a:rPr lang="tr-TR" sz="1100" dirty="0"/>
              <a:t>.");</a:t>
            </a:r>
          </a:p>
          <a:p>
            <a:r>
              <a:rPr lang="tr-TR" sz="1100" dirty="0"/>
              <a:t>    else </a:t>
            </a:r>
            <a:r>
              <a:rPr lang="tr-TR" sz="1100" dirty="0" err="1"/>
              <a:t>Console.WriteLine</a:t>
            </a:r>
            <a:r>
              <a:rPr lang="tr-TR" sz="1100" dirty="0"/>
              <a:t>("a | c is </a:t>
            </a:r>
            <a:r>
              <a:rPr lang="tr-TR" sz="1100" dirty="0" err="1"/>
              <a:t>false</a:t>
            </a:r>
            <a:r>
              <a:rPr lang="tr-TR" sz="1100" dirty="0"/>
              <a:t>.");</a:t>
            </a:r>
          </a:p>
          <a:p>
            <a:r>
              <a:rPr lang="tr-TR" sz="1100" dirty="0"/>
              <a:t>  }</a:t>
            </a:r>
          </a:p>
        </p:txBody>
      </p:sp>
      <p:sp>
        <p:nvSpPr>
          <p:cNvPr id="7" name="Dikdörtgen 6"/>
          <p:cNvSpPr/>
          <p:nvPr/>
        </p:nvSpPr>
        <p:spPr>
          <a:xfrm>
            <a:off x="8967372" y="475176"/>
            <a:ext cx="2822462" cy="2308324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Here is a: 5, 6, 7</a:t>
            </a:r>
            <a:endParaRPr lang="tr-TR" dirty="0"/>
          </a:p>
          <a:p>
            <a:r>
              <a:rPr lang="en-US" dirty="0"/>
              <a:t>Here is b: 10, 10, 10</a:t>
            </a:r>
            <a:endParaRPr lang="tr-TR" dirty="0"/>
          </a:p>
          <a:p>
            <a:r>
              <a:rPr lang="en-US" dirty="0"/>
              <a:t> Here is c: 0, 0, 0</a:t>
            </a:r>
            <a:endParaRPr lang="tr-TR" dirty="0"/>
          </a:p>
          <a:p>
            <a:r>
              <a:rPr lang="en-US" dirty="0"/>
              <a:t> c is false.</a:t>
            </a:r>
            <a:endParaRPr lang="tr-TR" dirty="0"/>
          </a:p>
          <a:p>
            <a:r>
              <a:rPr lang="en-US" dirty="0"/>
              <a:t> a &amp; b is true.</a:t>
            </a:r>
            <a:endParaRPr lang="tr-TR" dirty="0"/>
          </a:p>
          <a:p>
            <a:r>
              <a:rPr lang="en-US" dirty="0"/>
              <a:t> a &amp; c is false.</a:t>
            </a:r>
            <a:endParaRPr lang="tr-TR" dirty="0"/>
          </a:p>
          <a:p>
            <a:r>
              <a:rPr lang="en-US" dirty="0"/>
              <a:t> a | b is true.</a:t>
            </a:r>
            <a:endParaRPr lang="tr-TR" dirty="0"/>
          </a:p>
          <a:p>
            <a:r>
              <a:rPr lang="en-US" dirty="0"/>
              <a:t> a | c is true.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75146922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27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402167" y="117693"/>
            <a:ext cx="664754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+(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a1,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a2)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a.Gram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a1.Gram + a2.Gram;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a.Gram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1000)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a.Gram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-= 1000;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a.Kilo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a.Kilo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a1.Kilo + a2.Kilo;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(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a1,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a2)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cevGram= a1.Kilo*1000+ a1.Gram - a2.Kilo*1000- a2.Gram;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a.Kilo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cevGram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1000;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a.Gram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cevGram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1000;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+(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a1)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a.Gram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a1.Gram; 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a.Gram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1000)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a.Gram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-= 1000;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a.Kilo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a.Kilo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a1.Kilo;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-(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pt-B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cevGram = a.Kilo * 1000 + a.Gram - a1.Kilo * 1000 - a1.Gram;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a.Kilo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cevGram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1000;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a.Gram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cevGram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1000;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tr-TR" sz="900" dirty="0"/>
          </a:p>
        </p:txBody>
      </p:sp>
      <p:sp>
        <p:nvSpPr>
          <p:cNvPr id="5" name="Dikdörtgen 4"/>
          <p:cNvSpPr/>
          <p:nvPr/>
        </p:nvSpPr>
        <p:spPr>
          <a:xfrm>
            <a:off x="6531429" y="30587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a1 =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a2 =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(10.30);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a3 =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(10,300);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//Personel p1 = </a:t>
            </a:r>
            <a:r>
              <a:rPr lang="tr-TR" sz="105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tr-TR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Personel();</a:t>
            </a:r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a1.Kilo = 10;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a1.Gram = 20;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kilo {0}, gram {1}"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a1.Kilo, a1.Gram);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kilo {0}, gram {1}"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a2.Kilo, a2.Gram);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kilo {0}, gram {1}"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a3.Kilo, a3.Gram);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# </a:t>
            </a:r>
            <a:r>
              <a:rPr lang="tr-TR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.CountAgirlik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a4 = a2 + a3;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kilo {0}, gram {1}"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a4.Kilo, a4.Gram);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# </a:t>
            </a:r>
            <a:r>
              <a:rPr lang="tr-TR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.CountAgirlik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a4 = a4 - a3;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kilo {0}, gram {1}"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a4.Kilo, a4.Gram);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# </a:t>
            </a:r>
            <a:r>
              <a:rPr lang="tr-TR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.CountAgirlik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a4 += a3;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kilo {0}, gram {1}"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a4.Kilo, a4.Gram);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# </a:t>
            </a:r>
            <a:r>
              <a:rPr lang="tr-TR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Agirlik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.CountAgirlik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05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//p1.yazdir();</a:t>
            </a:r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371539983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0" y="171440"/>
            <a:ext cx="6654800" cy="526297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yazoperatoragirlik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Agirlik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kilo; 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//alanlar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gram;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Agirlik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//varsayılan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kilo = 0;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gram = 0;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Agirlik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k,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g) 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parameter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cunstruction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kilo = k;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gram = g;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Agirlik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a)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parameter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cunstruction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kilo = 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)a;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g= (a - kilo) * 1000;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gram = 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)g;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tr-TR" sz="1400" dirty="0"/>
          </a:p>
        </p:txBody>
      </p:sp>
      <p:sp>
        <p:nvSpPr>
          <p:cNvPr id="5" name="Dikdörtgen 4"/>
          <p:cNvSpPr/>
          <p:nvPr/>
        </p:nvSpPr>
        <p:spPr>
          <a:xfrm>
            <a:off x="5689601" y="0"/>
            <a:ext cx="6096000" cy="68788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yazdir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 {0} kilo {1} gram </a:t>
            </a:r>
            <a:r>
              <a:rPr lang="tr-TR" sz="900" dirty="0" err="1">
                <a:solidFill>
                  <a:srgbClr val="A31515"/>
                </a:solidFill>
                <a:latin typeface="Consolas" panose="020B0609020204030204" pitchFamily="49" charset="0"/>
              </a:rPr>
              <a:t>dır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, kilo, gram);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Agirlik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+(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Agirlik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a1,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Agirlik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a2) 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operator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overloding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Agirlik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Agirlik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temp.gram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= a1.gram + a2.gram;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temp.gram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&gt;=1000)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temp.gram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-= 1000;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temp.kilo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temp.kilo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+= a1.kilo + a2.kilo;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Agirlik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-(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Agirlik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a1,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Agirlik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a2) 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operator</a:t>
            </a:r>
            <a:r>
              <a:rPr lang="tr-TR" sz="9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overloding</a:t>
            </a:r>
            <a:endParaRPr lang="tr-T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Agirlik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Agirlik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900" dirty="0">
                <a:solidFill>
                  <a:srgbClr val="000000"/>
                </a:solidFill>
                <a:latin typeface="Consolas" panose="020B0609020204030204" pitchFamily="49" charset="0"/>
              </a:rPr>
              <a:t> cevGram = a1.kilo * 1000 + a1.gram - a2.kilo * 1000 - a2.gram;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temp.kilo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cevGram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/ 1000;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temp.gram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cevGram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% 1000;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implicit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Agirlik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a.kilo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a.gram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/ 1000;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Agirlik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a.kilo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a.gram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/ 1000;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gec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implicit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Agirlik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d)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Agirlik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Agirlik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temp.kilo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)d;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g = ((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)d -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temp.kilo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 * 1000;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temp.gram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)g;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implicit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Agirlik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a)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s=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Convert.ToString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a.kilo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 +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 kilo 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Convert.ToString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a.gram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)+ </a:t>
            </a:r>
            <a:r>
              <a:rPr lang="tr-TR" sz="900" dirty="0">
                <a:solidFill>
                  <a:srgbClr val="A31515"/>
                </a:solidFill>
                <a:latin typeface="Consolas" panose="020B0609020204030204" pitchFamily="49" charset="0"/>
              </a:rPr>
              <a:t>" gram"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3849114"/>
      </p:ext>
    </p:extLst>
  </p:cSld>
  <p:clrMapOvr>
    <a:masterClrMapping/>
  </p:clrMapOvr>
  <p:transition spd="med" advClick="0" advTm="1000">
    <p:spli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29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825500" y="771942"/>
            <a:ext cx="6096000" cy="563231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tr-T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[] args)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Agirlik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a1 =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Agirlik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(10.3F);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Agirlik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a2 =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Agirlik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Agirlik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a3=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Agirlik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(10,500);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a1.yazdir();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a2.yazdir();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a3.yazdir();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a2 = a1 + a3;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Console.Write(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 a1+a3 = 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a2.yazdir();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Console.Write(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 a2-a3 = 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a2 = a2 - a3;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a2.yazdir();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)a2;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"(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double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)a2 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Agirlik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Agirlik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 = (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Agirlik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Console.Write(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"(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Agirlik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r>
              <a:rPr lang="tr-T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result</a:t>
            </a:r>
            <a:r>
              <a:rPr lang="tr-TR" sz="12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t.yazdir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)t);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sonuc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=(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 t;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479755286"/>
      </p:ext>
    </p:extLst>
  </p:cSld>
  <p:clrMapOvr>
    <a:masterClrMapping/>
  </p:clrMapOvr>
  <p:transition spd="med" advClick="0" advTm="1000">
    <p:spli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 Arayüz (</a:t>
            </a:r>
            <a:r>
              <a:rPr lang="tr-TR" dirty="0" err="1"/>
              <a:t>interface</a:t>
            </a:r>
            <a:r>
              <a:rPr lang="tr-TR" dirty="0"/>
              <a:t>): Temel Kurallar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6309" y="1237129"/>
            <a:ext cx="11387667" cy="5199529"/>
          </a:xfrm>
        </p:spPr>
        <p:txBody>
          <a:bodyPr/>
          <a:lstStyle/>
          <a:p>
            <a:pPr marL="0" indent="0">
              <a:buNone/>
            </a:pPr>
            <a:r>
              <a:rPr lang="tr-TR" sz="2600" dirty="0"/>
              <a:t>Arayüzler, geliştirilecek sınıflara ortak kalıp sunma amacıyla tanımlanır ve program geliştirmeyi büyük ölçekte kolaylaştırır.</a:t>
            </a:r>
          </a:p>
          <a:p>
            <a:pPr marL="0" indent="0">
              <a:buNone/>
            </a:pPr>
            <a:r>
              <a:rPr lang="tr-TR" sz="2600" dirty="0" err="1"/>
              <a:t>Arayüzlerin</a:t>
            </a:r>
            <a:r>
              <a:rPr lang="tr-TR" sz="2600" dirty="0"/>
              <a:t> başlıca özellikleri:</a:t>
            </a:r>
          </a:p>
          <a:p>
            <a:r>
              <a:rPr lang="tr-TR" sz="2600" dirty="0"/>
              <a:t>Arayüzler daima </a:t>
            </a:r>
            <a:r>
              <a:rPr lang="tr-TR" sz="2600" dirty="0">
                <a:solidFill>
                  <a:srgbClr val="FFFF00"/>
                </a:solidFill>
              </a:rPr>
              <a:t>public</a:t>
            </a:r>
            <a:r>
              <a:rPr lang="tr-TR" sz="2600" dirty="0"/>
              <a:t> tir.</a:t>
            </a:r>
          </a:p>
          <a:p>
            <a:r>
              <a:rPr lang="tr-TR" sz="2600" dirty="0">
                <a:solidFill>
                  <a:srgbClr val="FFFFFF"/>
                </a:solidFill>
              </a:rPr>
              <a:t>İçerdiği birimler sadece prototip olarak tanımlanır, kod barındırmaz</a:t>
            </a:r>
          </a:p>
          <a:p>
            <a:r>
              <a:rPr lang="tr-TR" sz="2600" dirty="0">
                <a:solidFill>
                  <a:srgbClr val="FFFFFF"/>
                </a:solidFill>
              </a:rPr>
              <a:t>İçerisinde değişken tanımlanamaz</a:t>
            </a:r>
          </a:p>
          <a:p>
            <a:r>
              <a:rPr lang="tr-TR" sz="2600" dirty="0">
                <a:solidFill>
                  <a:srgbClr val="FFFFFF"/>
                </a:solidFill>
              </a:rPr>
              <a:t>Yapıcı ve yıkıcı yöntem bulunduramaz</a:t>
            </a:r>
          </a:p>
          <a:p>
            <a:r>
              <a:rPr lang="tr-TR" sz="2600" dirty="0">
                <a:solidFill>
                  <a:srgbClr val="FFFFFF"/>
                </a:solidFill>
              </a:rPr>
              <a:t>Arayüz miras alınarak kullanılır, kendisi bir nesneyi temsil edemez</a:t>
            </a:r>
          </a:p>
          <a:p>
            <a:r>
              <a:rPr lang="tr-TR" sz="2600" dirty="0">
                <a:solidFill>
                  <a:srgbClr val="FFFFFF"/>
                </a:solidFill>
              </a:rPr>
              <a:t>Çoklu arayüz mirası mümkündür (sınıflar teklidir)</a:t>
            </a:r>
          </a:p>
          <a:p>
            <a:r>
              <a:rPr lang="tr-TR" sz="2600" dirty="0">
                <a:solidFill>
                  <a:srgbClr val="FFFFFF"/>
                </a:solidFill>
              </a:rPr>
              <a:t>Miras alan sınıf tüm yöntemleri gerçeklenmelidir</a:t>
            </a:r>
          </a:p>
        </p:txBody>
      </p:sp>
    </p:spTree>
    <p:extLst>
      <p:ext uri="{BB962C8B-B14F-4D97-AF65-F5344CB8AC3E}">
        <p14:creationId xmlns:p14="http://schemas.microsoft.com/office/powerpoint/2010/main" val="4065618800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3DD97-4A0C-4FD2-AE7F-B106F44E84D3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D1CB8-63DB-4FCE-BE81-179D70A48255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30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2502568" y="417095"/>
            <a:ext cx="7764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>
                <a:solidFill>
                  <a:srgbClr val="FFFF00"/>
                </a:solidFill>
              </a:rPr>
              <a:t>BÖLÜM ALIŞTIRMA ve SORULARI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728868" y="1034321"/>
            <a:ext cx="102174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dirty="0"/>
              <a:t>Arayüz tanımlaması ile sınıf tanımlaması arasındaki farklar nedir?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Arayüz neden yapıcı yönteme sahip değildir?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Arayüz tanımı neden program içerisinde bir varlığa dönüşemez?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Arayüz kullanmanın amacı nedir? Olmasaydı ne gibi zorluklarımız olurdu?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Yapılar ile sınıflar arasındaki farklar nelerdir?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Yapı veya sınıf tercihini neye göre yapmalıyız?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Yapılarda miras alma ve verme olmaması herhangi bir zorluk oluşturur mu?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Operatör aşırı yüklemenin amacı nedir? Aynı sonucu elde edebileceğimiz başka çözümler var mı?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Hangi operatörler aşırı yüklenemez?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Aşırı yüklü operatörleri kullanarak matris toplama ve çarpma yapan bir sınıf kurgulayınız..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^ operatörünü üs alma operatörü olarak kurgulayınız…</a:t>
            </a:r>
          </a:p>
          <a:p>
            <a:pPr marL="342900" indent="-342900">
              <a:buFont typeface="+mj-lt"/>
              <a:buAutoNum type="arabicPeriod"/>
            </a:pPr>
            <a:r>
              <a:rPr lang="tr-TR" dirty="0"/>
              <a:t>- operatörünü iki string arasına uygulayarak ASCII kodlarını birbirinden çıkartıp yeni bir fark </a:t>
            </a:r>
            <a:r>
              <a:rPr lang="tr-TR" dirty="0" err="1"/>
              <a:t>string'i</a:t>
            </a:r>
            <a:r>
              <a:rPr lang="tr-TR" dirty="0"/>
              <a:t> elde etmede kullanınız 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93968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Arayüz</a:t>
            </a:r>
            <a:r>
              <a:rPr lang="tr-TR" dirty="0"/>
              <a:t> (</a:t>
            </a:r>
            <a:r>
              <a:rPr lang="tr-TR" dirty="0" err="1"/>
              <a:t>interface</a:t>
            </a:r>
            <a:r>
              <a:rPr lang="tr-TR" dirty="0"/>
              <a:t>): İçerik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6309" y="1237129"/>
            <a:ext cx="11387667" cy="51995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Arayüz </a:t>
            </a:r>
            <a:r>
              <a:rPr lang="en-US" sz="2800" dirty="0" err="1"/>
              <a:t>içinde</a:t>
            </a:r>
            <a:r>
              <a:rPr lang="en-US" sz="2800" dirty="0"/>
              <a:t> </a:t>
            </a:r>
            <a:r>
              <a:rPr lang="en-US" sz="2800" dirty="0" err="1"/>
              <a:t>tanımlanabilen</a:t>
            </a:r>
            <a:r>
              <a:rPr lang="en-US" sz="2800" dirty="0"/>
              <a:t> </a:t>
            </a:r>
            <a:r>
              <a:rPr lang="en-US" sz="2800" dirty="0" err="1"/>
              <a:t>birimler</a:t>
            </a:r>
            <a:endParaRPr lang="tr-TR" sz="2800" dirty="0"/>
          </a:p>
          <a:p>
            <a:r>
              <a:rPr lang="en-US" sz="2800" dirty="0" err="1"/>
              <a:t>Yöntemler</a:t>
            </a:r>
            <a:r>
              <a:rPr lang="tr-TR" sz="2800" dirty="0"/>
              <a:t> </a:t>
            </a:r>
          </a:p>
          <a:p>
            <a:r>
              <a:rPr lang="tr-TR" sz="2800" dirty="0"/>
              <a:t>Yapıcılar</a:t>
            </a:r>
            <a:endParaRPr lang="en-US" sz="2800" dirty="0"/>
          </a:p>
          <a:p>
            <a:r>
              <a:rPr lang="en-US" sz="2800" dirty="0" err="1"/>
              <a:t>Özellikler</a:t>
            </a:r>
            <a:endParaRPr lang="tr-TR" sz="2800" dirty="0"/>
          </a:p>
          <a:p>
            <a:r>
              <a:rPr lang="tr-TR" sz="2800" dirty="0"/>
              <a:t>Sabitler</a:t>
            </a:r>
            <a:endParaRPr lang="en-US" sz="2800" dirty="0"/>
          </a:p>
          <a:p>
            <a:r>
              <a:rPr lang="en-US" sz="2800" dirty="0" err="1"/>
              <a:t>Dizinleyiciler</a:t>
            </a:r>
            <a:endParaRPr lang="tr-TR" sz="2800" dirty="0"/>
          </a:p>
          <a:p>
            <a:r>
              <a:rPr lang="en-US" sz="2800" dirty="0" err="1"/>
              <a:t>Olaylar</a:t>
            </a:r>
            <a:endParaRPr lang="tr-TR" sz="2800" dirty="0"/>
          </a:p>
          <a:p>
            <a:r>
              <a:rPr lang="tr-TR" sz="2800" dirty="0"/>
              <a:t>Operatörler 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4586971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38324" y="-270163"/>
            <a:ext cx="11387667" cy="1143000"/>
          </a:xfrm>
        </p:spPr>
        <p:txBody>
          <a:bodyPr/>
          <a:lstStyle/>
          <a:p>
            <a:r>
              <a:rPr lang="tr-TR" dirty="0" err="1"/>
              <a:t>Arayüz</a:t>
            </a:r>
            <a:r>
              <a:rPr lang="tr-TR" dirty="0"/>
              <a:t> (</a:t>
            </a:r>
            <a:r>
              <a:rPr lang="tr-TR" dirty="0" err="1"/>
              <a:t>interface</a:t>
            </a:r>
            <a:r>
              <a:rPr lang="tr-TR" dirty="0"/>
              <a:t>): Uygulama</a:t>
            </a:r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158215" y="679773"/>
            <a:ext cx="6096000" cy="563231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interfaceornek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ISekil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Boy();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Kare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ISekil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boy;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boy = b;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Boy()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boy;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Araclar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Alan(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ISekil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sekil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sekil.En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sekil.Boy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6553200" y="499306"/>
            <a:ext cx="5352900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DikDortgen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ISekil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boy;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DikDortgen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e,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boy = b;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Boy()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boy;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k1 = 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Kare(2, 2);</a:t>
            </a:r>
          </a:p>
          <a:p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d1 = 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DikDortgen(1, 2);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Araclar.Alan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(k1));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Araclar.Alan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(d1));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959471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Arayüz</a:t>
            </a:r>
            <a:r>
              <a:rPr lang="tr-TR" dirty="0"/>
              <a:t> (</a:t>
            </a:r>
            <a:r>
              <a:rPr lang="tr-TR" dirty="0" err="1"/>
              <a:t>interface</a:t>
            </a:r>
            <a:r>
              <a:rPr lang="tr-TR" dirty="0"/>
              <a:t>): </a:t>
            </a:r>
            <a:r>
              <a:rPr lang="tr-TR" dirty="0" err="1"/>
              <a:t>interface</a:t>
            </a:r>
            <a:r>
              <a:rPr lang="tr-TR" dirty="0"/>
              <a:t> olmaz ise!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434324" y="1181999"/>
            <a:ext cx="3531602" cy="268141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 </a:t>
            </a:r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 bwMode="auto">
          <a:xfrm>
            <a:off x="282202" y="3581195"/>
            <a:ext cx="5626397" cy="246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interface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destekli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kod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dirty="0">
              <a:solidFill>
                <a:srgbClr val="FFFF00"/>
              </a:solidFill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FFFF00"/>
                </a:solidFill>
              </a:rPr>
              <a:t>foreach</a:t>
            </a:r>
            <a:r>
              <a:rPr lang="en-US" sz="2000" dirty="0">
                <a:solidFill>
                  <a:srgbClr val="FFFF00"/>
                </a:solidFill>
              </a:rPr>
              <a:t> (Control ctrl in Controls)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FF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FF00"/>
                </a:solidFill>
              </a:rPr>
              <a:t>   if (ctrl is </a:t>
            </a:r>
            <a:r>
              <a:rPr lang="en-US" sz="2000" dirty="0" err="1">
                <a:solidFill>
                  <a:srgbClr val="FFFF00"/>
                </a:solidFill>
              </a:rPr>
              <a:t>IÖzelStilControl</a:t>
            </a:r>
            <a:r>
              <a:rPr lang="en-US" sz="2000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FF00"/>
                </a:solidFill>
              </a:rPr>
              <a:t>      ( (</a:t>
            </a:r>
            <a:r>
              <a:rPr lang="en-US" sz="2000" dirty="0" err="1">
                <a:solidFill>
                  <a:srgbClr val="FFFF00"/>
                </a:solidFill>
              </a:rPr>
              <a:t>IÖzelStilControl</a:t>
            </a:r>
            <a:r>
              <a:rPr lang="en-US" sz="2000" dirty="0">
                <a:solidFill>
                  <a:srgbClr val="FFFF00"/>
                </a:solidFill>
              </a:rPr>
              <a:t>)ctrl).</a:t>
            </a:r>
            <a:r>
              <a:rPr lang="en-US" sz="2000" dirty="0" err="1">
                <a:solidFill>
                  <a:srgbClr val="FFFF00"/>
                </a:solidFill>
              </a:rPr>
              <a:t>SetStil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err="1">
                <a:solidFill>
                  <a:srgbClr val="FFFF00"/>
                </a:solidFill>
              </a:rPr>
              <a:t>yeniStil</a:t>
            </a:r>
            <a:r>
              <a:rPr lang="en-US" sz="2000" dirty="0">
                <a:solidFill>
                  <a:srgbClr val="FFFF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 bwMode="auto">
          <a:xfrm>
            <a:off x="6543554" y="1217241"/>
            <a:ext cx="5397109" cy="4780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EBE0FF"/>
                </a:solidFill>
              </a:rPr>
              <a:t>interface </a:t>
            </a:r>
            <a:r>
              <a:rPr lang="en-US" dirty="0" err="1">
                <a:solidFill>
                  <a:srgbClr val="EBE0FF"/>
                </a:solidFill>
              </a:rPr>
              <a:t>desteksiz</a:t>
            </a:r>
            <a:r>
              <a:rPr lang="en-US" dirty="0">
                <a:solidFill>
                  <a:srgbClr val="EBE0FF"/>
                </a:solidFill>
              </a:rPr>
              <a:t> </a:t>
            </a:r>
            <a:r>
              <a:rPr lang="en-US" dirty="0" err="1">
                <a:solidFill>
                  <a:srgbClr val="EBE0FF"/>
                </a:solidFill>
              </a:rPr>
              <a:t>kod</a:t>
            </a:r>
            <a:endParaRPr lang="en-US" dirty="0">
              <a:solidFill>
                <a:srgbClr val="EBE0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FFFF00"/>
                </a:solidFill>
              </a:rPr>
              <a:t>foreach</a:t>
            </a:r>
            <a:r>
              <a:rPr lang="en-US" sz="2000" dirty="0">
                <a:solidFill>
                  <a:srgbClr val="FFFF00"/>
                </a:solidFill>
              </a:rPr>
              <a:t> (Control ctrl in Controls)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   if (ctrl is </a:t>
            </a:r>
            <a:r>
              <a:rPr lang="en-US" sz="2000" dirty="0" err="1">
                <a:solidFill>
                  <a:srgbClr val="FFFF00"/>
                </a:solidFill>
              </a:rPr>
              <a:t>ÖzelButon</a:t>
            </a:r>
            <a:r>
              <a:rPr lang="en-US" sz="2000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	(</a:t>
            </a:r>
            <a:r>
              <a:rPr lang="en-US" sz="2000" dirty="0" err="1">
                <a:solidFill>
                  <a:srgbClr val="FFFF00"/>
                </a:solidFill>
              </a:rPr>
              <a:t>ÖzelStilButon</a:t>
            </a:r>
            <a:r>
              <a:rPr lang="en-US" sz="2000" dirty="0">
                <a:solidFill>
                  <a:srgbClr val="FFFF00"/>
                </a:solidFill>
              </a:rPr>
              <a:t>)ctrl).</a:t>
            </a:r>
            <a:r>
              <a:rPr lang="en-US" sz="2000" dirty="0" err="1">
                <a:solidFill>
                  <a:srgbClr val="FFFF00"/>
                </a:solidFill>
              </a:rPr>
              <a:t>SetStil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err="1">
                <a:solidFill>
                  <a:srgbClr val="FFFF00"/>
                </a:solidFill>
              </a:rPr>
              <a:t>yeniStil</a:t>
            </a:r>
            <a:r>
              <a:rPr lang="en-US" sz="2000" dirty="0">
                <a:solidFill>
                  <a:srgbClr val="FFFF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  else if (ctrl is </a:t>
            </a:r>
            <a:r>
              <a:rPr lang="en-US" sz="2000" dirty="0" err="1">
                <a:solidFill>
                  <a:srgbClr val="FFFF00"/>
                </a:solidFill>
              </a:rPr>
              <a:t>ÖzelTextBox</a:t>
            </a:r>
            <a:r>
              <a:rPr lang="en-US" sz="2000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	(</a:t>
            </a:r>
            <a:r>
              <a:rPr lang="en-US" sz="2000" dirty="0" err="1">
                <a:solidFill>
                  <a:srgbClr val="FFFF00"/>
                </a:solidFill>
              </a:rPr>
              <a:t>ÖzelStilTextBox</a:t>
            </a:r>
            <a:r>
              <a:rPr lang="en-US" sz="2000" dirty="0">
                <a:solidFill>
                  <a:srgbClr val="FFFF00"/>
                </a:solidFill>
              </a:rPr>
              <a:t>)ctrl).</a:t>
            </a:r>
            <a:r>
              <a:rPr lang="en-US" sz="2000" dirty="0" err="1">
                <a:solidFill>
                  <a:srgbClr val="FFFF00"/>
                </a:solidFill>
              </a:rPr>
              <a:t>SetStil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err="1">
                <a:solidFill>
                  <a:srgbClr val="FFFF00"/>
                </a:solidFill>
              </a:rPr>
              <a:t>yeniStil</a:t>
            </a:r>
            <a:r>
              <a:rPr lang="en-US" sz="2000" dirty="0">
                <a:solidFill>
                  <a:srgbClr val="FFFF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  else  if (ctrl is </a:t>
            </a:r>
            <a:r>
              <a:rPr lang="en-US" sz="2000" dirty="0" err="1">
                <a:solidFill>
                  <a:srgbClr val="FFFF00"/>
                </a:solidFill>
              </a:rPr>
              <a:t>ÖzelGridView</a:t>
            </a:r>
            <a:r>
              <a:rPr lang="en-US" sz="2000" dirty="0">
                <a:solidFill>
                  <a:srgbClr val="FFFF00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	(</a:t>
            </a:r>
            <a:r>
              <a:rPr lang="en-US" sz="2000" dirty="0" err="1">
                <a:solidFill>
                  <a:srgbClr val="FFFF00"/>
                </a:solidFill>
              </a:rPr>
              <a:t>ÖzelStilGridView</a:t>
            </a:r>
            <a:r>
              <a:rPr lang="en-US" sz="2000" dirty="0">
                <a:solidFill>
                  <a:srgbClr val="FFFF00"/>
                </a:solidFill>
              </a:rPr>
              <a:t>)ctrl).</a:t>
            </a:r>
            <a:r>
              <a:rPr lang="en-US" sz="2000" dirty="0" err="1">
                <a:solidFill>
                  <a:srgbClr val="FFFF00"/>
                </a:solidFill>
              </a:rPr>
              <a:t>SetStil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err="1">
                <a:solidFill>
                  <a:srgbClr val="FFFF00"/>
                </a:solidFill>
              </a:rPr>
              <a:t>yeniStil</a:t>
            </a:r>
            <a:r>
              <a:rPr lang="en-US" sz="2000" dirty="0">
                <a:solidFill>
                  <a:srgbClr val="FFFF00"/>
                </a:solidFill>
              </a:rPr>
              <a:t>);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  …..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	(</a:t>
            </a:r>
            <a:r>
              <a:rPr lang="en-US" sz="2000" dirty="0" err="1">
                <a:solidFill>
                  <a:srgbClr val="FFFF00"/>
                </a:solidFill>
              </a:rPr>
              <a:t>ÖzelStilButon</a:t>
            </a:r>
            <a:r>
              <a:rPr lang="en-US" sz="2000" dirty="0">
                <a:solidFill>
                  <a:srgbClr val="FFFF00"/>
                </a:solidFill>
              </a:rPr>
              <a:t>)ctrl).</a:t>
            </a:r>
            <a:r>
              <a:rPr lang="en-US" sz="2000" dirty="0" err="1">
                <a:solidFill>
                  <a:srgbClr val="FFFF00"/>
                </a:solidFill>
              </a:rPr>
              <a:t>SetStil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err="1">
                <a:solidFill>
                  <a:srgbClr val="FFFF00"/>
                </a:solidFill>
              </a:rPr>
              <a:t>yeniStil</a:t>
            </a:r>
            <a:r>
              <a:rPr lang="en-US" sz="2000" dirty="0">
                <a:solidFill>
                  <a:srgbClr val="FFFF00"/>
                </a:solidFill>
              </a:rPr>
              <a:t>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>
              <a:solidFill>
                <a:srgbClr val="EBE0FF"/>
              </a:solidFill>
            </a:endParaRPr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 bwMode="auto">
          <a:xfrm>
            <a:off x="317476" y="1376050"/>
            <a:ext cx="5538211" cy="210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Kendinize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ait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görsel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kontrol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sınıfları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oluşturduğunuzu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varsayınız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Örneğin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tüm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kontroller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üzerinde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tek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bir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yöntem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ile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yeni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bir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tema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gölge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eskitme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modern,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uygulayacaksınız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.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Bunun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için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gerekli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kodlamayı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en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az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çaba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ve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en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genel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tarzda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yapmak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interface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ile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mümkün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olabilir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326463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Arayüz</a:t>
            </a:r>
            <a:r>
              <a:rPr lang="tr-TR" dirty="0"/>
              <a:t> (</a:t>
            </a:r>
            <a:r>
              <a:rPr lang="tr-TR" dirty="0" err="1"/>
              <a:t>interface</a:t>
            </a:r>
            <a:r>
              <a:rPr lang="tr-TR" dirty="0"/>
              <a:t>): </a:t>
            </a:r>
            <a:r>
              <a:rPr lang="tr-TR" dirty="0" err="1"/>
              <a:t>interface</a:t>
            </a:r>
            <a:r>
              <a:rPr lang="tr-TR" dirty="0"/>
              <a:t> olmaz ise!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434324" y="1181999"/>
            <a:ext cx="3531602" cy="268141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 </a:t>
            </a:r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 bwMode="auto">
          <a:xfrm>
            <a:off x="2733830" y="1287805"/>
            <a:ext cx="4479955" cy="51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interface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olmadan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void </a:t>
            </a:r>
            <a:r>
              <a:rPr lang="en-US" sz="2000" dirty="0" err="1">
                <a:solidFill>
                  <a:srgbClr val="FFFF00"/>
                </a:solidFill>
              </a:rPr>
              <a:t>uzaylıOluştur</a:t>
            </a:r>
            <a:r>
              <a:rPr lang="en-US" sz="2000" dirty="0">
                <a:solidFill>
                  <a:srgbClr val="FFFF00"/>
                </a:solidFill>
              </a:rPr>
              <a:t> (</a:t>
            </a:r>
            <a:r>
              <a:rPr lang="en-US" sz="2000" dirty="0" err="1">
                <a:solidFill>
                  <a:srgbClr val="FFFF00"/>
                </a:solidFill>
              </a:rPr>
              <a:t>uzaylıTip</a:t>
            </a:r>
            <a:r>
              <a:rPr lang="en-US" sz="2000" dirty="0">
                <a:solidFill>
                  <a:srgbClr val="FFFF00"/>
                </a:solidFill>
              </a:rPr>
              <a:t>){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  switch(</a:t>
            </a:r>
            <a:r>
              <a:rPr lang="en-US" sz="2000" dirty="0" err="1">
                <a:solidFill>
                  <a:srgbClr val="FFFF00"/>
                </a:solidFill>
              </a:rPr>
              <a:t>uzaylıTip</a:t>
            </a:r>
            <a:r>
              <a:rPr lang="en-US" sz="2000" dirty="0">
                <a:solidFill>
                  <a:srgbClr val="FFFF00"/>
                </a:solidFill>
              </a:rPr>
              <a:t>){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  case </a:t>
            </a:r>
            <a:r>
              <a:rPr lang="en-US" sz="2000" dirty="0" err="1">
                <a:solidFill>
                  <a:srgbClr val="FFFF00"/>
                </a:solidFill>
              </a:rPr>
              <a:t>Marslı</a:t>
            </a:r>
            <a:r>
              <a:rPr lang="en-US" sz="2000" dirty="0">
                <a:solidFill>
                  <a:srgbClr val="FFFF00"/>
                </a:solidFill>
              </a:rPr>
              <a:t>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      </a:t>
            </a:r>
            <a:r>
              <a:rPr lang="en-US" sz="2000" dirty="0" err="1">
                <a:solidFill>
                  <a:srgbClr val="FFFF00"/>
                </a:solidFill>
              </a:rPr>
              <a:t>Marslı</a:t>
            </a:r>
            <a:r>
              <a:rPr lang="en-US" sz="2000" dirty="0">
                <a:solidFill>
                  <a:srgbClr val="FFFF00"/>
                </a:solidFill>
              </a:rPr>
              <a:t> marslı1=new </a:t>
            </a:r>
            <a:r>
              <a:rPr lang="en-US" sz="2000" dirty="0" err="1">
                <a:solidFill>
                  <a:srgbClr val="FFFF00"/>
                </a:solidFill>
              </a:rPr>
              <a:t>Marslı</a:t>
            </a:r>
            <a:r>
              <a:rPr lang="en-US" sz="2000" dirty="0">
                <a:solidFill>
                  <a:srgbClr val="FFFF00"/>
                </a:solidFill>
              </a:rPr>
              <a:t>();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      marslı1.Ateş();break;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  case </a:t>
            </a:r>
            <a:r>
              <a:rPr lang="en-US" sz="2000" dirty="0" err="1">
                <a:solidFill>
                  <a:srgbClr val="FFFF00"/>
                </a:solidFill>
              </a:rPr>
              <a:t>Venüslü</a:t>
            </a:r>
            <a:r>
              <a:rPr lang="en-US" sz="2000" dirty="0">
                <a:solidFill>
                  <a:srgbClr val="FFFF00"/>
                </a:solidFill>
              </a:rPr>
              <a:t>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      </a:t>
            </a:r>
            <a:r>
              <a:rPr lang="en-US" sz="2000" dirty="0" err="1">
                <a:solidFill>
                  <a:srgbClr val="FFFF00"/>
                </a:solidFill>
              </a:rPr>
              <a:t>Venüslü</a:t>
            </a:r>
            <a:r>
              <a:rPr lang="en-US" sz="2000" dirty="0">
                <a:solidFill>
                  <a:srgbClr val="FFFF00"/>
                </a:solidFill>
              </a:rPr>
              <a:t> venüslü1=new </a:t>
            </a:r>
            <a:r>
              <a:rPr lang="en-US" sz="2000" dirty="0" err="1">
                <a:solidFill>
                  <a:srgbClr val="FFFF00"/>
                </a:solidFill>
              </a:rPr>
              <a:t>Venüslü</a:t>
            </a:r>
            <a:r>
              <a:rPr lang="en-US" sz="2000" dirty="0">
                <a:solidFill>
                  <a:srgbClr val="FFFF00"/>
                </a:solidFill>
              </a:rPr>
              <a:t>();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      </a:t>
            </a:r>
            <a:r>
              <a:rPr lang="en-US" sz="2000" dirty="0" err="1">
                <a:solidFill>
                  <a:srgbClr val="FFFF00"/>
                </a:solidFill>
              </a:rPr>
              <a:t>Venüslü.Ateş</a:t>
            </a:r>
            <a:r>
              <a:rPr lang="en-US" sz="2000" dirty="0">
                <a:solidFill>
                  <a:srgbClr val="FFFF00"/>
                </a:solidFill>
              </a:rPr>
              <a:t>();break;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  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 bwMode="auto">
          <a:xfrm>
            <a:off x="299841" y="1512768"/>
            <a:ext cx="2716192" cy="5345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FF00"/>
                </a:solidFill>
              </a:rPr>
              <a:t>class </a:t>
            </a:r>
            <a:r>
              <a:rPr lang="en-US" sz="2000" dirty="0" err="1">
                <a:solidFill>
                  <a:srgbClr val="FFFF00"/>
                </a:solidFill>
              </a:rPr>
              <a:t>Marslı</a:t>
            </a:r>
            <a:endParaRPr lang="en-US" sz="2000" dirty="0">
              <a:solidFill>
                <a:srgbClr val="FFFF00"/>
              </a:solidFill>
            </a:endParaRP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FF00"/>
                </a:solidFill>
              </a:rPr>
              <a:t>{</a:t>
            </a: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FF00"/>
                </a:solidFill>
              </a:rPr>
              <a:t>   void </a:t>
            </a:r>
            <a:r>
              <a:rPr lang="en-US" sz="2000" dirty="0" err="1">
                <a:solidFill>
                  <a:srgbClr val="FFFF00"/>
                </a:solidFill>
              </a:rPr>
              <a:t>Ateş</a:t>
            </a:r>
            <a:r>
              <a:rPr lang="en-US" sz="2000" dirty="0">
                <a:solidFill>
                  <a:srgbClr val="FFFF00"/>
                </a:solidFill>
              </a:rPr>
              <a:t> ()</a:t>
            </a: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FF00"/>
                </a:solidFill>
              </a:rPr>
              <a:t>   {</a:t>
            </a: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FF00"/>
                </a:solidFill>
              </a:rPr>
              <a:t>   }</a:t>
            </a: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FF00"/>
                </a:solidFill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class </a:t>
            </a:r>
            <a:r>
              <a:rPr lang="en-US" sz="2000" dirty="0" err="1">
                <a:solidFill>
                  <a:srgbClr val="FFFF00"/>
                </a:solidFill>
              </a:rPr>
              <a:t>Venüslü</a:t>
            </a:r>
            <a:endParaRPr lang="en-US" sz="2000" dirty="0">
              <a:solidFill>
                <a:srgbClr val="FFFF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   void </a:t>
            </a:r>
            <a:r>
              <a:rPr lang="en-US" sz="2000" dirty="0" err="1">
                <a:solidFill>
                  <a:srgbClr val="FFFF00"/>
                </a:solidFill>
              </a:rPr>
              <a:t>Ateş</a:t>
            </a:r>
            <a:r>
              <a:rPr lang="en-US" sz="2000" dirty="0">
                <a:solidFill>
                  <a:srgbClr val="FFFF00"/>
                </a:solidFill>
              </a:rPr>
              <a:t> ()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   {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   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}</a:t>
            </a: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9" name="İçerik Yer Tutucusu 2"/>
          <p:cNvSpPr txBox="1">
            <a:spLocks/>
          </p:cNvSpPr>
          <p:nvPr/>
        </p:nvSpPr>
        <p:spPr bwMode="auto">
          <a:xfrm>
            <a:off x="7319612" y="1252522"/>
            <a:ext cx="4550502" cy="5151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interface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tanımlama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ile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interface </a:t>
            </a:r>
            <a:r>
              <a:rPr lang="en-US" sz="2000" dirty="0" err="1">
                <a:solidFill>
                  <a:srgbClr val="FFFF00"/>
                </a:solidFill>
              </a:rPr>
              <a:t>IUzaylı</a:t>
            </a:r>
            <a:endParaRPr lang="en-US" sz="2000" dirty="0">
              <a:solidFill>
                <a:srgbClr val="FFFF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     void </a:t>
            </a:r>
            <a:r>
              <a:rPr lang="en-US" sz="2000" dirty="0" err="1">
                <a:solidFill>
                  <a:srgbClr val="FFFF00"/>
                </a:solidFill>
              </a:rPr>
              <a:t>Ateş</a:t>
            </a:r>
            <a:r>
              <a:rPr lang="en-US" sz="2000" dirty="0">
                <a:solidFill>
                  <a:srgbClr val="FFFF00"/>
                </a:solidFill>
              </a:rPr>
              <a:t> (int </a:t>
            </a:r>
            <a:r>
              <a:rPr lang="en-US" sz="2000" dirty="0" err="1">
                <a:solidFill>
                  <a:srgbClr val="FFFF00"/>
                </a:solidFill>
              </a:rPr>
              <a:t>mesafe</a:t>
            </a:r>
            <a:r>
              <a:rPr lang="en-US" sz="2000" dirty="0">
                <a:solidFill>
                  <a:srgbClr val="FFFF00"/>
                </a:solidFill>
              </a:rPr>
              <a:t>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void </a:t>
            </a:r>
            <a:r>
              <a:rPr lang="en-US" sz="2000" dirty="0" err="1">
                <a:solidFill>
                  <a:srgbClr val="FFFF00"/>
                </a:solidFill>
              </a:rPr>
              <a:t>uzaylıOluştur</a:t>
            </a:r>
            <a:r>
              <a:rPr lang="en-US" sz="2000" dirty="0">
                <a:solidFill>
                  <a:srgbClr val="FFFF00"/>
                </a:solidFill>
              </a:rPr>
              <a:t> (</a:t>
            </a:r>
            <a:r>
              <a:rPr lang="en-US" sz="2000" dirty="0" err="1">
                <a:solidFill>
                  <a:srgbClr val="FFFF00"/>
                </a:solidFill>
              </a:rPr>
              <a:t>uzaylıTip</a:t>
            </a:r>
            <a:r>
              <a:rPr lang="en-US" sz="2000" dirty="0">
                <a:solidFill>
                  <a:srgbClr val="FFFF00"/>
                </a:solidFill>
              </a:rPr>
              <a:t>){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  </a:t>
            </a:r>
            <a:r>
              <a:rPr lang="en-US" sz="2000" dirty="0" err="1">
                <a:solidFill>
                  <a:srgbClr val="FFFF00"/>
                </a:solidFill>
              </a:rPr>
              <a:t>Iuzaylı</a:t>
            </a:r>
            <a:r>
              <a:rPr lang="en-US" sz="2000" dirty="0">
                <a:solidFill>
                  <a:srgbClr val="FFFF00"/>
                </a:solidFill>
              </a:rPr>
              <a:t>  </a:t>
            </a:r>
            <a:r>
              <a:rPr lang="en-US" sz="2000" dirty="0" err="1">
                <a:solidFill>
                  <a:srgbClr val="FFFF00"/>
                </a:solidFill>
              </a:rPr>
              <a:t>uzaylı</a:t>
            </a:r>
            <a:endParaRPr lang="en-US" sz="2000" dirty="0">
              <a:solidFill>
                <a:srgbClr val="FFFF0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  switch(</a:t>
            </a:r>
            <a:r>
              <a:rPr lang="en-US" sz="2000" dirty="0" err="1">
                <a:solidFill>
                  <a:srgbClr val="FFFF00"/>
                </a:solidFill>
              </a:rPr>
              <a:t>uzaylıTip</a:t>
            </a:r>
            <a:r>
              <a:rPr lang="en-US" sz="2000" dirty="0">
                <a:solidFill>
                  <a:srgbClr val="FFFF00"/>
                </a:solidFill>
              </a:rPr>
              <a:t>){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  case </a:t>
            </a:r>
            <a:r>
              <a:rPr lang="en-US" sz="2000" dirty="0" err="1">
                <a:solidFill>
                  <a:srgbClr val="FFFF00"/>
                </a:solidFill>
              </a:rPr>
              <a:t>Marslı</a:t>
            </a:r>
            <a:r>
              <a:rPr lang="en-US" sz="2000" dirty="0">
                <a:solidFill>
                  <a:srgbClr val="FFFF00"/>
                </a:solidFill>
              </a:rPr>
              <a:t>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      </a:t>
            </a:r>
            <a:r>
              <a:rPr lang="en-US" sz="2000" dirty="0" err="1">
                <a:solidFill>
                  <a:srgbClr val="FFFF00"/>
                </a:solidFill>
              </a:rPr>
              <a:t>Marslı</a:t>
            </a:r>
            <a:r>
              <a:rPr lang="en-US" sz="2000" dirty="0">
                <a:solidFill>
                  <a:srgbClr val="FFFF00"/>
                </a:solidFill>
              </a:rPr>
              <a:t> =new </a:t>
            </a:r>
            <a:r>
              <a:rPr lang="en-US" sz="2000" dirty="0" err="1">
                <a:solidFill>
                  <a:srgbClr val="FFFF00"/>
                </a:solidFill>
              </a:rPr>
              <a:t>Marslı</a:t>
            </a:r>
            <a:r>
              <a:rPr lang="en-US" sz="2000" dirty="0">
                <a:solidFill>
                  <a:srgbClr val="FFFF00"/>
                </a:solidFill>
              </a:rPr>
              <a:t>();break;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  case </a:t>
            </a:r>
            <a:r>
              <a:rPr lang="en-US" sz="2000" dirty="0" err="1">
                <a:solidFill>
                  <a:srgbClr val="FFFF00"/>
                </a:solidFill>
              </a:rPr>
              <a:t>Venüslü</a:t>
            </a:r>
            <a:r>
              <a:rPr lang="en-US" sz="2000" dirty="0">
                <a:solidFill>
                  <a:srgbClr val="FFFF00"/>
                </a:solidFill>
              </a:rPr>
              <a:t>: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      </a:t>
            </a:r>
            <a:r>
              <a:rPr lang="en-US" sz="2000" dirty="0" err="1">
                <a:solidFill>
                  <a:srgbClr val="FFFF00"/>
                </a:solidFill>
              </a:rPr>
              <a:t>Venüslü</a:t>
            </a:r>
            <a:r>
              <a:rPr lang="en-US" sz="2000" dirty="0">
                <a:solidFill>
                  <a:srgbClr val="FFFF00"/>
                </a:solidFill>
              </a:rPr>
              <a:t>=new </a:t>
            </a:r>
            <a:r>
              <a:rPr lang="en-US" sz="2000" dirty="0" err="1">
                <a:solidFill>
                  <a:srgbClr val="FFFF00"/>
                </a:solidFill>
              </a:rPr>
              <a:t>Venüslü</a:t>
            </a:r>
            <a:r>
              <a:rPr lang="en-US" sz="2000" dirty="0">
                <a:solidFill>
                  <a:srgbClr val="FFFF00"/>
                </a:solidFill>
              </a:rPr>
              <a:t>();break;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  }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  </a:t>
            </a:r>
            <a:r>
              <a:rPr lang="en-US" sz="2000" dirty="0" err="1">
                <a:solidFill>
                  <a:srgbClr val="FFFF00"/>
                </a:solidFill>
              </a:rPr>
              <a:t>uzaylı.Ateş</a:t>
            </a:r>
            <a:r>
              <a:rPr lang="en-US" sz="2000" dirty="0">
                <a:solidFill>
                  <a:srgbClr val="FFFF00"/>
                </a:solidFill>
              </a:rPr>
              <a:t>();   //!!!!!!!!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solidFill>
                  <a:srgbClr val="FFFF00"/>
                </a:solidFill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625625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402167" y="227390"/>
            <a:ext cx="6096000" cy="649408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interfaceornek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IUzayli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Ates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mesafe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Marsli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:IUzayli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Ates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mesafe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marsli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ateş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ediyor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mesafe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Venuslu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:IUzayli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Ates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mesafe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Venüslü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ateş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ediyor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mesafe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4000" dirty="0"/>
          </a:p>
        </p:txBody>
      </p:sp>
      <p:sp>
        <p:nvSpPr>
          <p:cNvPr id="7" name="Dikdörtgen 6"/>
          <p:cNvSpPr/>
          <p:nvPr/>
        </p:nvSpPr>
        <p:spPr>
          <a:xfrm>
            <a:off x="6525106" y="135056"/>
            <a:ext cx="526472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tr-TR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//</a:t>
            </a:r>
            <a:r>
              <a:rPr lang="tr-TR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with</a:t>
            </a:r>
            <a:r>
              <a:rPr lang="tr-TR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2B91AF"/>
                </a:solidFill>
                <a:latin typeface="Consolas" panose="020B0609020204030204" pitchFamily="49" charset="0"/>
              </a:rPr>
              <a:t>interface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IUzayli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uzayli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uzayli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Marsli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uzayli.Ates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(40);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uzayli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Venuslu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uzayli.Ates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(50);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400" dirty="0"/>
          </a:p>
        </p:txBody>
      </p:sp>
      <p:sp>
        <p:nvSpPr>
          <p:cNvPr id="8" name="Dikdörtgen 7"/>
          <p:cNvSpPr/>
          <p:nvPr/>
        </p:nvSpPr>
        <p:spPr>
          <a:xfrm>
            <a:off x="6525106" y="3970318"/>
            <a:ext cx="5264728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tr-TR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// </a:t>
            </a:r>
            <a:r>
              <a:rPr lang="tr-TR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without</a:t>
            </a:r>
            <a:r>
              <a:rPr lang="tr-TR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interface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Marsli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m1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Marsli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m1.Ates(40);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Venuslu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v1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Venuslu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v1.Ates(50);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1004817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02167" y="228600"/>
            <a:ext cx="11387667" cy="935716"/>
          </a:xfrm>
        </p:spPr>
        <p:txBody>
          <a:bodyPr/>
          <a:lstStyle/>
          <a:p>
            <a:r>
              <a:rPr lang="tr-TR" dirty="0"/>
              <a:t>2. Yapılar (</a:t>
            </a:r>
            <a:r>
              <a:rPr lang="tr-TR" dirty="0" err="1">
                <a:solidFill>
                  <a:srgbClr val="FFFF00"/>
                </a:solidFill>
              </a:rPr>
              <a:t>struct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36424" y="1035840"/>
            <a:ext cx="11403819" cy="508737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tr-TR" sz="2400" dirty="0" err="1">
                <a:solidFill>
                  <a:srgbClr val="FFFF00"/>
                </a:solidFill>
              </a:rPr>
              <a:t>struct</a:t>
            </a:r>
            <a:r>
              <a:rPr lang="tr-TR" sz="2400" dirty="0">
                <a:solidFill>
                  <a:srgbClr val="FFFF00"/>
                </a:solidFill>
              </a:rPr>
              <a:t> </a:t>
            </a:r>
            <a:r>
              <a:rPr lang="tr-TR" sz="2400" dirty="0"/>
              <a:t>(yapı) bir </a:t>
            </a:r>
            <a:r>
              <a:rPr lang="tr-TR" sz="2400" dirty="0">
                <a:solidFill>
                  <a:schemeClr val="accent5"/>
                </a:solidFill>
              </a:rPr>
              <a:t>değer</a:t>
            </a:r>
            <a:r>
              <a:rPr lang="tr-TR" sz="2400" dirty="0"/>
              <a:t> tipidir ve yığında (</a:t>
            </a:r>
            <a:r>
              <a:rPr lang="tr-TR" sz="2400" dirty="0" err="1">
                <a:solidFill>
                  <a:schemeClr val="accent5"/>
                </a:solidFill>
              </a:rPr>
              <a:t>stack</a:t>
            </a:r>
            <a:r>
              <a:rPr lang="tr-TR" sz="2400" dirty="0"/>
              <a:t>) oluşturulur</a:t>
            </a:r>
          </a:p>
          <a:p>
            <a:pPr>
              <a:spcBef>
                <a:spcPts val="0"/>
              </a:spcBef>
            </a:pPr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class</a:t>
            </a:r>
            <a:r>
              <a:rPr lang="tr-TR" sz="2400" dirty="0"/>
              <a:t> ve </a:t>
            </a:r>
            <a:r>
              <a:rPr lang="tr-TR" sz="2400" dirty="0" err="1">
                <a:solidFill>
                  <a:schemeClr val="tx2">
                    <a:lumMod val="50000"/>
                  </a:schemeClr>
                </a:solidFill>
              </a:rPr>
              <a:t>struct</a:t>
            </a:r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400" dirty="0"/>
              <a:t>tanımlamaları birbirine çok benzer</a:t>
            </a:r>
          </a:p>
          <a:p>
            <a:pPr>
              <a:spcBef>
                <a:spcPts val="0"/>
              </a:spcBef>
            </a:pPr>
            <a:r>
              <a:rPr lang="tr-TR" sz="2400" dirty="0"/>
              <a:t>Yapılar</a:t>
            </a:r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400" dirty="0"/>
              <a:t>yıkıcı yöntemlere sahip olamaz</a:t>
            </a:r>
          </a:p>
          <a:p>
            <a:pPr>
              <a:spcBef>
                <a:spcPts val="0"/>
              </a:spcBef>
            </a:pPr>
            <a:r>
              <a:rPr lang="tr-TR" sz="2400" dirty="0"/>
              <a:t>Yapılar miras alamaz ve veremez, ancak </a:t>
            </a:r>
            <a:r>
              <a:rPr lang="tr-TR" sz="2400" dirty="0" err="1"/>
              <a:t>arayüzlerden</a:t>
            </a:r>
            <a:r>
              <a:rPr lang="tr-TR" sz="2400" dirty="0"/>
              <a:t> miras alabilir</a:t>
            </a:r>
          </a:p>
          <a:p>
            <a:pPr>
              <a:spcBef>
                <a:spcPts val="0"/>
              </a:spcBef>
            </a:pPr>
            <a:r>
              <a:rPr lang="tr-TR" sz="2400" dirty="0">
                <a:solidFill>
                  <a:srgbClr val="FFFFFF"/>
                </a:solidFill>
              </a:rPr>
              <a:t>Miras alma ve verme olmadığından </a:t>
            </a:r>
            <a:r>
              <a:rPr lang="tr-TR" sz="2400" dirty="0" err="1">
                <a:solidFill>
                  <a:schemeClr val="tx2">
                    <a:lumMod val="50000"/>
                  </a:schemeClr>
                </a:solidFill>
              </a:rPr>
              <a:t>protected</a:t>
            </a:r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400" dirty="0">
                <a:solidFill>
                  <a:srgbClr val="FFFFFF"/>
                </a:solidFill>
              </a:rPr>
              <a:t>anahtarı kullanılamaz</a:t>
            </a:r>
          </a:p>
          <a:p>
            <a:pPr>
              <a:spcBef>
                <a:spcPts val="0"/>
              </a:spcBef>
            </a:pPr>
            <a:r>
              <a:rPr lang="tr-TR" sz="2400" dirty="0"/>
              <a:t>Tüm temel veri türleri (Int32 , </a:t>
            </a:r>
            <a:r>
              <a:rPr lang="tr-TR" sz="2400" dirty="0" err="1"/>
              <a:t>Single</a:t>
            </a:r>
            <a:r>
              <a:rPr lang="tr-TR" sz="2400" dirty="0"/>
              <a:t>, Bool gibi) aslında </a:t>
            </a:r>
            <a:r>
              <a:rPr lang="tr-TR" sz="2400" dirty="0" err="1">
                <a:solidFill>
                  <a:schemeClr val="tx2">
                    <a:lumMod val="50000"/>
                  </a:schemeClr>
                </a:solidFill>
              </a:rPr>
              <a:t>struct</a:t>
            </a:r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400" dirty="0"/>
              <a:t>temellidir, bu da C#'</a:t>
            </a:r>
            <a:r>
              <a:rPr lang="tr-TR" sz="2400" dirty="0" err="1"/>
              <a:t>ın</a:t>
            </a:r>
            <a:r>
              <a:rPr lang="tr-TR" sz="2400" dirty="0"/>
              <a:t> teorik olarak neden %100 nesne yönelimli bir dil olmadığının kanıtıdır!</a:t>
            </a:r>
          </a:p>
          <a:p>
            <a:pPr>
              <a:spcBef>
                <a:spcPts val="0"/>
              </a:spcBef>
            </a:pPr>
            <a:r>
              <a:rPr lang="tr-TR" sz="2400" dirty="0"/>
              <a:t>Yapı içerisindeki alanlar, </a:t>
            </a:r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const</a:t>
            </a:r>
            <a:r>
              <a:rPr lang="tr-TR" sz="2400" dirty="0"/>
              <a:t> veya </a:t>
            </a:r>
            <a:r>
              <a:rPr lang="tr-TR" sz="2400" dirty="0" err="1">
                <a:solidFill>
                  <a:schemeClr val="tx2">
                    <a:lumMod val="50000"/>
                  </a:schemeClr>
                </a:solidFill>
              </a:rPr>
              <a:t>static</a:t>
            </a:r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tr-TR" sz="2400" dirty="0"/>
              <a:t>ile belirtilmişler hariç başlangıç değerine kurulamazlar</a:t>
            </a:r>
          </a:p>
          <a:p>
            <a:pPr>
              <a:spcBef>
                <a:spcPts val="0"/>
              </a:spcBef>
            </a:pPr>
            <a:r>
              <a:rPr lang="tr-TR" sz="2400" dirty="0"/>
              <a:t>Yapılarda boş yapıcı yöntem (</a:t>
            </a:r>
            <a:r>
              <a:rPr lang="tr-TR" sz="2400" dirty="0" err="1"/>
              <a:t>default</a:t>
            </a:r>
            <a:r>
              <a:rPr lang="tr-TR" sz="2400" dirty="0"/>
              <a:t> –</a:t>
            </a:r>
            <a:r>
              <a:rPr lang="tr-TR" sz="2400" dirty="0" err="1"/>
              <a:t>constructor</a:t>
            </a:r>
            <a:r>
              <a:rPr lang="tr-TR" sz="2400" dirty="0"/>
              <a:t>) tanımlanamaz</a:t>
            </a:r>
          </a:p>
          <a:p>
            <a:pPr>
              <a:spcBef>
                <a:spcPts val="0"/>
              </a:spcBef>
            </a:pPr>
            <a:r>
              <a:rPr lang="tr-TR" sz="2400" dirty="0"/>
              <a:t>Yapı başka bir yapıya atanırsa her bir ayrı bellek alanında temsil edilir, birindeki değişiklik diğerine yansımaz, sınıflarda ise tersi durum söz konusudur</a:t>
            </a:r>
          </a:p>
          <a:p>
            <a:pPr>
              <a:spcBef>
                <a:spcPts val="0"/>
              </a:spcBef>
            </a:pPr>
            <a:r>
              <a:rPr lang="tr-TR" sz="2400" dirty="0"/>
              <a:t>Yapılar new anahtarı kullanmadan da oluşturulabilir</a:t>
            </a:r>
          </a:p>
          <a:p>
            <a:pPr>
              <a:spcBef>
                <a:spcPts val="0"/>
              </a:spcBef>
            </a:pPr>
            <a:endParaRPr lang="tr-TR" sz="2400" dirty="0"/>
          </a:p>
          <a:p>
            <a:pPr>
              <a:spcBef>
                <a:spcPts val="0"/>
              </a:spcBef>
            </a:pPr>
            <a:endParaRPr lang="tr-TR" sz="2400" dirty="0"/>
          </a:p>
          <a:p>
            <a:pPr marL="0" indent="0">
              <a:spcBef>
                <a:spcPts val="0"/>
              </a:spcBef>
              <a:buNone/>
            </a:pPr>
            <a:endParaRPr lang="tr-TR" sz="2400" dirty="0"/>
          </a:p>
          <a:p>
            <a:pPr>
              <a:spcBef>
                <a:spcPts val="0"/>
              </a:spcBef>
            </a:pPr>
            <a:endParaRPr lang="tr-TR" sz="2400" dirty="0"/>
          </a:p>
          <a:p>
            <a:pPr>
              <a:spcBef>
                <a:spcPts val="0"/>
              </a:spcBef>
            </a:pPr>
            <a:endParaRPr lang="tr-TR" sz="2400" dirty="0"/>
          </a:p>
          <a:p>
            <a:pPr>
              <a:spcBef>
                <a:spcPts val="0"/>
              </a:spcBef>
            </a:pPr>
            <a:endParaRPr lang="tr-TR" sz="2400" dirty="0"/>
          </a:p>
          <a:p>
            <a:pPr>
              <a:spcBef>
                <a:spcPts val="0"/>
              </a:spcBef>
            </a:pPr>
            <a:endParaRPr lang="tr-TR" sz="2400" dirty="0"/>
          </a:p>
          <a:p>
            <a:pPr>
              <a:spcBef>
                <a:spcPts val="0"/>
              </a:spcBef>
            </a:pPr>
            <a:endParaRPr lang="tr-TR" sz="2400" dirty="0"/>
          </a:p>
          <a:p>
            <a:pPr>
              <a:spcBef>
                <a:spcPts val="0"/>
              </a:spcBef>
            </a:pPr>
            <a:endParaRPr lang="en-US" sz="2400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12.02.2024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55384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8001</TotalTime>
  <Words>4759</Words>
  <Application>Microsoft Office PowerPoint</Application>
  <PresentationFormat>Geniş ekran</PresentationFormat>
  <Paragraphs>956</Paragraphs>
  <Slides>30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7" baseType="lpstr">
      <vt:lpstr>Arial</vt:lpstr>
      <vt:lpstr>Arial Narrow</vt:lpstr>
      <vt:lpstr>Calibri</vt:lpstr>
      <vt:lpstr>Consolas</vt:lpstr>
      <vt:lpstr>Tahoma</vt:lpstr>
      <vt:lpstr>Wingdings</vt:lpstr>
      <vt:lpstr>Compass</vt:lpstr>
      <vt:lpstr>PowerPoint Sunusu</vt:lpstr>
      <vt:lpstr>6. Hafta İçeriği</vt:lpstr>
      <vt:lpstr>1. Arayüz (interface): Temel Kurallar</vt:lpstr>
      <vt:lpstr>Arayüz (interface): İçerik</vt:lpstr>
      <vt:lpstr>Arayüz (interface): Uygulama</vt:lpstr>
      <vt:lpstr>Arayüz (interface): interface olmaz ise!</vt:lpstr>
      <vt:lpstr>Arayüz (interface): interface olmaz ise!</vt:lpstr>
      <vt:lpstr>PowerPoint Sunusu</vt:lpstr>
      <vt:lpstr>2. Yapılar (struct)</vt:lpstr>
      <vt:lpstr>Yapılar: Örnek-1</vt:lpstr>
      <vt:lpstr>Sınıf ve Yapı Atama Farkı</vt:lpstr>
      <vt:lpstr>3. Aşırı Yükleme (Overloading)</vt:lpstr>
      <vt:lpstr>3.1-Yöntem Aşırı Yükleme</vt:lpstr>
      <vt:lpstr>Yöntem Aşırı Yüklemede Dikkat Edilecek Hususlar</vt:lpstr>
      <vt:lpstr>Yöntem Aşırı Yükleme: Örnek-1</vt:lpstr>
      <vt:lpstr>Yöntem Aşırı Yükleme: Örnek-2</vt:lpstr>
      <vt:lpstr>Yöntem Aşırı Yükleme: Seçimli Parametre</vt:lpstr>
      <vt:lpstr>3.2 Operatör Aşırı Yükleme</vt:lpstr>
      <vt:lpstr>Operatör Aşırı Yükleme: Örnek-1</vt:lpstr>
      <vt:lpstr>Operatör Aşırı Yükleme: Örnek-2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Sakarya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Ahmet</dc:creator>
  <cp:lastModifiedBy>Sau</cp:lastModifiedBy>
  <cp:revision>423</cp:revision>
  <dcterms:created xsi:type="dcterms:W3CDTF">2016-02-10T09:35:02Z</dcterms:created>
  <dcterms:modified xsi:type="dcterms:W3CDTF">2024-02-11T21:23:18Z</dcterms:modified>
</cp:coreProperties>
</file>