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54"/>
  </p:notesMasterIdLst>
  <p:sldIdLst>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300" r:id="rId38"/>
    <p:sldId id="301" r:id="rId39"/>
    <p:sldId id="302" r:id="rId40"/>
    <p:sldId id="303" r:id="rId41"/>
    <p:sldId id="308" r:id="rId42"/>
    <p:sldId id="309" r:id="rId43"/>
    <p:sldId id="293" r:id="rId44"/>
    <p:sldId id="304" r:id="rId45"/>
    <p:sldId id="305" r:id="rId46"/>
    <p:sldId id="306" r:id="rId47"/>
    <p:sldId id="294" r:id="rId48"/>
    <p:sldId id="295" r:id="rId49"/>
    <p:sldId id="296" r:id="rId50"/>
    <p:sldId id="297" r:id="rId51"/>
    <p:sldId id="298" r:id="rId52"/>
    <p:sldId id="299" r:id="rId5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53"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6160C-4172-4CF6-B219-9A474A693A05}" type="datetimeFigureOut">
              <a:rPr lang="en-US" smtClean="0"/>
              <a:t>2/12/2024</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9EE3C-D850-48A7-88E0-5727FD83559D}" type="slidenum">
              <a:rPr lang="en-US" smtClean="0"/>
              <a:t>‹#›</a:t>
            </a:fld>
            <a:endParaRPr lang="en-US"/>
          </a:p>
        </p:txBody>
      </p:sp>
    </p:spTree>
    <p:extLst>
      <p:ext uri="{BB962C8B-B14F-4D97-AF65-F5344CB8AC3E}">
        <p14:creationId xmlns:p14="http://schemas.microsoft.com/office/powerpoint/2010/main" val="277662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 name="Group 2"/>
          <p:cNvGrpSpPr>
            <a:grpSpLocks/>
          </p:cNvGrpSpPr>
          <p:nvPr/>
        </p:nvGrpSpPr>
        <p:grpSpPr bwMode="auto">
          <a:xfrm>
            <a:off x="1" y="1422400"/>
            <a:ext cx="12196233"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39" name="Freeform 150"/>
              <p:cNvSpPr>
                <a:spLocks/>
              </p:cNvSpPr>
              <p:nvPr userDrawn="1"/>
            </p:nvSpPr>
            <p:spPr bwMode="ltGray">
              <a:xfrm rot="-2857037">
                <a:off x="619" y="3550"/>
                <a:ext cx="68" cy="69"/>
              </a:xfrm>
              <a:custGeom>
                <a:avLst/>
                <a:gdLst>
                  <a:gd name="T0" fmla="*/ 0 w 144"/>
                  <a:gd name="T1" fmla="*/ 1 h 154"/>
                  <a:gd name="T2" fmla="*/ 0 w 144"/>
                  <a:gd name="T3" fmla="*/ 1 h 154"/>
                  <a:gd name="T4" fmla="*/ 1 w 144"/>
                  <a:gd name="T5" fmla="*/ 1 h 154"/>
                  <a:gd name="T6" fmla="*/ 0 w 144"/>
                  <a:gd name="T7" fmla="*/ 0 h 154"/>
                  <a:gd name="T8" fmla="*/ 1 w 144"/>
                  <a:gd name="T9" fmla="*/ 0 h 154"/>
                  <a:gd name="T10" fmla="*/ 1 w 144"/>
                  <a:gd name="T11" fmla="*/ 0 h 154"/>
                  <a:gd name="T12" fmla="*/ 1 w 144"/>
                  <a:gd name="T13" fmla="*/ 0 h 154"/>
                  <a:gd name="T14" fmla="*/ 1 w 144"/>
                  <a:gd name="T15" fmla="*/ 0 h 154"/>
                  <a:gd name="T16" fmla="*/ 0 w 144"/>
                  <a:gd name="T17" fmla="*/ 0 h 154"/>
                  <a:gd name="T18" fmla="*/ 1 w 144"/>
                  <a:gd name="T19" fmla="*/ 1 h 154"/>
                  <a:gd name="T20" fmla="*/ 0 w 144"/>
                  <a:gd name="T21" fmla="*/ 1 h 154"/>
                  <a:gd name="T22" fmla="*/ 0 w 144"/>
                  <a:gd name="T23" fmla="*/ 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40" name="Freeform 151"/>
              <p:cNvSpPr>
                <a:spLocks/>
              </p:cNvSpPr>
              <p:nvPr userDrawn="1"/>
            </p:nvSpPr>
            <p:spPr bwMode="ltGray">
              <a:xfrm>
                <a:off x="235" y="2503"/>
                <a:ext cx="348" cy="1272"/>
              </a:xfrm>
              <a:custGeom>
                <a:avLst/>
                <a:gdLst/>
                <a:ahLst/>
                <a:cxnLst>
                  <a:cxn ang="0">
                    <a:pos x="0" y="0"/>
                  </a:cxn>
                  <a:cxn ang="0">
                    <a:pos x="287" y="582"/>
                  </a:cxn>
                  <a:cxn ang="0">
                    <a:pos x="348" y="1272"/>
                  </a:cxn>
                  <a:cxn ang="0">
                    <a:pos x="54" y="676"/>
                  </a:cxn>
                  <a:cxn ang="0">
                    <a:pos x="0" y="0"/>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w="9525" cap="flat" cmpd="sng">
                <a:noFill/>
                <a:prstDash val="solid"/>
                <a:round/>
                <a:headEnd type="none" w="med" len="med"/>
                <a:tailEnd type="none" w="med" len="med"/>
              </a:ln>
              <a:effectLst/>
            </p:spPr>
            <p:txBody>
              <a:bodyPr/>
              <a:lstStyle/>
              <a:p>
                <a:pPr fontAlgn="base">
                  <a:spcBef>
                    <a:spcPct val="0"/>
                  </a:spcBef>
                  <a:spcAft>
                    <a:spcPct val="0"/>
                  </a:spcAft>
                  <a:defRPr/>
                </a:pPr>
                <a:endParaRPr lang="tr-TR" sz="1800">
                  <a:solidFill>
                    <a:srgbClr val="FFFFFF"/>
                  </a:solidFill>
                  <a:latin typeface="Tahoma" pitchFamily="34"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w="9525">
                <a:noFill/>
                <a:round/>
                <a:headEnd/>
                <a:tailEnd/>
              </a:ln>
              <a:effectLst/>
            </p:spPr>
            <p:txBody>
              <a:bodyPr/>
              <a:lstStyle/>
              <a:p>
                <a:pPr fontAlgn="base">
                  <a:spcBef>
                    <a:spcPct val="0"/>
                  </a:spcBef>
                  <a:spcAft>
                    <a:spcPct val="0"/>
                  </a:spcAft>
                  <a:defRPr/>
                </a:pPr>
                <a:endParaRPr lang="tr-TR" sz="1800">
                  <a:solidFill>
                    <a:srgbClr val="FFFFFF"/>
                  </a:solidFill>
                  <a:latin typeface="Tahoma" pitchFamily="34" charset="0"/>
                </a:endParaRPr>
              </a:p>
            </p:txBody>
          </p:sp>
        </p:grpSp>
      </p:grpSp>
      <p:sp>
        <p:nvSpPr>
          <p:cNvPr id="99481" name="Rectangle 153"/>
          <p:cNvSpPr>
            <a:spLocks noGrp="1" noChangeArrowheads="1"/>
          </p:cNvSpPr>
          <p:nvPr>
            <p:ph type="ctrTitle" sz="quarter"/>
          </p:nvPr>
        </p:nvSpPr>
        <p:spPr>
          <a:xfrm>
            <a:off x="914400" y="1768476"/>
            <a:ext cx="10363200" cy="1736725"/>
          </a:xfrm>
        </p:spPr>
        <p:txBody>
          <a:bodyPr anchor="b" anchorCtr="1"/>
          <a:lstStyle>
            <a:lvl1pPr>
              <a:defRPr sz="5400"/>
            </a:lvl1pPr>
          </a:lstStyle>
          <a:p>
            <a:r>
              <a:rPr lang="tr-TR"/>
              <a:t>Click to edit Master title style</a:t>
            </a:r>
          </a:p>
        </p:txBody>
      </p:sp>
      <p:sp>
        <p:nvSpPr>
          <p:cNvPr id="99482" name="Rectangle 154"/>
          <p:cNvSpPr>
            <a:spLocks noGrp="1" noChangeArrowheads="1"/>
          </p:cNvSpPr>
          <p:nvPr>
            <p:ph type="subTitle" sz="quarter" idx="1"/>
          </p:nvPr>
        </p:nvSpPr>
        <p:spPr>
          <a:xfrm>
            <a:off x="1828800" y="3886200"/>
            <a:ext cx="8534400" cy="1752600"/>
          </a:xfrm>
        </p:spPr>
        <p:txBody>
          <a:bodyPr/>
          <a:lstStyle>
            <a:lvl1pPr marL="0" indent="0" algn="ctr">
              <a:buFont typeface="Arial" charset="0"/>
              <a:buNone/>
              <a:defRPr/>
            </a:lvl1pPr>
          </a:lstStyle>
          <a:p>
            <a:r>
              <a:rPr lang="tr-TR"/>
              <a:t>Click to edit Master subtitle style</a:t>
            </a:r>
          </a:p>
        </p:txBody>
      </p:sp>
      <p:sp>
        <p:nvSpPr>
          <p:cNvPr id="155" name="Rectangle 155"/>
          <p:cNvSpPr>
            <a:spLocks noGrp="1" noChangeArrowheads="1"/>
          </p:cNvSpPr>
          <p:nvPr>
            <p:ph type="dt" sz="quarter" idx="10"/>
          </p:nvPr>
        </p:nvSpPr>
        <p:spPr>
          <a:xfrm>
            <a:off x="406400" y="6248400"/>
            <a:ext cx="3048000" cy="457200"/>
          </a:xfrm>
        </p:spPr>
        <p:txBody>
          <a:bodyPr/>
          <a:lstStyle>
            <a:lvl1pPr>
              <a:defRPr>
                <a:effectLst>
                  <a:outerShdw blurRad="38100" dist="38100" dir="2700000" algn="tl">
                    <a:srgbClr val="000000"/>
                  </a:outerShdw>
                </a:effectLst>
                <a:latin typeface="+mn-lt"/>
              </a:defRPr>
            </a:lvl1pPr>
          </a:lstStyle>
          <a:p>
            <a:pPr>
              <a:defRPr/>
            </a:pPr>
            <a:fld id="{D90FB45C-A85C-4C7A-9D86-37D5BFE1D2F6}" type="datetime1">
              <a:rPr lang="tr-TR">
                <a:solidFill>
                  <a:srgbClr val="FFFFFF"/>
                </a:solidFill>
              </a:rPr>
              <a:pPr>
                <a:defRPr/>
              </a:pPr>
              <a:t>12.02.2024</a:t>
            </a:fld>
            <a:endParaRPr lang="tr-TR">
              <a:solidFill>
                <a:srgbClr val="FFFFFF"/>
              </a:solidFill>
            </a:endParaRPr>
          </a:p>
        </p:txBody>
      </p:sp>
      <p:sp>
        <p:nvSpPr>
          <p:cNvPr id="156" name="Rectangle 156"/>
          <p:cNvSpPr>
            <a:spLocks noGrp="1" noChangeArrowheads="1"/>
          </p:cNvSpPr>
          <p:nvPr>
            <p:ph type="ftr" sz="quarter" idx="11"/>
          </p:nvPr>
        </p:nvSpPr>
        <p:spPr>
          <a:xfrm>
            <a:off x="4165600" y="6248400"/>
            <a:ext cx="3860800" cy="457200"/>
          </a:xfrm>
        </p:spPr>
        <p:txBody>
          <a:bodyPr/>
          <a:lstStyle>
            <a:lvl1pPr>
              <a:defRPr>
                <a:effectLst>
                  <a:outerShdw blurRad="38100" dist="38100" dir="2700000" algn="tl">
                    <a:srgbClr val="000000"/>
                  </a:outerShdw>
                </a:effectLst>
                <a:latin typeface="+mn-lt"/>
              </a:defRPr>
            </a:lvl1pPr>
          </a:lstStyle>
          <a:p>
            <a:pPr>
              <a:defRPr/>
            </a:pPr>
            <a:endParaRPr lang="tr-TR">
              <a:solidFill>
                <a:srgbClr val="FFFFFF"/>
              </a:solidFill>
            </a:endParaRPr>
          </a:p>
        </p:txBody>
      </p:sp>
      <p:sp>
        <p:nvSpPr>
          <p:cNvPr id="157" name="Rectangle 157"/>
          <p:cNvSpPr>
            <a:spLocks noGrp="1" noChangeArrowheads="1"/>
          </p:cNvSpPr>
          <p:nvPr>
            <p:ph type="sldNum" sz="quarter" idx="12"/>
          </p:nvPr>
        </p:nvSpPr>
        <p:spPr>
          <a:xfrm>
            <a:off x="8737600" y="6248400"/>
            <a:ext cx="3048000" cy="457200"/>
          </a:xfrm>
        </p:spPr>
        <p:txBody>
          <a:bodyPr/>
          <a:lstStyle>
            <a:lvl1pPr>
              <a:defRPr>
                <a:effectLst>
                  <a:outerShdw blurRad="38100" dist="38100" dir="2700000" algn="tl">
                    <a:srgbClr val="000000"/>
                  </a:outerShdw>
                </a:effectLst>
                <a:latin typeface="Calibri" panose="020F0502020204030204" pitchFamily="34" charset="0"/>
              </a:defRPr>
            </a:lvl1pPr>
          </a:lstStyle>
          <a:p>
            <a:pPr>
              <a:defRPr/>
            </a:pPr>
            <a:fld id="{D9A2B160-4745-406D-88E7-CD9F33CECEE1}"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753432443"/>
      </p:ext>
    </p:extLst>
  </p:cSld>
  <p:clrMapOvr>
    <a:masterClrMapping/>
  </p:clrMapOvr>
  <p:transition spd="med" advClick="0" advTm="1000">
    <p:spli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154"/>
          <p:cNvSpPr>
            <a:spLocks noGrp="1" noChangeArrowheads="1"/>
          </p:cNvSpPr>
          <p:nvPr>
            <p:ph type="dt" sz="half" idx="10"/>
          </p:nvPr>
        </p:nvSpPr>
        <p:spPr>
          <a:ln/>
        </p:spPr>
        <p:txBody>
          <a:bodyPr/>
          <a:lstStyle>
            <a:lvl1pPr>
              <a:defRPr/>
            </a:lvl1pPr>
          </a:lstStyle>
          <a:p>
            <a:pPr>
              <a:defRPr/>
            </a:pPr>
            <a:fld id="{BE541C0C-8711-4B26-BD9A-3C644D7E14DC}" type="datetime1">
              <a:rPr lang="tr-TR">
                <a:solidFill>
                  <a:srgbClr val="FFFFFF"/>
                </a:solidFill>
              </a:rPr>
              <a:pPr>
                <a:defRPr/>
              </a:pPr>
              <a:t>12.02.2024</a:t>
            </a:fld>
            <a:endParaRPr lang="tr-TR">
              <a:solidFill>
                <a:srgbClr val="FFFFFF"/>
              </a:solidFill>
            </a:endParaRPr>
          </a:p>
        </p:txBody>
      </p:sp>
      <p:sp>
        <p:nvSpPr>
          <p:cNvPr id="5"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6" name="Rectangle 156"/>
          <p:cNvSpPr>
            <a:spLocks noGrp="1" noChangeArrowheads="1"/>
          </p:cNvSpPr>
          <p:nvPr>
            <p:ph type="sldNum" sz="quarter" idx="12"/>
          </p:nvPr>
        </p:nvSpPr>
        <p:spPr>
          <a:ln/>
        </p:spPr>
        <p:txBody>
          <a:bodyPr/>
          <a:lstStyle>
            <a:lvl1pPr>
              <a:defRPr/>
            </a:lvl1pPr>
          </a:lstStyle>
          <a:p>
            <a:pPr>
              <a:defRPr/>
            </a:pPr>
            <a:fld id="{E6DED1E7-7045-458D-BB61-5055ED74DE54}"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222911791"/>
      </p:ext>
    </p:extLst>
  </p:cSld>
  <p:clrMapOvr>
    <a:masterClrMapping/>
  </p:clrMapOvr>
  <p:transition spd="med" advClick="0" advTm="1000">
    <p:spli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8942918" y="228601"/>
            <a:ext cx="2846916" cy="587057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02167" y="228601"/>
            <a:ext cx="8337551" cy="587057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154"/>
          <p:cNvSpPr>
            <a:spLocks noGrp="1" noChangeArrowheads="1"/>
          </p:cNvSpPr>
          <p:nvPr>
            <p:ph type="dt" sz="half" idx="10"/>
          </p:nvPr>
        </p:nvSpPr>
        <p:spPr>
          <a:ln/>
        </p:spPr>
        <p:txBody>
          <a:bodyPr/>
          <a:lstStyle>
            <a:lvl1pPr>
              <a:defRPr/>
            </a:lvl1pPr>
          </a:lstStyle>
          <a:p>
            <a:pPr>
              <a:defRPr/>
            </a:pPr>
            <a:fld id="{8719DDFE-0EC3-43DB-A534-0622E9895FE9}" type="datetime1">
              <a:rPr lang="tr-TR">
                <a:solidFill>
                  <a:srgbClr val="FFFFFF"/>
                </a:solidFill>
              </a:rPr>
              <a:pPr>
                <a:defRPr/>
              </a:pPr>
              <a:t>12.02.2024</a:t>
            </a:fld>
            <a:endParaRPr lang="tr-TR">
              <a:solidFill>
                <a:srgbClr val="FFFFFF"/>
              </a:solidFill>
            </a:endParaRPr>
          </a:p>
        </p:txBody>
      </p:sp>
      <p:sp>
        <p:nvSpPr>
          <p:cNvPr id="5"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6" name="Rectangle 156"/>
          <p:cNvSpPr>
            <a:spLocks noGrp="1" noChangeArrowheads="1"/>
          </p:cNvSpPr>
          <p:nvPr>
            <p:ph type="sldNum" sz="quarter" idx="12"/>
          </p:nvPr>
        </p:nvSpPr>
        <p:spPr>
          <a:ln/>
        </p:spPr>
        <p:txBody>
          <a:bodyPr/>
          <a:lstStyle>
            <a:lvl1pPr>
              <a:defRPr/>
            </a:lvl1pPr>
          </a:lstStyle>
          <a:p>
            <a:pPr>
              <a:defRPr/>
            </a:pPr>
            <a:fld id="{D52D51FD-55D1-4047-B181-5F35DC412E00}"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269465145"/>
      </p:ext>
    </p:extLst>
  </p:cSld>
  <p:clrMapOvr>
    <a:masterClrMapping/>
  </p:clrMapOvr>
  <p:transition spd="med" advClick="0" advTm="1000">
    <p:spli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Başlık ve Tablo">
    <p:spTree>
      <p:nvGrpSpPr>
        <p:cNvPr id="1" name=""/>
        <p:cNvGrpSpPr/>
        <p:nvPr/>
      </p:nvGrpSpPr>
      <p:grpSpPr>
        <a:xfrm>
          <a:off x="0" y="0"/>
          <a:ext cx="0" cy="0"/>
          <a:chOff x="0" y="0"/>
          <a:chExt cx="0" cy="0"/>
        </a:xfrm>
      </p:grpSpPr>
      <p:sp>
        <p:nvSpPr>
          <p:cNvPr id="2" name="1 Başlık"/>
          <p:cNvSpPr>
            <a:spLocks noGrp="1"/>
          </p:cNvSpPr>
          <p:nvPr>
            <p:ph type="title"/>
          </p:nvPr>
        </p:nvSpPr>
        <p:spPr>
          <a:xfrm>
            <a:off x="402167" y="228600"/>
            <a:ext cx="11387667" cy="1143000"/>
          </a:xfrm>
        </p:spPr>
        <p:txBody>
          <a:bodyPr/>
          <a:lstStyle/>
          <a:p>
            <a:r>
              <a:rPr lang="tr-TR"/>
              <a:t>Asıl başlık stili için tıklatın</a:t>
            </a:r>
          </a:p>
        </p:txBody>
      </p:sp>
      <p:sp>
        <p:nvSpPr>
          <p:cNvPr id="3" name="2 Tablo Yer Tutucusu"/>
          <p:cNvSpPr>
            <a:spLocks noGrp="1"/>
          </p:cNvSpPr>
          <p:nvPr>
            <p:ph type="tbl" idx="1"/>
          </p:nvPr>
        </p:nvSpPr>
        <p:spPr>
          <a:xfrm>
            <a:off x="402167" y="1600200"/>
            <a:ext cx="11387667" cy="4498975"/>
          </a:xfrm>
        </p:spPr>
        <p:txBody>
          <a:bodyPr/>
          <a:lstStyle/>
          <a:p>
            <a:pPr lvl="0"/>
            <a:endParaRPr lang="tr-TR" noProof="0"/>
          </a:p>
        </p:txBody>
      </p:sp>
      <p:sp>
        <p:nvSpPr>
          <p:cNvPr id="4" name="Rectangle 154"/>
          <p:cNvSpPr>
            <a:spLocks noGrp="1" noChangeArrowheads="1"/>
          </p:cNvSpPr>
          <p:nvPr>
            <p:ph type="dt" sz="half" idx="10"/>
          </p:nvPr>
        </p:nvSpPr>
        <p:spPr>
          <a:ln/>
        </p:spPr>
        <p:txBody>
          <a:bodyPr/>
          <a:lstStyle>
            <a:lvl1pPr>
              <a:defRPr/>
            </a:lvl1pPr>
          </a:lstStyle>
          <a:p>
            <a:pPr>
              <a:defRPr/>
            </a:pPr>
            <a:fld id="{102B9B36-6E14-47D8-B4FB-AF42E3B6445B}" type="datetime1">
              <a:rPr lang="tr-TR">
                <a:solidFill>
                  <a:srgbClr val="FFFFFF"/>
                </a:solidFill>
              </a:rPr>
              <a:pPr>
                <a:defRPr/>
              </a:pPr>
              <a:t>12.02.2024</a:t>
            </a:fld>
            <a:endParaRPr lang="tr-TR">
              <a:solidFill>
                <a:srgbClr val="FFFFFF"/>
              </a:solidFill>
            </a:endParaRPr>
          </a:p>
        </p:txBody>
      </p:sp>
      <p:sp>
        <p:nvSpPr>
          <p:cNvPr id="5"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6" name="Rectangle 156"/>
          <p:cNvSpPr>
            <a:spLocks noGrp="1" noChangeArrowheads="1"/>
          </p:cNvSpPr>
          <p:nvPr>
            <p:ph type="sldNum" sz="quarter" idx="12"/>
          </p:nvPr>
        </p:nvSpPr>
        <p:spPr>
          <a:ln/>
        </p:spPr>
        <p:txBody>
          <a:bodyPr/>
          <a:lstStyle>
            <a:lvl1pPr>
              <a:defRPr/>
            </a:lvl1pPr>
          </a:lstStyle>
          <a:p>
            <a:pPr>
              <a:defRPr/>
            </a:pPr>
            <a:fld id="{1288EE4B-D01B-41D7-BAB1-9B6F9C7A9C20}"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750314316"/>
      </p:ext>
    </p:extLst>
  </p:cSld>
  <p:clrMapOvr>
    <a:masterClrMapping/>
  </p:clrMapOvr>
  <p:transition spd="med" advClick="0" advTm="1000">
    <p:spli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Başlık, Metin ve Grafik">
    <p:spTree>
      <p:nvGrpSpPr>
        <p:cNvPr id="1" name=""/>
        <p:cNvGrpSpPr/>
        <p:nvPr/>
      </p:nvGrpSpPr>
      <p:grpSpPr>
        <a:xfrm>
          <a:off x="0" y="0"/>
          <a:ext cx="0" cy="0"/>
          <a:chOff x="0" y="0"/>
          <a:chExt cx="0" cy="0"/>
        </a:xfrm>
      </p:grpSpPr>
      <p:sp>
        <p:nvSpPr>
          <p:cNvPr id="2" name="1 Başlık"/>
          <p:cNvSpPr>
            <a:spLocks noGrp="1"/>
          </p:cNvSpPr>
          <p:nvPr>
            <p:ph type="title"/>
          </p:nvPr>
        </p:nvSpPr>
        <p:spPr>
          <a:xfrm>
            <a:off x="402167" y="228600"/>
            <a:ext cx="11387667" cy="1143000"/>
          </a:xfrm>
        </p:spPr>
        <p:txBody>
          <a:bodyPr/>
          <a:lstStyle/>
          <a:p>
            <a:r>
              <a:rPr lang="tr-TR"/>
              <a:t>Asıl başlık stili için tıklatın</a:t>
            </a:r>
          </a:p>
        </p:txBody>
      </p:sp>
      <p:sp>
        <p:nvSpPr>
          <p:cNvPr id="3" name="2 Metin Yer Tutucusu"/>
          <p:cNvSpPr>
            <a:spLocks noGrp="1"/>
          </p:cNvSpPr>
          <p:nvPr>
            <p:ph type="body" sz="half" idx="1"/>
          </p:nvPr>
        </p:nvSpPr>
        <p:spPr>
          <a:xfrm>
            <a:off x="402168" y="1600200"/>
            <a:ext cx="5592233" cy="4498975"/>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Grafik Yer Tutucusu"/>
          <p:cNvSpPr>
            <a:spLocks noGrp="1"/>
          </p:cNvSpPr>
          <p:nvPr>
            <p:ph type="chart" sz="half" idx="2"/>
          </p:nvPr>
        </p:nvSpPr>
        <p:spPr>
          <a:xfrm>
            <a:off x="6197601" y="1600200"/>
            <a:ext cx="5592233" cy="4498975"/>
          </a:xfrm>
        </p:spPr>
        <p:txBody>
          <a:bodyPr/>
          <a:lstStyle/>
          <a:p>
            <a:pPr lvl="0"/>
            <a:endParaRPr lang="tr-TR" noProof="0"/>
          </a:p>
        </p:txBody>
      </p:sp>
      <p:sp>
        <p:nvSpPr>
          <p:cNvPr id="5" name="Rectangle 154"/>
          <p:cNvSpPr>
            <a:spLocks noGrp="1" noChangeArrowheads="1"/>
          </p:cNvSpPr>
          <p:nvPr>
            <p:ph type="dt" sz="half" idx="10"/>
          </p:nvPr>
        </p:nvSpPr>
        <p:spPr>
          <a:ln/>
        </p:spPr>
        <p:txBody>
          <a:bodyPr/>
          <a:lstStyle>
            <a:lvl1pPr>
              <a:defRPr/>
            </a:lvl1pPr>
          </a:lstStyle>
          <a:p>
            <a:pPr>
              <a:defRPr/>
            </a:pPr>
            <a:fld id="{ABE197A8-6A1B-41AF-9DC7-6948ACDBBEBE}" type="datetime1">
              <a:rPr lang="tr-TR">
                <a:solidFill>
                  <a:srgbClr val="FFFFFF"/>
                </a:solidFill>
              </a:rPr>
              <a:pPr>
                <a:defRPr/>
              </a:pPr>
              <a:t>12.02.2024</a:t>
            </a:fld>
            <a:endParaRPr lang="tr-TR">
              <a:solidFill>
                <a:srgbClr val="FFFFFF"/>
              </a:solidFill>
            </a:endParaRPr>
          </a:p>
        </p:txBody>
      </p:sp>
      <p:sp>
        <p:nvSpPr>
          <p:cNvPr id="6"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7" name="Rectangle 156"/>
          <p:cNvSpPr>
            <a:spLocks noGrp="1" noChangeArrowheads="1"/>
          </p:cNvSpPr>
          <p:nvPr>
            <p:ph type="sldNum" sz="quarter" idx="12"/>
          </p:nvPr>
        </p:nvSpPr>
        <p:spPr>
          <a:ln/>
        </p:spPr>
        <p:txBody>
          <a:bodyPr/>
          <a:lstStyle>
            <a:lvl1pPr>
              <a:defRPr/>
            </a:lvl1pPr>
          </a:lstStyle>
          <a:p>
            <a:pPr>
              <a:defRPr/>
            </a:pPr>
            <a:fld id="{576F7D1B-9F93-4071-8547-94C6DFF89CFE}"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43709316"/>
      </p:ext>
    </p:extLst>
  </p:cSld>
  <p:clrMapOvr>
    <a:masterClrMapping/>
  </p:clrMapOvr>
  <p:transition spd="med" advClick="0" advTm="1000">
    <p:spli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pPr>
              <a:defRPr/>
            </a:pPr>
            <a:fld id="{D90FB45C-A85C-4C7A-9D86-37D5BFE1D2F6}" type="datetime1">
              <a:rPr lang="tr-TR" smtClean="0">
                <a:solidFill>
                  <a:srgbClr val="FFFFFF"/>
                </a:solidFill>
              </a:rPr>
              <a:pPr>
                <a:defRPr/>
              </a:pPr>
              <a:t>12.02.2024</a:t>
            </a:fld>
            <a:endParaRPr lang="tr-TR">
              <a:solidFill>
                <a:srgbClr val="FFFFFF"/>
              </a:solidFill>
            </a:endParaRPr>
          </a:p>
        </p:txBody>
      </p:sp>
      <p:sp>
        <p:nvSpPr>
          <p:cNvPr id="5" name="Altbilgi Yer Tutucusu 4"/>
          <p:cNvSpPr>
            <a:spLocks noGrp="1"/>
          </p:cNvSpPr>
          <p:nvPr>
            <p:ph type="ftr" sz="quarter" idx="11"/>
          </p:nvPr>
        </p:nvSpPr>
        <p:spPr/>
        <p:txBody>
          <a:bodyPr/>
          <a:lstStyle/>
          <a:p>
            <a:pPr>
              <a:defRPr/>
            </a:pPr>
            <a:endParaRPr lang="tr-TR">
              <a:solidFill>
                <a:srgbClr val="FFFFFF"/>
              </a:solidFill>
            </a:endParaRPr>
          </a:p>
        </p:txBody>
      </p:sp>
      <p:sp>
        <p:nvSpPr>
          <p:cNvPr id="6" name="Slayt Numarası Yer Tutucusu 5"/>
          <p:cNvSpPr>
            <a:spLocks noGrp="1"/>
          </p:cNvSpPr>
          <p:nvPr>
            <p:ph type="sldNum" sz="quarter" idx="12"/>
          </p:nvPr>
        </p:nvSpPr>
        <p:spPr/>
        <p:txBody>
          <a:bodyPr/>
          <a:lstStyle/>
          <a:p>
            <a:pPr>
              <a:defRPr/>
            </a:pPr>
            <a:fld id="{D9A2B160-4745-406D-88E7-CD9F33CECEE1}"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536112041"/>
      </p:ext>
    </p:extLst>
  </p:cSld>
  <p:clrMapOvr>
    <a:masterClrMapping/>
  </p:clrMapOvr>
  <p:transition spd="med">
    <p:spli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pPr>
              <a:defRPr/>
            </a:pPr>
            <a:fld id="{12AC7AE2-728E-4EFA-A131-FA8794DBFEBB}" type="datetime1">
              <a:rPr lang="tr-TR" smtClean="0">
                <a:solidFill>
                  <a:srgbClr val="FFFFFF"/>
                </a:solidFill>
              </a:rPr>
              <a:pPr>
                <a:defRPr/>
              </a:pPr>
              <a:t>12.02.2024</a:t>
            </a:fld>
            <a:endParaRPr lang="tr-TR">
              <a:solidFill>
                <a:srgbClr val="FFFFFF"/>
              </a:solidFill>
            </a:endParaRPr>
          </a:p>
        </p:txBody>
      </p:sp>
      <p:sp>
        <p:nvSpPr>
          <p:cNvPr id="5" name="Altbilgi Yer Tutucusu 4"/>
          <p:cNvSpPr>
            <a:spLocks noGrp="1"/>
          </p:cNvSpPr>
          <p:nvPr>
            <p:ph type="ftr" sz="quarter" idx="11"/>
          </p:nvPr>
        </p:nvSpPr>
        <p:spPr/>
        <p:txBody>
          <a:bodyPr/>
          <a:lstStyle/>
          <a:p>
            <a:pPr>
              <a:defRPr/>
            </a:pPr>
            <a:endParaRPr lang="tr-TR">
              <a:solidFill>
                <a:srgbClr val="FFFFFF"/>
              </a:solidFill>
            </a:endParaRPr>
          </a:p>
        </p:txBody>
      </p:sp>
      <p:sp>
        <p:nvSpPr>
          <p:cNvPr id="6" name="Slayt Numarası Yer Tutucusu 5"/>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4268023537"/>
      </p:ext>
    </p:extLst>
  </p:cSld>
  <p:clrMapOvr>
    <a:masterClrMapping/>
  </p:clrMapOvr>
  <p:transition spd="med">
    <p:spli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pPr>
              <a:defRPr/>
            </a:pPr>
            <a:fld id="{24E76080-877D-4E08-AB69-371CA975D04C}" type="datetime1">
              <a:rPr lang="tr-TR" smtClean="0">
                <a:solidFill>
                  <a:srgbClr val="FFFFFF"/>
                </a:solidFill>
              </a:rPr>
              <a:pPr>
                <a:defRPr/>
              </a:pPr>
              <a:t>12.02.2024</a:t>
            </a:fld>
            <a:endParaRPr lang="tr-TR">
              <a:solidFill>
                <a:srgbClr val="FFFFFF"/>
              </a:solidFill>
            </a:endParaRPr>
          </a:p>
        </p:txBody>
      </p:sp>
      <p:sp>
        <p:nvSpPr>
          <p:cNvPr id="5" name="Altbilgi Yer Tutucusu 4"/>
          <p:cNvSpPr>
            <a:spLocks noGrp="1"/>
          </p:cNvSpPr>
          <p:nvPr>
            <p:ph type="ftr" sz="quarter" idx="11"/>
          </p:nvPr>
        </p:nvSpPr>
        <p:spPr/>
        <p:txBody>
          <a:bodyPr/>
          <a:lstStyle/>
          <a:p>
            <a:pPr>
              <a:defRPr/>
            </a:pPr>
            <a:endParaRPr lang="tr-TR">
              <a:solidFill>
                <a:srgbClr val="FFFFFF"/>
              </a:solidFill>
            </a:endParaRPr>
          </a:p>
        </p:txBody>
      </p:sp>
      <p:sp>
        <p:nvSpPr>
          <p:cNvPr id="6" name="Slayt Numarası Yer Tutucusu 5"/>
          <p:cNvSpPr>
            <a:spLocks noGrp="1"/>
          </p:cNvSpPr>
          <p:nvPr>
            <p:ph type="sldNum" sz="quarter" idx="12"/>
          </p:nvPr>
        </p:nvSpPr>
        <p:spPr/>
        <p:txBody>
          <a:bodyPr/>
          <a:lstStyle/>
          <a:p>
            <a:pPr>
              <a:defRPr/>
            </a:pPr>
            <a:fld id="{2B227849-D356-47DC-B53B-3DEA1B255C10}"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673172548"/>
      </p:ext>
    </p:extLst>
  </p:cSld>
  <p:clrMapOvr>
    <a:masterClrMapping/>
  </p:clrMapOvr>
  <p:transition spd="med">
    <p:spli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pPr>
              <a:defRPr/>
            </a:pPr>
            <a:fld id="{CCB80AC7-B658-4810-99AF-A5D3BCE33EB6}" type="datetime1">
              <a:rPr lang="tr-TR" smtClean="0">
                <a:solidFill>
                  <a:srgbClr val="FFFFFF"/>
                </a:solidFill>
              </a:rPr>
              <a:pPr>
                <a:defRPr/>
              </a:pPr>
              <a:t>12.02.2024</a:t>
            </a:fld>
            <a:endParaRPr lang="tr-TR">
              <a:solidFill>
                <a:srgbClr val="FFFFFF"/>
              </a:solidFill>
            </a:endParaRPr>
          </a:p>
        </p:txBody>
      </p:sp>
      <p:sp>
        <p:nvSpPr>
          <p:cNvPr id="6" name="Altbilgi Yer Tutucusu 5"/>
          <p:cNvSpPr>
            <a:spLocks noGrp="1"/>
          </p:cNvSpPr>
          <p:nvPr>
            <p:ph type="ftr" sz="quarter" idx="11"/>
          </p:nvPr>
        </p:nvSpPr>
        <p:spPr/>
        <p:txBody>
          <a:bodyPr/>
          <a:lstStyle/>
          <a:p>
            <a:pPr>
              <a:defRPr/>
            </a:pPr>
            <a:endParaRPr lang="tr-TR">
              <a:solidFill>
                <a:srgbClr val="FFFFFF"/>
              </a:solidFill>
            </a:endParaRPr>
          </a:p>
        </p:txBody>
      </p:sp>
      <p:sp>
        <p:nvSpPr>
          <p:cNvPr id="7" name="Slayt Numarası Yer Tutucusu 6"/>
          <p:cNvSpPr>
            <a:spLocks noGrp="1"/>
          </p:cNvSpPr>
          <p:nvPr>
            <p:ph type="sldNum" sz="quarter" idx="12"/>
          </p:nvPr>
        </p:nvSpPr>
        <p:spPr/>
        <p:txBody>
          <a:bodyPr/>
          <a:lstStyle/>
          <a:p>
            <a:pPr>
              <a:defRPr/>
            </a:pPr>
            <a:fld id="{DC11F090-CA47-4FA3-B099-78D64967F773}"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717206514"/>
      </p:ext>
    </p:extLst>
  </p:cSld>
  <p:clrMapOvr>
    <a:masterClrMapping/>
  </p:clrMapOvr>
  <p:transition spd="med">
    <p:spli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pPr>
              <a:defRPr/>
            </a:pPr>
            <a:fld id="{AC018D33-7A74-4705-9388-C93F79522E95}" type="datetime1">
              <a:rPr lang="tr-TR" smtClean="0">
                <a:solidFill>
                  <a:srgbClr val="FFFFFF"/>
                </a:solidFill>
              </a:rPr>
              <a:pPr>
                <a:defRPr/>
              </a:pPr>
              <a:t>12.02.2024</a:t>
            </a:fld>
            <a:endParaRPr lang="tr-TR">
              <a:solidFill>
                <a:srgbClr val="FFFFFF"/>
              </a:solidFill>
            </a:endParaRPr>
          </a:p>
        </p:txBody>
      </p:sp>
      <p:sp>
        <p:nvSpPr>
          <p:cNvPr id="8" name="Altbilgi Yer Tutucusu 7"/>
          <p:cNvSpPr>
            <a:spLocks noGrp="1"/>
          </p:cNvSpPr>
          <p:nvPr>
            <p:ph type="ftr" sz="quarter" idx="11"/>
          </p:nvPr>
        </p:nvSpPr>
        <p:spPr/>
        <p:txBody>
          <a:bodyPr/>
          <a:lstStyle/>
          <a:p>
            <a:pPr>
              <a:defRPr/>
            </a:pPr>
            <a:endParaRPr lang="tr-TR">
              <a:solidFill>
                <a:srgbClr val="FFFFFF"/>
              </a:solidFill>
            </a:endParaRPr>
          </a:p>
        </p:txBody>
      </p:sp>
      <p:sp>
        <p:nvSpPr>
          <p:cNvPr id="9" name="Slayt Numarası Yer Tutucusu 8"/>
          <p:cNvSpPr>
            <a:spLocks noGrp="1"/>
          </p:cNvSpPr>
          <p:nvPr>
            <p:ph type="sldNum" sz="quarter" idx="12"/>
          </p:nvPr>
        </p:nvSpPr>
        <p:spPr/>
        <p:txBody>
          <a:bodyPr/>
          <a:lstStyle/>
          <a:p>
            <a:pPr>
              <a:defRPr/>
            </a:pPr>
            <a:fld id="{DBFBB206-C8F8-41F1-9F41-E74E253E648F}"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1298228706"/>
      </p:ext>
    </p:extLst>
  </p:cSld>
  <p:clrMapOvr>
    <a:masterClrMapping/>
  </p:clrMapOvr>
  <p:transition spd="med">
    <p:spli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pPr>
              <a:defRPr/>
            </a:pPr>
            <a:fld id="{BD42EB94-23DA-4A40-B0EC-FD0D1E9F8F74}" type="datetime1">
              <a:rPr lang="tr-TR" smtClean="0">
                <a:solidFill>
                  <a:srgbClr val="FFFFFF"/>
                </a:solidFill>
              </a:rPr>
              <a:pPr>
                <a:defRPr/>
              </a:pPr>
              <a:t>12.02.2024</a:t>
            </a:fld>
            <a:endParaRPr lang="tr-TR">
              <a:solidFill>
                <a:srgbClr val="FFFFFF"/>
              </a:solidFill>
            </a:endParaRPr>
          </a:p>
        </p:txBody>
      </p:sp>
      <p:sp>
        <p:nvSpPr>
          <p:cNvPr id="4" name="Altbilgi Yer Tutucusu 3"/>
          <p:cNvSpPr>
            <a:spLocks noGrp="1"/>
          </p:cNvSpPr>
          <p:nvPr>
            <p:ph type="ftr" sz="quarter" idx="11"/>
          </p:nvPr>
        </p:nvSpPr>
        <p:spPr/>
        <p:txBody>
          <a:bodyPr/>
          <a:lstStyle/>
          <a:p>
            <a:pPr>
              <a:defRPr/>
            </a:pPr>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9C7EAA5E-98A3-43EF-97FF-CAD613BD76C1}"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908585524"/>
      </p:ext>
    </p:extLst>
  </p:cSld>
  <p:clrMapOvr>
    <a:masterClrMapping/>
  </p:clrMapOvr>
  <p:transition spd="med">
    <p:spli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154"/>
          <p:cNvSpPr>
            <a:spLocks noGrp="1" noChangeArrowheads="1"/>
          </p:cNvSpPr>
          <p:nvPr>
            <p:ph type="dt" sz="half" idx="10"/>
          </p:nvPr>
        </p:nvSpPr>
        <p:spPr>
          <a:ln/>
        </p:spPr>
        <p:txBody>
          <a:bodyPr/>
          <a:lstStyle>
            <a:lvl1pPr>
              <a:defRPr/>
            </a:lvl1pPr>
          </a:lstStyle>
          <a:p>
            <a:pPr>
              <a:defRPr/>
            </a:pPr>
            <a:fld id="{12AC7AE2-728E-4EFA-A131-FA8794DBFEBB}" type="datetime1">
              <a:rPr lang="tr-TR">
                <a:solidFill>
                  <a:srgbClr val="FFFFFF"/>
                </a:solidFill>
              </a:rPr>
              <a:pPr>
                <a:defRPr/>
              </a:pPr>
              <a:t>12.02.2024</a:t>
            </a:fld>
            <a:endParaRPr lang="tr-TR">
              <a:solidFill>
                <a:srgbClr val="FFFFFF"/>
              </a:solidFill>
            </a:endParaRPr>
          </a:p>
        </p:txBody>
      </p:sp>
      <p:sp>
        <p:nvSpPr>
          <p:cNvPr id="5"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6" name="Rectangle 156"/>
          <p:cNvSpPr>
            <a:spLocks noGrp="1" noChangeArrowheads="1"/>
          </p:cNvSpPr>
          <p:nvPr>
            <p:ph type="sldNum" sz="quarter" idx="12"/>
          </p:nvPr>
        </p:nvSpPr>
        <p:spPr>
          <a:ln/>
        </p:spPr>
        <p:txBody>
          <a:bodyPr/>
          <a:lstStyle>
            <a:lvl1pPr>
              <a:defRPr/>
            </a:lvl1pPr>
          </a:lstStyle>
          <a:p>
            <a:pPr>
              <a:defRPr/>
            </a:pPr>
            <a:fld id="{B4D9CBB0-09FD-4FB3-A512-12DBE7913E78}"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152889015"/>
      </p:ext>
    </p:extLst>
  </p:cSld>
  <p:clrMapOvr>
    <a:masterClrMapping/>
  </p:clrMapOvr>
  <p:transition spd="med" advClick="0" advTm="1000">
    <p:spli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Altbilgi Yer Tutucusu 2"/>
          <p:cNvSpPr>
            <a:spLocks noGrp="1"/>
          </p:cNvSpPr>
          <p:nvPr>
            <p:ph type="ftr" sz="quarter" idx="11"/>
          </p:nvPr>
        </p:nvSpPr>
        <p:spPr/>
        <p:txBody>
          <a:bodyPr/>
          <a:lstStyle/>
          <a:p>
            <a:pPr>
              <a:defRPr/>
            </a:pPr>
            <a:endParaRPr lang="tr-TR">
              <a:solidFill>
                <a:srgbClr val="FFFFFF"/>
              </a:solidFill>
            </a:endParaRPr>
          </a:p>
        </p:txBody>
      </p:sp>
      <p:sp>
        <p:nvSpPr>
          <p:cNvPr id="4" name="Slayt Numarası Yer Tutucusu 3"/>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473764501"/>
      </p:ext>
    </p:extLst>
  </p:cSld>
  <p:clrMapOvr>
    <a:masterClrMapping/>
  </p:clrMapOvr>
  <p:transition spd="med">
    <p:spli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pPr>
              <a:defRPr/>
            </a:pPr>
            <a:fld id="{BA3B4070-48B7-4BE4-BA90-445ED9EC439F}" type="datetime1">
              <a:rPr lang="tr-TR" smtClean="0">
                <a:solidFill>
                  <a:srgbClr val="FFFFFF"/>
                </a:solidFill>
              </a:rPr>
              <a:pPr>
                <a:defRPr/>
              </a:pPr>
              <a:t>12.02.2024</a:t>
            </a:fld>
            <a:endParaRPr lang="tr-TR">
              <a:solidFill>
                <a:srgbClr val="FFFFFF"/>
              </a:solidFill>
            </a:endParaRPr>
          </a:p>
        </p:txBody>
      </p:sp>
      <p:sp>
        <p:nvSpPr>
          <p:cNvPr id="6" name="Altbilgi Yer Tutucusu 5"/>
          <p:cNvSpPr>
            <a:spLocks noGrp="1"/>
          </p:cNvSpPr>
          <p:nvPr>
            <p:ph type="ftr" sz="quarter" idx="11"/>
          </p:nvPr>
        </p:nvSpPr>
        <p:spPr/>
        <p:txBody>
          <a:bodyPr/>
          <a:lstStyle/>
          <a:p>
            <a:pPr>
              <a:defRPr/>
            </a:pPr>
            <a:endParaRPr lang="tr-TR">
              <a:solidFill>
                <a:srgbClr val="FFFFFF"/>
              </a:solidFill>
            </a:endParaRPr>
          </a:p>
        </p:txBody>
      </p:sp>
      <p:sp>
        <p:nvSpPr>
          <p:cNvPr id="7" name="Slayt Numarası Yer Tutucusu 6"/>
          <p:cNvSpPr>
            <a:spLocks noGrp="1"/>
          </p:cNvSpPr>
          <p:nvPr>
            <p:ph type="sldNum" sz="quarter" idx="12"/>
          </p:nvPr>
        </p:nvSpPr>
        <p:spPr/>
        <p:txBody>
          <a:bodyPr/>
          <a:lstStyle/>
          <a:p>
            <a:pPr>
              <a:defRPr/>
            </a:pPr>
            <a:fld id="{4D3A2C9E-4E16-458E-A79B-F085F6517BFD}"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1950629746"/>
      </p:ext>
    </p:extLst>
  </p:cSld>
  <p:clrMapOvr>
    <a:masterClrMapping/>
  </p:clrMapOvr>
  <p:transition spd="med">
    <p:spli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pPr>
              <a:defRPr/>
            </a:pPr>
            <a:fld id="{E7BA88A2-A05D-4474-8267-4FE95814FDE5}" type="datetime1">
              <a:rPr lang="tr-TR" smtClean="0">
                <a:solidFill>
                  <a:srgbClr val="FFFFFF"/>
                </a:solidFill>
              </a:rPr>
              <a:pPr>
                <a:defRPr/>
              </a:pPr>
              <a:t>12.02.2024</a:t>
            </a:fld>
            <a:endParaRPr lang="tr-TR">
              <a:solidFill>
                <a:srgbClr val="FFFFFF"/>
              </a:solidFill>
            </a:endParaRPr>
          </a:p>
        </p:txBody>
      </p:sp>
      <p:sp>
        <p:nvSpPr>
          <p:cNvPr id="6" name="Altbilgi Yer Tutucusu 5"/>
          <p:cNvSpPr>
            <a:spLocks noGrp="1"/>
          </p:cNvSpPr>
          <p:nvPr>
            <p:ph type="ftr" sz="quarter" idx="11"/>
          </p:nvPr>
        </p:nvSpPr>
        <p:spPr/>
        <p:txBody>
          <a:bodyPr/>
          <a:lstStyle/>
          <a:p>
            <a:pPr>
              <a:defRPr/>
            </a:pPr>
            <a:endParaRPr lang="tr-TR">
              <a:solidFill>
                <a:srgbClr val="FFFFFF"/>
              </a:solidFill>
            </a:endParaRPr>
          </a:p>
        </p:txBody>
      </p:sp>
      <p:sp>
        <p:nvSpPr>
          <p:cNvPr id="7" name="Slayt Numarası Yer Tutucusu 6"/>
          <p:cNvSpPr>
            <a:spLocks noGrp="1"/>
          </p:cNvSpPr>
          <p:nvPr>
            <p:ph type="sldNum" sz="quarter" idx="12"/>
          </p:nvPr>
        </p:nvSpPr>
        <p:spPr/>
        <p:txBody>
          <a:bodyPr/>
          <a:lstStyle/>
          <a:p>
            <a:pPr>
              <a:defRPr/>
            </a:pPr>
            <a:fld id="{A1B0C2AF-84FB-40D2-9400-4234F7687122}"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073896172"/>
      </p:ext>
    </p:extLst>
  </p:cSld>
  <p:clrMapOvr>
    <a:masterClrMapping/>
  </p:clrMapOvr>
  <p:transition spd="med">
    <p:spli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pPr fontAlgn="base">
              <a:spcBef>
                <a:spcPct val="0"/>
              </a:spcBef>
              <a:spcAft>
                <a:spcPct val="0"/>
              </a:spcAft>
              <a:defRPr/>
            </a:pPr>
            <a:fld id="{D733E0C9-5498-4854-B620-BF78333C8505}" type="datetime1">
              <a:rPr lang="tr-TR" smtClean="0">
                <a:solidFill>
                  <a:srgbClr val="FFFFFF"/>
                </a:solidFill>
              </a:rPr>
              <a:pPr fontAlgn="base">
                <a:spcBef>
                  <a:spcPct val="0"/>
                </a:spcBef>
                <a:spcAft>
                  <a:spcPct val="0"/>
                </a:spcAft>
                <a:defRPr/>
              </a:pPr>
              <a:t>12.02.2024</a:t>
            </a:fld>
            <a:endParaRPr lang="tr-TR">
              <a:solidFill>
                <a:srgbClr val="FFFFFF"/>
              </a:solidFill>
            </a:endParaRPr>
          </a:p>
        </p:txBody>
      </p:sp>
      <p:sp>
        <p:nvSpPr>
          <p:cNvPr id="5" name="Altbilgi Yer Tutucusu 4"/>
          <p:cNvSpPr>
            <a:spLocks noGrp="1"/>
          </p:cNvSpPr>
          <p:nvPr>
            <p:ph type="ftr" sz="quarter" idx="11"/>
          </p:nvPr>
        </p:nvSpPr>
        <p:spPr/>
        <p:txBody>
          <a:bodyPr/>
          <a:lstStyle/>
          <a:p>
            <a:pPr fontAlgn="base">
              <a:spcBef>
                <a:spcPct val="0"/>
              </a:spcBef>
              <a:spcAft>
                <a:spcPct val="0"/>
              </a:spcAft>
              <a:defRPr/>
            </a:pPr>
            <a:endParaRPr lang="tr-TR">
              <a:solidFill>
                <a:srgbClr val="FFFFFF"/>
              </a:solidFill>
            </a:endParaRPr>
          </a:p>
        </p:txBody>
      </p:sp>
      <p:sp>
        <p:nvSpPr>
          <p:cNvPr id="6" name="Slayt Numarası Yer Tutucusu 5"/>
          <p:cNvSpPr>
            <a:spLocks noGrp="1"/>
          </p:cNvSpPr>
          <p:nvPr>
            <p:ph type="sldNum" sz="quarter" idx="12"/>
          </p:nvPr>
        </p:nvSpPr>
        <p:spPr/>
        <p:txBody>
          <a:bodyPr/>
          <a:lstStyle/>
          <a:p>
            <a:pPr fontAlgn="base">
              <a:spcBef>
                <a:spcPct val="0"/>
              </a:spcBef>
              <a:spcAft>
                <a:spcPct val="0"/>
              </a:spcAft>
              <a:defRPr/>
            </a:pPr>
            <a:fld id="{7CCE1FA2-129A-4228-AD95-E0E7FC92CB3B}" type="slidenum">
              <a:rPr lang="tr-TR" smtClean="0">
                <a:solidFill>
                  <a:srgbClr val="FFFFFF"/>
                </a:solidFill>
                <a:latin typeface="Arial" panose="020B0604020202020204" pitchFamily="34" charset="0"/>
              </a:rPr>
              <a:pPr fontAlgn="base">
                <a:spcBef>
                  <a:spcPct val="0"/>
                </a:spcBef>
                <a:spcAft>
                  <a:spcPct val="0"/>
                </a:spcAft>
                <a:defRPr/>
              </a:pPr>
              <a:t>‹#›</a:t>
            </a:fld>
            <a:endParaRPr lang="tr-TR">
              <a:solidFill>
                <a:srgbClr val="FFFFFF"/>
              </a:solidFill>
              <a:latin typeface="Arial" panose="020B0604020202020204" pitchFamily="34" charset="0"/>
            </a:endParaRPr>
          </a:p>
        </p:txBody>
      </p:sp>
    </p:spTree>
    <p:extLst>
      <p:ext uri="{BB962C8B-B14F-4D97-AF65-F5344CB8AC3E}">
        <p14:creationId xmlns:p14="http://schemas.microsoft.com/office/powerpoint/2010/main" val="3905887793"/>
      </p:ext>
    </p:extLst>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pPr>
              <a:defRPr/>
            </a:pPr>
            <a:fld id="{8719DDFE-0EC3-43DB-A534-0622E9895FE9}" type="datetime1">
              <a:rPr lang="tr-TR" smtClean="0">
                <a:solidFill>
                  <a:srgbClr val="FFFFFF"/>
                </a:solidFill>
              </a:rPr>
              <a:pPr>
                <a:defRPr/>
              </a:pPr>
              <a:t>12.02.2024</a:t>
            </a:fld>
            <a:endParaRPr lang="tr-TR">
              <a:solidFill>
                <a:srgbClr val="FFFFFF"/>
              </a:solidFill>
            </a:endParaRPr>
          </a:p>
        </p:txBody>
      </p:sp>
      <p:sp>
        <p:nvSpPr>
          <p:cNvPr id="5" name="Altbilgi Yer Tutucusu 4"/>
          <p:cNvSpPr>
            <a:spLocks noGrp="1"/>
          </p:cNvSpPr>
          <p:nvPr>
            <p:ph type="ftr" sz="quarter" idx="11"/>
          </p:nvPr>
        </p:nvSpPr>
        <p:spPr/>
        <p:txBody>
          <a:bodyPr/>
          <a:lstStyle/>
          <a:p>
            <a:pPr>
              <a:defRPr/>
            </a:pPr>
            <a:endParaRPr lang="tr-TR">
              <a:solidFill>
                <a:srgbClr val="FFFFFF"/>
              </a:solidFill>
            </a:endParaRPr>
          </a:p>
        </p:txBody>
      </p:sp>
      <p:sp>
        <p:nvSpPr>
          <p:cNvPr id="6" name="Slayt Numarası Yer Tutucusu 5"/>
          <p:cNvSpPr>
            <a:spLocks noGrp="1"/>
          </p:cNvSpPr>
          <p:nvPr>
            <p:ph type="sldNum" sz="quarter" idx="12"/>
          </p:nvPr>
        </p:nvSpPr>
        <p:spPr/>
        <p:txBody>
          <a:bodyPr/>
          <a:lstStyle/>
          <a:p>
            <a:pPr>
              <a:defRPr/>
            </a:pPr>
            <a:fld id="{D52D51FD-55D1-4047-B181-5F35DC412E00}" type="slidenum">
              <a:rPr lang="tr-TR" smtClean="0">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1978331270"/>
      </p:ext>
    </p:extLst>
  </p:cSld>
  <p:clrMapOvr>
    <a:masterClrMapping/>
  </p:clrMapOvr>
  <p:transition spd="med">
    <p:spli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963084" y="4406901"/>
            <a:ext cx="103632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154"/>
          <p:cNvSpPr>
            <a:spLocks noGrp="1" noChangeArrowheads="1"/>
          </p:cNvSpPr>
          <p:nvPr>
            <p:ph type="dt" sz="half" idx="10"/>
          </p:nvPr>
        </p:nvSpPr>
        <p:spPr>
          <a:ln/>
        </p:spPr>
        <p:txBody>
          <a:bodyPr/>
          <a:lstStyle>
            <a:lvl1pPr>
              <a:defRPr/>
            </a:lvl1pPr>
          </a:lstStyle>
          <a:p>
            <a:pPr>
              <a:defRPr/>
            </a:pPr>
            <a:fld id="{24E76080-877D-4E08-AB69-371CA975D04C}" type="datetime1">
              <a:rPr lang="tr-TR">
                <a:solidFill>
                  <a:srgbClr val="FFFFFF"/>
                </a:solidFill>
              </a:rPr>
              <a:pPr>
                <a:defRPr/>
              </a:pPr>
              <a:t>12.02.2024</a:t>
            </a:fld>
            <a:endParaRPr lang="tr-TR">
              <a:solidFill>
                <a:srgbClr val="FFFFFF"/>
              </a:solidFill>
            </a:endParaRPr>
          </a:p>
        </p:txBody>
      </p:sp>
      <p:sp>
        <p:nvSpPr>
          <p:cNvPr id="5"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6" name="Rectangle 156"/>
          <p:cNvSpPr>
            <a:spLocks noGrp="1" noChangeArrowheads="1"/>
          </p:cNvSpPr>
          <p:nvPr>
            <p:ph type="sldNum" sz="quarter" idx="12"/>
          </p:nvPr>
        </p:nvSpPr>
        <p:spPr>
          <a:ln/>
        </p:spPr>
        <p:txBody>
          <a:bodyPr/>
          <a:lstStyle>
            <a:lvl1pPr>
              <a:defRPr/>
            </a:lvl1pPr>
          </a:lstStyle>
          <a:p>
            <a:pPr>
              <a:defRPr/>
            </a:pPr>
            <a:fld id="{2B227849-D356-47DC-B53B-3DEA1B255C10}"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693074129"/>
      </p:ext>
    </p:extLst>
  </p:cSld>
  <p:clrMapOvr>
    <a:masterClrMapping/>
  </p:clrMapOvr>
  <p:transition spd="med" advClick="0" advTm="1000">
    <p:spli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02168"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6197601" y="1600200"/>
            <a:ext cx="5592233"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154"/>
          <p:cNvSpPr>
            <a:spLocks noGrp="1" noChangeArrowheads="1"/>
          </p:cNvSpPr>
          <p:nvPr>
            <p:ph type="dt" sz="half" idx="10"/>
          </p:nvPr>
        </p:nvSpPr>
        <p:spPr>
          <a:ln/>
        </p:spPr>
        <p:txBody>
          <a:bodyPr/>
          <a:lstStyle>
            <a:lvl1pPr>
              <a:defRPr/>
            </a:lvl1pPr>
          </a:lstStyle>
          <a:p>
            <a:pPr>
              <a:defRPr/>
            </a:pPr>
            <a:fld id="{CCB80AC7-B658-4810-99AF-A5D3BCE33EB6}" type="datetime1">
              <a:rPr lang="tr-TR">
                <a:solidFill>
                  <a:srgbClr val="FFFFFF"/>
                </a:solidFill>
              </a:rPr>
              <a:pPr>
                <a:defRPr/>
              </a:pPr>
              <a:t>12.02.2024</a:t>
            </a:fld>
            <a:endParaRPr lang="tr-TR">
              <a:solidFill>
                <a:srgbClr val="FFFFFF"/>
              </a:solidFill>
            </a:endParaRPr>
          </a:p>
        </p:txBody>
      </p:sp>
      <p:sp>
        <p:nvSpPr>
          <p:cNvPr id="6"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7" name="Rectangle 156"/>
          <p:cNvSpPr>
            <a:spLocks noGrp="1" noChangeArrowheads="1"/>
          </p:cNvSpPr>
          <p:nvPr>
            <p:ph type="sldNum" sz="quarter" idx="12"/>
          </p:nvPr>
        </p:nvSpPr>
        <p:spPr>
          <a:ln/>
        </p:spPr>
        <p:txBody>
          <a:bodyPr/>
          <a:lstStyle>
            <a:lvl1pPr>
              <a:defRPr/>
            </a:lvl1pPr>
          </a:lstStyle>
          <a:p>
            <a:pPr>
              <a:defRPr/>
            </a:pPr>
            <a:fld id="{DC11F090-CA47-4FA3-B099-78D64967F773}"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017840787"/>
      </p:ext>
    </p:extLst>
  </p:cSld>
  <p:clrMapOvr>
    <a:masterClrMapping/>
  </p:clrMapOvr>
  <p:transition spd="med" advClick="0" advTm="1000">
    <p:spli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4638"/>
            <a:ext cx="109728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154"/>
          <p:cNvSpPr>
            <a:spLocks noGrp="1" noChangeArrowheads="1"/>
          </p:cNvSpPr>
          <p:nvPr>
            <p:ph type="dt" sz="half" idx="10"/>
          </p:nvPr>
        </p:nvSpPr>
        <p:spPr>
          <a:ln/>
        </p:spPr>
        <p:txBody>
          <a:bodyPr/>
          <a:lstStyle>
            <a:lvl1pPr>
              <a:defRPr/>
            </a:lvl1pPr>
          </a:lstStyle>
          <a:p>
            <a:pPr>
              <a:defRPr/>
            </a:pPr>
            <a:fld id="{AC018D33-7A74-4705-9388-C93F79522E95}" type="datetime1">
              <a:rPr lang="tr-TR">
                <a:solidFill>
                  <a:srgbClr val="FFFFFF"/>
                </a:solidFill>
              </a:rPr>
              <a:pPr>
                <a:defRPr/>
              </a:pPr>
              <a:t>12.02.2024</a:t>
            </a:fld>
            <a:endParaRPr lang="tr-TR">
              <a:solidFill>
                <a:srgbClr val="FFFFFF"/>
              </a:solidFill>
            </a:endParaRPr>
          </a:p>
        </p:txBody>
      </p:sp>
      <p:sp>
        <p:nvSpPr>
          <p:cNvPr id="8"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9" name="Rectangle 156"/>
          <p:cNvSpPr>
            <a:spLocks noGrp="1" noChangeArrowheads="1"/>
          </p:cNvSpPr>
          <p:nvPr>
            <p:ph type="sldNum" sz="quarter" idx="12"/>
          </p:nvPr>
        </p:nvSpPr>
        <p:spPr>
          <a:ln/>
        </p:spPr>
        <p:txBody>
          <a:bodyPr/>
          <a:lstStyle>
            <a:lvl1pPr>
              <a:defRPr/>
            </a:lvl1pPr>
          </a:lstStyle>
          <a:p>
            <a:pPr>
              <a:defRPr/>
            </a:pPr>
            <a:fld id="{DBFBB206-C8F8-41F1-9F41-E74E253E648F}"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298659486"/>
      </p:ext>
    </p:extLst>
  </p:cSld>
  <p:clrMapOvr>
    <a:masterClrMapping/>
  </p:clrMapOvr>
  <p:transition spd="med" advClick="0" advTm="1000">
    <p:spli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154"/>
          <p:cNvSpPr>
            <a:spLocks noGrp="1" noChangeArrowheads="1"/>
          </p:cNvSpPr>
          <p:nvPr>
            <p:ph type="dt" sz="half" idx="10"/>
          </p:nvPr>
        </p:nvSpPr>
        <p:spPr>
          <a:ln/>
        </p:spPr>
        <p:txBody>
          <a:bodyPr/>
          <a:lstStyle>
            <a:lvl1pPr>
              <a:defRPr/>
            </a:lvl1pPr>
          </a:lstStyle>
          <a:p>
            <a:pPr>
              <a:defRPr/>
            </a:pPr>
            <a:fld id="{BD42EB94-23DA-4A40-B0EC-FD0D1E9F8F74}" type="datetime1">
              <a:rPr lang="tr-TR">
                <a:solidFill>
                  <a:srgbClr val="FFFFFF"/>
                </a:solidFill>
              </a:rPr>
              <a:pPr>
                <a:defRPr/>
              </a:pPr>
              <a:t>12.02.2024</a:t>
            </a:fld>
            <a:endParaRPr lang="tr-TR">
              <a:solidFill>
                <a:srgbClr val="FFFFFF"/>
              </a:solidFill>
            </a:endParaRPr>
          </a:p>
        </p:txBody>
      </p:sp>
      <p:sp>
        <p:nvSpPr>
          <p:cNvPr id="4"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5" name="Rectangle 156"/>
          <p:cNvSpPr>
            <a:spLocks noGrp="1" noChangeArrowheads="1"/>
          </p:cNvSpPr>
          <p:nvPr>
            <p:ph type="sldNum" sz="quarter" idx="12"/>
          </p:nvPr>
        </p:nvSpPr>
        <p:spPr>
          <a:ln/>
        </p:spPr>
        <p:txBody>
          <a:bodyPr/>
          <a:lstStyle>
            <a:lvl1pPr>
              <a:defRPr/>
            </a:lvl1pPr>
          </a:lstStyle>
          <a:p>
            <a:pPr>
              <a:defRPr/>
            </a:pPr>
            <a:fld id="{9C7EAA5E-98A3-43EF-97FF-CAD613BD76C1}"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1102727661"/>
      </p:ext>
    </p:extLst>
  </p:cSld>
  <p:clrMapOvr>
    <a:masterClrMapping/>
  </p:clrMapOvr>
  <p:transition spd="med" advClick="0" advTm="1000">
    <p:spli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fld id="{4683DD97-4A0C-4FD2-AE7F-B106F44E84D3}" type="datetime1">
              <a:rPr lang="tr-TR">
                <a:solidFill>
                  <a:srgbClr val="FFFFFF"/>
                </a:solidFill>
              </a:rPr>
              <a:pPr>
                <a:defRPr/>
              </a:pPr>
              <a:t>12.02.2024</a:t>
            </a:fld>
            <a:endParaRPr lang="tr-TR">
              <a:solidFill>
                <a:srgbClr val="FFFFFF"/>
              </a:solidFill>
            </a:endParaRPr>
          </a:p>
        </p:txBody>
      </p:sp>
      <p:sp>
        <p:nvSpPr>
          <p:cNvPr id="3"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4" name="Rectangle 156"/>
          <p:cNvSpPr>
            <a:spLocks noGrp="1" noChangeArrowheads="1"/>
          </p:cNvSpPr>
          <p:nvPr>
            <p:ph type="sldNum" sz="quarter" idx="12"/>
          </p:nvPr>
        </p:nvSpPr>
        <p:spPr>
          <a:ln/>
        </p:spPr>
        <p:txBody>
          <a:bodyPr/>
          <a:lstStyle>
            <a:lvl1pPr>
              <a:defRPr/>
            </a:lvl1pPr>
          </a:lstStyle>
          <a:p>
            <a:pPr>
              <a:defRPr/>
            </a:pPr>
            <a:fld id="{69FD1CB8-63DB-4FCE-BE81-179D70A48255}"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669684903"/>
      </p:ext>
    </p:extLst>
  </p:cSld>
  <p:clrMapOvr>
    <a:masterClrMapping/>
  </p:clrMapOvr>
  <p:transition spd="med" advClick="0" advTm="1000">
    <p:spli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1" y="273050"/>
            <a:ext cx="4011084"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154"/>
          <p:cNvSpPr>
            <a:spLocks noGrp="1" noChangeArrowheads="1"/>
          </p:cNvSpPr>
          <p:nvPr>
            <p:ph type="dt" sz="half" idx="10"/>
          </p:nvPr>
        </p:nvSpPr>
        <p:spPr>
          <a:ln/>
        </p:spPr>
        <p:txBody>
          <a:bodyPr/>
          <a:lstStyle>
            <a:lvl1pPr>
              <a:defRPr/>
            </a:lvl1pPr>
          </a:lstStyle>
          <a:p>
            <a:pPr>
              <a:defRPr/>
            </a:pPr>
            <a:fld id="{BA3B4070-48B7-4BE4-BA90-445ED9EC439F}" type="datetime1">
              <a:rPr lang="tr-TR">
                <a:solidFill>
                  <a:srgbClr val="FFFFFF"/>
                </a:solidFill>
              </a:rPr>
              <a:pPr>
                <a:defRPr/>
              </a:pPr>
              <a:t>12.02.2024</a:t>
            </a:fld>
            <a:endParaRPr lang="tr-TR">
              <a:solidFill>
                <a:srgbClr val="FFFFFF"/>
              </a:solidFill>
            </a:endParaRPr>
          </a:p>
        </p:txBody>
      </p:sp>
      <p:sp>
        <p:nvSpPr>
          <p:cNvPr id="6"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7" name="Rectangle 156"/>
          <p:cNvSpPr>
            <a:spLocks noGrp="1" noChangeArrowheads="1"/>
          </p:cNvSpPr>
          <p:nvPr>
            <p:ph type="sldNum" sz="quarter" idx="12"/>
          </p:nvPr>
        </p:nvSpPr>
        <p:spPr>
          <a:ln/>
        </p:spPr>
        <p:txBody>
          <a:bodyPr/>
          <a:lstStyle>
            <a:lvl1pPr>
              <a:defRPr/>
            </a:lvl1pPr>
          </a:lstStyle>
          <a:p>
            <a:pPr>
              <a:defRPr/>
            </a:pPr>
            <a:fld id="{4D3A2C9E-4E16-458E-A79B-F085F6517BFD}"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3338017575"/>
      </p:ext>
    </p:extLst>
  </p:cSld>
  <p:clrMapOvr>
    <a:masterClrMapping/>
  </p:clrMapOvr>
  <p:transition spd="med" advClick="0" advTm="1000">
    <p:spli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2389717" y="4800600"/>
            <a:ext cx="73152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154"/>
          <p:cNvSpPr>
            <a:spLocks noGrp="1" noChangeArrowheads="1"/>
          </p:cNvSpPr>
          <p:nvPr>
            <p:ph type="dt" sz="half" idx="10"/>
          </p:nvPr>
        </p:nvSpPr>
        <p:spPr>
          <a:ln/>
        </p:spPr>
        <p:txBody>
          <a:bodyPr/>
          <a:lstStyle>
            <a:lvl1pPr>
              <a:defRPr/>
            </a:lvl1pPr>
          </a:lstStyle>
          <a:p>
            <a:pPr>
              <a:defRPr/>
            </a:pPr>
            <a:fld id="{E7BA88A2-A05D-4474-8267-4FE95814FDE5}" type="datetime1">
              <a:rPr lang="tr-TR">
                <a:solidFill>
                  <a:srgbClr val="FFFFFF"/>
                </a:solidFill>
              </a:rPr>
              <a:pPr>
                <a:defRPr/>
              </a:pPr>
              <a:t>12.02.2024</a:t>
            </a:fld>
            <a:endParaRPr lang="tr-TR">
              <a:solidFill>
                <a:srgbClr val="FFFFFF"/>
              </a:solidFill>
            </a:endParaRPr>
          </a:p>
        </p:txBody>
      </p:sp>
      <p:sp>
        <p:nvSpPr>
          <p:cNvPr id="6" name="Rectangle 155"/>
          <p:cNvSpPr>
            <a:spLocks noGrp="1" noChangeArrowheads="1"/>
          </p:cNvSpPr>
          <p:nvPr>
            <p:ph type="ftr" sz="quarter" idx="11"/>
          </p:nvPr>
        </p:nvSpPr>
        <p:spPr>
          <a:ln/>
        </p:spPr>
        <p:txBody>
          <a:bodyPr/>
          <a:lstStyle>
            <a:lvl1pPr>
              <a:defRPr/>
            </a:lvl1pPr>
          </a:lstStyle>
          <a:p>
            <a:pPr>
              <a:defRPr/>
            </a:pPr>
            <a:endParaRPr lang="tr-TR">
              <a:solidFill>
                <a:srgbClr val="FFFFFF"/>
              </a:solidFill>
            </a:endParaRPr>
          </a:p>
        </p:txBody>
      </p:sp>
      <p:sp>
        <p:nvSpPr>
          <p:cNvPr id="7" name="Rectangle 156"/>
          <p:cNvSpPr>
            <a:spLocks noGrp="1" noChangeArrowheads="1"/>
          </p:cNvSpPr>
          <p:nvPr>
            <p:ph type="sldNum" sz="quarter" idx="12"/>
          </p:nvPr>
        </p:nvSpPr>
        <p:spPr>
          <a:ln/>
        </p:spPr>
        <p:txBody>
          <a:bodyPr/>
          <a:lstStyle>
            <a:lvl1pPr>
              <a:defRPr/>
            </a:lvl1pPr>
          </a:lstStyle>
          <a:p>
            <a:pPr>
              <a:defRPr/>
            </a:pPr>
            <a:fld id="{A1B0C2AF-84FB-40D2-9400-4234F7687122}" type="slidenum">
              <a:rPr lang="tr-TR">
                <a:solidFill>
                  <a:srgbClr val="FFFFFF"/>
                </a:solidFill>
              </a:rPr>
              <a:pPr>
                <a:defRPr/>
              </a:pPr>
              <a:t>‹#›</a:t>
            </a:fld>
            <a:endParaRPr lang="tr-TR">
              <a:solidFill>
                <a:srgbClr val="FFFFFF"/>
              </a:solidFill>
            </a:endParaRPr>
          </a:p>
        </p:txBody>
      </p:sp>
    </p:spTree>
    <p:extLst>
      <p:ext uri="{BB962C8B-B14F-4D97-AF65-F5344CB8AC3E}">
        <p14:creationId xmlns:p14="http://schemas.microsoft.com/office/powerpoint/2010/main" val="2922470497"/>
      </p:ext>
    </p:extLst>
  </p:cSld>
  <p:clrMapOvr>
    <a:masterClrMapping/>
  </p:clrMapOvr>
  <p:transition spd="med" advClick="0" advTm="1000">
    <p:spli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525462"/>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 y="1422400"/>
            <a:ext cx="12196233"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4400">
                    <a:solidFill>
                      <a:schemeClr val="tx2"/>
                    </a:solidFill>
                    <a:latin typeface="Arial" panose="020B0604020202020204" pitchFamily="34" charset="0"/>
                  </a:defRPr>
                </a:lvl1pPr>
                <a:lvl2pPr marL="742950" indent="-285750">
                  <a:defRPr sz="4400">
                    <a:solidFill>
                      <a:schemeClr val="tx2"/>
                    </a:solidFill>
                    <a:latin typeface="Arial" panose="020B0604020202020204" pitchFamily="34" charset="0"/>
                  </a:defRPr>
                </a:lvl2pPr>
                <a:lvl3pPr marL="1143000" indent="-228600">
                  <a:defRPr sz="4400">
                    <a:solidFill>
                      <a:schemeClr val="tx2"/>
                    </a:solidFill>
                    <a:latin typeface="Arial" panose="020B0604020202020204" pitchFamily="34" charset="0"/>
                  </a:defRPr>
                </a:lvl3pPr>
                <a:lvl4pPr marL="1600200" indent="-228600">
                  <a:defRPr sz="4400">
                    <a:solidFill>
                      <a:schemeClr val="tx2"/>
                    </a:solidFill>
                    <a:latin typeface="Arial" panose="020B0604020202020204" pitchFamily="34" charset="0"/>
                  </a:defRPr>
                </a:lvl4pPr>
                <a:lvl5pPr marL="2057400" indent="-228600">
                  <a:defRPr sz="4400">
                    <a:solidFill>
                      <a:schemeClr val="tx2"/>
                    </a:solidFill>
                    <a:latin typeface="Arial" panose="020B0604020202020204" pitchFamily="34" charset="0"/>
                  </a:defRPr>
                </a:lvl5pPr>
                <a:lvl6pPr marL="2514600" indent="-228600" algn="ctr" eaLnBrk="0" fontAlgn="base" hangingPunct="0">
                  <a:spcBef>
                    <a:spcPct val="0"/>
                  </a:spcBef>
                  <a:spcAft>
                    <a:spcPct val="0"/>
                  </a:spcAft>
                  <a:defRPr sz="4400">
                    <a:solidFill>
                      <a:schemeClr val="tx2"/>
                    </a:solidFill>
                    <a:latin typeface="Arial" panose="020B0604020202020204" pitchFamily="34" charset="0"/>
                  </a:defRPr>
                </a:lvl6pPr>
                <a:lvl7pPr marL="2971800" indent="-228600" algn="ctr" eaLnBrk="0" fontAlgn="base" hangingPunct="0">
                  <a:spcBef>
                    <a:spcPct val="0"/>
                  </a:spcBef>
                  <a:spcAft>
                    <a:spcPct val="0"/>
                  </a:spcAft>
                  <a:defRPr sz="4400">
                    <a:solidFill>
                      <a:schemeClr val="tx2"/>
                    </a:solidFill>
                    <a:latin typeface="Arial" panose="020B0604020202020204" pitchFamily="34" charset="0"/>
                  </a:defRPr>
                </a:lvl7pPr>
                <a:lvl8pPr marL="3429000" indent="-228600" algn="ctr" eaLnBrk="0" fontAlgn="base" hangingPunct="0">
                  <a:spcBef>
                    <a:spcPct val="0"/>
                  </a:spcBef>
                  <a:spcAft>
                    <a:spcPct val="0"/>
                  </a:spcAft>
                  <a:defRPr sz="4400">
                    <a:solidFill>
                      <a:schemeClr val="tx2"/>
                    </a:solidFill>
                    <a:latin typeface="Arial" panose="020B0604020202020204" pitchFamily="34" charset="0"/>
                  </a:defRPr>
                </a:lvl8pPr>
                <a:lvl9pPr marL="3886200" indent="-228600" algn="ctr" eaLnBrk="0" fontAlgn="base" hangingPunct="0">
                  <a:spcBef>
                    <a:spcPct val="0"/>
                  </a:spcBef>
                  <a:spcAft>
                    <a:spcPct val="0"/>
                  </a:spcAft>
                  <a:defRPr sz="4400">
                    <a:solidFill>
                      <a:schemeClr val="tx2"/>
                    </a:solidFill>
                    <a:latin typeface="Arial" panose="020B0604020202020204" pitchFamily="34" charset="0"/>
                  </a:defRPr>
                </a:lvl9pPr>
              </a:lstStyle>
              <a:p>
                <a:pPr fontAlgn="base">
                  <a:spcBef>
                    <a:spcPct val="0"/>
                  </a:spcBef>
                  <a:spcAft>
                    <a:spcPct val="0"/>
                  </a:spcAft>
                  <a:defRPr/>
                </a:pPr>
                <a:endParaRPr lang="tr-TR" sz="1800">
                  <a:solidFill>
                    <a:srgbClr val="FFFFFF"/>
                  </a:solidFill>
                  <a:latin typeface="Tahoma" panose="020B0604030504040204" pitchFamily="34" charset="0"/>
                </a:endParaRPr>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1166" name="Freeform 150"/>
              <p:cNvSpPr>
                <a:spLocks/>
              </p:cNvSpPr>
              <p:nvPr userDrawn="1"/>
            </p:nvSpPr>
            <p:spPr bwMode="ltGray">
              <a:xfrm rot="-2857037">
                <a:off x="619" y="3550"/>
                <a:ext cx="68" cy="69"/>
              </a:xfrm>
              <a:custGeom>
                <a:avLst/>
                <a:gdLst>
                  <a:gd name="T0" fmla="*/ 0 w 144"/>
                  <a:gd name="T1" fmla="*/ 1 h 154"/>
                  <a:gd name="T2" fmla="*/ 0 w 144"/>
                  <a:gd name="T3" fmla="*/ 1 h 154"/>
                  <a:gd name="T4" fmla="*/ 1 w 144"/>
                  <a:gd name="T5" fmla="*/ 1 h 154"/>
                  <a:gd name="T6" fmla="*/ 0 w 144"/>
                  <a:gd name="T7" fmla="*/ 0 h 154"/>
                  <a:gd name="T8" fmla="*/ 1 w 144"/>
                  <a:gd name="T9" fmla="*/ 0 h 154"/>
                  <a:gd name="T10" fmla="*/ 1 w 144"/>
                  <a:gd name="T11" fmla="*/ 0 h 154"/>
                  <a:gd name="T12" fmla="*/ 1 w 144"/>
                  <a:gd name="T13" fmla="*/ 0 h 154"/>
                  <a:gd name="T14" fmla="*/ 1 w 144"/>
                  <a:gd name="T15" fmla="*/ 0 h 154"/>
                  <a:gd name="T16" fmla="*/ 0 w 144"/>
                  <a:gd name="T17" fmla="*/ 0 h 154"/>
                  <a:gd name="T18" fmla="*/ 1 w 144"/>
                  <a:gd name="T19" fmla="*/ 1 h 154"/>
                  <a:gd name="T20" fmla="*/ 0 w 144"/>
                  <a:gd name="T21" fmla="*/ 1 h 154"/>
                  <a:gd name="T22" fmla="*/ 0 w 144"/>
                  <a:gd name="T23" fmla="*/ 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US" sz="4400">
                  <a:solidFill>
                    <a:srgbClr val="FFFFCC"/>
                  </a:solidFill>
                  <a:latin typeface="Arial" panose="020B0604020202020204" pitchFamily="34" charset="0"/>
                </a:endParaRPr>
              </a:p>
            </p:txBody>
          </p:sp>
          <p:sp>
            <p:nvSpPr>
              <p:cNvPr id="98455" name="Freeform 151"/>
              <p:cNvSpPr>
                <a:spLocks/>
              </p:cNvSpPr>
              <p:nvPr userDrawn="1"/>
            </p:nvSpPr>
            <p:spPr bwMode="ltGray">
              <a:xfrm>
                <a:off x="235" y="2503"/>
                <a:ext cx="348" cy="1272"/>
              </a:xfrm>
              <a:custGeom>
                <a:avLst/>
                <a:gdLst/>
                <a:ahLst/>
                <a:cxnLst>
                  <a:cxn ang="0">
                    <a:pos x="0" y="0"/>
                  </a:cxn>
                  <a:cxn ang="0">
                    <a:pos x="287" y="582"/>
                  </a:cxn>
                  <a:cxn ang="0">
                    <a:pos x="348" y="1272"/>
                  </a:cxn>
                  <a:cxn ang="0">
                    <a:pos x="54" y="676"/>
                  </a:cxn>
                  <a:cxn ang="0">
                    <a:pos x="0" y="0"/>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w="9525" cap="flat" cmpd="sng">
                <a:noFill/>
                <a:prstDash val="solid"/>
                <a:round/>
                <a:headEnd type="none" w="med" len="med"/>
                <a:tailEnd type="none" w="med" len="med"/>
              </a:ln>
              <a:effectLst/>
            </p:spPr>
            <p:txBody>
              <a:bodyPr/>
              <a:lstStyle/>
              <a:p>
                <a:pPr fontAlgn="base">
                  <a:spcBef>
                    <a:spcPct val="0"/>
                  </a:spcBef>
                  <a:spcAft>
                    <a:spcPct val="0"/>
                  </a:spcAft>
                  <a:defRPr/>
                </a:pPr>
                <a:endParaRPr lang="tr-TR" sz="1800">
                  <a:solidFill>
                    <a:srgbClr val="FFFFFF"/>
                  </a:solidFill>
                  <a:latin typeface="Tahoma" pitchFamily="34" charset="0"/>
                </a:endParaRPr>
              </a:p>
            </p:txBody>
          </p:sp>
          <p:sp>
            <p:nvSpPr>
              <p:cNvPr id="98456"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w="9525">
                <a:noFill/>
                <a:round/>
                <a:headEnd/>
                <a:tailEnd/>
              </a:ln>
              <a:effectLst/>
            </p:spPr>
            <p:txBody>
              <a:bodyPr/>
              <a:lstStyle/>
              <a:p>
                <a:pPr fontAlgn="base">
                  <a:spcBef>
                    <a:spcPct val="0"/>
                  </a:spcBef>
                  <a:spcAft>
                    <a:spcPct val="0"/>
                  </a:spcAft>
                  <a:defRPr/>
                </a:pPr>
                <a:endParaRPr lang="tr-TR" sz="1800">
                  <a:solidFill>
                    <a:srgbClr val="FFFFFF"/>
                  </a:solidFill>
                  <a:latin typeface="Tahoma" pitchFamily="34" charset="0"/>
                </a:endParaRPr>
              </a:p>
            </p:txBody>
          </p:sp>
        </p:grpSp>
      </p:grpSp>
      <p:sp>
        <p:nvSpPr>
          <p:cNvPr id="98457" name="Rectangle 153"/>
          <p:cNvSpPr>
            <a:spLocks noGrp="1" noRot="1" noChangeArrowheads="1"/>
          </p:cNvSpPr>
          <p:nvPr>
            <p:ph type="title"/>
          </p:nvPr>
        </p:nvSpPr>
        <p:spPr bwMode="auto">
          <a:xfrm>
            <a:off x="402167" y="228600"/>
            <a:ext cx="1138766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Click to edit Master title style</a:t>
            </a:r>
          </a:p>
        </p:txBody>
      </p:sp>
      <p:sp>
        <p:nvSpPr>
          <p:cNvPr id="98458" name="Rectangle 154"/>
          <p:cNvSpPr>
            <a:spLocks noGrp="1" noChangeArrowheads="1"/>
          </p:cNvSpPr>
          <p:nvPr>
            <p:ph type="dt" sz="half" idx="2"/>
          </p:nvPr>
        </p:nvSpPr>
        <p:spPr bwMode="auto">
          <a:xfrm>
            <a:off x="402167"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000">
                <a:solidFill>
                  <a:schemeClr val="tx1"/>
                </a:solidFill>
                <a:latin typeface="Arial" charset="0"/>
              </a:defRPr>
            </a:lvl1pPr>
          </a:lstStyle>
          <a:p>
            <a:pPr fontAlgn="base">
              <a:spcBef>
                <a:spcPct val="0"/>
              </a:spcBef>
              <a:spcAft>
                <a:spcPct val="0"/>
              </a:spcAft>
              <a:defRPr/>
            </a:pPr>
            <a:fld id="{D733E0C9-5498-4854-B620-BF78333C8505}" type="datetime1">
              <a:rPr lang="tr-TR">
                <a:solidFill>
                  <a:srgbClr val="FFFFFF"/>
                </a:solidFill>
              </a:rPr>
              <a:pPr fontAlgn="base">
                <a:spcBef>
                  <a:spcPct val="0"/>
                </a:spcBef>
                <a:spcAft>
                  <a:spcPct val="0"/>
                </a:spcAft>
                <a:defRPr/>
              </a:pPr>
              <a:t>12.02.2024</a:t>
            </a:fld>
            <a:endParaRPr lang="tr-TR">
              <a:solidFill>
                <a:srgbClr val="FFFFFF"/>
              </a:solidFill>
            </a:endParaRPr>
          </a:p>
        </p:txBody>
      </p:sp>
      <p:sp>
        <p:nvSpPr>
          <p:cNvPr id="98459" name="Rectangle 15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solidFill>
                  <a:schemeClr val="tx1"/>
                </a:solidFill>
                <a:latin typeface="Arial" charset="0"/>
              </a:defRPr>
            </a:lvl1pPr>
          </a:lstStyle>
          <a:p>
            <a:pPr fontAlgn="base">
              <a:spcBef>
                <a:spcPct val="0"/>
              </a:spcBef>
              <a:spcAft>
                <a:spcPct val="0"/>
              </a:spcAft>
              <a:defRPr/>
            </a:pPr>
            <a:endParaRPr lang="tr-TR">
              <a:solidFill>
                <a:srgbClr val="FFFFFF"/>
              </a:solidFill>
            </a:endParaRPr>
          </a:p>
        </p:txBody>
      </p:sp>
      <p:sp>
        <p:nvSpPr>
          <p:cNvPr id="98460" name="Rectangle 156"/>
          <p:cNvSpPr>
            <a:spLocks noGrp="1" noChangeArrowheads="1"/>
          </p:cNvSpPr>
          <p:nvPr>
            <p:ph type="sldNum" sz="quarter" idx="4"/>
          </p:nvPr>
        </p:nvSpPr>
        <p:spPr bwMode="auto">
          <a:xfrm>
            <a:off x="8737601" y="6245225"/>
            <a:ext cx="305223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solidFill>
                  <a:schemeClr val="tx1"/>
                </a:solidFill>
              </a:defRPr>
            </a:lvl1pPr>
          </a:lstStyle>
          <a:p>
            <a:pPr fontAlgn="base">
              <a:spcBef>
                <a:spcPct val="0"/>
              </a:spcBef>
              <a:spcAft>
                <a:spcPct val="0"/>
              </a:spcAft>
              <a:defRPr/>
            </a:pPr>
            <a:fld id="{7CCE1FA2-129A-4228-AD95-E0E7FC92CB3B}" type="slidenum">
              <a:rPr lang="tr-TR">
                <a:solidFill>
                  <a:srgbClr val="FFFFFF"/>
                </a:solidFill>
                <a:latin typeface="Arial" panose="020B0604020202020204" pitchFamily="34" charset="0"/>
              </a:rPr>
              <a:pPr fontAlgn="base">
                <a:spcBef>
                  <a:spcPct val="0"/>
                </a:spcBef>
                <a:spcAft>
                  <a:spcPct val="0"/>
                </a:spcAft>
                <a:defRPr/>
              </a:pPr>
              <a:t>‹#›</a:t>
            </a:fld>
            <a:endParaRPr lang="tr-TR">
              <a:solidFill>
                <a:srgbClr val="FFFFFF"/>
              </a:solidFill>
              <a:latin typeface="Arial" panose="020B0604020202020204" pitchFamily="34" charset="0"/>
            </a:endParaRPr>
          </a:p>
        </p:txBody>
      </p:sp>
      <p:sp>
        <p:nvSpPr>
          <p:cNvPr id="98461" name="Rectangle 157"/>
          <p:cNvSpPr>
            <a:spLocks noGrp="1" noRot="1" noChangeArrowheads="1"/>
          </p:cNvSpPr>
          <p:nvPr>
            <p:ph type="body" idx="1"/>
          </p:nvPr>
        </p:nvSpPr>
        <p:spPr bwMode="auto">
          <a:xfrm>
            <a:off x="402167" y="1600200"/>
            <a:ext cx="11387667" cy="449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p>
        </p:txBody>
      </p:sp>
    </p:spTree>
    <p:extLst>
      <p:ext uri="{BB962C8B-B14F-4D97-AF65-F5344CB8AC3E}">
        <p14:creationId xmlns:p14="http://schemas.microsoft.com/office/powerpoint/2010/main" val="1312484243"/>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spd="med" advClick="0" advTm="1000">
    <p:split/>
  </p:transition>
  <p:hf hdr="0" ftr="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Calibri"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Calibri"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Calibri"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Calibri"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000000"/>
            </a:outerShdw>
          </a:effectLst>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fld id="{D733E0C9-5498-4854-B620-BF78333C8505}" type="datetime1">
              <a:rPr lang="tr-TR" smtClean="0">
                <a:solidFill>
                  <a:srgbClr val="FFFFFF"/>
                </a:solidFill>
              </a:rPr>
              <a:pPr fontAlgn="base">
                <a:spcBef>
                  <a:spcPct val="0"/>
                </a:spcBef>
                <a:spcAft>
                  <a:spcPct val="0"/>
                </a:spcAft>
                <a:defRPr/>
              </a:pPr>
              <a:t>12.02.2024</a:t>
            </a:fld>
            <a:endParaRPr lang="tr-TR">
              <a:solidFill>
                <a:srgbClr val="FFFFFF"/>
              </a:solidFill>
            </a:endParaRP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tr-TR">
              <a:solidFill>
                <a:srgbClr val="FFFFFF"/>
              </a:solidFill>
            </a:endParaRP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7CCE1FA2-129A-4228-AD95-E0E7FC92CB3B}" type="slidenum">
              <a:rPr lang="tr-TR" smtClean="0">
                <a:solidFill>
                  <a:srgbClr val="FFFFFF"/>
                </a:solidFill>
                <a:latin typeface="Arial" panose="020B0604020202020204" pitchFamily="34" charset="0"/>
              </a:rPr>
              <a:pPr fontAlgn="base">
                <a:spcBef>
                  <a:spcPct val="0"/>
                </a:spcBef>
                <a:spcAft>
                  <a:spcPct val="0"/>
                </a:spcAft>
                <a:defRPr/>
              </a:pPr>
              <a:t>‹#›</a:t>
            </a:fld>
            <a:endParaRPr lang="tr-TR">
              <a:solidFill>
                <a:srgbClr val="FFFFFF"/>
              </a:solidFill>
              <a:latin typeface="Arial" panose="020B0604020202020204" pitchFamily="34" charset="0"/>
            </a:endParaRPr>
          </a:p>
        </p:txBody>
      </p:sp>
    </p:spTree>
    <p:extLst>
      <p:ext uri="{BB962C8B-B14F-4D97-AF65-F5344CB8AC3E}">
        <p14:creationId xmlns:p14="http://schemas.microsoft.com/office/powerpoint/2010/main" val="417288334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med">
    <p:split/>
  </p:transition>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44769" y="2159880"/>
            <a:ext cx="10902462" cy="3194721"/>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Sakarya Üniversitesi</a:t>
            </a: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ve Bilişim Bilimleri Fakültesi</a:t>
            </a: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Mühendisliği</a:t>
            </a:r>
          </a:p>
          <a:p>
            <a:pPr algn="ctr" fontAlgn="base">
              <a:lnSpc>
                <a:spcPct val="90000"/>
              </a:lnSpc>
              <a:spcBef>
                <a:spcPct val="0"/>
              </a:spcBef>
              <a:spcAft>
                <a:spcPct val="0"/>
              </a:spcAft>
              <a:defRPr/>
            </a:pP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Prof. Dr. Ümit </a:t>
            </a:r>
            <a:r>
              <a:rPr lang="tr-TR" sz="2800" b="1" spc="50" dirty="0" err="1">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Kocabıçak</a:t>
            </a: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Prof. Dr. Cemil Öz</a:t>
            </a:r>
          </a:p>
          <a:p>
            <a:pPr algn="ctr" fontAlgn="base">
              <a:lnSpc>
                <a:spcPct val="90000"/>
              </a:lnSpc>
              <a:spcBef>
                <a:spcPct val="0"/>
              </a:spcBef>
              <a:spcAft>
                <a:spcPct val="0"/>
              </a:spcAft>
              <a:defRPr/>
            </a:pP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4. HAFTA</a:t>
            </a:r>
          </a:p>
        </p:txBody>
      </p:sp>
      <p:sp>
        <p:nvSpPr>
          <p:cNvPr id="10" name="9 Dikdörtgen"/>
          <p:cNvSpPr/>
          <p:nvPr/>
        </p:nvSpPr>
        <p:spPr>
          <a:xfrm>
            <a:off x="1809720" y="335839"/>
            <a:ext cx="8572560" cy="1588127"/>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54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Nesneye Dayalı Programlama</a:t>
            </a:r>
          </a:p>
        </p:txBody>
      </p:sp>
      <p:pic>
        <p:nvPicPr>
          <p:cNvPr id="2" name="Resim 1"/>
          <p:cNvPicPr>
            <a:picLocks noChangeAspect="1"/>
          </p:cNvPicPr>
          <p:nvPr/>
        </p:nvPicPr>
        <p:blipFill>
          <a:blip r:embed="rId2"/>
          <a:stretch>
            <a:fillRect/>
          </a:stretch>
        </p:blipFill>
        <p:spPr>
          <a:xfrm>
            <a:off x="542395" y="3073073"/>
            <a:ext cx="2446990" cy="3567407"/>
          </a:xfrm>
          <a:prstGeom prst="rect">
            <a:avLst/>
          </a:prstGeom>
        </p:spPr>
      </p:pic>
    </p:spTree>
    <p:extLst>
      <p:ext uri="{BB962C8B-B14F-4D97-AF65-F5344CB8AC3E}">
        <p14:creationId xmlns:p14="http://schemas.microsoft.com/office/powerpoint/2010/main" val="1356132548"/>
      </p:ext>
    </p:extLst>
  </p:cSld>
  <p:clrMapOvr>
    <a:masterClrMapping/>
  </p:clrMapOvr>
  <p:transition spd="med" advClick="0" advTm="1000">
    <p:spli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10</a:t>
            </a:fld>
            <a:endParaRPr lang="tr-TR">
              <a:solidFill>
                <a:srgbClr val="FFFFFF"/>
              </a:solidFill>
            </a:endParaRPr>
          </a:p>
        </p:txBody>
      </p:sp>
      <p:sp>
        <p:nvSpPr>
          <p:cNvPr id="4" name="Dikdörtgen 3"/>
          <p:cNvSpPr/>
          <p:nvPr/>
        </p:nvSpPr>
        <p:spPr>
          <a:xfrm>
            <a:off x="775062" y="286439"/>
            <a:ext cx="6997337" cy="5632311"/>
          </a:xfrm>
          <a:prstGeom prst="rect">
            <a:avLst/>
          </a:prstGeom>
        </p:spPr>
        <p:txBody>
          <a:bodyPr wrap="square">
            <a:spAutoFit/>
          </a:bodyPr>
          <a:lstStyle/>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System.Collections.Generic</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System.Linq</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System.Text</a:t>
            </a:r>
            <a:r>
              <a:rPr lang="tr-TR" sz="1200" dirty="0">
                <a:solidFill>
                  <a:srgbClr val="000000"/>
                </a:solidFill>
                <a:highlight>
                  <a:srgbClr val="FFFFFF"/>
                </a:highlight>
                <a:latin typeface="Consolas" panose="020B0609020204030204" pitchFamily="49" charset="0"/>
              </a:rPr>
              <a:t>;</a:t>
            </a:r>
          </a:p>
          <a:p>
            <a:endParaRPr lang="tr-TR" sz="1200" dirty="0">
              <a:solidFill>
                <a:srgbClr val="000000"/>
              </a:solidFill>
              <a:highlight>
                <a:srgbClr val="FFFFFF"/>
              </a:highlight>
              <a:latin typeface="Consolas" panose="020B0609020204030204" pitchFamily="49" charset="0"/>
            </a:endParaRPr>
          </a:p>
          <a:p>
            <a:r>
              <a:rPr lang="tr-TR" sz="1200" dirty="0" err="1">
                <a:solidFill>
                  <a:srgbClr val="0000FF"/>
                </a:solidFill>
                <a:highlight>
                  <a:srgbClr val="FFFFFF"/>
                </a:highlight>
                <a:latin typeface="Consolas" panose="020B0609020204030204" pitchFamily="49" charset="0"/>
              </a:rPr>
              <a:t>namespace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DiziOrnek</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class</a:t>
            </a:r>
            <a:r>
              <a:rPr lang="tr-TR" sz="1200" dirty="0">
                <a:solidFill>
                  <a:srgbClr val="000000"/>
                </a:solidFill>
                <a:highlight>
                  <a:srgbClr val="FFFFFF"/>
                </a:highlight>
                <a:latin typeface="Consolas" panose="020B0609020204030204" pitchFamily="49" charset="0"/>
              </a:rPr>
              <a:t> </a:t>
            </a:r>
            <a:r>
              <a:rPr lang="tr-TR" sz="1200" dirty="0">
                <a:solidFill>
                  <a:srgbClr val="2B91AF"/>
                </a:solidFill>
                <a:highlight>
                  <a:srgbClr val="FFFFFF"/>
                </a:highlight>
                <a:latin typeface="Consolas" panose="020B0609020204030204" pitchFamily="49" charset="0"/>
              </a:rPr>
              <a:t>Dizi</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void</a:t>
            </a:r>
            <a:r>
              <a:rPr lang="tr-TR" sz="1200" dirty="0">
                <a:solidFill>
                  <a:srgbClr val="000000"/>
                </a:solidFill>
                <a:highlight>
                  <a:srgbClr val="FFFFFF"/>
                </a:highlight>
                <a:latin typeface="Consolas" panose="020B0609020204030204" pitchFamily="49" charset="0"/>
              </a:rPr>
              <a:t> Main(</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args</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tek boyutlu 10 </a:t>
            </a:r>
            <a:r>
              <a:rPr lang="tr-TR" sz="1200" dirty="0" err="1">
                <a:solidFill>
                  <a:srgbClr val="008000"/>
                </a:solidFill>
                <a:highlight>
                  <a:srgbClr val="FFFFFF"/>
                </a:highlight>
                <a:latin typeface="Consolas" panose="020B0609020204030204" pitchFamily="49" charset="0"/>
              </a:rPr>
              <a:t>integer</a:t>
            </a:r>
            <a:r>
              <a:rPr lang="tr-TR" sz="1200" dirty="0">
                <a:solidFill>
                  <a:srgbClr val="008000"/>
                </a:solidFill>
                <a:highlight>
                  <a:srgbClr val="FFFFFF"/>
                </a:highlight>
                <a:latin typeface="Consolas" panose="020B0609020204030204" pitchFamily="49" charset="0"/>
              </a:rPr>
              <a:t> elemanlı a dizisi tanımlanıyor</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 a = { 10, 12, 20, 22, 17, 22, 9, 3, 1, 2 };</a:t>
            </a: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sayaç değişkeni tanımlanıyor</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 i;</a:t>
            </a: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ortalama değeri için değişken tanımlanıyor</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Single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ort</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 toplam = 0;</a:t>
            </a: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dizinin elemanları konsol ekranına yazdırılıyor</a:t>
            </a:r>
            <a:endParaRPr lang="tr-TR" sz="1200" dirty="0">
              <a:solidFill>
                <a:srgbClr val="000000"/>
              </a:solidFill>
              <a:highlight>
                <a:srgbClr val="FFFFFF"/>
              </a:highlight>
              <a:latin typeface="Consolas" panose="020B0609020204030204" pitchFamily="49" charset="0"/>
            </a:endParaRPr>
          </a:p>
          <a:p>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(i = 0; i &lt; 10; i++)</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 a["</a:t>
            </a:r>
            <a:r>
              <a:rPr lang="tr-TR" sz="1200" dirty="0">
                <a:solidFill>
                  <a:srgbClr val="000000"/>
                </a:solidFill>
                <a:highlight>
                  <a:srgbClr val="FFFFFF"/>
                </a:highlight>
                <a:latin typeface="Consolas" panose="020B0609020204030204" pitchFamily="49" charset="0"/>
              </a:rPr>
              <a:t> + i + </a:t>
            </a:r>
            <a:r>
              <a:rPr lang="tr-TR" sz="1200" dirty="0">
                <a:solidFill>
                  <a:srgbClr val="A31515"/>
                </a:solidFill>
                <a:highlight>
                  <a:srgbClr val="FFFFFF"/>
                </a:highlight>
                <a:latin typeface="Consolas" panose="020B0609020204030204" pitchFamily="49" charset="0"/>
              </a:rPr>
              <a:t>"]=  "</a:t>
            </a:r>
            <a:r>
              <a:rPr lang="tr-TR" sz="1200" dirty="0">
                <a:solidFill>
                  <a:srgbClr val="000000"/>
                </a:solidFill>
                <a:highlight>
                  <a:srgbClr val="FFFFFF"/>
                </a:highlight>
                <a:latin typeface="Consolas" panose="020B0609020204030204" pitchFamily="49" charset="0"/>
              </a:rPr>
              <a:t> + a[i]);</a:t>
            </a:r>
          </a:p>
          <a:p>
            <a:r>
              <a:rPr lang="tr-TR" sz="1200" dirty="0">
                <a:solidFill>
                  <a:srgbClr val="000000"/>
                </a:solidFill>
                <a:highlight>
                  <a:srgbClr val="FFFFFF"/>
                </a:highlight>
                <a:latin typeface="Consolas" panose="020B0609020204030204" pitchFamily="49" charset="0"/>
              </a:rPr>
              <a:t>                toplam += a[i];</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ort</a:t>
            </a:r>
            <a:r>
              <a:rPr lang="tr-TR" sz="1200" dirty="0">
                <a:solidFill>
                  <a:srgbClr val="000000"/>
                </a:solidFill>
                <a:highlight>
                  <a:srgbClr val="FFFFFF"/>
                </a:highlight>
                <a:latin typeface="Consolas" panose="020B0609020204030204" pitchFamily="49" charset="0"/>
              </a:rPr>
              <a:t> = </a:t>
            </a:r>
            <a:r>
              <a:rPr lang="tr-TR" sz="1200" dirty="0" err="1">
                <a:solidFill>
                  <a:srgbClr val="2B91AF"/>
                </a:solidFill>
                <a:highlight>
                  <a:srgbClr val="FFFFFF"/>
                </a:highlight>
                <a:latin typeface="Consolas" panose="020B0609020204030204" pitchFamily="49" charset="0"/>
              </a:rPr>
              <a:t>Convert</a:t>
            </a:r>
            <a:r>
              <a:rPr lang="tr-TR" sz="1200" dirty="0" err="1">
                <a:solidFill>
                  <a:srgbClr val="000000"/>
                </a:solidFill>
                <a:highlight>
                  <a:srgbClr val="FFFFFF"/>
                </a:highlight>
                <a:latin typeface="Consolas" panose="020B0609020204030204" pitchFamily="49" charset="0"/>
              </a:rPr>
              <a:t>.ToSingle</a:t>
            </a:r>
            <a:r>
              <a:rPr lang="tr-TR" sz="1200" dirty="0">
                <a:solidFill>
                  <a:srgbClr val="000000"/>
                </a:solidFill>
                <a:highlight>
                  <a:srgbClr val="FFFFFF"/>
                </a:highlight>
                <a:latin typeface="Consolas" panose="020B0609020204030204" pitchFamily="49" charset="0"/>
              </a:rPr>
              <a:t>(toplam) / 10;</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 Ortalama=  "</a:t>
            </a:r>
            <a:r>
              <a:rPr lang="tr-TR" sz="1200" dirty="0">
                <a:solidFill>
                  <a:srgbClr val="000000"/>
                </a:solidFill>
                <a:highlight>
                  <a:srgbClr val="FFFFFF"/>
                </a:highlight>
                <a:latin typeface="Consolas" panose="020B0609020204030204" pitchFamily="49" charset="0"/>
              </a:rPr>
              <a:t> + </a:t>
            </a:r>
            <a:r>
              <a:rPr lang="tr-TR" sz="1200" dirty="0" err="1">
                <a:solidFill>
                  <a:srgbClr val="000000"/>
                </a:solidFill>
                <a:highlight>
                  <a:srgbClr val="FFFFFF"/>
                </a:highlight>
                <a:latin typeface="Consolas" panose="020B0609020204030204" pitchFamily="49" charset="0"/>
              </a:rPr>
              <a:t>ort</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.Read</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a:t>
            </a:r>
            <a:endParaRPr lang="tr-TR" sz="3200" dirty="0"/>
          </a:p>
        </p:txBody>
      </p:sp>
      <p:pic>
        <p:nvPicPr>
          <p:cNvPr id="5" name="Resim 4"/>
          <p:cNvPicPr>
            <a:picLocks noChangeAspect="1"/>
          </p:cNvPicPr>
          <p:nvPr/>
        </p:nvPicPr>
        <p:blipFill rotWithShape="1">
          <a:blip r:embed="rId2"/>
          <a:srcRect r="58266" b="41075"/>
          <a:stretch/>
        </p:blipFill>
        <p:spPr>
          <a:xfrm>
            <a:off x="8737601" y="719001"/>
            <a:ext cx="2619662" cy="2716530"/>
          </a:xfrm>
          <a:prstGeom prst="rect">
            <a:avLst/>
          </a:prstGeom>
        </p:spPr>
      </p:pic>
    </p:spTree>
    <p:extLst>
      <p:ext uri="{BB962C8B-B14F-4D97-AF65-F5344CB8AC3E}">
        <p14:creationId xmlns:p14="http://schemas.microsoft.com/office/powerpoint/2010/main" val="92770756"/>
      </p:ext>
    </p:extLst>
  </p:cSld>
  <p:clrMapOvr>
    <a:masterClrMapping/>
  </p:clrMapOvr>
  <p:transition spd="med" advClick="0" advTm="1000">
    <p:spli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11</a:t>
            </a:fld>
            <a:endParaRPr lang="tr-TR">
              <a:solidFill>
                <a:srgbClr val="FFFFFF"/>
              </a:solidFill>
            </a:endParaRPr>
          </a:p>
        </p:txBody>
      </p:sp>
      <p:sp>
        <p:nvSpPr>
          <p:cNvPr id="4" name="Dikdörtgen 3"/>
          <p:cNvSpPr/>
          <p:nvPr/>
        </p:nvSpPr>
        <p:spPr>
          <a:xfrm>
            <a:off x="509451" y="428094"/>
            <a:ext cx="10920549" cy="6016006"/>
          </a:xfrm>
          <a:prstGeom prst="rect">
            <a:avLst/>
          </a:prstGeom>
        </p:spPr>
        <p:txBody>
          <a:bodyPr wrap="square">
            <a:spAutoFit/>
          </a:bodyPr>
          <a:lstStyle/>
          <a:p>
            <a:pPr>
              <a:lnSpc>
                <a:spcPct val="115000"/>
              </a:lnSpc>
              <a:spcAft>
                <a:spcPts val="1000"/>
              </a:spcAft>
            </a:pPr>
            <a:r>
              <a:rPr lang="tr-TR" sz="28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800" dirty="0">
                <a:latin typeface="Times New Roman" panose="02020603050405020304" pitchFamily="18" charset="0"/>
                <a:ea typeface="Calibri" panose="020F0502020204030204" pitchFamily="34" charset="0"/>
                <a:cs typeface="Times New Roman" panose="02020603050405020304" pitchFamily="18" charset="0"/>
              </a:rPr>
              <a:t> </a:t>
            </a:r>
            <a:r>
              <a:rPr lang="tr-TR" sz="2800" dirty="0" err="1">
                <a:latin typeface="Times New Roman" panose="02020603050405020304" pitchFamily="18" charset="0"/>
                <a:ea typeface="Calibri" panose="020F0502020204030204" pitchFamily="34" charset="0"/>
                <a:cs typeface="Times New Roman" panose="02020603050405020304" pitchFamily="18" charset="0"/>
              </a:rPr>
              <a:t>oparatörü</a:t>
            </a:r>
            <a:r>
              <a:rPr lang="tr-TR" sz="2800" dirty="0">
                <a:latin typeface="Times New Roman" panose="02020603050405020304" pitchFamily="18" charset="0"/>
                <a:ea typeface="Calibri" panose="020F0502020204030204" pitchFamily="34" charset="0"/>
                <a:cs typeface="Times New Roman" panose="02020603050405020304" pitchFamily="18" charset="0"/>
              </a:rPr>
              <a:t> gereksiz olmasına rağmen dizi ye tanımlama anında </a:t>
            </a:r>
            <a:r>
              <a:rPr lang="tr-TR" sz="2800" dirty="0" err="1">
                <a:latin typeface="Times New Roman" panose="02020603050405020304" pitchFamily="18" charset="0"/>
                <a:ea typeface="Calibri" panose="020F0502020204030204" pitchFamily="34" charset="0"/>
                <a:cs typeface="Times New Roman" panose="02020603050405020304" pitchFamily="18" charset="0"/>
              </a:rPr>
              <a:t>ilkdeğer</a:t>
            </a:r>
            <a:r>
              <a:rPr lang="tr-TR" sz="2800" dirty="0">
                <a:latin typeface="Times New Roman" panose="02020603050405020304" pitchFamily="18" charset="0"/>
                <a:ea typeface="Calibri" panose="020F0502020204030204" pitchFamily="34" charset="0"/>
                <a:cs typeface="Times New Roman" panose="02020603050405020304" pitchFamily="18" charset="0"/>
              </a:rPr>
              <a:t> atama işlemi </a:t>
            </a:r>
            <a:r>
              <a:rPr lang="tr-TR" sz="2800" dirty="0" err="1">
                <a:latin typeface="Times New Roman" panose="02020603050405020304" pitchFamily="18" charset="0"/>
                <a:ea typeface="Calibri" panose="020F0502020204030204" pitchFamily="34" charset="0"/>
                <a:cs typeface="Times New Roman" panose="02020603050405020304" pitchFamily="18" charset="0"/>
              </a:rPr>
              <a:t>sırasındada</a:t>
            </a:r>
            <a:r>
              <a:rPr lang="tr-TR" sz="2800" dirty="0">
                <a:latin typeface="Times New Roman" panose="02020603050405020304" pitchFamily="18" charset="0"/>
                <a:ea typeface="Calibri" panose="020F0502020204030204" pitchFamily="34" charset="0"/>
                <a:cs typeface="Times New Roman" panose="02020603050405020304" pitchFamily="18" charset="0"/>
              </a:rPr>
              <a:t> kullanılabilir. </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tek boyutlu 10 </a:t>
            </a:r>
            <a:r>
              <a:rPr lang="tr-TR" dirty="0" err="1">
                <a:solidFill>
                  <a:srgbClr val="008000"/>
                </a:solidFill>
                <a:latin typeface="Courier New" panose="02070309020205020404" pitchFamily="49" charset="0"/>
                <a:ea typeface="Calibri" panose="020F0502020204030204" pitchFamily="34" charset="0"/>
                <a:cs typeface="Times New Roman" panose="02020603050405020304" pitchFamily="18" charset="0"/>
              </a:rPr>
              <a:t>integer</a:t>
            </a:r>
            <a:r>
              <a:rPr lang="tr-TR"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elemanlı a dizisi tanımlanıyor</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dirty="0">
                <a:latin typeface="Courier New" panose="02070309020205020404" pitchFamily="49" charset="0"/>
                <a:ea typeface="Calibri" panose="020F0502020204030204" pitchFamily="34" charset="0"/>
                <a:cs typeface="Times New Roman" panose="02020603050405020304" pitchFamily="18" charset="0"/>
              </a:rPr>
              <a:t>            </a:t>
            </a:r>
            <a:r>
              <a:rPr lang="tr-TR"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dirty="0">
                <a:latin typeface="Courier New" panose="02070309020205020404" pitchFamily="49" charset="0"/>
                <a:ea typeface="Calibri" panose="020F0502020204030204" pitchFamily="34" charset="0"/>
                <a:cs typeface="Times New Roman" panose="02020603050405020304" pitchFamily="18" charset="0"/>
              </a:rPr>
              <a:t>[] a =</a:t>
            </a:r>
            <a:r>
              <a:rPr lang="tr-TR"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tr-TR" dirty="0">
                <a:latin typeface="Courier New" panose="02070309020205020404" pitchFamily="49" charset="0"/>
                <a:ea typeface="Calibri" panose="020F0502020204030204" pitchFamily="34" charset="0"/>
                <a:cs typeface="Times New Roman" panose="02020603050405020304" pitchFamily="18" charset="0"/>
              </a:rPr>
              <a:t> </a:t>
            </a:r>
            <a:r>
              <a:rPr lang="tr-TR"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dirty="0">
                <a:latin typeface="Courier New" panose="02070309020205020404" pitchFamily="49" charset="0"/>
                <a:ea typeface="Calibri" panose="020F0502020204030204" pitchFamily="34" charset="0"/>
                <a:cs typeface="Times New Roman" panose="02020603050405020304" pitchFamily="18" charset="0"/>
              </a:rPr>
              <a:t>[]  { 10, 12, 20, 22, 17, 22, 9, 3, 1,2 };</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dirty="0">
                <a:latin typeface="Courier New" panose="02070309020205020404" pitchFamily="49" charset="0"/>
                <a:ea typeface="Calibri" panose="020F0502020204030204" pitchFamily="34" charset="0"/>
                <a:cs typeface="Times New Roman" panose="02020603050405020304" pitchFamily="18" charset="0"/>
              </a:rPr>
              <a:t>ancak önceden tanımlı bir diziye değer atamak için kullanımda gereklidir.</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tek boyutlu 10 </a:t>
            </a:r>
            <a:r>
              <a:rPr lang="tr-TR" dirty="0" err="1">
                <a:solidFill>
                  <a:srgbClr val="008000"/>
                </a:solidFill>
                <a:latin typeface="Courier New" panose="02070309020205020404" pitchFamily="49" charset="0"/>
                <a:ea typeface="Calibri" panose="020F0502020204030204" pitchFamily="34" charset="0"/>
                <a:cs typeface="Times New Roman" panose="02020603050405020304" pitchFamily="18" charset="0"/>
              </a:rPr>
              <a:t>integer</a:t>
            </a:r>
            <a:r>
              <a:rPr lang="tr-TR"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elemanlı a dizisi tanımlanıyor</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dirty="0">
                <a:latin typeface="Courier New" panose="02070309020205020404" pitchFamily="49" charset="0"/>
                <a:ea typeface="Calibri" panose="020F0502020204030204" pitchFamily="34" charset="0"/>
                <a:cs typeface="Times New Roman" panose="02020603050405020304" pitchFamily="18" charset="0"/>
              </a:rPr>
              <a:t>            </a:t>
            </a:r>
            <a:r>
              <a:rPr lang="tr-TR"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dirty="0">
                <a:latin typeface="Courier New" panose="02070309020205020404" pitchFamily="49" charset="0"/>
                <a:ea typeface="Calibri" panose="020F0502020204030204" pitchFamily="34" charset="0"/>
                <a:cs typeface="Times New Roman" panose="02020603050405020304" pitchFamily="18" charset="0"/>
              </a:rPr>
              <a:t>[] a;</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marL="449580" indent="449580">
              <a:lnSpc>
                <a:spcPct val="115000"/>
              </a:lnSpc>
              <a:spcAft>
                <a:spcPts val="1000"/>
              </a:spcAft>
            </a:pPr>
            <a:r>
              <a:rPr lang="tr-TR" dirty="0">
                <a:latin typeface="Courier New" panose="02070309020205020404" pitchFamily="49" charset="0"/>
                <a:ea typeface="Calibri" panose="020F0502020204030204" pitchFamily="34" charset="0"/>
                <a:cs typeface="Times New Roman" panose="02020603050405020304" pitchFamily="18" charset="0"/>
              </a:rPr>
              <a:t>a=</a:t>
            </a:r>
            <a:r>
              <a:rPr lang="tr-TR"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tr-TR" dirty="0">
                <a:latin typeface="Courier New" panose="02070309020205020404" pitchFamily="49" charset="0"/>
                <a:ea typeface="Calibri" panose="020F0502020204030204" pitchFamily="34" charset="0"/>
                <a:cs typeface="Times New Roman" panose="02020603050405020304" pitchFamily="18" charset="0"/>
              </a:rPr>
              <a:t> </a:t>
            </a:r>
            <a:r>
              <a:rPr lang="tr-TR"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dirty="0">
                <a:latin typeface="Courier New" panose="02070309020205020404" pitchFamily="49" charset="0"/>
                <a:ea typeface="Calibri" panose="020F0502020204030204" pitchFamily="34" charset="0"/>
                <a:cs typeface="Times New Roman" panose="02020603050405020304" pitchFamily="18" charset="0"/>
              </a:rPr>
              <a:t>[]  { 10, 12, 20, 22, 17, 22, 9, 3, 1,2 };</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800" dirty="0">
                <a:latin typeface="Times New Roman" panose="02020603050405020304" pitchFamily="18" charset="0"/>
                <a:ea typeface="Calibri" panose="020F0502020204030204" pitchFamily="34" charset="0"/>
                <a:cs typeface="Times New Roman" panose="02020603050405020304" pitchFamily="18" charset="0"/>
              </a:rPr>
              <a:t>dizi tanımlanırken ilk değer atama işleminde eleman </a:t>
            </a:r>
            <a:r>
              <a:rPr lang="tr-TR" sz="2800" dirty="0" err="1">
                <a:latin typeface="Times New Roman" panose="02020603050405020304" pitchFamily="18" charset="0"/>
                <a:ea typeface="Calibri" panose="020F0502020204030204" pitchFamily="34" charset="0"/>
                <a:cs typeface="Times New Roman" panose="02020603050405020304" pitchFamily="18" charset="0"/>
              </a:rPr>
              <a:t>sayısıda</a:t>
            </a:r>
            <a:r>
              <a:rPr lang="tr-TR" sz="2800" dirty="0">
                <a:latin typeface="Times New Roman" panose="02020603050405020304" pitchFamily="18" charset="0"/>
                <a:ea typeface="Calibri" panose="020F0502020204030204" pitchFamily="34" charset="0"/>
                <a:cs typeface="Times New Roman" panose="02020603050405020304" pitchFamily="18" charset="0"/>
              </a:rPr>
              <a:t> verilebilir.</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tek boyutlu 10 </a:t>
            </a:r>
            <a:r>
              <a:rPr lang="tr-TR" dirty="0" err="1">
                <a:solidFill>
                  <a:srgbClr val="008000"/>
                </a:solidFill>
                <a:latin typeface="Courier New" panose="02070309020205020404" pitchFamily="49" charset="0"/>
                <a:ea typeface="Calibri" panose="020F0502020204030204" pitchFamily="34" charset="0"/>
                <a:cs typeface="Times New Roman" panose="02020603050405020304" pitchFamily="18" charset="0"/>
              </a:rPr>
              <a:t>integer</a:t>
            </a:r>
            <a:r>
              <a:rPr lang="tr-TR"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elemanlı a dizisi tanımlanıyor</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dirty="0">
                <a:latin typeface="Courier New" panose="02070309020205020404" pitchFamily="49" charset="0"/>
                <a:ea typeface="Calibri" panose="020F0502020204030204" pitchFamily="34" charset="0"/>
                <a:cs typeface="Times New Roman" panose="02020603050405020304" pitchFamily="18" charset="0"/>
              </a:rPr>
              <a:t>            </a:t>
            </a:r>
            <a:r>
              <a:rPr lang="tr-TR"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dirty="0">
                <a:latin typeface="Courier New" panose="02070309020205020404" pitchFamily="49" charset="0"/>
                <a:ea typeface="Calibri" panose="020F0502020204030204" pitchFamily="34" charset="0"/>
                <a:cs typeface="Times New Roman" panose="02020603050405020304" pitchFamily="18" charset="0"/>
              </a:rPr>
              <a:t>[] a =</a:t>
            </a:r>
            <a:r>
              <a:rPr lang="tr-TR"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tr-TR" dirty="0">
                <a:latin typeface="Courier New" panose="02070309020205020404" pitchFamily="49" charset="0"/>
                <a:ea typeface="Calibri" panose="020F0502020204030204" pitchFamily="34" charset="0"/>
                <a:cs typeface="Times New Roman" panose="02020603050405020304" pitchFamily="18" charset="0"/>
              </a:rPr>
              <a:t> </a:t>
            </a:r>
            <a:r>
              <a:rPr lang="tr-TR"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dirty="0">
                <a:latin typeface="Courier New" panose="02070309020205020404" pitchFamily="49" charset="0"/>
                <a:ea typeface="Calibri" panose="020F0502020204030204" pitchFamily="34" charset="0"/>
                <a:cs typeface="Times New Roman" panose="02020603050405020304" pitchFamily="18" charset="0"/>
              </a:rPr>
              <a:t>[10]  { 10, 12, 20, 22, 17, 22, 9, 3, 1,2 };</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800" dirty="0">
                <a:latin typeface="Times New Roman" panose="02020603050405020304" pitchFamily="18" charset="0"/>
                <a:ea typeface="Calibri" panose="020F0502020204030204" pitchFamily="34" charset="0"/>
                <a:cs typeface="Times New Roman" panose="02020603050405020304" pitchFamily="18" charset="0"/>
              </a:rPr>
              <a:t>C# </a:t>
            </a:r>
            <a:r>
              <a:rPr lang="tr-TR" sz="2800" dirty="0" err="1">
                <a:latin typeface="Times New Roman" panose="02020603050405020304" pitchFamily="18" charset="0"/>
                <a:ea typeface="Calibri" panose="020F0502020204030204" pitchFamily="34" charset="0"/>
                <a:cs typeface="Times New Roman" panose="02020603050405020304" pitchFamily="18" charset="0"/>
              </a:rPr>
              <a:t>daki</a:t>
            </a:r>
            <a:r>
              <a:rPr lang="tr-TR" sz="2800" dirty="0">
                <a:latin typeface="Times New Roman" panose="02020603050405020304" pitchFamily="18" charset="0"/>
                <a:ea typeface="Calibri" panose="020F0502020204030204" pitchFamily="34" charset="0"/>
                <a:cs typeface="Times New Roman" panose="02020603050405020304" pitchFamily="18" charset="0"/>
              </a:rPr>
              <a:t> dizi sınırlarına uymak gerekir. Dizinin üst sınırını aştığınızda yada alt sınırının altına düştüğünüzde çalışma zamanı hatası meydana gelir. </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8326705"/>
      </p:ext>
    </p:extLst>
  </p:cSld>
  <p:clrMapOvr>
    <a:masterClrMapping/>
  </p:clrMapOvr>
  <p:transition spd="med" advClick="0" advTm="1000">
    <p:spli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12</a:t>
            </a:fld>
            <a:endParaRPr lang="tr-TR">
              <a:solidFill>
                <a:srgbClr val="FFFFFF"/>
              </a:solidFill>
            </a:endParaRPr>
          </a:p>
        </p:txBody>
      </p:sp>
      <p:sp>
        <p:nvSpPr>
          <p:cNvPr id="4" name="Dikdörtgen 3"/>
          <p:cNvSpPr/>
          <p:nvPr/>
        </p:nvSpPr>
        <p:spPr>
          <a:xfrm>
            <a:off x="1180012" y="0"/>
            <a:ext cx="8355874" cy="6626942"/>
          </a:xfrm>
          <a:prstGeom prst="rect">
            <a:avLst/>
          </a:prstGeom>
        </p:spPr>
        <p:txBody>
          <a:bodyPr wrap="square">
            <a:spAutoFit/>
          </a:bodyPr>
          <a:lstStyle/>
          <a:p>
            <a:pPr>
              <a:lnSpc>
                <a:spcPct val="115000"/>
              </a:lnSpc>
              <a:spcAft>
                <a:spcPts val="0"/>
              </a:spcAft>
            </a:pP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latin typeface="Courier New" panose="02070309020205020404" pitchFamily="49" charset="0"/>
                <a:ea typeface="Calibri" panose="020F0502020204030204" pitchFamily="34" charset="0"/>
                <a:cs typeface="Times New Roman" panose="02020603050405020304" pitchFamily="18" charset="0"/>
              </a:rPr>
              <a:t>System</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latin typeface="Courier New" panose="02070309020205020404" pitchFamily="49" charset="0"/>
                <a:ea typeface="Calibri" panose="020F0502020204030204" pitchFamily="34" charset="0"/>
                <a:cs typeface="Times New Roman" panose="02020603050405020304" pitchFamily="18" charset="0"/>
              </a:rPr>
              <a:t>System.Collections.Generic</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latin typeface="Courier New" panose="02070309020205020404" pitchFamily="49" charset="0"/>
                <a:ea typeface="Calibri" panose="020F0502020204030204" pitchFamily="34" charset="0"/>
                <a:cs typeface="Times New Roman" panose="02020603050405020304" pitchFamily="18" charset="0"/>
              </a:rPr>
              <a:t>System.Linq</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latin typeface="Courier New" panose="02070309020205020404" pitchFamily="49" charset="0"/>
                <a:ea typeface="Calibri" panose="020F0502020204030204" pitchFamily="34" charset="0"/>
                <a:cs typeface="Times New Roman" panose="02020603050405020304" pitchFamily="18" charset="0"/>
              </a:rPr>
              <a:t>System.Text</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namespace</a:t>
            </a: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latin typeface="Courier New" panose="02070309020205020404" pitchFamily="49" charset="0"/>
                <a:ea typeface="Calibri" panose="020F0502020204030204" pitchFamily="34" charset="0"/>
                <a:cs typeface="Times New Roman" panose="02020603050405020304" pitchFamily="18" charset="0"/>
              </a:rPr>
              <a:t>DiziOrnek</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class</a:t>
            </a: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DiziHata</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static</a:t>
            </a: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void</a:t>
            </a:r>
            <a:r>
              <a:rPr lang="tr-TR" sz="1400" dirty="0">
                <a:latin typeface="Courier New" panose="02070309020205020404" pitchFamily="49" charset="0"/>
                <a:ea typeface="Calibri" panose="020F0502020204030204" pitchFamily="34" charset="0"/>
                <a:cs typeface="Times New Roman" panose="02020603050405020304" pitchFamily="18" charset="0"/>
              </a:rPr>
              <a:t> Main(</a:t>
            </a: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latin typeface="Courier New" panose="02070309020205020404" pitchFamily="49" charset="0"/>
                <a:ea typeface="Calibri" panose="020F0502020204030204" pitchFamily="34" charset="0"/>
                <a:cs typeface="Times New Roman" panose="02020603050405020304" pitchFamily="18" charset="0"/>
              </a:rPr>
              <a:t>args</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int</a:t>
            </a:r>
            <a:r>
              <a:rPr lang="tr-TR" sz="1400" dirty="0">
                <a:solidFill>
                  <a:srgbClr val="2B91AF"/>
                </a:solidFill>
                <a:latin typeface="Courier New" panose="02070309020205020404" pitchFamily="49" charset="0"/>
                <a:ea typeface="Calibri" panose="020F0502020204030204" pitchFamily="34" charset="0"/>
                <a:cs typeface="Times New Roman" panose="02020603050405020304" pitchFamily="18" charset="0"/>
              </a:rPr>
              <a:t>[] a= </a:t>
            </a:r>
            <a:r>
              <a:rPr lang="tr-TR" sz="14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new</a:t>
            </a:r>
            <a:r>
              <a:rPr lang="tr-TR" sz="1400" dirty="0">
                <a:solidFill>
                  <a:srgbClr val="2B91AF"/>
                </a:solidFill>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int</a:t>
            </a:r>
            <a:r>
              <a:rPr lang="tr-TR" sz="1400" dirty="0">
                <a:solidFill>
                  <a:srgbClr val="2B91AF"/>
                </a:solidFill>
                <a:latin typeface="Courier New" panose="02070309020205020404" pitchFamily="49" charset="0"/>
                <a:ea typeface="Calibri" panose="020F0502020204030204" pitchFamily="34" charset="0"/>
                <a:cs typeface="Times New Roman" panose="02020603050405020304" pitchFamily="18" charset="0"/>
              </a:rPr>
              <a:t>[10];</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400" dirty="0">
                <a:latin typeface="Courier New" panose="02070309020205020404" pitchFamily="49" charset="0"/>
                <a:ea typeface="Calibri" panose="020F0502020204030204" pitchFamily="34" charset="0"/>
                <a:cs typeface="Times New Roman" panose="02020603050405020304" pitchFamily="18" charset="0"/>
              </a:rPr>
              <a:t> toplam=0;</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dizinin elemanları konsol ekranına yazdırılıyor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tr-TR" sz="1400" dirty="0">
                <a:latin typeface="Courier New" panose="02070309020205020404" pitchFamily="49" charset="0"/>
                <a:ea typeface="Calibri" panose="020F0502020204030204" pitchFamily="34" charset="0"/>
                <a:cs typeface="Times New Roman" panose="02020603050405020304" pitchFamily="18" charset="0"/>
              </a:rPr>
              <a:t> (i = 0; i &lt; 20; i++)</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a[i]=i;</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400" dirty="0" err="1">
                <a:latin typeface="Courier New" panose="02070309020205020404" pitchFamily="49" charset="0"/>
                <a:ea typeface="Calibri" panose="020F0502020204030204" pitchFamily="34" charset="0"/>
                <a:cs typeface="Times New Roman" panose="02020603050405020304" pitchFamily="18" charset="0"/>
              </a:rPr>
              <a:t>.Read</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i sayaç değişkeninin değeri 10 olduğunda </a:t>
            </a:r>
            <a:r>
              <a:rPr lang="tr-TR" sz="2000" dirty="0" err="1">
                <a:latin typeface="Times New Roman" panose="02020603050405020304" pitchFamily="18" charset="0"/>
                <a:ea typeface="Calibri" panose="020F0502020204030204" pitchFamily="34" charset="0"/>
                <a:cs typeface="Times New Roman" panose="02020603050405020304" pitchFamily="18" charset="0"/>
              </a:rPr>
              <a:t>IndexOutOfRangeException</a:t>
            </a:r>
            <a:r>
              <a:rPr lang="tr-TR" sz="2000" dirty="0">
                <a:latin typeface="Times New Roman" panose="02020603050405020304" pitchFamily="18" charset="0"/>
                <a:ea typeface="Calibri" panose="020F0502020204030204" pitchFamily="34" charset="0"/>
                <a:cs typeface="Times New Roman" panose="02020603050405020304" pitchFamily="18" charset="0"/>
              </a:rPr>
              <a:t> hatası meydana gelir ve program sona erer.</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2703817"/>
      </p:ext>
    </p:extLst>
  </p:cSld>
  <p:clrMapOvr>
    <a:masterClrMapping/>
  </p:clrMapOvr>
  <p:transition spd="med" advClick="0" advTm="1000">
    <p:spli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13</a:t>
            </a:fld>
            <a:endParaRPr lang="tr-TR">
              <a:solidFill>
                <a:srgbClr val="FFFFFF"/>
              </a:solidFill>
            </a:endParaRPr>
          </a:p>
        </p:txBody>
      </p:sp>
      <p:sp>
        <p:nvSpPr>
          <p:cNvPr id="4" name="Dikdörtgen 3"/>
          <p:cNvSpPr/>
          <p:nvPr/>
        </p:nvSpPr>
        <p:spPr>
          <a:xfrm>
            <a:off x="814251" y="503952"/>
            <a:ext cx="10877005" cy="5662063"/>
          </a:xfrm>
          <a:prstGeom prst="rect">
            <a:avLst/>
          </a:prstGeom>
        </p:spPr>
        <p:txBody>
          <a:bodyPr wrap="square">
            <a:spAutoFit/>
          </a:bodyPr>
          <a:lstStyle/>
          <a:p>
            <a:pPr>
              <a:lnSpc>
                <a:spcPct val="115000"/>
              </a:lnSpc>
              <a:spcAft>
                <a:spcPts val="1000"/>
              </a:spcAft>
            </a:pPr>
            <a:r>
              <a:rPr lang="tr-TR" sz="2400" b="1" dirty="0">
                <a:latin typeface="Times New Roman" panose="02020603050405020304" pitchFamily="18" charset="0"/>
                <a:ea typeface="Calibri" panose="020F0502020204030204" pitchFamily="34" charset="0"/>
                <a:cs typeface="Times New Roman" panose="02020603050405020304" pitchFamily="18" charset="0"/>
              </a:rPr>
              <a:t>Çok Boyutlu diziler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İki veya daha fazla boyutlu dizler çok boyutlu dizi olarak adlandırılır. Tek boyutlu dizilerin yanında özellikle iki ve üç boyutlu dizilerde yoğun olarak kullanılmaktadır.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İki boyutlu diziler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000" dirty="0">
                <a:latin typeface="Times New Roman" panose="02020603050405020304" pitchFamily="18" charset="0"/>
                <a:ea typeface="Calibri" panose="020F0502020204030204" pitchFamily="34" charset="0"/>
                <a:cs typeface="Times New Roman" panose="02020603050405020304" pitchFamily="18" charset="0"/>
              </a:rPr>
              <a:t> [,] matris= </a:t>
            </a:r>
            <a:r>
              <a:rPr lang="tr-TR" sz="20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000" dirty="0">
                <a:latin typeface="Times New Roman" panose="02020603050405020304" pitchFamily="18" charset="0"/>
                <a:ea typeface="Calibri" panose="020F0502020204030204" pitchFamily="34" charset="0"/>
                <a:cs typeface="Times New Roman" panose="02020603050405020304" pitchFamily="18" charset="0"/>
              </a:rPr>
              <a:t> </a:t>
            </a:r>
            <a:r>
              <a:rPr lang="tr-TR" sz="20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000" dirty="0">
                <a:latin typeface="Times New Roman" panose="02020603050405020304" pitchFamily="18" charset="0"/>
                <a:ea typeface="Calibri" panose="020F0502020204030204" pitchFamily="34" charset="0"/>
                <a:cs typeface="Times New Roman" panose="02020603050405020304" pitchFamily="18" charset="0"/>
              </a:rPr>
              <a:t>[4,4];</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iki boyutlu dizi tanımlamasında c ve c++ olduğu gibi her boyut için köşeli parantez çifti kullanmasının aksine c# da tek köşeli parantez içerisinde virgül kullanılmaktadır. [,] kullanımı ile iki boyutlu dizi referans değişkeninin </a:t>
            </a:r>
            <a:r>
              <a:rPr lang="tr-TR" sz="2000" dirty="0" err="1">
                <a:latin typeface="Times New Roman" panose="02020603050405020304" pitchFamily="18" charset="0"/>
                <a:ea typeface="Calibri" panose="020F0502020204030204" pitchFamily="34" charset="0"/>
                <a:cs typeface="Times New Roman" panose="02020603050405020304" pitchFamily="18" charset="0"/>
              </a:rPr>
              <a:t>oluşturuldğuna</a:t>
            </a:r>
            <a:r>
              <a:rPr lang="tr-TR" sz="2000" dirty="0">
                <a:latin typeface="Times New Roman" panose="02020603050405020304" pitchFamily="18" charset="0"/>
                <a:ea typeface="Calibri" panose="020F0502020204030204" pitchFamily="34" charset="0"/>
                <a:cs typeface="Times New Roman" panose="02020603050405020304" pitchFamily="18" charset="0"/>
              </a:rPr>
              <a:t>, </a:t>
            </a:r>
            <a:r>
              <a:rPr lang="tr-TR" sz="20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000" dirty="0">
                <a:latin typeface="Times New Roman" panose="02020603050405020304" pitchFamily="18" charset="0"/>
                <a:ea typeface="Calibri" panose="020F0502020204030204" pitchFamily="34" charset="0"/>
                <a:cs typeface="Times New Roman" panose="02020603050405020304" pitchFamily="18" charset="0"/>
              </a:rPr>
              <a:t> anahtar kelimesi ile dizi için bellekten yer ayrılmasına </a:t>
            </a:r>
            <a:r>
              <a:rPr lang="tr-TR" sz="20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000" dirty="0">
                <a:latin typeface="Times New Roman" panose="02020603050405020304" pitchFamily="18" charset="0"/>
                <a:ea typeface="Calibri" panose="020F0502020204030204" pitchFamily="34" charset="0"/>
                <a:cs typeface="Times New Roman" panose="02020603050405020304" pitchFamily="18" charset="0"/>
              </a:rPr>
              <a:t>[4,4] söz dizimi ile sağlanır. verilen ifade ile 4x4 elemanlı iki boyutlu bir dizi oluşturulur. Görüldüğü üzere boyutlar virgül ile ayrılır.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iki boyutlu dizinin elemanlarına erişmek için </a:t>
            </a:r>
            <a:r>
              <a:rPr lang="tr-TR" sz="2000" dirty="0" err="1">
                <a:latin typeface="Times New Roman" panose="02020603050405020304" pitchFamily="18" charset="0"/>
                <a:ea typeface="Calibri" panose="020F0502020204030204" pitchFamily="34" charset="0"/>
                <a:cs typeface="Times New Roman" panose="02020603050405020304" pitchFamily="18" charset="0"/>
              </a:rPr>
              <a:t>erisilecek</a:t>
            </a:r>
            <a:r>
              <a:rPr lang="tr-TR" sz="2000" dirty="0">
                <a:latin typeface="Times New Roman" panose="02020603050405020304" pitchFamily="18" charset="0"/>
                <a:ea typeface="Calibri" panose="020F0502020204030204" pitchFamily="34" charset="0"/>
                <a:cs typeface="Times New Roman" panose="02020603050405020304" pitchFamily="18" charset="0"/>
              </a:rPr>
              <a:t> elemanlar virgül ile ayrılarak verilir.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matris[2,3]=8;</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0776401"/>
      </p:ext>
    </p:extLst>
  </p:cSld>
  <p:clrMapOvr>
    <a:masterClrMapping/>
  </p:clrMapOvr>
  <p:transition spd="med" advClick="0" advTm="1000">
    <p:spli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14</a:t>
            </a:fld>
            <a:endParaRPr lang="tr-TR">
              <a:solidFill>
                <a:srgbClr val="FFFFFF"/>
              </a:solidFill>
            </a:endParaRPr>
          </a:p>
        </p:txBody>
      </p:sp>
      <p:sp>
        <p:nvSpPr>
          <p:cNvPr id="4" name="Dikdörtgen 3"/>
          <p:cNvSpPr/>
          <p:nvPr/>
        </p:nvSpPr>
        <p:spPr>
          <a:xfrm>
            <a:off x="796834" y="178837"/>
            <a:ext cx="9255640" cy="5967788"/>
          </a:xfrm>
          <a:prstGeom prst="rect">
            <a:avLst/>
          </a:prstGeom>
        </p:spPr>
        <p:txBody>
          <a:bodyPr wrap="square">
            <a:spAutoFit/>
          </a:bodyPr>
          <a:lstStyle/>
          <a:p>
            <a:pPr>
              <a:lnSpc>
                <a:spcPct val="115000"/>
              </a:lnSpc>
              <a:spcAft>
                <a:spcPts val="0"/>
              </a:spcAft>
            </a:pP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latin typeface="Courier New" panose="02070309020205020404" pitchFamily="49" charset="0"/>
                <a:ea typeface="Calibri" panose="020F0502020204030204" pitchFamily="34" charset="0"/>
                <a:cs typeface="Times New Roman" panose="02020603050405020304" pitchFamily="18" charset="0"/>
              </a:rPr>
              <a:t>System</a:t>
            </a:r>
            <a:r>
              <a:rPr lang="tr-TR" sz="1200" dirty="0">
                <a:latin typeface="Courier New" panose="02070309020205020404" pitchFamily="49" charset="0"/>
                <a:ea typeface="Calibri" panose="020F0502020204030204" pitchFamily="34" charset="0"/>
                <a:cs typeface="Times New Roman" panose="02020603050405020304" pitchFamily="18" charset="0"/>
              </a:rPr>
              <a:t>;</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latin typeface="Courier New" panose="02070309020205020404" pitchFamily="49" charset="0"/>
                <a:ea typeface="Calibri" panose="020F0502020204030204" pitchFamily="34" charset="0"/>
                <a:cs typeface="Times New Roman" panose="02020603050405020304" pitchFamily="18" charset="0"/>
              </a:rPr>
              <a:t>System.Collections.Generic</a:t>
            </a:r>
            <a:r>
              <a:rPr lang="tr-TR" sz="1200" dirty="0">
                <a:latin typeface="Courier New" panose="02070309020205020404" pitchFamily="49" charset="0"/>
                <a:ea typeface="Calibri" panose="020F0502020204030204" pitchFamily="34" charset="0"/>
                <a:cs typeface="Times New Roman" panose="02020603050405020304" pitchFamily="18" charset="0"/>
              </a:rPr>
              <a:t>;</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latin typeface="Courier New" panose="02070309020205020404" pitchFamily="49" charset="0"/>
                <a:ea typeface="Calibri" panose="020F0502020204030204" pitchFamily="34" charset="0"/>
                <a:cs typeface="Times New Roman" panose="02020603050405020304" pitchFamily="18" charset="0"/>
              </a:rPr>
              <a:t>System.Linq</a:t>
            </a:r>
            <a:r>
              <a:rPr lang="tr-TR" sz="1200" dirty="0">
                <a:latin typeface="Courier New" panose="02070309020205020404" pitchFamily="49" charset="0"/>
                <a:ea typeface="Calibri" panose="020F0502020204030204" pitchFamily="34" charset="0"/>
                <a:cs typeface="Times New Roman" panose="02020603050405020304" pitchFamily="18" charset="0"/>
              </a:rPr>
              <a:t>;</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latin typeface="Courier New" panose="02070309020205020404" pitchFamily="49" charset="0"/>
                <a:ea typeface="Calibri" panose="020F0502020204030204" pitchFamily="34" charset="0"/>
                <a:cs typeface="Times New Roman" panose="02020603050405020304" pitchFamily="18" charset="0"/>
              </a:rPr>
              <a:t>System.Text</a:t>
            </a:r>
            <a:r>
              <a:rPr lang="tr-TR" sz="1200" dirty="0">
                <a:latin typeface="Courier New" panose="02070309020205020404" pitchFamily="49" charset="0"/>
                <a:ea typeface="Calibri" panose="020F0502020204030204" pitchFamily="34" charset="0"/>
                <a:cs typeface="Times New Roman" panose="02020603050405020304" pitchFamily="18" charset="0"/>
              </a:rPr>
              <a:t>;</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namespace</a:t>
            </a: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latin typeface="Courier New" panose="02070309020205020404" pitchFamily="49" charset="0"/>
                <a:ea typeface="Calibri" panose="020F0502020204030204" pitchFamily="34" charset="0"/>
                <a:cs typeface="Times New Roman" panose="02020603050405020304" pitchFamily="18" charset="0"/>
              </a:rPr>
              <a:t>DiziOrnek</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class</a:t>
            </a: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a:solidFill>
                  <a:srgbClr val="2B91AF"/>
                </a:solidFill>
                <a:latin typeface="Courier New" panose="02070309020205020404" pitchFamily="49" charset="0"/>
                <a:ea typeface="Calibri" panose="020F0502020204030204" pitchFamily="34" charset="0"/>
                <a:cs typeface="Times New Roman" panose="02020603050405020304" pitchFamily="18" charset="0"/>
              </a:rPr>
              <a:t>Dizi</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static</a:t>
            </a: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void</a:t>
            </a:r>
            <a:r>
              <a:rPr lang="tr-TR" sz="1200" dirty="0">
                <a:latin typeface="Courier New" panose="02070309020205020404" pitchFamily="49" charset="0"/>
                <a:ea typeface="Calibri" panose="020F0502020204030204" pitchFamily="34" charset="0"/>
                <a:cs typeface="Times New Roman" panose="02020603050405020304" pitchFamily="18" charset="0"/>
              </a:rPr>
              <a:t> Main(</a:t>
            </a: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latin typeface="Courier New" panose="02070309020205020404" pitchFamily="49" charset="0"/>
                <a:ea typeface="Calibri" panose="020F0502020204030204" pitchFamily="34" charset="0"/>
                <a:cs typeface="Times New Roman" panose="02020603050405020304" pitchFamily="18" charset="0"/>
              </a:rPr>
              <a:t>args</a:t>
            </a:r>
            <a:r>
              <a:rPr lang="tr-TR" sz="1200" dirty="0">
                <a:latin typeface="Courier New" panose="02070309020205020404" pitchFamily="49" charset="0"/>
                <a:ea typeface="Calibri" panose="020F0502020204030204" pitchFamily="34" charset="0"/>
                <a:cs typeface="Times New Roman" panose="02020603050405020304" pitchFamily="18" charset="0"/>
              </a:rPr>
              <a:t>)</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tek boyutlu 10 </a:t>
            </a:r>
            <a:r>
              <a:rPr lang="tr-TR" sz="1200" dirty="0" err="1">
                <a:solidFill>
                  <a:srgbClr val="008000"/>
                </a:solidFill>
                <a:latin typeface="Courier New" panose="02070309020205020404" pitchFamily="49" charset="0"/>
                <a:ea typeface="Calibri" panose="020F0502020204030204" pitchFamily="34" charset="0"/>
                <a:cs typeface="Times New Roman" panose="02020603050405020304" pitchFamily="18" charset="0"/>
              </a:rPr>
              <a:t>integer</a:t>
            </a:r>
            <a:r>
              <a:rPr lang="tr-TR" sz="12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elemanlı a dizisi tanımlanıyor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200" dirty="0">
                <a:latin typeface="Courier New" panose="02070309020205020404" pitchFamily="49" charset="0"/>
                <a:ea typeface="Calibri" panose="020F0502020204030204" pitchFamily="34" charset="0"/>
                <a:cs typeface="Times New Roman" panose="02020603050405020304" pitchFamily="18" charset="0"/>
              </a:rPr>
              <a:t>[,] matris = </a:t>
            </a: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200" dirty="0">
                <a:latin typeface="Courier New" panose="02070309020205020404" pitchFamily="49" charset="0"/>
                <a:ea typeface="Calibri" panose="020F0502020204030204" pitchFamily="34" charset="0"/>
                <a:cs typeface="Times New Roman" panose="02020603050405020304" pitchFamily="18" charset="0"/>
              </a:rPr>
              <a:t>[4, 4];</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sayaç değişkeni tanımlanıyor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latin typeface="Courier New" panose="02070309020205020404" pitchFamily="49" charset="0"/>
                <a:ea typeface="Calibri" panose="020F0502020204030204" pitchFamily="34" charset="0"/>
                <a:cs typeface="Times New Roman" panose="02020603050405020304" pitchFamily="18" charset="0"/>
              </a:rPr>
              <a:t>i,j</a:t>
            </a:r>
            <a:r>
              <a:rPr lang="tr-TR" sz="1200" dirty="0">
                <a:latin typeface="Courier New" panose="02070309020205020404" pitchFamily="49" charset="0"/>
                <a:ea typeface="Calibri" panose="020F0502020204030204" pitchFamily="34" charset="0"/>
                <a:cs typeface="Times New Roman" panose="02020603050405020304" pitchFamily="18" charset="0"/>
              </a:rPr>
              <a:t>;</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dizinin elemanları klavyeden okunuyor</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tr-TR" sz="1200" dirty="0">
                <a:latin typeface="Courier New" panose="02070309020205020404" pitchFamily="49" charset="0"/>
                <a:ea typeface="Calibri" panose="020F0502020204030204" pitchFamily="34" charset="0"/>
                <a:cs typeface="Times New Roman" panose="02020603050405020304" pitchFamily="18" charset="0"/>
              </a:rPr>
              <a:t> (i = 0; i &lt; 4; i++)</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tr-TR" sz="1200" dirty="0">
                <a:latin typeface="Courier New" panose="02070309020205020404" pitchFamily="49" charset="0"/>
                <a:ea typeface="Calibri" panose="020F0502020204030204" pitchFamily="34" charset="0"/>
                <a:cs typeface="Times New Roman" panose="02020603050405020304" pitchFamily="18" charset="0"/>
              </a:rPr>
              <a:t>(j=0;j&lt;4; j++)</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200" dirty="0" err="1">
                <a:latin typeface="Courier New" panose="02070309020205020404" pitchFamily="49" charset="0"/>
                <a:ea typeface="Calibri" panose="020F0502020204030204" pitchFamily="34" charset="0"/>
                <a:cs typeface="Times New Roman" panose="02020603050405020304" pitchFamily="18" charset="0"/>
              </a:rPr>
              <a:t>.Write</a:t>
            </a:r>
            <a:r>
              <a:rPr lang="tr-TR" sz="1200" dirty="0">
                <a:latin typeface="Courier New" panose="02070309020205020404" pitchFamily="49" charset="0"/>
                <a:ea typeface="Calibri" panose="020F0502020204030204" pitchFamily="34" charset="0"/>
                <a:cs typeface="Times New Roman" panose="02020603050405020304" pitchFamily="18" charset="0"/>
              </a:rPr>
              <a:t>(</a:t>
            </a:r>
            <a:r>
              <a:rPr lang="tr-TR" sz="12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Matris["</a:t>
            </a:r>
            <a:r>
              <a:rPr lang="tr-TR" sz="1200" dirty="0">
                <a:latin typeface="Courier New" panose="02070309020205020404" pitchFamily="49" charset="0"/>
                <a:ea typeface="Calibri" panose="020F0502020204030204" pitchFamily="34" charset="0"/>
                <a:cs typeface="Times New Roman" panose="02020603050405020304" pitchFamily="18" charset="0"/>
              </a:rPr>
              <a:t> + i + </a:t>
            </a:r>
            <a:r>
              <a:rPr lang="tr-TR" sz="12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a:t>
            </a:r>
            <a:r>
              <a:rPr lang="tr-TR" sz="1200" dirty="0">
                <a:latin typeface="Courier New" panose="02070309020205020404" pitchFamily="49" charset="0"/>
                <a:ea typeface="Calibri" panose="020F0502020204030204" pitchFamily="34" charset="0"/>
                <a:cs typeface="Times New Roman" panose="02020603050405020304" pitchFamily="18" charset="0"/>
              </a:rPr>
              <a:t> + j + </a:t>
            </a:r>
            <a:r>
              <a:rPr lang="tr-TR" sz="12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a:t>
            </a:r>
            <a:r>
              <a:rPr lang="tr-TR" sz="1200" dirty="0">
                <a:latin typeface="Courier New" panose="02070309020205020404" pitchFamily="49" charset="0"/>
                <a:ea typeface="Calibri" panose="020F0502020204030204" pitchFamily="34" charset="0"/>
                <a:cs typeface="Times New Roman" panose="02020603050405020304" pitchFamily="18" charset="0"/>
              </a:rPr>
              <a:t>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r>
              <a:rPr lang="tr-TR" sz="12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tr-TR" sz="1200" dirty="0">
                <a:latin typeface="Courier New" panose="02070309020205020404" pitchFamily="49" charset="0"/>
                <a:ea typeface="Calibri" panose="020F0502020204030204" pitchFamily="34" charset="0"/>
                <a:cs typeface="Times New Roman" panose="02020603050405020304" pitchFamily="18" charset="0"/>
              </a:rPr>
              <a:t> x = </a:t>
            </a:r>
            <a:r>
              <a:rPr lang="tr-TR" sz="12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200" dirty="0" err="1">
                <a:latin typeface="Courier New" panose="02070309020205020404" pitchFamily="49" charset="0"/>
                <a:ea typeface="Calibri" panose="020F0502020204030204" pitchFamily="34" charset="0"/>
                <a:cs typeface="Times New Roman" panose="02020603050405020304" pitchFamily="18" charset="0"/>
              </a:rPr>
              <a:t>.ReadLine</a:t>
            </a:r>
            <a:r>
              <a:rPr lang="tr-TR" sz="1200" dirty="0">
                <a:latin typeface="Courier New" panose="02070309020205020404" pitchFamily="49" charset="0"/>
                <a:ea typeface="Calibri" panose="020F0502020204030204" pitchFamily="34" charset="0"/>
                <a:cs typeface="Times New Roman" panose="02020603050405020304" pitchFamily="18" charset="0"/>
              </a:rPr>
              <a:t>();</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matris[i, j] = System.</a:t>
            </a:r>
            <a:r>
              <a:rPr lang="tr-TR" sz="1200" dirty="0">
                <a:solidFill>
                  <a:srgbClr val="2B91AF"/>
                </a:solidFill>
                <a:latin typeface="Courier New" panose="02070309020205020404" pitchFamily="49" charset="0"/>
                <a:ea typeface="Calibri" panose="020F0502020204030204" pitchFamily="34" charset="0"/>
                <a:cs typeface="Times New Roman" panose="02020603050405020304" pitchFamily="18" charset="0"/>
              </a:rPr>
              <a:t>Convert</a:t>
            </a:r>
            <a:r>
              <a:rPr lang="tr-TR" sz="1200" dirty="0">
                <a:latin typeface="Courier New" panose="02070309020205020404" pitchFamily="49" charset="0"/>
                <a:ea typeface="Calibri" panose="020F0502020204030204" pitchFamily="34" charset="0"/>
                <a:cs typeface="Times New Roman" panose="02020603050405020304" pitchFamily="18" charset="0"/>
              </a:rPr>
              <a:t>.ToInt16(x);</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endParaRPr lang="tr-TR" sz="16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latin typeface="Courier New" panose="02070309020205020404" pitchFamily="49" charset="0"/>
                <a:ea typeface="Calibri" panose="020F0502020204030204" pitchFamily="34" charset="0"/>
                <a:cs typeface="Times New Roman" panose="02020603050405020304" pitchFamily="18" charset="0"/>
              </a:rPr>
              <a:t>              }</a:t>
            </a:r>
            <a:endParaRPr lang="tr-TR"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2159284"/>
      </p:ext>
    </p:extLst>
  </p:cSld>
  <p:clrMapOvr>
    <a:masterClrMapping/>
  </p:clrMapOvr>
  <p:transition spd="med" advClick="0" advTm="1000">
    <p:spli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15</a:t>
            </a:fld>
            <a:endParaRPr lang="tr-TR">
              <a:solidFill>
                <a:srgbClr val="FFFFFF"/>
              </a:solidFill>
            </a:endParaRPr>
          </a:p>
        </p:txBody>
      </p:sp>
      <p:sp>
        <p:nvSpPr>
          <p:cNvPr id="4" name="Dikdörtgen 3"/>
          <p:cNvSpPr/>
          <p:nvPr/>
        </p:nvSpPr>
        <p:spPr>
          <a:xfrm>
            <a:off x="783771" y="662163"/>
            <a:ext cx="9255640" cy="4056495"/>
          </a:xfrm>
          <a:prstGeom prst="rect">
            <a:avLst/>
          </a:prstGeom>
        </p:spPr>
        <p:txBody>
          <a:bodyPr wrap="square">
            <a:spAutoFit/>
          </a:bodyPr>
          <a:lstStyle/>
          <a:p>
            <a:pPr marL="449580" indent="449580">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Dizinin elemanları </a:t>
            </a:r>
            <a:r>
              <a:rPr lang="tr-TR" sz="1400" dirty="0" err="1">
                <a:latin typeface="Courier New" panose="02070309020205020404" pitchFamily="49" charset="0"/>
                <a:ea typeface="Calibri" panose="020F0502020204030204" pitchFamily="34" charset="0"/>
                <a:cs typeface="Times New Roman" panose="02020603050405020304" pitchFamily="18" charset="0"/>
              </a:rPr>
              <a:t>maris</a:t>
            </a:r>
            <a:r>
              <a:rPr lang="tr-TR" sz="1400" dirty="0">
                <a:latin typeface="Courier New" panose="02070309020205020404" pitchFamily="49" charset="0"/>
                <a:ea typeface="Calibri" panose="020F0502020204030204" pitchFamily="34" charset="0"/>
                <a:cs typeface="Times New Roman" panose="02020603050405020304" pitchFamily="18" charset="0"/>
              </a:rPr>
              <a:t> olarak yazdırılıyor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400" dirty="0" err="1">
                <a:latin typeface="Courier New" panose="02070309020205020404" pitchFamily="49" charset="0"/>
                <a:ea typeface="Calibri" panose="020F0502020204030204" pitchFamily="34" charset="0"/>
                <a:cs typeface="Times New Roman" panose="02020603050405020304" pitchFamily="18" charset="0"/>
              </a:rPr>
              <a:t>.WriteLine</a:t>
            </a:r>
            <a:r>
              <a:rPr lang="tr-TR" sz="1400" dirty="0">
                <a:latin typeface="Courier New" panose="02070309020205020404" pitchFamily="49" charset="0"/>
                <a:ea typeface="Calibri" panose="020F0502020204030204" pitchFamily="34" charset="0"/>
                <a:cs typeface="Times New Roman" panose="02020603050405020304" pitchFamily="18" charset="0"/>
              </a:rPr>
              <a:t>(</a:t>
            </a:r>
            <a:r>
              <a:rPr lang="tr-TR" sz="14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Matris "</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tr-TR" sz="1400" dirty="0">
                <a:latin typeface="Courier New" panose="02070309020205020404" pitchFamily="49" charset="0"/>
                <a:ea typeface="Calibri" panose="020F0502020204030204" pitchFamily="34" charset="0"/>
                <a:cs typeface="Times New Roman" panose="02020603050405020304" pitchFamily="18" charset="0"/>
              </a:rPr>
              <a:t> (i = 0; i &lt; 4; i++)</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400" dirty="0" err="1">
                <a:latin typeface="Courier New" panose="02070309020205020404" pitchFamily="49" charset="0"/>
                <a:ea typeface="Calibri" panose="020F0502020204030204" pitchFamily="34" charset="0"/>
                <a:cs typeface="Times New Roman" panose="02020603050405020304" pitchFamily="18" charset="0"/>
              </a:rPr>
              <a:t>.Write</a:t>
            </a:r>
            <a:r>
              <a:rPr lang="tr-TR" sz="1400" dirty="0">
                <a:latin typeface="Courier New" panose="02070309020205020404" pitchFamily="49" charset="0"/>
                <a:ea typeface="Calibri" panose="020F0502020204030204" pitchFamily="34" charset="0"/>
                <a:cs typeface="Times New Roman" panose="02020603050405020304" pitchFamily="18" charset="0"/>
              </a:rPr>
              <a:t>(</a:t>
            </a:r>
            <a:r>
              <a:rPr lang="tr-TR" sz="14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 "</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tr-TR" sz="1400" dirty="0">
                <a:latin typeface="Courier New" panose="02070309020205020404" pitchFamily="49" charset="0"/>
                <a:ea typeface="Calibri" panose="020F0502020204030204" pitchFamily="34" charset="0"/>
                <a:cs typeface="Times New Roman" panose="02020603050405020304" pitchFamily="18" charset="0"/>
              </a:rPr>
              <a:t> (j = 0; j &lt; 4; j++)</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400" dirty="0" err="1">
                <a:latin typeface="Courier New" panose="02070309020205020404" pitchFamily="49" charset="0"/>
                <a:ea typeface="Calibri" panose="020F0502020204030204" pitchFamily="34" charset="0"/>
                <a:cs typeface="Times New Roman" panose="02020603050405020304" pitchFamily="18" charset="0"/>
              </a:rPr>
              <a:t>.Write</a:t>
            </a:r>
            <a:r>
              <a:rPr lang="tr-TR" sz="1400" dirty="0">
                <a:latin typeface="Courier New" panose="02070309020205020404" pitchFamily="49" charset="0"/>
                <a:ea typeface="Calibri" panose="020F0502020204030204" pitchFamily="34" charset="0"/>
                <a:cs typeface="Times New Roman" panose="02020603050405020304" pitchFamily="18" charset="0"/>
              </a:rPr>
              <a:t>(</a:t>
            </a:r>
            <a:r>
              <a:rPr lang="tr-TR" sz="14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a:t>
            </a:r>
            <a:r>
              <a:rPr lang="tr-TR" sz="1400" dirty="0">
                <a:latin typeface="Courier New" panose="02070309020205020404" pitchFamily="49" charset="0"/>
                <a:ea typeface="Calibri" panose="020F0502020204030204" pitchFamily="34" charset="0"/>
                <a:cs typeface="Times New Roman" panose="02020603050405020304" pitchFamily="18" charset="0"/>
              </a:rPr>
              <a:t> + matris[i, j]+</a:t>
            </a:r>
            <a:r>
              <a:rPr lang="tr-TR" sz="14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400" dirty="0" err="1">
                <a:latin typeface="Courier New" panose="02070309020205020404" pitchFamily="49" charset="0"/>
                <a:ea typeface="Calibri" panose="020F0502020204030204" pitchFamily="34" charset="0"/>
                <a:cs typeface="Times New Roman" panose="02020603050405020304" pitchFamily="18" charset="0"/>
              </a:rPr>
              <a:t>.Write</a:t>
            </a:r>
            <a:r>
              <a:rPr lang="tr-TR" sz="1400" dirty="0">
                <a:latin typeface="Courier New" panose="02070309020205020404" pitchFamily="49" charset="0"/>
                <a:ea typeface="Calibri" panose="020F0502020204030204" pitchFamily="34" charset="0"/>
                <a:cs typeface="Times New Roman" panose="02020603050405020304" pitchFamily="18" charset="0"/>
              </a:rPr>
              <a:t>(</a:t>
            </a:r>
            <a:r>
              <a:rPr lang="tr-TR" sz="14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 "</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400" dirty="0" err="1">
                <a:latin typeface="Courier New" panose="02070309020205020404" pitchFamily="49" charset="0"/>
                <a:ea typeface="Calibri" panose="020F0502020204030204" pitchFamily="34" charset="0"/>
                <a:cs typeface="Times New Roman" panose="02020603050405020304" pitchFamily="18" charset="0"/>
              </a:rPr>
              <a:t>.WriteLine</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400" dirty="0" err="1">
                <a:latin typeface="Courier New" panose="02070309020205020404" pitchFamily="49" charset="0"/>
                <a:ea typeface="Calibri" panose="020F0502020204030204" pitchFamily="34" charset="0"/>
                <a:cs typeface="Times New Roman" panose="02020603050405020304" pitchFamily="18" charset="0"/>
              </a:rPr>
              <a:t>.Read</a:t>
            </a: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8021755" y="434016"/>
            <a:ext cx="3359187" cy="5047926"/>
          </a:xfrm>
          <a:prstGeom prst="rect">
            <a:avLst/>
          </a:prstGeom>
        </p:spPr>
      </p:pic>
    </p:spTree>
    <p:extLst>
      <p:ext uri="{BB962C8B-B14F-4D97-AF65-F5344CB8AC3E}">
        <p14:creationId xmlns:p14="http://schemas.microsoft.com/office/powerpoint/2010/main" val="3741748819"/>
      </p:ext>
    </p:extLst>
  </p:cSld>
  <p:clrMapOvr>
    <a:masterClrMapping/>
  </p:clrMapOvr>
  <p:transition spd="med" advClick="0" advTm="1000">
    <p:spli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16</a:t>
            </a:fld>
            <a:endParaRPr lang="tr-TR">
              <a:solidFill>
                <a:srgbClr val="FFFFFF"/>
              </a:solidFill>
            </a:endParaRPr>
          </a:p>
        </p:txBody>
      </p:sp>
      <p:sp>
        <p:nvSpPr>
          <p:cNvPr id="4" name="Dikdörtgen 3"/>
          <p:cNvSpPr/>
          <p:nvPr/>
        </p:nvSpPr>
        <p:spPr>
          <a:xfrm>
            <a:off x="1650275" y="132032"/>
            <a:ext cx="6096000" cy="6463308"/>
          </a:xfrm>
          <a:prstGeom prst="rect">
            <a:avLst/>
          </a:prstGeom>
        </p:spPr>
        <p:txBody>
          <a:bodyPr>
            <a:spAutoFit/>
          </a:bodyPr>
          <a:lstStyle/>
          <a:p>
            <a:pPr>
              <a:lnSpc>
                <a:spcPct val="115000"/>
              </a:lnSpc>
              <a:spcAft>
                <a:spcPts val="0"/>
              </a:spcAft>
            </a:pP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latin typeface="Courier New" panose="02070309020205020404" pitchFamily="49" charset="0"/>
                <a:ea typeface="Calibri" panose="020F0502020204030204" pitchFamily="34" charset="0"/>
                <a:cs typeface="Times New Roman" panose="02020603050405020304" pitchFamily="18" charset="0"/>
              </a:rPr>
              <a:t>System</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latin typeface="Courier New" panose="02070309020205020404" pitchFamily="49" charset="0"/>
                <a:ea typeface="Calibri" panose="020F0502020204030204" pitchFamily="34" charset="0"/>
                <a:cs typeface="Times New Roman" panose="02020603050405020304" pitchFamily="18" charset="0"/>
              </a:rPr>
              <a:t>System.Collections.Generic</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latin typeface="Courier New" panose="02070309020205020404" pitchFamily="49" charset="0"/>
                <a:ea typeface="Calibri" panose="020F0502020204030204" pitchFamily="34" charset="0"/>
                <a:cs typeface="Times New Roman" panose="02020603050405020304" pitchFamily="18" charset="0"/>
              </a:rPr>
              <a:t>System.Linq</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latin typeface="Courier New" panose="02070309020205020404" pitchFamily="49" charset="0"/>
                <a:ea typeface="Calibri" panose="020F0502020204030204" pitchFamily="34" charset="0"/>
                <a:cs typeface="Times New Roman" panose="02020603050405020304" pitchFamily="18" charset="0"/>
              </a:rPr>
              <a:t>System.Text</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namespace</a:t>
            </a: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latin typeface="Courier New" panose="02070309020205020404" pitchFamily="49" charset="0"/>
                <a:ea typeface="Calibri" panose="020F0502020204030204" pitchFamily="34" charset="0"/>
                <a:cs typeface="Times New Roman" panose="02020603050405020304" pitchFamily="18" charset="0"/>
              </a:rPr>
              <a:t>DiziOrnek</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class</a:t>
            </a: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a:solidFill>
                  <a:srgbClr val="2B91AF"/>
                </a:solidFill>
                <a:latin typeface="Courier New" panose="02070309020205020404" pitchFamily="49" charset="0"/>
                <a:ea typeface="Calibri" panose="020F0502020204030204" pitchFamily="34" charset="0"/>
                <a:cs typeface="Times New Roman" panose="02020603050405020304" pitchFamily="18" charset="0"/>
              </a:rPr>
              <a:t>Dizi</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static</a:t>
            </a: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void</a:t>
            </a:r>
            <a:r>
              <a:rPr lang="tr-TR" sz="1000" dirty="0">
                <a:latin typeface="Courier New" panose="02070309020205020404" pitchFamily="49" charset="0"/>
                <a:ea typeface="Calibri" panose="020F0502020204030204" pitchFamily="34" charset="0"/>
                <a:cs typeface="Times New Roman" panose="02020603050405020304" pitchFamily="18" charset="0"/>
              </a:rPr>
              <a:t> Main(</a:t>
            </a: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latin typeface="Courier New" panose="02070309020205020404" pitchFamily="49" charset="0"/>
                <a:ea typeface="Calibri" panose="020F0502020204030204" pitchFamily="34" charset="0"/>
                <a:cs typeface="Times New Roman" panose="02020603050405020304" pitchFamily="18" charset="0"/>
              </a:rPr>
              <a:t>args</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000" dirty="0">
                <a:latin typeface="Courier New" panose="02070309020205020404" pitchFamily="49" charset="0"/>
                <a:ea typeface="Calibri" panose="020F0502020204030204" pitchFamily="34" charset="0"/>
                <a:cs typeface="Times New Roman" panose="02020603050405020304" pitchFamily="18" charset="0"/>
              </a:rPr>
              <a:t>[,] matris = {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{10, 12, 20, 22},</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{17, 22, 19, 13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{10, 12, 20, 22},</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{17, 22, 19, 13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sayaç değişkeni tanımlanıyor</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latin typeface="Courier New" panose="02070309020205020404" pitchFamily="49" charset="0"/>
                <a:ea typeface="Calibri" panose="020F0502020204030204" pitchFamily="34" charset="0"/>
                <a:cs typeface="Times New Roman" panose="02020603050405020304" pitchFamily="18" charset="0"/>
              </a:rPr>
              <a:t>i,j</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000" dirty="0" err="1">
                <a:latin typeface="Courier New" panose="02070309020205020404" pitchFamily="49" charset="0"/>
                <a:ea typeface="Calibri" panose="020F0502020204030204" pitchFamily="34" charset="0"/>
                <a:cs typeface="Times New Roman" panose="02020603050405020304" pitchFamily="18" charset="0"/>
              </a:rPr>
              <a:t>.WriteLine</a:t>
            </a:r>
            <a:r>
              <a:rPr lang="tr-TR" sz="1000" dirty="0">
                <a:latin typeface="Courier New" panose="02070309020205020404" pitchFamily="49" charset="0"/>
                <a:ea typeface="Calibri" panose="020F0502020204030204" pitchFamily="34" charset="0"/>
                <a:cs typeface="Times New Roman" panose="02020603050405020304" pitchFamily="18" charset="0"/>
              </a:rPr>
              <a:t>(</a:t>
            </a:r>
            <a:r>
              <a:rPr lang="tr-TR" sz="10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Matris "</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tr-TR" sz="1000" dirty="0">
                <a:latin typeface="Courier New" panose="02070309020205020404" pitchFamily="49" charset="0"/>
                <a:ea typeface="Calibri" panose="020F0502020204030204" pitchFamily="34" charset="0"/>
                <a:cs typeface="Times New Roman" panose="02020603050405020304" pitchFamily="18" charset="0"/>
              </a:rPr>
              <a:t> (i = 0; i &lt; 4; i++)</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000" dirty="0" err="1">
                <a:latin typeface="Courier New" panose="02070309020205020404" pitchFamily="49" charset="0"/>
                <a:ea typeface="Calibri" panose="020F0502020204030204" pitchFamily="34" charset="0"/>
                <a:cs typeface="Times New Roman" panose="02020603050405020304" pitchFamily="18" charset="0"/>
              </a:rPr>
              <a:t>.Write</a:t>
            </a:r>
            <a:r>
              <a:rPr lang="tr-TR" sz="1000" dirty="0">
                <a:latin typeface="Courier New" panose="02070309020205020404" pitchFamily="49" charset="0"/>
                <a:ea typeface="Calibri" panose="020F0502020204030204" pitchFamily="34" charset="0"/>
                <a:cs typeface="Times New Roman" panose="02020603050405020304" pitchFamily="18" charset="0"/>
              </a:rPr>
              <a:t>(</a:t>
            </a:r>
            <a:r>
              <a:rPr lang="tr-TR" sz="10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 "</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tr-TR" sz="1000" dirty="0">
                <a:latin typeface="Courier New" panose="02070309020205020404" pitchFamily="49" charset="0"/>
                <a:ea typeface="Calibri" panose="020F0502020204030204" pitchFamily="34" charset="0"/>
                <a:cs typeface="Times New Roman" panose="02020603050405020304" pitchFamily="18" charset="0"/>
              </a:rPr>
              <a:t> (j = 0; j &lt; 4; j++)</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000" dirty="0" err="1">
                <a:latin typeface="Courier New" panose="02070309020205020404" pitchFamily="49" charset="0"/>
                <a:ea typeface="Calibri" panose="020F0502020204030204" pitchFamily="34" charset="0"/>
                <a:cs typeface="Times New Roman" panose="02020603050405020304" pitchFamily="18" charset="0"/>
              </a:rPr>
              <a:t>.Write</a:t>
            </a:r>
            <a:r>
              <a:rPr lang="tr-TR" sz="1000" dirty="0">
                <a:latin typeface="Courier New" panose="02070309020205020404" pitchFamily="49" charset="0"/>
                <a:ea typeface="Calibri" panose="020F0502020204030204" pitchFamily="34" charset="0"/>
                <a:cs typeface="Times New Roman" panose="02020603050405020304" pitchFamily="18" charset="0"/>
              </a:rPr>
              <a:t>(</a:t>
            </a:r>
            <a:r>
              <a:rPr lang="tr-TR" sz="10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a:t>
            </a:r>
            <a:r>
              <a:rPr lang="tr-TR" sz="1000" dirty="0">
                <a:latin typeface="Courier New" panose="02070309020205020404" pitchFamily="49" charset="0"/>
                <a:ea typeface="Calibri" panose="020F0502020204030204" pitchFamily="34" charset="0"/>
                <a:cs typeface="Times New Roman" panose="02020603050405020304" pitchFamily="18" charset="0"/>
              </a:rPr>
              <a:t> + matris[i, j]+</a:t>
            </a:r>
            <a:r>
              <a:rPr lang="tr-TR" sz="10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000" dirty="0" err="1">
                <a:latin typeface="Courier New" panose="02070309020205020404" pitchFamily="49" charset="0"/>
                <a:ea typeface="Calibri" panose="020F0502020204030204" pitchFamily="34" charset="0"/>
                <a:cs typeface="Times New Roman" panose="02020603050405020304" pitchFamily="18" charset="0"/>
              </a:rPr>
              <a:t>.Write</a:t>
            </a:r>
            <a:r>
              <a:rPr lang="tr-TR" sz="1000" dirty="0">
                <a:latin typeface="Courier New" panose="02070309020205020404" pitchFamily="49" charset="0"/>
                <a:ea typeface="Calibri" panose="020F0502020204030204" pitchFamily="34" charset="0"/>
                <a:cs typeface="Times New Roman" panose="02020603050405020304" pitchFamily="18" charset="0"/>
              </a:rPr>
              <a:t>(</a:t>
            </a:r>
            <a:r>
              <a:rPr lang="tr-TR" sz="10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 "</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000" dirty="0" err="1">
                <a:latin typeface="Courier New" panose="02070309020205020404" pitchFamily="49" charset="0"/>
                <a:ea typeface="Calibri" panose="020F0502020204030204" pitchFamily="34" charset="0"/>
                <a:cs typeface="Times New Roman" panose="02020603050405020304" pitchFamily="18" charset="0"/>
              </a:rPr>
              <a:t>.WriteLine</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r>
              <a:rPr lang="tr-TR" sz="10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000" dirty="0" err="1">
                <a:latin typeface="Courier New" panose="02070309020205020404" pitchFamily="49" charset="0"/>
                <a:ea typeface="Calibri" panose="020F0502020204030204" pitchFamily="34" charset="0"/>
                <a:cs typeface="Times New Roman" panose="02020603050405020304" pitchFamily="18" charset="0"/>
              </a:rPr>
              <a:t>.Read</a:t>
            </a: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000" dirty="0">
                <a:latin typeface="Courier New" panose="02070309020205020404" pitchFamily="49" charset="0"/>
                <a:ea typeface="Calibri" panose="020F0502020204030204" pitchFamily="34" charset="0"/>
                <a:cs typeface="Times New Roman" panose="02020603050405020304" pitchFamily="18" charset="0"/>
              </a:rPr>
              <a:t>    }</a:t>
            </a:r>
            <a:endParaRPr lang="tr-TR" sz="11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1000" dirty="0">
                <a:latin typeface="Courier New" panose="02070309020205020404" pitchFamily="49" charset="0"/>
                <a:ea typeface="Calibri" panose="020F0502020204030204" pitchFamily="34" charset="0"/>
                <a:cs typeface="Times New Roman" panose="02020603050405020304" pitchFamily="18" charset="0"/>
              </a:rPr>
              <a:t>}</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8240344" y="591208"/>
            <a:ext cx="3261643" cy="2383743"/>
          </a:xfrm>
          <a:prstGeom prst="rect">
            <a:avLst/>
          </a:prstGeom>
        </p:spPr>
      </p:pic>
    </p:spTree>
    <p:extLst>
      <p:ext uri="{BB962C8B-B14F-4D97-AF65-F5344CB8AC3E}">
        <p14:creationId xmlns:p14="http://schemas.microsoft.com/office/powerpoint/2010/main" val="3337876266"/>
      </p:ext>
    </p:extLst>
  </p:cSld>
  <p:clrMapOvr>
    <a:masterClrMapping/>
  </p:clrMapOvr>
  <p:transition spd="med" advClick="0" advTm="1000">
    <p:spli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17</a:t>
            </a:fld>
            <a:endParaRPr lang="tr-TR">
              <a:solidFill>
                <a:srgbClr val="FFFFFF"/>
              </a:solidFill>
            </a:endParaRPr>
          </a:p>
        </p:txBody>
      </p:sp>
      <p:sp>
        <p:nvSpPr>
          <p:cNvPr id="4" name="Dikdörtgen 3"/>
          <p:cNvSpPr/>
          <p:nvPr/>
        </p:nvSpPr>
        <p:spPr>
          <a:xfrm>
            <a:off x="866503" y="510530"/>
            <a:ext cx="10341428" cy="4724370"/>
          </a:xfrm>
          <a:prstGeom prst="rect">
            <a:avLst/>
          </a:prstGeom>
        </p:spPr>
        <p:txBody>
          <a:bodyPr wrap="square">
            <a:spAutoFit/>
          </a:bodyPr>
          <a:lstStyle/>
          <a:p>
            <a:pPr>
              <a:lnSpc>
                <a:spcPct val="115000"/>
              </a:lnSpc>
              <a:spcAft>
                <a:spcPts val="1000"/>
              </a:spcAft>
            </a:pPr>
            <a:r>
              <a:rPr lang="tr-TR" sz="2400" dirty="0">
                <a:latin typeface="Times New Roman" panose="02020603050405020304" pitchFamily="18" charset="0"/>
                <a:ea typeface="Calibri" panose="020F0502020204030204" pitchFamily="34" charset="0"/>
                <a:cs typeface="Times New Roman" panose="02020603050405020304" pitchFamily="18" charset="0"/>
              </a:rPr>
              <a:t>Düzensiz Diziler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400" dirty="0">
                <a:latin typeface="Times New Roman" panose="02020603050405020304" pitchFamily="18" charset="0"/>
                <a:ea typeface="Calibri" panose="020F0502020204030204" pitchFamily="34" charset="0"/>
                <a:cs typeface="Times New Roman" panose="02020603050405020304" pitchFamily="18" charset="0"/>
              </a:rPr>
              <a:t>C# iki boyutlu düzensiz dizi(</a:t>
            </a:r>
            <a:r>
              <a:rPr lang="tr-TR" sz="2400" dirty="0" err="1">
                <a:latin typeface="Times New Roman" panose="02020603050405020304" pitchFamily="18" charset="0"/>
                <a:ea typeface="Calibri" panose="020F0502020204030204" pitchFamily="34" charset="0"/>
                <a:cs typeface="Times New Roman" panose="02020603050405020304" pitchFamily="18" charset="0"/>
              </a:rPr>
              <a:t>jagged</a:t>
            </a:r>
            <a:r>
              <a:rPr lang="tr-TR" sz="2400" dirty="0">
                <a:latin typeface="Times New Roman" panose="02020603050405020304" pitchFamily="18" charset="0"/>
                <a:ea typeface="Calibri" panose="020F0502020204030204" pitchFamily="34" charset="0"/>
                <a:cs typeface="Times New Roman" panose="02020603050405020304" pitchFamily="18" charset="0"/>
              </a:rPr>
              <a:t> </a:t>
            </a:r>
            <a:r>
              <a:rPr lang="tr-TR" sz="2400" dirty="0" err="1">
                <a:latin typeface="Times New Roman" panose="02020603050405020304" pitchFamily="18" charset="0"/>
                <a:ea typeface="Calibri" panose="020F0502020204030204" pitchFamily="34" charset="0"/>
                <a:cs typeface="Times New Roman" panose="02020603050405020304" pitchFamily="18" charset="0"/>
              </a:rPr>
              <a:t>array</a:t>
            </a:r>
            <a:r>
              <a:rPr lang="tr-TR" sz="2400" dirty="0">
                <a:latin typeface="Times New Roman" panose="02020603050405020304" pitchFamily="18" charset="0"/>
                <a:ea typeface="Calibri" panose="020F0502020204030204" pitchFamily="34" charset="0"/>
                <a:cs typeface="Times New Roman" panose="02020603050405020304" pitchFamily="18" charset="0"/>
              </a:rPr>
              <a:t>) olarak adlandırılan dizilerde oluşturmamıza izin verir. Normalde dizinin ikinci boyutu sabittir. Düzensiz dizlerde her satır farklı elemana sahip olabilir.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400" dirty="0">
                <a:latin typeface="Times New Roman" panose="02020603050405020304" pitchFamily="18" charset="0"/>
                <a:ea typeface="Calibri" panose="020F0502020204030204" pitchFamily="34" charset="0"/>
                <a:cs typeface="Times New Roman" panose="02020603050405020304" pitchFamily="18" charset="0"/>
              </a:rPr>
              <a:t>Düzensiz dizler, boyutların her biri bir köşeli parantez çifti ile gösterilecek şekilde tanımlanır.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4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400" dirty="0">
                <a:latin typeface="Times New Roman" panose="02020603050405020304" pitchFamily="18" charset="0"/>
                <a:ea typeface="Calibri" panose="020F0502020204030204" pitchFamily="34" charset="0"/>
                <a:cs typeface="Times New Roman" panose="02020603050405020304" pitchFamily="18" charset="0"/>
              </a:rPr>
              <a:t>[][]  </a:t>
            </a:r>
            <a:r>
              <a:rPr lang="tr-TR" sz="2400" dirty="0" err="1">
                <a:latin typeface="Times New Roman" panose="02020603050405020304" pitchFamily="18" charset="0"/>
                <a:ea typeface="Calibri" panose="020F0502020204030204" pitchFamily="34" charset="0"/>
                <a:cs typeface="Times New Roman" panose="02020603050405020304" pitchFamily="18" charset="0"/>
              </a:rPr>
              <a:t>agac</a:t>
            </a:r>
            <a:r>
              <a:rPr lang="tr-TR" sz="2400" dirty="0">
                <a:latin typeface="Times New Roman" panose="02020603050405020304" pitchFamily="18" charset="0"/>
                <a:ea typeface="Calibri" panose="020F0502020204030204" pitchFamily="34" charset="0"/>
                <a:cs typeface="Times New Roman" panose="02020603050405020304" pitchFamily="18" charset="0"/>
              </a:rPr>
              <a:t>=</a:t>
            </a:r>
            <a:r>
              <a:rPr lang="tr-TR" sz="24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400" dirty="0">
                <a:latin typeface="Times New Roman" panose="02020603050405020304" pitchFamily="18" charset="0"/>
                <a:ea typeface="Calibri" panose="020F0502020204030204" pitchFamily="34" charset="0"/>
                <a:cs typeface="Times New Roman" panose="02020603050405020304" pitchFamily="18" charset="0"/>
              </a:rPr>
              <a:t> </a:t>
            </a:r>
            <a:r>
              <a:rPr lang="tr-TR" sz="24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400" dirty="0">
                <a:latin typeface="Times New Roman" panose="02020603050405020304" pitchFamily="18" charset="0"/>
                <a:ea typeface="Calibri" panose="020F0502020204030204" pitchFamily="34" charset="0"/>
                <a:cs typeface="Times New Roman" panose="02020603050405020304" pitchFamily="18" charset="0"/>
              </a:rPr>
              <a:t>[3][];</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400" dirty="0" err="1">
                <a:latin typeface="Times New Roman" panose="02020603050405020304" pitchFamily="18" charset="0"/>
                <a:ea typeface="Calibri" panose="020F0502020204030204" pitchFamily="34" charset="0"/>
                <a:cs typeface="Times New Roman" panose="02020603050405020304" pitchFamily="18" charset="0"/>
              </a:rPr>
              <a:t>agac</a:t>
            </a:r>
            <a:r>
              <a:rPr lang="tr-TR" sz="2400" dirty="0">
                <a:latin typeface="Times New Roman" panose="02020603050405020304" pitchFamily="18" charset="0"/>
                <a:ea typeface="Calibri" panose="020F0502020204030204" pitchFamily="34" charset="0"/>
                <a:cs typeface="Times New Roman" panose="02020603050405020304" pitchFamily="18" charset="0"/>
              </a:rPr>
              <a:t>[0]=</a:t>
            </a:r>
            <a:r>
              <a:rPr lang="tr-TR" sz="24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400" dirty="0">
                <a:latin typeface="Times New Roman" panose="02020603050405020304" pitchFamily="18" charset="0"/>
                <a:ea typeface="Calibri" panose="020F0502020204030204" pitchFamily="34" charset="0"/>
                <a:cs typeface="Times New Roman" panose="02020603050405020304" pitchFamily="18" charset="0"/>
              </a:rPr>
              <a:t> </a:t>
            </a:r>
            <a:r>
              <a:rPr lang="tr-TR" sz="24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400" dirty="0">
                <a:latin typeface="Times New Roman" panose="02020603050405020304" pitchFamily="18" charset="0"/>
                <a:ea typeface="Calibri" panose="020F0502020204030204" pitchFamily="34" charset="0"/>
                <a:cs typeface="Times New Roman" panose="02020603050405020304" pitchFamily="18" charset="0"/>
              </a:rPr>
              <a:t>[3];</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400" dirty="0" err="1">
                <a:latin typeface="Times New Roman" panose="02020603050405020304" pitchFamily="18" charset="0"/>
                <a:ea typeface="Calibri" panose="020F0502020204030204" pitchFamily="34" charset="0"/>
                <a:cs typeface="Times New Roman" panose="02020603050405020304" pitchFamily="18" charset="0"/>
              </a:rPr>
              <a:t>agac</a:t>
            </a:r>
            <a:r>
              <a:rPr lang="tr-TR" sz="2400" dirty="0">
                <a:latin typeface="Times New Roman" panose="02020603050405020304" pitchFamily="18" charset="0"/>
                <a:ea typeface="Calibri" panose="020F0502020204030204" pitchFamily="34" charset="0"/>
                <a:cs typeface="Times New Roman" panose="02020603050405020304" pitchFamily="18" charset="0"/>
              </a:rPr>
              <a:t>[1]=</a:t>
            </a:r>
            <a:r>
              <a:rPr lang="tr-TR" sz="24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400" dirty="0">
                <a:latin typeface="Times New Roman" panose="02020603050405020304" pitchFamily="18" charset="0"/>
                <a:ea typeface="Calibri" panose="020F0502020204030204" pitchFamily="34" charset="0"/>
                <a:cs typeface="Times New Roman" panose="02020603050405020304" pitchFamily="18" charset="0"/>
              </a:rPr>
              <a:t> </a:t>
            </a:r>
            <a:r>
              <a:rPr lang="tr-TR" sz="24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400" dirty="0">
                <a:latin typeface="Times New Roman" panose="02020603050405020304" pitchFamily="18" charset="0"/>
                <a:ea typeface="Calibri" panose="020F0502020204030204" pitchFamily="34" charset="0"/>
                <a:cs typeface="Times New Roman" panose="02020603050405020304" pitchFamily="18" charset="0"/>
              </a:rPr>
              <a:t>[5];</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400" dirty="0" err="1">
                <a:latin typeface="Times New Roman" panose="02020603050405020304" pitchFamily="18" charset="0"/>
                <a:ea typeface="Calibri" panose="020F0502020204030204" pitchFamily="34" charset="0"/>
                <a:cs typeface="Times New Roman" panose="02020603050405020304" pitchFamily="18" charset="0"/>
              </a:rPr>
              <a:t>agac</a:t>
            </a:r>
            <a:r>
              <a:rPr lang="tr-TR" sz="2400" dirty="0">
                <a:latin typeface="Times New Roman" panose="02020603050405020304" pitchFamily="18" charset="0"/>
                <a:ea typeface="Calibri" panose="020F0502020204030204" pitchFamily="34" charset="0"/>
                <a:cs typeface="Times New Roman" panose="02020603050405020304" pitchFamily="18" charset="0"/>
              </a:rPr>
              <a:t>[2]=</a:t>
            </a:r>
            <a:r>
              <a:rPr lang="tr-TR" sz="24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400" dirty="0">
                <a:latin typeface="Times New Roman" panose="02020603050405020304" pitchFamily="18" charset="0"/>
                <a:ea typeface="Calibri" panose="020F0502020204030204" pitchFamily="34" charset="0"/>
                <a:cs typeface="Times New Roman" panose="02020603050405020304" pitchFamily="18" charset="0"/>
              </a:rPr>
              <a:t> </a:t>
            </a:r>
            <a:r>
              <a:rPr lang="tr-TR" sz="24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400" dirty="0">
                <a:latin typeface="Times New Roman" panose="02020603050405020304" pitchFamily="18" charset="0"/>
                <a:ea typeface="Calibri" panose="020F0502020204030204" pitchFamily="34" charset="0"/>
                <a:cs typeface="Times New Roman" panose="02020603050405020304" pitchFamily="18" charset="0"/>
              </a:rPr>
              <a:t>[2];</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539540"/>
      </p:ext>
    </p:extLst>
  </p:cSld>
  <p:clrMapOvr>
    <a:masterClrMapping/>
  </p:clrMapOvr>
  <p:transition spd="med" advClick="0" advTm="1000">
    <p:spli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18</a:t>
            </a:fld>
            <a:endParaRPr lang="tr-TR">
              <a:solidFill>
                <a:srgbClr val="FFFFFF"/>
              </a:solidFill>
            </a:endParaRPr>
          </a:p>
        </p:txBody>
      </p:sp>
      <p:sp>
        <p:nvSpPr>
          <p:cNvPr id="4" name="Dikdörtgen 3"/>
          <p:cNvSpPr/>
          <p:nvPr/>
        </p:nvSpPr>
        <p:spPr>
          <a:xfrm>
            <a:off x="1005841" y="146932"/>
            <a:ext cx="7916091" cy="6711068"/>
          </a:xfrm>
          <a:prstGeom prst="rect">
            <a:avLst/>
          </a:prstGeom>
        </p:spPr>
        <p:txBody>
          <a:bodyPr wrap="square">
            <a:spAutoFit/>
          </a:bodyPr>
          <a:lstStyle/>
          <a:p>
            <a:pPr>
              <a:lnSpc>
                <a:spcPct val="115000"/>
              </a:lnSpc>
              <a:spcAft>
                <a:spcPts val="0"/>
              </a:spcAft>
            </a:pP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System</a:t>
            </a:r>
            <a:r>
              <a:rPr lang="tr-TR" sz="1100" dirty="0">
                <a:latin typeface="Courier New" panose="02070309020205020404" pitchFamily="49" charset="0"/>
                <a:ea typeface="Calibri" panose="020F0502020204030204" pitchFamily="34" charset="0"/>
                <a:cs typeface="Times New Roman" panose="02020603050405020304" pitchFamily="18" charset="0"/>
              </a:rPr>
              <a:t>;</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System.Collections.Generic</a:t>
            </a:r>
            <a:r>
              <a:rPr lang="tr-TR" sz="1100" dirty="0">
                <a:latin typeface="Courier New" panose="02070309020205020404" pitchFamily="49" charset="0"/>
                <a:ea typeface="Calibri" panose="020F0502020204030204" pitchFamily="34" charset="0"/>
                <a:cs typeface="Times New Roman" panose="02020603050405020304" pitchFamily="18" charset="0"/>
              </a:rPr>
              <a:t>;</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System.Linq</a:t>
            </a:r>
            <a:r>
              <a:rPr lang="tr-TR" sz="1100" dirty="0">
                <a:latin typeface="Courier New" panose="02070309020205020404" pitchFamily="49" charset="0"/>
                <a:ea typeface="Calibri" panose="020F0502020204030204" pitchFamily="34" charset="0"/>
                <a:cs typeface="Times New Roman" panose="02020603050405020304" pitchFamily="18" charset="0"/>
              </a:rPr>
              <a:t>;</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System.Text</a:t>
            </a:r>
            <a:r>
              <a:rPr lang="tr-TR" sz="1100" dirty="0">
                <a:latin typeface="Courier New" panose="02070309020205020404" pitchFamily="49" charset="0"/>
                <a:ea typeface="Calibri" panose="020F0502020204030204" pitchFamily="34" charset="0"/>
                <a:cs typeface="Times New Roman" panose="02020603050405020304" pitchFamily="18" charset="0"/>
              </a:rPr>
              <a:t>;</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namespace</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DiziOrnek</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class</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a:solidFill>
                  <a:srgbClr val="2B91AF"/>
                </a:solidFill>
                <a:latin typeface="Courier New" panose="02070309020205020404" pitchFamily="49" charset="0"/>
                <a:ea typeface="Calibri" panose="020F0502020204030204" pitchFamily="34" charset="0"/>
                <a:cs typeface="Times New Roman" panose="02020603050405020304" pitchFamily="18" charset="0"/>
              </a:rPr>
              <a:t>Dizi</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static</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void</a:t>
            </a:r>
            <a:r>
              <a:rPr lang="tr-TR" sz="1100" dirty="0">
                <a:latin typeface="Courier New" panose="02070309020205020404" pitchFamily="49" charset="0"/>
                <a:ea typeface="Calibri" panose="020F0502020204030204" pitchFamily="34" charset="0"/>
                <a:cs typeface="Times New Roman" panose="02020603050405020304" pitchFamily="18" charset="0"/>
              </a:rPr>
              <a:t> Main(</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args</a:t>
            </a:r>
            <a:r>
              <a:rPr lang="tr-TR" sz="1100" dirty="0">
                <a:latin typeface="Courier New" panose="02070309020205020404" pitchFamily="49" charset="0"/>
                <a:ea typeface="Calibri" panose="020F0502020204030204" pitchFamily="34" charset="0"/>
                <a:cs typeface="Times New Roman" panose="02020603050405020304" pitchFamily="18" charset="0"/>
              </a:rPr>
              <a:t>)</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agac</a:t>
            </a:r>
            <a:r>
              <a:rPr lang="tr-TR" sz="1100" dirty="0">
                <a:latin typeface="Courier New" panose="02070309020205020404" pitchFamily="49" charset="0"/>
                <a:ea typeface="Calibri" panose="020F0502020204030204" pitchFamily="34" charset="0"/>
                <a:cs typeface="Times New Roman" panose="02020603050405020304" pitchFamily="18" charset="0"/>
              </a:rPr>
              <a:t>=</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100" dirty="0">
                <a:latin typeface="Courier New" panose="02070309020205020404" pitchFamily="49" charset="0"/>
                <a:ea typeface="Calibri" panose="020F0502020204030204" pitchFamily="34" charset="0"/>
                <a:cs typeface="Times New Roman" panose="02020603050405020304" pitchFamily="18" charset="0"/>
              </a:rPr>
              <a:t>[3][];</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agac</a:t>
            </a:r>
            <a:r>
              <a:rPr lang="tr-TR" sz="1100" dirty="0">
                <a:latin typeface="Courier New" panose="02070309020205020404" pitchFamily="49" charset="0"/>
                <a:ea typeface="Calibri" panose="020F0502020204030204" pitchFamily="34" charset="0"/>
                <a:cs typeface="Times New Roman" panose="02020603050405020304" pitchFamily="18" charset="0"/>
              </a:rPr>
              <a:t>[0]=</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100" dirty="0">
                <a:latin typeface="Courier New" panose="02070309020205020404" pitchFamily="49" charset="0"/>
                <a:ea typeface="Calibri" panose="020F0502020204030204" pitchFamily="34" charset="0"/>
                <a:cs typeface="Times New Roman" panose="02020603050405020304" pitchFamily="18" charset="0"/>
              </a:rPr>
              <a:t>[3];</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agac</a:t>
            </a:r>
            <a:r>
              <a:rPr lang="tr-TR" sz="1100" dirty="0">
                <a:latin typeface="Courier New" panose="02070309020205020404" pitchFamily="49" charset="0"/>
                <a:ea typeface="Calibri" panose="020F0502020204030204" pitchFamily="34" charset="0"/>
                <a:cs typeface="Times New Roman" panose="02020603050405020304" pitchFamily="18" charset="0"/>
              </a:rPr>
              <a:t>[1]=</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100" dirty="0">
                <a:latin typeface="Courier New" panose="02070309020205020404" pitchFamily="49" charset="0"/>
                <a:ea typeface="Calibri" panose="020F0502020204030204" pitchFamily="34" charset="0"/>
                <a:cs typeface="Times New Roman" panose="02020603050405020304" pitchFamily="18" charset="0"/>
              </a:rPr>
              <a:t>[5];</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agac</a:t>
            </a:r>
            <a:r>
              <a:rPr lang="tr-TR" sz="1100" dirty="0">
                <a:latin typeface="Courier New" panose="02070309020205020404" pitchFamily="49" charset="0"/>
                <a:ea typeface="Calibri" panose="020F0502020204030204" pitchFamily="34" charset="0"/>
                <a:cs typeface="Times New Roman" panose="02020603050405020304" pitchFamily="18" charset="0"/>
              </a:rPr>
              <a:t>[2]=</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100" dirty="0">
                <a:latin typeface="Courier New" panose="02070309020205020404" pitchFamily="49" charset="0"/>
                <a:ea typeface="Calibri" panose="020F0502020204030204" pitchFamily="34" charset="0"/>
                <a:cs typeface="Times New Roman" panose="02020603050405020304" pitchFamily="18" charset="0"/>
              </a:rPr>
              <a:t>[2];</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sayaç değişkeni tanımlanıyor</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i,j</a:t>
            </a:r>
            <a:r>
              <a:rPr lang="tr-TR" sz="1100" dirty="0">
                <a:latin typeface="Courier New" panose="02070309020205020404" pitchFamily="49" charset="0"/>
                <a:ea typeface="Calibri" panose="020F0502020204030204" pitchFamily="34" charset="0"/>
                <a:cs typeface="Times New Roman" panose="02020603050405020304" pitchFamily="18" charset="0"/>
              </a:rPr>
              <a:t>;</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dizinin elemanları klavyeden okunuyor</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tr-TR" sz="1100" dirty="0">
                <a:latin typeface="Courier New" panose="02070309020205020404" pitchFamily="49" charset="0"/>
                <a:ea typeface="Calibri" panose="020F0502020204030204" pitchFamily="34" charset="0"/>
                <a:cs typeface="Times New Roman" panose="02020603050405020304" pitchFamily="18" charset="0"/>
              </a:rPr>
              <a:t> (i = 0; i &lt; 3  ; i++)</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tr-TR" sz="1100" dirty="0">
                <a:latin typeface="Courier New" panose="02070309020205020404" pitchFamily="49" charset="0"/>
                <a:ea typeface="Calibri" panose="020F0502020204030204" pitchFamily="34" charset="0"/>
                <a:cs typeface="Times New Roman" panose="02020603050405020304" pitchFamily="18" charset="0"/>
              </a:rPr>
              <a:t>(j=0; j&lt;</a:t>
            </a:r>
            <a:r>
              <a:rPr lang="tr-TR" sz="1100" dirty="0" err="1">
                <a:latin typeface="Courier New" panose="02070309020205020404" pitchFamily="49" charset="0"/>
                <a:ea typeface="Calibri" panose="020F0502020204030204" pitchFamily="34" charset="0"/>
                <a:cs typeface="Times New Roman" panose="02020603050405020304" pitchFamily="18" charset="0"/>
              </a:rPr>
              <a:t>agac</a:t>
            </a:r>
            <a:r>
              <a:rPr lang="tr-TR" sz="1100" dirty="0">
                <a:latin typeface="Courier New" panose="02070309020205020404" pitchFamily="49" charset="0"/>
                <a:ea typeface="Calibri" panose="020F0502020204030204" pitchFamily="34" charset="0"/>
                <a:cs typeface="Times New Roman" panose="02020603050405020304" pitchFamily="18" charset="0"/>
              </a:rPr>
              <a:t>[i].</a:t>
            </a:r>
            <a:r>
              <a:rPr lang="tr-TR" sz="1100" dirty="0" err="1">
                <a:latin typeface="Courier New" panose="02070309020205020404" pitchFamily="49" charset="0"/>
                <a:ea typeface="Calibri" panose="020F0502020204030204" pitchFamily="34" charset="0"/>
                <a:cs typeface="Times New Roman" panose="02020603050405020304" pitchFamily="18" charset="0"/>
              </a:rPr>
              <a:t>Length</a:t>
            </a:r>
            <a:r>
              <a:rPr lang="tr-TR" sz="1100" dirty="0">
                <a:latin typeface="Courier New" panose="02070309020205020404" pitchFamily="49" charset="0"/>
                <a:ea typeface="Calibri" panose="020F0502020204030204" pitchFamily="34" charset="0"/>
                <a:cs typeface="Times New Roman" panose="02020603050405020304" pitchFamily="18" charset="0"/>
              </a:rPr>
              <a:t> ;j++)</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100" dirty="0" err="1">
                <a:latin typeface="Courier New" panose="02070309020205020404" pitchFamily="49" charset="0"/>
                <a:ea typeface="Calibri" panose="020F0502020204030204" pitchFamily="34" charset="0"/>
                <a:cs typeface="Times New Roman" panose="02020603050405020304" pitchFamily="18" charset="0"/>
              </a:rPr>
              <a:t>.Write</a:t>
            </a:r>
            <a:r>
              <a:rPr lang="tr-TR" sz="1100" dirty="0">
                <a:latin typeface="Courier New" panose="02070309020205020404" pitchFamily="49" charset="0"/>
                <a:ea typeface="Calibri" panose="020F0502020204030204" pitchFamily="34" charset="0"/>
                <a:cs typeface="Times New Roman" panose="02020603050405020304" pitchFamily="18" charset="0"/>
              </a:rPr>
              <a:t>(</a:t>
            </a:r>
            <a:r>
              <a:rPr lang="tr-TR" sz="11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A31515"/>
                </a:solidFill>
                <a:latin typeface="Courier New" panose="02070309020205020404" pitchFamily="49" charset="0"/>
                <a:ea typeface="Calibri" panose="020F0502020204030204" pitchFamily="34" charset="0"/>
                <a:cs typeface="Times New Roman" panose="02020603050405020304" pitchFamily="18" charset="0"/>
              </a:rPr>
              <a:t>agac</a:t>
            </a:r>
            <a:r>
              <a:rPr lang="tr-TR" sz="11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a:t>
            </a:r>
            <a:r>
              <a:rPr lang="tr-TR" sz="1100" dirty="0">
                <a:latin typeface="Courier New" panose="02070309020205020404" pitchFamily="49" charset="0"/>
                <a:ea typeface="Calibri" panose="020F0502020204030204" pitchFamily="34" charset="0"/>
                <a:cs typeface="Times New Roman" panose="02020603050405020304" pitchFamily="18" charset="0"/>
              </a:rPr>
              <a:t> + i +</a:t>
            </a:r>
            <a:r>
              <a:rPr lang="tr-TR" sz="11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a:t>
            </a:r>
            <a:r>
              <a:rPr lang="tr-TR" sz="1100" dirty="0">
                <a:latin typeface="Courier New" panose="02070309020205020404" pitchFamily="49" charset="0"/>
                <a:ea typeface="Calibri" panose="020F0502020204030204" pitchFamily="34" charset="0"/>
                <a:cs typeface="Times New Roman" panose="02020603050405020304" pitchFamily="18" charset="0"/>
              </a:rPr>
              <a:t> +  j + </a:t>
            </a:r>
            <a:r>
              <a:rPr lang="tr-TR" sz="11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a:t>
            </a:r>
            <a:r>
              <a:rPr lang="tr-TR" sz="1100" dirty="0">
                <a:latin typeface="Courier New" panose="02070309020205020404" pitchFamily="49" charset="0"/>
                <a:ea typeface="Calibri" panose="020F0502020204030204" pitchFamily="34" charset="0"/>
                <a:cs typeface="Times New Roman" panose="02020603050405020304" pitchFamily="18" charset="0"/>
              </a:rPr>
              <a:t>);</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tr-TR" sz="1100" dirty="0">
                <a:latin typeface="Courier New" panose="02070309020205020404" pitchFamily="49" charset="0"/>
                <a:ea typeface="Calibri" panose="020F0502020204030204" pitchFamily="34" charset="0"/>
                <a:cs typeface="Times New Roman" panose="02020603050405020304" pitchFamily="18" charset="0"/>
              </a:rPr>
              <a:t> x = </a:t>
            </a:r>
            <a:r>
              <a:rPr lang="tr-TR" sz="11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100" dirty="0" err="1">
                <a:latin typeface="Courier New" panose="02070309020205020404" pitchFamily="49" charset="0"/>
                <a:ea typeface="Calibri" panose="020F0502020204030204" pitchFamily="34" charset="0"/>
                <a:cs typeface="Times New Roman" panose="02020603050405020304" pitchFamily="18" charset="0"/>
              </a:rPr>
              <a:t>.ReadLine</a:t>
            </a:r>
            <a:r>
              <a:rPr lang="tr-TR" sz="1100" dirty="0">
                <a:latin typeface="Courier New" panose="02070309020205020404" pitchFamily="49" charset="0"/>
                <a:ea typeface="Calibri" panose="020F0502020204030204" pitchFamily="34" charset="0"/>
                <a:cs typeface="Times New Roman" panose="02020603050405020304" pitchFamily="18" charset="0"/>
              </a:rPr>
              <a:t>();</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latin typeface="Courier New" panose="02070309020205020404" pitchFamily="49" charset="0"/>
                <a:ea typeface="Calibri" panose="020F0502020204030204" pitchFamily="34" charset="0"/>
                <a:cs typeface="Times New Roman" panose="02020603050405020304" pitchFamily="18" charset="0"/>
              </a:rPr>
              <a:t>agac</a:t>
            </a:r>
            <a:r>
              <a:rPr lang="tr-TR" sz="1100" dirty="0">
                <a:latin typeface="Courier New" panose="02070309020205020404" pitchFamily="49" charset="0"/>
                <a:ea typeface="Calibri" panose="020F0502020204030204" pitchFamily="34" charset="0"/>
                <a:cs typeface="Times New Roman" panose="02020603050405020304" pitchFamily="18" charset="0"/>
              </a:rPr>
              <a:t>[i][j] = System.</a:t>
            </a:r>
            <a:r>
              <a:rPr lang="tr-TR" sz="1100" dirty="0">
                <a:solidFill>
                  <a:srgbClr val="2B91AF"/>
                </a:solidFill>
                <a:latin typeface="Courier New" panose="02070309020205020404" pitchFamily="49" charset="0"/>
                <a:ea typeface="Calibri" panose="020F0502020204030204" pitchFamily="34" charset="0"/>
                <a:cs typeface="Times New Roman" panose="02020603050405020304" pitchFamily="18" charset="0"/>
              </a:rPr>
              <a:t>Convert</a:t>
            </a:r>
            <a:r>
              <a:rPr lang="tr-TR" sz="1100" dirty="0">
                <a:latin typeface="Courier New" panose="02070309020205020404" pitchFamily="49" charset="0"/>
                <a:ea typeface="Calibri" panose="020F0502020204030204" pitchFamily="34" charset="0"/>
                <a:cs typeface="Times New Roman" panose="02020603050405020304" pitchFamily="18" charset="0"/>
              </a:rPr>
              <a:t>.ToInt16(x);</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r>
              <a:rPr lang="tr-TR" sz="11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100" dirty="0" err="1">
                <a:latin typeface="Courier New" panose="02070309020205020404" pitchFamily="49" charset="0"/>
                <a:ea typeface="Calibri" panose="020F0502020204030204" pitchFamily="34" charset="0"/>
                <a:cs typeface="Times New Roman" panose="02020603050405020304" pitchFamily="18" charset="0"/>
              </a:rPr>
              <a:t>.Read</a:t>
            </a:r>
            <a:r>
              <a:rPr lang="tr-TR" sz="1100" dirty="0">
                <a:latin typeface="Courier New" panose="02070309020205020404" pitchFamily="49" charset="0"/>
                <a:ea typeface="Calibri" panose="020F0502020204030204" pitchFamily="34" charset="0"/>
                <a:cs typeface="Times New Roman" panose="02020603050405020304" pitchFamily="18" charset="0"/>
              </a:rPr>
              <a:t>();</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    }</a:t>
            </a:r>
            <a:endParaRPr lang="tr-TR"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100" dirty="0">
                <a:latin typeface="Courier New" panose="02070309020205020404" pitchFamily="49" charset="0"/>
                <a:ea typeface="Calibri" panose="020F0502020204030204" pitchFamily="34" charset="0"/>
                <a:cs typeface="Times New Roman" panose="02020603050405020304" pitchFamily="18" charset="0"/>
              </a:rPr>
              <a:t>}</a:t>
            </a:r>
            <a:endParaRPr lang="tr-TR"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8528191" y="245358"/>
            <a:ext cx="3261643" cy="3255487"/>
          </a:xfrm>
          <a:prstGeom prst="rect">
            <a:avLst/>
          </a:prstGeom>
        </p:spPr>
      </p:pic>
    </p:spTree>
    <p:extLst>
      <p:ext uri="{BB962C8B-B14F-4D97-AF65-F5344CB8AC3E}">
        <p14:creationId xmlns:p14="http://schemas.microsoft.com/office/powerpoint/2010/main" val="3308613511"/>
      </p:ext>
    </p:extLst>
  </p:cSld>
  <p:clrMapOvr>
    <a:masterClrMapping/>
  </p:clrMapOvr>
  <p:transition spd="med" advClick="0" advTm="1000">
    <p:spli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19</a:t>
            </a:fld>
            <a:endParaRPr lang="tr-TR">
              <a:solidFill>
                <a:srgbClr val="FFFFFF"/>
              </a:solidFill>
            </a:endParaRPr>
          </a:p>
        </p:txBody>
      </p:sp>
      <p:sp>
        <p:nvSpPr>
          <p:cNvPr id="4" name="Dikdörtgen 3"/>
          <p:cNvSpPr/>
          <p:nvPr/>
        </p:nvSpPr>
        <p:spPr>
          <a:xfrm>
            <a:off x="1082766" y="724499"/>
            <a:ext cx="9798593" cy="3559436"/>
          </a:xfrm>
          <a:prstGeom prst="rect">
            <a:avLst/>
          </a:prstGeom>
        </p:spPr>
        <p:txBody>
          <a:bodyPr wrap="square">
            <a:spAutoFit/>
          </a:bodyPr>
          <a:lstStyle/>
          <a:p>
            <a:pPr algn="just">
              <a:lnSpc>
                <a:spcPct val="115000"/>
              </a:lnSpc>
              <a:spcAft>
                <a:spcPts val="0"/>
              </a:spcAft>
            </a:pPr>
            <a:r>
              <a:rPr lang="tr-TR" dirty="0" err="1">
                <a:solidFill>
                  <a:srgbClr val="FFC000"/>
                </a:solidFill>
                <a:latin typeface="Courier New" panose="02070309020205020404" pitchFamily="49" charset="0"/>
                <a:ea typeface="Calibri" panose="020F0502020204030204" pitchFamily="34" charset="0"/>
                <a:cs typeface="Times New Roman" panose="02020603050405020304" pitchFamily="18" charset="0"/>
              </a:rPr>
              <a:t>String</a:t>
            </a:r>
            <a:r>
              <a:rPr lang="tr-TR"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yazı(karakter dizini) işlemleri için kullanılır. </a:t>
            </a:r>
            <a:r>
              <a:rPr lang="tr-TR" dirty="0" err="1">
                <a:solidFill>
                  <a:srgbClr val="FFC000"/>
                </a:solidFill>
                <a:latin typeface="Courier New" panose="02070309020205020404" pitchFamily="49" charset="0"/>
                <a:ea typeface="Calibri" panose="020F0502020204030204" pitchFamily="34" charset="0"/>
                <a:cs typeface="Times New Roman" panose="02020603050405020304" pitchFamily="18" charset="0"/>
              </a:rPr>
              <a:t>Text</a:t>
            </a:r>
            <a:r>
              <a:rPr lang="tr-TR"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a:t>
            </a:r>
            <a:r>
              <a:rPr lang="tr-TR" dirty="0" err="1">
                <a:solidFill>
                  <a:srgbClr val="FFC000"/>
                </a:solidFill>
                <a:latin typeface="Courier New" panose="02070309020205020404" pitchFamily="49" charset="0"/>
                <a:ea typeface="Calibri" panose="020F0502020204030204" pitchFamily="34" charset="0"/>
                <a:cs typeface="Times New Roman" panose="02020603050405020304" pitchFamily="18" charset="0"/>
              </a:rPr>
              <a:t>dosyasndan</a:t>
            </a:r>
            <a:r>
              <a:rPr lang="tr-TR"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a:t>
            </a:r>
            <a:r>
              <a:rPr lang="tr-TR" dirty="0" err="1">
                <a:solidFill>
                  <a:srgbClr val="FFC000"/>
                </a:solidFill>
                <a:latin typeface="Courier New" panose="02070309020205020404" pitchFamily="49" charset="0"/>
                <a:ea typeface="Calibri" panose="020F0502020204030204" pitchFamily="34" charset="0"/>
                <a:cs typeface="Times New Roman" panose="02020603050405020304" pitchFamily="18" charset="0"/>
              </a:rPr>
              <a:t>text</a:t>
            </a:r>
            <a:r>
              <a:rPr lang="tr-TR"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okuma, karakter dizini içerisinden bir kelime yada karakter dizinin arama, girilen karakter dizinlerinin </a:t>
            </a:r>
            <a:r>
              <a:rPr lang="tr-TR" dirty="0" err="1">
                <a:solidFill>
                  <a:srgbClr val="FFC000"/>
                </a:solidFill>
                <a:latin typeface="Courier New" panose="02070309020205020404" pitchFamily="49" charset="0"/>
                <a:ea typeface="Calibri" panose="020F0502020204030204" pitchFamily="34" charset="0"/>
                <a:cs typeface="Times New Roman" panose="02020603050405020304" pitchFamily="18" charset="0"/>
              </a:rPr>
              <a:t>doğrulugunu</a:t>
            </a:r>
            <a:r>
              <a:rPr lang="tr-TR"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kontrol etme gibi işlerde kullanırız.</a:t>
            </a:r>
            <a:endParaRPr lang="tr-TR" sz="16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a:t>
            </a:r>
            <a:endParaRPr lang="tr-TR" sz="16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200" dirty="0">
                <a:solidFill>
                  <a:srgbClr val="FFC000"/>
                </a:solidFill>
                <a:latin typeface="Calibri" panose="020F0502020204030204" pitchFamily="34" charset="0"/>
                <a:ea typeface="Calibri" panose="020F0502020204030204" pitchFamily="34" charset="0"/>
                <a:cs typeface="Times New Roman" panose="02020603050405020304" pitchFamily="18" charset="0"/>
              </a:rPr>
              <a:t> </a:t>
            </a:r>
            <a:endParaRPr lang="tr-TR" sz="16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r>
              <a:rPr lang="tr-TR" dirty="0" err="1">
                <a:solidFill>
                  <a:srgbClr val="FFC000"/>
                </a:solidFill>
                <a:latin typeface="Courier New" panose="02070309020205020404" pitchFamily="49" charset="0"/>
                <a:ea typeface="Calibri" panose="020F0502020204030204" pitchFamily="34" charset="0"/>
              </a:rPr>
              <a:t>String’e</a:t>
            </a:r>
            <a:r>
              <a:rPr lang="tr-TR" dirty="0">
                <a:solidFill>
                  <a:srgbClr val="FFC000"/>
                </a:solidFill>
                <a:latin typeface="Courier New" panose="02070309020205020404" pitchFamily="49" charset="0"/>
                <a:ea typeface="Calibri" panose="020F0502020204030204" pitchFamily="34" charset="0"/>
              </a:rPr>
              <a:t> tanım olarak, belirli bir hafıza alanına saklanmış karakter dizini diyebiliriz. C programlama dilinde </a:t>
            </a:r>
            <a:r>
              <a:rPr lang="tr-TR" dirty="0" err="1">
                <a:solidFill>
                  <a:srgbClr val="FFC000"/>
                </a:solidFill>
                <a:latin typeface="Courier New" panose="02070309020205020404" pitchFamily="49" charset="0"/>
                <a:ea typeface="Calibri" panose="020F0502020204030204" pitchFamily="34" charset="0"/>
              </a:rPr>
              <a:t>char</a:t>
            </a:r>
            <a:r>
              <a:rPr lang="tr-TR" dirty="0">
                <a:solidFill>
                  <a:srgbClr val="FFC000"/>
                </a:solidFill>
                <a:latin typeface="Courier New" panose="02070309020205020404" pitchFamily="49" charset="0"/>
                <a:ea typeface="Calibri" panose="020F0502020204030204" pitchFamily="34" charset="0"/>
              </a:rPr>
              <a:t> temel veri tipinde bir karakter saklanabiliyordu. Çok sayıda karakter için </a:t>
            </a:r>
            <a:r>
              <a:rPr lang="tr-TR" dirty="0" err="1">
                <a:solidFill>
                  <a:srgbClr val="FFC000"/>
                </a:solidFill>
                <a:latin typeface="Courier New" panose="02070309020205020404" pitchFamily="49" charset="0"/>
                <a:ea typeface="Calibri" panose="020F0502020204030204" pitchFamily="34" charset="0"/>
              </a:rPr>
              <a:t>char</a:t>
            </a:r>
            <a:r>
              <a:rPr lang="tr-TR" dirty="0">
                <a:solidFill>
                  <a:srgbClr val="FFC000"/>
                </a:solidFill>
                <a:latin typeface="Courier New" panose="02070309020205020404" pitchFamily="49" charset="0"/>
                <a:ea typeface="Calibri" panose="020F0502020204030204" pitchFamily="34" charset="0"/>
              </a:rPr>
              <a:t> dizileri gerekiyordu. </a:t>
            </a:r>
            <a:r>
              <a:rPr lang="tr-TR" dirty="0" err="1">
                <a:solidFill>
                  <a:srgbClr val="FFC000"/>
                </a:solidFill>
                <a:latin typeface="Courier New" panose="02070309020205020404" pitchFamily="49" charset="0"/>
                <a:ea typeface="Calibri" panose="020F0502020204030204" pitchFamily="34" charset="0"/>
              </a:rPr>
              <a:t>String</a:t>
            </a:r>
            <a:r>
              <a:rPr lang="tr-TR" dirty="0">
                <a:solidFill>
                  <a:srgbClr val="FFC000"/>
                </a:solidFill>
                <a:latin typeface="Courier New" panose="02070309020205020404" pitchFamily="49" charset="0"/>
                <a:ea typeface="Calibri" panose="020F0502020204030204" pitchFamily="34" charset="0"/>
              </a:rPr>
              <a:t> kütüphanesi </a:t>
            </a:r>
            <a:r>
              <a:rPr lang="tr-TR" dirty="0" err="1">
                <a:solidFill>
                  <a:srgbClr val="FFC000"/>
                </a:solidFill>
                <a:latin typeface="Courier New" panose="02070309020205020404" pitchFamily="49" charset="0"/>
                <a:ea typeface="Calibri" panose="020F0502020204030204" pitchFamily="34" charset="0"/>
              </a:rPr>
              <a:t>oop</a:t>
            </a:r>
            <a:r>
              <a:rPr lang="tr-TR" dirty="0">
                <a:solidFill>
                  <a:srgbClr val="FFC000"/>
                </a:solidFill>
                <a:latin typeface="Courier New" panose="02070309020205020404" pitchFamily="49" charset="0"/>
                <a:ea typeface="Calibri" panose="020F0502020204030204" pitchFamily="34" charset="0"/>
              </a:rPr>
              <a:t> da karakter dizinlerinin manipüle edilmesi için geliştirilmiştir ve çok sayıda karakter dizinlerini işlemek için metoda sahiptir.</a:t>
            </a:r>
            <a:endParaRPr lang="tr-TR" sz="2800" dirty="0">
              <a:solidFill>
                <a:srgbClr val="FFC000"/>
              </a:solidFill>
            </a:endParaRPr>
          </a:p>
        </p:txBody>
      </p:sp>
    </p:spTree>
    <p:extLst>
      <p:ext uri="{BB962C8B-B14F-4D97-AF65-F5344CB8AC3E}">
        <p14:creationId xmlns:p14="http://schemas.microsoft.com/office/powerpoint/2010/main" val="1716116990"/>
      </p:ext>
    </p:extLst>
  </p:cSld>
  <p:clrMapOvr>
    <a:masterClrMapping/>
  </p:clrMapOvr>
  <p:transition spd="med" advClick="0" advTm="1000">
    <p:spli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35905" y="294860"/>
            <a:ext cx="11387667" cy="1143000"/>
          </a:xfrm>
          <a:noFill/>
          <a:extLst>
            <a:ext uri="{909E8E84-426E-40DD-AFC4-6F175D3DCCD1}">
              <a14:hiddenFill xmlns:a14="http://schemas.microsoft.com/office/drawing/2010/main">
                <a:solidFill>
                  <a:srgbClr val="FFFFFF"/>
                </a:solidFill>
              </a14:hiddenFill>
            </a:ext>
          </a:extLst>
        </p:spPr>
        <p:txBody>
          <a:bodyPr/>
          <a:lstStyle/>
          <a:p>
            <a:r>
              <a:rPr lang="tr-TR" altLang="tr-TR" dirty="0">
                <a:effectLst/>
                <a:latin typeface="Arial" panose="020B0604020202020204" pitchFamily="34" charset="0"/>
              </a:rPr>
              <a:t>4. Hafta İçeriği</a:t>
            </a:r>
          </a:p>
        </p:txBody>
      </p:sp>
      <p:sp>
        <p:nvSpPr>
          <p:cNvPr id="34819" name="Rectangle 3"/>
          <p:cNvSpPr>
            <a:spLocks noGrp="1" noRot="1" noChangeArrowheads="1"/>
          </p:cNvSpPr>
          <p:nvPr>
            <p:ph type="body" idx="1"/>
          </p:nvPr>
        </p:nvSpPr>
        <p:spPr>
          <a:xfrm>
            <a:off x="556591" y="1616765"/>
            <a:ext cx="11025809" cy="4810540"/>
          </a:xfrm>
          <a:noFill/>
          <a:extLst>
            <a:ext uri="{909E8E84-426E-40DD-AFC4-6F175D3DCCD1}">
              <a14:hiddenFill xmlns:a14="http://schemas.microsoft.com/office/drawing/2010/main">
                <a:solidFill>
                  <a:srgbClr val="FFFFFF"/>
                </a:solidFill>
              </a14:hiddenFill>
            </a:ext>
          </a:extLst>
        </p:spPr>
        <p:txBody>
          <a:bodyPr/>
          <a:lstStyle/>
          <a:p>
            <a:pPr>
              <a:lnSpc>
                <a:spcPct val="90000"/>
              </a:lnSpc>
            </a:pPr>
            <a:r>
              <a:rPr lang="tr-TR" altLang="tr-TR" sz="2400" dirty="0">
                <a:effectLst/>
                <a:latin typeface="Arial" panose="020B0604020202020204" pitchFamily="34" charset="0"/>
              </a:rPr>
              <a:t>Diziler</a:t>
            </a:r>
          </a:p>
          <a:p>
            <a:pPr>
              <a:lnSpc>
                <a:spcPct val="90000"/>
              </a:lnSpc>
            </a:pPr>
            <a:r>
              <a:rPr lang="tr-TR" altLang="tr-TR" sz="2400" dirty="0" err="1">
                <a:effectLst/>
                <a:latin typeface="Arial" panose="020B0604020202020204" pitchFamily="34" charset="0"/>
              </a:rPr>
              <a:t>Strinler</a:t>
            </a:r>
            <a:endParaRPr lang="tr-TR" altLang="tr-TR" sz="2400" dirty="0">
              <a:effectLst/>
              <a:latin typeface="Arial" panose="020B0604020202020204" pitchFamily="34" charset="0"/>
            </a:endParaRPr>
          </a:p>
          <a:p>
            <a:pPr>
              <a:lnSpc>
                <a:spcPct val="90000"/>
              </a:lnSpc>
            </a:pPr>
            <a:r>
              <a:rPr lang="tr-TR" altLang="tr-TR" sz="2400" dirty="0" err="1">
                <a:effectLst/>
                <a:latin typeface="Arial" panose="020B0604020202020204" pitchFamily="34" charset="0"/>
              </a:rPr>
              <a:t>Foreach</a:t>
            </a:r>
            <a:r>
              <a:rPr lang="tr-TR" altLang="tr-TR" sz="2400" dirty="0">
                <a:effectLst/>
                <a:latin typeface="Arial" panose="020B0604020202020204" pitchFamily="34" charset="0"/>
              </a:rPr>
              <a:t> döngüleri</a:t>
            </a:r>
          </a:p>
          <a:p>
            <a:pPr>
              <a:lnSpc>
                <a:spcPct val="90000"/>
              </a:lnSpc>
            </a:pPr>
            <a:endParaRPr lang="tr-TR" altLang="tr-TR" sz="2400" dirty="0">
              <a:effectLst/>
              <a:latin typeface="Arial" panose="020B0604020202020204" pitchFamily="34" charset="0"/>
            </a:endParaRPr>
          </a:p>
          <a:p>
            <a:pPr>
              <a:lnSpc>
                <a:spcPct val="90000"/>
              </a:lnSpc>
            </a:pPr>
            <a:endParaRPr lang="tr-TR" altLang="tr-TR" sz="2400" dirty="0">
              <a:effectLst/>
              <a:latin typeface="Arial" panose="020B0604020202020204" pitchFamily="34" charset="0"/>
            </a:endParaRPr>
          </a:p>
          <a:p>
            <a:pPr>
              <a:lnSpc>
                <a:spcPct val="90000"/>
              </a:lnSpc>
            </a:pPr>
            <a:endParaRPr lang="tr-TR" altLang="tr-TR" sz="2400" dirty="0">
              <a:effectLst/>
              <a:latin typeface="Arial" panose="020B0604020202020204" pitchFamily="34" charset="0"/>
            </a:endParaRPr>
          </a:p>
        </p:txBody>
      </p:sp>
    </p:spTree>
    <p:extLst>
      <p:ext uri="{BB962C8B-B14F-4D97-AF65-F5344CB8AC3E}">
        <p14:creationId xmlns:p14="http://schemas.microsoft.com/office/powerpoint/2010/main" val="1283215830"/>
      </p:ext>
    </p:extLst>
  </p:cSld>
  <p:clrMapOvr>
    <a:masterClrMapping/>
  </p:clrMapOvr>
  <p:transition spd="med" advClick="0" advTm="1000">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20</a:t>
            </a:fld>
            <a:endParaRPr lang="tr-TR">
              <a:solidFill>
                <a:srgbClr val="FFFFFF"/>
              </a:solidFill>
            </a:endParaRPr>
          </a:p>
        </p:txBody>
      </p:sp>
      <p:sp>
        <p:nvSpPr>
          <p:cNvPr id="4" name="Dikdörtgen 3"/>
          <p:cNvSpPr/>
          <p:nvPr/>
        </p:nvSpPr>
        <p:spPr>
          <a:xfrm>
            <a:off x="644434" y="326248"/>
            <a:ext cx="10811691" cy="4889031"/>
          </a:xfrm>
          <a:prstGeom prst="rect">
            <a:avLst/>
          </a:prstGeom>
        </p:spPr>
        <p:txBody>
          <a:bodyPr wrap="square">
            <a:spAutoFit/>
          </a:bodyPr>
          <a:lstStyle/>
          <a:p>
            <a:pPr>
              <a:lnSpc>
                <a:spcPct val="115000"/>
              </a:lnSpc>
              <a:spcAft>
                <a:spcPts val="0"/>
              </a:spcAft>
            </a:pPr>
            <a:r>
              <a:rPr lang="tr-TR" sz="2800" b="1" dirty="0" err="1">
                <a:latin typeface="Calibri" panose="020F0502020204030204" pitchFamily="34" charset="0"/>
                <a:ea typeface="Calibri" panose="020F0502020204030204" pitchFamily="34" charset="0"/>
                <a:cs typeface="Times New Roman" panose="02020603050405020304" pitchFamily="18" charset="0"/>
              </a:rPr>
              <a:t>The</a:t>
            </a:r>
            <a:r>
              <a:rPr lang="tr-TR" sz="2800" b="1" dirty="0">
                <a:latin typeface="Calibri" panose="020F0502020204030204" pitchFamily="34" charset="0"/>
                <a:ea typeface="Calibri" panose="020F0502020204030204" pitchFamily="34" charset="0"/>
                <a:cs typeface="Times New Roman" panose="02020603050405020304" pitchFamily="18" charset="0"/>
              </a:rPr>
              <a:t> </a:t>
            </a:r>
            <a:r>
              <a:rPr lang="tr-TR" sz="2800" b="1" dirty="0" err="1">
                <a:latin typeface="Calibri" panose="020F0502020204030204" pitchFamily="34" charset="0"/>
                <a:ea typeface="Calibri" panose="020F0502020204030204" pitchFamily="34" charset="0"/>
                <a:cs typeface="Times New Roman" panose="02020603050405020304" pitchFamily="18" charset="0"/>
              </a:rPr>
              <a:t>System.String</a:t>
            </a:r>
            <a:r>
              <a:rPr lang="tr-TR" sz="2800" b="1" dirty="0">
                <a:latin typeface="Calibri" panose="020F0502020204030204" pitchFamily="34" charset="0"/>
                <a:ea typeface="Calibri" panose="020F0502020204030204" pitchFamily="34" charset="0"/>
                <a:cs typeface="Times New Roman" panose="02020603050405020304" pitchFamily="18" charset="0"/>
              </a:rPr>
              <a:t> Class</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dirty="0">
                <a:latin typeface="Calibri" panose="020F0502020204030204" pitchFamily="34" charset="0"/>
                <a:ea typeface="Calibri" panose="020F0502020204030204" pitchFamily="34" charset="0"/>
                <a:cs typeface="Times New Roman" panose="02020603050405020304" pitchFamily="18" charset="0"/>
              </a:rPr>
              <a:t> </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dirty="0">
                <a:latin typeface="Calibri" panose="020F0502020204030204" pitchFamily="34" charset="0"/>
                <a:ea typeface="Calibri" panose="020F0502020204030204" pitchFamily="34" charset="0"/>
                <a:cs typeface="Times New Roman" panose="02020603050405020304" pitchFamily="18" charset="0"/>
              </a:rPr>
              <a:t> </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tr-TR" sz="2800"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C# da </a:t>
            </a:r>
            <a:r>
              <a:rPr lang="tr-TR" sz="2800" dirty="0" err="1">
                <a:solidFill>
                  <a:srgbClr val="FFC000"/>
                </a:solidFill>
                <a:latin typeface="Courier New" panose="02070309020205020404" pitchFamily="49" charset="0"/>
                <a:ea typeface="Calibri" panose="020F0502020204030204" pitchFamily="34" charset="0"/>
                <a:cs typeface="Times New Roman" panose="02020603050405020304" pitchFamily="18" charset="0"/>
              </a:rPr>
              <a:t>System.String</a:t>
            </a:r>
            <a:r>
              <a:rPr lang="tr-TR" sz="2800"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sınıfı, </a:t>
            </a:r>
            <a:r>
              <a:rPr lang="tr-TR" sz="2800" dirty="0" err="1">
                <a:solidFill>
                  <a:srgbClr val="FFC000"/>
                </a:solidFill>
                <a:latin typeface="Courier New" panose="02070309020205020404" pitchFamily="49" charset="0"/>
                <a:ea typeface="Calibri" panose="020F0502020204030204" pitchFamily="34" charset="0"/>
                <a:cs typeface="Times New Roman" panose="02020603050405020304" pitchFamily="18" charset="0"/>
              </a:rPr>
              <a:t>string</a:t>
            </a:r>
            <a:r>
              <a:rPr lang="tr-TR" sz="2800"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işlemlerini gerçekleştirmek için kullanılır.  </a:t>
            </a:r>
            <a:r>
              <a:rPr lang="tr-TR" sz="2800" dirty="0" err="1">
                <a:solidFill>
                  <a:srgbClr val="FFC000"/>
                </a:solidFill>
                <a:latin typeface="Courier New" panose="02070309020205020404" pitchFamily="49" charset="0"/>
                <a:ea typeface="Calibri" panose="020F0502020204030204" pitchFamily="34" charset="0"/>
                <a:cs typeface="Times New Roman" panose="02020603050405020304" pitchFamily="18" charset="0"/>
              </a:rPr>
              <a:t>Strng</a:t>
            </a:r>
            <a:r>
              <a:rPr lang="tr-TR" sz="2800"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bildirimi için </a:t>
            </a:r>
            <a:r>
              <a:rPr lang="tr-TR" sz="2800" dirty="0" err="1">
                <a:solidFill>
                  <a:srgbClr val="FFC000"/>
                </a:solidFill>
                <a:latin typeface="Courier New" panose="02070309020205020404" pitchFamily="49" charset="0"/>
                <a:ea typeface="Calibri" panose="020F0502020204030204" pitchFamily="34" charset="0"/>
                <a:cs typeface="Times New Roman" panose="02020603050405020304" pitchFamily="18" charset="0"/>
              </a:rPr>
              <a:t>System.String</a:t>
            </a:r>
            <a:r>
              <a:rPr lang="tr-TR" sz="2800"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sınıfının bir takma adı olan </a:t>
            </a:r>
            <a:r>
              <a:rPr lang="tr-TR" sz="2800" dirty="0" err="1">
                <a:solidFill>
                  <a:srgbClr val="FFC000"/>
                </a:solidFill>
                <a:latin typeface="Courier New" panose="02070309020205020404" pitchFamily="49" charset="0"/>
                <a:ea typeface="Calibri" panose="020F0502020204030204" pitchFamily="34" charset="0"/>
                <a:cs typeface="Times New Roman" panose="02020603050405020304" pitchFamily="18" charset="0"/>
              </a:rPr>
              <a:t>String</a:t>
            </a:r>
            <a:r>
              <a:rPr lang="tr-TR" sz="2800"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anahtar kelimesi </a:t>
            </a:r>
            <a:r>
              <a:rPr lang="tr-TR" sz="2800" dirty="0" err="1">
                <a:solidFill>
                  <a:srgbClr val="FFC000"/>
                </a:solidFill>
                <a:latin typeface="Courier New" panose="02070309020205020404" pitchFamily="49" charset="0"/>
                <a:ea typeface="Calibri" panose="020F0502020204030204" pitchFamily="34" charset="0"/>
                <a:cs typeface="Times New Roman" panose="02020603050405020304" pitchFamily="18" charset="0"/>
              </a:rPr>
              <a:t>kullanılr</a:t>
            </a:r>
            <a:r>
              <a:rPr lang="tr-TR" sz="2800" dirty="0">
                <a:solidFill>
                  <a:srgbClr val="FFC000"/>
                </a:solidFill>
                <a:latin typeface="Courier New" panose="02070309020205020404" pitchFamily="49" charset="0"/>
                <a:ea typeface="Calibri" panose="020F0502020204030204" pitchFamily="34" charset="0"/>
                <a:cs typeface="Times New Roman" panose="02020603050405020304" pitchFamily="18" charset="0"/>
              </a:rPr>
              <a:t>. </a:t>
            </a:r>
            <a:endParaRPr lang="tr-TR" sz="24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dirty="0">
                <a:solidFill>
                  <a:srgbClr val="FFC000"/>
                </a:solidFill>
                <a:latin typeface="Calibri" panose="020F0502020204030204" pitchFamily="34" charset="0"/>
                <a:ea typeface="Calibri" panose="020F0502020204030204" pitchFamily="34" charset="0"/>
                <a:cs typeface="Times New Roman" panose="02020603050405020304" pitchFamily="18" charset="0"/>
              </a:rPr>
              <a:t>  </a:t>
            </a:r>
            <a:endParaRPr lang="tr-TR" sz="2400" dirty="0">
              <a:solidFill>
                <a:srgbClr val="FFC00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dirty="0" err="1">
                <a:latin typeface="Calibri" panose="020F0502020204030204" pitchFamily="34" charset="0"/>
                <a:ea typeface="Calibri" panose="020F0502020204030204" pitchFamily="34" charset="0"/>
                <a:cs typeface="Times New Roman" panose="02020603050405020304" pitchFamily="18" charset="0"/>
              </a:rPr>
              <a:t>String</a:t>
            </a:r>
            <a:r>
              <a:rPr lang="tr-TR" dirty="0">
                <a:latin typeface="Calibri" panose="020F0502020204030204" pitchFamily="34" charset="0"/>
                <a:ea typeface="Calibri" panose="020F0502020204030204" pitchFamily="34" charset="0"/>
                <a:cs typeface="Times New Roman" panose="02020603050405020304" pitchFamily="18" charset="0"/>
              </a:rPr>
              <a:t> tanımlamak için</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dirty="0">
                <a:latin typeface="Calibri" panose="020F0502020204030204" pitchFamily="34" charset="0"/>
                <a:ea typeface="Calibri" panose="020F0502020204030204" pitchFamily="34" charset="0"/>
                <a:cs typeface="Times New Roman" panose="02020603050405020304" pitchFamily="18" charset="0"/>
              </a:rPr>
              <a:t> </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r>
              <a:rPr lang="tr-TR"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string</a:t>
            </a:r>
            <a:r>
              <a:rPr lang="tr-TR" sz="2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tr-TR"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greeting</a:t>
            </a:r>
            <a:r>
              <a:rPr lang="tr-TR" sz="2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tr-TR" sz="2400" dirty="0" err="1">
                <a:solidFill>
                  <a:srgbClr val="000000"/>
                </a:solidFill>
                <a:latin typeface="Consolas" panose="020B0609020204030204" pitchFamily="49" charset="0"/>
                <a:ea typeface="Calibri" panose="020F0502020204030204" pitchFamily="34" charset="0"/>
                <a:cs typeface="Consolas" panose="020B0609020204030204" pitchFamily="49" charset="0"/>
              </a:rPr>
              <a:t>Hello</a:t>
            </a:r>
            <a:r>
              <a:rPr lang="tr-TR" sz="2400" dirty="0">
                <a:solidFill>
                  <a:srgbClr val="000000"/>
                </a:solidFill>
                <a:latin typeface="Consolas" panose="020B0609020204030204" pitchFamily="49" charset="0"/>
                <a:ea typeface="Calibri" panose="020F0502020204030204" pitchFamily="34" charset="0"/>
                <a:cs typeface="Consolas" panose="020B0609020204030204" pitchFamily="49" charset="0"/>
              </a:rPr>
              <a:t>, C#"; </a:t>
            </a:r>
          </a:p>
          <a:p>
            <a:endParaRPr lang="tr-TR" sz="4000" dirty="0"/>
          </a:p>
        </p:txBody>
      </p:sp>
    </p:spTree>
    <p:extLst>
      <p:ext uri="{BB962C8B-B14F-4D97-AF65-F5344CB8AC3E}">
        <p14:creationId xmlns:p14="http://schemas.microsoft.com/office/powerpoint/2010/main" val="1919303958"/>
      </p:ext>
    </p:extLst>
  </p:cSld>
  <p:clrMapOvr>
    <a:masterClrMapping/>
  </p:clrMapOvr>
  <p:transition spd="med" advClick="0" advTm="1000">
    <p:spli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21</a:t>
            </a:fld>
            <a:endParaRPr lang="tr-TR">
              <a:solidFill>
                <a:srgbClr val="FFFFFF"/>
              </a:solidFill>
            </a:endParaRPr>
          </a:p>
        </p:txBody>
      </p:sp>
      <p:sp>
        <p:nvSpPr>
          <p:cNvPr id="7" name="Dikdörtgen 6"/>
          <p:cNvSpPr/>
          <p:nvPr/>
        </p:nvSpPr>
        <p:spPr>
          <a:xfrm>
            <a:off x="718457" y="539826"/>
            <a:ext cx="10332720" cy="4370427"/>
          </a:xfrm>
          <a:prstGeom prst="rect">
            <a:avLst/>
          </a:prstGeom>
        </p:spPr>
        <p:txBody>
          <a:bodyPr wrap="square">
            <a:spAutoFit/>
          </a:bodyPr>
          <a:lstStyle/>
          <a:p>
            <a:r>
              <a:rPr lang="tr-TR" sz="2000" dirty="0"/>
              <a:t>ifadesi kullanılabilir. Burada </a:t>
            </a:r>
            <a:r>
              <a:rPr lang="tr-TR" sz="2000" dirty="0" err="1"/>
              <a:t>greeting</a:t>
            </a:r>
            <a:r>
              <a:rPr lang="tr-TR" sz="2000" dirty="0"/>
              <a:t> nesnesi oluşturulmakta ve ilk değer </a:t>
            </a:r>
            <a:r>
              <a:rPr lang="tr-TR" sz="2000" dirty="0" err="1"/>
              <a:t>olarakda</a:t>
            </a:r>
            <a:r>
              <a:rPr lang="tr-TR" sz="2000" dirty="0"/>
              <a:t> "</a:t>
            </a:r>
            <a:r>
              <a:rPr lang="tr-TR" sz="2000" dirty="0" err="1"/>
              <a:t>Hello</a:t>
            </a:r>
            <a:r>
              <a:rPr lang="tr-TR" sz="2000" dirty="0"/>
              <a:t>, C#" atanmaktadır. Hafızadaki yerleşimi aşağıdaki şekildedir. Bu </a:t>
            </a:r>
            <a:r>
              <a:rPr lang="tr-TR" sz="2000" dirty="0" err="1"/>
              <a:t>char</a:t>
            </a:r>
            <a:r>
              <a:rPr lang="tr-TR" sz="2000" dirty="0"/>
              <a:t>[] dizisi </a:t>
            </a:r>
            <a:r>
              <a:rPr lang="tr-TR" sz="2000" dirty="0" err="1"/>
              <a:t>ilede</a:t>
            </a:r>
            <a:r>
              <a:rPr lang="tr-TR" sz="2000" dirty="0"/>
              <a:t> yapılabilir ama </a:t>
            </a:r>
            <a:r>
              <a:rPr lang="tr-TR" sz="2000" dirty="0" err="1"/>
              <a:t>oop</a:t>
            </a:r>
            <a:r>
              <a:rPr lang="tr-TR" sz="2000" dirty="0"/>
              <a:t> da bu bir takım sıkıntılara yol açabilir.</a:t>
            </a:r>
          </a:p>
          <a:p>
            <a:endParaRPr lang="tr-TR" sz="2000" dirty="0"/>
          </a:p>
          <a:p>
            <a:endParaRPr lang="tr-TR" sz="2000" dirty="0"/>
          </a:p>
          <a:p>
            <a:r>
              <a:rPr lang="tr-TR" sz="2000" dirty="0"/>
              <a:t>H 	e 	l 	l 	o 	, 	C 	# </a:t>
            </a:r>
          </a:p>
          <a:p>
            <a:endParaRPr lang="tr-TR" sz="2000" dirty="0"/>
          </a:p>
          <a:p>
            <a:endParaRPr lang="tr-TR" sz="2000" dirty="0"/>
          </a:p>
          <a:p>
            <a:r>
              <a:rPr lang="tr-TR" sz="2000" dirty="0" err="1"/>
              <a:t>Strings</a:t>
            </a:r>
            <a:r>
              <a:rPr lang="tr-TR" sz="2000" dirty="0"/>
              <a:t> </a:t>
            </a:r>
            <a:r>
              <a:rPr lang="tr-TR" sz="2000" dirty="0" err="1"/>
              <a:t>and</a:t>
            </a:r>
            <a:r>
              <a:rPr lang="tr-TR" sz="2000" dirty="0"/>
              <a:t> </a:t>
            </a:r>
            <a:r>
              <a:rPr lang="tr-TR" sz="2000" dirty="0" err="1"/>
              <a:t>Char</a:t>
            </a:r>
            <a:r>
              <a:rPr lang="tr-TR" sz="2000" dirty="0"/>
              <a:t> </a:t>
            </a:r>
            <a:r>
              <a:rPr lang="tr-TR" sz="2000" dirty="0" err="1"/>
              <a:t>Arrays</a:t>
            </a:r>
            <a:endParaRPr lang="tr-TR" sz="2000" dirty="0"/>
          </a:p>
          <a:p>
            <a:endParaRPr lang="tr-TR" sz="2000" dirty="0"/>
          </a:p>
          <a:p>
            <a:r>
              <a:rPr lang="tr-TR" sz="2000" dirty="0" err="1"/>
              <a:t>string</a:t>
            </a:r>
            <a:r>
              <a:rPr lang="tr-TR" sz="2000" dirty="0"/>
              <a:t> </a:t>
            </a:r>
            <a:r>
              <a:rPr lang="tr-TR" sz="2000" dirty="0" err="1"/>
              <a:t>str</a:t>
            </a:r>
            <a:r>
              <a:rPr lang="tr-TR" sz="2000" dirty="0"/>
              <a:t> = "</a:t>
            </a:r>
            <a:r>
              <a:rPr lang="tr-TR" sz="2000" dirty="0" err="1"/>
              <a:t>abcde</a:t>
            </a:r>
            <a:r>
              <a:rPr lang="tr-TR" sz="2000" dirty="0"/>
              <a:t>"; </a:t>
            </a:r>
          </a:p>
          <a:p>
            <a:r>
              <a:rPr lang="tr-TR" sz="2000" dirty="0" err="1"/>
              <a:t>char</a:t>
            </a:r>
            <a:r>
              <a:rPr lang="tr-TR" sz="2000" dirty="0"/>
              <a:t> </a:t>
            </a:r>
            <a:r>
              <a:rPr lang="tr-TR" sz="2000" dirty="0" err="1"/>
              <a:t>ch</a:t>
            </a:r>
            <a:r>
              <a:rPr lang="tr-TR" sz="2000" dirty="0"/>
              <a:t> = </a:t>
            </a:r>
            <a:r>
              <a:rPr lang="tr-TR" sz="2000" dirty="0" err="1"/>
              <a:t>str</a:t>
            </a:r>
            <a:r>
              <a:rPr lang="tr-TR" sz="2000" dirty="0"/>
              <a:t>[1]; // </a:t>
            </a:r>
            <a:r>
              <a:rPr lang="tr-TR" sz="2000" dirty="0" err="1"/>
              <a:t>ch</a:t>
            </a:r>
            <a:r>
              <a:rPr lang="tr-TR" sz="2000" dirty="0"/>
              <a:t> == 'b' </a:t>
            </a:r>
          </a:p>
          <a:p>
            <a:r>
              <a:rPr lang="tr-TR" sz="2000" dirty="0" err="1"/>
              <a:t>str</a:t>
            </a:r>
            <a:r>
              <a:rPr lang="tr-TR" sz="2000" dirty="0"/>
              <a:t>[1] = 'a'; // </a:t>
            </a:r>
            <a:r>
              <a:rPr lang="tr-TR" sz="2000" dirty="0" err="1"/>
              <a:t>Compilation</a:t>
            </a:r>
            <a:r>
              <a:rPr lang="tr-TR" sz="2000" dirty="0"/>
              <a:t> </a:t>
            </a:r>
            <a:r>
              <a:rPr lang="tr-TR" sz="2000" dirty="0" err="1"/>
              <a:t>error</a:t>
            </a:r>
            <a:r>
              <a:rPr lang="tr-TR" sz="2000" dirty="0"/>
              <a:t>! </a:t>
            </a:r>
          </a:p>
          <a:p>
            <a:r>
              <a:rPr lang="tr-TR" sz="2000" dirty="0" err="1"/>
              <a:t>ch</a:t>
            </a:r>
            <a:r>
              <a:rPr lang="tr-TR" sz="2000" dirty="0"/>
              <a:t> = </a:t>
            </a:r>
            <a:r>
              <a:rPr lang="tr-TR" sz="2000" dirty="0" err="1"/>
              <a:t>str</a:t>
            </a:r>
            <a:r>
              <a:rPr lang="tr-TR" sz="2000" dirty="0"/>
              <a:t>[50]; // </a:t>
            </a:r>
            <a:r>
              <a:rPr lang="tr-TR" sz="2000" dirty="0" err="1"/>
              <a:t>IndexOutOfRangeException</a:t>
            </a:r>
            <a:r>
              <a:rPr lang="tr-TR" sz="2000" dirty="0"/>
              <a:t> </a:t>
            </a:r>
          </a:p>
        </p:txBody>
      </p:sp>
    </p:spTree>
    <p:extLst>
      <p:ext uri="{BB962C8B-B14F-4D97-AF65-F5344CB8AC3E}">
        <p14:creationId xmlns:p14="http://schemas.microsoft.com/office/powerpoint/2010/main" val="1123520199"/>
      </p:ext>
    </p:extLst>
  </p:cSld>
  <p:clrMapOvr>
    <a:masterClrMapping/>
  </p:clrMapOvr>
  <p:transition spd="med" advClick="0" advTm="1000">
    <p:spli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22</a:t>
            </a:fld>
            <a:endParaRPr lang="tr-TR">
              <a:solidFill>
                <a:srgbClr val="FFFFFF"/>
              </a:solidFill>
            </a:endParaRPr>
          </a:p>
        </p:txBody>
      </p:sp>
      <p:pic>
        <p:nvPicPr>
          <p:cNvPr id="4" name="Resim 3"/>
          <p:cNvPicPr>
            <a:picLocks noChangeAspect="1"/>
          </p:cNvPicPr>
          <p:nvPr/>
        </p:nvPicPr>
        <p:blipFill>
          <a:blip r:embed="rId2"/>
          <a:stretch>
            <a:fillRect/>
          </a:stretch>
        </p:blipFill>
        <p:spPr>
          <a:xfrm>
            <a:off x="8319135" y="392021"/>
            <a:ext cx="3600450" cy="4924425"/>
          </a:xfrm>
          <a:prstGeom prst="rect">
            <a:avLst/>
          </a:prstGeom>
        </p:spPr>
      </p:pic>
      <p:sp>
        <p:nvSpPr>
          <p:cNvPr id="5" name="Dikdörtgen 4"/>
          <p:cNvSpPr/>
          <p:nvPr/>
        </p:nvSpPr>
        <p:spPr>
          <a:xfrm>
            <a:off x="402167" y="283926"/>
            <a:ext cx="8114816" cy="5262979"/>
          </a:xfrm>
          <a:prstGeom prst="rect">
            <a:avLst/>
          </a:prstGeom>
        </p:spPr>
        <p:txBody>
          <a:bodyPr wrap="square">
            <a:spAutoFit/>
          </a:bodyPr>
          <a:lstStyle/>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System.Collections.Generic</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System.Linq</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System.Text</a:t>
            </a:r>
            <a:r>
              <a:rPr lang="tr-TR" sz="1400" dirty="0">
                <a:solidFill>
                  <a:srgbClr val="000000"/>
                </a:solidFill>
                <a:highlight>
                  <a:srgbClr val="FFFFFF"/>
                </a:highlight>
                <a:latin typeface="Consolas" panose="020B0609020204030204" pitchFamily="49" charset="0"/>
              </a:rPr>
              <a:t>;</a:t>
            </a:r>
          </a:p>
          <a:p>
            <a:endParaRPr lang="tr-TR" sz="1400" dirty="0">
              <a:solidFill>
                <a:srgbClr val="000000"/>
              </a:solidFill>
              <a:highlight>
                <a:srgbClr val="FFFFFF"/>
              </a:highlight>
              <a:latin typeface="Consolas" panose="020B0609020204030204" pitchFamily="49" charset="0"/>
            </a:endParaRPr>
          </a:p>
          <a:p>
            <a:r>
              <a:rPr lang="tr-TR" sz="1400" dirty="0" err="1">
                <a:solidFill>
                  <a:srgbClr val="0000FF"/>
                </a:solidFill>
                <a:highlight>
                  <a:srgbClr val="FFFFFF"/>
                </a:highlight>
                <a:latin typeface="Consolas" panose="020B0609020204030204" pitchFamily="49" charset="0"/>
              </a:rPr>
              <a:t>namespace</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Stringornek</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class</a:t>
            </a:r>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stringO</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static</a:t>
            </a:r>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void</a:t>
            </a:r>
            <a:r>
              <a:rPr lang="tr-TR" sz="1400" dirty="0">
                <a:solidFill>
                  <a:srgbClr val="000000"/>
                </a:solidFill>
                <a:highlight>
                  <a:srgbClr val="FFFFFF"/>
                </a:highlight>
                <a:latin typeface="Consolas" panose="020B0609020204030204" pitchFamily="49" charset="0"/>
              </a:rPr>
              <a:t> Main(</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args</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message</a:t>
            </a:r>
            <a:r>
              <a:rPr lang="tr-TR" sz="1400" dirty="0">
                <a:solidFill>
                  <a:srgbClr val="000000"/>
                </a:solidFill>
                <a:highlight>
                  <a:srgbClr val="FFFFFF"/>
                </a:highlight>
                <a:latin typeface="Consolas" panose="020B0609020204030204" pitchFamily="49" charset="0"/>
              </a:rPr>
              <a:t> = </a:t>
            </a:r>
            <a:r>
              <a:rPr lang="tr-TR" sz="1400" dirty="0">
                <a:solidFill>
                  <a:srgbClr val="A31515"/>
                </a:solidFill>
                <a:highlight>
                  <a:srgbClr val="FFFFFF"/>
                </a:highlight>
                <a:latin typeface="Consolas" panose="020B0609020204030204" pitchFamily="49" charset="0"/>
              </a:rPr>
              <a:t>"Bu bir </a:t>
            </a:r>
            <a:r>
              <a:rPr lang="tr-TR" sz="1400" dirty="0" err="1">
                <a:solidFill>
                  <a:srgbClr val="A31515"/>
                </a:solidFill>
                <a:highlight>
                  <a:srgbClr val="FFFFFF"/>
                </a:highlight>
                <a:latin typeface="Consolas" panose="020B0609020204030204" pitchFamily="49" charset="0"/>
              </a:rPr>
              <a:t>string</a:t>
            </a:r>
            <a:r>
              <a:rPr lang="tr-TR" sz="1400" dirty="0">
                <a:solidFill>
                  <a:srgbClr val="A31515"/>
                </a:solidFill>
                <a:highlight>
                  <a:srgbClr val="FFFFFF"/>
                </a:highlight>
                <a:latin typeface="Consolas" panose="020B0609020204030204" pitchFamily="49" charset="0"/>
              </a:rPr>
              <a:t> örneğidir."</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a:t>
            </a:r>
            <a:r>
              <a:rPr lang="tr-TR" sz="1400" dirty="0" err="1">
                <a:solidFill>
                  <a:srgbClr val="A31515"/>
                </a:solidFill>
                <a:highlight>
                  <a:srgbClr val="FFFFFF"/>
                </a:highlight>
                <a:latin typeface="Consolas" panose="020B0609020204030204" pitchFamily="49" charset="0"/>
              </a:rPr>
              <a:t>message</a:t>
            </a:r>
            <a:r>
              <a:rPr lang="tr-TR" sz="1400" dirty="0">
                <a:solidFill>
                  <a:srgbClr val="A31515"/>
                </a:solidFill>
                <a:highlight>
                  <a:srgbClr val="FFFFFF"/>
                </a:highlight>
                <a:latin typeface="Consolas" panose="020B0609020204030204" pitchFamily="49" charset="0"/>
              </a:rPr>
              <a:t> = {0}"</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message</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a:t>
            </a:r>
            <a:r>
              <a:rPr lang="tr-TR" sz="1400" dirty="0" err="1">
                <a:solidFill>
                  <a:srgbClr val="A31515"/>
                </a:solidFill>
                <a:highlight>
                  <a:srgbClr val="FFFFFF"/>
                </a:highlight>
                <a:latin typeface="Consolas" panose="020B0609020204030204" pitchFamily="49" charset="0"/>
              </a:rPr>
              <a:t>message.Length</a:t>
            </a:r>
            <a:r>
              <a:rPr lang="tr-TR" sz="1400" dirty="0">
                <a:solidFill>
                  <a:srgbClr val="A31515"/>
                </a:solidFill>
                <a:highlight>
                  <a:srgbClr val="FFFFFF"/>
                </a:highlight>
                <a:latin typeface="Consolas" panose="020B0609020204030204" pitchFamily="49" charset="0"/>
              </a:rPr>
              <a:t> = {0}"</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message.Length</a:t>
            </a:r>
            <a:r>
              <a:rPr lang="tr-TR" sz="1400" dirty="0">
                <a:solidFill>
                  <a:srgbClr val="000000"/>
                </a:solidFill>
                <a:highlight>
                  <a:srgbClr val="FFFFFF"/>
                </a:highlight>
                <a:latin typeface="Consolas" panose="020B0609020204030204" pitchFamily="49" charset="0"/>
              </a:rPr>
              <a:t>);</a:t>
            </a:r>
          </a:p>
          <a:p>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i = 0; i &lt; message.Length; i++)</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  </a:t>
            </a:r>
            <a:r>
              <a:rPr lang="tr-TR" sz="1400" dirty="0" err="1">
                <a:solidFill>
                  <a:srgbClr val="A31515"/>
                </a:solidFill>
                <a:highlight>
                  <a:srgbClr val="FFFFFF"/>
                </a:highlight>
                <a:latin typeface="Consolas" panose="020B0609020204030204" pitchFamily="49" charset="0"/>
              </a:rPr>
              <a:t>message</a:t>
            </a:r>
            <a:r>
              <a:rPr lang="tr-TR" sz="1400" dirty="0">
                <a:solidFill>
                  <a:srgbClr val="A31515"/>
                </a:solidFill>
                <a:highlight>
                  <a:srgbClr val="FFFFFF"/>
                </a:highlight>
                <a:latin typeface="Consolas" panose="020B0609020204030204" pitchFamily="49" charset="0"/>
              </a:rPr>
              <a:t>[{0}] = {1}"</a:t>
            </a:r>
            <a:r>
              <a:rPr lang="tr-TR" sz="1400" dirty="0">
                <a:solidFill>
                  <a:srgbClr val="000000"/>
                </a:solidFill>
                <a:highlight>
                  <a:srgbClr val="FFFFFF"/>
                </a:highlight>
                <a:latin typeface="Consolas" panose="020B0609020204030204" pitchFamily="49" charset="0"/>
              </a:rPr>
              <a:t>, i, </a:t>
            </a:r>
            <a:r>
              <a:rPr lang="tr-TR" sz="1400" dirty="0" err="1">
                <a:solidFill>
                  <a:srgbClr val="000000"/>
                </a:solidFill>
                <a:highlight>
                  <a:srgbClr val="FFFFFF"/>
                </a:highlight>
                <a:latin typeface="Consolas" panose="020B0609020204030204" pitchFamily="49" charset="0"/>
              </a:rPr>
              <a:t>message</a:t>
            </a:r>
            <a:r>
              <a:rPr lang="tr-TR" sz="1400" dirty="0">
                <a:solidFill>
                  <a:srgbClr val="000000"/>
                </a:solidFill>
                <a:highlight>
                  <a:srgbClr val="FFFFFF"/>
                </a:highlight>
                <a:latin typeface="Consolas" panose="020B0609020204030204" pitchFamily="49" charset="0"/>
              </a:rPr>
              <a:t>[i]);</a:t>
            </a:r>
          </a:p>
          <a:p>
            <a:r>
              <a:rPr lang="tr-TR" sz="1400" dirty="0">
                <a:solidFill>
                  <a:srgbClr val="000000"/>
                </a:solidFill>
                <a:highlight>
                  <a:srgbClr val="FFFFFF"/>
                </a:highlight>
                <a:latin typeface="Consolas" panose="020B0609020204030204" pitchFamily="49" charset="0"/>
              </a:rPr>
              <a:t>            }</a:t>
            </a:r>
          </a:p>
          <a:p>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.Read</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a:t>
            </a:r>
            <a:endParaRPr lang="tr-TR" sz="3600" dirty="0"/>
          </a:p>
        </p:txBody>
      </p:sp>
    </p:spTree>
    <p:extLst>
      <p:ext uri="{BB962C8B-B14F-4D97-AF65-F5344CB8AC3E}">
        <p14:creationId xmlns:p14="http://schemas.microsoft.com/office/powerpoint/2010/main" val="1584060406"/>
      </p:ext>
    </p:extLst>
  </p:cSld>
  <p:clrMapOvr>
    <a:masterClrMapping/>
  </p:clrMapOvr>
  <p:transition spd="med" advClick="0" advTm="1000">
    <p:spli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23</a:t>
            </a:fld>
            <a:endParaRPr lang="tr-TR">
              <a:solidFill>
                <a:srgbClr val="FFFFFF"/>
              </a:solidFill>
            </a:endParaRPr>
          </a:p>
        </p:txBody>
      </p:sp>
      <p:sp>
        <p:nvSpPr>
          <p:cNvPr id="4" name="Dikdörtgen 3"/>
          <p:cNvSpPr/>
          <p:nvPr/>
        </p:nvSpPr>
        <p:spPr>
          <a:xfrm>
            <a:off x="1252996" y="357443"/>
            <a:ext cx="4402808" cy="369332"/>
          </a:xfrm>
          <a:prstGeom prst="rect">
            <a:avLst/>
          </a:prstGeom>
        </p:spPr>
        <p:txBody>
          <a:bodyPr wrap="none">
            <a:spAutoFit/>
          </a:bodyPr>
          <a:lstStyle/>
          <a:p>
            <a:r>
              <a:rPr lang="tr-TR" dirty="0"/>
              <a:t>Çift tırnaklar </a:t>
            </a:r>
            <a:r>
              <a:rPr lang="tr-TR" dirty="0" err="1"/>
              <a:t>string</a:t>
            </a:r>
            <a:r>
              <a:rPr lang="tr-TR" dirty="0"/>
              <a:t> ifadenin değerleri değildir</a:t>
            </a:r>
          </a:p>
        </p:txBody>
      </p:sp>
      <p:sp>
        <p:nvSpPr>
          <p:cNvPr id="5" name="Dikdörtgen 4"/>
          <p:cNvSpPr/>
          <p:nvPr/>
        </p:nvSpPr>
        <p:spPr>
          <a:xfrm>
            <a:off x="849085" y="1049443"/>
            <a:ext cx="10045338" cy="2862322"/>
          </a:xfrm>
          <a:prstGeom prst="rect">
            <a:avLst/>
          </a:prstGeom>
        </p:spPr>
        <p:txBody>
          <a:bodyPr wrap="square">
            <a:spAutoFit/>
          </a:bodyPr>
          <a:lstStyle/>
          <a:p>
            <a:r>
              <a:rPr lang="en-US" sz="2000" dirty="0"/>
              <a:t>Strings Escaping</a:t>
            </a:r>
          </a:p>
          <a:p>
            <a:r>
              <a:rPr lang="en-US" sz="2000" dirty="0"/>
              <a:t>As we already know, if we want to use quotes into the string content, we must put a slash before them to identify that we consider the quotes character itself and not using the quotation marks for ending the string:</a:t>
            </a:r>
          </a:p>
          <a:p>
            <a:endParaRPr lang="en-US" sz="2000" dirty="0"/>
          </a:p>
          <a:p>
            <a:r>
              <a:rPr lang="en-US" sz="2000" dirty="0" err="1"/>
              <a:t>Daha</a:t>
            </a:r>
            <a:r>
              <a:rPr lang="en-US" sz="2000" dirty="0"/>
              <a:t> </a:t>
            </a:r>
            <a:r>
              <a:rPr lang="en-US" sz="2000" dirty="0" err="1"/>
              <a:t>öncedende</a:t>
            </a:r>
            <a:r>
              <a:rPr lang="en-US" sz="2000" dirty="0"/>
              <a:t> </a:t>
            </a:r>
            <a:r>
              <a:rPr lang="en-US" sz="2000" dirty="0" err="1"/>
              <a:t>bildiğimiz</a:t>
            </a:r>
            <a:r>
              <a:rPr lang="en-US" sz="2000" dirty="0"/>
              <a:t> </a:t>
            </a:r>
            <a:r>
              <a:rPr lang="en-US" sz="2000" dirty="0" err="1"/>
              <a:t>gibi</a:t>
            </a:r>
            <a:r>
              <a:rPr lang="en-US" sz="2000" dirty="0"/>
              <a:t> \ </a:t>
            </a:r>
            <a:r>
              <a:rPr lang="en-US" sz="2000" dirty="0" err="1"/>
              <a:t>dan</a:t>
            </a:r>
            <a:r>
              <a:rPr lang="en-US" sz="2000" dirty="0"/>
              <a:t> </a:t>
            </a:r>
            <a:r>
              <a:rPr lang="en-US" sz="2000" dirty="0" err="1"/>
              <a:t>sonra</a:t>
            </a:r>
            <a:r>
              <a:rPr lang="en-US" sz="2000" dirty="0"/>
              <a:t> </a:t>
            </a:r>
            <a:r>
              <a:rPr lang="en-US" sz="2000" dirty="0" err="1"/>
              <a:t>konulan</a:t>
            </a:r>
            <a:r>
              <a:rPr lang="en-US" sz="2000" dirty="0"/>
              <a:t> “ </a:t>
            </a:r>
            <a:r>
              <a:rPr lang="en-US" sz="2000" dirty="0" err="1"/>
              <a:t>karakter</a:t>
            </a:r>
            <a:r>
              <a:rPr lang="en-US" sz="2000" dirty="0"/>
              <a:t> </a:t>
            </a:r>
            <a:r>
              <a:rPr lang="en-US" sz="2000" dirty="0" err="1"/>
              <a:t>dizininin</a:t>
            </a:r>
            <a:r>
              <a:rPr lang="en-US" sz="2000" dirty="0"/>
              <a:t> </a:t>
            </a:r>
            <a:r>
              <a:rPr lang="en-US" sz="2000" dirty="0" err="1"/>
              <a:t>bir</a:t>
            </a:r>
            <a:r>
              <a:rPr lang="en-US" sz="2000" dirty="0"/>
              <a:t> </a:t>
            </a:r>
            <a:r>
              <a:rPr lang="en-US" sz="2000" dirty="0" err="1"/>
              <a:t>parçasıdır</a:t>
            </a:r>
            <a:r>
              <a:rPr lang="en-US" sz="2000" dirty="0"/>
              <a:t>.</a:t>
            </a:r>
          </a:p>
          <a:p>
            <a:endParaRPr lang="en-US" sz="2000" dirty="0"/>
          </a:p>
          <a:p>
            <a:r>
              <a:rPr lang="en-US" sz="2000" dirty="0"/>
              <a:t>string quote = "Book's title is \"Intro to C#\""; </a:t>
            </a:r>
          </a:p>
          <a:p>
            <a:r>
              <a:rPr lang="en-US" sz="2000" dirty="0"/>
              <a:t>// Book's title is "Intro to C#" </a:t>
            </a:r>
          </a:p>
        </p:txBody>
      </p:sp>
    </p:spTree>
    <p:extLst>
      <p:ext uri="{BB962C8B-B14F-4D97-AF65-F5344CB8AC3E}">
        <p14:creationId xmlns:p14="http://schemas.microsoft.com/office/powerpoint/2010/main" val="2931937911"/>
      </p:ext>
    </p:extLst>
  </p:cSld>
  <p:clrMapOvr>
    <a:masterClrMapping/>
  </p:clrMapOvr>
  <p:transition spd="med" advClick="0" advTm="1000">
    <p:spli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24</a:t>
            </a:fld>
            <a:endParaRPr lang="tr-TR">
              <a:solidFill>
                <a:srgbClr val="FFFFFF"/>
              </a:solidFill>
            </a:endParaRPr>
          </a:p>
        </p:txBody>
      </p:sp>
      <p:sp>
        <p:nvSpPr>
          <p:cNvPr id="4" name="Dikdörtgen 3"/>
          <p:cNvSpPr/>
          <p:nvPr/>
        </p:nvSpPr>
        <p:spPr>
          <a:xfrm>
            <a:off x="605246" y="226483"/>
            <a:ext cx="10210800" cy="3170099"/>
          </a:xfrm>
          <a:prstGeom prst="rect">
            <a:avLst/>
          </a:prstGeom>
        </p:spPr>
        <p:txBody>
          <a:bodyPr wrap="square">
            <a:spAutoFit/>
          </a:bodyPr>
          <a:lstStyle/>
          <a:p>
            <a:r>
              <a:rPr lang="en-US" dirty="0"/>
              <a:t>String </a:t>
            </a:r>
            <a:r>
              <a:rPr lang="en-US" dirty="0" err="1"/>
              <a:t>bildirimi</a:t>
            </a:r>
            <a:endParaRPr lang="en-US" dirty="0"/>
          </a:p>
          <a:p>
            <a:endParaRPr lang="en-US" dirty="0"/>
          </a:p>
          <a:p>
            <a:r>
              <a:rPr lang="en-US" dirty="0"/>
              <a:t>string </a:t>
            </a:r>
            <a:r>
              <a:rPr lang="en-US" dirty="0" err="1"/>
              <a:t>str</a:t>
            </a:r>
            <a:r>
              <a:rPr lang="en-US" dirty="0"/>
              <a:t>; </a:t>
            </a:r>
          </a:p>
          <a:p>
            <a:endParaRPr lang="en-US" dirty="0"/>
          </a:p>
          <a:p>
            <a:r>
              <a:rPr lang="en-US" dirty="0"/>
              <a:t>string website = "http://www.wikipedia.org"; </a:t>
            </a:r>
          </a:p>
          <a:p>
            <a:endParaRPr lang="en-US" dirty="0"/>
          </a:p>
          <a:p>
            <a:r>
              <a:rPr lang="en-US" dirty="0"/>
              <a:t>string source = "Some source"; </a:t>
            </a:r>
          </a:p>
          <a:p>
            <a:r>
              <a:rPr lang="en-US" dirty="0"/>
              <a:t>string assigned = source; </a:t>
            </a:r>
          </a:p>
          <a:p>
            <a:endParaRPr lang="en-US" dirty="0"/>
          </a:p>
          <a:p>
            <a:endParaRPr lang="en-US" dirty="0"/>
          </a:p>
          <a:p>
            <a:r>
              <a:rPr lang="en-US" dirty="0"/>
              <a:t>string </a:t>
            </a:r>
            <a:r>
              <a:rPr lang="en-US" sz="1600" dirty="0"/>
              <a:t>website</a:t>
            </a:r>
            <a:r>
              <a:rPr lang="en-US" dirty="0"/>
              <a:t> = "http:// www.sakarya.edu.tr/tr"; </a:t>
            </a:r>
          </a:p>
        </p:txBody>
      </p:sp>
      <p:sp>
        <p:nvSpPr>
          <p:cNvPr id="5" name="Dikdörtgen 4"/>
          <p:cNvSpPr/>
          <p:nvPr/>
        </p:nvSpPr>
        <p:spPr>
          <a:xfrm>
            <a:off x="696685" y="3528242"/>
            <a:ext cx="9492343" cy="2308324"/>
          </a:xfrm>
          <a:prstGeom prst="rect">
            <a:avLst/>
          </a:prstGeom>
        </p:spPr>
        <p:txBody>
          <a:bodyPr wrap="square">
            <a:spAutoFit/>
          </a:bodyPr>
          <a:lstStyle/>
          <a:p>
            <a:r>
              <a:rPr lang="tr-TR" dirty="0"/>
              <a:t>Bir </a:t>
            </a:r>
            <a:r>
              <a:rPr lang="tr-TR" dirty="0" err="1"/>
              <a:t>string’e</a:t>
            </a:r>
            <a:r>
              <a:rPr lang="tr-TR" dirty="0"/>
              <a:t> ilk değer atamanın üçüncü yolu, bir </a:t>
            </a:r>
            <a:r>
              <a:rPr lang="tr-TR" dirty="0" err="1"/>
              <a:t>string</a:t>
            </a:r>
            <a:r>
              <a:rPr lang="tr-TR" dirty="0"/>
              <a:t> ifadenin </a:t>
            </a:r>
            <a:r>
              <a:rPr lang="tr-TR" dirty="0" err="1"/>
              <a:t>adatanmasıdır</a:t>
            </a:r>
            <a:r>
              <a:rPr lang="tr-TR" dirty="0"/>
              <a:t> veya </a:t>
            </a:r>
            <a:r>
              <a:rPr lang="tr-TR" dirty="0" err="1"/>
              <a:t>string</a:t>
            </a:r>
            <a:r>
              <a:rPr lang="tr-TR" dirty="0"/>
              <a:t> değer döndüren bir işlemin sonucu atanmalıdır.</a:t>
            </a:r>
          </a:p>
          <a:p>
            <a:endParaRPr lang="tr-TR" dirty="0"/>
          </a:p>
          <a:p>
            <a:r>
              <a:rPr lang="tr-TR" dirty="0" err="1"/>
              <a:t>string</a:t>
            </a:r>
            <a:r>
              <a:rPr lang="tr-TR" dirty="0"/>
              <a:t> </a:t>
            </a:r>
            <a:r>
              <a:rPr lang="tr-TR" dirty="0" err="1"/>
              <a:t>email</a:t>
            </a:r>
            <a:r>
              <a:rPr lang="tr-TR" dirty="0"/>
              <a:t> = "some@gmail.com"; </a:t>
            </a:r>
          </a:p>
          <a:p>
            <a:r>
              <a:rPr lang="tr-TR" dirty="0" err="1"/>
              <a:t>string</a:t>
            </a:r>
            <a:r>
              <a:rPr lang="tr-TR" dirty="0"/>
              <a:t> </a:t>
            </a:r>
            <a:r>
              <a:rPr lang="tr-TR" dirty="0" err="1"/>
              <a:t>info</a:t>
            </a:r>
            <a:r>
              <a:rPr lang="tr-TR" dirty="0"/>
              <a:t> = "My mail is: " + </a:t>
            </a:r>
            <a:r>
              <a:rPr lang="tr-TR" dirty="0" err="1"/>
              <a:t>email</a:t>
            </a:r>
            <a:r>
              <a:rPr lang="tr-TR" dirty="0"/>
              <a:t>; </a:t>
            </a:r>
          </a:p>
          <a:p>
            <a:endParaRPr lang="tr-TR" dirty="0"/>
          </a:p>
          <a:p>
            <a:r>
              <a:rPr lang="tr-TR" dirty="0"/>
              <a:t>sonuç</a:t>
            </a:r>
          </a:p>
          <a:p>
            <a:r>
              <a:rPr lang="tr-TR" dirty="0"/>
              <a:t>My mail is: some@gmail.com </a:t>
            </a:r>
          </a:p>
        </p:txBody>
      </p:sp>
    </p:spTree>
    <p:extLst>
      <p:ext uri="{BB962C8B-B14F-4D97-AF65-F5344CB8AC3E}">
        <p14:creationId xmlns:p14="http://schemas.microsoft.com/office/powerpoint/2010/main" val="648885584"/>
      </p:ext>
    </p:extLst>
  </p:cSld>
  <p:clrMapOvr>
    <a:masterClrMapping/>
  </p:clrMapOvr>
  <p:transition spd="med" advClick="0" advTm="1000">
    <p:spli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25</a:t>
            </a:fld>
            <a:endParaRPr lang="tr-TR">
              <a:solidFill>
                <a:srgbClr val="FFFFFF"/>
              </a:solidFill>
            </a:endParaRPr>
          </a:p>
        </p:txBody>
      </p:sp>
      <p:sp>
        <p:nvSpPr>
          <p:cNvPr id="4" name="Dikdörtgen 3"/>
          <p:cNvSpPr/>
          <p:nvPr/>
        </p:nvSpPr>
        <p:spPr>
          <a:xfrm>
            <a:off x="1036320" y="982246"/>
            <a:ext cx="6096000" cy="5262979"/>
          </a:xfrm>
          <a:prstGeom prst="rect">
            <a:avLst/>
          </a:prstGeom>
        </p:spPr>
        <p:txBody>
          <a:bodyPr>
            <a:spAutoFit/>
          </a:bodyPr>
          <a:lstStyle/>
          <a:p>
            <a:r>
              <a:rPr lang="tr-TR" sz="1600" dirty="0" err="1">
                <a:solidFill>
                  <a:srgbClr val="0000FF"/>
                </a:solidFill>
                <a:highlight>
                  <a:srgbClr val="FFFFFF"/>
                </a:highlight>
                <a:latin typeface="Consolas" panose="020B0609020204030204" pitchFamily="49" charset="0"/>
              </a:rPr>
              <a:t>using</a:t>
            </a:r>
            <a:r>
              <a:rPr lang="tr-TR" sz="1600" dirty="0">
                <a:solidFill>
                  <a:srgbClr val="000000"/>
                </a:solidFill>
                <a:highlight>
                  <a:srgbClr val="FFFFFF"/>
                </a:highlight>
                <a:latin typeface="Consolas" panose="020B0609020204030204" pitchFamily="49" charset="0"/>
              </a:rPr>
              <a:t> </a:t>
            </a:r>
            <a:r>
              <a:rPr lang="tr-TR" sz="1600" dirty="0" err="1">
                <a:solidFill>
                  <a:srgbClr val="000000"/>
                </a:solidFill>
                <a:highlight>
                  <a:srgbClr val="FFFFFF"/>
                </a:highlight>
                <a:latin typeface="Consolas" panose="020B0609020204030204" pitchFamily="49" charset="0"/>
              </a:rPr>
              <a:t>System</a:t>
            </a:r>
            <a:r>
              <a:rPr lang="tr-TR" sz="1600" dirty="0">
                <a:solidFill>
                  <a:srgbClr val="000000"/>
                </a:solidFill>
                <a:highlight>
                  <a:srgbClr val="FFFFFF"/>
                </a:highlight>
                <a:latin typeface="Consolas" panose="020B0609020204030204" pitchFamily="49" charset="0"/>
              </a:rPr>
              <a:t>;</a:t>
            </a:r>
          </a:p>
          <a:p>
            <a:r>
              <a:rPr lang="tr-TR" sz="1600" dirty="0" err="1">
                <a:solidFill>
                  <a:srgbClr val="0000FF"/>
                </a:solidFill>
                <a:highlight>
                  <a:srgbClr val="FFFFFF"/>
                </a:highlight>
                <a:latin typeface="Consolas" panose="020B0609020204030204" pitchFamily="49" charset="0"/>
              </a:rPr>
              <a:t>using</a:t>
            </a:r>
            <a:r>
              <a:rPr lang="tr-TR" sz="1600" dirty="0">
                <a:solidFill>
                  <a:srgbClr val="000000"/>
                </a:solidFill>
                <a:highlight>
                  <a:srgbClr val="FFFFFF"/>
                </a:highlight>
                <a:latin typeface="Consolas" panose="020B0609020204030204" pitchFamily="49" charset="0"/>
              </a:rPr>
              <a:t> </a:t>
            </a:r>
            <a:r>
              <a:rPr lang="tr-TR" sz="1600" dirty="0" err="1">
                <a:solidFill>
                  <a:srgbClr val="000000"/>
                </a:solidFill>
                <a:highlight>
                  <a:srgbClr val="FFFFFF"/>
                </a:highlight>
                <a:latin typeface="Consolas" panose="020B0609020204030204" pitchFamily="49" charset="0"/>
              </a:rPr>
              <a:t>System.Collections.Generic</a:t>
            </a:r>
            <a:r>
              <a:rPr lang="tr-TR" sz="1600" dirty="0">
                <a:solidFill>
                  <a:srgbClr val="000000"/>
                </a:solidFill>
                <a:highlight>
                  <a:srgbClr val="FFFFFF"/>
                </a:highlight>
                <a:latin typeface="Consolas" panose="020B0609020204030204" pitchFamily="49" charset="0"/>
              </a:rPr>
              <a:t>;</a:t>
            </a:r>
          </a:p>
          <a:p>
            <a:r>
              <a:rPr lang="tr-TR" sz="1600" dirty="0" err="1">
                <a:solidFill>
                  <a:srgbClr val="0000FF"/>
                </a:solidFill>
                <a:highlight>
                  <a:srgbClr val="FFFFFF"/>
                </a:highlight>
                <a:latin typeface="Consolas" panose="020B0609020204030204" pitchFamily="49" charset="0"/>
              </a:rPr>
              <a:t>using</a:t>
            </a:r>
            <a:r>
              <a:rPr lang="tr-TR" sz="1600" dirty="0">
                <a:solidFill>
                  <a:srgbClr val="000000"/>
                </a:solidFill>
                <a:highlight>
                  <a:srgbClr val="FFFFFF"/>
                </a:highlight>
                <a:latin typeface="Consolas" panose="020B0609020204030204" pitchFamily="49" charset="0"/>
              </a:rPr>
              <a:t> </a:t>
            </a:r>
            <a:r>
              <a:rPr lang="tr-TR" sz="1600" dirty="0" err="1">
                <a:solidFill>
                  <a:srgbClr val="000000"/>
                </a:solidFill>
                <a:highlight>
                  <a:srgbClr val="FFFFFF"/>
                </a:highlight>
                <a:latin typeface="Consolas" panose="020B0609020204030204" pitchFamily="49" charset="0"/>
              </a:rPr>
              <a:t>System.Linq</a:t>
            </a:r>
            <a:r>
              <a:rPr lang="tr-TR" sz="1600" dirty="0">
                <a:solidFill>
                  <a:srgbClr val="000000"/>
                </a:solidFill>
                <a:highlight>
                  <a:srgbClr val="FFFFFF"/>
                </a:highlight>
                <a:latin typeface="Consolas" panose="020B0609020204030204" pitchFamily="49" charset="0"/>
              </a:rPr>
              <a:t>;</a:t>
            </a:r>
          </a:p>
          <a:p>
            <a:r>
              <a:rPr lang="tr-TR" sz="1600" dirty="0" err="1">
                <a:solidFill>
                  <a:srgbClr val="0000FF"/>
                </a:solidFill>
                <a:highlight>
                  <a:srgbClr val="FFFFFF"/>
                </a:highlight>
                <a:latin typeface="Consolas" panose="020B0609020204030204" pitchFamily="49" charset="0"/>
              </a:rPr>
              <a:t>using</a:t>
            </a:r>
            <a:r>
              <a:rPr lang="tr-TR" sz="1600" dirty="0">
                <a:solidFill>
                  <a:srgbClr val="000000"/>
                </a:solidFill>
                <a:highlight>
                  <a:srgbClr val="FFFFFF"/>
                </a:highlight>
                <a:latin typeface="Consolas" panose="020B0609020204030204" pitchFamily="49" charset="0"/>
              </a:rPr>
              <a:t> </a:t>
            </a:r>
            <a:r>
              <a:rPr lang="tr-TR" sz="1600" dirty="0" err="1">
                <a:solidFill>
                  <a:srgbClr val="000000"/>
                </a:solidFill>
                <a:highlight>
                  <a:srgbClr val="FFFFFF"/>
                </a:highlight>
                <a:latin typeface="Consolas" panose="020B0609020204030204" pitchFamily="49" charset="0"/>
              </a:rPr>
              <a:t>System.Text</a:t>
            </a:r>
            <a:r>
              <a:rPr lang="tr-TR" sz="1600" dirty="0">
                <a:solidFill>
                  <a:srgbClr val="000000"/>
                </a:solidFill>
                <a:highlight>
                  <a:srgbClr val="FFFFFF"/>
                </a:highlight>
                <a:latin typeface="Consolas" panose="020B0609020204030204" pitchFamily="49" charset="0"/>
              </a:rPr>
              <a:t>;</a:t>
            </a:r>
          </a:p>
          <a:p>
            <a:endParaRPr lang="tr-TR" sz="1600" dirty="0">
              <a:solidFill>
                <a:srgbClr val="000000"/>
              </a:solidFill>
              <a:highlight>
                <a:srgbClr val="FFFFFF"/>
              </a:highlight>
              <a:latin typeface="Consolas" panose="020B0609020204030204" pitchFamily="49" charset="0"/>
            </a:endParaRPr>
          </a:p>
          <a:p>
            <a:r>
              <a:rPr lang="tr-TR" sz="1600" dirty="0" err="1">
                <a:solidFill>
                  <a:srgbClr val="0000FF"/>
                </a:solidFill>
                <a:highlight>
                  <a:srgbClr val="FFFFFF"/>
                </a:highlight>
                <a:latin typeface="Consolas" panose="020B0609020204030204" pitchFamily="49" charset="0"/>
              </a:rPr>
              <a:t>namespace</a:t>
            </a:r>
            <a:r>
              <a:rPr lang="tr-TR" sz="1600" dirty="0">
                <a:solidFill>
                  <a:srgbClr val="000000"/>
                </a:solidFill>
                <a:highlight>
                  <a:srgbClr val="FFFFFF"/>
                </a:highlight>
                <a:latin typeface="Consolas" panose="020B0609020204030204" pitchFamily="49" charset="0"/>
              </a:rPr>
              <a:t> </a:t>
            </a:r>
            <a:r>
              <a:rPr lang="tr-TR" sz="1600" dirty="0" err="1">
                <a:solidFill>
                  <a:srgbClr val="000000"/>
                </a:solidFill>
                <a:highlight>
                  <a:srgbClr val="FFFFFF"/>
                </a:highlight>
                <a:latin typeface="Consolas" panose="020B0609020204030204" pitchFamily="49" charset="0"/>
              </a:rPr>
              <a:t>Stringornek</a:t>
            </a:r>
            <a:endParaRPr lang="tr-TR" sz="1600" dirty="0">
              <a:solidFill>
                <a:srgbClr val="000000"/>
              </a:solidFill>
              <a:highlight>
                <a:srgbClr val="FFFFFF"/>
              </a:highlight>
              <a:latin typeface="Consolas" panose="020B0609020204030204" pitchFamily="49" charset="0"/>
            </a:endParaRPr>
          </a:p>
          <a:p>
            <a:r>
              <a:rPr lang="tr-TR" sz="1600" dirty="0">
                <a:solidFill>
                  <a:srgbClr val="000000"/>
                </a:solidFill>
                <a:highlight>
                  <a:srgbClr val="FFFFFF"/>
                </a:highlight>
                <a:latin typeface="Consolas" panose="020B0609020204030204" pitchFamily="49" charset="0"/>
              </a:rPr>
              <a:t>{</a:t>
            </a:r>
          </a:p>
          <a:p>
            <a:r>
              <a:rPr lang="tr-TR" sz="1600" dirty="0">
                <a:solidFill>
                  <a:srgbClr val="000000"/>
                </a:solidFill>
                <a:highlight>
                  <a:srgbClr val="FFFFFF"/>
                </a:highlight>
                <a:latin typeface="Consolas" panose="020B0609020204030204" pitchFamily="49" charset="0"/>
              </a:rPr>
              <a:t>    </a:t>
            </a:r>
            <a:r>
              <a:rPr lang="tr-TR" sz="1600" dirty="0" err="1">
                <a:solidFill>
                  <a:srgbClr val="0000FF"/>
                </a:solidFill>
                <a:highlight>
                  <a:srgbClr val="FFFFFF"/>
                </a:highlight>
                <a:latin typeface="Consolas" panose="020B0609020204030204" pitchFamily="49" charset="0"/>
              </a:rPr>
              <a:t>class</a:t>
            </a:r>
            <a:r>
              <a:rPr lang="tr-TR" sz="1600" dirty="0">
                <a:solidFill>
                  <a:srgbClr val="000000"/>
                </a:solidFill>
                <a:highlight>
                  <a:srgbClr val="FFFFFF"/>
                </a:highlight>
                <a:latin typeface="Consolas" panose="020B0609020204030204" pitchFamily="49" charset="0"/>
              </a:rPr>
              <a:t> </a:t>
            </a:r>
            <a:r>
              <a:rPr lang="tr-TR" sz="1600" dirty="0" err="1">
                <a:solidFill>
                  <a:srgbClr val="2B91AF"/>
                </a:solidFill>
                <a:highlight>
                  <a:srgbClr val="FFFFFF"/>
                </a:highlight>
                <a:latin typeface="Consolas" panose="020B0609020204030204" pitchFamily="49" charset="0"/>
              </a:rPr>
              <a:t>stringO</a:t>
            </a:r>
            <a:endParaRPr lang="tr-TR" sz="1600" dirty="0">
              <a:solidFill>
                <a:srgbClr val="000000"/>
              </a:solidFill>
              <a:highlight>
                <a:srgbClr val="FFFFFF"/>
              </a:highlight>
              <a:latin typeface="Consolas" panose="020B0609020204030204" pitchFamily="49" charset="0"/>
            </a:endParaRPr>
          </a:p>
          <a:p>
            <a:r>
              <a:rPr lang="tr-TR" sz="1600" dirty="0">
                <a:solidFill>
                  <a:srgbClr val="000000"/>
                </a:solidFill>
                <a:highlight>
                  <a:srgbClr val="FFFFFF"/>
                </a:highlight>
                <a:latin typeface="Consolas" panose="020B0609020204030204" pitchFamily="49" charset="0"/>
              </a:rPr>
              <a:t>    {</a:t>
            </a:r>
          </a:p>
          <a:p>
            <a:r>
              <a:rPr lang="tr-TR" sz="1600" dirty="0">
                <a:solidFill>
                  <a:srgbClr val="000000"/>
                </a:solidFill>
                <a:highlight>
                  <a:srgbClr val="FFFFFF"/>
                </a:highlight>
                <a:latin typeface="Consolas" panose="020B0609020204030204" pitchFamily="49" charset="0"/>
              </a:rPr>
              <a:t>        </a:t>
            </a:r>
            <a:r>
              <a:rPr lang="tr-TR" sz="1600" dirty="0" err="1">
                <a:solidFill>
                  <a:srgbClr val="0000FF"/>
                </a:solidFill>
                <a:highlight>
                  <a:srgbClr val="FFFFFF"/>
                </a:highlight>
                <a:latin typeface="Consolas" panose="020B0609020204030204" pitchFamily="49" charset="0"/>
              </a:rPr>
              <a:t>static</a:t>
            </a:r>
            <a:r>
              <a:rPr lang="tr-TR" sz="1600" dirty="0">
                <a:solidFill>
                  <a:srgbClr val="000000"/>
                </a:solidFill>
                <a:highlight>
                  <a:srgbClr val="FFFFFF"/>
                </a:highlight>
                <a:latin typeface="Consolas" panose="020B0609020204030204" pitchFamily="49" charset="0"/>
              </a:rPr>
              <a:t> </a:t>
            </a:r>
            <a:r>
              <a:rPr lang="tr-TR" sz="1600" dirty="0" err="1">
                <a:solidFill>
                  <a:srgbClr val="0000FF"/>
                </a:solidFill>
                <a:highlight>
                  <a:srgbClr val="FFFFFF"/>
                </a:highlight>
                <a:latin typeface="Consolas" panose="020B0609020204030204" pitchFamily="49" charset="0"/>
              </a:rPr>
              <a:t>void</a:t>
            </a:r>
            <a:r>
              <a:rPr lang="tr-TR" sz="1600" dirty="0">
                <a:solidFill>
                  <a:srgbClr val="000000"/>
                </a:solidFill>
                <a:highlight>
                  <a:srgbClr val="FFFFFF"/>
                </a:highlight>
                <a:latin typeface="Consolas" panose="020B0609020204030204" pitchFamily="49" charset="0"/>
              </a:rPr>
              <a:t> Main(</a:t>
            </a:r>
            <a:r>
              <a:rPr lang="tr-TR" sz="1600" dirty="0" err="1">
                <a:solidFill>
                  <a:srgbClr val="0000FF"/>
                </a:solidFill>
                <a:highlight>
                  <a:srgbClr val="FFFFFF"/>
                </a:highlight>
                <a:latin typeface="Consolas" panose="020B0609020204030204" pitchFamily="49" charset="0"/>
              </a:rPr>
              <a:t>string</a:t>
            </a:r>
            <a:r>
              <a:rPr lang="tr-TR" sz="1600" dirty="0">
                <a:solidFill>
                  <a:srgbClr val="000000"/>
                </a:solidFill>
                <a:highlight>
                  <a:srgbClr val="FFFFFF"/>
                </a:highlight>
                <a:latin typeface="Consolas" panose="020B0609020204030204" pitchFamily="49" charset="0"/>
              </a:rPr>
              <a:t>[] </a:t>
            </a:r>
            <a:r>
              <a:rPr lang="tr-TR" sz="1600" dirty="0" err="1">
                <a:solidFill>
                  <a:srgbClr val="000000"/>
                </a:solidFill>
                <a:highlight>
                  <a:srgbClr val="FFFFFF"/>
                </a:highlight>
                <a:latin typeface="Consolas" panose="020B0609020204030204" pitchFamily="49" charset="0"/>
              </a:rPr>
              <a:t>args</a:t>
            </a:r>
            <a:r>
              <a:rPr lang="tr-TR" sz="1600" dirty="0">
                <a:solidFill>
                  <a:srgbClr val="000000"/>
                </a:solidFill>
                <a:highlight>
                  <a:srgbClr val="FFFFFF"/>
                </a:highlight>
                <a:latin typeface="Consolas" panose="020B0609020204030204" pitchFamily="49" charset="0"/>
              </a:rPr>
              <a:t>)</a:t>
            </a:r>
          </a:p>
          <a:p>
            <a:r>
              <a:rPr lang="tr-TR" sz="1600" dirty="0">
                <a:solidFill>
                  <a:srgbClr val="000000"/>
                </a:solidFill>
                <a:highlight>
                  <a:srgbClr val="FFFFFF"/>
                </a:highlight>
                <a:latin typeface="Consolas" panose="020B0609020204030204" pitchFamily="49" charset="0"/>
              </a:rPr>
              <a:t>        {</a:t>
            </a:r>
          </a:p>
          <a:p>
            <a:r>
              <a:rPr lang="tr-TR" sz="1600" dirty="0">
                <a:solidFill>
                  <a:srgbClr val="000000"/>
                </a:solidFill>
                <a:highlight>
                  <a:srgbClr val="FFFFFF"/>
                </a:highlight>
                <a:latin typeface="Consolas" panose="020B0609020204030204" pitchFamily="49" charset="0"/>
              </a:rPr>
              <a:t>            </a:t>
            </a:r>
            <a:r>
              <a:rPr lang="tr-TR" sz="1600" dirty="0" err="1">
                <a:solidFill>
                  <a:srgbClr val="0000FF"/>
                </a:solidFill>
                <a:highlight>
                  <a:srgbClr val="FFFFFF"/>
                </a:highlight>
                <a:latin typeface="Consolas" panose="020B0609020204030204" pitchFamily="49" charset="0"/>
              </a:rPr>
              <a:t>string</a:t>
            </a:r>
            <a:r>
              <a:rPr lang="tr-TR" sz="1600" dirty="0">
                <a:solidFill>
                  <a:srgbClr val="000000"/>
                </a:solidFill>
                <a:highlight>
                  <a:srgbClr val="FFFFFF"/>
                </a:highlight>
                <a:latin typeface="Consolas" panose="020B0609020204030204" pitchFamily="49" charset="0"/>
              </a:rPr>
              <a:t> word1 = </a:t>
            </a:r>
            <a:r>
              <a:rPr lang="tr-TR" sz="1600" dirty="0">
                <a:solidFill>
                  <a:srgbClr val="A31515"/>
                </a:solidFill>
                <a:highlight>
                  <a:srgbClr val="FFFFFF"/>
                </a:highlight>
                <a:latin typeface="Consolas" panose="020B0609020204030204" pitchFamily="49" charset="0"/>
              </a:rPr>
              <a:t>"C#"</a:t>
            </a:r>
            <a:r>
              <a:rPr lang="tr-TR" sz="1600" dirty="0">
                <a:solidFill>
                  <a:srgbClr val="000000"/>
                </a:solidFill>
                <a:highlight>
                  <a:srgbClr val="FFFFFF"/>
                </a:highlight>
                <a:latin typeface="Consolas" panose="020B0609020204030204" pitchFamily="49" charset="0"/>
              </a:rPr>
              <a:t>;</a:t>
            </a:r>
          </a:p>
          <a:p>
            <a:r>
              <a:rPr lang="tr-TR" sz="1600" dirty="0">
                <a:solidFill>
                  <a:srgbClr val="000000"/>
                </a:solidFill>
                <a:highlight>
                  <a:srgbClr val="FFFFFF"/>
                </a:highlight>
                <a:latin typeface="Consolas" panose="020B0609020204030204" pitchFamily="49" charset="0"/>
              </a:rPr>
              <a:t>            </a:t>
            </a:r>
            <a:r>
              <a:rPr lang="tr-TR" sz="1600" dirty="0" err="1">
                <a:solidFill>
                  <a:srgbClr val="0000FF"/>
                </a:solidFill>
                <a:highlight>
                  <a:srgbClr val="FFFFFF"/>
                </a:highlight>
                <a:latin typeface="Consolas" panose="020B0609020204030204" pitchFamily="49" charset="0"/>
              </a:rPr>
              <a:t>string</a:t>
            </a:r>
            <a:r>
              <a:rPr lang="tr-TR" sz="1600" dirty="0">
                <a:solidFill>
                  <a:srgbClr val="000000"/>
                </a:solidFill>
                <a:highlight>
                  <a:srgbClr val="FFFFFF"/>
                </a:highlight>
                <a:latin typeface="Consolas" panose="020B0609020204030204" pitchFamily="49" charset="0"/>
              </a:rPr>
              <a:t> word2 = </a:t>
            </a:r>
            <a:r>
              <a:rPr lang="tr-TR" sz="1600" dirty="0">
                <a:solidFill>
                  <a:srgbClr val="A31515"/>
                </a:solidFill>
                <a:highlight>
                  <a:srgbClr val="FFFFFF"/>
                </a:highlight>
                <a:latin typeface="Consolas" panose="020B0609020204030204" pitchFamily="49" charset="0"/>
              </a:rPr>
              <a:t>"c#"</a:t>
            </a:r>
            <a:r>
              <a:rPr lang="tr-TR" sz="1600" dirty="0">
                <a:solidFill>
                  <a:srgbClr val="000000"/>
                </a:solidFill>
                <a:highlight>
                  <a:srgbClr val="FFFFFF"/>
                </a:highlight>
                <a:latin typeface="Consolas" panose="020B0609020204030204" pitchFamily="49" charset="0"/>
              </a:rPr>
              <a:t>;</a:t>
            </a:r>
          </a:p>
          <a:p>
            <a:r>
              <a:rPr lang="tr-TR" sz="1600" dirty="0">
                <a:solidFill>
                  <a:srgbClr val="000000"/>
                </a:solidFill>
                <a:highlight>
                  <a:srgbClr val="FFFFFF"/>
                </a:highlight>
                <a:latin typeface="Consolas" panose="020B0609020204030204" pitchFamily="49" charset="0"/>
              </a:rPr>
              <a:t>            </a:t>
            </a:r>
            <a:r>
              <a:rPr lang="tr-TR" sz="1600" dirty="0" err="1">
                <a:solidFill>
                  <a:srgbClr val="2B91AF"/>
                </a:solidFill>
                <a:highlight>
                  <a:srgbClr val="FFFFFF"/>
                </a:highlight>
                <a:latin typeface="Consolas" panose="020B0609020204030204" pitchFamily="49" charset="0"/>
              </a:rPr>
              <a:t>Console</a:t>
            </a:r>
            <a:r>
              <a:rPr lang="tr-TR" sz="1600" dirty="0" err="1">
                <a:solidFill>
                  <a:srgbClr val="000000"/>
                </a:solidFill>
                <a:highlight>
                  <a:srgbClr val="FFFFFF"/>
                </a:highlight>
                <a:latin typeface="Consolas" panose="020B0609020204030204" pitchFamily="49" charset="0"/>
              </a:rPr>
              <a:t>.WriteLine</a:t>
            </a:r>
            <a:r>
              <a:rPr lang="tr-TR" sz="1600" dirty="0">
                <a:solidFill>
                  <a:srgbClr val="000000"/>
                </a:solidFill>
                <a:highlight>
                  <a:srgbClr val="FFFFFF"/>
                </a:highlight>
                <a:latin typeface="Consolas" panose="020B0609020204030204" pitchFamily="49" charset="0"/>
              </a:rPr>
              <a:t>(word1.Equals(</a:t>
            </a:r>
            <a:r>
              <a:rPr lang="tr-TR" sz="1600" dirty="0">
                <a:solidFill>
                  <a:srgbClr val="A31515"/>
                </a:solidFill>
                <a:highlight>
                  <a:srgbClr val="FFFFFF"/>
                </a:highlight>
                <a:latin typeface="Consolas" panose="020B0609020204030204" pitchFamily="49" charset="0"/>
              </a:rPr>
              <a:t>"C#"</a:t>
            </a:r>
            <a:r>
              <a:rPr lang="tr-TR" sz="1600" dirty="0">
                <a:solidFill>
                  <a:srgbClr val="000000"/>
                </a:solidFill>
                <a:highlight>
                  <a:srgbClr val="FFFFFF"/>
                </a:highlight>
                <a:latin typeface="Consolas" panose="020B0609020204030204" pitchFamily="49" charset="0"/>
              </a:rPr>
              <a:t>));</a:t>
            </a:r>
          </a:p>
          <a:p>
            <a:r>
              <a:rPr lang="tr-TR" sz="1600" dirty="0">
                <a:solidFill>
                  <a:srgbClr val="000000"/>
                </a:solidFill>
                <a:highlight>
                  <a:srgbClr val="FFFFFF"/>
                </a:highlight>
                <a:latin typeface="Consolas" panose="020B0609020204030204" pitchFamily="49" charset="0"/>
              </a:rPr>
              <a:t>            </a:t>
            </a:r>
            <a:r>
              <a:rPr lang="tr-TR" sz="1600" dirty="0" err="1">
                <a:solidFill>
                  <a:srgbClr val="2B91AF"/>
                </a:solidFill>
                <a:highlight>
                  <a:srgbClr val="FFFFFF"/>
                </a:highlight>
                <a:latin typeface="Consolas" panose="020B0609020204030204" pitchFamily="49" charset="0"/>
              </a:rPr>
              <a:t>Console</a:t>
            </a:r>
            <a:r>
              <a:rPr lang="tr-TR" sz="1600" dirty="0" err="1">
                <a:solidFill>
                  <a:srgbClr val="000000"/>
                </a:solidFill>
                <a:highlight>
                  <a:srgbClr val="FFFFFF"/>
                </a:highlight>
                <a:latin typeface="Consolas" panose="020B0609020204030204" pitchFamily="49" charset="0"/>
              </a:rPr>
              <a:t>.WriteLine</a:t>
            </a:r>
            <a:r>
              <a:rPr lang="tr-TR" sz="1600" dirty="0">
                <a:solidFill>
                  <a:srgbClr val="000000"/>
                </a:solidFill>
                <a:highlight>
                  <a:srgbClr val="FFFFFF"/>
                </a:highlight>
                <a:latin typeface="Consolas" panose="020B0609020204030204" pitchFamily="49" charset="0"/>
              </a:rPr>
              <a:t>(word1.Equals(word2));</a:t>
            </a:r>
          </a:p>
          <a:p>
            <a:r>
              <a:rPr lang="tr-TR" sz="1600" dirty="0">
                <a:solidFill>
                  <a:srgbClr val="000000"/>
                </a:solidFill>
                <a:highlight>
                  <a:srgbClr val="FFFFFF"/>
                </a:highlight>
                <a:latin typeface="Consolas" panose="020B0609020204030204" pitchFamily="49" charset="0"/>
              </a:rPr>
              <a:t>            </a:t>
            </a:r>
            <a:r>
              <a:rPr lang="tr-TR" sz="1600" dirty="0" err="1">
                <a:solidFill>
                  <a:srgbClr val="2B91AF"/>
                </a:solidFill>
                <a:highlight>
                  <a:srgbClr val="FFFFFF"/>
                </a:highlight>
                <a:latin typeface="Consolas" panose="020B0609020204030204" pitchFamily="49" charset="0"/>
              </a:rPr>
              <a:t>Console</a:t>
            </a:r>
            <a:r>
              <a:rPr lang="tr-TR" sz="1600" dirty="0" err="1">
                <a:solidFill>
                  <a:srgbClr val="000000"/>
                </a:solidFill>
                <a:highlight>
                  <a:srgbClr val="FFFFFF"/>
                </a:highlight>
                <a:latin typeface="Consolas" panose="020B0609020204030204" pitchFamily="49" charset="0"/>
              </a:rPr>
              <a:t>.WriteLine</a:t>
            </a:r>
            <a:r>
              <a:rPr lang="tr-TR" sz="1600" dirty="0">
                <a:solidFill>
                  <a:srgbClr val="000000"/>
                </a:solidFill>
                <a:highlight>
                  <a:srgbClr val="FFFFFF"/>
                </a:highlight>
                <a:latin typeface="Consolas" panose="020B0609020204030204" pitchFamily="49" charset="0"/>
              </a:rPr>
              <a:t>(word1 == </a:t>
            </a:r>
            <a:r>
              <a:rPr lang="tr-TR" sz="1600" dirty="0">
                <a:solidFill>
                  <a:srgbClr val="A31515"/>
                </a:solidFill>
                <a:highlight>
                  <a:srgbClr val="FFFFFF"/>
                </a:highlight>
                <a:latin typeface="Consolas" panose="020B0609020204030204" pitchFamily="49" charset="0"/>
              </a:rPr>
              <a:t>"C#"</a:t>
            </a:r>
            <a:r>
              <a:rPr lang="tr-TR" sz="1600" dirty="0">
                <a:solidFill>
                  <a:srgbClr val="000000"/>
                </a:solidFill>
                <a:highlight>
                  <a:srgbClr val="FFFFFF"/>
                </a:highlight>
                <a:latin typeface="Consolas" panose="020B0609020204030204" pitchFamily="49" charset="0"/>
              </a:rPr>
              <a:t>);</a:t>
            </a:r>
          </a:p>
          <a:p>
            <a:r>
              <a:rPr lang="tr-TR" sz="1600" dirty="0">
                <a:solidFill>
                  <a:srgbClr val="000000"/>
                </a:solidFill>
                <a:highlight>
                  <a:srgbClr val="FFFFFF"/>
                </a:highlight>
                <a:latin typeface="Consolas" panose="020B0609020204030204" pitchFamily="49" charset="0"/>
              </a:rPr>
              <a:t>            </a:t>
            </a:r>
            <a:r>
              <a:rPr lang="tr-TR" sz="1600" dirty="0" err="1">
                <a:solidFill>
                  <a:srgbClr val="2B91AF"/>
                </a:solidFill>
                <a:highlight>
                  <a:srgbClr val="FFFFFF"/>
                </a:highlight>
                <a:latin typeface="Consolas" panose="020B0609020204030204" pitchFamily="49" charset="0"/>
              </a:rPr>
              <a:t>Console</a:t>
            </a:r>
            <a:r>
              <a:rPr lang="tr-TR" sz="1600" dirty="0" err="1">
                <a:solidFill>
                  <a:srgbClr val="000000"/>
                </a:solidFill>
                <a:highlight>
                  <a:srgbClr val="FFFFFF"/>
                </a:highlight>
                <a:latin typeface="Consolas" panose="020B0609020204030204" pitchFamily="49" charset="0"/>
              </a:rPr>
              <a:t>.WriteLine</a:t>
            </a:r>
            <a:r>
              <a:rPr lang="tr-TR" sz="1600" dirty="0">
                <a:solidFill>
                  <a:srgbClr val="000000"/>
                </a:solidFill>
                <a:highlight>
                  <a:srgbClr val="FFFFFF"/>
                </a:highlight>
                <a:latin typeface="Consolas" panose="020B0609020204030204" pitchFamily="49" charset="0"/>
              </a:rPr>
              <a:t>(word1 == word2);</a:t>
            </a:r>
          </a:p>
          <a:p>
            <a:r>
              <a:rPr lang="tr-TR" sz="1600" dirty="0">
                <a:solidFill>
                  <a:srgbClr val="000000"/>
                </a:solidFill>
                <a:highlight>
                  <a:srgbClr val="FFFFFF"/>
                </a:highlight>
                <a:latin typeface="Consolas" panose="020B0609020204030204" pitchFamily="49" charset="0"/>
              </a:rPr>
              <a:t>            </a:t>
            </a:r>
            <a:r>
              <a:rPr lang="tr-TR" sz="1600" dirty="0" err="1">
                <a:solidFill>
                  <a:srgbClr val="2B91AF"/>
                </a:solidFill>
                <a:highlight>
                  <a:srgbClr val="FFFFFF"/>
                </a:highlight>
                <a:latin typeface="Consolas" panose="020B0609020204030204" pitchFamily="49" charset="0"/>
              </a:rPr>
              <a:t>Console</a:t>
            </a:r>
            <a:r>
              <a:rPr lang="tr-TR" sz="1600" dirty="0" err="1">
                <a:solidFill>
                  <a:srgbClr val="000000"/>
                </a:solidFill>
                <a:highlight>
                  <a:srgbClr val="FFFFFF"/>
                </a:highlight>
                <a:latin typeface="Consolas" panose="020B0609020204030204" pitchFamily="49" charset="0"/>
              </a:rPr>
              <a:t>.Read</a:t>
            </a:r>
            <a:r>
              <a:rPr lang="tr-TR" sz="1600" dirty="0">
                <a:solidFill>
                  <a:srgbClr val="000000"/>
                </a:solidFill>
                <a:highlight>
                  <a:srgbClr val="FFFFFF"/>
                </a:highlight>
                <a:latin typeface="Consolas" panose="020B0609020204030204" pitchFamily="49" charset="0"/>
              </a:rPr>
              <a:t>();</a:t>
            </a:r>
          </a:p>
          <a:p>
            <a:r>
              <a:rPr lang="tr-TR" sz="1600" dirty="0">
                <a:solidFill>
                  <a:srgbClr val="000000"/>
                </a:solidFill>
                <a:highlight>
                  <a:srgbClr val="FFFFFF"/>
                </a:highlight>
                <a:latin typeface="Consolas" panose="020B0609020204030204" pitchFamily="49" charset="0"/>
              </a:rPr>
              <a:t>        }</a:t>
            </a:r>
          </a:p>
          <a:p>
            <a:r>
              <a:rPr lang="tr-TR" sz="1600" dirty="0">
                <a:solidFill>
                  <a:srgbClr val="000000"/>
                </a:solidFill>
                <a:highlight>
                  <a:srgbClr val="FFFFFF"/>
                </a:highlight>
                <a:latin typeface="Consolas" panose="020B0609020204030204" pitchFamily="49" charset="0"/>
              </a:rPr>
              <a:t>    }</a:t>
            </a:r>
          </a:p>
          <a:p>
            <a:r>
              <a:rPr lang="tr-TR" sz="1600" dirty="0">
                <a:solidFill>
                  <a:srgbClr val="000000"/>
                </a:solidFill>
                <a:highlight>
                  <a:srgbClr val="FFFFFF"/>
                </a:highlight>
                <a:latin typeface="Consolas" panose="020B0609020204030204" pitchFamily="49" charset="0"/>
              </a:rPr>
              <a:t>}</a:t>
            </a:r>
            <a:endParaRPr lang="tr-TR" sz="4000" dirty="0"/>
          </a:p>
        </p:txBody>
      </p:sp>
      <p:pic>
        <p:nvPicPr>
          <p:cNvPr id="5" name="Resim 4"/>
          <p:cNvPicPr>
            <a:picLocks noChangeAspect="1"/>
          </p:cNvPicPr>
          <p:nvPr/>
        </p:nvPicPr>
        <p:blipFill>
          <a:blip r:embed="rId2"/>
          <a:stretch>
            <a:fillRect/>
          </a:stretch>
        </p:blipFill>
        <p:spPr>
          <a:xfrm>
            <a:off x="9036095" y="374605"/>
            <a:ext cx="2970649" cy="2773544"/>
          </a:xfrm>
          <a:prstGeom prst="rect">
            <a:avLst/>
          </a:prstGeom>
        </p:spPr>
      </p:pic>
      <p:sp>
        <p:nvSpPr>
          <p:cNvPr id="6" name="Metin kutusu 5"/>
          <p:cNvSpPr txBox="1"/>
          <p:nvPr/>
        </p:nvSpPr>
        <p:spPr>
          <a:xfrm>
            <a:off x="587829" y="374605"/>
            <a:ext cx="3289555" cy="646331"/>
          </a:xfrm>
          <a:prstGeom prst="rect">
            <a:avLst/>
          </a:prstGeom>
          <a:noFill/>
        </p:spPr>
        <p:txBody>
          <a:bodyPr wrap="none" rtlCol="0">
            <a:spAutoFit/>
          </a:bodyPr>
          <a:lstStyle/>
          <a:p>
            <a:r>
              <a:rPr lang="tr-TR" dirty="0" err="1"/>
              <a:t>stringleri</a:t>
            </a:r>
            <a:r>
              <a:rPr lang="tr-TR" dirty="0"/>
              <a:t> eşitlik olarak karşılaştıra</a:t>
            </a:r>
          </a:p>
          <a:p>
            <a:endParaRPr lang="tr-TR" dirty="0"/>
          </a:p>
        </p:txBody>
      </p:sp>
    </p:spTree>
    <p:extLst>
      <p:ext uri="{BB962C8B-B14F-4D97-AF65-F5344CB8AC3E}">
        <p14:creationId xmlns:p14="http://schemas.microsoft.com/office/powerpoint/2010/main" val="3536987051"/>
      </p:ext>
    </p:extLst>
  </p:cSld>
  <p:clrMapOvr>
    <a:masterClrMapping/>
  </p:clrMapOvr>
  <p:transition spd="med" advClick="0" advTm="1000">
    <p:spli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26</a:t>
            </a:fld>
            <a:endParaRPr lang="tr-TR">
              <a:solidFill>
                <a:srgbClr val="FFFFFF"/>
              </a:solidFill>
            </a:endParaRPr>
          </a:p>
        </p:txBody>
      </p:sp>
      <p:sp>
        <p:nvSpPr>
          <p:cNvPr id="4" name="Dikdörtgen 3"/>
          <p:cNvSpPr/>
          <p:nvPr/>
        </p:nvSpPr>
        <p:spPr>
          <a:xfrm>
            <a:off x="513805" y="443194"/>
            <a:ext cx="11276029" cy="5078313"/>
          </a:xfrm>
          <a:prstGeom prst="rect">
            <a:avLst/>
          </a:prstGeom>
        </p:spPr>
        <p:txBody>
          <a:bodyPr wrap="square">
            <a:spAutoFit/>
          </a:bodyPr>
          <a:lstStyle/>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System.Collections.Generic</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System.Linq</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System.Text</a:t>
            </a:r>
            <a:r>
              <a:rPr lang="tr-TR" sz="1200" dirty="0">
                <a:solidFill>
                  <a:srgbClr val="000000"/>
                </a:solidFill>
                <a:highlight>
                  <a:srgbClr val="FFFFFF"/>
                </a:highlight>
                <a:latin typeface="Consolas" panose="020B0609020204030204" pitchFamily="49" charset="0"/>
              </a:rPr>
              <a:t>;</a:t>
            </a:r>
          </a:p>
          <a:p>
            <a:endParaRPr lang="tr-TR" sz="1200" dirty="0">
              <a:solidFill>
                <a:srgbClr val="000000"/>
              </a:solidFill>
              <a:highlight>
                <a:srgbClr val="FFFFFF"/>
              </a:highlight>
              <a:latin typeface="Consolas" panose="020B0609020204030204" pitchFamily="49" charset="0"/>
            </a:endParaRPr>
          </a:p>
          <a:p>
            <a:r>
              <a:rPr lang="tr-TR" sz="1200" dirty="0" err="1">
                <a:solidFill>
                  <a:srgbClr val="0000FF"/>
                </a:solidFill>
                <a:highlight>
                  <a:srgbClr val="FFFFFF"/>
                </a:highlight>
                <a:latin typeface="Consolas" panose="020B0609020204030204" pitchFamily="49" charset="0"/>
              </a:rPr>
              <a:t>namespace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Stringornek</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class</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stringO</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void</a:t>
            </a:r>
            <a:r>
              <a:rPr lang="tr-TR" sz="1200" dirty="0">
                <a:solidFill>
                  <a:srgbClr val="000000"/>
                </a:solidFill>
                <a:highlight>
                  <a:srgbClr val="FFFFFF"/>
                </a:highlight>
                <a:latin typeface="Consolas" panose="020B0609020204030204" pitchFamily="49" charset="0"/>
              </a:rPr>
              <a:t> Main(</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args</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word1 = </a:t>
            </a:r>
            <a:r>
              <a:rPr lang="tr-TR" sz="1200" dirty="0">
                <a:solidFill>
                  <a:srgbClr val="A31515"/>
                </a:solidFill>
                <a:highlight>
                  <a:srgbClr val="FFFFFF"/>
                </a:highlight>
                <a:latin typeface="Consolas" panose="020B0609020204030204" pitchFamily="49" charset="0"/>
              </a:rPr>
              <a:t>"C#"</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word2 = </a:t>
            </a:r>
            <a:r>
              <a:rPr lang="tr-TR" sz="1200" dirty="0">
                <a:solidFill>
                  <a:srgbClr val="A31515"/>
                </a:solidFill>
                <a:highlight>
                  <a:srgbClr val="FFFFFF"/>
                </a:highlight>
                <a:latin typeface="Consolas" panose="020B0609020204030204" pitchFamily="49" charset="0"/>
              </a:rPr>
              <a:t>"c#"</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 word1 = \"C#\" "</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 word2 = \"c#\" "</a:t>
            </a:r>
            <a:r>
              <a:rPr lang="tr-TR"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 </a:t>
            </a:r>
            <a:r>
              <a:rPr lang="en-US" sz="1200" dirty="0" err="1">
                <a:solidFill>
                  <a:srgbClr val="A31515"/>
                </a:solidFill>
                <a:highlight>
                  <a:srgbClr val="FFFFFF"/>
                </a:highlight>
                <a:latin typeface="Consolas" panose="020B0609020204030204" pitchFamily="49" charset="0"/>
              </a:rPr>
              <a:t>ifade</a:t>
            </a:r>
            <a:r>
              <a:rPr lang="en-US" sz="1200" dirty="0">
                <a:solidFill>
                  <a:srgbClr val="A31515"/>
                </a:solidFill>
                <a:highlight>
                  <a:srgbClr val="FFFFFF"/>
                </a:highlight>
                <a:latin typeface="Consolas" panose="020B0609020204030204" pitchFamily="49" charset="0"/>
              </a:rPr>
              <a:t> --&gt; word1.Equals(\"C#\") </a:t>
            </a:r>
            <a:r>
              <a:rPr lang="en-US" sz="1200" dirty="0" err="1">
                <a:solidFill>
                  <a:srgbClr val="A31515"/>
                </a:solidFill>
                <a:highlight>
                  <a:srgbClr val="FFFFFF"/>
                </a:highlight>
                <a:latin typeface="Consolas" panose="020B0609020204030204" pitchFamily="49" charset="0"/>
              </a:rPr>
              <a:t>sonuç</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+word1.Equals(</a:t>
            </a:r>
            <a:r>
              <a:rPr lang="en-US" sz="1200" dirty="0">
                <a:solidFill>
                  <a:srgbClr val="A31515"/>
                </a:solidFill>
                <a:highlight>
                  <a:srgbClr val="FFFFFF"/>
                </a:highlight>
                <a:latin typeface="Consolas" panose="020B0609020204030204" pitchFamily="49" charset="0"/>
              </a:rPr>
              <a:t>"C#"</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 </a:t>
            </a:r>
            <a:r>
              <a:rPr lang="en-US" sz="1200" dirty="0" err="1">
                <a:solidFill>
                  <a:srgbClr val="A31515"/>
                </a:solidFill>
                <a:highlight>
                  <a:srgbClr val="FFFFFF"/>
                </a:highlight>
                <a:latin typeface="Consolas" panose="020B0609020204030204" pitchFamily="49" charset="0"/>
              </a:rPr>
              <a:t>ifade</a:t>
            </a:r>
            <a:r>
              <a:rPr lang="en-US" sz="1200" dirty="0">
                <a:solidFill>
                  <a:srgbClr val="A31515"/>
                </a:solidFill>
                <a:highlight>
                  <a:srgbClr val="FFFFFF"/>
                </a:highlight>
                <a:latin typeface="Consolas" panose="020B0609020204030204" pitchFamily="49" charset="0"/>
              </a:rPr>
              <a:t> --&gt; word1.Equals(word2)  </a:t>
            </a:r>
            <a:r>
              <a:rPr lang="en-US" sz="1200" dirty="0" err="1">
                <a:solidFill>
                  <a:srgbClr val="A31515"/>
                </a:solidFill>
                <a:highlight>
                  <a:srgbClr val="FFFFFF"/>
                </a:highlight>
                <a:latin typeface="Consolas" panose="020B0609020204030204" pitchFamily="49" charset="0"/>
              </a:rPr>
              <a:t>sonuç</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 word1.Equals(word2));</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 </a:t>
            </a:r>
            <a:r>
              <a:rPr lang="en-US" sz="1200" dirty="0" err="1">
                <a:solidFill>
                  <a:srgbClr val="A31515"/>
                </a:solidFill>
                <a:highlight>
                  <a:srgbClr val="FFFFFF"/>
                </a:highlight>
                <a:latin typeface="Consolas" panose="020B0609020204030204" pitchFamily="49" charset="0"/>
              </a:rPr>
              <a:t>ifade</a:t>
            </a:r>
            <a:r>
              <a:rPr lang="en-US" sz="1200" dirty="0">
                <a:solidFill>
                  <a:srgbClr val="A31515"/>
                </a:solidFill>
                <a:highlight>
                  <a:srgbClr val="FFFFFF"/>
                </a:highlight>
                <a:latin typeface="Consolas" panose="020B0609020204030204" pitchFamily="49" charset="0"/>
              </a:rPr>
              <a:t> --&gt; word1 == \"C#\"      </a:t>
            </a:r>
            <a:r>
              <a:rPr lang="en-US" sz="1200" dirty="0" err="1">
                <a:solidFill>
                  <a:srgbClr val="A31515"/>
                </a:solidFill>
                <a:highlight>
                  <a:srgbClr val="FFFFFF"/>
                </a:highlight>
                <a:latin typeface="Consolas" panose="020B0609020204030204" pitchFamily="49" charset="0"/>
              </a:rPr>
              <a:t>sonuç</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 word1 == </a:t>
            </a:r>
            <a:r>
              <a:rPr lang="en-US" sz="1200" dirty="0">
                <a:solidFill>
                  <a:srgbClr val="A31515"/>
                </a:solidFill>
                <a:highlight>
                  <a:srgbClr val="FFFFFF"/>
                </a:highlight>
                <a:latin typeface="Consolas" panose="020B0609020204030204" pitchFamily="49" charset="0"/>
              </a:rPr>
              <a:t>"C#"</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2B91AF"/>
                </a:solidFill>
                <a:highlight>
                  <a:srgbClr val="FFFFFF"/>
                </a:highlight>
                <a:latin typeface="Consolas" panose="020B0609020204030204" pitchFamily="49" charset="0"/>
              </a:rPr>
              <a:t>Console</a:t>
            </a:r>
            <a:r>
              <a:rPr lang="en-US" sz="1200" dirty="0" err="1">
                <a:solidFill>
                  <a:srgbClr val="000000"/>
                </a:solidFill>
                <a:highlight>
                  <a:srgbClr val="FFFFFF"/>
                </a:highlight>
                <a:latin typeface="Consolas" panose="020B0609020204030204" pitchFamily="49" charset="0"/>
              </a:rPr>
              <a:t>.WriteLine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 </a:t>
            </a:r>
            <a:r>
              <a:rPr lang="en-US" sz="1200" dirty="0" err="1">
                <a:solidFill>
                  <a:srgbClr val="A31515"/>
                </a:solidFill>
                <a:highlight>
                  <a:srgbClr val="FFFFFF"/>
                </a:highlight>
                <a:latin typeface="Consolas" panose="020B0609020204030204" pitchFamily="49" charset="0"/>
              </a:rPr>
              <a:t>ifade</a:t>
            </a:r>
            <a:r>
              <a:rPr lang="en-US" sz="1200" dirty="0">
                <a:solidFill>
                  <a:srgbClr val="A31515"/>
                </a:solidFill>
                <a:highlight>
                  <a:srgbClr val="FFFFFF"/>
                </a:highlight>
                <a:latin typeface="Consolas" panose="020B0609020204030204" pitchFamily="49" charset="0"/>
              </a:rPr>
              <a:t> --&gt; word1 == word2       </a:t>
            </a:r>
            <a:r>
              <a:rPr lang="en-US" sz="1200" dirty="0" err="1">
                <a:solidFill>
                  <a:srgbClr val="A31515"/>
                </a:solidFill>
                <a:highlight>
                  <a:srgbClr val="FFFFFF"/>
                </a:highlight>
                <a:latin typeface="Consolas" panose="020B0609020204030204" pitchFamily="49" charset="0"/>
              </a:rPr>
              <a:t>sonuç</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 + word1 == word2);</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 Büyük küçük harf durumunu göz ardı ederek eşit \n olup olmadığını  karşılaştırır."</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 word1.Equals(word2,StringComparison.CurrentCultureIgnoreCase) sonrası"</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  "</a:t>
            </a:r>
            <a:r>
              <a:rPr lang="tr-TR" sz="1200" dirty="0">
                <a:solidFill>
                  <a:srgbClr val="000000"/>
                </a:solidFill>
                <a:highlight>
                  <a:srgbClr val="FFFFFF"/>
                </a:highlight>
                <a:latin typeface="Consolas" panose="020B0609020204030204" pitchFamily="49" charset="0"/>
              </a:rPr>
              <a:t>+word1.Equals(word2,</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StringComparison</a:t>
            </a:r>
            <a:r>
              <a:rPr lang="tr-TR" sz="1200" dirty="0" err="1">
                <a:solidFill>
                  <a:srgbClr val="000000"/>
                </a:solidFill>
                <a:highlight>
                  <a:srgbClr val="FFFFFF"/>
                </a:highlight>
                <a:latin typeface="Consolas" panose="020B0609020204030204" pitchFamily="49" charset="0"/>
              </a:rPr>
              <a:t>.CurrentCultureIgnoreCase</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.Read</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a:t>
            </a:r>
            <a:endParaRPr lang="tr-TR" sz="3200" dirty="0"/>
          </a:p>
        </p:txBody>
      </p:sp>
      <p:pic>
        <p:nvPicPr>
          <p:cNvPr id="5" name="Resim 4"/>
          <p:cNvPicPr>
            <a:picLocks noChangeAspect="1"/>
          </p:cNvPicPr>
          <p:nvPr/>
        </p:nvPicPr>
        <p:blipFill rotWithShape="1">
          <a:blip r:embed="rId2"/>
          <a:srcRect b="48158"/>
          <a:stretch/>
        </p:blipFill>
        <p:spPr>
          <a:xfrm>
            <a:off x="5752964" y="222613"/>
            <a:ext cx="6276975" cy="2389958"/>
          </a:xfrm>
          <a:prstGeom prst="rect">
            <a:avLst/>
          </a:prstGeom>
        </p:spPr>
      </p:pic>
    </p:spTree>
    <p:extLst>
      <p:ext uri="{BB962C8B-B14F-4D97-AF65-F5344CB8AC3E}">
        <p14:creationId xmlns:p14="http://schemas.microsoft.com/office/powerpoint/2010/main" val="2059428406"/>
      </p:ext>
    </p:extLst>
  </p:cSld>
  <p:clrMapOvr>
    <a:masterClrMapping/>
  </p:clrMapOvr>
  <p:transition spd="med" advClick="0" advTm="1000">
    <p:spli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27</a:t>
            </a:fld>
            <a:endParaRPr lang="tr-TR">
              <a:solidFill>
                <a:srgbClr val="FFFFFF"/>
              </a:solidFill>
            </a:endParaRPr>
          </a:p>
        </p:txBody>
      </p:sp>
      <p:sp>
        <p:nvSpPr>
          <p:cNvPr id="4" name="Dikdörtgen 3"/>
          <p:cNvSpPr/>
          <p:nvPr/>
        </p:nvSpPr>
        <p:spPr>
          <a:xfrm>
            <a:off x="583246" y="279066"/>
            <a:ext cx="11142730" cy="923330"/>
          </a:xfrm>
          <a:prstGeom prst="rect">
            <a:avLst/>
          </a:prstGeom>
        </p:spPr>
        <p:txBody>
          <a:bodyPr wrap="none">
            <a:spAutoFit/>
          </a:bodyPr>
          <a:lstStyle/>
          <a:p>
            <a:r>
              <a:rPr lang="en-US" dirty="0"/>
              <a:t>Comparing Strings in Alphabetical Order</a:t>
            </a:r>
            <a:endParaRPr lang="tr-TR" dirty="0"/>
          </a:p>
          <a:p>
            <a:r>
              <a:rPr lang="tr-TR" b="1" dirty="0" err="1"/>
              <a:t>Compare</a:t>
            </a:r>
            <a:r>
              <a:rPr lang="tr-TR" b="1" dirty="0"/>
              <a:t>:</a:t>
            </a:r>
            <a:r>
              <a:rPr lang="tr-TR" dirty="0"/>
              <a:t> İki </a:t>
            </a:r>
            <a:r>
              <a:rPr lang="tr-TR" dirty="0" err="1"/>
              <a:t>string’in</a:t>
            </a:r>
            <a:r>
              <a:rPr lang="tr-TR" dirty="0"/>
              <a:t> alfabetik olarak </a:t>
            </a:r>
            <a:r>
              <a:rPr lang="tr-TR" dirty="0" err="1"/>
              <a:t>karşılaştırır.İki</a:t>
            </a:r>
            <a:r>
              <a:rPr lang="tr-TR" dirty="0"/>
              <a:t> </a:t>
            </a:r>
            <a:r>
              <a:rPr lang="tr-TR" dirty="0" err="1"/>
              <a:t>string</a:t>
            </a:r>
            <a:r>
              <a:rPr lang="tr-TR" dirty="0"/>
              <a:t> birbirine eşitse geriye 0,birinci </a:t>
            </a:r>
            <a:r>
              <a:rPr lang="tr-TR" dirty="0" err="1"/>
              <a:t>string</a:t>
            </a:r>
            <a:r>
              <a:rPr lang="tr-TR" dirty="0"/>
              <a:t> alfabetik olarak ikinci </a:t>
            </a:r>
          </a:p>
          <a:p>
            <a:r>
              <a:rPr lang="tr-TR" dirty="0" err="1"/>
              <a:t>string’ten</a:t>
            </a:r>
            <a:r>
              <a:rPr lang="tr-TR" dirty="0"/>
              <a:t> önce geliyorsa geriye -1,birinci </a:t>
            </a:r>
            <a:r>
              <a:rPr lang="tr-TR" dirty="0" err="1"/>
              <a:t>string</a:t>
            </a:r>
            <a:r>
              <a:rPr lang="tr-TR" dirty="0"/>
              <a:t> alfabetik olarak ikinci </a:t>
            </a:r>
            <a:r>
              <a:rPr lang="tr-TR" dirty="0" err="1"/>
              <a:t>string’ten</a:t>
            </a:r>
            <a:r>
              <a:rPr lang="tr-TR" dirty="0"/>
              <a:t> sonra geliyorsa geriye +1 döndürür.</a:t>
            </a:r>
          </a:p>
        </p:txBody>
      </p:sp>
      <p:sp>
        <p:nvSpPr>
          <p:cNvPr id="5" name="Dikdörtgen 4"/>
          <p:cNvSpPr/>
          <p:nvPr/>
        </p:nvSpPr>
        <p:spPr>
          <a:xfrm>
            <a:off x="1300770" y="1225689"/>
            <a:ext cx="6435635" cy="5170646"/>
          </a:xfrm>
          <a:prstGeom prst="rect">
            <a:avLst/>
          </a:prstGeom>
        </p:spPr>
        <p:txBody>
          <a:bodyPr wrap="square">
            <a:spAutoFit/>
          </a:bodyPr>
          <a:lstStyle/>
          <a:p>
            <a:r>
              <a:rPr lang="tr-TR" sz="1600" dirty="0" err="1"/>
              <a:t>using</a:t>
            </a:r>
            <a:r>
              <a:rPr lang="tr-TR" sz="1600" dirty="0"/>
              <a:t> </a:t>
            </a:r>
            <a:r>
              <a:rPr lang="tr-TR" sz="1600" dirty="0" err="1"/>
              <a:t>System</a:t>
            </a:r>
            <a:r>
              <a:rPr lang="tr-TR" sz="1600" dirty="0"/>
              <a:t>;</a:t>
            </a:r>
          </a:p>
          <a:p>
            <a:r>
              <a:rPr lang="tr-TR" sz="1600" dirty="0" err="1"/>
              <a:t>using</a:t>
            </a:r>
            <a:r>
              <a:rPr lang="tr-TR" sz="1600" dirty="0"/>
              <a:t> </a:t>
            </a:r>
            <a:r>
              <a:rPr lang="tr-TR" sz="1600" dirty="0" err="1"/>
              <a:t>System.Collections.Generic</a:t>
            </a:r>
            <a:r>
              <a:rPr lang="tr-TR" sz="1600" dirty="0"/>
              <a:t>;</a:t>
            </a:r>
          </a:p>
          <a:p>
            <a:r>
              <a:rPr lang="tr-TR" sz="1600" dirty="0" err="1"/>
              <a:t>using</a:t>
            </a:r>
            <a:r>
              <a:rPr lang="tr-TR" sz="1600" dirty="0"/>
              <a:t> </a:t>
            </a:r>
            <a:r>
              <a:rPr lang="tr-TR" sz="1600" dirty="0" err="1"/>
              <a:t>System.Linq</a:t>
            </a:r>
            <a:r>
              <a:rPr lang="tr-TR" sz="1600" dirty="0"/>
              <a:t>;</a:t>
            </a:r>
          </a:p>
          <a:p>
            <a:r>
              <a:rPr lang="tr-TR" sz="1600" dirty="0" err="1"/>
              <a:t>using</a:t>
            </a:r>
            <a:r>
              <a:rPr lang="tr-TR" sz="1600" dirty="0"/>
              <a:t> </a:t>
            </a:r>
            <a:r>
              <a:rPr lang="tr-TR" sz="1600" dirty="0" err="1"/>
              <a:t>System.Text</a:t>
            </a:r>
            <a:r>
              <a:rPr lang="tr-TR" sz="1600" dirty="0"/>
              <a:t>;</a:t>
            </a:r>
          </a:p>
          <a:p>
            <a:endParaRPr lang="tr-TR" sz="1600" dirty="0"/>
          </a:p>
          <a:p>
            <a:r>
              <a:rPr lang="tr-TR" sz="1600" dirty="0" err="1"/>
              <a:t>namespace</a:t>
            </a:r>
            <a:r>
              <a:rPr lang="tr-TR" sz="1600" dirty="0"/>
              <a:t> </a:t>
            </a:r>
            <a:r>
              <a:rPr lang="tr-TR" sz="1600" dirty="0" err="1"/>
              <a:t>Stringornek</a:t>
            </a:r>
            <a:endParaRPr lang="tr-TR" sz="1600" dirty="0"/>
          </a:p>
          <a:p>
            <a:r>
              <a:rPr lang="tr-TR" sz="1600" dirty="0"/>
              <a:t>{</a:t>
            </a:r>
          </a:p>
          <a:p>
            <a:r>
              <a:rPr lang="tr-TR" sz="1600" dirty="0"/>
              <a:t>    </a:t>
            </a:r>
            <a:r>
              <a:rPr lang="tr-TR" sz="1600" dirty="0" err="1"/>
              <a:t>class</a:t>
            </a:r>
            <a:r>
              <a:rPr lang="tr-TR" sz="1600" dirty="0"/>
              <a:t> </a:t>
            </a:r>
            <a:r>
              <a:rPr lang="tr-TR" sz="1600" dirty="0" err="1"/>
              <a:t>stringO</a:t>
            </a:r>
            <a:endParaRPr lang="tr-TR" sz="1600" dirty="0"/>
          </a:p>
          <a:p>
            <a:r>
              <a:rPr lang="tr-TR" sz="1600" dirty="0"/>
              <a:t>    {</a:t>
            </a:r>
          </a:p>
          <a:p>
            <a:r>
              <a:rPr lang="tr-TR" sz="1600" dirty="0"/>
              <a:t>        </a:t>
            </a:r>
            <a:r>
              <a:rPr lang="tr-TR" sz="1600" dirty="0" err="1"/>
              <a:t>static</a:t>
            </a:r>
            <a:r>
              <a:rPr lang="tr-TR" sz="1600" dirty="0"/>
              <a:t> </a:t>
            </a:r>
            <a:r>
              <a:rPr lang="tr-TR" sz="1600" dirty="0" err="1"/>
              <a:t>void</a:t>
            </a:r>
            <a:r>
              <a:rPr lang="tr-TR" sz="1600" dirty="0"/>
              <a:t> Main(</a:t>
            </a:r>
            <a:r>
              <a:rPr lang="tr-TR" sz="1600" dirty="0" err="1"/>
              <a:t>string</a:t>
            </a:r>
            <a:r>
              <a:rPr lang="tr-TR" sz="1600" dirty="0"/>
              <a:t>[] </a:t>
            </a:r>
            <a:r>
              <a:rPr lang="tr-TR" sz="1600" dirty="0" err="1"/>
              <a:t>args</a:t>
            </a:r>
            <a:r>
              <a:rPr lang="tr-TR" sz="1600" dirty="0"/>
              <a:t>)</a:t>
            </a:r>
          </a:p>
          <a:p>
            <a:r>
              <a:rPr lang="tr-TR" sz="1600" dirty="0"/>
              <a:t>        {</a:t>
            </a:r>
          </a:p>
          <a:p>
            <a:r>
              <a:rPr lang="tr-TR" sz="1600" dirty="0"/>
              <a:t>            </a:t>
            </a:r>
            <a:r>
              <a:rPr lang="tr-TR" sz="1600" dirty="0" err="1"/>
              <a:t>string</a:t>
            </a:r>
            <a:r>
              <a:rPr lang="tr-TR" sz="1600" dirty="0"/>
              <a:t> </a:t>
            </a:r>
            <a:r>
              <a:rPr lang="tr-TR" sz="1600" dirty="0" err="1"/>
              <a:t>score</a:t>
            </a:r>
            <a:r>
              <a:rPr lang="tr-TR" sz="1600" dirty="0"/>
              <a:t> = "</a:t>
            </a:r>
            <a:r>
              <a:rPr lang="tr-TR" sz="1600" dirty="0" err="1"/>
              <a:t>sCore</a:t>
            </a:r>
            <a:r>
              <a:rPr lang="tr-TR" sz="1600" dirty="0"/>
              <a:t>";</a:t>
            </a:r>
          </a:p>
          <a:p>
            <a:r>
              <a:rPr lang="tr-TR" sz="1600" dirty="0"/>
              <a:t>            </a:t>
            </a:r>
            <a:r>
              <a:rPr lang="tr-TR" sz="1600" dirty="0" err="1"/>
              <a:t>string</a:t>
            </a:r>
            <a:r>
              <a:rPr lang="tr-TR" sz="1600" dirty="0"/>
              <a:t> </a:t>
            </a:r>
            <a:r>
              <a:rPr lang="tr-TR" sz="1600" dirty="0" err="1"/>
              <a:t>scary</a:t>
            </a:r>
            <a:r>
              <a:rPr lang="tr-TR" sz="1600" dirty="0"/>
              <a:t> = "</a:t>
            </a:r>
            <a:r>
              <a:rPr lang="tr-TR" sz="1600" dirty="0" err="1"/>
              <a:t>scary</a:t>
            </a:r>
            <a:r>
              <a:rPr lang="tr-TR" sz="1600" dirty="0"/>
              <a:t>";</a:t>
            </a:r>
          </a:p>
          <a:p>
            <a:r>
              <a:rPr lang="tr-TR" sz="1600" dirty="0"/>
              <a:t>            </a:t>
            </a:r>
            <a:r>
              <a:rPr lang="tr-TR" sz="1600" dirty="0" err="1"/>
              <a:t>Console.WriteLine</a:t>
            </a:r>
            <a:r>
              <a:rPr lang="tr-TR" sz="1600" dirty="0"/>
              <a:t>(</a:t>
            </a:r>
            <a:r>
              <a:rPr lang="tr-TR" sz="1600" dirty="0" err="1"/>
              <a:t>score.CompareTo</a:t>
            </a:r>
            <a:r>
              <a:rPr lang="tr-TR" sz="1600" dirty="0"/>
              <a:t>(</a:t>
            </a:r>
            <a:r>
              <a:rPr lang="tr-TR" sz="1600" dirty="0" err="1"/>
              <a:t>scary</a:t>
            </a:r>
            <a:r>
              <a:rPr lang="tr-TR" sz="1600" dirty="0"/>
              <a:t>));</a:t>
            </a:r>
          </a:p>
          <a:p>
            <a:r>
              <a:rPr lang="tr-TR" sz="1600" dirty="0"/>
              <a:t>            </a:t>
            </a:r>
            <a:r>
              <a:rPr lang="tr-TR" sz="1600" dirty="0" err="1"/>
              <a:t>Console.WriteLine</a:t>
            </a:r>
            <a:r>
              <a:rPr lang="tr-TR" sz="1600" dirty="0"/>
              <a:t>(</a:t>
            </a:r>
            <a:r>
              <a:rPr lang="tr-TR" sz="1600" dirty="0" err="1"/>
              <a:t>scary.CompareTo</a:t>
            </a:r>
            <a:r>
              <a:rPr lang="tr-TR" sz="1600" dirty="0"/>
              <a:t>(</a:t>
            </a:r>
            <a:r>
              <a:rPr lang="tr-TR" sz="1600" dirty="0" err="1"/>
              <a:t>score</a:t>
            </a:r>
            <a:r>
              <a:rPr lang="tr-TR" sz="1600" dirty="0"/>
              <a:t>));</a:t>
            </a:r>
          </a:p>
          <a:p>
            <a:r>
              <a:rPr lang="tr-TR" sz="1600" dirty="0"/>
              <a:t>            </a:t>
            </a:r>
            <a:r>
              <a:rPr lang="tr-TR" sz="1600" dirty="0" err="1"/>
              <a:t>Console.WriteLine</a:t>
            </a:r>
            <a:r>
              <a:rPr lang="tr-TR" sz="1600" dirty="0"/>
              <a:t>(</a:t>
            </a:r>
            <a:r>
              <a:rPr lang="tr-TR" sz="1600" dirty="0" err="1"/>
              <a:t>scary.CompareTo</a:t>
            </a:r>
            <a:r>
              <a:rPr lang="tr-TR" sz="1600" dirty="0"/>
              <a:t>(</a:t>
            </a:r>
            <a:r>
              <a:rPr lang="tr-TR" sz="1600" dirty="0" err="1"/>
              <a:t>scary</a:t>
            </a:r>
            <a:r>
              <a:rPr lang="tr-TR" sz="1600" dirty="0"/>
              <a:t>));</a:t>
            </a:r>
          </a:p>
          <a:p>
            <a:r>
              <a:rPr lang="tr-TR" sz="1600" dirty="0"/>
              <a:t>            </a:t>
            </a:r>
            <a:r>
              <a:rPr lang="tr-TR" sz="1600" dirty="0" err="1"/>
              <a:t>Console.Read</a:t>
            </a:r>
            <a:r>
              <a:rPr lang="tr-TR" sz="1600" dirty="0"/>
              <a:t>();</a:t>
            </a:r>
          </a:p>
          <a:p>
            <a:r>
              <a:rPr lang="tr-TR" sz="1600" dirty="0"/>
              <a:t>        }</a:t>
            </a:r>
          </a:p>
          <a:p>
            <a:r>
              <a:rPr lang="tr-TR" sz="1600" dirty="0"/>
              <a:t>    }</a:t>
            </a:r>
          </a:p>
          <a:p>
            <a:r>
              <a:rPr lang="tr-TR" sz="1600" dirty="0"/>
              <a:t>}</a:t>
            </a:r>
          </a:p>
        </p:txBody>
      </p:sp>
      <p:pic>
        <p:nvPicPr>
          <p:cNvPr id="6" name="Resim 5"/>
          <p:cNvPicPr>
            <a:picLocks noChangeAspect="1"/>
          </p:cNvPicPr>
          <p:nvPr/>
        </p:nvPicPr>
        <p:blipFill rotWithShape="1">
          <a:blip r:embed="rId2"/>
          <a:srcRect r="35895" b="20268"/>
          <a:stretch/>
        </p:blipFill>
        <p:spPr>
          <a:xfrm>
            <a:off x="9294306" y="1443529"/>
            <a:ext cx="2897694" cy="2016426"/>
          </a:xfrm>
          <a:prstGeom prst="rect">
            <a:avLst/>
          </a:prstGeom>
        </p:spPr>
      </p:pic>
      <p:sp>
        <p:nvSpPr>
          <p:cNvPr id="7" name="Rectangle 1"/>
          <p:cNvSpPr>
            <a:spLocks noChangeArrowheads="1"/>
          </p:cNvSpPr>
          <p:nvPr/>
        </p:nvSpPr>
        <p:spPr bwMode="auto">
          <a:xfrm>
            <a:off x="6639338" y="1246636"/>
            <a:ext cx="2478157" cy="547483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err="1">
                <a:ln>
                  <a:noFill/>
                </a:ln>
                <a:solidFill>
                  <a:srgbClr val="000000"/>
                </a:solidFill>
                <a:effectLst/>
                <a:latin typeface="Monaco"/>
              </a:rPr>
              <a:t>string</a:t>
            </a:r>
            <a:r>
              <a:rPr kumimoji="0" lang="tr-TR" altLang="tr-TR" sz="900" b="0" i="0" u="none" strike="noStrike" cap="none" normalizeH="0" baseline="0" dirty="0">
                <a:ln>
                  <a:noFill/>
                </a:ln>
                <a:solidFill>
                  <a:srgbClr val="000000"/>
                </a:solidFill>
                <a:effectLst/>
                <a:latin typeface="Monaco"/>
              </a:rPr>
              <a:t> a, b;</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r>
              <a:rPr kumimoji="0" lang="tr-TR" altLang="tr-TR" sz="900" b="0" i="0" u="none" strike="noStrike" cap="none" normalizeH="0" baseline="0" dirty="0" err="1">
                <a:ln>
                  <a:noFill/>
                </a:ln>
                <a:solidFill>
                  <a:srgbClr val="000000"/>
                </a:solidFill>
                <a:effectLst/>
                <a:latin typeface="Monaco"/>
              </a:rPr>
              <a:t>Console.Write</a:t>
            </a:r>
            <a:r>
              <a:rPr kumimoji="0" lang="tr-TR" altLang="tr-TR" sz="900" b="0" i="0" u="none" strike="noStrike" cap="none" normalizeH="0" baseline="0" dirty="0">
                <a:ln>
                  <a:noFill/>
                </a:ln>
                <a:solidFill>
                  <a:srgbClr val="000000"/>
                </a:solidFill>
                <a:effectLst/>
                <a:latin typeface="Monaco"/>
              </a:rPr>
              <a:t>("1.Kelime: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 = </a:t>
            </a:r>
            <a:r>
              <a:rPr kumimoji="0" lang="tr-TR" altLang="tr-TR" sz="900" b="0" i="0" u="none" strike="noStrike" cap="none" normalizeH="0" baseline="0" dirty="0" err="1">
                <a:ln>
                  <a:noFill/>
                </a:ln>
                <a:solidFill>
                  <a:srgbClr val="000000"/>
                </a:solidFill>
                <a:effectLst/>
                <a:latin typeface="Monaco"/>
              </a:rPr>
              <a:t>Console.ReadLine</a:t>
            </a:r>
            <a:r>
              <a:rPr kumimoji="0" lang="tr-TR" altLang="tr-TR" sz="900" b="0" i="0" u="none" strike="noStrike" cap="none" normalizeH="0" baseline="0" dirty="0">
                <a:ln>
                  <a:noFill/>
                </a:ln>
                <a:solidFill>
                  <a:srgbClr val="000000"/>
                </a:solidFill>
                <a:effectLst/>
                <a:latin typeface="Monaco"/>
              </a:rPr>
              <a:t>();</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r>
              <a:rPr kumimoji="0" lang="tr-TR" altLang="tr-TR" sz="900" b="0" i="0" u="none" strike="noStrike" cap="none" normalizeH="0" baseline="0" dirty="0" err="1">
                <a:ln>
                  <a:noFill/>
                </a:ln>
                <a:solidFill>
                  <a:srgbClr val="000000"/>
                </a:solidFill>
                <a:effectLst/>
                <a:latin typeface="Monaco"/>
              </a:rPr>
              <a:t>Console.Write</a:t>
            </a:r>
            <a:r>
              <a:rPr kumimoji="0" lang="tr-TR" altLang="tr-TR" sz="900" b="0" i="0" u="none" strike="noStrike" cap="none" normalizeH="0" baseline="0" dirty="0">
                <a:ln>
                  <a:noFill/>
                </a:ln>
                <a:solidFill>
                  <a:srgbClr val="000000"/>
                </a:solidFill>
                <a:effectLst/>
                <a:latin typeface="Monaco"/>
              </a:rPr>
              <a:t>("2.Kelime: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b  = </a:t>
            </a:r>
            <a:r>
              <a:rPr kumimoji="0" lang="tr-TR" altLang="tr-TR" sz="900" b="0" i="0" u="none" strike="noStrike" cap="none" normalizeH="0" baseline="0" dirty="0" err="1">
                <a:ln>
                  <a:noFill/>
                </a:ln>
                <a:solidFill>
                  <a:srgbClr val="000000"/>
                </a:solidFill>
                <a:effectLst/>
                <a:latin typeface="Monaco"/>
              </a:rPr>
              <a:t>Console.ReadLine</a:t>
            </a:r>
            <a:r>
              <a:rPr kumimoji="0" lang="tr-TR" altLang="tr-TR" sz="900" b="0" i="0" u="none" strike="noStrike" cap="none" normalizeH="0" baseline="0" dirty="0">
                <a:ln>
                  <a:noFill/>
                </a:ln>
                <a:solidFill>
                  <a:srgbClr val="000000"/>
                </a:solidFill>
                <a:effectLst/>
                <a:latin typeface="Monaco"/>
              </a:rPr>
              <a:t>();</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r>
              <a:rPr kumimoji="0" lang="tr-TR" altLang="tr-TR" sz="900" b="0" i="0" u="none" strike="noStrike" cap="none" normalizeH="0" baseline="0" dirty="0" err="1">
                <a:ln>
                  <a:noFill/>
                </a:ln>
                <a:solidFill>
                  <a:srgbClr val="000000"/>
                </a:solidFill>
                <a:effectLst/>
                <a:latin typeface="Monaco"/>
              </a:rPr>
              <a:t>int</a:t>
            </a:r>
            <a:r>
              <a:rPr kumimoji="0" lang="tr-TR" altLang="tr-TR" sz="900" b="0" i="0" u="none" strike="noStrike" cap="none" normalizeH="0" baseline="0" dirty="0">
                <a:ln>
                  <a:noFill/>
                </a:ln>
                <a:solidFill>
                  <a:srgbClr val="000000"/>
                </a:solidFill>
                <a:effectLst/>
                <a:latin typeface="Monaco"/>
              </a:rPr>
              <a:t> c = </a:t>
            </a:r>
            <a:r>
              <a:rPr kumimoji="0" lang="tr-TR" altLang="tr-TR" sz="900" b="0" i="0" u="none" strike="noStrike" cap="none" normalizeH="0" baseline="0" dirty="0" err="1">
                <a:ln>
                  <a:noFill/>
                </a:ln>
                <a:solidFill>
                  <a:srgbClr val="000000"/>
                </a:solidFill>
                <a:effectLst/>
                <a:latin typeface="Monaco"/>
              </a:rPr>
              <a:t>a.CompareTo</a:t>
            </a:r>
            <a:r>
              <a:rPr kumimoji="0" lang="tr-TR" altLang="tr-TR" sz="900" b="0" i="0" u="none" strike="noStrike" cap="none" normalizeH="0" baseline="0" dirty="0">
                <a:ln>
                  <a:noFill/>
                </a:ln>
                <a:solidFill>
                  <a:srgbClr val="000000"/>
                </a:solidFill>
                <a:effectLst/>
                <a:latin typeface="Monaco"/>
              </a:rPr>
              <a:t>(b);</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r>
              <a:rPr kumimoji="0" lang="tr-TR" altLang="tr-TR" sz="900" b="0" i="0" u="none" strike="noStrike" cap="none" normalizeH="0" baseline="0" dirty="0" err="1">
                <a:ln>
                  <a:noFill/>
                </a:ln>
                <a:solidFill>
                  <a:srgbClr val="000000"/>
                </a:solidFill>
                <a:effectLst/>
                <a:latin typeface="Monaco"/>
              </a:rPr>
              <a:t>if</a:t>
            </a:r>
            <a:r>
              <a:rPr kumimoji="0" lang="tr-TR" altLang="tr-TR" sz="900" b="0" i="0" u="none" strike="noStrike" cap="none" normalizeH="0" baseline="0" dirty="0">
                <a:ln>
                  <a:noFill/>
                </a:ln>
                <a:solidFill>
                  <a:srgbClr val="000000"/>
                </a:solidFill>
                <a:effectLst/>
                <a:latin typeface="Monaco"/>
              </a:rPr>
              <a:t> (c == 1)</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r>
              <a:rPr kumimoji="0" lang="tr-TR" altLang="tr-TR" sz="900" b="0" i="0" u="none" strike="noStrike" cap="none" normalizeH="0" baseline="0" dirty="0" err="1">
                <a:ln>
                  <a:noFill/>
                </a:ln>
                <a:solidFill>
                  <a:srgbClr val="000000"/>
                </a:solidFill>
                <a:effectLst/>
                <a:latin typeface="Monaco"/>
              </a:rPr>
              <a:t>Console.WriteLine</a:t>
            </a:r>
            <a:r>
              <a:rPr kumimoji="0" lang="tr-TR" altLang="tr-TR" sz="900" b="0" i="0" u="none" strike="noStrike" cap="none" normalizeH="0" baseline="0" dirty="0">
                <a:ln>
                  <a:noFill/>
                </a:ln>
                <a:solidFill>
                  <a:srgbClr val="000000"/>
                </a:solidFill>
                <a:effectLst/>
                <a:latin typeface="Monaco"/>
              </a:rPr>
              <a:t>("Farklıdır");</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r>
              <a:rPr kumimoji="0" lang="tr-TR" altLang="tr-TR" sz="900" b="0" i="0" u="none" strike="noStrike" cap="none" normalizeH="0" baseline="0" dirty="0" err="1">
                <a:ln>
                  <a:noFill/>
                </a:ln>
                <a:solidFill>
                  <a:srgbClr val="000000"/>
                </a:solidFill>
                <a:effectLst/>
                <a:latin typeface="Monaco"/>
              </a:rPr>
              <a:t>if</a:t>
            </a:r>
            <a:r>
              <a:rPr kumimoji="0" lang="tr-TR" altLang="tr-TR" sz="900" b="0" i="0" u="none" strike="noStrike" cap="none" normalizeH="0" baseline="0" dirty="0">
                <a:ln>
                  <a:noFill/>
                </a:ln>
                <a:solidFill>
                  <a:srgbClr val="000000"/>
                </a:solidFill>
                <a:effectLst/>
                <a:latin typeface="Monaco"/>
              </a:rPr>
              <a:t> (c == -1)</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r>
              <a:rPr kumimoji="0" lang="tr-TR" altLang="tr-TR" sz="900" b="0" i="0" u="none" strike="noStrike" cap="none" normalizeH="0" baseline="0" dirty="0" err="1">
                <a:ln>
                  <a:noFill/>
                </a:ln>
                <a:solidFill>
                  <a:srgbClr val="000000"/>
                </a:solidFill>
                <a:effectLst/>
                <a:latin typeface="Monaco"/>
              </a:rPr>
              <a:t>Console.WriteLine</a:t>
            </a:r>
            <a:r>
              <a:rPr kumimoji="0" lang="tr-TR" altLang="tr-TR" sz="900" b="0" i="0" u="none" strike="noStrike" cap="none" normalizeH="0" baseline="0" dirty="0">
                <a:ln>
                  <a:noFill/>
                </a:ln>
                <a:solidFill>
                  <a:srgbClr val="000000"/>
                </a:solidFill>
                <a:effectLst/>
                <a:latin typeface="Monaco"/>
              </a:rPr>
              <a:t>("Farklıdır");</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r>
              <a:rPr kumimoji="0" lang="tr-TR" altLang="tr-TR" sz="900" b="0" i="0" u="none" strike="noStrike" cap="none" normalizeH="0" baseline="0" dirty="0" err="1">
                <a:ln>
                  <a:noFill/>
                </a:ln>
                <a:solidFill>
                  <a:srgbClr val="000000"/>
                </a:solidFill>
                <a:effectLst/>
                <a:latin typeface="Monaco"/>
              </a:rPr>
              <a:t>if</a:t>
            </a:r>
            <a:r>
              <a:rPr kumimoji="0" lang="tr-TR" altLang="tr-TR" sz="900" b="0" i="0" u="none" strike="noStrike" cap="none" normalizeH="0" baseline="0" dirty="0">
                <a:ln>
                  <a:noFill/>
                </a:ln>
                <a:solidFill>
                  <a:srgbClr val="000000"/>
                </a:solidFill>
                <a:effectLst/>
                <a:latin typeface="Monaco"/>
              </a:rPr>
              <a:t> (c == 0)</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r>
              <a:rPr kumimoji="0" lang="tr-TR" altLang="tr-TR" sz="900" b="0" i="0" u="none" strike="noStrike" cap="none" normalizeH="0" baseline="0" dirty="0" err="1">
                <a:ln>
                  <a:noFill/>
                </a:ln>
                <a:solidFill>
                  <a:srgbClr val="000000"/>
                </a:solidFill>
                <a:effectLst/>
                <a:latin typeface="Monaco"/>
              </a:rPr>
              <a:t>Console.WriteLine</a:t>
            </a:r>
            <a:r>
              <a:rPr kumimoji="0" lang="tr-TR" altLang="tr-TR" sz="900" b="0" i="0" u="none" strike="noStrike" cap="none" normalizeH="0" baseline="0" dirty="0">
                <a:ln>
                  <a:noFill/>
                </a:ln>
                <a:solidFill>
                  <a:srgbClr val="000000"/>
                </a:solidFill>
                <a:effectLst/>
                <a:latin typeface="Monaco"/>
              </a:rPr>
              <a:t>("Aynıdır");</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r>
            <a:br>
              <a:rPr kumimoji="0" lang="tr-TR" altLang="tr-TR" sz="900" b="0" i="0" u="none" strike="noStrike" cap="none" normalizeH="0" baseline="0" dirty="0">
                <a:ln>
                  <a:noFill/>
                </a:ln>
                <a:solidFill>
                  <a:srgbClr val="000000"/>
                </a:solidFill>
                <a:effectLst/>
                <a:latin typeface="Monaco"/>
              </a:rPr>
            </a:br>
            <a:r>
              <a:rPr kumimoji="0" lang="tr-TR" altLang="tr-TR" sz="900" b="0" i="0" u="none" strike="noStrike" cap="none" normalizeH="0" baseline="0" dirty="0">
                <a:ln>
                  <a:noFill/>
                </a:ln>
                <a:solidFill>
                  <a:srgbClr val="000000"/>
                </a:solidFill>
                <a:effectLst/>
                <a:latin typeface="Monaco"/>
              </a:rPr>
              <a:t>     </a:t>
            </a:r>
            <a:r>
              <a:rPr kumimoji="0" lang="tr-TR" altLang="tr-TR" sz="900" b="0" i="0" u="none" strike="noStrike" cap="none" normalizeH="0" baseline="0" dirty="0" err="1">
                <a:ln>
                  <a:noFill/>
                </a:ln>
                <a:solidFill>
                  <a:srgbClr val="000000"/>
                </a:solidFill>
                <a:effectLst/>
                <a:latin typeface="Monaco"/>
              </a:rPr>
              <a:t>Console.ReadKey</a:t>
            </a:r>
            <a:r>
              <a:rPr kumimoji="0" lang="tr-TR" altLang="tr-TR" sz="900" b="0" i="0" u="none" strike="noStrike" cap="none" normalizeH="0" baseline="0" dirty="0">
                <a:ln>
                  <a:noFill/>
                </a:ln>
                <a:solidFill>
                  <a:srgbClr val="000000"/>
                </a:solidFill>
                <a:effectLst/>
                <a:latin typeface="Monaco"/>
              </a:rPr>
              <a:t>();</a:t>
            </a:r>
            <a:r>
              <a:rPr kumimoji="0" lang="tr-TR" altLang="tr-TR" sz="1100" b="0" i="0" u="none" strike="noStrike" cap="none" normalizeH="0" baseline="0" dirty="0">
                <a:ln>
                  <a:noFill/>
                </a:ln>
                <a:solidFill>
                  <a:schemeClr val="tx1"/>
                </a:solidFill>
                <a:effectLst/>
              </a:rPr>
              <a:t>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8452886"/>
      </p:ext>
    </p:extLst>
  </p:cSld>
  <p:clrMapOvr>
    <a:masterClrMapping/>
  </p:clrMapOvr>
  <p:transition spd="med" advClick="0" advTm="1000">
    <p:spli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28</a:t>
            </a:fld>
            <a:endParaRPr lang="tr-TR">
              <a:solidFill>
                <a:srgbClr val="FFFFFF"/>
              </a:solidFill>
            </a:endParaRPr>
          </a:p>
        </p:txBody>
      </p:sp>
      <p:sp>
        <p:nvSpPr>
          <p:cNvPr id="4" name="Dikdörtgen 3"/>
          <p:cNvSpPr/>
          <p:nvPr/>
        </p:nvSpPr>
        <p:spPr>
          <a:xfrm>
            <a:off x="592183" y="517136"/>
            <a:ext cx="8982892" cy="5940088"/>
          </a:xfrm>
          <a:prstGeom prst="rect">
            <a:avLst/>
          </a:prstGeom>
        </p:spPr>
        <p:txBody>
          <a:bodyPr wrap="square">
            <a:spAutoFit/>
          </a:bodyPr>
          <a:lstStyle/>
          <a:p>
            <a:r>
              <a:rPr lang="tr-TR" sz="1600" dirty="0" err="1"/>
              <a:t>using</a:t>
            </a:r>
            <a:r>
              <a:rPr lang="tr-TR" sz="1600" dirty="0"/>
              <a:t> </a:t>
            </a:r>
            <a:r>
              <a:rPr lang="tr-TR" sz="1600" dirty="0" err="1"/>
              <a:t>System</a:t>
            </a:r>
            <a:r>
              <a:rPr lang="tr-TR" sz="1600" dirty="0"/>
              <a:t>;</a:t>
            </a:r>
          </a:p>
          <a:p>
            <a:r>
              <a:rPr lang="tr-TR" sz="1600" dirty="0" err="1"/>
              <a:t>using</a:t>
            </a:r>
            <a:r>
              <a:rPr lang="tr-TR" sz="1600" dirty="0"/>
              <a:t> </a:t>
            </a:r>
            <a:r>
              <a:rPr lang="tr-TR" sz="1600" dirty="0" err="1"/>
              <a:t>System.Collections.Generic</a:t>
            </a:r>
            <a:r>
              <a:rPr lang="tr-TR" sz="1600" dirty="0"/>
              <a:t>;</a:t>
            </a:r>
          </a:p>
          <a:p>
            <a:r>
              <a:rPr lang="tr-TR" sz="1600" dirty="0" err="1"/>
              <a:t>using</a:t>
            </a:r>
            <a:r>
              <a:rPr lang="tr-TR" sz="1600" dirty="0"/>
              <a:t> </a:t>
            </a:r>
            <a:r>
              <a:rPr lang="tr-TR" sz="1600" dirty="0" err="1"/>
              <a:t>System.Linq</a:t>
            </a:r>
            <a:r>
              <a:rPr lang="tr-TR" sz="1600" dirty="0"/>
              <a:t>;</a:t>
            </a:r>
          </a:p>
          <a:p>
            <a:r>
              <a:rPr lang="tr-TR" sz="1600" dirty="0" err="1"/>
              <a:t>using</a:t>
            </a:r>
            <a:r>
              <a:rPr lang="tr-TR" sz="1600" dirty="0"/>
              <a:t> </a:t>
            </a:r>
            <a:r>
              <a:rPr lang="tr-TR" sz="1600" dirty="0" err="1"/>
              <a:t>System.Text</a:t>
            </a:r>
            <a:r>
              <a:rPr lang="tr-TR" sz="1600" dirty="0"/>
              <a:t>;</a:t>
            </a:r>
          </a:p>
          <a:p>
            <a:endParaRPr lang="tr-TR" sz="1600" dirty="0"/>
          </a:p>
          <a:p>
            <a:r>
              <a:rPr lang="tr-TR" sz="1600" dirty="0" err="1"/>
              <a:t>namespace</a:t>
            </a:r>
            <a:r>
              <a:rPr lang="tr-TR" sz="1600" dirty="0"/>
              <a:t> </a:t>
            </a:r>
            <a:r>
              <a:rPr lang="tr-TR" sz="1600" dirty="0" err="1"/>
              <a:t>Stringornek</a:t>
            </a:r>
            <a:endParaRPr lang="tr-TR" sz="1600" dirty="0"/>
          </a:p>
          <a:p>
            <a:r>
              <a:rPr lang="tr-TR" sz="1600" dirty="0"/>
              <a:t>{</a:t>
            </a:r>
          </a:p>
          <a:p>
            <a:r>
              <a:rPr lang="tr-TR" sz="1600" dirty="0"/>
              <a:t>    </a:t>
            </a:r>
            <a:r>
              <a:rPr lang="tr-TR" sz="1600" dirty="0" err="1"/>
              <a:t>class</a:t>
            </a:r>
            <a:r>
              <a:rPr lang="tr-TR" sz="1600" dirty="0"/>
              <a:t> </a:t>
            </a:r>
            <a:r>
              <a:rPr lang="tr-TR" sz="1600" dirty="0" err="1"/>
              <a:t>stringO</a:t>
            </a:r>
            <a:endParaRPr lang="tr-TR" sz="1600" dirty="0"/>
          </a:p>
          <a:p>
            <a:r>
              <a:rPr lang="tr-TR" sz="1600" dirty="0"/>
              <a:t>    {</a:t>
            </a:r>
          </a:p>
          <a:p>
            <a:r>
              <a:rPr lang="tr-TR" sz="1600" dirty="0"/>
              <a:t>        </a:t>
            </a:r>
            <a:r>
              <a:rPr lang="tr-TR" sz="1600" dirty="0" err="1"/>
              <a:t>static</a:t>
            </a:r>
            <a:r>
              <a:rPr lang="tr-TR" sz="1600" dirty="0"/>
              <a:t> </a:t>
            </a:r>
            <a:r>
              <a:rPr lang="tr-TR" sz="1600" dirty="0" err="1"/>
              <a:t>void</a:t>
            </a:r>
            <a:r>
              <a:rPr lang="tr-TR" sz="1600" dirty="0"/>
              <a:t> Main(</a:t>
            </a:r>
            <a:r>
              <a:rPr lang="tr-TR" sz="1600" dirty="0" err="1"/>
              <a:t>string</a:t>
            </a:r>
            <a:r>
              <a:rPr lang="tr-TR" sz="1600" dirty="0"/>
              <a:t>[] </a:t>
            </a:r>
            <a:r>
              <a:rPr lang="tr-TR" sz="1600" dirty="0" err="1"/>
              <a:t>args</a:t>
            </a:r>
            <a:r>
              <a:rPr lang="tr-TR" sz="1600" dirty="0"/>
              <a:t>)</a:t>
            </a:r>
          </a:p>
          <a:p>
            <a:r>
              <a:rPr lang="tr-TR" sz="1600" dirty="0"/>
              <a:t>        {</a:t>
            </a:r>
          </a:p>
          <a:p>
            <a:r>
              <a:rPr lang="tr-TR" sz="1600" dirty="0"/>
              <a:t>            </a:t>
            </a:r>
            <a:r>
              <a:rPr lang="tr-TR" sz="1600" dirty="0" err="1"/>
              <a:t>string</a:t>
            </a:r>
            <a:r>
              <a:rPr lang="tr-TR" sz="1600" dirty="0"/>
              <a:t> </a:t>
            </a:r>
            <a:r>
              <a:rPr lang="tr-TR" sz="1600" dirty="0" err="1"/>
              <a:t>alpha</a:t>
            </a:r>
            <a:r>
              <a:rPr lang="tr-TR" sz="1600" dirty="0"/>
              <a:t> = "</a:t>
            </a:r>
            <a:r>
              <a:rPr lang="tr-TR" sz="1600" dirty="0" err="1"/>
              <a:t>alpha</a:t>
            </a:r>
            <a:r>
              <a:rPr lang="tr-TR" sz="1600" dirty="0"/>
              <a:t>";</a:t>
            </a:r>
          </a:p>
          <a:p>
            <a:r>
              <a:rPr lang="tr-TR" sz="1600" dirty="0"/>
              <a:t>            </a:t>
            </a:r>
            <a:r>
              <a:rPr lang="tr-TR" sz="1600" dirty="0" err="1"/>
              <a:t>string</a:t>
            </a:r>
            <a:r>
              <a:rPr lang="tr-TR" sz="1600" dirty="0"/>
              <a:t> score1 = "</a:t>
            </a:r>
            <a:r>
              <a:rPr lang="tr-TR" sz="1600" dirty="0" err="1"/>
              <a:t>sCorE</a:t>
            </a:r>
            <a:r>
              <a:rPr lang="tr-TR" sz="1600" dirty="0"/>
              <a:t>";</a:t>
            </a:r>
          </a:p>
          <a:p>
            <a:r>
              <a:rPr lang="tr-TR" sz="1600" dirty="0"/>
              <a:t>            </a:t>
            </a:r>
            <a:r>
              <a:rPr lang="tr-TR" sz="1600" dirty="0" err="1"/>
              <a:t>string</a:t>
            </a:r>
            <a:r>
              <a:rPr lang="tr-TR" sz="1600" dirty="0"/>
              <a:t> score2 = "</a:t>
            </a:r>
            <a:r>
              <a:rPr lang="tr-TR" sz="1600" dirty="0" err="1"/>
              <a:t>score</a:t>
            </a:r>
            <a:r>
              <a:rPr lang="tr-TR" sz="1600" dirty="0"/>
              <a:t>";</a:t>
            </a:r>
          </a:p>
          <a:p>
            <a:r>
              <a:rPr lang="tr-TR" sz="1600" dirty="0"/>
              <a:t>            </a:t>
            </a:r>
            <a:r>
              <a:rPr lang="tr-TR" sz="1600" dirty="0" err="1"/>
              <a:t>Console.WriteLine</a:t>
            </a:r>
            <a:r>
              <a:rPr lang="tr-TR" sz="1600" dirty="0"/>
              <a:t>(</a:t>
            </a:r>
            <a:r>
              <a:rPr lang="tr-TR" sz="1600" dirty="0" err="1"/>
              <a:t>string.Compare</a:t>
            </a:r>
            <a:r>
              <a:rPr lang="tr-TR" sz="1600" dirty="0"/>
              <a:t>(</a:t>
            </a:r>
            <a:r>
              <a:rPr lang="tr-TR" sz="1600" dirty="0" err="1"/>
              <a:t>alpha</a:t>
            </a:r>
            <a:r>
              <a:rPr lang="tr-TR" sz="1600" dirty="0"/>
              <a:t>, score1, </a:t>
            </a:r>
            <a:r>
              <a:rPr lang="tr-TR" sz="1600" dirty="0" err="1"/>
              <a:t>false</a:t>
            </a:r>
            <a:r>
              <a:rPr lang="tr-TR" sz="1600" dirty="0"/>
              <a:t>));</a:t>
            </a:r>
          </a:p>
          <a:p>
            <a:r>
              <a:rPr lang="tr-TR" sz="1600" dirty="0"/>
              <a:t>            </a:t>
            </a:r>
            <a:r>
              <a:rPr lang="tr-TR" sz="1600" dirty="0" err="1"/>
              <a:t>Console.WriteLine</a:t>
            </a:r>
            <a:r>
              <a:rPr lang="tr-TR" sz="1600" dirty="0"/>
              <a:t>(</a:t>
            </a:r>
            <a:r>
              <a:rPr lang="tr-TR" sz="1600" dirty="0" err="1"/>
              <a:t>string.Compare</a:t>
            </a:r>
            <a:r>
              <a:rPr lang="tr-TR" sz="1600" dirty="0"/>
              <a:t>(score1, score2, </a:t>
            </a:r>
            <a:r>
              <a:rPr lang="tr-TR" sz="1600" dirty="0" err="1"/>
              <a:t>false</a:t>
            </a:r>
            <a:r>
              <a:rPr lang="tr-TR" sz="1600" dirty="0"/>
              <a:t>));</a:t>
            </a:r>
          </a:p>
          <a:p>
            <a:r>
              <a:rPr lang="tr-TR" sz="1600" dirty="0"/>
              <a:t>            </a:t>
            </a:r>
            <a:r>
              <a:rPr lang="tr-TR" sz="1600" dirty="0" err="1"/>
              <a:t>Console.WriteLine</a:t>
            </a:r>
            <a:r>
              <a:rPr lang="tr-TR" sz="1600" dirty="0"/>
              <a:t>(</a:t>
            </a:r>
            <a:r>
              <a:rPr lang="tr-TR" sz="1600" dirty="0" err="1"/>
              <a:t>string.Compare</a:t>
            </a:r>
            <a:r>
              <a:rPr lang="tr-TR" sz="1600" dirty="0"/>
              <a:t>(score1, score2, </a:t>
            </a:r>
            <a:r>
              <a:rPr lang="tr-TR" sz="1600" dirty="0" err="1"/>
              <a:t>true</a:t>
            </a:r>
            <a:r>
              <a:rPr lang="tr-TR" sz="1600" dirty="0"/>
              <a:t>));</a:t>
            </a:r>
          </a:p>
          <a:p>
            <a:r>
              <a:rPr lang="tr-TR" sz="1600" dirty="0"/>
              <a:t>            </a:t>
            </a:r>
            <a:r>
              <a:rPr lang="tr-TR" sz="1600" dirty="0" err="1"/>
              <a:t>Console.WriteLine</a:t>
            </a:r>
            <a:r>
              <a:rPr lang="tr-TR" sz="1600" dirty="0"/>
              <a:t>(</a:t>
            </a:r>
            <a:r>
              <a:rPr lang="tr-TR" sz="1600" dirty="0" err="1"/>
              <a:t>string.Compare</a:t>
            </a:r>
            <a:r>
              <a:rPr lang="tr-TR" sz="1600" dirty="0"/>
              <a:t>(score1, score2,</a:t>
            </a:r>
          </a:p>
          <a:p>
            <a:r>
              <a:rPr lang="tr-TR" sz="1600" dirty="0"/>
              <a:t>            </a:t>
            </a:r>
            <a:r>
              <a:rPr lang="tr-TR" sz="1600" dirty="0" err="1"/>
              <a:t>StringComparison.CurrentCultureIgnoreCase</a:t>
            </a:r>
            <a:r>
              <a:rPr lang="tr-TR" sz="1600" dirty="0"/>
              <a:t>));</a:t>
            </a:r>
          </a:p>
          <a:p>
            <a:r>
              <a:rPr lang="tr-TR" sz="1600" dirty="0"/>
              <a:t>            </a:t>
            </a:r>
            <a:r>
              <a:rPr lang="tr-TR" sz="1600" dirty="0" err="1"/>
              <a:t>Console.Read</a:t>
            </a:r>
            <a:r>
              <a:rPr lang="tr-TR" sz="1600" dirty="0"/>
              <a:t>();</a:t>
            </a:r>
          </a:p>
          <a:p>
            <a:r>
              <a:rPr lang="tr-TR" sz="1600" dirty="0"/>
              <a:t>        }</a:t>
            </a:r>
          </a:p>
          <a:p>
            <a:r>
              <a:rPr lang="tr-TR" sz="1600" dirty="0"/>
              <a:t>    }</a:t>
            </a:r>
          </a:p>
          <a:p>
            <a:r>
              <a:rPr lang="tr-TR" sz="1600" dirty="0"/>
              <a:t>}</a:t>
            </a:r>
          </a:p>
        </p:txBody>
      </p:sp>
      <p:pic>
        <p:nvPicPr>
          <p:cNvPr id="5" name="Resim 4"/>
          <p:cNvPicPr>
            <a:picLocks noChangeAspect="1"/>
          </p:cNvPicPr>
          <p:nvPr/>
        </p:nvPicPr>
        <p:blipFill rotWithShape="1">
          <a:blip r:embed="rId2"/>
          <a:srcRect r="78244" b="70698"/>
          <a:stretch/>
        </p:blipFill>
        <p:spPr>
          <a:xfrm>
            <a:off x="9368920" y="517135"/>
            <a:ext cx="2672994" cy="2644075"/>
          </a:xfrm>
          <a:prstGeom prst="rect">
            <a:avLst/>
          </a:prstGeom>
        </p:spPr>
      </p:pic>
    </p:spTree>
    <p:extLst>
      <p:ext uri="{BB962C8B-B14F-4D97-AF65-F5344CB8AC3E}">
        <p14:creationId xmlns:p14="http://schemas.microsoft.com/office/powerpoint/2010/main" val="2693590150"/>
      </p:ext>
    </p:extLst>
  </p:cSld>
  <p:clrMapOvr>
    <a:masterClrMapping/>
  </p:clrMapOvr>
  <p:transition spd="med" advClick="0" advTm="1000">
    <p:spli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29</a:t>
            </a:fld>
            <a:endParaRPr lang="tr-TR">
              <a:solidFill>
                <a:srgbClr val="FFFFFF"/>
              </a:solidFill>
            </a:endParaRPr>
          </a:p>
        </p:txBody>
      </p:sp>
      <p:sp>
        <p:nvSpPr>
          <p:cNvPr id="4" name="Dikdörtgen 3"/>
          <p:cNvSpPr/>
          <p:nvPr/>
        </p:nvSpPr>
        <p:spPr>
          <a:xfrm>
            <a:off x="931817" y="247250"/>
            <a:ext cx="6096000" cy="4247317"/>
          </a:xfrm>
          <a:prstGeom prst="rect">
            <a:avLst/>
          </a:prstGeom>
        </p:spPr>
        <p:txBody>
          <a:bodyPr>
            <a:spAutoFit/>
          </a:bodyPr>
          <a:lstStyle/>
          <a:p>
            <a:r>
              <a:rPr lang="tr-TR" dirty="0" err="1"/>
              <a:t>concat</a:t>
            </a:r>
            <a:r>
              <a:rPr lang="tr-TR" dirty="0"/>
              <a:t> metodu</a:t>
            </a:r>
          </a:p>
          <a:p>
            <a:r>
              <a:rPr lang="tr-TR" dirty="0" err="1"/>
              <a:t>string</a:t>
            </a:r>
            <a:r>
              <a:rPr lang="tr-TR" dirty="0"/>
              <a:t> myString1 = "</a:t>
            </a:r>
            <a:r>
              <a:rPr lang="tr-TR" dirty="0" err="1"/>
              <a:t>Hello</a:t>
            </a:r>
            <a:r>
              <a:rPr lang="tr-TR" dirty="0"/>
              <a:t> World.";</a:t>
            </a:r>
          </a:p>
          <a:p>
            <a:r>
              <a:rPr lang="tr-TR" dirty="0" err="1"/>
              <a:t>string</a:t>
            </a:r>
            <a:r>
              <a:rPr lang="tr-TR" dirty="0"/>
              <a:t> myString2 = " How </a:t>
            </a:r>
            <a:r>
              <a:rPr lang="tr-TR" dirty="0" err="1"/>
              <a:t>are</a:t>
            </a:r>
            <a:r>
              <a:rPr lang="tr-TR" dirty="0"/>
              <a:t> </a:t>
            </a:r>
            <a:r>
              <a:rPr lang="tr-TR" dirty="0" err="1"/>
              <a:t>you</a:t>
            </a:r>
            <a:r>
              <a:rPr lang="tr-TR" dirty="0"/>
              <a:t>?";</a:t>
            </a:r>
          </a:p>
          <a:p>
            <a:r>
              <a:rPr lang="tr-TR" dirty="0" err="1"/>
              <a:t>string</a:t>
            </a:r>
            <a:r>
              <a:rPr lang="tr-TR" dirty="0"/>
              <a:t> myString3;</a:t>
            </a:r>
          </a:p>
          <a:p>
            <a:r>
              <a:rPr lang="tr-TR" dirty="0"/>
              <a:t>myString3 = </a:t>
            </a:r>
            <a:r>
              <a:rPr lang="tr-TR" dirty="0" err="1"/>
              <a:t>String.Concat</a:t>
            </a:r>
            <a:r>
              <a:rPr lang="tr-TR" dirty="0"/>
              <a:t> ( myString1, myString2 );</a:t>
            </a:r>
          </a:p>
          <a:p>
            <a:endParaRPr lang="tr-TR" dirty="0"/>
          </a:p>
          <a:p>
            <a:r>
              <a:rPr lang="tr-TR" dirty="0" err="1"/>
              <a:t>string</a:t>
            </a:r>
            <a:r>
              <a:rPr lang="tr-TR" dirty="0"/>
              <a:t> </a:t>
            </a:r>
            <a:r>
              <a:rPr lang="tr-TR" dirty="0" err="1"/>
              <a:t>greet</a:t>
            </a:r>
            <a:r>
              <a:rPr lang="tr-TR" dirty="0"/>
              <a:t> = "</a:t>
            </a:r>
            <a:r>
              <a:rPr lang="tr-TR" dirty="0" err="1"/>
              <a:t>Hello</a:t>
            </a:r>
            <a:r>
              <a:rPr lang="tr-TR" dirty="0"/>
              <a:t>, "; </a:t>
            </a:r>
          </a:p>
          <a:p>
            <a:r>
              <a:rPr lang="tr-TR" dirty="0" err="1"/>
              <a:t>string</a:t>
            </a:r>
            <a:r>
              <a:rPr lang="tr-TR" dirty="0"/>
              <a:t> name = "</a:t>
            </a:r>
            <a:r>
              <a:rPr lang="tr-TR" dirty="0" err="1"/>
              <a:t>reader</a:t>
            </a:r>
            <a:r>
              <a:rPr lang="tr-TR" dirty="0"/>
              <a:t>!"; </a:t>
            </a:r>
          </a:p>
          <a:p>
            <a:r>
              <a:rPr lang="tr-TR" dirty="0" err="1"/>
              <a:t>string</a:t>
            </a:r>
            <a:r>
              <a:rPr lang="tr-TR" dirty="0"/>
              <a:t> </a:t>
            </a:r>
            <a:r>
              <a:rPr lang="tr-TR" dirty="0" err="1"/>
              <a:t>result</a:t>
            </a:r>
            <a:r>
              <a:rPr lang="tr-TR" dirty="0"/>
              <a:t> = </a:t>
            </a:r>
            <a:r>
              <a:rPr lang="tr-TR" dirty="0" err="1"/>
              <a:t>string.Concat</a:t>
            </a:r>
            <a:r>
              <a:rPr lang="tr-TR" dirty="0"/>
              <a:t>(</a:t>
            </a:r>
            <a:r>
              <a:rPr lang="tr-TR" dirty="0" err="1"/>
              <a:t>greet</a:t>
            </a:r>
            <a:r>
              <a:rPr lang="tr-TR" dirty="0"/>
              <a:t>, name); </a:t>
            </a:r>
          </a:p>
          <a:p>
            <a:r>
              <a:rPr lang="tr-TR" dirty="0" err="1"/>
              <a:t>string</a:t>
            </a:r>
            <a:r>
              <a:rPr lang="tr-TR" dirty="0"/>
              <a:t> </a:t>
            </a:r>
            <a:r>
              <a:rPr lang="tr-TR" dirty="0" err="1"/>
              <a:t>greet</a:t>
            </a:r>
            <a:r>
              <a:rPr lang="tr-TR" dirty="0"/>
              <a:t> = "</a:t>
            </a:r>
            <a:r>
              <a:rPr lang="tr-TR" dirty="0" err="1"/>
              <a:t>Hello</a:t>
            </a:r>
            <a:r>
              <a:rPr lang="tr-TR" dirty="0"/>
              <a:t>, "; </a:t>
            </a:r>
          </a:p>
          <a:p>
            <a:r>
              <a:rPr lang="tr-TR" dirty="0" err="1"/>
              <a:t>string</a:t>
            </a:r>
            <a:r>
              <a:rPr lang="tr-TR" dirty="0"/>
              <a:t> name = "</a:t>
            </a:r>
            <a:r>
              <a:rPr lang="tr-TR" dirty="0" err="1"/>
              <a:t>reader</a:t>
            </a:r>
            <a:r>
              <a:rPr lang="tr-TR" dirty="0"/>
              <a:t>!"; </a:t>
            </a:r>
          </a:p>
          <a:p>
            <a:r>
              <a:rPr lang="tr-TR" dirty="0" err="1"/>
              <a:t>string</a:t>
            </a:r>
            <a:r>
              <a:rPr lang="tr-TR" dirty="0"/>
              <a:t> </a:t>
            </a:r>
            <a:r>
              <a:rPr lang="tr-TR" dirty="0" err="1"/>
              <a:t>result</a:t>
            </a:r>
            <a:r>
              <a:rPr lang="tr-TR" dirty="0"/>
              <a:t> = </a:t>
            </a:r>
            <a:r>
              <a:rPr lang="tr-TR" dirty="0" err="1"/>
              <a:t>greet</a:t>
            </a:r>
            <a:r>
              <a:rPr lang="tr-TR" dirty="0"/>
              <a:t> + name; </a:t>
            </a:r>
          </a:p>
          <a:p>
            <a:r>
              <a:rPr lang="tr-TR" dirty="0" err="1"/>
              <a:t>result</a:t>
            </a:r>
            <a:r>
              <a:rPr lang="tr-TR" dirty="0"/>
              <a:t> = </a:t>
            </a:r>
            <a:r>
              <a:rPr lang="tr-TR" dirty="0" err="1"/>
              <a:t>result</a:t>
            </a:r>
            <a:r>
              <a:rPr lang="tr-TR" dirty="0"/>
              <a:t> + " How </a:t>
            </a:r>
            <a:r>
              <a:rPr lang="tr-TR" dirty="0" err="1"/>
              <a:t>are</a:t>
            </a:r>
            <a:r>
              <a:rPr lang="tr-TR" dirty="0"/>
              <a:t> </a:t>
            </a:r>
            <a:r>
              <a:rPr lang="tr-TR" dirty="0" err="1"/>
              <a:t>you</a:t>
            </a:r>
            <a:r>
              <a:rPr lang="tr-TR" dirty="0"/>
              <a:t>?"; </a:t>
            </a:r>
          </a:p>
          <a:p>
            <a:endParaRPr lang="tr-TR" dirty="0"/>
          </a:p>
          <a:p>
            <a:r>
              <a:rPr lang="tr-TR" dirty="0" err="1"/>
              <a:t>result</a:t>
            </a:r>
            <a:r>
              <a:rPr lang="tr-TR" dirty="0"/>
              <a:t> += " How </a:t>
            </a:r>
            <a:r>
              <a:rPr lang="tr-TR" dirty="0" err="1"/>
              <a:t>are</a:t>
            </a:r>
            <a:r>
              <a:rPr lang="tr-TR" dirty="0"/>
              <a:t> </a:t>
            </a:r>
            <a:r>
              <a:rPr lang="tr-TR" dirty="0" err="1"/>
              <a:t>you</a:t>
            </a:r>
            <a:r>
              <a:rPr lang="tr-TR" dirty="0"/>
              <a:t>?"; </a:t>
            </a:r>
          </a:p>
        </p:txBody>
      </p:sp>
    </p:spTree>
    <p:extLst>
      <p:ext uri="{BB962C8B-B14F-4D97-AF65-F5344CB8AC3E}">
        <p14:creationId xmlns:p14="http://schemas.microsoft.com/office/powerpoint/2010/main" val="61096479"/>
      </p:ext>
    </p:extLst>
  </p:cSld>
  <p:clrMapOvr>
    <a:masterClrMapping/>
  </p:clrMapOvr>
  <p:transition spd="med" advClick="0" advTm="1000">
    <p:spli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0"/>
          </p:nvPr>
        </p:nvSpPr>
        <p:spPr/>
        <p:txBody>
          <a:bodyPr/>
          <a:lstStyle/>
          <a:p>
            <a:pPr>
              <a:defRPr/>
            </a:pPr>
            <a:fld id="{12AC7AE2-728E-4EFA-A131-FA8794DBFEBB}" type="datetime1">
              <a:rPr lang="tr-TR" smtClean="0">
                <a:solidFill>
                  <a:srgbClr val="FFFFFF"/>
                </a:solidFill>
              </a:rPr>
              <a:pPr>
                <a:defRPr/>
              </a:pPr>
              <a:t>12.02.2024</a:t>
            </a:fld>
            <a:endParaRPr lang="tr-TR">
              <a:solidFill>
                <a:srgbClr val="FFFFFF"/>
              </a:solidFill>
            </a:endParaRPr>
          </a:p>
        </p:txBody>
      </p:sp>
      <p:sp>
        <p:nvSpPr>
          <p:cNvPr id="5" name="Slayt Numarası Yer Tutucusu 4"/>
          <p:cNvSpPr>
            <a:spLocks noGrp="1"/>
          </p:cNvSpPr>
          <p:nvPr>
            <p:ph type="sldNum" sz="quarter" idx="12"/>
          </p:nvPr>
        </p:nvSpPr>
        <p:spPr/>
        <p:txBody>
          <a:bodyPr/>
          <a:lstStyle/>
          <a:p>
            <a:pPr>
              <a:defRPr/>
            </a:pPr>
            <a:fld id="{B4D9CBB0-09FD-4FB3-A512-12DBE7913E78}" type="slidenum">
              <a:rPr lang="tr-TR" smtClean="0">
                <a:solidFill>
                  <a:srgbClr val="FFFFFF"/>
                </a:solidFill>
              </a:rPr>
              <a:pPr>
                <a:defRPr/>
              </a:pPr>
              <a:t>3</a:t>
            </a:fld>
            <a:endParaRPr lang="tr-TR">
              <a:solidFill>
                <a:srgbClr val="FFFFFF"/>
              </a:solidFill>
            </a:endParaRPr>
          </a:p>
        </p:txBody>
      </p:sp>
      <p:sp>
        <p:nvSpPr>
          <p:cNvPr id="6" name="Dikdörtgen 5"/>
          <p:cNvSpPr/>
          <p:nvPr/>
        </p:nvSpPr>
        <p:spPr>
          <a:xfrm>
            <a:off x="1127759" y="621650"/>
            <a:ext cx="10445931" cy="4874668"/>
          </a:xfrm>
          <a:prstGeom prst="rect">
            <a:avLst/>
          </a:prstGeom>
        </p:spPr>
        <p:txBody>
          <a:bodyPr wrap="square">
            <a:spAutoFit/>
          </a:bodyPr>
          <a:lstStyle/>
          <a:p>
            <a:pPr>
              <a:lnSpc>
                <a:spcPct val="115000"/>
              </a:lnSpc>
              <a:spcAft>
                <a:spcPts val="1000"/>
              </a:spcAft>
            </a:pPr>
            <a:r>
              <a:rPr lang="tr-TR" sz="3600" b="1" dirty="0">
                <a:latin typeface="Calibri" panose="020F0502020204030204" pitchFamily="34" charset="0"/>
                <a:ea typeface="Calibri" panose="020F0502020204030204" pitchFamily="34" charset="0"/>
                <a:cs typeface="Times New Roman" panose="02020603050405020304" pitchFamily="18" charset="0"/>
              </a:rPr>
              <a:t>Diziler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err="1">
                <a:latin typeface="Times New Roman" panose="02020603050405020304" pitchFamily="18" charset="0"/>
                <a:ea typeface="Calibri" panose="020F0502020204030204" pitchFamily="34" charset="0"/>
                <a:cs typeface="Times New Roman" panose="02020603050405020304" pitchFamily="18" charset="0"/>
              </a:rPr>
              <a:t>c#da</a:t>
            </a:r>
            <a:r>
              <a:rPr lang="tr-TR" sz="2000" dirty="0">
                <a:latin typeface="Times New Roman" panose="02020603050405020304" pitchFamily="18" charset="0"/>
                <a:ea typeface="Calibri" panose="020F0502020204030204" pitchFamily="34" charset="0"/>
                <a:cs typeface="Times New Roman" panose="02020603050405020304" pitchFamily="18" charset="0"/>
              </a:rPr>
              <a:t> diziler tıpkı diğer programlama dillerindeki dizi kullanımında olduğu gibi olmakla birlikte, bazı farklılıklar vardır: </a:t>
            </a:r>
            <a:r>
              <a:rPr lang="tr-TR" sz="2000" dirty="0" err="1">
                <a:latin typeface="Times New Roman" panose="02020603050405020304" pitchFamily="18" charset="0"/>
                <a:ea typeface="Calibri" panose="020F0502020204030204" pitchFamily="34" charset="0"/>
                <a:cs typeface="Times New Roman" panose="02020603050405020304" pitchFamily="18" charset="0"/>
              </a:rPr>
              <a:t>C#daki</a:t>
            </a:r>
            <a:r>
              <a:rPr lang="tr-TR" sz="2000" dirty="0">
                <a:latin typeface="Times New Roman" panose="02020603050405020304" pitchFamily="18" charset="0"/>
                <a:ea typeface="Calibri" panose="020F0502020204030204" pitchFamily="34" charset="0"/>
                <a:cs typeface="Times New Roman" panose="02020603050405020304" pitchFamily="18" charset="0"/>
              </a:rPr>
              <a:t> diziler, nesne olarak </a:t>
            </a:r>
            <a:r>
              <a:rPr lang="tr-TR" sz="2000" dirty="0" err="1">
                <a:latin typeface="Times New Roman" panose="02020603050405020304" pitchFamily="18" charset="0"/>
                <a:ea typeface="Calibri" panose="020F0502020204030204" pitchFamily="34" charset="0"/>
                <a:cs typeface="Times New Roman" panose="02020603050405020304" pitchFamily="18" charset="0"/>
              </a:rPr>
              <a:t>uygulanur</a:t>
            </a:r>
            <a:r>
              <a:rPr lang="tr-TR" sz="2000" dirty="0">
                <a:latin typeface="Times New Roman" panose="02020603050405020304" pitchFamily="18" charset="0"/>
                <a:ea typeface="Calibri" panose="020F0502020204030204" pitchFamily="34" charset="0"/>
                <a:cs typeface="Times New Roman" panose="02020603050405020304" pitchFamily="18" charset="0"/>
              </a:rPr>
              <a:t>.  Dizilerin nesne olarak uygulanması bazı avantajları getirir. Kullanılmayan dizilerin anlamsız veri kapsamında toplanması ile hafıza yönetimi daha verimli gerçekleştirilir.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Tek Boyutlu diziler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Tek boyutlu bir dizi, ilgili değişkenlerin bir listesidir.  Program geliştirirken tek boyutlu diziler yoğun olarak kullanılmaktadır.  Örneğin öğrencilerin vize notları tek boyutlu bir dizide saklanır. Tek boyutlu dizileri </a:t>
            </a:r>
            <a:r>
              <a:rPr lang="tr-TR" sz="2000" dirty="0" err="1">
                <a:latin typeface="Times New Roman" panose="02020603050405020304" pitchFamily="18" charset="0"/>
                <a:ea typeface="Calibri" panose="020F0502020204030204" pitchFamily="34" charset="0"/>
                <a:cs typeface="Times New Roman" panose="02020603050405020304" pitchFamily="18" charset="0"/>
              </a:rPr>
              <a:t>bidirmek</a:t>
            </a:r>
            <a:r>
              <a:rPr lang="tr-TR" sz="2000" dirty="0">
                <a:latin typeface="Times New Roman" panose="02020603050405020304" pitchFamily="18" charset="0"/>
                <a:ea typeface="Calibri" panose="020F0502020204030204" pitchFamily="34" charset="0"/>
                <a:cs typeface="Times New Roman" panose="02020603050405020304" pitchFamily="18" charset="0"/>
              </a:rPr>
              <a:t> için aşağıdaki genel yapı kullanılır: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tip[] </a:t>
            </a:r>
            <a:r>
              <a:rPr lang="tr-TR" sz="2000" dirty="0" err="1">
                <a:latin typeface="Times New Roman" panose="02020603050405020304" pitchFamily="18" charset="0"/>
                <a:ea typeface="Calibri" panose="020F0502020204030204" pitchFamily="34" charset="0"/>
                <a:cs typeface="Times New Roman" panose="02020603050405020304" pitchFamily="18" charset="0"/>
              </a:rPr>
              <a:t>dizi_ismi</a:t>
            </a:r>
            <a:r>
              <a:rPr lang="tr-TR" sz="2000" dirty="0">
                <a:latin typeface="Times New Roman" panose="02020603050405020304" pitchFamily="18" charset="0"/>
                <a:ea typeface="Calibri" panose="020F0502020204030204" pitchFamily="34" charset="0"/>
                <a:cs typeface="Times New Roman" panose="02020603050405020304" pitchFamily="18" charset="0"/>
              </a:rPr>
              <a:t> =  </a:t>
            </a:r>
            <a:r>
              <a:rPr lang="tr-TR" sz="20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000" dirty="0">
                <a:latin typeface="Times New Roman" panose="02020603050405020304" pitchFamily="18" charset="0"/>
                <a:ea typeface="Calibri" panose="020F0502020204030204" pitchFamily="34" charset="0"/>
                <a:cs typeface="Times New Roman" panose="02020603050405020304" pitchFamily="18" charset="0"/>
              </a:rPr>
              <a:t> tip[büyüklük];</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0901494"/>
      </p:ext>
    </p:extLst>
  </p:cSld>
  <p:clrMapOvr>
    <a:masterClrMapping/>
  </p:clrMapOvr>
  <p:transition spd="med" advClick="0" advTm="1000">
    <p:spli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30</a:t>
            </a:fld>
            <a:endParaRPr lang="tr-TR">
              <a:solidFill>
                <a:srgbClr val="FFFFFF"/>
              </a:solidFill>
            </a:endParaRPr>
          </a:p>
        </p:txBody>
      </p:sp>
      <p:pic>
        <p:nvPicPr>
          <p:cNvPr id="4" name="Resim 3"/>
          <p:cNvPicPr>
            <a:picLocks noChangeAspect="1"/>
          </p:cNvPicPr>
          <p:nvPr/>
        </p:nvPicPr>
        <p:blipFill>
          <a:blip r:embed="rId2"/>
          <a:stretch>
            <a:fillRect/>
          </a:stretch>
        </p:blipFill>
        <p:spPr>
          <a:xfrm>
            <a:off x="7800975" y="231865"/>
            <a:ext cx="4391025" cy="2158638"/>
          </a:xfrm>
          <a:prstGeom prst="rect">
            <a:avLst/>
          </a:prstGeom>
        </p:spPr>
      </p:pic>
      <p:sp>
        <p:nvSpPr>
          <p:cNvPr id="5" name="Dikdörtgen 4"/>
          <p:cNvSpPr/>
          <p:nvPr/>
        </p:nvSpPr>
        <p:spPr>
          <a:xfrm>
            <a:off x="1928283" y="610166"/>
            <a:ext cx="7929154" cy="5416868"/>
          </a:xfrm>
          <a:prstGeom prst="rect">
            <a:avLst/>
          </a:prstGeom>
        </p:spPr>
        <p:txBody>
          <a:bodyPr wrap="square">
            <a:spAutoFit/>
          </a:bodyPr>
          <a:lstStyle/>
          <a:p>
            <a:r>
              <a:rPr lang="tr-TR" sz="1600" dirty="0" err="1"/>
              <a:t>using</a:t>
            </a:r>
            <a:r>
              <a:rPr lang="tr-TR" sz="1600" dirty="0"/>
              <a:t> </a:t>
            </a:r>
            <a:r>
              <a:rPr lang="tr-TR" sz="1600" dirty="0" err="1"/>
              <a:t>System</a:t>
            </a:r>
            <a:r>
              <a:rPr lang="tr-TR" sz="1600" dirty="0"/>
              <a:t>;</a:t>
            </a:r>
          </a:p>
          <a:p>
            <a:r>
              <a:rPr lang="tr-TR" sz="1600" dirty="0" err="1"/>
              <a:t>using</a:t>
            </a:r>
            <a:r>
              <a:rPr lang="tr-TR" sz="1600" dirty="0"/>
              <a:t> </a:t>
            </a:r>
            <a:r>
              <a:rPr lang="tr-TR" sz="1600" dirty="0" err="1"/>
              <a:t>System.Collections.Generic</a:t>
            </a:r>
            <a:r>
              <a:rPr lang="tr-TR" sz="1600" dirty="0"/>
              <a:t>;</a:t>
            </a:r>
          </a:p>
          <a:p>
            <a:r>
              <a:rPr lang="tr-TR" sz="1600" dirty="0" err="1"/>
              <a:t>using</a:t>
            </a:r>
            <a:r>
              <a:rPr lang="tr-TR" sz="1600" dirty="0"/>
              <a:t> </a:t>
            </a:r>
            <a:r>
              <a:rPr lang="tr-TR" sz="1600" dirty="0" err="1"/>
              <a:t>System.Linq</a:t>
            </a:r>
            <a:r>
              <a:rPr lang="tr-TR" sz="1600" dirty="0"/>
              <a:t>;</a:t>
            </a:r>
          </a:p>
          <a:p>
            <a:r>
              <a:rPr lang="tr-TR" sz="1600" dirty="0" err="1"/>
              <a:t>using</a:t>
            </a:r>
            <a:r>
              <a:rPr lang="tr-TR" sz="1600" dirty="0"/>
              <a:t> </a:t>
            </a:r>
            <a:r>
              <a:rPr lang="tr-TR" sz="1600" dirty="0" err="1"/>
              <a:t>System.Text</a:t>
            </a:r>
            <a:r>
              <a:rPr lang="tr-TR" sz="1600" dirty="0"/>
              <a:t>;</a:t>
            </a:r>
          </a:p>
          <a:p>
            <a:endParaRPr lang="tr-TR" sz="1600" dirty="0"/>
          </a:p>
          <a:p>
            <a:r>
              <a:rPr lang="tr-TR" sz="1600" dirty="0" err="1"/>
              <a:t>namespace</a:t>
            </a:r>
            <a:r>
              <a:rPr lang="tr-TR" sz="1600" dirty="0"/>
              <a:t> </a:t>
            </a:r>
            <a:r>
              <a:rPr lang="tr-TR" sz="1600" dirty="0" err="1"/>
              <a:t>Stringornek</a:t>
            </a:r>
            <a:endParaRPr lang="tr-TR" sz="1600" dirty="0"/>
          </a:p>
          <a:p>
            <a:r>
              <a:rPr lang="tr-TR" sz="1600" dirty="0"/>
              <a:t>{</a:t>
            </a:r>
          </a:p>
          <a:p>
            <a:r>
              <a:rPr lang="tr-TR" sz="1600" dirty="0"/>
              <a:t>    </a:t>
            </a:r>
            <a:r>
              <a:rPr lang="tr-TR" sz="1600" dirty="0" err="1"/>
              <a:t>class</a:t>
            </a:r>
            <a:r>
              <a:rPr lang="tr-TR" sz="1600" dirty="0"/>
              <a:t> </a:t>
            </a:r>
            <a:r>
              <a:rPr lang="tr-TR" sz="1600" dirty="0" err="1"/>
              <a:t>stringO</a:t>
            </a:r>
            <a:endParaRPr lang="tr-TR" sz="1600" dirty="0"/>
          </a:p>
          <a:p>
            <a:r>
              <a:rPr lang="tr-TR" sz="1600" dirty="0"/>
              <a:t>    {</a:t>
            </a:r>
          </a:p>
          <a:p>
            <a:r>
              <a:rPr lang="tr-TR" sz="1600" dirty="0"/>
              <a:t>        </a:t>
            </a:r>
            <a:r>
              <a:rPr lang="tr-TR" sz="1600" dirty="0" err="1"/>
              <a:t>static</a:t>
            </a:r>
            <a:r>
              <a:rPr lang="tr-TR" sz="1600" dirty="0"/>
              <a:t> </a:t>
            </a:r>
            <a:r>
              <a:rPr lang="tr-TR" sz="1600" dirty="0" err="1"/>
              <a:t>void</a:t>
            </a:r>
            <a:r>
              <a:rPr lang="tr-TR" sz="1600" dirty="0"/>
              <a:t> Main(</a:t>
            </a:r>
            <a:r>
              <a:rPr lang="tr-TR" sz="1600" dirty="0" err="1"/>
              <a:t>string</a:t>
            </a:r>
            <a:r>
              <a:rPr lang="tr-TR" sz="1600" dirty="0"/>
              <a:t>[] </a:t>
            </a:r>
            <a:r>
              <a:rPr lang="tr-TR" sz="1600" dirty="0" err="1"/>
              <a:t>args</a:t>
            </a:r>
            <a:r>
              <a:rPr lang="tr-TR" sz="1600" dirty="0"/>
              <a:t>)</a:t>
            </a:r>
          </a:p>
          <a:p>
            <a:r>
              <a:rPr lang="tr-TR" sz="1600" dirty="0"/>
              <a:t>        {</a:t>
            </a:r>
          </a:p>
          <a:p>
            <a:r>
              <a:rPr lang="tr-TR" sz="1600" dirty="0"/>
              <a:t>            </a:t>
            </a:r>
            <a:r>
              <a:rPr lang="tr-TR" sz="1600" dirty="0" err="1"/>
              <a:t>string</a:t>
            </a:r>
            <a:r>
              <a:rPr lang="tr-TR" sz="1600" dirty="0"/>
              <a:t> Adi = "Alperen";</a:t>
            </a:r>
          </a:p>
          <a:p>
            <a:r>
              <a:rPr lang="tr-TR" sz="1600" dirty="0"/>
              <a:t>            </a:t>
            </a:r>
            <a:r>
              <a:rPr lang="tr-TR" sz="1600" dirty="0" err="1"/>
              <a:t>string</a:t>
            </a:r>
            <a:r>
              <a:rPr lang="tr-TR" sz="1600" dirty="0"/>
              <a:t> </a:t>
            </a:r>
            <a:r>
              <a:rPr lang="tr-TR" sz="1600" dirty="0" err="1"/>
              <a:t>soyAdi</a:t>
            </a:r>
            <a:r>
              <a:rPr lang="tr-TR" sz="1600" dirty="0"/>
              <a:t> = "Öztürk";</a:t>
            </a:r>
          </a:p>
          <a:p>
            <a:r>
              <a:rPr lang="tr-TR" sz="1600" dirty="0"/>
              <a:t>            </a:t>
            </a:r>
            <a:r>
              <a:rPr lang="tr-TR" sz="1600" dirty="0" err="1"/>
              <a:t>string</a:t>
            </a:r>
            <a:r>
              <a:rPr lang="tr-TR" sz="1600" dirty="0"/>
              <a:t> </a:t>
            </a:r>
            <a:r>
              <a:rPr lang="tr-TR" sz="1600" dirty="0" err="1"/>
              <a:t>adiSoyadi</a:t>
            </a:r>
            <a:r>
              <a:rPr lang="tr-TR" sz="1600" dirty="0"/>
              <a:t> = Adi + " " + </a:t>
            </a:r>
            <a:r>
              <a:rPr lang="tr-TR" sz="1600" dirty="0" err="1"/>
              <a:t>soyAdi</a:t>
            </a:r>
            <a:r>
              <a:rPr lang="tr-TR" sz="1600" dirty="0"/>
              <a:t>;</a:t>
            </a:r>
          </a:p>
          <a:p>
            <a:r>
              <a:rPr lang="tr-TR" sz="1600" dirty="0"/>
              <a:t>            </a:t>
            </a:r>
            <a:r>
              <a:rPr lang="tr-TR" sz="1600" dirty="0" err="1"/>
              <a:t>int</a:t>
            </a:r>
            <a:r>
              <a:rPr lang="tr-TR" sz="1600" dirty="0"/>
              <a:t> yas = 28;</a:t>
            </a:r>
          </a:p>
          <a:p>
            <a:r>
              <a:rPr lang="tr-TR" sz="1600" dirty="0"/>
              <a:t>            </a:t>
            </a:r>
            <a:r>
              <a:rPr lang="tr-TR" sz="1600" dirty="0" err="1"/>
              <a:t>string</a:t>
            </a:r>
            <a:r>
              <a:rPr lang="tr-TR" sz="1600" dirty="0"/>
              <a:t> </a:t>
            </a:r>
            <a:r>
              <a:rPr lang="tr-TR" sz="1600" dirty="0" err="1"/>
              <a:t>adiVeYasi</a:t>
            </a:r>
            <a:r>
              <a:rPr lang="tr-TR" sz="1600" dirty="0"/>
              <a:t> = "   Adı: " + </a:t>
            </a:r>
            <a:r>
              <a:rPr lang="tr-TR" sz="1600" dirty="0" err="1"/>
              <a:t>adiSoyadi</a:t>
            </a:r>
            <a:r>
              <a:rPr lang="tr-TR" sz="1600" dirty="0"/>
              <a:t> + "\n   Yaşı: " + yas;</a:t>
            </a:r>
          </a:p>
          <a:p>
            <a:r>
              <a:rPr lang="tr-TR" sz="1600" dirty="0"/>
              <a:t>            </a:t>
            </a:r>
            <a:r>
              <a:rPr lang="tr-TR" sz="1600" dirty="0" err="1"/>
              <a:t>Console.WriteLine</a:t>
            </a:r>
            <a:r>
              <a:rPr lang="tr-TR" sz="1600" dirty="0"/>
              <a:t>(</a:t>
            </a:r>
            <a:r>
              <a:rPr lang="tr-TR" sz="1600" dirty="0" err="1"/>
              <a:t>adiVeYasi</a:t>
            </a:r>
            <a:r>
              <a:rPr lang="tr-TR" sz="1600" dirty="0"/>
              <a:t>);</a:t>
            </a:r>
          </a:p>
          <a:p>
            <a:r>
              <a:rPr lang="tr-TR" sz="1600" dirty="0"/>
              <a:t>            </a:t>
            </a:r>
            <a:r>
              <a:rPr lang="tr-TR" sz="1600" dirty="0" err="1"/>
              <a:t>Console.Read</a:t>
            </a:r>
            <a:r>
              <a:rPr lang="tr-TR" sz="1600" dirty="0"/>
              <a:t>();</a:t>
            </a:r>
          </a:p>
          <a:p>
            <a:r>
              <a:rPr lang="tr-TR" sz="1600" dirty="0"/>
              <a:t>        }</a:t>
            </a:r>
          </a:p>
          <a:p>
            <a:r>
              <a:rPr lang="tr-TR" sz="1600" dirty="0"/>
              <a:t>    }</a:t>
            </a:r>
          </a:p>
          <a:p>
            <a:r>
              <a:rPr lang="tr-TR" sz="1600" dirty="0"/>
              <a:t>}</a:t>
            </a:r>
          </a:p>
        </p:txBody>
      </p:sp>
    </p:spTree>
    <p:extLst>
      <p:ext uri="{BB962C8B-B14F-4D97-AF65-F5344CB8AC3E}">
        <p14:creationId xmlns:p14="http://schemas.microsoft.com/office/powerpoint/2010/main" val="956327214"/>
      </p:ext>
    </p:extLst>
  </p:cSld>
  <p:clrMapOvr>
    <a:masterClrMapping/>
  </p:clrMapOvr>
  <p:transition spd="med" advClick="0" advTm="1000">
    <p:spli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31</a:t>
            </a:fld>
            <a:endParaRPr lang="tr-TR">
              <a:solidFill>
                <a:srgbClr val="FFFFFF"/>
              </a:solidFill>
            </a:endParaRPr>
          </a:p>
        </p:txBody>
      </p:sp>
      <p:sp>
        <p:nvSpPr>
          <p:cNvPr id="4" name="Dikdörtgen 3"/>
          <p:cNvSpPr/>
          <p:nvPr/>
        </p:nvSpPr>
        <p:spPr>
          <a:xfrm>
            <a:off x="984067" y="380723"/>
            <a:ext cx="9609909" cy="677108"/>
          </a:xfrm>
          <a:prstGeom prst="rect">
            <a:avLst/>
          </a:prstGeom>
        </p:spPr>
        <p:txBody>
          <a:bodyPr wrap="square">
            <a:spAutoFit/>
          </a:bodyPr>
          <a:lstStyle/>
          <a:p>
            <a:r>
              <a:rPr lang="tr-TR" sz="2000" b="1" dirty="0">
                <a:solidFill>
                  <a:srgbClr val="FF0000"/>
                </a:solidFill>
              </a:rPr>
              <a:t>Büyük/ küçük harf</a:t>
            </a:r>
          </a:p>
          <a:p>
            <a:endParaRPr lang="tr-TR" dirty="0"/>
          </a:p>
        </p:txBody>
      </p:sp>
      <p:pic>
        <p:nvPicPr>
          <p:cNvPr id="5" name="Resim 4"/>
          <p:cNvPicPr>
            <a:picLocks noChangeAspect="1"/>
          </p:cNvPicPr>
          <p:nvPr/>
        </p:nvPicPr>
        <p:blipFill>
          <a:blip r:embed="rId2"/>
          <a:stretch>
            <a:fillRect/>
          </a:stretch>
        </p:blipFill>
        <p:spPr>
          <a:xfrm>
            <a:off x="8217959" y="814252"/>
            <a:ext cx="3571875" cy="1676400"/>
          </a:xfrm>
          <a:prstGeom prst="rect">
            <a:avLst/>
          </a:prstGeom>
        </p:spPr>
      </p:pic>
      <p:sp>
        <p:nvSpPr>
          <p:cNvPr id="6" name="Dikdörtgen 5"/>
          <p:cNvSpPr/>
          <p:nvPr/>
        </p:nvSpPr>
        <p:spPr>
          <a:xfrm>
            <a:off x="1297575" y="1057831"/>
            <a:ext cx="8159933" cy="4832092"/>
          </a:xfrm>
          <a:prstGeom prst="rect">
            <a:avLst/>
          </a:prstGeom>
        </p:spPr>
        <p:txBody>
          <a:bodyPr wrap="square">
            <a:spAutoFit/>
          </a:bodyPr>
          <a:lstStyle/>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System.Collections.Generic</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System.Linq</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System.Text</a:t>
            </a:r>
            <a:r>
              <a:rPr lang="tr-TR" sz="1400" dirty="0">
                <a:solidFill>
                  <a:srgbClr val="000000"/>
                </a:solidFill>
                <a:highlight>
                  <a:srgbClr val="FFFFFF"/>
                </a:highlight>
                <a:latin typeface="Consolas" panose="020B0609020204030204" pitchFamily="49" charset="0"/>
              </a:rPr>
              <a:t>;</a:t>
            </a:r>
          </a:p>
          <a:p>
            <a:endParaRPr lang="tr-TR" sz="1400" dirty="0">
              <a:solidFill>
                <a:srgbClr val="000000"/>
              </a:solidFill>
              <a:highlight>
                <a:srgbClr val="FFFFFF"/>
              </a:highlight>
              <a:latin typeface="Consolas" panose="020B0609020204030204" pitchFamily="49" charset="0"/>
            </a:endParaRPr>
          </a:p>
          <a:p>
            <a:r>
              <a:rPr lang="tr-TR" sz="1400" dirty="0" err="1">
                <a:solidFill>
                  <a:srgbClr val="0000FF"/>
                </a:solidFill>
                <a:highlight>
                  <a:srgbClr val="FFFFFF"/>
                </a:highlight>
                <a:latin typeface="Consolas" panose="020B0609020204030204" pitchFamily="49" charset="0"/>
              </a:rPr>
              <a:t>namespace</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Stringornek</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class</a:t>
            </a:r>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stringO</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static</a:t>
            </a:r>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void</a:t>
            </a:r>
            <a:r>
              <a:rPr lang="tr-TR" sz="1400" dirty="0">
                <a:solidFill>
                  <a:srgbClr val="000000"/>
                </a:solidFill>
                <a:highlight>
                  <a:srgbClr val="FFFFFF"/>
                </a:highlight>
                <a:latin typeface="Consolas" panose="020B0609020204030204" pitchFamily="49" charset="0"/>
              </a:rPr>
              <a:t> Main(</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args</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a:solidFill>
                  <a:srgbClr val="008000"/>
                </a:solidFill>
                <a:highlight>
                  <a:srgbClr val="FFFFFF"/>
                </a:highlight>
                <a:latin typeface="Consolas" panose="020B0609020204030204" pitchFamily="49" charset="0"/>
              </a:rPr>
              <a:t>//Büyük / küçük harf</a:t>
            </a:r>
            <a:endParaRPr lang="tr-TR" sz="1400" dirty="0">
              <a:solidFill>
                <a:srgbClr val="000000"/>
              </a:solidFill>
              <a:highlight>
                <a:srgbClr val="FFFFFF"/>
              </a:highlight>
              <a:latin typeface="Consolas" panose="020B0609020204030204" pitchFamily="49" charset="0"/>
            </a:endParaRPr>
          </a:p>
          <a:p>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string</a:t>
            </a:r>
            <a:r>
              <a:rPr lang="nn-NO" sz="1400" dirty="0">
                <a:solidFill>
                  <a:srgbClr val="000000"/>
                </a:solidFill>
                <a:highlight>
                  <a:srgbClr val="FFFFFF"/>
                </a:highlight>
                <a:latin typeface="Consolas" panose="020B0609020204030204" pitchFamily="49" charset="0"/>
              </a:rPr>
              <a:t> myKarakter = </a:t>
            </a:r>
            <a:r>
              <a:rPr lang="nn-NO" sz="1400" dirty="0">
                <a:solidFill>
                  <a:srgbClr val="A31515"/>
                </a:solidFill>
                <a:highlight>
                  <a:srgbClr val="FFFFFF"/>
                </a:highlight>
                <a:latin typeface="Consolas" panose="020B0609020204030204" pitchFamily="49" charset="0"/>
              </a:rPr>
              <a:t>"\t Sakarya Üniversitesi"</a:t>
            </a:r>
            <a:r>
              <a:rPr lang="nn-NO"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yeniKarakter</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yeniKarakter</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myKarakter.ToUpper</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err="1">
                <a:solidFill>
                  <a:srgbClr val="000000"/>
                </a:solidFill>
                <a:highlight>
                  <a:srgbClr val="FFFFFF"/>
                </a:highlight>
                <a:latin typeface="Consolas" panose="020B0609020204030204" pitchFamily="49" charset="0"/>
              </a:rPr>
              <a:t>yeniKarakter</a:t>
            </a:r>
            <a:r>
              <a:rPr lang="tr-TR" sz="1400" dirty="0">
                <a:solidFill>
                  <a:srgbClr val="000000"/>
                </a:solidFill>
                <a:highlight>
                  <a:srgbClr val="FFFFFF"/>
                </a:highlight>
                <a:latin typeface="Consolas" panose="020B0609020204030204" pitchFamily="49" charset="0"/>
              </a:rPr>
              <a:t>);  </a:t>
            </a:r>
            <a:r>
              <a:rPr lang="tr-TR" sz="1400" dirty="0">
                <a:solidFill>
                  <a:srgbClr val="008000"/>
                </a:solidFill>
                <a:highlight>
                  <a:srgbClr val="FFFFFF"/>
                </a:highlight>
                <a:latin typeface="Consolas" panose="020B0609020204030204" pitchFamily="49" charset="0"/>
              </a:rPr>
              <a:t>// SAKARYA ÜNİVERSİTESİ</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yeniKarakter</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myKarakter.ToLower</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err="1">
                <a:solidFill>
                  <a:srgbClr val="000000"/>
                </a:solidFill>
                <a:highlight>
                  <a:srgbClr val="FFFFFF"/>
                </a:highlight>
                <a:latin typeface="Consolas" panose="020B0609020204030204" pitchFamily="49" charset="0"/>
              </a:rPr>
              <a:t>yeniKarakter</a:t>
            </a:r>
            <a:r>
              <a:rPr lang="tr-TR" sz="1400" dirty="0">
                <a:solidFill>
                  <a:srgbClr val="000000"/>
                </a:solidFill>
                <a:highlight>
                  <a:srgbClr val="FFFFFF"/>
                </a:highlight>
                <a:latin typeface="Consolas" panose="020B0609020204030204" pitchFamily="49" charset="0"/>
              </a:rPr>
              <a:t>);  </a:t>
            </a:r>
            <a:r>
              <a:rPr lang="tr-TR" sz="1400" dirty="0">
                <a:solidFill>
                  <a:srgbClr val="008000"/>
                </a:solidFill>
                <a:highlight>
                  <a:srgbClr val="FFFFFF"/>
                </a:highlight>
                <a:latin typeface="Consolas" panose="020B0609020204030204" pitchFamily="49" charset="0"/>
              </a:rPr>
              <a:t>// </a:t>
            </a:r>
            <a:r>
              <a:rPr lang="tr-TR" sz="1400" dirty="0" err="1">
                <a:solidFill>
                  <a:srgbClr val="008000"/>
                </a:solidFill>
                <a:highlight>
                  <a:srgbClr val="FFFFFF"/>
                </a:highlight>
                <a:latin typeface="Consolas" panose="020B0609020204030204" pitchFamily="49" charset="0"/>
              </a:rPr>
              <a:t>sakarya</a:t>
            </a:r>
            <a:r>
              <a:rPr lang="tr-TR" sz="1400" dirty="0">
                <a:solidFill>
                  <a:srgbClr val="008000"/>
                </a:solidFill>
                <a:highlight>
                  <a:srgbClr val="FFFFFF"/>
                </a:highlight>
                <a:latin typeface="Consolas" panose="020B0609020204030204" pitchFamily="49" charset="0"/>
              </a:rPr>
              <a:t> üniversitesi</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.Read</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a:t>
            </a:r>
            <a:endParaRPr lang="tr-TR" sz="3600" dirty="0"/>
          </a:p>
        </p:txBody>
      </p:sp>
    </p:spTree>
    <p:extLst>
      <p:ext uri="{BB962C8B-B14F-4D97-AF65-F5344CB8AC3E}">
        <p14:creationId xmlns:p14="http://schemas.microsoft.com/office/powerpoint/2010/main" val="759361147"/>
      </p:ext>
    </p:extLst>
  </p:cSld>
  <p:clrMapOvr>
    <a:masterClrMapping/>
  </p:clrMapOvr>
  <p:transition spd="med" advClick="0" advTm="1000">
    <p:spli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32</a:t>
            </a:fld>
            <a:endParaRPr lang="tr-TR">
              <a:solidFill>
                <a:srgbClr val="FFFFFF"/>
              </a:solidFill>
            </a:endParaRPr>
          </a:p>
        </p:txBody>
      </p:sp>
      <p:sp>
        <p:nvSpPr>
          <p:cNvPr id="4" name="Dikdörtgen 3"/>
          <p:cNvSpPr/>
          <p:nvPr/>
        </p:nvSpPr>
        <p:spPr>
          <a:xfrm>
            <a:off x="1140823" y="1413133"/>
            <a:ext cx="8042366" cy="4616648"/>
          </a:xfrm>
          <a:prstGeom prst="rect">
            <a:avLst/>
          </a:prstGeom>
        </p:spPr>
        <p:txBody>
          <a:bodyPr wrap="square">
            <a:spAutoFit/>
          </a:bodyPr>
          <a:lstStyle/>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System.Collections.Generic</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System.Linq</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System.Text</a:t>
            </a:r>
            <a:r>
              <a:rPr lang="tr-TR" sz="1400" dirty="0">
                <a:solidFill>
                  <a:srgbClr val="000000"/>
                </a:solidFill>
                <a:highlight>
                  <a:srgbClr val="FFFFFF"/>
                </a:highlight>
                <a:latin typeface="Consolas" panose="020B0609020204030204" pitchFamily="49" charset="0"/>
              </a:rPr>
              <a:t>;</a:t>
            </a:r>
          </a:p>
          <a:p>
            <a:endParaRPr lang="tr-TR" sz="1400" dirty="0">
              <a:solidFill>
                <a:srgbClr val="000000"/>
              </a:solidFill>
              <a:highlight>
                <a:srgbClr val="FFFFFF"/>
              </a:highlight>
              <a:latin typeface="Consolas" panose="020B0609020204030204" pitchFamily="49" charset="0"/>
            </a:endParaRPr>
          </a:p>
          <a:p>
            <a:r>
              <a:rPr lang="tr-TR" sz="1400" dirty="0" err="1">
                <a:solidFill>
                  <a:srgbClr val="0000FF"/>
                </a:solidFill>
                <a:highlight>
                  <a:srgbClr val="FFFFFF"/>
                </a:highlight>
                <a:latin typeface="Consolas" panose="020B0609020204030204" pitchFamily="49" charset="0"/>
              </a:rPr>
              <a:t>namespace</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Stringornek</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class</a:t>
            </a:r>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stringO</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static</a:t>
            </a:r>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void</a:t>
            </a:r>
            <a:r>
              <a:rPr lang="tr-TR" sz="1400" dirty="0">
                <a:solidFill>
                  <a:srgbClr val="000000"/>
                </a:solidFill>
                <a:highlight>
                  <a:srgbClr val="FFFFFF"/>
                </a:highlight>
                <a:latin typeface="Consolas" panose="020B0609020204030204" pitchFamily="49" charset="0"/>
              </a:rPr>
              <a:t> Main(</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args</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myKarakter</a:t>
            </a:r>
            <a:r>
              <a:rPr lang="tr-TR" sz="1400" dirty="0">
                <a:solidFill>
                  <a:srgbClr val="000000"/>
                </a:solidFill>
                <a:highlight>
                  <a:srgbClr val="FFFFFF"/>
                </a:highlight>
                <a:latin typeface="Consolas" panose="020B0609020204030204" pitchFamily="49" charset="0"/>
              </a:rPr>
              <a:t> = </a:t>
            </a:r>
            <a:r>
              <a:rPr lang="tr-TR" sz="1400" dirty="0">
                <a:solidFill>
                  <a:srgbClr val="A31515"/>
                </a:solidFill>
                <a:highlight>
                  <a:srgbClr val="FFFFFF"/>
                </a:highlight>
                <a:latin typeface="Consolas" panose="020B0609020204030204" pitchFamily="49" charset="0"/>
              </a:rPr>
              <a:t>" Kırmızı, Yeşil, Mavi, Sarı, Pembe, Mor"</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myRenkler</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myKarakter.Split</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foreach</a:t>
            </a:r>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renk </a:t>
            </a:r>
            <a:r>
              <a:rPr lang="tr-TR" sz="1400" dirty="0">
                <a:solidFill>
                  <a:srgbClr val="0000FF"/>
                </a:solidFill>
                <a:highlight>
                  <a:srgbClr val="FFFFFF"/>
                </a:highlight>
                <a:latin typeface="Consolas" panose="020B0609020204030204" pitchFamily="49" charset="0"/>
              </a:rPr>
              <a:t>in</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myRenkler</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(renk);</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.Read</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a:t>
            </a:r>
            <a:endParaRPr lang="tr-TR" sz="3600" dirty="0"/>
          </a:p>
        </p:txBody>
      </p:sp>
      <p:pic>
        <p:nvPicPr>
          <p:cNvPr id="5" name="Resim 4"/>
          <p:cNvPicPr>
            <a:picLocks noChangeAspect="1"/>
          </p:cNvPicPr>
          <p:nvPr/>
        </p:nvPicPr>
        <p:blipFill>
          <a:blip r:embed="rId2"/>
          <a:stretch>
            <a:fillRect/>
          </a:stretch>
        </p:blipFill>
        <p:spPr>
          <a:xfrm>
            <a:off x="7913831" y="245925"/>
            <a:ext cx="4278169" cy="2732407"/>
          </a:xfrm>
          <a:prstGeom prst="rect">
            <a:avLst/>
          </a:prstGeom>
        </p:spPr>
      </p:pic>
    </p:spTree>
    <p:extLst>
      <p:ext uri="{BB962C8B-B14F-4D97-AF65-F5344CB8AC3E}">
        <p14:creationId xmlns:p14="http://schemas.microsoft.com/office/powerpoint/2010/main" val="4140755182"/>
      </p:ext>
    </p:extLst>
  </p:cSld>
  <p:clrMapOvr>
    <a:masterClrMapping/>
  </p:clrMapOvr>
  <p:transition spd="med" advClick="0" advTm="1000">
    <p:spli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33</a:t>
            </a:fld>
            <a:endParaRPr lang="tr-TR">
              <a:solidFill>
                <a:srgbClr val="FFFFFF"/>
              </a:solidFill>
            </a:endParaRPr>
          </a:p>
        </p:txBody>
      </p:sp>
      <p:sp>
        <p:nvSpPr>
          <p:cNvPr id="4" name="Dikdörtgen 3"/>
          <p:cNvSpPr/>
          <p:nvPr/>
        </p:nvSpPr>
        <p:spPr>
          <a:xfrm>
            <a:off x="1222888" y="328712"/>
            <a:ext cx="8339123" cy="6063198"/>
          </a:xfrm>
          <a:prstGeom prst="rect">
            <a:avLst/>
          </a:prstGeom>
        </p:spPr>
        <p:txBody>
          <a:bodyPr wrap="square">
            <a:spAutoFit/>
          </a:bodyPr>
          <a:lstStyle/>
          <a:p>
            <a:r>
              <a:rPr lang="tr-TR" sz="1600" dirty="0" err="1"/>
              <a:t>using</a:t>
            </a:r>
            <a:r>
              <a:rPr lang="tr-TR" sz="1600" dirty="0"/>
              <a:t> </a:t>
            </a:r>
            <a:r>
              <a:rPr lang="tr-TR" sz="1600" dirty="0" err="1"/>
              <a:t>System</a:t>
            </a:r>
            <a:r>
              <a:rPr lang="tr-TR" sz="1600" dirty="0"/>
              <a:t>;</a:t>
            </a:r>
          </a:p>
          <a:p>
            <a:r>
              <a:rPr lang="tr-TR" sz="1600" dirty="0" err="1"/>
              <a:t>using</a:t>
            </a:r>
            <a:r>
              <a:rPr lang="tr-TR" sz="1600" dirty="0"/>
              <a:t> </a:t>
            </a:r>
            <a:r>
              <a:rPr lang="tr-TR" sz="1600" dirty="0" err="1"/>
              <a:t>System.Collections.Generic</a:t>
            </a:r>
            <a:r>
              <a:rPr lang="tr-TR" sz="1600" dirty="0"/>
              <a:t>;</a:t>
            </a:r>
          </a:p>
          <a:p>
            <a:r>
              <a:rPr lang="tr-TR" sz="1600" dirty="0" err="1"/>
              <a:t>using</a:t>
            </a:r>
            <a:r>
              <a:rPr lang="tr-TR" sz="1600" dirty="0"/>
              <a:t> </a:t>
            </a:r>
            <a:r>
              <a:rPr lang="tr-TR" sz="1600" dirty="0" err="1"/>
              <a:t>System.Linq</a:t>
            </a:r>
            <a:r>
              <a:rPr lang="tr-TR" sz="1600" dirty="0"/>
              <a:t>;</a:t>
            </a:r>
          </a:p>
          <a:p>
            <a:r>
              <a:rPr lang="tr-TR" sz="1600" dirty="0" err="1"/>
              <a:t>using</a:t>
            </a:r>
            <a:r>
              <a:rPr lang="tr-TR" sz="1600" dirty="0"/>
              <a:t> </a:t>
            </a:r>
            <a:r>
              <a:rPr lang="tr-TR" sz="1600" dirty="0" err="1"/>
              <a:t>System.Text</a:t>
            </a:r>
            <a:r>
              <a:rPr lang="tr-TR" sz="1600" dirty="0"/>
              <a:t>;</a:t>
            </a:r>
          </a:p>
          <a:p>
            <a:endParaRPr lang="tr-TR" sz="1600" dirty="0"/>
          </a:p>
          <a:p>
            <a:r>
              <a:rPr lang="tr-TR" sz="1600" dirty="0" err="1"/>
              <a:t>namespace</a:t>
            </a:r>
            <a:r>
              <a:rPr lang="tr-TR" sz="1600" dirty="0"/>
              <a:t> </a:t>
            </a:r>
            <a:r>
              <a:rPr lang="tr-TR" sz="1600" dirty="0" err="1"/>
              <a:t>Stringornek</a:t>
            </a:r>
            <a:endParaRPr lang="tr-TR" sz="1600" dirty="0"/>
          </a:p>
          <a:p>
            <a:r>
              <a:rPr lang="tr-TR" sz="1600" dirty="0"/>
              <a:t>{</a:t>
            </a:r>
          </a:p>
          <a:p>
            <a:r>
              <a:rPr lang="tr-TR" sz="1600" dirty="0"/>
              <a:t>    </a:t>
            </a:r>
            <a:r>
              <a:rPr lang="tr-TR" sz="1600" dirty="0" err="1"/>
              <a:t>class</a:t>
            </a:r>
            <a:r>
              <a:rPr lang="tr-TR" sz="1600" dirty="0"/>
              <a:t> </a:t>
            </a:r>
            <a:r>
              <a:rPr lang="tr-TR" sz="1600" dirty="0" err="1"/>
              <a:t>stringO</a:t>
            </a:r>
            <a:endParaRPr lang="tr-TR" sz="1600" dirty="0"/>
          </a:p>
          <a:p>
            <a:r>
              <a:rPr lang="tr-TR" sz="1600" dirty="0"/>
              <a:t>    {</a:t>
            </a:r>
          </a:p>
          <a:p>
            <a:r>
              <a:rPr lang="tr-TR" sz="1600" dirty="0"/>
              <a:t>        </a:t>
            </a:r>
            <a:r>
              <a:rPr lang="tr-TR" sz="1600" dirty="0" err="1"/>
              <a:t>static</a:t>
            </a:r>
            <a:r>
              <a:rPr lang="tr-TR" sz="1600" dirty="0"/>
              <a:t> </a:t>
            </a:r>
            <a:r>
              <a:rPr lang="tr-TR" sz="1600" dirty="0" err="1"/>
              <a:t>void</a:t>
            </a:r>
            <a:r>
              <a:rPr lang="tr-TR" sz="1600" dirty="0"/>
              <a:t> Main(</a:t>
            </a:r>
            <a:r>
              <a:rPr lang="tr-TR" sz="1600" dirty="0" err="1"/>
              <a:t>string</a:t>
            </a:r>
            <a:r>
              <a:rPr lang="tr-TR" sz="1600" dirty="0"/>
              <a:t>[] </a:t>
            </a:r>
            <a:r>
              <a:rPr lang="tr-TR" sz="1600" dirty="0" err="1"/>
              <a:t>args</a:t>
            </a:r>
            <a:r>
              <a:rPr lang="tr-TR" sz="1600" dirty="0"/>
              <a:t>)</a:t>
            </a:r>
          </a:p>
          <a:p>
            <a:r>
              <a:rPr lang="tr-TR" sz="1600" dirty="0"/>
              <a:t>        {</a:t>
            </a:r>
          </a:p>
          <a:p>
            <a:r>
              <a:rPr lang="tr-TR" sz="1600" dirty="0"/>
              <a:t>            </a:t>
            </a:r>
            <a:r>
              <a:rPr lang="tr-TR" sz="1600" dirty="0" err="1"/>
              <a:t>string</a:t>
            </a:r>
            <a:r>
              <a:rPr lang="tr-TR" sz="1600" dirty="0"/>
              <a:t> </a:t>
            </a:r>
            <a:r>
              <a:rPr lang="tr-TR" sz="1600" dirty="0" err="1"/>
              <a:t>meyveListesi</a:t>
            </a:r>
            <a:r>
              <a:rPr lang="tr-TR" sz="1600" dirty="0"/>
              <a:t>= "Elma </a:t>
            </a:r>
            <a:r>
              <a:rPr lang="tr-TR" sz="1600" dirty="0" err="1"/>
              <a:t>Kiraz,Armut,Şeftali.Kayısı</a:t>
            </a:r>
            <a:r>
              <a:rPr lang="tr-TR" sz="1600" dirty="0"/>
              <a:t>";</a:t>
            </a:r>
          </a:p>
          <a:p>
            <a:r>
              <a:rPr lang="tr-TR" sz="1600" dirty="0"/>
              <a:t>            </a:t>
            </a:r>
            <a:r>
              <a:rPr lang="tr-TR" sz="1600" dirty="0" err="1"/>
              <a:t>char</a:t>
            </a:r>
            <a:r>
              <a:rPr lang="tr-TR" sz="1600" dirty="0"/>
              <a:t>[] </a:t>
            </a:r>
            <a:r>
              <a:rPr lang="tr-TR" sz="1600" dirty="0" err="1"/>
              <a:t>ayiricilar</a:t>
            </a:r>
            <a:r>
              <a:rPr lang="tr-TR" sz="1600" dirty="0"/>
              <a:t> = </a:t>
            </a:r>
            <a:r>
              <a:rPr lang="tr-TR" sz="1600" dirty="0" err="1"/>
              <a:t>new</a:t>
            </a:r>
            <a:r>
              <a:rPr lang="tr-TR" sz="1600" dirty="0"/>
              <a:t> </a:t>
            </a:r>
            <a:r>
              <a:rPr lang="tr-TR" sz="1600" dirty="0" err="1"/>
              <a:t>char</a:t>
            </a:r>
            <a:r>
              <a:rPr lang="tr-TR" sz="1600" dirty="0"/>
              <a:t>[] { ' ', ',', '.',';'}; // ayırıcı dizisi</a:t>
            </a:r>
          </a:p>
          <a:p>
            <a:r>
              <a:rPr lang="tr-TR" sz="1600" dirty="0"/>
              <a:t>            </a:t>
            </a:r>
            <a:r>
              <a:rPr lang="tr-TR" sz="1600" dirty="0" err="1"/>
              <a:t>string</a:t>
            </a:r>
            <a:r>
              <a:rPr lang="tr-TR" sz="1600" dirty="0"/>
              <a:t>[] </a:t>
            </a:r>
            <a:r>
              <a:rPr lang="tr-TR" sz="1600" dirty="0" err="1"/>
              <a:t>sonucDizi</a:t>
            </a:r>
            <a:r>
              <a:rPr lang="tr-TR" sz="1600" dirty="0"/>
              <a:t> = </a:t>
            </a:r>
            <a:r>
              <a:rPr lang="tr-TR" sz="1600" dirty="0" err="1"/>
              <a:t>meyveListesi.Split</a:t>
            </a:r>
            <a:r>
              <a:rPr lang="tr-TR" sz="1600" dirty="0"/>
              <a:t>(</a:t>
            </a:r>
            <a:r>
              <a:rPr lang="tr-TR" sz="1600" dirty="0" err="1"/>
              <a:t>ayiricilar</a:t>
            </a:r>
            <a:r>
              <a:rPr lang="tr-TR" sz="1600" dirty="0"/>
              <a:t>); //bölme işlemi</a:t>
            </a:r>
          </a:p>
          <a:p>
            <a:endParaRPr lang="tr-TR" sz="1600" dirty="0"/>
          </a:p>
          <a:p>
            <a:r>
              <a:rPr lang="tr-TR" sz="1600" dirty="0"/>
              <a:t>            </a:t>
            </a:r>
          </a:p>
          <a:p>
            <a:r>
              <a:rPr lang="tr-TR" sz="1600" dirty="0"/>
              <a:t>            </a:t>
            </a:r>
            <a:r>
              <a:rPr lang="tr-TR" sz="1600" dirty="0" err="1"/>
              <a:t>foreach</a:t>
            </a:r>
            <a:r>
              <a:rPr lang="tr-TR" sz="1600" dirty="0"/>
              <a:t> (</a:t>
            </a:r>
            <a:r>
              <a:rPr lang="tr-TR" sz="1600" dirty="0" err="1"/>
              <a:t>string</a:t>
            </a:r>
            <a:r>
              <a:rPr lang="tr-TR" sz="1600" dirty="0"/>
              <a:t> meyve in </a:t>
            </a:r>
            <a:r>
              <a:rPr lang="tr-TR" sz="1600" dirty="0" err="1"/>
              <a:t>sonucDizi</a:t>
            </a:r>
            <a:r>
              <a:rPr lang="tr-TR" sz="1600" dirty="0"/>
              <a:t>)</a:t>
            </a:r>
          </a:p>
          <a:p>
            <a:r>
              <a:rPr lang="tr-TR" sz="1600" dirty="0"/>
              <a:t>            {</a:t>
            </a:r>
          </a:p>
          <a:p>
            <a:r>
              <a:rPr lang="tr-TR" sz="1600" dirty="0"/>
              <a:t>                </a:t>
            </a:r>
            <a:r>
              <a:rPr lang="tr-TR" sz="1600" dirty="0" err="1"/>
              <a:t>System.Console.WriteLine</a:t>
            </a:r>
            <a:r>
              <a:rPr lang="tr-TR" sz="1600" dirty="0"/>
              <a:t>(meyve);</a:t>
            </a:r>
          </a:p>
          <a:p>
            <a:r>
              <a:rPr lang="tr-TR" sz="1600" dirty="0"/>
              <a:t>            }</a:t>
            </a:r>
          </a:p>
          <a:p>
            <a:r>
              <a:rPr lang="tr-TR" sz="1600" dirty="0"/>
              <a:t>            </a:t>
            </a:r>
            <a:r>
              <a:rPr lang="tr-TR" sz="1600" dirty="0" err="1"/>
              <a:t>Console.Read</a:t>
            </a:r>
            <a:r>
              <a:rPr lang="tr-TR" sz="1600" dirty="0"/>
              <a:t>();</a:t>
            </a:r>
          </a:p>
          <a:p>
            <a:r>
              <a:rPr lang="tr-TR" sz="1600" dirty="0"/>
              <a:t>        }</a:t>
            </a:r>
          </a:p>
          <a:p>
            <a:r>
              <a:rPr lang="tr-TR" sz="1600" dirty="0"/>
              <a:t>    }</a:t>
            </a:r>
          </a:p>
          <a:p>
            <a:r>
              <a:rPr lang="tr-TR" sz="1600" dirty="0"/>
              <a:t>}</a:t>
            </a:r>
          </a:p>
        </p:txBody>
      </p:sp>
      <p:pic>
        <p:nvPicPr>
          <p:cNvPr id="5" name="Resim 4"/>
          <p:cNvPicPr>
            <a:picLocks noChangeAspect="1"/>
          </p:cNvPicPr>
          <p:nvPr/>
        </p:nvPicPr>
        <p:blipFill>
          <a:blip r:embed="rId2"/>
          <a:stretch>
            <a:fillRect/>
          </a:stretch>
        </p:blipFill>
        <p:spPr>
          <a:xfrm>
            <a:off x="7944677" y="481941"/>
            <a:ext cx="4162320" cy="2731522"/>
          </a:xfrm>
          <a:prstGeom prst="rect">
            <a:avLst/>
          </a:prstGeom>
        </p:spPr>
      </p:pic>
    </p:spTree>
    <p:extLst>
      <p:ext uri="{BB962C8B-B14F-4D97-AF65-F5344CB8AC3E}">
        <p14:creationId xmlns:p14="http://schemas.microsoft.com/office/powerpoint/2010/main" val="2242760441"/>
      </p:ext>
    </p:extLst>
  </p:cSld>
  <p:clrMapOvr>
    <a:masterClrMapping/>
  </p:clrMapOvr>
  <p:transition spd="med" advClick="0" advTm="1000">
    <p:spli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34</a:t>
            </a:fld>
            <a:endParaRPr lang="tr-TR">
              <a:solidFill>
                <a:srgbClr val="FFFFFF"/>
              </a:solidFill>
            </a:endParaRPr>
          </a:p>
        </p:txBody>
      </p:sp>
      <p:sp>
        <p:nvSpPr>
          <p:cNvPr id="4" name="Dikdörtgen 3"/>
          <p:cNvSpPr/>
          <p:nvPr/>
        </p:nvSpPr>
        <p:spPr>
          <a:xfrm>
            <a:off x="402167" y="633945"/>
            <a:ext cx="7702732" cy="5262979"/>
          </a:xfrm>
          <a:prstGeom prst="rect">
            <a:avLst/>
          </a:prstGeom>
        </p:spPr>
        <p:txBody>
          <a:bodyPr wrap="square">
            <a:spAutoFit/>
          </a:bodyPr>
          <a:lstStyle/>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System.Collections.Generic</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System.Linq</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System.Text</a:t>
            </a:r>
            <a:r>
              <a:rPr lang="tr-TR" sz="1200" dirty="0">
                <a:solidFill>
                  <a:srgbClr val="000000"/>
                </a:solidFill>
                <a:highlight>
                  <a:srgbClr val="FFFFFF"/>
                </a:highlight>
                <a:latin typeface="Consolas" panose="020B0609020204030204" pitchFamily="49" charset="0"/>
              </a:rPr>
              <a:t>;</a:t>
            </a:r>
          </a:p>
          <a:p>
            <a:endParaRPr lang="tr-TR" sz="1200" dirty="0">
              <a:solidFill>
                <a:srgbClr val="000000"/>
              </a:solidFill>
              <a:highlight>
                <a:srgbClr val="FFFFFF"/>
              </a:highlight>
              <a:latin typeface="Consolas" panose="020B0609020204030204" pitchFamily="49" charset="0"/>
            </a:endParaRPr>
          </a:p>
          <a:p>
            <a:r>
              <a:rPr lang="tr-TR" sz="1200" dirty="0" err="1">
                <a:solidFill>
                  <a:srgbClr val="0000FF"/>
                </a:solidFill>
                <a:highlight>
                  <a:srgbClr val="FFFFFF"/>
                </a:highlight>
                <a:latin typeface="Consolas" panose="020B0609020204030204" pitchFamily="49" charset="0"/>
              </a:rPr>
              <a:t>namespace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Stringornek</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class</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stringO</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void</a:t>
            </a:r>
            <a:r>
              <a:rPr lang="tr-TR" sz="1200" dirty="0">
                <a:solidFill>
                  <a:srgbClr val="000000"/>
                </a:solidFill>
                <a:highlight>
                  <a:srgbClr val="FFFFFF"/>
                </a:highlight>
                <a:latin typeface="Consolas" panose="020B0609020204030204" pitchFamily="49" charset="0"/>
              </a:rPr>
              <a:t> Main(</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args</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meyveListesi</a:t>
            </a:r>
            <a:r>
              <a:rPr lang="tr-TR" sz="1200" dirty="0">
                <a:solidFill>
                  <a:srgbClr val="000000"/>
                </a:solidFill>
                <a:highlight>
                  <a:srgbClr val="FFFFFF"/>
                </a:highlight>
                <a:latin typeface="Consolas" panose="020B0609020204030204" pitchFamily="49" charset="0"/>
              </a:rPr>
              <a:t>= </a:t>
            </a:r>
            <a:r>
              <a:rPr lang="tr-TR" sz="1200" dirty="0">
                <a:solidFill>
                  <a:srgbClr val="A31515"/>
                </a:solidFill>
                <a:highlight>
                  <a:srgbClr val="FFFFFF"/>
                </a:highlight>
                <a:latin typeface="Consolas" panose="020B0609020204030204" pitchFamily="49" charset="0"/>
              </a:rPr>
              <a:t>"Elma Kiraz,Armut,,</a:t>
            </a:r>
            <a:r>
              <a:rPr lang="tr-TR" sz="1200" dirty="0" err="1">
                <a:solidFill>
                  <a:srgbClr val="A31515"/>
                </a:solidFill>
                <a:highlight>
                  <a:srgbClr val="FFFFFF"/>
                </a:highlight>
                <a:latin typeface="Consolas" panose="020B0609020204030204" pitchFamily="49" charset="0"/>
              </a:rPr>
              <a:t>Şeftali.Kayısı</a:t>
            </a:r>
            <a:r>
              <a:rPr lang="tr-TR" sz="1200" dirty="0">
                <a:solidFill>
                  <a:srgbClr val="A31515"/>
                </a:solidFill>
                <a:highlight>
                  <a:srgbClr val="FFFFFF"/>
                </a:highlight>
                <a:latin typeface="Consolas" panose="020B0609020204030204" pitchFamily="49" charset="0"/>
              </a:rPr>
              <a:t>"</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char</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ayiricilar</a:t>
            </a:r>
            <a:r>
              <a:rPr lang="tr-TR" sz="1200" dirty="0">
                <a:solidFill>
                  <a:srgbClr val="000000"/>
                </a:solidFill>
                <a:highlight>
                  <a:srgbClr val="FFFFFF"/>
                </a:highlight>
                <a:latin typeface="Consolas" panose="020B0609020204030204" pitchFamily="49" charset="0"/>
              </a:rPr>
              <a:t> = </a:t>
            </a:r>
            <a:r>
              <a:rPr lang="tr-TR" sz="1200" dirty="0" err="1">
                <a:solidFill>
                  <a:srgbClr val="0000FF"/>
                </a:solidFill>
                <a:highlight>
                  <a:srgbClr val="FFFFFF"/>
                </a:highlight>
                <a:latin typeface="Consolas" panose="020B0609020204030204" pitchFamily="49" charset="0"/>
              </a:rPr>
              <a:t>new</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char</a:t>
            </a:r>
            <a:r>
              <a:rPr lang="tr-TR" sz="1200" dirty="0">
                <a:solidFill>
                  <a:srgbClr val="000000"/>
                </a:solidFill>
                <a:highlight>
                  <a:srgbClr val="FFFFFF"/>
                </a:highlight>
                <a:latin typeface="Consolas" panose="020B0609020204030204" pitchFamily="49" charset="0"/>
              </a:rPr>
              <a:t>[] { </a:t>
            </a:r>
            <a:r>
              <a:rPr lang="tr-TR" sz="1200" dirty="0">
                <a:solidFill>
                  <a:srgbClr val="A31515"/>
                </a:solidFill>
                <a:highlight>
                  <a:srgbClr val="FFFFFF"/>
                </a:highlight>
                <a:latin typeface="Consolas" panose="020B0609020204030204" pitchFamily="49" charset="0"/>
              </a:rPr>
              <a:t>' '</a:t>
            </a:r>
            <a:r>
              <a:rPr lang="tr-TR" sz="1200" dirty="0">
                <a:solidFill>
                  <a:srgbClr val="000000"/>
                </a:solidFill>
                <a:highlight>
                  <a:srgbClr val="FFFFFF"/>
                </a:highlight>
                <a:latin typeface="Consolas" panose="020B0609020204030204" pitchFamily="49" charset="0"/>
              </a:rPr>
              <a:t>, </a:t>
            </a:r>
            <a:r>
              <a:rPr lang="tr-TR" sz="1200" dirty="0">
                <a:solidFill>
                  <a:srgbClr val="A31515"/>
                </a:solidFill>
                <a:highlight>
                  <a:srgbClr val="FFFFFF"/>
                </a:highlight>
                <a:latin typeface="Consolas" panose="020B0609020204030204" pitchFamily="49" charset="0"/>
              </a:rPr>
              <a:t>','</a:t>
            </a:r>
            <a:r>
              <a:rPr lang="tr-TR" sz="1200" dirty="0">
                <a:solidFill>
                  <a:srgbClr val="000000"/>
                </a:solidFill>
                <a:highlight>
                  <a:srgbClr val="FFFFFF"/>
                </a:highlight>
                <a:latin typeface="Consolas" panose="020B0609020204030204" pitchFamily="49" charset="0"/>
              </a:rPr>
              <a:t>, </a:t>
            </a:r>
            <a:r>
              <a:rPr lang="tr-TR" sz="1200" dirty="0">
                <a:solidFill>
                  <a:srgbClr val="A31515"/>
                </a:solidFill>
                <a:highlight>
                  <a:srgbClr val="FFFFFF"/>
                </a:highlight>
                <a:latin typeface="Consolas" panose="020B0609020204030204" pitchFamily="49" charset="0"/>
              </a:rPr>
              <a:t>'.'</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a:t>
            </a:r>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ayırıcı dizisi</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sonucDizi</a:t>
            </a:r>
            <a:r>
              <a:rPr lang="tr-TR" sz="1200" dirty="0">
                <a:solidFill>
                  <a:srgbClr val="000000"/>
                </a:solidFill>
                <a:highlight>
                  <a:srgbClr val="FFFFFF"/>
                </a:highlight>
                <a:latin typeface="Consolas" panose="020B0609020204030204" pitchFamily="49" charset="0"/>
              </a:rPr>
              <a:t> = </a:t>
            </a:r>
            <a:r>
              <a:rPr lang="tr-TR" sz="1200" dirty="0" err="1">
                <a:solidFill>
                  <a:srgbClr val="000000"/>
                </a:solidFill>
                <a:highlight>
                  <a:srgbClr val="FFFFFF"/>
                </a:highlight>
                <a:latin typeface="Consolas" panose="020B0609020204030204" pitchFamily="49" charset="0"/>
              </a:rPr>
              <a:t>meyveListesi.Split</a:t>
            </a:r>
            <a:r>
              <a:rPr lang="tr-TR" sz="1200" dirty="0">
                <a:solidFill>
                  <a:srgbClr val="00000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ayiricilar</a:t>
            </a:r>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//bölme işlemi</a:t>
            </a:r>
            <a:endParaRPr lang="tr-TR" sz="1200" dirty="0">
              <a:solidFill>
                <a:srgbClr val="000000"/>
              </a:solidFill>
              <a:highlight>
                <a:srgbClr val="FFFFFF"/>
              </a:highlight>
              <a:latin typeface="Consolas" panose="020B0609020204030204" pitchFamily="49" charset="0"/>
            </a:endParaRPr>
          </a:p>
          <a:p>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meyve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sonucDizi</a:t>
            </a:r>
            <a:r>
              <a:rPr lang="en-US"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if</a:t>
            </a:r>
            <a:r>
              <a:rPr lang="tr-TR" sz="1200" dirty="0">
                <a:solidFill>
                  <a:srgbClr val="000000"/>
                </a:solidFill>
                <a:highlight>
                  <a:srgbClr val="FFFFFF"/>
                </a:highlight>
                <a:latin typeface="Consolas" panose="020B0609020204030204" pitchFamily="49" charset="0"/>
              </a:rPr>
              <a:t> (meyve!=</a:t>
            </a:r>
            <a:r>
              <a:rPr lang="tr-TR" sz="1200" dirty="0">
                <a:solidFill>
                  <a:srgbClr val="A31515"/>
                </a:solidFill>
                <a:highlight>
                  <a:srgbClr val="FFFFFF"/>
                </a:highlight>
                <a:latin typeface="Consolas" panose="020B0609020204030204" pitchFamily="49" charset="0"/>
              </a:rPr>
              <a:t>""</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(meyve);</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.Read</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a:t>
            </a:r>
            <a:endParaRPr lang="tr-TR" sz="3200" dirty="0"/>
          </a:p>
        </p:txBody>
      </p:sp>
    </p:spTree>
    <p:extLst>
      <p:ext uri="{BB962C8B-B14F-4D97-AF65-F5344CB8AC3E}">
        <p14:creationId xmlns:p14="http://schemas.microsoft.com/office/powerpoint/2010/main" val="1688818567"/>
      </p:ext>
    </p:extLst>
  </p:cSld>
  <p:clrMapOvr>
    <a:masterClrMapping/>
  </p:clrMapOvr>
  <p:transition spd="med" advClick="0" advTm="1000">
    <p:spli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35</a:t>
            </a:fld>
            <a:endParaRPr lang="tr-TR">
              <a:solidFill>
                <a:srgbClr val="FFFFFF"/>
              </a:solidFill>
            </a:endParaRPr>
          </a:p>
        </p:txBody>
      </p:sp>
      <p:sp>
        <p:nvSpPr>
          <p:cNvPr id="4" name="Dikdörtgen 3"/>
          <p:cNvSpPr/>
          <p:nvPr/>
        </p:nvSpPr>
        <p:spPr>
          <a:xfrm>
            <a:off x="1062444" y="1067698"/>
            <a:ext cx="9544595" cy="4893647"/>
          </a:xfrm>
          <a:prstGeom prst="rect">
            <a:avLst/>
          </a:prstGeom>
        </p:spPr>
        <p:txBody>
          <a:bodyPr wrap="square">
            <a:spAutoFit/>
          </a:bodyPr>
          <a:lstStyle/>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System.Collections.Generic</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System.Linq</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System.Text</a:t>
            </a:r>
            <a:r>
              <a:rPr lang="tr-TR" sz="1200" dirty="0">
                <a:solidFill>
                  <a:srgbClr val="000000"/>
                </a:solidFill>
                <a:highlight>
                  <a:srgbClr val="FFFFFF"/>
                </a:highlight>
                <a:latin typeface="Consolas" panose="020B0609020204030204" pitchFamily="49" charset="0"/>
              </a:rPr>
              <a:t>;</a:t>
            </a:r>
          </a:p>
          <a:p>
            <a:endParaRPr lang="tr-TR" sz="1200" dirty="0">
              <a:solidFill>
                <a:srgbClr val="000000"/>
              </a:solidFill>
              <a:highlight>
                <a:srgbClr val="FFFFFF"/>
              </a:highlight>
              <a:latin typeface="Consolas" panose="020B0609020204030204" pitchFamily="49" charset="0"/>
            </a:endParaRPr>
          </a:p>
          <a:p>
            <a:r>
              <a:rPr lang="tr-TR" sz="1200" dirty="0" err="1">
                <a:solidFill>
                  <a:srgbClr val="0000FF"/>
                </a:solidFill>
                <a:highlight>
                  <a:srgbClr val="FFFFFF"/>
                </a:highlight>
                <a:latin typeface="Consolas" panose="020B0609020204030204" pitchFamily="49" charset="0"/>
              </a:rPr>
              <a:t>namespace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Stringornek</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class</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stringO</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void</a:t>
            </a:r>
            <a:r>
              <a:rPr lang="tr-TR" sz="1200" dirty="0">
                <a:solidFill>
                  <a:srgbClr val="000000"/>
                </a:solidFill>
                <a:highlight>
                  <a:srgbClr val="FFFFFF"/>
                </a:highlight>
                <a:latin typeface="Consolas" panose="020B0609020204030204" pitchFamily="49" charset="0"/>
              </a:rPr>
              <a:t> Main(</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args</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meyveListesi</a:t>
            </a:r>
            <a:r>
              <a:rPr lang="tr-TR" sz="1200" dirty="0">
                <a:solidFill>
                  <a:srgbClr val="000000"/>
                </a:solidFill>
                <a:highlight>
                  <a:srgbClr val="FFFFFF"/>
                </a:highlight>
                <a:latin typeface="Consolas" panose="020B0609020204030204" pitchFamily="49" charset="0"/>
              </a:rPr>
              <a:t>= </a:t>
            </a:r>
            <a:r>
              <a:rPr lang="tr-TR" sz="1200" dirty="0">
                <a:solidFill>
                  <a:srgbClr val="A31515"/>
                </a:solidFill>
                <a:highlight>
                  <a:srgbClr val="FFFFFF"/>
                </a:highlight>
                <a:latin typeface="Consolas" panose="020B0609020204030204" pitchFamily="49" charset="0"/>
              </a:rPr>
              <a:t>"Elma Kiraz,Armut,,</a:t>
            </a:r>
            <a:r>
              <a:rPr lang="tr-TR" sz="1200" dirty="0" err="1">
                <a:solidFill>
                  <a:srgbClr val="A31515"/>
                </a:solidFill>
                <a:highlight>
                  <a:srgbClr val="FFFFFF"/>
                </a:highlight>
                <a:latin typeface="Consolas" panose="020B0609020204030204" pitchFamily="49" charset="0"/>
              </a:rPr>
              <a:t>Şeftali.Kayısı</a:t>
            </a:r>
            <a:r>
              <a:rPr lang="tr-TR" sz="1200" dirty="0">
                <a:solidFill>
                  <a:srgbClr val="A31515"/>
                </a:solidFill>
                <a:highlight>
                  <a:srgbClr val="FFFFFF"/>
                </a:highlight>
                <a:latin typeface="Consolas" panose="020B0609020204030204" pitchFamily="49" charset="0"/>
              </a:rPr>
              <a:t>"</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char</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ayiricilar</a:t>
            </a:r>
            <a:r>
              <a:rPr lang="tr-TR" sz="1200" dirty="0">
                <a:solidFill>
                  <a:srgbClr val="000000"/>
                </a:solidFill>
                <a:highlight>
                  <a:srgbClr val="FFFFFF"/>
                </a:highlight>
                <a:latin typeface="Consolas" panose="020B0609020204030204" pitchFamily="49" charset="0"/>
              </a:rPr>
              <a:t> = </a:t>
            </a:r>
            <a:r>
              <a:rPr lang="tr-TR" sz="1200" dirty="0" err="1">
                <a:solidFill>
                  <a:srgbClr val="0000FF"/>
                </a:solidFill>
                <a:highlight>
                  <a:srgbClr val="FFFFFF"/>
                </a:highlight>
                <a:latin typeface="Consolas" panose="020B0609020204030204" pitchFamily="49" charset="0"/>
              </a:rPr>
              <a:t>new</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char</a:t>
            </a:r>
            <a:r>
              <a:rPr lang="tr-TR" sz="1200" dirty="0">
                <a:solidFill>
                  <a:srgbClr val="000000"/>
                </a:solidFill>
                <a:highlight>
                  <a:srgbClr val="FFFFFF"/>
                </a:highlight>
                <a:latin typeface="Consolas" panose="020B0609020204030204" pitchFamily="49" charset="0"/>
              </a:rPr>
              <a:t>[] { </a:t>
            </a:r>
            <a:r>
              <a:rPr lang="tr-TR" sz="1200" dirty="0">
                <a:solidFill>
                  <a:srgbClr val="A31515"/>
                </a:solidFill>
                <a:highlight>
                  <a:srgbClr val="FFFFFF"/>
                </a:highlight>
                <a:latin typeface="Consolas" panose="020B0609020204030204" pitchFamily="49" charset="0"/>
              </a:rPr>
              <a:t>' '</a:t>
            </a:r>
            <a:r>
              <a:rPr lang="tr-TR" sz="1200" dirty="0">
                <a:solidFill>
                  <a:srgbClr val="000000"/>
                </a:solidFill>
                <a:highlight>
                  <a:srgbClr val="FFFFFF"/>
                </a:highlight>
                <a:latin typeface="Consolas" panose="020B0609020204030204" pitchFamily="49" charset="0"/>
              </a:rPr>
              <a:t>, </a:t>
            </a:r>
            <a:r>
              <a:rPr lang="tr-TR" sz="1200" dirty="0">
                <a:solidFill>
                  <a:srgbClr val="A31515"/>
                </a:solidFill>
                <a:highlight>
                  <a:srgbClr val="FFFFFF"/>
                </a:highlight>
                <a:latin typeface="Consolas" panose="020B0609020204030204" pitchFamily="49" charset="0"/>
              </a:rPr>
              <a:t>','</a:t>
            </a:r>
            <a:r>
              <a:rPr lang="tr-TR" sz="1200" dirty="0">
                <a:solidFill>
                  <a:srgbClr val="000000"/>
                </a:solidFill>
                <a:highlight>
                  <a:srgbClr val="FFFFFF"/>
                </a:highlight>
                <a:latin typeface="Consolas" panose="020B0609020204030204" pitchFamily="49" charset="0"/>
              </a:rPr>
              <a:t>, </a:t>
            </a:r>
            <a:r>
              <a:rPr lang="tr-TR" sz="1200" dirty="0">
                <a:solidFill>
                  <a:srgbClr val="A31515"/>
                </a:solidFill>
                <a:highlight>
                  <a:srgbClr val="FFFFFF"/>
                </a:highlight>
                <a:latin typeface="Consolas" panose="020B0609020204030204" pitchFamily="49" charset="0"/>
              </a:rPr>
              <a:t>'.'</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a:t>
            </a:r>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ayırıcı dizisi</a:t>
            </a:r>
          </a:p>
          <a:p>
            <a:r>
              <a:rPr lang="tr-TR" sz="1200" dirty="0">
                <a:solidFill>
                  <a:srgbClr val="008000"/>
                </a:solidFill>
                <a:highlight>
                  <a:srgbClr val="FFFFFF"/>
                </a:highlight>
                <a:latin typeface="Consolas" panose="020B0609020204030204" pitchFamily="49" charset="0"/>
              </a:rPr>
              <a:t> 	//bölme işlemi</a:t>
            </a:r>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sonucDizi</a:t>
            </a:r>
            <a:r>
              <a:rPr lang="tr-TR" sz="1200" dirty="0">
                <a:solidFill>
                  <a:srgbClr val="000000"/>
                </a:solidFill>
                <a:highlight>
                  <a:srgbClr val="FFFFFF"/>
                </a:highlight>
                <a:latin typeface="Consolas" panose="020B0609020204030204" pitchFamily="49" charset="0"/>
              </a:rPr>
              <a:t> = </a:t>
            </a:r>
            <a:r>
              <a:rPr lang="tr-TR" sz="1200" dirty="0" err="1">
                <a:solidFill>
                  <a:srgbClr val="000000"/>
                </a:solidFill>
                <a:highlight>
                  <a:srgbClr val="FFFFFF"/>
                </a:highlight>
                <a:latin typeface="Consolas" panose="020B0609020204030204" pitchFamily="49" charset="0"/>
              </a:rPr>
              <a:t>meyveListesi.Split</a:t>
            </a:r>
            <a:r>
              <a:rPr lang="tr-TR" sz="1200" dirty="0">
                <a:solidFill>
                  <a:srgbClr val="00000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ayiricilar</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StringSplitOptions</a:t>
            </a:r>
            <a:r>
              <a:rPr lang="tr-TR" sz="1200" dirty="0" err="1">
                <a:solidFill>
                  <a:srgbClr val="000000"/>
                </a:solidFill>
                <a:highlight>
                  <a:srgbClr val="FFFFFF"/>
                </a:highlight>
                <a:latin typeface="Consolas" panose="020B0609020204030204" pitchFamily="49" charset="0"/>
              </a:rPr>
              <a:t>.RemoveEmptyEntries</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meyve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sonucDizi</a:t>
            </a:r>
            <a:r>
              <a:rPr lang="en-US"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(meyve);</a:t>
            </a:r>
          </a:p>
          <a:p>
            <a:r>
              <a:rPr lang="tr-TR" sz="1200" dirty="0">
                <a:solidFill>
                  <a:srgbClr val="000000"/>
                </a:solidFill>
                <a:highlight>
                  <a:srgbClr val="FFFFFF"/>
                </a:highlight>
                <a:latin typeface="Consolas" panose="020B0609020204030204" pitchFamily="49" charset="0"/>
              </a:rPr>
              <a:t>            }</a:t>
            </a:r>
          </a:p>
          <a:p>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.Read</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688867350"/>
      </p:ext>
    </p:extLst>
  </p:cSld>
  <p:clrMapOvr>
    <a:masterClrMapping/>
  </p:clrMapOvr>
  <p:transition spd="med" advClick="0" advTm="1000">
    <p:spli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36</a:t>
            </a:fld>
            <a:endParaRPr lang="tr-TR">
              <a:solidFill>
                <a:srgbClr val="FFFFFF"/>
              </a:solidFill>
            </a:endParaRPr>
          </a:p>
        </p:txBody>
      </p:sp>
      <p:sp>
        <p:nvSpPr>
          <p:cNvPr id="5" name="Dikdörtgen 4"/>
          <p:cNvSpPr/>
          <p:nvPr/>
        </p:nvSpPr>
        <p:spPr>
          <a:xfrm>
            <a:off x="971006" y="1182583"/>
            <a:ext cx="9387840" cy="4324261"/>
          </a:xfrm>
          <a:prstGeom prst="rect">
            <a:avLst/>
          </a:prstGeom>
        </p:spPr>
        <p:txBody>
          <a:bodyPr wrap="square">
            <a:spAutoFit/>
          </a:bodyPr>
          <a:lstStyle/>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a:t>
            </a:r>
            <a:r>
              <a:rPr lang="tr-TR" sz="1100" dirty="0">
                <a:solidFill>
                  <a:srgbClr val="000000"/>
                </a:solidFill>
                <a:highlight>
                  <a:srgbClr val="FFFFFF"/>
                </a:highlight>
                <a:latin typeface="Consolas" panose="020B0609020204030204" pitchFamily="49" charset="0"/>
              </a:rPr>
              <a:t>;</a:t>
            </a:r>
          </a:p>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System.Collections.Generic</a:t>
            </a:r>
            <a:r>
              <a:rPr lang="tr-TR" sz="1100" dirty="0">
                <a:solidFill>
                  <a:srgbClr val="000000"/>
                </a:solidFill>
                <a:highlight>
                  <a:srgbClr val="FFFFFF"/>
                </a:highlight>
                <a:latin typeface="Consolas" panose="020B0609020204030204" pitchFamily="49" charset="0"/>
              </a:rPr>
              <a:t>;</a:t>
            </a:r>
          </a:p>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System.Linq</a:t>
            </a:r>
            <a:r>
              <a:rPr lang="tr-TR" sz="1100" dirty="0">
                <a:solidFill>
                  <a:srgbClr val="000000"/>
                </a:solidFill>
                <a:highlight>
                  <a:srgbClr val="FFFFFF"/>
                </a:highlight>
                <a:latin typeface="Consolas" panose="020B0609020204030204" pitchFamily="49" charset="0"/>
              </a:rPr>
              <a:t>;</a:t>
            </a:r>
          </a:p>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System.Text</a:t>
            </a:r>
            <a:r>
              <a:rPr lang="tr-TR" sz="1100" dirty="0">
                <a:solidFill>
                  <a:srgbClr val="000000"/>
                </a:solidFill>
                <a:highlight>
                  <a:srgbClr val="FFFFFF"/>
                </a:highlight>
                <a:latin typeface="Consolas" panose="020B0609020204030204" pitchFamily="49" charset="0"/>
              </a:rPr>
              <a:t>;</a:t>
            </a:r>
          </a:p>
          <a:p>
            <a:endParaRPr lang="tr-TR" sz="1100" dirty="0">
              <a:solidFill>
                <a:srgbClr val="000000"/>
              </a:solidFill>
              <a:highlight>
                <a:srgbClr val="FFFFFF"/>
              </a:highlight>
              <a:latin typeface="Consolas" panose="020B0609020204030204" pitchFamily="49" charset="0"/>
            </a:endParaRPr>
          </a:p>
          <a:p>
            <a:r>
              <a:rPr lang="tr-TR" sz="1100" dirty="0" err="1">
                <a:solidFill>
                  <a:srgbClr val="0000FF"/>
                </a:solidFill>
                <a:highlight>
                  <a:srgbClr val="FFFFFF"/>
                </a:highlight>
                <a:latin typeface="Consolas" panose="020B0609020204030204" pitchFamily="49" charset="0"/>
              </a:rPr>
              <a:t>namespace</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Stringornek</a:t>
            </a:r>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class</a:t>
            </a:r>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stringO</a:t>
            </a:r>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static</a:t>
            </a:r>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void</a:t>
            </a:r>
            <a:r>
              <a:rPr lang="tr-TR" sz="1100" dirty="0">
                <a:solidFill>
                  <a:srgbClr val="000000"/>
                </a:solidFill>
                <a:highlight>
                  <a:srgbClr val="FFFFFF"/>
                </a:highlight>
                <a:latin typeface="Consolas" panose="020B0609020204030204" pitchFamily="49" charset="0"/>
              </a:rPr>
              <a:t> Main(</a:t>
            </a:r>
            <a:r>
              <a:rPr lang="tr-TR" sz="1100" dirty="0" err="1">
                <a:solidFill>
                  <a:srgbClr val="0000FF"/>
                </a:solidFill>
                <a:highlight>
                  <a:srgbClr val="FFFFFF"/>
                </a:highlight>
                <a:latin typeface="Consolas" panose="020B0609020204030204" pitchFamily="49" charset="0"/>
              </a:rPr>
              <a:t>string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args</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string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msg</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string</a:t>
            </a:r>
            <a:r>
              <a:rPr lang="tr-TR" sz="1100" dirty="0">
                <a:solidFill>
                  <a:srgbClr val="000000"/>
                </a:solidFill>
                <a:highlight>
                  <a:srgbClr val="FFFFFF"/>
                </a:highlight>
                <a:latin typeface="Consolas" panose="020B0609020204030204" pitchFamily="49" charset="0"/>
              </a:rPr>
              <a:t> sifre1 = </a:t>
            </a:r>
            <a:r>
              <a:rPr lang="tr-TR" sz="1100" dirty="0">
                <a:solidFill>
                  <a:srgbClr val="A31515"/>
                </a:solidFill>
                <a:highlight>
                  <a:srgbClr val="FFFFFF"/>
                </a:highlight>
                <a:latin typeface="Consolas" panose="020B0609020204030204" pitchFamily="49" charset="0"/>
              </a:rPr>
              <a:t>"</a:t>
            </a:r>
            <a:r>
              <a:rPr lang="tr-TR" sz="1100" dirty="0" err="1">
                <a:solidFill>
                  <a:srgbClr val="A31515"/>
                </a:solidFill>
                <a:highlight>
                  <a:srgbClr val="FFFFFF"/>
                </a:highlight>
                <a:latin typeface="Consolas" panose="020B0609020204030204" pitchFamily="49" charset="0"/>
              </a:rPr>
              <a:t>PasswoRd</a:t>
            </a:r>
            <a:r>
              <a:rPr lang="tr-TR" sz="1100" dirty="0">
                <a:solidFill>
                  <a:srgbClr val="A31515"/>
                </a:solidFill>
                <a:highlight>
                  <a:srgbClr val="FFFFFF"/>
                </a:highlight>
                <a:latin typeface="Consolas" panose="020B0609020204030204" pitchFamily="49" charset="0"/>
              </a:rPr>
              <a:t>"</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string</a:t>
            </a:r>
            <a:r>
              <a:rPr lang="tr-TR" sz="1100" dirty="0">
                <a:solidFill>
                  <a:srgbClr val="000000"/>
                </a:solidFill>
                <a:highlight>
                  <a:srgbClr val="FFFFFF"/>
                </a:highlight>
                <a:latin typeface="Consolas" panose="020B0609020204030204" pitchFamily="49" charset="0"/>
              </a:rPr>
              <a:t> sifre2 = </a:t>
            </a:r>
            <a:r>
              <a:rPr lang="tr-TR" sz="1100" dirty="0">
                <a:solidFill>
                  <a:srgbClr val="A31515"/>
                </a:solidFill>
                <a:highlight>
                  <a:srgbClr val="FFFFFF"/>
                </a:highlight>
                <a:latin typeface="Consolas" panose="020B0609020204030204" pitchFamily="49" charset="0"/>
              </a:rPr>
              <a:t>"</a:t>
            </a:r>
            <a:r>
              <a:rPr lang="tr-TR" sz="1100" dirty="0" err="1">
                <a:solidFill>
                  <a:srgbClr val="A31515"/>
                </a:solidFill>
                <a:highlight>
                  <a:srgbClr val="FFFFFF"/>
                </a:highlight>
                <a:latin typeface="Consolas" panose="020B0609020204030204" pitchFamily="49" charset="0"/>
              </a:rPr>
              <a:t>PaSSwoRD</a:t>
            </a:r>
            <a:r>
              <a:rPr lang="tr-TR" sz="1100" dirty="0">
                <a:solidFill>
                  <a:srgbClr val="A31515"/>
                </a:solidFill>
                <a:highlight>
                  <a:srgbClr val="FFFFFF"/>
                </a:highlight>
                <a:latin typeface="Consolas" panose="020B0609020204030204" pitchFamily="49" charset="0"/>
              </a:rPr>
              <a:t>"</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string</a:t>
            </a:r>
            <a:r>
              <a:rPr lang="tr-TR" sz="1100" dirty="0">
                <a:solidFill>
                  <a:srgbClr val="000000"/>
                </a:solidFill>
                <a:highlight>
                  <a:srgbClr val="FFFFFF"/>
                </a:highlight>
                <a:latin typeface="Consolas" panose="020B0609020204030204" pitchFamily="49" charset="0"/>
              </a:rPr>
              <a:t> sifre3 = </a:t>
            </a:r>
            <a:r>
              <a:rPr lang="tr-TR" sz="1100" dirty="0">
                <a:solidFill>
                  <a:srgbClr val="A31515"/>
                </a:solidFill>
                <a:highlight>
                  <a:srgbClr val="FFFFFF"/>
                </a:highlight>
                <a:latin typeface="Consolas" panose="020B0609020204030204" pitchFamily="49" charset="0"/>
              </a:rPr>
              <a:t>"</a:t>
            </a:r>
            <a:r>
              <a:rPr lang="tr-TR" sz="1100" dirty="0" err="1">
                <a:solidFill>
                  <a:srgbClr val="A31515"/>
                </a:solidFill>
                <a:highlight>
                  <a:srgbClr val="FFFFFF"/>
                </a:highlight>
                <a:latin typeface="Consolas" panose="020B0609020204030204" pitchFamily="49" charset="0"/>
              </a:rPr>
              <a:t>password</a:t>
            </a:r>
            <a:r>
              <a:rPr lang="tr-TR" sz="1100" dirty="0">
                <a:solidFill>
                  <a:srgbClr val="A31515"/>
                </a:solidFill>
                <a:highlight>
                  <a:srgbClr val="FFFFFF"/>
                </a:highlight>
                <a:latin typeface="Consolas" panose="020B0609020204030204" pitchFamily="49" charset="0"/>
              </a:rPr>
              <a:t>"</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sifre1 değeri :"</a:t>
            </a:r>
            <a:r>
              <a:rPr lang="tr-TR" sz="1100" dirty="0">
                <a:solidFill>
                  <a:srgbClr val="000000"/>
                </a:solidFill>
                <a:highlight>
                  <a:srgbClr val="FFFFFF"/>
                </a:highlight>
                <a:latin typeface="Consolas" panose="020B0609020204030204" pitchFamily="49" charset="0"/>
              </a:rPr>
              <a:t>+ sifre1);</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sifre2 değeri :"</a:t>
            </a:r>
            <a:r>
              <a:rPr lang="tr-TR" sz="1100" dirty="0">
                <a:solidFill>
                  <a:srgbClr val="000000"/>
                </a:solidFill>
                <a:highlight>
                  <a:srgbClr val="FFFFFF"/>
                </a:highlight>
                <a:latin typeface="Consolas" panose="020B0609020204030204" pitchFamily="49" charset="0"/>
              </a:rPr>
              <a:t> + sifre2);</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sifre3 değeri :"</a:t>
            </a:r>
            <a:r>
              <a:rPr lang="tr-TR" sz="1100" dirty="0">
                <a:solidFill>
                  <a:srgbClr val="000000"/>
                </a:solidFill>
                <a:highlight>
                  <a:srgbClr val="FFFFFF"/>
                </a:highlight>
                <a:latin typeface="Consolas" panose="020B0609020204030204" pitchFamily="49" charset="0"/>
              </a:rPr>
              <a:t> + sifre3);</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sifre1.ToUpper() == \"PASSWORD\" </a:t>
            </a:r>
            <a:r>
              <a:rPr lang="tr-TR" sz="1100" dirty="0" err="1">
                <a:solidFill>
                  <a:srgbClr val="A31515"/>
                </a:solidFill>
                <a:highlight>
                  <a:srgbClr val="FFFFFF"/>
                </a:highlight>
                <a:latin typeface="Consolas" panose="020B0609020204030204" pitchFamily="49" charset="0"/>
              </a:rPr>
              <a:t>sonuc</a:t>
            </a:r>
            <a:r>
              <a:rPr lang="tr-TR" sz="1100" dirty="0">
                <a:solidFill>
                  <a:srgbClr val="A31515"/>
                </a:solidFill>
                <a:highlight>
                  <a:srgbClr val="FFFFFF"/>
                </a:highlight>
                <a:latin typeface="Consolas" panose="020B0609020204030204" pitchFamily="49" charset="0"/>
              </a:rPr>
              <a:t>: {0}"</a:t>
            </a:r>
            <a:r>
              <a:rPr lang="tr-TR" sz="1100" dirty="0">
                <a:solidFill>
                  <a:srgbClr val="000000"/>
                </a:solidFill>
                <a:highlight>
                  <a:srgbClr val="FFFFFF"/>
                </a:highlight>
                <a:latin typeface="Consolas" panose="020B0609020204030204" pitchFamily="49" charset="0"/>
              </a:rPr>
              <a:t>,sifre1.ToUpper() == </a:t>
            </a:r>
            <a:r>
              <a:rPr lang="tr-TR" sz="1100" dirty="0">
                <a:solidFill>
                  <a:srgbClr val="A31515"/>
                </a:solidFill>
                <a:highlight>
                  <a:srgbClr val="FFFFFF"/>
                </a:highlight>
                <a:latin typeface="Consolas" panose="020B0609020204030204" pitchFamily="49" charset="0"/>
              </a:rPr>
              <a:t>"PASSWORD"</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sifre2.ToUpper() == \"PASSWORD\" </a:t>
            </a:r>
            <a:r>
              <a:rPr lang="tr-TR" sz="1100" dirty="0" err="1">
                <a:solidFill>
                  <a:srgbClr val="A31515"/>
                </a:solidFill>
                <a:highlight>
                  <a:srgbClr val="FFFFFF"/>
                </a:highlight>
                <a:latin typeface="Consolas" panose="020B0609020204030204" pitchFamily="49" charset="0"/>
              </a:rPr>
              <a:t>sonuc</a:t>
            </a:r>
            <a:r>
              <a:rPr lang="tr-TR" sz="1100" dirty="0">
                <a:solidFill>
                  <a:srgbClr val="A31515"/>
                </a:solidFill>
                <a:highlight>
                  <a:srgbClr val="FFFFFF"/>
                </a:highlight>
                <a:latin typeface="Consolas" panose="020B0609020204030204" pitchFamily="49" charset="0"/>
              </a:rPr>
              <a:t>: {0}"</a:t>
            </a:r>
            <a:r>
              <a:rPr lang="tr-TR" sz="1100" dirty="0">
                <a:solidFill>
                  <a:srgbClr val="000000"/>
                </a:solidFill>
                <a:highlight>
                  <a:srgbClr val="FFFFFF"/>
                </a:highlight>
                <a:latin typeface="Consolas" panose="020B0609020204030204" pitchFamily="49" charset="0"/>
              </a:rPr>
              <a:t> , sifre2.ToUpper() == </a:t>
            </a:r>
            <a:r>
              <a:rPr lang="tr-TR" sz="1100" dirty="0">
                <a:solidFill>
                  <a:srgbClr val="A31515"/>
                </a:solidFill>
                <a:highlight>
                  <a:srgbClr val="FFFFFF"/>
                </a:highlight>
                <a:latin typeface="Consolas" panose="020B0609020204030204" pitchFamily="49" charset="0"/>
              </a:rPr>
              <a:t>"PASSWORD"</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sifre3.ToUpper() == \"PASSWORD\" </a:t>
            </a:r>
            <a:r>
              <a:rPr lang="tr-TR" sz="1100" dirty="0" err="1">
                <a:solidFill>
                  <a:srgbClr val="A31515"/>
                </a:solidFill>
                <a:highlight>
                  <a:srgbClr val="FFFFFF"/>
                </a:highlight>
                <a:latin typeface="Consolas" panose="020B0609020204030204" pitchFamily="49" charset="0"/>
              </a:rPr>
              <a:t>sonuc</a:t>
            </a:r>
            <a:r>
              <a:rPr lang="tr-TR" sz="1100" dirty="0">
                <a:solidFill>
                  <a:srgbClr val="A31515"/>
                </a:solidFill>
                <a:highlight>
                  <a:srgbClr val="FFFFFF"/>
                </a:highlight>
                <a:latin typeface="Consolas" panose="020B0609020204030204" pitchFamily="49" charset="0"/>
              </a:rPr>
              <a:t>: {0}"</a:t>
            </a:r>
            <a:r>
              <a:rPr lang="tr-TR" sz="1100" dirty="0">
                <a:solidFill>
                  <a:srgbClr val="000000"/>
                </a:solidFill>
                <a:highlight>
                  <a:srgbClr val="FFFFFF"/>
                </a:highlight>
                <a:latin typeface="Consolas" panose="020B0609020204030204" pitchFamily="49" charset="0"/>
              </a:rPr>
              <a:t> , sifre3.ToUpper() == </a:t>
            </a:r>
            <a:r>
              <a:rPr lang="tr-TR" sz="1100" dirty="0">
                <a:solidFill>
                  <a:srgbClr val="A31515"/>
                </a:solidFill>
                <a:highlight>
                  <a:srgbClr val="FFFFFF"/>
                </a:highlight>
                <a:latin typeface="Consolas" panose="020B0609020204030204" pitchFamily="49" charset="0"/>
              </a:rPr>
              <a:t>"PASSWORD"</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.Read</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a:t>
            </a:r>
            <a:endParaRPr lang="tr-TR" sz="2800" dirty="0"/>
          </a:p>
        </p:txBody>
      </p:sp>
      <p:pic>
        <p:nvPicPr>
          <p:cNvPr id="6" name="Resim 5"/>
          <p:cNvPicPr>
            <a:picLocks noChangeAspect="1"/>
          </p:cNvPicPr>
          <p:nvPr/>
        </p:nvPicPr>
        <p:blipFill>
          <a:blip r:embed="rId2"/>
          <a:stretch>
            <a:fillRect/>
          </a:stretch>
        </p:blipFill>
        <p:spPr>
          <a:xfrm>
            <a:off x="7651976" y="309970"/>
            <a:ext cx="4333875" cy="2266950"/>
          </a:xfrm>
          <a:prstGeom prst="rect">
            <a:avLst/>
          </a:prstGeom>
        </p:spPr>
      </p:pic>
    </p:spTree>
    <p:extLst>
      <p:ext uri="{BB962C8B-B14F-4D97-AF65-F5344CB8AC3E}">
        <p14:creationId xmlns:p14="http://schemas.microsoft.com/office/powerpoint/2010/main" val="1238240933"/>
      </p:ext>
    </p:extLst>
  </p:cSld>
  <p:clrMapOvr>
    <a:masterClrMapping/>
  </p:clrMapOvr>
  <p:transition spd="med" advClick="0" advTm="1000">
    <p:spli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37</a:t>
            </a:fld>
            <a:endParaRPr lang="tr-TR">
              <a:solidFill>
                <a:srgbClr val="FFFFFF"/>
              </a:solidFill>
            </a:endParaRPr>
          </a:p>
        </p:txBody>
      </p:sp>
      <p:sp>
        <p:nvSpPr>
          <p:cNvPr id="4" name="Dikdörtgen 3"/>
          <p:cNvSpPr/>
          <p:nvPr/>
        </p:nvSpPr>
        <p:spPr>
          <a:xfrm>
            <a:off x="931817" y="380424"/>
            <a:ext cx="9440091" cy="1565557"/>
          </a:xfrm>
          <a:prstGeom prst="rect">
            <a:avLst/>
          </a:prstGeom>
        </p:spPr>
        <p:txBody>
          <a:bodyPr wrap="square">
            <a:spAutoFit/>
          </a:bodyPr>
          <a:lstStyle/>
          <a:p>
            <a:pPr>
              <a:lnSpc>
                <a:spcPct val="115000"/>
              </a:lnSpc>
              <a:spcAft>
                <a:spcPts val="1000"/>
              </a:spcAft>
            </a:pPr>
            <a:r>
              <a:rPr lang="tr-TR" sz="1400" b="1" dirty="0" err="1">
                <a:latin typeface="Calibri" panose="020F0502020204030204" pitchFamily="34" charset="0"/>
                <a:ea typeface="Calibri" panose="020F0502020204030204" pitchFamily="34" charset="0"/>
                <a:cs typeface="Times New Roman" panose="02020603050405020304" pitchFamily="18" charset="0"/>
              </a:rPr>
              <a:t>Searching</a:t>
            </a:r>
            <a:r>
              <a:rPr lang="tr-TR" sz="1400" b="1" dirty="0">
                <a:latin typeface="Calibri" panose="020F0502020204030204" pitchFamily="34" charset="0"/>
                <a:ea typeface="Calibri" panose="020F0502020204030204" pitchFamily="34" charset="0"/>
                <a:cs typeface="Times New Roman" panose="02020603050405020304" pitchFamily="18" charset="0"/>
              </a:rPr>
              <a:t> </a:t>
            </a:r>
            <a:r>
              <a:rPr lang="tr-TR" sz="1400" b="1" dirty="0" err="1">
                <a:latin typeface="Calibri" panose="020F0502020204030204" pitchFamily="34" charset="0"/>
                <a:ea typeface="Calibri" panose="020F0502020204030204" pitchFamily="34" charset="0"/>
                <a:cs typeface="Times New Roman" panose="02020603050405020304" pitchFamily="18" charset="0"/>
              </a:rPr>
              <a:t>for</a:t>
            </a:r>
            <a:r>
              <a:rPr lang="tr-TR" sz="1400" b="1" dirty="0">
                <a:latin typeface="Calibri" panose="020F0502020204030204" pitchFamily="34" charset="0"/>
                <a:ea typeface="Calibri" panose="020F0502020204030204" pitchFamily="34" charset="0"/>
                <a:cs typeface="Times New Roman" panose="02020603050405020304" pitchFamily="18" charset="0"/>
              </a:rPr>
              <a:t> a </a:t>
            </a:r>
            <a:r>
              <a:rPr lang="tr-TR" sz="1400" b="1" dirty="0" err="1">
                <a:latin typeface="Calibri" panose="020F0502020204030204" pitchFamily="34" charset="0"/>
                <a:ea typeface="Calibri" panose="020F0502020204030204" pitchFamily="34" charset="0"/>
                <a:cs typeface="Times New Roman" panose="02020603050405020304" pitchFamily="18" charset="0"/>
              </a:rPr>
              <a:t>String</a:t>
            </a:r>
            <a:r>
              <a:rPr lang="tr-TR" sz="1400" b="1" dirty="0">
                <a:latin typeface="Calibri" panose="020F0502020204030204" pitchFamily="34" charset="0"/>
                <a:ea typeface="Calibri" panose="020F0502020204030204" pitchFamily="34" charset="0"/>
                <a:cs typeface="Times New Roman" panose="02020603050405020304" pitchFamily="18" charset="0"/>
              </a:rPr>
              <a:t> </a:t>
            </a:r>
            <a:r>
              <a:rPr lang="tr-TR" sz="1400" b="1" dirty="0" err="1">
                <a:latin typeface="Calibri" panose="020F0502020204030204" pitchFamily="34" charset="0"/>
                <a:ea typeface="Calibri" panose="020F0502020204030204" pitchFamily="34" charset="0"/>
                <a:cs typeface="Times New Roman" panose="02020603050405020304" pitchFamily="18" charset="0"/>
              </a:rPr>
              <a:t>within</a:t>
            </a:r>
            <a:r>
              <a:rPr lang="tr-TR" sz="1400" b="1" dirty="0">
                <a:latin typeface="Calibri" panose="020F0502020204030204" pitchFamily="34" charset="0"/>
                <a:ea typeface="Calibri" panose="020F0502020204030204" pitchFamily="34" charset="0"/>
                <a:cs typeface="Times New Roman" panose="02020603050405020304" pitchFamily="18" charset="0"/>
              </a:rPr>
              <a:t> </a:t>
            </a:r>
            <a:r>
              <a:rPr lang="tr-TR" sz="1400" b="1" dirty="0" err="1">
                <a:latin typeface="Calibri" panose="020F0502020204030204" pitchFamily="34" charset="0"/>
                <a:ea typeface="Calibri" panose="020F0502020204030204" pitchFamily="34" charset="0"/>
                <a:cs typeface="Times New Roman" panose="02020603050405020304" pitchFamily="18" charset="0"/>
              </a:rPr>
              <a:t>Another</a:t>
            </a:r>
            <a:r>
              <a:rPr lang="tr-TR" sz="1400" b="1" dirty="0">
                <a:latin typeface="Calibri" panose="020F0502020204030204" pitchFamily="34" charset="0"/>
                <a:ea typeface="Calibri" panose="020F0502020204030204" pitchFamily="34" charset="0"/>
                <a:cs typeface="Times New Roman" panose="02020603050405020304" pitchFamily="18" charset="0"/>
              </a:rPr>
              <a:t> </a:t>
            </a:r>
            <a:r>
              <a:rPr lang="tr-TR" sz="1400" b="1" dirty="0" err="1">
                <a:latin typeface="Calibri" panose="020F0502020204030204" pitchFamily="34" charset="0"/>
                <a:ea typeface="Calibri" panose="020F0502020204030204" pitchFamily="34" charset="0"/>
                <a:cs typeface="Times New Roman" panose="02020603050405020304" pitchFamily="18" charset="0"/>
              </a:rPr>
              <a:t>String</a:t>
            </a:r>
            <a:endParaRPr lang="tr-TR" sz="12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Bir </a:t>
            </a:r>
            <a:r>
              <a:rPr lang="tr-TR" sz="1400" b="1"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string’i</a:t>
            </a:r>
            <a:r>
              <a:rPr lang="tr-TR" sz="14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bir başka </a:t>
            </a:r>
            <a:r>
              <a:rPr lang="tr-TR" sz="1400" b="1"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tr-TR" sz="1400" b="1"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içerisinde arama</a:t>
            </a:r>
          </a:p>
          <a:p>
            <a:pPr>
              <a:lnSpc>
                <a:spcPct val="115000"/>
              </a:lnSpc>
            </a:pPr>
            <a:r>
              <a:rPr lang="tr-TR" b="1" dirty="0" err="1"/>
              <a:t>IndexOf</a:t>
            </a:r>
            <a:r>
              <a:rPr lang="tr-TR" b="1" dirty="0"/>
              <a:t>(…)</a:t>
            </a:r>
            <a:r>
              <a:rPr lang="tr-TR" dirty="0"/>
              <a:t> ve </a:t>
            </a:r>
            <a:r>
              <a:rPr lang="tr-TR" b="1" dirty="0" err="1"/>
              <a:t>LastIndexOf</a:t>
            </a:r>
            <a:r>
              <a:rPr lang="tr-TR" b="1" dirty="0"/>
              <a:t>(…)</a:t>
            </a:r>
            <a:r>
              <a:rPr lang="tr-TR" dirty="0" err="1"/>
              <a:t>metodlarının</a:t>
            </a:r>
            <a:r>
              <a:rPr lang="tr-TR" dirty="0"/>
              <a:t> her ikisi de bir karakter dizini içerisinde bir başka karakter dizinini aramak için kullanılır ama farklı yönlerden</a:t>
            </a:r>
          </a:p>
          <a:p>
            <a:pPr>
              <a:lnSpc>
                <a:spcPct val="115000"/>
              </a:lnSpc>
              <a:spcAft>
                <a:spcPts val="0"/>
              </a:spcAft>
            </a:pPr>
            <a:endParaRPr lang="tr-TR"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ikdörtgen 4"/>
          <p:cNvSpPr/>
          <p:nvPr/>
        </p:nvSpPr>
        <p:spPr>
          <a:xfrm>
            <a:off x="1480457" y="2104827"/>
            <a:ext cx="7768046" cy="4616648"/>
          </a:xfrm>
          <a:prstGeom prst="rect">
            <a:avLst/>
          </a:prstGeom>
        </p:spPr>
        <p:txBody>
          <a:bodyPr wrap="square">
            <a:spAutoFit/>
          </a:bodyPr>
          <a:lstStyle/>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System.Collections.Generic</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System.Linq</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System.Text</a:t>
            </a:r>
            <a:r>
              <a:rPr lang="tr-TR" sz="1050" dirty="0">
                <a:solidFill>
                  <a:srgbClr val="000000"/>
                </a:solidFill>
                <a:highlight>
                  <a:srgbClr val="FFFFFF"/>
                </a:highlight>
                <a:latin typeface="Consolas" panose="020B0609020204030204" pitchFamily="49" charset="0"/>
              </a:rPr>
              <a:t>;</a:t>
            </a:r>
          </a:p>
          <a:p>
            <a:endParaRPr lang="tr-TR" sz="1050" dirty="0">
              <a:solidFill>
                <a:srgbClr val="000000"/>
              </a:solidFill>
              <a:highlight>
                <a:srgbClr val="FFFFFF"/>
              </a:highlight>
              <a:latin typeface="Consolas" panose="020B0609020204030204" pitchFamily="49" charset="0"/>
            </a:endParaRPr>
          </a:p>
          <a:p>
            <a:r>
              <a:rPr lang="tr-TR" sz="1050" dirty="0" err="1">
                <a:solidFill>
                  <a:srgbClr val="0000FF"/>
                </a:solidFill>
                <a:highlight>
                  <a:srgbClr val="FFFFFF"/>
                </a:highlight>
                <a:latin typeface="Consolas" panose="020B0609020204030204" pitchFamily="49" charset="0"/>
              </a:rPr>
              <a:t>namespace</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Stringornek</a:t>
            </a:r>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class</a:t>
            </a:r>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stringO</a:t>
            </a:r>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static</a:t>
            </a:r>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void</a:t>
            </a:r>
            <a:r>
              <a:rPr lang="tr-TR" sz="1050" dirty="0">
                <a:solidFill>
                  <a:srgbClr val="000000"/>
                </a:solidFill>
                <a:highlight>
                  <a:srgbClr val="FFFFFF"/>
                </a:highlight>
                <a:latin typeface="Consolas" panose="020B0609020204030204" pitchFamily="49" charset="0"/>
              </a:rPr>
              <a:t> Main(</a:t>
            </a:r>
            <a:r>
              <a:rPr lang="tr-TR" sz="1050" dirty="0" err="1">
                <a:solidFill>
                  <a:srgbClr val="0000FF"/>
                </a:solidFill>
                <a:highlight>
                  <a:srgbClr val="FFFFFF"/>
                </a:highlight>
                <a:latin typeface="Consolas" panose="020B0609020204030204" pitchFamily="49" charset="0"/>
              </a:rPr>
              <a:t>string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args</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string</a:t>
            </a:r>
            <a:r>
              <a:rPr lang="en-US" sz="1050" dirty="0">
                <a:solidFill>
                  <a:srgbClr val="000000"/>
                </a:solidFill>
                <a:highlight>
                  <a:srgbClr val="FFFFFF"/>
                </a:highlight>
                <a:latin typeface="Consolas" panose="020B0609020204030204" pitchFamily="49" charset="0"/>
              </a:rPr>
              <a:t> quote = </a:t>
            </a:r>
            <a:r>
              <a:rPr lang="en-US" sz="1050" dirty="0">
                <a:solidFill>
                  <a:srgbClr val="A31515"/>
                </a:solidFill>
                <a:highlight>
                  <a:srgbClr val="FFFFFF"/>
                </a:highlight>
                <a:latin typeface="Consolas" panose="020B0609020204030204" pitchFamily="49" charset="0"/>
              </a:rPr>
              <a:t>"The main intent of the \"Intro C#\""</a:t>
            </a:r>
            <a:r>
              <a:rPr lang="en-US"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a:solidFill>
                  <a:srgbClr val="A31515"/>
                </a:solidFill>
                <a:highlight>
                  <a:srgbClr val="FFFFFF"/>
                </a:highlight>
                <a:latin typeface="Consolas" panose="020B0609020204030204" pitchFamily="49" charset="0"/>
              </a:rPr>
              <a:t>" book is to introduce the C# programming to newbies."</a:t>
            </a:r>
            <a:r>
              <a:rPr lang="en-US"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string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keyword</a:t>
            </a:r>
            <a:r>
              <a:rPr lang="tr-TR" sz="1050" dirty="0">
                <a:solidFill>
                  <a:srgbClr val="000000"/>
                </a:solidFill>
                <a:highlight>
                  <a:srgbClr val="FFFFFF"/>
                </a:highlight>
                <a:latin typeface="Consolas" panose="020B0609020204030204" pitchFamily="49" charset="0"/>
              </a:rPr>
              <a:t> = </a:t>
            </a:r>
            <a:r>
              <a:rPr lang="tr-TR" sz="1050" dirty="0">
                <a:solidFill>
                  <a:srgbClr val="A31515"/>
                </a:solidFill>
                <a:highlight>
                  <a:srgbClr val="FFFFFF"/>
                </a:highlight>
                <a:latin typeface="Consolas" panose="020B0609020204030204" pitchFamily="49" charset="0"/>
              </a:rPr>
              <a:t>"C#"</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int</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index</a:t>
            </a:r>
            <a:r>
              <a:rPr lang="tr-TR" sz="1050" dirty="0">
                <a:solidFill>
                  <a:srgbClr val="000000"/>
                </a:solidFill>
                <a:highlight>
                  <a:srgbClr val="FFFFFF"/>
                </a:highlight>
                <a:latin typeface="Consolas" panose="020B0609020204030204" pitchFamily="49" charset="0"/>
              </a:rPr>
              <a:t> = </a:t>
            </a:r>
            <a:r>
              <a:rPr lang="tr-TR" sz="1050" dirty="0" err="1">
                <a:solidFill>
                  <a:srgbClr val="000000"/>
                </a:solidFill>
                <a:highlight>
                  <a:srgbClr val="FFFFFF"/>
                </a:highlight>
                <a:latin typeface="Consolas" panose="020B0609020204030204" pitchFamily="49" charset="0"/>
              </a:rPr>
              <a:t>quote.IndexOf</a:t>
            </a:r>
            <a:r>
              <a:rPr lang="tr-TR" sz="1050" dirty="0">
                <a:solidFill>
                  <a:srgbClr val="000000"/>
                </a:solidFill>
                <a:highlight>
                  <a:srgbClr val="FFFFFF"/>
                </a:highlight>
                <a:latin typeface="Consolas" panose="020B0609020204030204" pitchFamily="49" charset="0"/>
              </a:rPr>
              <a:t>(</a:t>
            </a:r>
            <a:r>
              <a:rPr lang="tr-TR" sz="1050" dirty="0" err="1">
                <a:solidFill>
                  <a:srgbClr val="000000"/>
                </a:solidFill>
                <a:highlight>
                  <a:srgbClr val="FFFFFF"/>
                </a:highlight>
                <a:latin typeface="Consolas" panose="020B0609020204030204" pitchFamily="49" charset="0"/>
              </a:rPr>
              <a:t>keyword</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r>
              <a:rPr lang="tr-TR" sz="1050" dirty="0">
                <a:solidFill>
                  <a:srgbClr val="A31515"/>
                </a:solidFill>
                <a:highlight>
                  <a:srgbClr val="FFFFFF"/>
                </a:highlight>
                <a:latin typeface="Consolas" panose="020B0609020204030204" pitchFamily="49" charset="0"/>
              </a:rPr>
              <a:t>" Karakter Dizini :  "</a:t>
            </a:r>
            <a:r>
              <a:rPr lang="tr-TR" sz="1050" dirty="0">
                <a:solidFill>
                  <a:srgbClr val="000000"/>
                </a:solidFill>
                <a:highlight>
                  <a:srgbClr val="FFFFFF"/>
                </a:highlight>
                <a:latin typeface="Consolas" panose="020B0609020204030204" pitchFamily="49" charset="0"/>
              </a:rPr>
              <a:t>+</a:t>
            </a:r>
            <a:r>
              <a:rPr lang="tr-TR" sz="1050" dirty="0" err="1">
                <a:solidFill>
                  <a:srgbClr val="000000"/>
                </a:solidFill>
                <a:highlight>
                  <a:srgbClr val="FFFFFF"/>
                </a:highlight>
                <a:latin typeface="Consolas" panose="020B0609020204030204" pitchFamily="49" charset="0"/>
              </a:rPr>
              <a:t>quote</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r>
              <a:rPr lang="tr-TR" sz="1050" dirty="0">
                <a:solidFill>
                  <a:srgbClr val="A31515"/>
                </a:solidFill>
                <a:highlight>
                  <a:srgbClr val="FFFFFF"/>
                </a:highlight>
                <a:latin typeface="Consolas" panose="020B0609020204030204" pitchFamily="49" charset="0"/>
              </a:rPr>
              <a:t>"================================"</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while</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index</a:t>
            </a:r>
            <a:r>
              <a:rPr lang="tr-TR" sz="1050" dirty="0">
                <a:solidFill>
                  <a:srgbClr val="000000"/>
                </a:solidFill>
                <a:highlight>
                  <a:srgbClr val="FFFFFF"/>
                </a:highlight>
                <a:latin typeface="Consolas" panose="020B0609020204030204" pitchFamily="49" charset="0"/>
              </a:rPr>
              <a:t> != -1)</a:t>
            </a:r>
          </a:p>
          <a:p>
            <a:r>
              <a:rPr lang="tr-TR"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2B91AF"/>
                </a:solidFill>
                <a:highlight>
                  <a:srgbClr val="FFFFFF"/>
                </a:highlight>
                <a:latin typeface="Consolas" panose="020B0609020204030204" pitchFamily="49" charset="0"/>
              </a:rPr>
              <a:t>Console</a:t>
            </a:r>
            <a:r>
              <a:rPr lang="en-US" sz="1050" dirty="0" err="1">
                <a:solidFill>
                  <a:srgbClr val="000000"/>
                </a:solidFill>
                <a:highlight>
                  <a:srgbClr val="FFFFFF"/>
                </a:highlight>
                <a:latin typeface="Consolas" panose="020B0609020204030204" pitchFamily="49" charset="0"/>
              </a:rPr>
              <a:t>.WriteLine</a:t>
            </a:r>
            <a:r>
              <a:rPr lang="en-US" sz="1050" dirty="0">
                <a:solidFill>
                  <a:srgbClr val="000000"/>
                </a:solidFill>
                <a:highlight>
                  <a:srgbClr val="FFFFFF"/>
                </a:highlight>
                <a:latin typeface="Consolas" panose="020B0609020204030204" pitchFamily="49" charset="0"/>
              </a:rPr>
              <a:t>(</a:t>
            </a:r>
            <a:r>
              <a:rPr lang="en-US" sz="1050" dirty="0">
                <a:solidFill>
                  <a:srgbClr val="A31515"/>
                </a:solidFill>
                <a:highlight>
                  <a:srgbClr val="FFFFFF"/>
                </a:highlight>
                <a:latin typeface="Consolas" panose="020B0609020204030204" pitchFamily="49" charset="0"/>
              </a:rPr>
              <a:t>"{0} found at index: {1}"</a:t>
            </a:r>
            <a:r>
              <a:rPr lang="en-US" sz="1050" dirty="0">
                <a:solidFill>
                  <a:srgbClr val="000000"/>
                </a:solidFill>
                <a:highlight>
                  <a:srgbClr val="FFFFFF"/>
                </a:highlight>
                <a:latin typeface="Consolas" panose="020B0609020204030204" pitchFamily="49" charset="0"/>
              </a:rPr>
              <a:t>, keyword, index);</a:t>
            </a:r>
          </a:p>
          <a:p>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index</a:t>
            </a:r>
            <a:r>
              <a:rPr lang="tr-TR" sz="1050" dirty="0">
                <a:solidFill>
                  <a:srgbClr val="000000"/>
                </a:solidFill>
                <a:highlight>
                  <a:srgbClr val="FFFFFF"/>
                </a:highlight>
                <a:latin typeface="Consolas" panose="020B0609020204030204" pitchFamily="49" charset="0"/>
              </a:rPr>
              <a:t> = </a:t>
            </a:r>
            <a:r>
              <a:rPr lang="tr-TR" sz="1050" dirty="0" err="1">
                <a:solidFill>
                  <a:srgbClr val="000000"/>
                </a:solidFill>
                <a:highlight>
                  <a:srgbClr val="FFFFFF"/>
                </a:highlight>
                <a:latin typeface="Consolas" panose="020B0609020204030204" pitchFamily="49" charset="0"/>
              </a:rPr>
              <a:t>quote.IndexOf</a:t>
            </a:r>
            <a:r>
              <a:rPr lang="tr-TR" sz="1050" dirty="0">
                <a:solidFill>
                  <a:srgbClr val="000000"/>
                </a:solidFill>
                <a:highlight>
                  <a:srgbClr val="FFFFFF"/>
                </a:highlight>
                <a:latin typeface="Consolas" panose="020B0609020204030204" pitchFamily="49" charset="0"/>
              </a:rPr>
              <a:t>(</a:t>
            </a:r>
            <a:r>
              <a:rPr lang="tr-TR" sz="1050" dirty="0" err="1">
                <a:solidFill>
                  <a:srgbClr val="000000"/>
                </a:solidFill>
                <a:highlight>
                  <a:srgbClr val="FFFFFF"/>
                </a:highlight>
                <a:latin typeface="Consolas" panose="020B0609020204030204" pitchFamily="49" charset="0"/>
              </a:rPr>
              <a:t>keyword</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index</a:t>
            </a:r>
            <a:r>
              <a:rPr lang="tr-TR" sz="1050" dirty="0">
                <a:solidFill>
                  <a:srgbClr val="000000"/>
                </a:solidFill>
                <a:highlight>
                  <a:srgbClr val="FFFFFF"/>
                </a:highlight>
                <a:latin typeface="Consolas" panose="020B0609020204030204" pitchFamily="49" charset="0"/>
              </a:rPr>
              <a:t> + 1);</a:t>
            </a:r>
          </a:p>
          <a:p>
            <a:r>
              <a:rPr lang="tr-TR" sz="1050" dirty="0">
                <a:solidFill>
                  <a:srgbClr val="000000"/>
                </a:solidFill>
                <a:highlight>
                  <a:srgbClr val="FFFFFF"/>
                </a:highlight>
                <a:latin typeface="Consolas" panose="020B0609020204030204" pitchFamily="49" charset="0"/>
              </a:rPr>
              <a:t>            }</a:t>
            </a:r>
          </a:p>
          <a:p>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.Read</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a:t>
            </a:r>
            <a:endParaRPr lang="tr-TR" sz="2400" dirty="0"/>
          </a:p>
        </p:txBody>
      </p:sp>
      <p:pic>
        <p:nvPicPr>
          <p:cNvPr id="6" name="Resim 5"/>
          <p:cNvPicPr>
            <a:picLocks noChangeAspect="1"/>
          </p:cNvPicPr>
          <p:nvPr/>
        </p:nvPicPr>
        <p:blipFill>
          <a:blip r:embed="rId2"/>
          <a:stretch>
            <a:fillRect/>
          </a:stretch>
        </p:blipFill>
        <p:spPr>
          <a:xfrm>
            <a:off x="6766016" y="1743755"/>
            <a:ext cx="5295900" cy="1933575"/>
          </a:xfrm>
          <a:prstGeom prst="rect">
            <a:avLst/>
          </a:prstGeom>
        </p:spPr>
      </p:pic>
    </p:spTree>
    <p:extLst>
      <p:ext uri="{BB962C8B-B14F-4D97-AF65-F5344CB8AC3E}">
        <p14:creationId xmlns:p14="http://schemas.microsoft.com/office/powerpoint/2010/main" val="691608584"/>
      </p:ext>
    </p:extLst>
  </p:cSld>
  <p:clrMapOvr>
    <a:masterClrMapping/>
  </p:clrMapOvr>
  <p:transition spd="med" advClick="0" advTm="1000">
    <p:spli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38</a:t>
            </a:fld>
            <a:endParaRPr lang="tr-TR">
              <a:solidFill>
                <a:srgbClr val="FFFFFF"/>
              </a:solidFill>
            </a:endParaRPr>
          </a:p>
        </p:txBody>
      </p:sp>
      <p:pic>
        <p:nvPicPr>
          <p:cNvPr id="4" name="Resim 3"/>
          <p:cNvPicPr>
            <a:picLocks noChangeAspect="1"/>
          </p:cNvPicPr>
          <p:nvPr/>
        </p:nvPicPr>
        <p:blipFill>
          <a:blip r:embed="rId2"/>
          <a:stretch>
            <a:fillRect/>
          </a:stretch>
        </p:blipFill>
        <p:spPr>
          <a:xfrm>
            <a:off x="8477779" y="444954"/>
            <a:ext cx="3571875" cy="1657350"/>
          </a:xfrm>
          <a:prstGeom prst="rect">
            <a:avLst/>
          </a:prstGeom>
        </p:spPr>
      </p:pic>
      <p:sp>
        <p:nvSpPr>
          <p:cNvPr id="5" name="Dikdörtgen 4"/>
          <p:cNvSpPr/>
          <p:nvPr/>
        </p:nvSpPr>
        <p:spPr>
          <a:xfrm>
            <a:off x="748938" y="1006319"/>
            <a:ext cx="8643256" cy="5047536"/>
          </a:xfrm>
          <a:prstGeom prst="rect">
            <a:avLst/>
          </a:prstGeom>
        </p:spPr>
        <p:txBody>
          <a:bodyPr wrap="square">
            <a:spAutoFit/>
          </a:bodyPr>
          <a:lstStyle/>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System.Collections.Generic</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System.Linq</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System.Text</a:t>
            </a:r>
            <a:r>
              <a:rPr lang="tr-TR" sz="1400" dirty="0">
                <a:solidFill>
                  <a:srgbClr val="000000"/>
                </a:solidFill>
                <a:highlight>
                  <a:srgbClr val="FFFFFF"/>
                </a:highlight>
                <a:latin typeface="Consolas" panose="020B0609020204030204" pitchFamily="49" charset="0"/>
              </a:rPr>
              <a:t>;</a:t>
            </a:r>
          </a:p>
          <a:p>
            <a:endParaRPr lang="tr-TR" sz="1400" dirty="0">
              <a:solidFill>
                <a:srgbClr val="000000"/>
              </a:solidFill>
              <a:highlight>
                <a:srgbClr val="FFFFFF"/>
              </a:highlight>
              <a:latin typeface="Consolas" panose="020B0609020204030204" pitchFamily="49" charset="0"/>
            </a:endParaRPr>
          </a:p>
          <a:p>
            <a:r>
              <a:rPr lang="tr-TR" sz="1400" dirty="0" err="1">
                <a:solidFill>
                  <a:srgbClr val="0000FF"/>
                </a:solidFill>
                <a:highlight>
                  <a:srgbClr val="FFFFFF"/>
                </a:highlight>
                <a:latin typeface="Consolas" panose="020B0609020204030204" pitchFamily="49" charset="0"/>
              </a:rPr>
              <a:t>namespace</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Stringornek</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class</a:t>
            </a:r>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stringO</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static</a:t>
            </a:r>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void</a:t>
            </a:r>
            <a:r>
              <a:rPr lang="tr-TR" sz="1400" dirty="0">
                <a:solidFill>
                  <a:srgbClr val="000000"/>
                </a:solidFill>
                <a:highlight>
                  <a:srgbClr val="FFFFFF"/>
                </a:highlight>
                <a:latin typeface="Consolas" panose="020B0609020204030204" pitchFamily="49" charset="0"/>
              </a:rPr>
              <a:t> Main(</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args</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yol = </a:t>
            </a:r>
            <a:r>
              <a:rPr lang="tr-TR" sz="1400" dirty="0">
                <a:solidFill>
                  <a:srgbClr val="A31515"/>
                </a:solidFill>
                <a:highlight>
                  <a:srgbClr val="FFFFFF"/>
                </a:highlight>
                <a:latin typeface="Consolas" panose="020B0609020204030204" pitchFamily="49" charset="0"/>
              </a:rPr>
              <a:t>"C:\\Resim\\İstanbulRes.jpg"</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klasor</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yol.Substring</a:t>
            </a:r>
            <a:r>
              <a:rPr lang="tr-TR" sz="1400" dirty="0">
                <a:solidFill>
                  <a:srgbClr val="000000"/>
                </a:solidFill>
                <a:highlight>
                  <a:srgbClr val="FFFFFF"/>
                </a:highlight>
                <a:latin typeface="Consolas" panose="020B0609020204030204" pitchFamily="49" charset="0"/>
              </a:rPr>
              <a:t>(0, 8);</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dosyaIsmi</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yol.Substring</a:t>
            </a:r>
            <a:r>
              <a:rPr lang="tr-TR" sz="1400" dirty="0">
                <a:solidFill>
                  <a:srgbClr val="000000"/>
                </a:solidFill>
                <a:highlight>
                  <a:srgbClr val="FFFFFF"/>
                </a:highlight>
                <a:latin typeface="Consolas" panose="020B0609020204030204" pitchFamily="49" charset="0"/>
              </a:rPr>
              <a:t>(9, 11);</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uzanti</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yol.Substring</a:t>
            </a:r>
            <a:r>
              <a:rPr lang="tr-TR" sz="1400" dirty="0">
                <a:solidFill>
                  <a:srgbClr val="000000"/>
                </a:solidFill>
                <a:highlight>
                  <a:srgbClr val="FFFFFF"/>
                </a:highlight>
                <a:latin typeface="Consolas" panose="020B0609020204030204" pitchFamily="49" charset="0"/>
              </a:rPr>
              <a:t>(21, 3);</a:t>
            </a:r>
          </a:p>
          <a:p>
            <a:r>
              <a:rPr lang="tr-TR" sz="1400" dirty="0">
                <a:solidFill>
                  <a:srgbClr val="000000"/>
                </a:solidFill>
                <a:highlight>
                  <a:srgbClr val="FFFFFF"/>
                </a:highlight>
                <a:latin typeface="Consolas" panose="020B0609020204030204" pitchFamily="49" charset="0"/>
              </a:rPr>
              <a:t>            </a:t>
            </a:r>
            <a:r>
              <a:rPr lang="tr-TR" sz="1400" dirty="0">
                <a:solidFill>
                  <a:srgbClr val="008000"/>
                </a:solidFill>
                <a:highlight>
                  <a:srgbClr val="FFFFFF"/>
                </a:highlight>
                <a:latin typeface="Consolas" panose="020B0609020204030204" pitchFamily="49" charset="0"/>
              </a:rPr>
              <a:t>// </a:t>
            </a:r>
            <a:r>
              <a:rPr lang="tr-TR" sz="1400" dirty="0" err="1">
                <a:solidFill>
                  <a:srgbClr val="008000"/>
                </a:solidFill>
                <a:highlight>
                  <a:srgbClr val="FFFFFF"/>
                </a:highlight>
                <a:latin typeface="Consolas" panose="020B0609020204030204" pitchFamily="49" charset="0"/>
              </a:rPr>
              <a:t>dosyaIsmi</a:t>
            </a:r>
            <a:r>
              <a:rPr lang="tr-TR" sz="1400" dirty="0">
                <a:solidFill>
                  <a:srgbClr val="008000"/>
                </a:solidFill>
                <a:highlight>
                  <a:srgbClr val="FFFFFF"/>
                </a:highlight>
                <a:latin typeface="Consolas" panose="020B0609020204030204" pitchFamily="49" charset="0"/>
              </a:rPr>
              <a:t> = "</a:t>
            </a:r>
            <a:r>
              <a:rPr lang="tr-TR" sz="1400" dirty="0" err="1">
                <a:solidFill>
                  <a:srgbClr val="008000"/>
                </a:solidFill>
                <a:highlight>
                  <a:srgbClr val="FFFFFF"/>
                </a:highlight>
                <a:latin typeface="Consolas" panose="020B0609020204030204" pitchFamily="49" charset="0"/>
              </a:rPr>
              <a:t>İstanbulRes</a:t>
            </a:r>
            <a:r>
              <a:rPr lang="tr-TR" sz="1400" dirty="0">
                <a:solidFill>
                  <a:srgbClr val="008000"/>
                </a:solidFill>
                <a:highlight>
                  <a:srgbClr val="FFFFFF"/>
                </a:highlight>
                <a:latin typeface="Consolas" panose="020B0609020204030204" pitchFamily="49" charset="0"/>
              </a:rPr>
              <a:t>" </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 Klasör ismi   : "</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klasor</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 dosya ismi    : "</a:t>
            </a:r>
            <a:r>
              <a:rPr lang="tr-TR" sz="1400" dirty="0">
                <a:solidFill>
                  <a:srgbClr val="000000"/>
                </a:solidFill>
                <a:highlight>
                  <a:srgbClr val="FFFFFF"/>
                </a:highlight>
                <a:latin typeface="Consolas" panose="020B0609020204030204" pitchFamily="49" charset="0"/>
              </a:rPr>
              <a:t>+</a:t>
            </a:r>
            <a:r>
              <a:rPr lang="tr-TR" sz="1400" dirty="0" err="1">
                <a:solidFill>
                  <a:srgbClr val="000000"/>
                </a:solidFill>
                <a:highlight>
                  <a:srgbClr val="FFFFFF"/>
                </a:highlight>
                <a:latin typeface="Consolas" panose="020B0609020204030204" pitchFamily="49" charset="0"/>
              </a:rPr>
              <a:t>dosyaIsmi</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 dosya uzantısı: "</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uzanti</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.Read</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a:t>
            </a:r>
            <a:endParaRPr lang="tr-TR" sz="3600" dirty="0"/>
          </a:p>
        </p:txBody>
      </p:sp>
    </p:spTree>
    <p:extLst>
      <p:ext uri="{BB962C8B-B14F-4D97-AF65-F5344CB8AC3E}">
        <p14:creationId xmlns:p14="http://schemas.microsoft.com/office/powerpoint/2010/main" val="1552441899"/>
      </p:ext>
    </p:extLst>
  </p:cSld>
  <p:clrMapOvr>
    <a:masterClrMapping/>
  </p:clrMapOvr>
  <p:transition spd="med" advClick="0" advTm="1000">
    <p:spli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39</a:t>
            </a:fld>
            <a:endParaRPr lang="tr-TR">
              <a:solidFill>
                <a:srgbClr val="FFFFFF"/>
              </a:solidFill>
            </a:endParaRPr>
          </a:p>
        </p:txBody>
      </p:sp>
      <p:pic>
        <p:nvPicPr>
          <p:cNvPr id="4" name="Resim 3"/>
          <p:cNvPicPr>
            <a:picLocks noChangeAspect="1"/>
          </p:cNvPicPr>
          <p:nvPr/>
        </p:nvPicPr>
        <p:blipFill>
          <a:blip r:embed="rId2"/>
          <a:stretch>
            <a:fillRect/>
          </a:stretch>
        </p:blipFill>
        <p:spPr>
          <a:xfrm>
            <a:off x="7986168" y="408350"/>
            <a:ext cx="3952875" cy="1495425"/>
          </a:xfrm>
          <a:prstGeom prst="rect">
            <a:avLst/>
          </a:prstGeom>
        </p:spPr>
      </p:pic>
      <p:sp>
        <p:nvSpPr>
          <p:cNvPr id="5" name="Dikdörtgen 4"/>
          <p:cNvSpPr/>
          <p:nvPr/>
        </p:nvSpPr>
        <p:spPr>
          <a:xfrm>
            <a:off x="840377" y="789484"/>
            <a:ext cx="7897224" cy="5693866"/>
          </a:xfrm>
          <a:prstGeom prst="rect">
            <a:avLst/>
          </a:prstGeom>
        </p:spPr>
        <p:txBody>
          <a:bodyPr wrap="square">
            <a:spAutoFit/>
          </a:bodyPr>
          <a:lstStyle/>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System.Collections.Generic</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System.Linq</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System.Text</a:t>
            </a:r>
            <a:r>
              <a:rPr lang="tr-TR" sz="1400" dirty="0">
                <a:solidFill>
                  <a:srgbClr val="000000"/>
                </a:solidFill>
                <a:highlight>
                  <a:srgbClr val="FFFFFF"/>
                </a:highlight>
                <a:latin typeface="Consolas" panose="020B0609020204030204" pitchFamily="49" charset="0"/>
              </a:rPr>
              <a:t>;</a:t>
            </a:r>
          </a:p>
          <a:p>
            <a:endParaRPr lang="tr-TR" sz="1400" dirty="0">
              <a:solidFill>
                <a:srgbClr val="000000"/>
              </a:solidFill>
              <a:highlight>
                <a:srgbClr val="FFFFFF"/>
              </a:highlight>
              <a:latin typeface="Consolas" panose="020B0609020204030204" pitchFamily="49" charset="0"/>
            </a:endParaRPr>
          </a:p>
          <a:p>
            <a:r>
              <a:rPr lang="tr-TR" sz="1400" dirty="0" err="1">
                <a:solidFill>
                  <a:srgbClr val="0000FF"/>
                </a:solidFill>
                <a:highlight>
                  <a:srgbClr val="FFFFFF"/>
                </a:highlight>
                <a:latin typeface="Consolas" panose="020B0609020204030204" pitchFamily="49" charset="0"/>
              </a:rPr>
              <a:t>namespace</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Stringornek</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class</a:t>
            </a:r>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stringO</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static</a:t>
            </a:r>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void</a:t>
            </a:r>
            <a:r>
              <a:rPr lang="tr-TR" sz="1400" dirty="0">
                <a:solidFill>
                  <a:srgbClr val="000000"/>
                </a:solidFill>
                <a:highlight>
                  <a:srgbClr val="FFFFFF"/>
                </a:highlight>
                <a:latin typeface="Consolas" panose="020B0609020204030204" pitchFamily="49" charset="0"/>
              </a:rPr>
              <a:t> Main(</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args</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yol = </a:t>
            </a:r>
            <a:r>
              <a:rPr lang="tr-TR" sz="1400" dirty="0">
                <a:solidFill>
                  <a:srgbClr val="A31515"/>
                </a:solidFill>
                <a:highlight>
                  <a:srgbClr val="FFFFFF"/>
                </a:highlight>
                <a:latin typeface="Consolas" panose="020B0609020204030204" pitchFamily="49" charset="0"/>
              </a:rPr>
              <a:t>"C:\\Resim\\İstanbulRes.jpg"</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int</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index</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yol.LastIndexOf</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klasor</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yol.Substring</a:t>
            </a:r>
            <a:r>
              <a:rPr lang="tr-TR" sz="1400" dirty="0">
                <a:solidFill>
                  <a:srgbClr val="000000"/>
                </a:solidFill>
                <a:highlight>
                  <a:srgbClr val="FFFFFF"/>
                </a:highlight>
                <a:latin typeface="Consolas" panose="020B0609020204030204" pitchFamily="49" charset="0"/>
              </a:rPr>
              <a:t>(0,index);</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dosyaIsmi</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yol.Substring</a:t>
            </a:r>
            <a:r>
              <a:rPr lang="tr-TR" sz="1400" dirty="0">
                <a:solidFill>
                  <a:srgbClr val="000000"/>
                </a:solidFill>
                <a:highlight>
                  <a:srgbClr val="FFFFFF"/>
                </a:highlight>
                <a:latin typeface="Consolas" panose="020B0609020204030204" pitchFamily="49" charset="0"/>
              </a:rPr>
              <a:t>(index+1);</a:t>
            </a:r>
          </a:p>
          <a:p>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index</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yol.IndexOf</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uzanti</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yol.Substring</a:t>
            </a:r>
            <a:r>
              <a:rPr lang="tr-TR" sz="1400" dirty="0">
                <a:solidFill>
                  <a:srgbClr val="000000"/>
                </a:solidFill>
                <a:highlight>
                  <a:srgbClr val="FFFFFF"/>
                </a:highlight>
                <a:latin typeface="Consolas" panose="020B0609020204030204" pitchFamily="49" charset="0"/>
              </a:rPr>
              <a:t>(index+1);</a:t>
            </a:r>
          </a:p>
          <a:p>
            <a:r>
              <a:rPr lang="tr-TR" sz="1400" dirty="0">
                <a:solidFill>
                  <a:srgbClr val="000000"/>
                </a:solidFill>
                <a:highlight>
                  <a:srgbClr val="FFFFFF"/>
                </a:highlight>
                <a:latin typeface="Consolas" panose="020B0609020204030204" pitchFamily="49" charset="0"/>
              </a:rPr>
              <a:t>            </a:t>
            </a:r>
            <a:r>
              <a:rPr lang="tr-TR" sz="1400" dirty="0">
                <a:solidFill>
                  <a:srgbClr val="008000"/>
                </a:solidFill>
                <a:highlight>
                  <a:srgbClr val="FFFFFF"/>
                </a:highlight>
                <a:latin typeface="Consolas" panose="020B0609020204030204" pitchFamily="49" charset="0"/>
              </a:rPr>
              <a:t>// </a:t>
            </a:r>
            <a:r>
              <a:rPr lang="tr-TR" sz="1400" dirty="0" err="1">
                <a:solidFill>
                  <a:srgbClr val="008000"/>
                </a:solidFill>
                <a:highlight>
                  <a:srgbClr val="FFFFFF"/>
                </a:highlight>
                <a:latin typeface="Consolas" panose="020B0609020204030204" pitchFamily="49" charset="0"/>
              </a:rPr>
              <a:t>dosyaIsmi</a:t>
            </a:r>
            <a:r>
              <a:rPr lang="tr-TR" sz="1400" dirty="0">
                <a:solidFill>
                  <a:srgbClr val="008000"/>
                </a:solidFill>
                <a:highlight>
                  <a:srgbClr val="FFFFFF"/>
                </a:highlight>
                <a:latin typeface="Consolas" panose="020B0609020204030204" pitchFamily="49" charset="0"/>
              </a:rPr>
              <a:t> = "</a:t>
            </a:r>
            <a:r>
              <a:rPr lang="tr-TR" sz="1400" dirty="0" err="1">
                <a:solidFill>
                  <a:srgbClr val="008000"/>
                </a:solidFill>
                <a:highlight>
                  <a:srgbClr val="FFFFFF"/>
                </a:highlight>
                <a:latin typeface="Consolas" panose="020B0609020204030204" pitchFamily="49" charset="0"/>
              </a:rPr>
              <a:t>İstanbulRes</a:t>
            </a:r>
            <a:r>
              <a:rPr lang="tr-TR" sz="1400" dirty="0">
                <a:solidFill>
                  <a:srgbClr val="008000"/>
                </a:solidFill>
                <a:highlight>
                  <a:srgbClr val="FFFFFF"/>
                </a:highlight>
                <a:latin typeface="Consolas" panose="020B0609020204030204" pitchFamily="49" charset="0"/>
              </a:rPr>
              <a:t>" </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 Klasör ismi   : "</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klasor</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 dosya ismi    : "</a:t>
            </a:r>
            <a:r>
              <a:rPr lang="tr-TR" sz="1400" dirty="0">
                <a:solidFill>
                  <a:srgbClr val="000000"/>
                </a:solidFill>
                <a:highlight>
                  <a:srgbClr val="FFFFFF"/>
                </a:highlight>
                <a:latin typeface="Consolas" panose="020B0609020204030204" pitchFamily="49" charset="0"/>
              </a:rPr>
              <a:t>+</a:t>
            </a:r>
            <a:r>
              <a:rPr lang="tr-TR" sz="1400" dirty="0" err="1">
                <a:solidFill>
                  <a:srgbClr val="000000"/>
                </a:solidFill>
                <a:highlight>
                  <a:srgbClr val="FFFFFF"/>
                </a:highlight>
                <a:latin typeface="Consolas" panose="020B0609020204030204" pitchFamily="49" charset="0"/>
              </a:rPr>
              <a:t>dosyaIsmi</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 dosya uzantısı: "</a:t>
            </a:r>
            <a:r>
              <a:rPr lang="tr-TR" sz="1400" dirty="0">
                <a:solidFill>
                  <a:srgbClr val="000000"/>
                </a:solidFill>
                <a:highlight>
                  <a:srgbClr val="FFFFFF"/>
                </a:highlight>
                <a:latin typeface="Consolas" panose="020B0609020204030204" pitchFamily="49" charset="0"/>
              </a:rPr>
              <a:t> + </a:t>
            </a:r>
            <a:r>
              <a:rPr lang="tr-TR" sz="1400" dirty="0" err="1">
                <a:solidFill>
                  <a:srgbClr val="000000"/>
                </a:solidFill>
                <a:highlight>
                  <a:srgbClr val="FFFFFF"/>
                </a:highlight>
                <a:latin typeface="Consolas" panose="020B0609020204030204" pitchFamily="49" charset="0"/>
              </a:rPr>
              <a:t>uzanti</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.Read</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a:t>
            </a:r>
            <a:endParaRPr lang="tr-TR" sz="3600" dirty="0"/>
          </a:p>
        </p:txBody>
      </p:sp>
    </p:spTree>
    <p:extLst>
      <p:ext uri="{BB962C8B-B14F-4D97-AF65-F5344CB8AC3E}">
        <p14:creationId xmlns:p14="http://schemas.microsoft.com/office/powerpoint/2010/main" val="3940768044"/>
      </p:ext>
    </p:extLst>
  </p:cSld>
  <p:clrMapOvr>
    <a:masterClrMapping/>
  </p:clrMapOvr>
  <p:transition spd="med" advClick="0" advTm="1000">
    <p:spli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4</a:t>
            </a:fld>
            <a:endParaRPr lang="tr-TR">
              <a:solidFill>
                <a:srgbClr val="FFFFFF"/>
              </a:solidFill>
            </a:endParaRPr>
          </a:p>
        </p:txBody>
      </p:sp>
      <p:sp>
        <p:nvSpPr>
          <p:cNvPr id="4" name="Dikdörtgen 3"/>
          <p:cNvSpPr/>
          <p:nvPr/>
        </p:nvSpPr>
        <p:spPr>
          <a:xfrm>
            <a:off x="762000" y="505004"/>
            <a:ext cx="10877006" cy="4817216"/>
          </a:xfrm>
          <a:prstGeom prst="rect">
            <a:avLst/>
          </a:prstGeom>
        </p:spPr>
        <p:txBody>
          <a:bodyPr wrap="square">
            <a:spAutoFit/>
          </a:bodyPr>
          <a:lstStyle/>
          <a:p>
            <a:pPr algn="just">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Burada tip, dizinin temel tipini tanımlamaktadır. Yani diziyi oluşturan veri tipi belirlenir. Peşinden köşeli parantez geldiğine dikkate etmemiz gerekiyor. Sadece köşeli parantez verilmişse bu dizinin bir boyutlu dizi olduğunu ifade eder.  Dizinin eleman sayısı, yani tutacağı değer sayısı büyüklük ile ifade edilir. C# da dizilerin nesne olarak tanımlandığını belirtmiştik bu yüzden dizilerin oluşumu iki aşamalı bir süreçtir. ilk aşamada dizi referans değişkenini deklere ederiz, ikinci aşamada dizi değişkenine bir bellek </a:t>
            </a:r>
            <a:r>
              <a:rPr lang="tr-TR" sz="2000" dirty="0" err="1">
                <a:latin typeface="Times New Roman" panose="02020603050405020304" pitchFamily="18" charset="0"/>
                <a:ea typeface="Calibri" panose="020F0502020204030204" pitchFamily="34" charset="0"/>
                <a:cs typeface="Times New Roman" panose="02020603050405020304" pitchFamily="18" charset="0"/>
              </a:rPr>
              <a:t>referanssını</a:t>
            </a:r>
            <a:r>
              <a:rPr lang="tr-TR" sz="2000" dirty="0">
                <a:latin typeface="Times New Roman" panose="02020603050405020304" pitchFamily="18" charset="0"/>
                <a:ea typeface="Calibri" panose="020F0502020204030204" pitchFamily="34" charset="0"/>
                <a:cs typeface="Times New Roman" panose="02020603050405020304" pitchFamily="18" charset="0"/>
              </a:rPr>
              <a:t> atayarak dizi için bellekten yer ayırırız. Böylece </a:t>
            </a:r>
            <a:r>
              <a:rPr lang="tr-TR" sz="20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000" dirty="0">
                <a:latin typeface="Times New Roman" panose="02020603050405020304" pitchFamily="18" charset="0"/>
                <a:ea typeface="Calibri" panose="020F0502020204030204" pitchFamily="34" charset="0"/>
                <a:cs typeface="Times New Roman" panose="02020603050405020304" pitchFamily="18" charset="0"/>
              </a:rPr>
              <a:t> operatörü kullanılarak dinamik bellek alanı ayrılır.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C ve c++ dillerinde dizi tanımlamasında köşeli parantezler aşağıdaki örnekte olduğu gibi değişkenin sonunda yer almakta idi. C# da köşeli parantezler dizi ismini değil tip ismini takip etmektedir.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20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000" dirty="0">
                <a:latin typeface="Times New Roman" panose="02020603050405020304" pitchFamily="18" charset="0"/>
                <a:ea typeface="Calibri" panose="020F0502020204030204" pitchFamily="34" charset="0"/>
                <a:cs typeface="Times New Roman" panose="02020603050405020304" pitchFamily="18" charset="0"/>
              </a:rPr>
              <a:t> a[10]; //c ve c++ da  tek boyutlu a dizisi tanımlama 10 elemanlı ve tamsayı</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c# da ise benzer bir tanımlama yapmak için</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tr-TR" sz="20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000" dirty="0">
                <a:latin typeface="Times New Roman" panose="02020603050405020304" pitchFamily="18" charset="0"/>
                <a:ea typeface="Calibri" panose="020F0502020204030204" pitchFamily="34" charset="0"/>
                <a:cs typeface="Times New Roman" panose="02020603050405020304" pitchFamily="18" charset="0"/>
              </a:rPr>
              <a:t>[] a=</a:t>
            </a:r>
            <a:r>
              <a:rPr lang="tr-TR" sz="20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000" dirty="0">
                <a:latin typeface="Times New Roman" panose="02020603050405020304" pitchFamily="18" charset="0"/>
                <a:ea typeface="Calibri" panose="020F0502020204030204" pitchFamily="34" charset="0"/>
                <a:cs typeface="Times New Roman" panose="02020603050405020304" pitchFamily="18" charset="0"/>
              </a:rPr>
              <a:t> </a:t>
            </a:r>
            <a:r>
              <a:rPr lang="tr-TR" sz="20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000" dirty="0">
                <a:latin typeface="Times New Roman" panose="02020603050405020304" pitchFamily="18" charset="0"/>
                <a:ea typeface="Calibri" panose="020F0502020204030204" pitchFamily="34" charset="0"/>
                <a:cs typeface="Times New Roman" panose="02020603050405020304" pitchFamily="18" charset="0"/>
              </a:rPr>
              <a:t>[10]; // c# da tek boyutlu a dizisi tanımlama 10 elemanlı ve tamsayı</a:t>
            </a: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7223654"/>
      </p:ext>
    </p:extLst>
  </p:cSld>
  <p:clrMapOvr>
    <a:masterClrMapping/>
  </p:clrMapOvr>
  <p:transition spd="med" advClick="0" advTm="1000">
    <p:spli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902201"/>
          </a:xfrm>
          <a:noFill/>
        </p:spPr>
        <p:txBody>
          <a:bodyPr>
            <a:normAutofit/>
          </a:bodyPr>
          <a:lstStyle/>
          <a:p>
            <a:r>
              <a:rPr lang="tr-TR" b="1" dirty="0">
                <a:solidFill>
                  <a:srgbClr val="0070C0"/>
                </a:solidFill>
                <a:latin typeface="Arial" panose="020B0604020202020204" pitchFamily="34" charset="0"/>
                <a:cs typeface="Arial" panose="020B0604020202020204" pitchFamily="34" charset="0"/>
              </a:rPr>
              <a:t>YAYGIN </a:t>
            </a:r>
            <a:r>
              <a:rPr lang="tr-TR" b="1" dirty="0" err="1">
                <a:solidFill>
                  <a:srgbClr val="0070C0"/>
                </a:solidFill>
                <a:latin typeface="Arial" panose="020B0604020202020204" pitchFamily="34" charset="0"/>
                <a:cs typeface="Arial" panose="020B0604020202020204" pitchFamily="34" charset="0"/>
              </a:rPr>
              <a:t>string</a:t>
            </a:r>
            <a:r>
              <a:rPr lang="tr-TR" b="1" dirty="0">
                <a:solidFill>
                  <a:srgbClr val="0070C0"/>
                </a:solidFill>
                <a:latin typeface="Arial" panose="020B0604020202020204" pitchFamily="34" charset="0"/>
                <a:cs typeface="Arial" panose="020B0604020202020204" pitchFamily="34" charset="0"/>
              </a:rPr>
              <a:t> METOTLARI</a:t>
            </a:r>
          </a:p>
        </p:txBody>
      </p:sp>
      <p:sp>
        <p:nvSpPr>
          <p:cNvPr id="4" name="Veri Yer Tutucusu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2AC7AE2-728E-4EFA-A131-FA8794DBFEBB}" type="datetime1">
              <a:rPr kumimoji="0" lang="tr-TR"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12.02.2024</a:t>
            </a:fld>
            <a:endParaRPr kumimoji="0" lang="tr-TR"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Slayt Numarası Yer Tutucusu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D9CBB0-09FD-4FB3-A512-12DBE7913E78}" type="slidenum">
              <a:rPr kumimoji="0" lang="tr-TR"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tr-TR"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Dikdörtgen 5"/>
          <p:cNvSpPr/>
          <p:nvPr/>
        </p:nvSpPr>
        <p:spPr>
          <a:xfrm>
            <a:off x="838200" y="1267326"/>
            <a:ext cx="10719216" cy="526297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string.Compare</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iki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string’i</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karşılaştırır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string.Format</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string’i</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biçimlendirir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string.ToCharArray</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char</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dizisine çevirir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string.IndexOf</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içinde arama yapar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string.ToUpper</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büyük harfe çevirir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string.ToLower</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küçük harfe çevirir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string.Concat</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iki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string’i</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birleştirir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string.Join</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verilen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dizisinin elemanlarını birleştirir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string.Remove</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string’in</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bir kısmını çıkarır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string.LastIndexOf</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içinde arama yapar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string.Replace</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bul-değiştir işlemi yapar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string.Trim</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baştaki ve sonraki </a:t>
            </a:r>
            <a:r>
              <a:rPr kumimoji="0" lang="tr-TR" altLang="tr-TR" sz="2100" b="0"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beyaz boşlukları </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siler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string.Equals</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iki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aynı mı diye karşılaştırır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string.Substring</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string’in</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içinden bir kısmını alır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string.split</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string’i</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dizisine böler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string.StartsWith</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başta belirli bir </a:t>
            </a:r>
            <a:r>
              <a:rPr kumimoji="0" lang="tr-TR" altLang="tr-TR" sz="21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string</a:t>
            </a:r>
            <a:r>
              <a:rPr kumimoji="0" lang="tr-TR" altLang="tr-TR" sz="21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var mı kontrol eder</a:t>
            </a:r>
          </a:p>
        </p:txBody>
      </p:sp>
    </p:spTree>
    <p:extLst>
      <p:ext uri="{BB962C8B-B14F-4D97-AF65-F5344CB8AC3E}">
        <p14:creationId xmlns:p14="http://schemas.microsoft.com/office/powerpoint/2010/main" val="4212282336"/>
      </p:ext>
    </p:extLst>
  </p:cSld>
  <p:clrMapOvr>
    <a:masterClrMapping/>
  </p:clrMapOvr>
  <p:transition spd="med">
    <p:spli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902201"/>
          </a:xfrm>
          <a:noFill/>
        </p:spPr>
        <p:txBody>
          <a:bodyPr>
            <a:normAutofit/>
          </a:bodyPr>
          <a:lstStyle/>
          <a:p>
            <a:r>
              <a:rPr lang="tr-TR" b="1" dirty="0">
                <a:solidFill>
                  <a:srgbClr val="0070C0"/>
                </a:solidFill>
                <a:latin typeface="Arial" panose="020B0604020202020204" pitchFamily="34" charset="0"/>
                <a:cs typeface="Arial" panose="020B0604020202020204" pitchFamily="34" charset="0"/>
              </a:rPr>
              <a:t>NUMARALANDIRMA (</a:t>
            </a:r>
            <a:r>
              <a:rPr lang="tr-TR" b="1" dirty="0" err="1">
                <a:solidFill>
                  <a:srgbClr val="0070C0"/>
                </a:solidFill>
                <a:latin typeface="Arial" panose="020B0604020202020204" pitchFamily="34" charset="0"/>
                <a:cs typeface="Arial" panose="020B0604020202020204" pitchFamily="34" charset="0"/>
              </a:rPr>
              <a:t>enum</a:t>
            </a:r>
            <a:r>
              <a:rPr lang="tr-TR" b="1" dirty="0">
                <a:solidFill>
                  <a:srgbClr val="0070C0"/>
                </a:solidFill>
                <a:latin typeface="Arial" panose="020B0604020202020204" pitchFamily="34" charset="0"/>
                <a:cs typeface="Arial" panose="020B0604020202020204" pitchFamily="34" charset="0"/>
              </a:rPr>
              <a:t>)</a:t>
            </a:r>
          </a:p>
        </p:txBody>
      </p:sp>
      <p:sp>
        <p:nvSpPr>
          <p:cNvPr id="4" name="Veri Yer Tutucusu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2AC7AE2-728E-4EFA-A131-FA8794DBFEBB}" type="datetime1">
              <a:rPr kumimoji="0" lang="tr-TR"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12.02.2024</a:t>
            </a:fld>
            <a:endParaRPr kumimoji="0" lang="tr-TR"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Slayt Numarası Yer Tutucusu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D9CBB0-09FD-4FB3-A512-12DBE7913E78}" type="slidenum">
              <a:rPr kumimoji="0" lang="tr-TR"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tr-TR"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Dikdörtgen 5"/>
          <p:cNvSpPr/>
          <p:nvPr/>
        </p:nvSpPr>
        <p:spPr>
          <a:xfrm>
            <a:off x="838200" y="1267326"/>
            <a:ext cx="10719216" cy="203132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altLang="tr-TR" sz="21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enum</a:t>
            </a:r>
            <a:r>
              <a:rPr kumimoji="0" lang="tr-TR" altLang="tr-TR"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Renk { Mavi, </a:t>
            </a:r>
            <a:r>
              <a:rPr kumimoji="0" lang="tr-TR" altLang="tr-TR" sz="21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Kirmizi</a:t>
            </a:r>
            <a:r>
              <a:rPr kumimoji="0" lang="tr-TR" altLang="tr-TR"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tr-TR" altLang="tr-TR" sz="21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Yesil</a:t>
            </a:r>
            <a:r>
              <a:rPr kumimoji="0" lang="tr-TR" altLang="tr-TR"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altLang="tr-TR"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altLang="tr-TR"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altLang="tr-TR"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altLang="tr-TR"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Renk r1 = </a:t>
            </a:r>
            <a:r>
              <a:rPr kumimoji="0" lang="tr-TR" altLang="tr-TR" sz="21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Renk.Mavi</a:t>
            </a:r>
            <a:r>
              <a:rPr kumimoji="0" lang="tr-TR" altLang="tr-TR"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altLang="tr-TR" sz="21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if</a:t>
            </a:r>
            <a:r>
              <a:rPr kumimoji="0" lang="tr-TR" altLang="tr-TR"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(r1 == </a:t>
            </a:r>
            <a:r>
              <a:rPr kumimoji="0" lang="tr-TR" altLang="tr-TR" sz="21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Renk.Mavi</a:t>
            </a:r>
            <a:r>
              <a:rPr kumimoji="0" lang="tr-TR" altLang="tr-TR"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tr-TR" altLang="tr-TR" sz="21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Console.WriteLine</a:t>
            </a:r>
            <a:r>
              <a:rPr kumimoji="0" lang="tr-TR" altLang="tr-TR" sz="21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("Mavi renkli.");</a:t>
            </a:r>
          </a:p>
        </p:txBody>
      </p:sp>
    </p:spTree>
    <p:extLst>
      <p:ext uri="{BB962C8B-B14F-4D97-AF65-F5344CB8AC3E}">
        <p14:creationId xmlns:p14="http://schemas.microsoft.com/office/powerpoint/2010/main" val="2595424801"/>
      </p:ext>
    </p:extLst>
  </p:cSld>
  <p:clrMapOvr>
    <a:masterClrMapping/>
  </p:clrMapOvr>
  <p:transition spd="med">
    <p:spli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42</a:t>
            </a:fld>
            <a:endParaRPr lang="tr-TR">
              <a:solidFill>
                <a:srgbClr val="FFFFFF"/>
              </a:solidFill>
            </a:endParaRPr>
          </a:p>
        </p:txBody>
      </p:sp>
      <p:sp>
        <p:nvSpPr>
          <p:cNvPr id="4" name="Dikdörtgen 3"/>
          <p:cNvSpPr/>
          <p:nvPr/>
        </p:nvSpPr>
        <p:spPr>
          <a:xfrm>
            <a:off x="1058091" y="474345"/>
            <a:ext cx="8085909" cy="5632311"/>
          </a:xfrm>
          <a:prstGeom prst="rect">
            <a:avLst/>
          </a:prstGeom>
          <a:solidFill>
            <a:schemeClr val="tx1"/>
          </a:solidFill>
        </p:spPr>
        <p:txBody>
          <a:bodyPr wrap="square">
            <a:spAutoFit/>
          </a:bodyPr>
          <a:lstStyle/>
          <a:p>
            <a:pPr fontAlgn="base"/>
            <a:r>
              <a:rPr lang="en-US" b="1" dirty="0">
                <a:solidFill>
                  <a:srgbClr val="800080"/>
                </a:solidFill>
                <a:latin typeface="inherit"/>
              </a:rPr>
              <a:t>string</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sehirler</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b="1" dirty="0">
                <a:solidFill>
                  <a:srgbClr val="800080"/>
                </a:solidFill>
                <a:latin typeface="inherit"/>
              </a:rPr>
              <a:t>new</a:t>
            </a:r>
            <a:r>
              <a:rPr lang="en-US" dirty="0">
                <a:solidFill>
                  <a:srgbClr val="006FE0"/>
                </a:solidFill>
                <a:latin typeface="inherit"/>
              </a:rPr>
              <a:t> </a:t>
            </a:r>
            <a:r>
              <a:rPr lang="en-US" b="1" dirty="0">
                <a:solidFill>
                  <a:srgbClr val="800080"/>
                </a:solidFill>
                <a:latin typeface="inherit"/>
              </a:rPr>
              <a:t>string</a:t>
            </a:r>
            <a:r>
              <a:rPr lang="en-US" dirty="0">
                <a:solidFill>
                  <a:srgbClr val="000000"/>
                </a:solidFill>
                <a:latin typeface="inherit"/>
              </a:rPr>
              <a:t>[</a:t>
            </a:r>
            <a:r>
              <a:rPr lang="en-US" dirty="0">
                <a:solidFill>
                  <a:srgbClr val="0828FB"/>
                </a:solidFill>
                <a:latin typeface="inherit"/>
              </a:rPr>
              <a:t>3</a:t>
            </a:r>
            <a:r>
              <a:rPr lang="en-US" dirty="0">
                <a:solidFill>
                  <a:srgbClr val="000000"/>
                </a:solidFill>
                <a:latin typeface="inherit"/>
              </a:rPr>
              <a:t>];</a:t>
            </a:r>
            <a:endParaRPr lang="en-US" dirty="0">
              <a:solidFill>
                <a:srgbClr val="000000"/>
              </a:solidFill>
              <a:latin typeface="Monaco"/>
            </a:endParaRPr>
          </a:p>
          <a:p>
            <a:pPr fontAlgn="base"/>
            <a:r>
              <a:rPr lang="en-US" b="1" dirty="0">
                <a:solidFill>
                  <a:srgbClr val="800080"/>
                </a:solidFill>
                <a:latin typeface="inherit"/>
              </a:rPr>
              <a:t>for</a:t>
            </a:r>
            <a:r>
              <a:rPr lang="en-US" dirty="0">
                <a:solidFill>
                  <a:srgbClr val="006FE0"/>
                </a:solidFill>
                <a:latin typeface="inherit"/>
              </a:rPr>
              <a:t> </a:t>
            </a:r>
            <a:r>
              <a:rPr lang="en-US" dirty="0">
                <a:solidFill>
                  <a:srgbClr val="000000"/>
                </a:solidFill>
                <a:latin typeface="inherit"/>
              </a:rPr>
              <a:t>(</a:t>
            </a:r>
            <a:r>
              <a:rPr lang="en-US" b="1" dirty="0" err="1">
                <a:solidFill>
                  <a:srgbClr val="800080"/>
                </a:solidFill>
                <a:latin typeface="inherit"/>
              </a:rPr>
              <a:t>int</a:t>
            </a:r>
            <a:r>
              <a:rPr lang="en-US" dirty="0">
                <a:solidFill>
                  <a:srgbClr val="006FE0"/>
                </a:solidFill>
                <a:latin typeface="inherit"/>
              </a:rPr>
              <a:t> </a:t>
            </a:r>
            <a:r>
              <a:rPr lang="en-US" dirty="0" err="1">
                <a:solidFill>
                  <a:srgbClr val="000000"/>
                </a:solidFill>
                <a:latin typeface="inherit"/>
              </a:rPr>
              <a:t>i</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a:solidFill>
                  <a:srgbClr val="0828FB"/>
                </a:solidFill>
                <a:latin typeface="inherit"/>
              </a:rPr>
              <a:t>0</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i</a:t>
            </a:r>
            <a:r>
              <a:rPr lang="en-US" dirty="0">
                <a:solidFill>
                  <a:srgbClr val="006FE0"/>
                </a:solidFill>
                <a:latin typeface="inherit"/>
              </a:rPr>
              <a:t> </a:t>
            </a:r>
            <a:r>
              <a:rPr lang="en-US" dirty="0">
                <a:solidFill>
                  <a:srgbClr val="000000"/>
                </a:solidFill>
                <a:latin typeface="inherit"/>
              </a:rPr>
              <a:t>&lt;</a:t>
            </a:r>
            <a:r>
              <a:rPr lang="en-US" dirty="0">
                <a:solidFill>
                  <a:srgbClr val="006FE0"/>
                </a:solidFill>
                <a:latin typeface="inherit"/>
              </a:rPr>
              <a:t> </a:t>
            </a:r>
            <a:r>
              <a:rPr lang="en-US" dirty="0" err="1">
                <a:solidFill>
                  <a:srgbClr val="000000"/>
                </a:solidFill>
                <a:latin typeface="inherit"/>
              </a:rPr>
              <a:t>sehirler.Length</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i</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err="1">
                <a:solidFill>
                  <a:srgbClr val="000000"/>
                </a:solidFill>
                <a:latin typeface="inherit"/>
              </a:rPr>
              <a:t>Console.Write</a:t>
            </a:r>
            <a:r>
              <a:rPr lang="en-US" dirty="0">
                <a:solidFill>
                  <a:srgbClr val="000000"/>
                </a:solidFill>
                <a:latin typeface="inherit"/>
              </a:rPr>
              <a:t>(</a:t>
            </a:r>
            <a:r>
              <a:rPr lang="en-US" dirty="0">
                <a:solidFill>
                  <a:srgbClr val="0828FB"/>
                </a:solidFill>
                <a:latin typeface="inherit"/>
              </a:rPr>
              <a:t>"</a:t>
            </a:r>
            <a:r>
              <a:rPr lang="en-US" dirty="0" err="1">
                <a:solidFill>
                  <a:srgbClr val="0828FB"/>
                </a:solidFill>
                <a:latin typeface="inherit"/>
              </a:rPr>
              <a:t>Şehir</a:t>
            </a:r>
            <a:r>
              <a:rPr lang="en-US" dirty="0">
                <a:solidFill>
                  <a:srgbClr val="0828FB"/>
                </a:solidFill>
                <a:latin typeface="inherit"/>
              </a:rPr>
              <a:t> </a:t>
            </a:r>
            <a:r>
              <a:rPr lang="en-US" dirty="0" err="1">
                <a:solidFill>
                  <a:srgbClr val="0828FB"/>
                </a:solidFill>
                <a:latin typeface="inherit"/>
              </a:rPr>
              <a:t>Adını</a:t>
            </a:r>
            <a:r>
              <a:rPr lang="en-US" dirty="0">
                <a:solidFill>
                  <a:srgbClr val="0828FB"/>
                </a:solidFill>
                <a:latin typeface="inherit"/>
              </a:rPr>
              <a:t> </a:t>
            </a:r>
            <a:r>
              <a:rPr lang="en-US" dirty="0" err="1">
                <a:solidFill>
                  <a:srgbClr val="0828FB"/>
                </a:solidFill>
                <a:latin typeface="inherit"/>
              </a:rPr>
              <a:t>girin</a:t>
            </a:r>
            <a:r>
              <a:rPr lang="en-US" dirty="0">
                <a:solidFill>
                  <a:srgbClr val="0828FB"/>
                </a:solidFill>
                <a:latin typeface="inherit"/>
              </a:rPr>
              <a:t>: "</a:t>
            </a:r>
            <a:r>
              <a:rPr lang="en-US" dirty="0">
                <a:solidFill>
                  <a:srgbClr val="000000"/>
                </a:solidFill>
                <a:latin typeface="inherit"/>
              </a:rPr>
              <a:t>);</a:t>
            </a:r>
            <a:endParaRPr lang="en-US" dirty="0">
              <a:solidFill>
                <a:srgbClr val="000000"/>
              </a:solidFill>
              <a:latin typeface="Monaco"/>
            </a:endParaRPr>
          </a:p>
          <a:p>
            <a:pPr fontAlgn="base"/>
            <a:r>
              <a:rPr lang="en-US" dirty="0" err="1">
                <a:solidFill>
                  <a:srgbClr val="000000"/>
                </a:solidFill>
                <a:latin typeface="inherit"/>
              </a:rPr>
              <a:t>sehirler</a:t>
            </a:r>
            <a:r>
              <a:rPr lang="en-US" dirty="0">
                <a:solidFill>
                  <a:srgbClr val="000000"/>
                </a:solidFill>
                <a:latin typeface="inherit"/>
              </a:rPr>
              <a:t>[</a:t>
            </a:r>
            <a:r>
              <a:rPr lang="en-US" dirty="0" err="1">
                <a:solidFill>
                  <a:srgbClr val="000000"/>
                </a:solidFill>
                <a:latin typeface="inherit"/>
              </a:rPr>
              <a:t>i</a:t>
            </a:r>
            <a:r>
              <a:rPr lang="en-US" dirty="0">
                <a:solidFill>
                  <a:srgbClr val="000000"/>
                </a:solidFill>
                <a:latin typeface="inherit"/>
              </a:rPr>
              <a:t>]</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Console.ReadLine</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Monaco"/>
              </a:rPr>
              <a:t> </a:t>
            </a:r>
          </a:p>
          <a:p>
            <a:pPr fontAlgn="base"/>
            <a:r>
              <a:rPr lang="en-US" dirty="0" err="1">
                <a:solidFill>
                  <a:srgbClr val="000000"/>
                </a:solidFill>
                <a:latin typeface="inherit"/>
              </a:rPr>
              <a:t>Console.Write</a:t>
            </a:r>
            <a:r>
              <a:rPr lang="en-US" dirty="0">
                <a:solidFill>
                  <a:srgbClr val="000000"/>
                </a:solidFill>
                <a:latin typeface="inherit"/>
              </a:rPr>
              <a:t>(</a:t>
            </a:r>
            <a:r>
              <a:rPr lang="en-US" dirty="0">
                <a:solidFill>
                  <a:srgbClr val="0828FB"/>
                </a:solidFill>
                <a:latin typeface="inherit"/>
              </a:rPr>
              <a:t>"</a:t>
            </a:r>
            <a:r>
              <a:rPr lang="en-US" dirty="0" err="1">
                <a:solidFill>
                  <a:srgbClr val="0828FB"/>
                </a:solidFill>
                <a:latin typeface="inherit"/>
              </a:rPr>
              <a:t>Listelemek</a:t>
            </a:r>
            <a:r>
              <a:rPr lang="en-US" dirty="0">
                <a:solidFill>
                  <a:srgbClr val="0828FB"/>
                </a:solidFill>
                <a:latin typeface="inherit"/>
              </a:rPr>
              <a:t> </a:t>
            </a:r>
            <a:r>
              <a:rPr lang="en-US" dirty="0" err="1">
                <a:solidFill>
                  <a:srgbClr val="0828FB"/>
                </a:solidFill>
                <a:latin typeface="inherit"/>
              </a:rPr>
              <a:t>istediğiniz</a:t>
            </a:r>
            <a:r>
              <a:rPr lang="en-US" dirty="0">
                <a:solidFill>
                  <a:srgbClr val="0828FB"/>
                </a:solidFill>
                <a:latin typeface="inherit"/>
              </a:rPr>
              <a:t> </a:t>
            </a:r>
            <a:r>
              <a:rPr lang="en-US" dirty="0" err="1">
                <a:solidFill>
                  <a:srgbClr val="0828FB"/>
                </a:solidFill>
                <a:latin typeface="inherit"/>
              </a:rPr>
              <a:t>şehrin</a:t>
            </a:r>
            <a:r>
              <a:rPr lang="en-US" dirty="0">
                <a:solidFill>
                  <a:srgbClr val="0828FB"/>
                </a:solidFill>
                <a:latin typeface="inherit"/>
              </a:rPr>
              <a:t> </a:t>
            </a:r>
            <a:r>
              <a:rPr lang="en-US" dirty="0" err="1">
                <a:solidFill>
                  <a:srgbClr val="0828FB"/>
                </a:solidFill>
                <a:latin typeface="inherit"/>
              </a:rPr>
              <a:t>baş</a:t>
            </a:r>
            <a:r>
              <a:rPr lang="en-US" dirty="0">
                <a:solidFill>
                  <a:srgbClr val="0828FB"/>
                </a:solidFill>
                <a:latin typeface="inherit"/>
              </a:rPr>
              <a:t> </a:t>
            </a:r>
            <a:r>
              <a:rPr lang="en-US" dirty="0" err="1">
                <a:solidFill>
                  <a:srgbClr val="0828FB"/>
                </a:solidFill>
                <a:latin typeface="inherit"/>
              </a:rPr>
              <a:t>harfini</a:t>
            </a:r>
            <a:r>
              <a:rPr lang="en-US" dirty="0">
                <a:solidFill>
                  <a:srgbClr val="0828FB"/>
                </a:solidFill>
                <a:latin typeface="inherit"/>
              </a:rPr>
              <a:t> </a:t>
            </a:r>
            <a:r>
              <a:rPr lang="en-US" dirty="0" err="1">
                <a:solidFill>
                  <a:srgbClr val="0828FB"/>
                </a:solidFill>
                <a:latin typeface="inherit"/>
              </a:rPr>
              <a:t>girin</a:t>
            </a:r>
            <a:r>
              <a:rPr lang="en-US" dirty="0">
                <a:solidFill>
                  <a:srgbClr val="0828FB"/>
                </a:solidFill>
                <a:latin typeface="inherit"/>
              </a:rPr>
              <a:t>: "</a:t>
            </a:r>
            <a:r>
              <a:rPr lang="en-US" dirty="0">
                <a:solidFill>
                  <a:srgbClr val="000000"/>
                </a:solidFill>
                <a:latin typeface="inherit"/>
              </a:rPr>
              <a:t>);</a:t>
            </a:r>
            <a:endParaRPr lang="en-US" dirty="0">
              <a:solidFill>
                <a:srgbClr val="000000"/>
              </a:solidFill>
              <a:latin typeface="Monaco"/>
            </a:endParaRPr>
          </a:p>
          <a:p>
            <a:pPr fontAlgn="base"/>
            <a:r>
              <a:rPr lang="en-US" b="1" dirty="0">
                <a:solidFill>
                  <a:srgbClr val="800080"/>
                </a:solidFill>
                <a:latin typeface="inherit"/>
              </a:rPr>
              <a:t>char</a:t>
            </a:r>
            <a:r>
              <a:rPr lang="en-US" dirty="0">
                <a:solidFill>
                  <a:srgbClr val="006FE0"/>
                </a:solidFill>
                <a:latin typeface="inherit"/>
              </a:rPr>
              <a:t> </a:t>
            </a:r>
            <a:r>
              <a:rPr lang="en-US" dirty="0" err="1">
                <a:solidFill>
                  <a:srgbClr val="000000"/>
                </a:solidFill>
                <a:latin typeface="inherit"/>
              </a:rPr>
              <a:t>harf</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Convert.ToChar</a:t>
            </a:r>
            <a:r>
              <a:rPr lang="en-US" dirty="0">
                <a:solidFill>
                  <a:srgbClr val="000000"/>
                </a:solidFill>
                <a:latin typeface="inherit"/>
              </a:rPr>
              <a:t>(</a:t>
            </a:r>
            <a:r>
              <a:rPr lang="en-US" dirty="0" err="1">
                <a:solidFill>
                  <a:srgbClr val="000000"/>
                </a:solidFill>
                <a:latin typeface="inherit"/>
              </a:rPr>
              <a:t>Console.ReadLine</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Monaco"/>
              </a:rPr>
              <a:t> </a:t>
            </a:r>
          </a:p>
          <a:p>
            <a:pPr fontAlgn="base"/>
            <a:r>
              <a:rPr lang="en-US" b="1" dirty="0" err="1">
                <a:solidFill>
                  <a:srgbClr val="800080"/>
                </a:solidFill>
                <a:latin typeface="inherit"/>
              </a:rPr>
              <a:t>foreach</a:t>
            </a:r>
            <a:r>
              <a:rPr lang="en-US" dirty="0">
                <a:solidFill>
                  <a:srgbClr val="006FE0"/>
                </a:solidFill>
                <a:latin typeface="inherit"/>
              </a:rPr>
              <a:t> </a:t>
            </a:r>
            <a:r>
              <a:rPr lang="en-US" dirty="0">
                <a:solidFill>
                  <a:srgbClr val="000000"/>
                </a:solidFill>
                <a:latin typeface="inherit"/>
              </a:rPr>
              <a:t>(</a:t>
            </a:r>
            <a:r>
              <a:rPr lang="en-US" b="1" dirty="0">
                <a:solidFill>
                  <a:srgbClr val="800080"/>
                </a:solidFill>
                <a:latin typeface="inherit"/>
              </a:rPr>
              <a:t>string</a:t>
            </a:r>
            <a:r>
              <a:rPr lang="en-US" dirty="0">
                <a:solidFill>
                  <a:srgbClr val="006FE0"/>
                </a:solidFill>
                <a:latin typeface="inherit"/>
              </a:rPr>
              <a:t> </a:t>
            </a:r>
            <a:r>
              <a:rPr lang="en-US" dirty="0" err="1">
                <a:solidFill>
                  <a:srgbClr val="000000"/>
                </a:solidFill>
                <a:latin typeface="inherit"/>
              </a:rPr>
              <a:t>sehir</a:t>
            </a:r>
            <a:r>
              <a:rPr lang="en-US" dirty="0">
                <a:solidFill>
                  <a:srgbClr val="000000"/>
                </a:solidFill>
                <a:latin typeface="inherit"/>
              </a:rPr>
              <a:t> </a:t>
            </a:r>
            <a:r>
              <a:rPr lang="en-US" b="1" dirty="0">
                <a:solidFill>
                  <a:srgbClr val="800080"/>
                </a:solidFill>
                <a:latin typeface="inherit"/>
              </a:rPr>
              <a:t>in</a:t>
            </a:r>
            <a:r>
              <a:rPr lang="en-US" dirty="0">
                <a:solidFill>
                  <a:srgbClr val="006FE0"/>
                </a:solidFill>
                <a:latin typeface="inherit"/>
              </a:rPr>
              <a:t> </a:t>
            </a:r>
            <a:r>
              <a:rPr lang="en-US" dirty="0" err="1">
                <a:solidFill>
                  <a:srgbClr val="000000"/>
                </a:solidFill>
                <a:latin typeface="inherit"/>
              </a:rPr>
              <a:t>sehirler</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Monaco"/>
              </a:rPr>
              <a:t> </a:t>
            </a:r>
          </a:p>
          <a:p>
            <a:pPr fontAlgn="base"/>
            <a:r>
              <a:rPr lang="en-US" b="1" dirty="0">
                <a:solidFill>
                  <a:srgbClr val="800080"/>
                </a:solidFill>
                <a:latin typeface="inherit"/>
              </a:rPr>
              <a:t>if</a:t>
            </a:r>
            <a:r>
              <a:rPr lang="en-US" dirty="0">
                <a:solidFill>
                  <a:srgbClr val="006FE0"/>
                </a:solidFill>
                <a:latin typeface="inherit"/>
              </a:rPr>
              <a:t> </a:t>
            </a:r>
            <a:r>
              <a:rPr lang="en-US" dirty="0">
                <a:solidFill>
                  <a:srgbClr val="000000"/>
                </a:solidFill>
                <a:latin typeface="inherit"/>
              </a:rPr>
              <a:t>(</a:t>
            </a:r>
            <a:r>
              <a:rPr lang="en-US" dirty="0" err="1">
                <a:solidFill>
                  <a:srgbClr val="000000"/>
                </a:solidFill>
                <a:latin typeface="inherit"/>
              </a:rPr>
              <a:t>sehir</a:t>
            </a:r>
            <a:r>
              <a:rPr lang="en-US" dirty="0">
                <a:solidFill>
                  <a:srgbClr val="000000"/>
                </a:solidFill>
                <a:latin typeface="inherit"/>
              </a:rPr>
              <a:t>[</a:t>
            </a:r>
            <a:r>
              <a:rPr lang="en-US" dirty="0">
                <a:solidFill>
                  <a:srgbClr val="0828FB"/>
                </a:solidFill>
                <a:latin typeface="inherit"/>
              </a:rPr>
              <a:t>0</a:t>
            </a:r>
            <a:r>
              <a:rPr lang="en-US" dirty="0">
                <a:solidFill>
                  <a:srgbClr val="000000"/>
                </a:solidFill>
                <a:latin typeface="inherit"/>
              </a:rPr>
              <a:t>]</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harf</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err="1">
                <a:solidFill>
                  <a:srgbClr val="000000"/>
                </a:solidFill>
                <a:latin typeface="inherit"/>
              </a:rPr>
              <a:t>Console.WriteLine</a:t>
            </a:r>
            <a:r>
              <a:rPr lang="en-US" dirty="0">
                <a:solidFill>
                  <a:srgbClr val="000000"/>
                </a:solidFill>
                <a:latin typeface="inherit"/>
              </a:rPr>
              <a:t>(</a:t>
            </a:r>
            <a:r>
              <a:rPr lang="en-US" dirty="0" err="1">
                <a:solidFill>
                  <a:srgbClr val="000000"/>
                </a:solidFill>
                <a:latin typeface="inherit"/>
              </a:rPr>
              <a:t>sehir</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Monaco"/>
              </a:rPr>
              <a:t> </a:t>
            </a:r>
          </a:p>
          <a:p>
            <a:pPr fontAlgn="base"/>
            <a:r>
              <a:rPr lang="en-US" dirty="0" err="1">
                <a:solidFill>
                  <a:srgbClr val="000000"/>
                </a:solidFill>
                <a:latin typeface="inherit"/>
              </a:rPr>
              <a:t>Console.ReadKey</a:t>
            </a:r>
            <a:r>
              <a:rPr lang="en-US" dirty="0">
                <a:solidFill>
                  <a:srgbClr val="000000"/>
                </a:solidFill>
                <a:latin typeface="inherit"/>
              </a:rPr>
              <a:t>();</a:t>
            </a:r>
            <a:endParaRPr lang="en-US" b="0" i="0" dirty="0">
              <a:solidFill>
                <a:srgbClr val="000000"/>
              </a:solidFill>
              <a:effectLst/>
              <a:latin typeface="Monaco"/>
            </a:endParaRPr>
          </a:p>
        </p:txBody>
      </p:sp>
    </p:spTree>
    <p:extLst>
      <p:ext uri="{BB962C8B-B14F-4D97-AF65-F5344CB8AC3E}">
        <p14:creationId xmlns:p14="http://schemas.microsoft.com/office/powerpoint/2010/main" val="257856662"/>
      </p:ext>
    </p:extLst>
  </p:cSld>
  <p:clrMapOvr>
    <a:masterClrMapping/>
  </p:clrMapOvr>
  <p:transition spd="med" advClick="0" advTm="1000">
    <p:spli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43</a:t>
            </a:fld>
            <a:endParaRPr lang="tr-TR">
              <a:solidFill>
                <a:srgbClr val="FFFFFF"/>
              </a:solidFill>
            </a:endParaRPr>
          </a:p>
        </p:txBody>
      </p:sp>
      <p:sp>
        <p:nvSpPr>
          <p:cNvPr id="4" name="Dikdörtgen 3"/>
          <p:cNvSpPr/>
          <p:nvPr/>
        </p:nvSpPr>
        <p:spPr>
          <a:xfrm>
            <a:off x="992777" y="1028343"/>
            <a:ext cx="8151223" cy="4801314"/>
          </a:xfrm>
          <a:prstGeom prst="rect">
            <a:avLst/>
          </a:prstGeom>
          <a:solidFill>
            <a:schemeClr val="tx1"/>
          </a:solidFill>
        </p:spPr>
        <p:txBody>
          <a:bodyPr wrap="square">
            <a:spAutoFit/>
          </a:bodyPr>
          <a:lstStyle/>
          <a:p>
            <a:pPr fontAlgn="base"/>
            <a:r>
              <a:rPr lang="en-US" dirty="0">
                <a:solidFill>
                  <a:srgbClr val="000000"/>
                </a:solidFill>
                <a:latin typeface="inherit"/>
              </a:rPr>
              <a:t>Random </a:t>
            </a:r>
            <a:r>
              <a:rPr lang="en-US" dirty="0" err="1">
                <a:solidFill>
                  <a:srgbClr val="000000"/>
                </a:solidFill>
                <a:latin typeface="inherit"/>
              </a:rPr>
              <a:t>rastgele</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b="1" dirty="0">
                <a:solidFill>
                  <a:srgbClr val="800080"/>
                </a:solidFill>
                <a:latin typeface="inherit"/>
              </a:rPr>
              <a:t>new</a:t>
            </a:r>
            <a:r>
              <a:rPr lang="en-US" dirty="0">
                <a:solidFill>
                  <a:srgbClr val="006FE0"/>
                </a:solidFill>
                <a:latin typeface="inherit"/>
              </a:rPr>
              <a:t> </a:t>
            </a:r>
            <a:r>
              <a:rPr lang="en-US" dirty="0">
                <a:solidFill>
                  <a:srgbClr val="000000"/>
                </a:solidFill>
                <a:latin typeface="inherit"/>
              </a:rPr>
              <a:t>Random();</a:t>
            </a:r>
            <a:endParaRPr lang="en-US" dirty="0">
              <a:solidFill>
                <a:srgbClr val="000000"/>
              </a:solidFill>
              <a:latin typeface="Monaco"/>
            </a:endParaRPr>
          </a:p>
          <a:p>
            <a:pPr fontAlgn="base"/>
            <a:r>
              <a:rPr lang="en-US" b="1" dirty="0" err="1">
                <a:solidFill>
                  <a:srgbClr val="800080"/>
                </a:solidFill>
                <a:latin typeface="inherit"/>
              </a:rPr>
              <a:t>int</a:t>
            </a:r>
            <a:r>
              <a:rPr lang="en-US" dirty="0">
                <a:solidFill>
                  <a:srgbClr val="006FE0"/>
                </a:solidFill>
                <a:latin typeface="inherit"/>
              </a:rPr>
              <a:t> </a:t>
            </a:r>
            <a:r>
              <a:rPr lang="en-US" dirty="0" err="1">
                <a:solidFill>
                  <a:srgbClr val="000000"/>
                </a:solidFill>
                <a:latin typeface="inherit"/>
              </a:rPr>
              <a:t>toplam</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a:solidFill>
                  <a:srgbClr val="0828FB"/>
                </a:solidFill>
                <a:latin typeface="inherit"/>
              </a:rPr>
              <a:t>0</a:t>
            </a:r>
            <a:r>
              <a:rPr lang="en-US" dirty="0">
                <a:solidFill>
                  <a:srgbClr val="000000"/>
                </a:solidFill>
                <a:latin typeface="inherit"/>
              </a:rPr>
              <a:t>;</a:t>
            </a:r>
            <a:endParaRPr lang="en-US" dirty="0">
              <a:solidFill>
                <a:srgbClr val="000000"/>
              </a:solidFill>
              <a:latin typeface="Monaco"/>
            </a:endParaRPr>
          </a:p>
          <a:p>
            <a:pPr fontAlgn="base"/>
            <a:r>
              <a:rPr lang="en-US" b="1" dirty="0" err="1">
                <a:solidFill>
                  <a:srgbClr val="800080"/>
                </a:solidFill>
                <a:latin typeface="inherit"/>
              </a:rPr>
              <a:t>int</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sayilar</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b="1" dirty="0">
                <a:solidFill>
                  <a:srgbClr val="800080"/>
                </a:solidFill>
                <a:latin typeface="inherit"/>
              </a:rPr>
              <a:t>new</a:t>
            </a:r>
            <a:r>
              <a:rPr lang="en-US" dirty="0">
                <a:solidFill>
                  <a:srgbClr val="006FE0"/>
                </a:solidFill>
                <a:latin typeface="inherit"/>
              </a:rPr>
              <a:t> </a:t>
            </a:r>
            <a:r>
              <a:rPr lang="en-US" b="1" dirty="0" err="1">
                <a:solidFill>
                  <a:srgbClr val="800080"/>
                </a:solidFill>
                <a:latin typeface="inherit"/>
              </a:rPr>
              <a:t>int</a:t>
            </a:r>
            <a:r>
              <a:rPr lang="en-US" dirty="0">
                <a:solidFill>
                  <a:srgbClr val="000000"/>
                </a:solidFill>
                <a:latin typeface="inherit"/>
              </a:rPr>
              <a:t>[</a:t>
            </a:r>
            <a:r>
              <a:rPr lang="en-US" dirty="0">
                <a:solidFill>
                  <a:srgbClr val="0828FB"/>
                </a:solidFill>
                <a:latin typeface="inherit"/>
              </a:rPr>
              <a:t>10</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Monaco"/>
              </a:rPr>
              <a:t> </a:t>
            </a:r>
          </a:p>
          <a:p>
            <a:pPr fontAlgn="base"/>
            <a:r>
              <a:rPr lang="en-US" b="1" dirty="0">
                <a:solidFill>
                  <a:srgbClr val="800080"/>
                </a:solidFill>
                <a:latin typeface="inherit"/>
              </a:rPr>
              <a:t>for</a:t>
            </a:r>
            <a:r>
              <a:rPr lang="en-US" dirty="0">
                <a:solidFill>
                  <a:srgbClr val="006FE0"/>
                </a:solidFill>
                <a:latin typeface="inherit"/>
              </a:rPr>
              <a:t> </a:t>
            </a:r>
            <a:r>
              <a:rPr lang="en-US" dirty="0">
                <a:solidFill>
                  <a:srgbClr val="000000"/>
                </a:solidFill>
                <a:latin typeface="inherit"/>
              </a:rPr>
              <a:t>(</a:t>
            </a:r>
            <a:r>
              <a:rPr lang="en-US" b="1" dirty="0" err="1">
                <a:solidFill>
                  <a:srgbClr val="800080"/>
                </a:solidFill>
                <a:latin typeface="inherit"/>
              </a:rPr>
              <a:t>int</a:t>
            </a:r>
            <a:r>
              <a:rPr lang="en-US" dirty="0">
                <a:solidFill>
                  <a:srgbClr val="006FE0"/>
                </a:solidFill>
                <a:latin typeface="inherit"/>
              </a:rPr>
              <a:t> </a:t>
            </a:r>
            <a:r>
              <a:rPr lang="en-US" dirty="0" err="1">
                <a:solidFill>
                  <a:srgbClr val="000000"/>
                </a:solidFill>
                <a:latin typeface="inherit"/>
              </a:rPr>
              <a:t>i</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a:solidFill>
                  <a:srgbClr val="0828FB"/>
                </a:solidFill>
                <a:latin typeface="inherit"/>
              </a:rPr>
              <a:t>0</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i</a:t>
            </a:r>
            <a:r>
              <a:rPr lang="en-US" dirty="0">
                <a:solidFill>
                  <a:srgbClr val="006FE0"/>
                </a:solidFill>
                <a:latin typeface="inherit"/>
              </a:rPr>
              <a:t> </a:t>
            </a:r>
            <a:r>
              <a:rPr lang="en-US" dirty="0">
                <a:solidFill>
                  <a:srgbClr val="000000"/>
                </a:solidFill>
                <a:latin typeface="inherit"/>
              </a:rPr>
              <a:t>&lt;</a:t>
            </a:r>
            <a:r>
              <a:rPr lang="en-US" dirty="0">
                <a:solidFill>
                  <a:srgbClr val="006FE0"/>
                </a:solidFill>
                <a:latin typeface="inherit"/>
              </a:rPr>
              <a:t> </a:t>
            </a:r>
            <a:r>
              <a:rPr lang="en-US" dirty="0" err="1">
                <a:solidFill>
                  <a:srgbClr val="000000"/>
                </a:solidFill>
                <a:latin typeface="inherit"/>
              </a:rPr>
              <a:t>sayilar.Length</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i</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err="1">
                <a:solidFill>
                  <a:srgbClr val="000000"/>
                </a:solidFill>
                <a:latin typeface="inherit"/>
              </a:rPr>
              <a:t>sayilar</a:t>
            </a:r>
            <a:r>
              <a:rPr lang="en-US" dirty="0">
                <a:solidFill>
                  <a:srgbClr val="000000"/>
                </a:solidFill>
                <a:latin typeface="inherit"/>
              </a:rPr>
              <a:t>[</a:t>
            </a:r>
            <a:r>
              <a:rPr lang="en-US" dirty="0" err="1">
                <a:solidFill>
                  <a:srgbClr val="000000"/>
                </a:solidFill>
                <a:latin typeface="inherit"/>
              </a:rPr>
              <a:t>i</a:t>
            </a:r>
            <a:r>
              <a:rPr lang="en-US" dirty="0">
                <a:solidFill>
                  <a:srgbClr val="000000"/>
                </a:solidFill>
                <a:latin typeface="inherit"/>
              </a:rPr>
              <a:t>]</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rastgele.Next</a:t>
            </a:r>
            <a:r>
              <a:rPr lang="en-US" dirty="0">
                <a:solidFill>
                  <a:srgbClr val="000000"/>
                </a:solidFill>
                <a:latin typeface="inherit"/>
              </a:rPr>
              <a:t>(</a:t>
            </a:r>
            <a:r>
              <a:rPr lang="en-US" dirty="0">
                <a:solidFill>
                  <a:srgbClr val="0828FB"/>
                </a:solidFill>
                <a:latin typeface="inherit"/>
              </a:rPr>
              <a:t>100</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Monaco"/>
              </a:rPr>
              <a:t> </a:t>
            </a:r>
          </a:p>
          <a:p>
            <a:pPr fontAlgn="base"/>
            <a:r>
              <a:rPr lang="en-US" b="1" dirty="0" err="1">
                <a:solidFill>
                  <a:srgbClr val="800080"/>
                </a:solidFill>
                <a:latin typeface="inherit"/>
              </a:rPr>
              <a:t>foreach</a:t>
            </a:r>
            <a:r>
              <a:rPr lang="en-US" dirty="0">
                <a:solidFill>
                  <a:srgbClr val="006FE0"/>
                </a:solidFill>
                <a:latin typeface="inherit"/>
              </a:rPr>
              <a:t> </a:t>
            </a:r>
            <a:r>
              <a:rPr lang="en-US" dirty="0">
                <a:solidFill>
                  <a:srgbClr val="000000"/>
                </a:solidFill>
                <a:latin typeface="inherit"/>
              </a:rPr>
              <a:t>(</a:t>
            </a:r>
            <a:r>
              <a:rPr lang="en-US" b="1" dirty="0" err="1">
                <a:solidFill>
                  <a:srgbClr val="800080"/>
                </a:solidFill>
                <a:latin typeface="inherit"/>
              </a:rPr>
              <a:t>int</a:t>
            </a:r>
            <a:r>
              <a:rPr lang="en-US" dirty="0">
                <a:solidFill>
                  <a:srgbClr val="006FE0"/>
                </a:solidFill>
                <a:latin typeface="inherit"/>
              </a:rPr>
              <a:t> </a:t>
            </a:r>
            <a:r>
              <a:rPr lang="en-US" dirty="0" err="1">
                <a:solidFill>
                  <a:srgbClr val="000000"/>
                </a:solidFill>
                <a:latin typeface="inherit"/>
              </a:rPr>
              <a:t>sayi</a:t>
            </a:r>
            <a:r>
              <a:rPr lang="en-US" dirty="0">
                <a:solidFill>
                  <a:srgbClr val="000000"/>
                </a:solidFill>
                <a:latin typeface="inherit"/>
              </a:rPr>
              <a:t> </a:t>
            </a:r>
            <a:r>
              <a:rPr lang="en-US" b="1" dirty="0">
                <a:solidFill>
                  <a:srgbClr val="800080"/>
                </a:solidFill>
                <a:latin typeface="inherit"/>
              </a:rPr>
              <a:t>in</a:t>
            </a:r>
            <a:r>
              <a:rPr lang="en-US" dirty="0">
                <a:solidFill>
                  <a:srgbClr val="006FE0"/>
                </a:solidFill>
                <a:latin typeface="inherit"/>
              </a:rPr>
              <a:t> </a:t>
            </a:r>
            <a:r>
              <a:rPr lang="en-US" dirty="0" err="1">
                <a:solidFill>
                  <a:srgbClr val="000000"/>
                </a:solidFill>
                <a:latin typeface="inherit"/>
              </a:rPr>
              <a:t>sayilar</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err="1">
                <a:solidFill>
                  <a:srgbClr val="000000"/>
                </a:solidFill>
                <a:latin typeface="inherit"/>
              </a:rPr>
              <a:t>toplam</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sayi</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Monaco"/>
              </a:rPr>
              <a:t> </a:t>
            </a:r>
          </a:p>
          <a:p>
            <a:pPr fontAlgn="base"/>
            <a:r>
              <a:rPr lang="en-US" dirty="0" err="1">
                <a:solidFill>
                  <a:srgbClr val="000000"/>
                </a:solidFill>
                <a:latin typeface="inherit"/>
              </a:rPr>
              <a:t>Console.WriteLine</a:t>
            </a:r>
            <a:r>
              <a:rPr lang="en-US" dirty="0">
                <a:solidFill>
                  <a:srgbClr val="000000"/>
                </a:solidFill>
                <a:latin typeface="inherit"/>
              </a:rPr>
              <a:t>(</a:t>
            </a:r>
            <a:r>
              <a:rPr lang="en-US" dirty="0">
                <a:solidFill>
                  <a:srgbClr val="006FE0"/>
                </a:solidFill>
                <a:latin typeface="inherit"/>
              </a:rPr>
              <a:t> </a:t>
            </a:r>
            <a:r>
              <a:rPr lang="en-US" dirty="0">
                <a:solidFill>
                  <a:srgbClr val="000000"/>
                </a:solidFill>
                <a:latin typeface="inherit"/>
              </a:rPr>
              <a:t>(</a:t>
            </a:r>
            <a:r>
              <a:rPr lang="en-US" b="1" dirty="0">
                <a:solidFill>
                  <a:srgbClr val="800080"/>
                </a:solidFill>
                <a:latin typeface="inherit"/>
              </a:rPr>
              <a:t>double</a:t>
            </a:r>
            <a:r>
              <a:rPr lang="en-US" dirty="0">
                <a:solidFill>
                  <a:srgbClr val="000000"/>
                </a:solidFill>
                <a:latin typeface="inherit"/>
              </a:rPr>
              <a:t>)</a:t>
            </a:r>
            <a:r>
              <a:rPr lang="en-US" dirty="0" err="1">
                <a:solidFill>
                  <a:srgbClr val="000000"/>
                </a:solidFill>
                <a:latin typeface="inherit"/>
              </a:rPr>
              <a:t>toplam</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sayilar.Length</a:t>
            </a:r>
            <a:r>
              <a:rPr lang="en-US" dirty="0">
                <a:solidFill>
                  <a:srgbClr val="006FE0"/>
                </a:solidFill>
                <a:latin typeface="inherit"/>
              </a:rPr>
              <a:t> </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Monaco"/>
              </a:rPr>
              <a:t> </a:t>
            </a:r>
          </a:p>
          <a:p>
            <a:pPr fontAlgn="base"/>
            <a:r>
              <a:rPr lang="en-US" dirty="0" err="1">
                <a:solidFill>
                  <a:srgbClr val="000000"/>
                </a:solidFill>
                <a:latin typeface="inherit"/>
              </a:rPr>
              <a:t>Console.ReadKey</a:t>
            </a:r>
            <a:r>
              <a:rPr lang="en-US" dirty="0">
                <a:solidFill>
                  <a:srgbClr val="000000"/>
                </a:solidFill>
                <a:latin typeface="inherit"/>
              </a:rPr>
              <a:t>();</a:t>
            </a:r>
            <a:endParaRPr lang="en-US" b="0" i="0" dirty="0">
              <a:solidFill>
                <a:srgbClr val="000000"/>
              </a:solidFill>
              <a:effectLst/>
              <a:latin typeface="Monaco"/>
            </a:endParaRPr>
          </a:p>
        </p:txBody>
      </p:sp>
    </p:spTree>
    <p:extLst>
      <p:ext uri="{BB962C8B-B14F-4D97-AF65-F5344CB8AC3E}">
        <p14:creationId xmlns:p14="http://schemas.microsoft.com/office/powerpoint/2010/main" val="2587335361"/>
      </p:ext>
    </p:extLst>
  </p:cSld>
  <p:clrMapOvr>
    <a:masterClrMapping/>
  </p:clrMapOvr>
  <p:transition spd="med" advClick="0" advTm="1000">
    <p:spli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44</a:t>
            </a:fld>
            <a:endParaRPr lang="tr-TR">
              <a:solidFill>
                <a:srgbClr val="FFFFFF"/>
              </a:solidFill>
            </a:endParaRPr>
          </a:p>
        </p:txBody>
      </p:sp>
      <p:sp>
        <p:nvSpPr>
          <p:cNvPr id="4" name="Dikdörtgen 3"/>
          <p:cNvSpPr/>
          <p:nvPr/>
        </p:nvSpPr>
        <p:spPr>
          <a:xfrm>
            <a:off x="888274" y="902907"/>
            <a:ext cx="8255726" cy="4801314"/>
          </a:xfrm>
          <a:prstGeom prst="rect">
            <a:avLst/>
          </a:prstGeom>
          <a:solidFill>
            <a:schemeClr val="tx1"/>
          </a:solidFill>
        </p:spPr>
        <p:txBody>
          <a:bodyPr wrap="square">
            <a:spAutoFit/>
          </a:bodyPr>
          <a:lstStyle/>
          <a:p>
            <a:pPr fontAlgn="base"/>
            <a:r>
              <a:rPr lang="en-US" b="1" dirty="0">
                <a:solidFill>
                  <a:srgbClr val="800080"/>
                </a:solidFill>
                <a:latin typeface="inherit"/>
              </a:rPr>
              <a:t>string</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dizi</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a:solidFill>
                  <a:srgbClr val="0828FB"/>
                </a:solidFill>
                <a:latin typeface="inherit"/>
              </a:rPr>
              <a:t>"Ahmet"</a:t>
            </a:r>
            <a:r>
              <a:rPr lang="en-US" dirty="0">
                <a:solidFill>
                  <a:srgbClr val="000000"/>
                </a:solidFill>
                <a:latin typeface="inherit"/>
              </a:rPr>
              <a:t>,</a:t>
            </a:r>
            <a:r>
              <a:rPr lang="en-US" dirty="0">
                <a:solidFill>
                  <a:srgbClr val="006FE0"/>
                </a:solidFill>
                <a:latin typeface="inherit"/>
              </a:rPr>
              <a:t> </a:t>
            </a:r>
            <a:r>
              <a:rPr lang="en-US" dirty="0">
                <a:solidFill>
                  <a:srgbClr val="0828FB"/>
                </a:solidFill>
                <a:latin typeface="inherit"/>
              </a:rPr>
              <a:t>"</a:t>
            </a:r>
            <a:r>
              <a:rPr lang="en-US" dirty="0" err="1">
                <a:solidFill>
                  <a:srgbClr val="0828FB"/>
                </a:solidFill>
                <a:latin typeface="inherit"/>
              </a:rPr>
              <a:t>Cansever</a:t>
            </a:r>
            <a:r>
              <a:rPr lang="en-US" dirty="0">
                <a:solidFill>
                  <a:srgbClr val="0828FB"/>
                </a:solidFill>
                <a:latin typeface="inherit"/>
              </a:rPr>
              <a:t>"</a:t>
            </a:r>
            <a:r>
              <a:rPr lang="en-US" dirty="0">
                <a:solidFill>
                  <a:srgbClr val="000000"/>
                </a:solidFill>
                <a:latin typeface="inherit"/>
              </a:rPr>
              <a:t>,</a:t>
            </a:r>
            <a:r>
              <a:rPr lang="en-US" dirty="0">
                <a:solidFill>
                  <a:srgbClr val="006FE0"/>
                </a:solidFill>
                <a:latin typeface="inherit"/>
              </a:rPr>
              <a:t> </a:t>
            </a:r>
            <a:r>
              <a:rPr lang="en-US" dirty="0">
                <a:solidFill>
                  <a:srgbClr val="0828FB"/>
                </a:solidFill>
                <a:latin typeface="inherit"/>
              </a:rPr>
              <a:t>"www.yazilimbilisim.net"</a:t>
            </a:r>
            <a:r>
              <a:rPr lang="en-US" dirty="0">
                <a:solidFill>
                  <a:srgbClr val="006FE0"/>
                </a:solidFill>
                <a:latin typeface="inherit"/>
              </a:rPr>
              <a:t> </a:t>
            </a:r>
            <a:r>
              <a:rPr lang="en-US" dirty="0">
                <a:solidFill>
                  <a:srgbClr val="000000"/>
                </a:solidFill>
                <a:latin typeface="inherit"/>
              </a:rPr>
              <a:t>};</a:t>
            </a:r>
            <a:endParaRPr lang="en-US" dirty="0">
              <a:solidFill>
                <a:srgbClr val="000000"/>
              </a:solidFill>
              <a:latin typeface="Monaco"/>
            </a:endParaRPr>
          </a:p>
          <a:p>
            <a:pPr fontAlgn="base"/>
            <a:r>
              <a:rPr lang="en-US" b="1" dirty="0">
                <a:solidFill>
                  <a:srgbClr val="800080"/>
                </a:solidFill>
                <a:latin typeface="inherit"/>
              </a:rPr>
              <a:t>string</a:t>
            </a:r>
            <a:r>
              <a:rPr lang="en-US" dirty="0">
                <a:solidFill>
                  <a:srgbClr val="006FE0"/>
                </a:solidFill>
                <a:latin typeface="inherit"/>
              </a:rPr>
              <a:t> </a:t>
            </a:r>
            <a:r>
              <a:rPr lang="en-US" dirty="0" err="1">
                <a:solidFill>
                  <a:srgbClr val="000000"/>
                </a:solidFill>
                <a:latin typeface="inherit"/>
              </a:rPr>
              <a:t>uzunKelime</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a:solidFill>
                  <a:srgbClr val="0828FB"/>
                </a:solidFill>
                <a:latin typeface="inherit"/>
              </a:rPr>
              <a:t>""</a:t>
            </a:r>
            <a:r>
              <a:rPr lang="en-US" dirty="0">
                <a:solidFill>
                  <a:srgbClr val="000000"/>
                </a:solidFill>
                <a:latin typeface="inherit"/>
              </a:rPr>
              <a:t>;</a:t>
            </a:r>
            <a:endParaRPr lang="en-US" dirty="0">
              <a:solidFill>
                <a:srgbClr val="000000"/>
              </a:solidFill>
              <a:latin typeface="Monaco"/>
            </a:endParaRPr>
          </a:p>
          <a:p>
            <a:pPr fontAlgn="base"/>
            <a:r>
              <a:rPr lang="en-US" b="1" dirty="0" err="1">
                <a:solidFill>
                  <a:srgbClr val="800080"/>
                </a:solidFill>
                <a:latin typeface="inherit"/>
              </a:rPr>
              <a:t>int</a:t>
            </a:r>
            <a:r>
              <a:rPr lang="en-US" dirty="0">
                <a:solidFill>
                  <a:srgbClr val="006FE0"/>
                </a:solidFill>
                <a:latin typeface="inherit"/>
              </a:rPr>
              <a:t> </a:t>
            </a:r>
            <a:r>
              <a:rPr lang="en-US" dirty="0" err="1">
                <a:solidFill>
                  <a:srgbClr val="000000"/>
                </a:solidFill>
                <a:latin typeface="inherit"/>
              </a:rPr>
              <a:t>uzunluk</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a:solidFill>
                  <a:srgbClr val="0828FB"/>
                </a:solidFill>
                <a:latin typeface="inherit"/>
              </a:rPr>
              <a:t>0</a:t>
            </a:r>
            <a:r>
              <a:rPr lang="en-US" dirty="0">
                <a:solidFill>
                  <a:srgbClr val="000000"/>
                </a:solidFill>
                <a:latin typeface="inherit"/>
              </a:rPr>
              <a:t>;</a:t>
            </a:r>
            <a:endParaRPr lang="en-US" dirty="0">
              <a:solidFill>
                <a:srgbClr val="000000"/>
              </a:solidFill>
              <a:latin typeface="Monaco"/>
            </a:endParaRPr>
          </a:p>
          <a:p>
            <a:pPr fontAlgn="base"/>
            <a:r>
              <a:rPr lang="en-US" b="1" dirty="0" err="1">
                <a:solidFill>
                  <a:srgbClr val="800080"/>
                </a:solidFill>
                <a:latin typeface="inherit"/>
              </a:rPr>
              <a:t>int</a:t>
            </a:r>
            <a:r>
              <a:rPr lang="en-US" dirty="0">
                <a:solidFill>
                  <a:srgbClr val="006FE0"/>
                </a:solidFill>
                <a:latin typeface="inherit"/>
              </a:rPr>
              <a:t> </a:t>
            </a:r>
            <a:r>
              <a:rPr lang="en-US" dirty="0" err="1">
                <a:solidFill>
                  <a:srgbClr val="000000"/>
                </a:solidFill>
                <a:latin typeface="inherit"/>
              </a:rPr>
              <a:t>indx</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a:solidFill>
                  <a:srgbClr val="0828FB"/>
                </a:solidFill>
                <a:latin typeface="inherit"/>
              </a:rPr>
              <a:t>0</a:t>
            </a:r>
            <a:r>
              <a:rPr lang="en-US" dirty="0">
                <a:solidFill>
                  <a:srgbClr val="000000"/>
                </a:solidFill>
                <a:latin typeface="inherit"/>
              </a:rPr>
              <a:t>;</a:t>
            </a:r>
            <a:endParaRPr lang="en-US" dirty="0">
              <a:solidFill>
                <a:srgbClr val="000000"/>
              </a:solidFill>
              <a:latin typeface="Monaco"/>
            </a:endParaRPr>
          </a:p>
          <a:p>
            <a:pPr fontAlgn="base"/>
            <a:r>
              <a:rPr lang="en-US" b="1" dirty="0" err="1">
                <a:solidFill>
                  <a:srgbClr val="800080"/>
                </a:solidFill>
                <a:latin typeface="inherit"/>
              </a:rPr>
              <a:t>foreach</a:t>
            </a:r>
            <a:r>
              <a:rPr lang="en-US" dirty="0">
                <a:solidFill>
                  <a:srgbClr val="006FE0"/>
                </a:solidFill>
                <a:latin typeface="inherit"/>
              </a:rPr>
              <a:t> </a:t>
            </a:r>
            <a:r>
              <a:rPr lang="en-US" dirty="0">
                <a:solidFill>
                  <a:srgbClr val="000000"/>
                </a:solidFill>
                <a:latin typeface="inherit"/>
              </a:rPr>
              <a:t>(</a:t>
            </a:r>
            <a:r>
              <a:rPr lang="en-US" b="1" dirty="0">
                <a:solidFill>
                  <a:srgbClr val="800080"/>
                </a:solidFill>
                <a:latin typeface="inherit"/>
              </a:rPr>
              <a:t>string</a:t>
            </a:r>
            <a:r>
              <a:rPr lang="en-US" dirty="0">
                <a:solidFill>
                  <a:srgbClr val="006FE0"/>
                </a:solidFill>
                <a:latin typeface="inherit"/>
              </a:rPr>
              <a:t> </a:t>
            </a:r>
            <a:r>
              <a:rPr lang="en-US" dirty="0" err="1">
                <a:solidFill>
                  <a:srgbClr val="000000"/>
                </a:solidFill>
                <a:latin typeface="inherit"/>
              </a:rPr>
              <a:t>eleman</a:t>
            </a:r>
            <a:r>
              <a:rPr lang="en-US" dirty="0">
                <a:solidFill>
                  <a:srgbClr val="000000"/>
                </a:solidFill>
                <a:latin typeface="inherit"/>
              </a:rPr>
              <a:t> </a:t>
            </a:r>
            <a:r>
              <a:rPr lang="en-US" b="1" dirty="0">
                <a:solidFill>
                  <a:srgbClr val="800080"/>
                </a:solidFill>
                <a:latin typeface="inherit"/>
              </a:rPr>
              <a:t>in</a:t>
            </a:r>
            <a:r>
              <a:rPr lang="en-US" dirty="0">
                <a:solidFill>
                  <a:srgbClr val="006FE0"/>
                </a:solidFill>
                <a:latin typeface="inherit"/>
              </a:rPr>
              <a:t> </a:t>
            </a:r>
            <a:r>
              <a:rPr lang="en-US" dirty="0" err="1">
                <a:solidFill>
                  <a:srgbClr val="000000"/>
                </a:solidFill>
                <a:latin typeface="inherit"/>
              </a:rPr>
              <a:t>dizi</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b="1" dirty="0">
                <a:solidFill>
                  <a:srgbClr val="800080"/>
                </a:solidFill>
                <a:latin typeface="inherit"/>
              </a:rPr>
              <a:t>if</a:t>
            </a:r>
            <a:r>
              <a:rPr lang="en-US" dirty="0">
                <a:solidFill>
                  <a:srgbClr val="006FE0"/>
                </a:solidFill>
                <a:latin typeface="inherit"/>
              </a:rPr>
              <a:t> </a:t>
            </a:r>
            <a:r>
              <a:rPr lang="en-US" dirty="0">
                <a:solidFill>
                  <a:srgbClr val="000000"/>
                </a:solidFill>
                <a:latin typeface="inherit"/>
              </a:rPr>
              <a:t>(</a:t>
            </a:r>
            <a:r>
              <a:rPr lang="en-US" dirty="0" err="1">
                <a:solidFill>
                  <a:srgbClr val="000000"/>
                </a:solidFill>
                <a:latin typeface="inherit"/>
              </a:rPr>
              <a:t>eleman.Length</a:t>
            </a:r>
            <a:r>
              <a:rPr lang="en-US" dirty="0">
                <a:solidFill>
                  <a:srgbClr val="006FE0"/>
                </a:solidFill>
                <a:latin typeface="inherit"/>
              </a:rPr>
              <a:t> </a:t>
            </a:r>
            <a:r>
              <a:rPr lang="en-US" dirty="0">
                <a:solidFill>
                  <a:srgbClr val="000000"/>
                </a:solidFill>
                <a:latin typeface="inherit"/>
              </a:rPr>
              <a:t>&gt;</a:t>
            </a:r>
            <a:r>
              <a:rPr lang="en-US" dirty="0">
                <a:solidFill>
                  <a:srgbClr val="006FE0"/>
                </a:solidFill>
                <a:latin typeface="inherit"/>
              </a:rPr>
              <a:t> </a:t>
            </a:r>
            <a:r>
              <a:rPr lang="en-US" dirty="0" err="1">
                <a:solidFill>
                  <a:srgbClr val="000000"/>
                </a:solidFill>
                <a:latin typeface="inherit"/>
              </a:rPr>
              <a:t>uzunluk</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err="1">
                <a:solidFill>
                  <a:srgbClr val="000000"/>
                </a:solidFill>
                <a:latin typeface="inherit"/>
              </a:rPr>
              <a:t>uzunluk</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eleman.Length</a:t>
            </a:r>
            <a:r>
              <a:rPr lang="en-US" dirty="0">
                <a:solidFill>
                  <a:srgbClr val="000000"/>
                </a:solidFill>
                <a:latin typeface="inherit"/>
              </a:rPr>
              <a:t>;</a:t>
            </a:r>
            <a:endParaRPr lang="en-US" dirty="0">
              <a:solidFill>
                <a:srgbClr val="000000"/>
              </a:solidFill>
              <a:latin typeface="Monaco"/>
            </a:endParaRPr>
          </a:p>
          <a:p>
            <a:pPr fontAlgn="base"/>
            <a:r>
              <a:rPr lang="en-US" dirty="0" err="1">
                <a:solidFill>
                  <a:srgbClr val="000000"/>
                </a:solidFill>
                <a:latin typeface="inherit"/>
              </a:rPr>
              <a:t>uzunKelime</a:t>
            </a:r>
            <a:r>
              <a:rPr lang="en-US" dirty="0">
                <a:solidFill>
                  <a:srgbClr val="006FE0"/>
                </a:solidFill>
                <a:latin typeface="inherit"/>
              </a:rPr>
              <a:t> </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eleman</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Monaco"/>
              </a:rPr>
              <a:t> </a:t>
            </a:r>
          </a:p>
          <a:p>
            <a:pPr fontAlgn="base"/>
            <a:r>
              <a:rPr lang="en-US" dirty="0" err="1">
                <a:solidFill>
                  <a:srgbClr val="000000"/>
                </a:solidFill>
                <a:latin typeface="inherit"/>
              </a:rPr>
              <a:t>Console.WriteLine</a:t>
            </a:r>
            <a:r>
              <a:rPr lang="en-US" dirty="0">
                <a:solidFill>
                  <a:srgbClr val="000000"/>
                </a:solidFill>
                <a:latin typeface="inherit"/>
              </a:rPr>
              <a:t>(</a:t>
            </a:r>
            <a:r>
              <a:rPr lang="en-US" dirty="0">
                <a:solidFill>
                  <a:srgbClr val="0828FB"/>
                </a:solidFill>
                <a:latin typeface="inherit"/>
              </a:rPr>
              <a:t>"</a:t>
            </a:r>
            <a:r>
              <a:rPr lang="en-US" dirty="0" err="1">
                <a:solidFill>
                  <a:srgbClr val="0828FB"/>
                </a:solidFill>
                <a:latin typeface="inherit"/>
              </a:rPr>
              <a:t>En</a:t>
            </a:r>
            <a:r>
              <a:rPr lang="en-US" dirty="0">
                <a:solidFill>
                  <a:srgbClr val="0828FB"/>
                </a:solidFill>
                <a:latin typeface="inherit"/>
              </a:rPr>
              <a:t> </a:t>
            </a:r>
            <a:r>
              <a:rPr lang="en-US" dirty="0" err="1">
                <a:solidFill>
                  <a:srgbClr val="0828FB"/>
                </a:solidFill>
                <a:latin typeface="inherit"/>
              </a:rPr>
              <a:t>uzun</a:t>
            </a:r>
            <a:r>
              <a:rPr lang="en-US" dirty="0">
                <a:solidFill>
                  <a:srgbClr val="0828FB"/>
                </a:solidFill>
                <a:latin typeface="inherit"/>
              </a:rPr>
              <a:t> </a:t>
            </a:r>
            <a:r>
              <a:rPr lang="en-US" dirty="0" err="1">
                <a:solidFill>
                  <a:srgbClr val="0828FB"/>
                </a:solidFill>
                <a:latin typeface="inherit"/>
              </a:rPr>
              <a:t>dizi</a:t>
            </a:r>
            <a:r>
              <a:rPr lang="en-US" dirty="0">
                <a:solidFill>
                  <a:srgbClr val="0828FB"/>
                </a:solidFill>
                <a:latin typeface="inherit"/>
              </a:rPr>
              <a:t> </a:t>
            </a:r>
            <a:r>
              <a:rPr lang="en-US" dirty="0" err="1">
                <a:solidFill>
                  <a:srgbClr val="0828FB"/>
                </a:solidFill>
                <a:latin typeface="inherit"/>
              </a:rPr>
              <a:t>elemenı</a:t>
            </a:r>
            <a:r>
              <a:rPr lang="en-US" dirty="0">
                <a:solidFill>
                  <a:srgbClr val="0828FB"/>
                </a:solidFill>
                <a:latin typeface="inherit"/>
              </a:rPr>
              <a:t> : {0} \n </a:t>
            </a:r>
            <a:r>
              <a:rPr lang="en-US" dirty="0" err="1">
                <a:solidFill>
                  <a:srgbClr val="0828FB"/>
                </a:solidFill>
                <a:latin typeface="inherit"/>
              </a:rPr>
              <a:t>uzunluk</a:t>
            </a:r>
            <a:r>
              <a:rPr lang="en-US" dirty="0">
                <a:solidFill>
                  <a:srgbClr val="0828FB"/>
                </a:solidFill>
                <a:latin typeface="inherit"/>
              </a:rPr>
              <a:t> : {1}"</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uzunKelime</a:t>
            </a:r>
            <a:r>
              <a:rPr lang="en-US" dirty="0">
                <a:solidFill>
                  <a:srgbClr val="000000"/>
                </a:solidFill>
                <a:latin typeface="inherit"/>
              </a:rPr>
              <a:t>,</a:t>
            </a:r>
            <a:r>
              <a:rPr lang="en-US" dirty="0">
                <a:solidFill>
                  <a:srgbClr val="006FE0"/>
                </a:solidFill>
                <a:latin typeface="inherit"/>
              </a:rPr>
              <a:t> </a:t>
            </a:r>
            <a:r>
              <a:rPr lang="en-US" dirty="0" err="1">
                <a:solidFill>
                  <a:srgbClr val="000000"/>
                </a:solidFill>
                <a:latin typeface="inherit"/>
              </a:rPr>
              <a:t>uzunluk</a:t>
            </a:r>
            <a:r>
              <a:rPr lang="en-US" dirty="0">
                <a:solidFill>
                  <a:srgbClr val="000000"/>
                </a:solidFill>
                <a:latin typeface="inherit"/>
              </a:rPr>
              <a:t>);</a:t>
            </a:r>
            <a:endParaRPr lang="en-US" dirty="0">
              <a:solidFill>
                <a:srgbClr val="000000"/>
              </a:solidFill>
              <a:latin typeface="Monaco"/>
            </a:endParaRPr>
          </a:p>
          <a:p>
            <a:pPr fontAlgn="base"/>
            <a:r>
              <a:rPr lang="en-US" dirty="0" err="1">
                <a:solidFill>
                  <a:srgbClr val="000000"/>
                </a:solidFill>
                <a:latin typeface="inherit"/>
              </a:rPr>
              <a:t>Console.ReadKey</a:t>
            </a:r>
            <a:r>
              <a:rPr lang="en-US" dirty="0">
                <a:solidFill>
                  <a:srgbClr val="000000"/>
                </a:solidFill>
                <a:latin typeface="inherit"/>
              </a:rPr>
              <a:t>();</a:t>
            </a:r>
            <a:endParaRPr lang="en-US" dirty="0">
              <a:solidFill>
                <a:srgbClr val="000000"/>
              </a:solidFill>
              <a:latin typeface="Monaco"/>
            </a:endParaRPr>
          </a:p>
          <a:p>
            <a:pPr fontAlgn="base"/>
            <a:r>
              <a:rPr lang="en-US" dirty="0">
                <a:solidFill>
                  <a:srgbClr val="000000"/>
                </a:solidFill>
                <a:latin typeface="Monaco"/>
              </a:rPr>
              <a:t> </a:t>
            </a:r>
            <a:endParaRPr lang="en-US" b="0" i="0" dirty="0">
              <a:solidFill>
                <a:srgbClr val="000000"/>
              </a:solidFill>
              <a:effectLst/>
              <a:latin typeface="Monaco"/>
            </a:endParaRPr>
          </a:p>
        </p:txBody>
      </p:sp>
    </p:spTree>
    <p:extLst>
      <p:ext uri="{BB962C8B-B14F-4D97-AF65-F5344CB8AC3E}">
        <p14:creationId xmlns:p14="http://schemas.microsoft.com/office/powerpoint/2010/main" val="553043272"/>
      </p:ext>
    </p:extLst>
  </p:cSld>
  <p:clrMapOvr>
    <a:masterClrMapping/>
  </p:clrMapOvr>
  <p:transition spd="med" advClick="0" advTm="1000">
    <p:spli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45</a:t>
            </a:fld>
            <a:endParaRPr lang="tr-TR">
              <a:solidFill>
                <a:srgbClr val="FFFFFF"/>
              </a:solidFill>
            </a:endParaRPr>
          </a:p>
        </p:txBody>
      </p:sp>
    </p:spTree>
    <p:extLst>
      <p:ext uri="{BB962C8B-B14F-4D97-AF65-F5344CB8AC3E}">
        <p14:creationId xmlns:p14="http://schemas.microsoft.com/office/powerpoint/2010/main" val="2874276444"/>
      </p:ext>
    </p:extLst>
  </p:cSld>
  <p:clrMapOvr>
    <a:masterClrMapping/>
  </p:clrMapOvr>
  <p:transition spd="med" advClick="0" advTm="1000">
    <p:spli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279576" y="332657"/>
            <a:ext cx="6336704" cy="6070893"/>
          </a:xfrm>
          <a:prstGeom prst="rect">
            <a:avLst/>
          </a:prstGeom>
        </p:spPr>
        <p:txBody>
          <a:bodyPr wrap="square">
            <a:spAutoFit/>
          </a:bodyPr>
          <a:lstStyle/>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System.Collections.Generic</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System.Linq</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System.Text</a:t>
            </a:r>
            <a:r>
              <a:rPr lang="tr-TR" sz="1050" dirty="0">
                <a:solidFill>
                  <a:srgbClr val="000000"/>
                </a:solidFill>
                <a:highlight>
                  <a:srgbClr val="FFFFFF"/>
                </a:highlight>
                <a:latin typeface="Consolas" panose="020B0609020204030204" pitchFamily="49" charset="0"/>
              </a:rPr>
              <a:t>;</a:t>
            </a:r>
          </a:p>
          <a:p>
            <a:r>
              <a:rPr lang="tr-TR" sz="1050" dirty="0" err="1">
                <a:solidFill>
                  <a:srgbClr val="0000FF"/>
                </a:solidFill>
                <a:highlight>
                  <a:srgbClr val="FFFFFF"/>
                </a:highlight>
                <a:latin typeface="Consolas" panose="020B0609020204030204" pitchFamily="49" charset="0"/>
              </a:rPr>
              <a:t>using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System.Threading.Tasks</a:t>
            </a:r>
            <a:r>
              <a:rPr lang="tr-TR" sz="1050" dirty="0">
                <a:solidFill>
                  <a:srgbClr val="000000"/>
                </a:solidFill>
                <a:highlight>
                  <a:srgbClr val="FFFFFF"/>
                </a:highlight>
                <a:latin typeface="Consolas" panose="020B0609020204030204" pitchFamily="49" charset="0"/>
              </a:rPr>
              <a:t>;</a:t>
            </a:r>
          </a:p>
          <a:p>
            <a:endParaRPr lang="tr-TR" sz="1050" dirty="0">
              <a:solidFill>
                <a:srgbClr val="000000"/>
              </a:solidFill>
              <a:highlight>
                <a:srgbClr val="FFFFFF"/>
              </a:highlight>
              <a:latin typeface="Consolas" panose="020B0609020204030204" pitchFamily="49" charset="0"/>
            </a:endParaRPr>
          </a:p>
          <a:p>
            <a:r>
              <a:rPr lang="tr-TR" sz="1050" dirty="0" err="1">
                <a:solidFill>
                  <a:srgbClr val="0000FF"/>
                </a:solidFill>
                <a:highlight>
                  <a:srgbClr val="FFFFFF"/>
                </a:highlight>
                <a:latin typeface="Consolas" panose="020B0609020204030204" pitchFamily="49" charset="0"/>
              </a:rPr>
              <a:t>namespace</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operator_ilis</a:t>
            </a:r>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class</a:t>
            </a:r>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ForEachTest</a:t>
            </a:r>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static</a:t>
            </a:r>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void</a:t>
            </a:r>
            <a:r>
              <a:rPr lang="tr-TR" sz="1050" dirty="0">
                <a:solidFill>
                  <a:srgbClr val="000000"/>
                </a:solidFill>
                <a:highlight>
                  <a:srgbClr val="FFFFFF"/>
                </a:highlight>
                <a:latin typeface="Consolas" panose="020B0609020204030204" pitchFamily="49" charset="0"/>
              </a:rPr>
              <a:t> Main(</a:t>
            </a:r>
            <a:r>
              <a:rPr lang="tr-TR" sz="1050" dirty="0" err="1">
                <a:solidFill>
                  <a:srgbClr val="0000FF"/>
                </a:solidFill>
                <a:highlight>
                  <a:srgbClr val="FFFFFF"/>
                </a:highlight>
                <a:latin typeface="Consolas" panose="020B0609020204030204" pitchFamily="49" charset="0"/>
              </a:rPr>
              <a:t>string</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args</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int</a:t>
            </a:r>
            <a:r>
              <a:rPr lang="en-US" sz="1050" dirty="0">
                <a:solidFill>
                  <a:srgbClr val="000000"/>
                </a:solidFill>
                <a:highlight>
                  <a:srgbClr val="FFFFFF"/>
                </a:highlight>
                <a:latin typeface="Consolas" panose="020B0609020204030204" pitchFamily="49" charset="0"/>
              </a:rPr>
              <a:t>[] array = </a:t>
            </a:r>
            <a:r>
              <a:rPr lang="en-US" sz="1050" dirty="0">
                <a:solidFill>
                  <a:srgbClr val="0000FF"/>
                </a:solidFill>
                <a:highlight>
                  <a:srgbClr val="FFFFFF"/>
                </a:highlight>
                <a:latin typeface="Consolas" panose="020B0609020204030204" pitchFamily="49" charset="0"/>
              </a:rPr>
              <a:t>new</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int</a:t>
            </a:r>
            <a:r>
              <a:rPr lang="en-US" sz="1050" dirty="0">
                <a:solidFill>
                  <a:srgbClr val="000000"/>
                </a:solidFill>
                <a:highlight>
                  <a:srgbClr val="FFFFFF"/>
                </a:highlight>
                <a:latin typeface="Consolas" panose="020B0609020204030204" pitchFamily="49" charset="0"/>
              </a:rPr>
              <a:t>[] { 10, 10, 5, 7, 20, 15, 18, 21 };</a:t>
            </a:r>
          </a:p>
          <a:p>
            <a:r>
              <a:rPr lang="tr-TR" sz="1050" dirty="0">
                <a:solidFill>
                  <a:srgbClr val="000000"/>
                </a:solidFill>
                <a:highlight>
                  <a:srgbClr val="FFFFFF"/>
                </a:highlight>
                <a:latin typeface="Consolas" panose="020B0609020204030204" pitchFamily="49" charset="0"/>
              </a:rPr>
              <a:t>            </a:t>
            </a:r>
            <a:r>
              <a:rPr lang="tr-TR" sz="1050" dirty="0">
                <a:solidFill>
                  <a:srgbClr val="008000"/>
                </a:solidFill>
                <a:highlight>
                  <a:srgbClr val="FFFFFF"/>
                </a:highlight>
                <a:latin typeface="Consolas" panose="020B0609020204030204" pitchFamily="49" charset="0"/>
              </a:rPr>
              <a:t>// </a:t>
            </a:r>
            <a:r>
              <a:rPr lang="tr-TR" sz="1050" dirty="0" err="1">
                <a:solidFill>
                  <a:srgbClr val="008000"/>
                </a:solidFill>
                <a:highlight>
                  <a:srgbClr val="FFFFFF"/>
                </a:highlight>
                <a:latin typeface="Consolas" panose="020B0609020204030204" pitchFamily="49" charset="0"/>
              </a:rPr>
              <a:t>foreach</a:t>
            </a:r>
            <a:r>
              <a:rPr lang="tr-TR" sz="1050" dirty="0">
                <a:solidFill>
                  <a:srgbClr val="008000"/>
                </a:solidFill>
                <a:highlight>
                  <a:srgbClr val="FFFFFF"/>
                </a:highlight>
                <a:latin typeface="Consolas" panose="020B0609020204030204" pitchFamily="49" charset="0"/>
              </a:rPr>
              <a:t> kullanarak diziyi yazdırma</a:t>
            </a:r>
            <a:endParaRPr lang="tr-TR" sz="1050" dirty="0">
              <a:solidFill>
                <a:srgbClr val="000000"/>
              </a:solidFill>
              <a:highlight>
                <a:srgbClr val="FFFFFF"/>
              </a:highlight>
              <a:latin typeface="Consolas" panose="020B0609020204030204" pitchFamily="49" charset="0"/>
            </a:endParaRPr>
          </a:p>
          <a:p>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foreach</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int</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eleman</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in</a:t>
            </a:r>
            <a:r>
              <a:rPr lang="en-US" sz="1050" dirty="0">
                <a:solidFill>
                  <a:srgbClr val="000000"/>
                </a:solidFill>
                <a:highlight>
                  <a:srgbClr val="FFFFFF"/>
                </a:highlight>
                <a:latin typeface="Consolas" panose="020B0609020204030204" pitchFamily="49" charset="0"/>
              </a:rPr>
              <a:t> array)</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(eleman);</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a:solidFill>
                  <a:srgbClr val="008000"/>
                </a:solidFill>
                <a:highlight>
                  <a:srgbClr val="FFFFFF"/>
                </a:highlight>
                <a:latin typeface="Consolas" panose="020B0609020204030204" pitchFamily="49" charset="0"/>
              </a:rPr>
              <a:t>// </a:t>
            </a:r>
            <a:r>
              <a:rPr lang="tr-TR" sz="1050" dirty="0" err="1">
                <a:solidFill>
                  <a:srgbClr val="008000"/>
                </a:solidFill>
                <a:highlight>
                  <a:srgbClr val="FFFFFF"/>
                </a:highlight>
                <a:latin typeface="Consolas" panose="020B0609020204030204" pitchFamily="49" charset="0"/>
              </a:rPr>
              <a:t>for</a:t>
            </a:r>
            <a:r>
              <a:rPr lang="tr-TR" sz="1050" dirty="0">
                <a:solidFill>
                  <a:srgbClr val="008000"/>
                </a:solidFill>
                <a:highlight>
                  <a:srgbClr val="FFFFFF"/>
                </a:highlight>
                <a:latin typeface="Consolas" panose="020B0609020204030204" pitchFamily="49" charset="0"/>
              </a:rPr>
              <a:t> döngüsü kullanarak diziyi yazdırma.</a:t>
            </a:r>
            <a:endParaRPr lang="tr-TR" sz="1050" dirty="0">
              <a:solidFill>
                <a:srgbClr val="000000"/>
              </a:solidFill>
              <a:highlight>
                <a:srgbClr val="FFFFFF"/>
              </a:highlight>
              <a:latin typeface="Consolas" panose="020B0609020204030204" pitchFamily="49" charset="0"/>
            </a:endParaRPr>
          </a:p>
          <a:p>
            <a:r>
              <a:rPr lang="nn-NO" sz="1050" dirty="0">
                <a:solidFill>
                  <a:srgbClr val="000000"/>
                </a:solidFill>
                <a:highlight>
                  <a:srgbClr val="FFFFFF"/>
                </a:highlight>
                <a:latin typeface="Consolas" panose="020B0609020204030204" pitchFamily="49" charset="0"/>
              </a:rPr>
              <a:t>            </a:t>
            </a:r>
            <a:r>
              <a:rPr lang="nn-NO" sz="1050" dirty="0">
                <a:solidFill>
                  <a:srgbClr val="0000FF"/>
                </a:solidFill>
                <a:highlight>
                  <a:srgbClr val="FFFFFF"/>
                </a:highlight>
                <a:latin typeface="Consolas" panose="020B0609020204030204" pitchFamily="49" charset="0"/>
              </a:rPr>
              <a:t>for</a:t>
            </a:r>
            <a:r>
              <a:rPr lang="nn-NO" sz="1050" dirty="0">
                <a:solidFill>
                  <a:srgbClr val="000000"/>
                </a:solidFill>
                <a:highlight>
                  <a:srgbClr val="FFFFFF"/>
                </a:highlight>
                <a:latin typeface="Consolas" panose="020B0609020204030204" pitchFamily="49" charset="0"/>
              </a:rPr>
              <a:t> (</a:t>
            </a:r>
            <a:r>
              <a:rPr lang="nn-NO" sz="1050" dirty="0">
                <a:solidFill>
                  <a:srgbClr val="0000FF"/>
                </a:solidFill>
                <a:highlight>
                  <a:srgbClr val="FFFFFF"/>
                </a:highlight>
                <a:latin typeface="Consolas" panose="020B0609020204030204" pitchFamily="49" charset="0"/>
              </a:rPr>
              <a:t>int</a:t>
            </a:r>
            <a:r>
              <a:rPr lang="nn-NO" sz="1050" dirty="0">
                <a:solidFill>
                  <a:srgbClr val="000000"/>
                </a:solidFill>
                <a:highlight>
                  <a:srgbClr val="FFFFFF"/>
                </a:highlight>
                <a:latin typeface="Consolas" panose="020B0609020204030204" pitchFamily="49" charset="0"/>
              </a:rPr>
              <a:t> i = 0; i &lt; array.Length; i++)</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r>
              <a:rPr lang="tr-TR" sz="1050" dirty="0" err="1">
                <a:solidFill>
                  <a:srgbClr val="000000"/>
                </a:solidFill>
                <a:highlight>
                  <a:srgbClr val="FFFFFF"/>
                </a:highlight>
                <a:latin typeface="Consolas" panose="020B0609020204030204" pitchFamily="49" charset="0"/>
              </a:rPr>
              <a:t>array</a:t>
            </a:r>
            <a:r>
              <a:rPr lang="tr-TR" sz="1050" dirty="0">
                <a:solidFill>
                  <a:srgbClr val="000000"/>
                </a:solidFill>
                <a:highlight>
                  <a:srgbClr val="FFFFFF"/>
                </a:highlight>
                <a:latin typeface="Consolas" panose="020B0609020204030204" pitchFamily="49" charset="0"/>
              </a:rPr>
              <a:t>[i]);</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a:solidFill>
                  <a:srgbClr val="008000"/>
                </a:solidFill>
                <a:highlight>
                  <a:srgbClr val="FFFFFF"/>
                </a:highlight>
                <a:latin typeface="Consolas" panose="020B0609020204030204" pitchFamily="49" charset="0"/>
              </a:rPr>
              <a:t>// koleksiyondaki elemanların sayılması</a:t>
            </a:r>
            <a:endParaRPr lang="tr-TR" sz="1050" dirty="0">
              <a:solidFill>
                <a:srgbClr val="000000"/>
              </a:solidFill>
              <a:highlight>
                <a:srgbClr val="FFFFFF"/>
              </a:highlight>
              <a:latin typeface="Consolas" panose="020B0609020204030204" pitchFamily="49" charset="0"/>
            </a:endParaRPr>
          </a:p>
          <a:p>
            <a:r>
              <a:rPr lang="tr-TR" sz="1050" dirty="0">
                <a:solidFill>
                  <a:srgbClr val="000000"/>
                </a:solidFill>
                <a:highlight>
                  <a:srgbClr val="FFFFFF"/>
                </a:highlight>
                <a:latin typeface="Consolas" panose="020B0609020204030204" pitchFamily="49" charset="0"/>
              </a:rPr>
              <a:t>            </a:t>
            </a:r>
            <a:r>
              <a:rPr lang="tr-TR" sz="1050" dirty="0" err="1">
                <a:solidFill>
                  <a:srgbClr val="0000FF"/>
                </a:solidFill>
                <a:highlight>
                  <a:srgbClr val="FFFFFF"/>
                </a:highlight>
                <a:latin typeface="Consolas" panose="020B0609020204030204" pitchFamily="49" charset="0"/>
              </a:rPr>
              <a:t>int</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sayac</a:t>
            </a:r>
            <a:r>
              <a:rPr lang="tr-TR" sz="1050" dirty="0">
                <a:solidFill>
                  <a:srgbClr val="000000"/>
                </a:solidFill>
                <a:highlight>
                  <a:srgbClr val="FFFFFF"/>
                </a:highlight>
                <a:latin typeface="Consolas" panose="020B0609020204030204" pitchFamily="49" charset="0"/>
              </a:rPr>
              <a:t> = 0;</a:t>
            </a:r>
          </a:p>
          <a:p>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foreach</a:t>
            </a:r>
            <a:r>
              <a:rPr lang="en-US" sz="1050" dirty="0">
                <a:solidFill>
                  <a:srgbClr val="000000"/>
                </a:solidFill>
                <a:highlight>
                  <a:srgbClr val="FFFFFF"/>
                </a:highlight>
                <a:latin typeface="Consolas" panose="020B0609020204030204" pitchFamily="49" charset="0"/>
              </a:rPr>
              <a:t> (</a:t>
            </a:r>
            <a:r>
              <a:rPr lang="en-US" sz="1050" dirty="0" err="1">
                <a:solidFill>
                  <a:srgbClr val="0000FF"/>
                </a:solidFill>
                <a:highlight>
                  <a:srgbClr val="FFFFFF"/>
                </a:highlight>
                <a:latin typeface="Consolas" panose="020B0609020204030204" pitchFamily="49" charset="0"/>
              </a:rPr>
              <a:t>int</a:t>
            </a:r>
            <a:r>
              <a:rPr lang="en-US" sz="1050" dirty="0">
                <a:solidFill>
                  <a:srgbClr val="000000"/>
                </a:solidFill>
                <a:highlight>
                  <a:srgbClr val="FFFFFF"/>
                </a:highlight>
                <a:latin typeface="Consolas" panose="020B0609020204030204" pitchFamily="49" charset="0"/>
              </a:rPr>
              <a:t> </a:t>
            </a:r>
            <a:r>
              <a:rPr lang="en-US" sz="1050" dirty="0" err="1">
                <a:solidFill>
                  <a:srgbClr val="000000"/>
                </a:solidFill>
                <a:highlight>
                  <a:srgbClr val="FFFFFF"/>
                </a:highlight>
                <a:latin typeface="Consolas" panose="020B0609020204030204" pitchFamily="49" charset="0"/>
              </a:rPr>
              <a:t>eleman</a:t>
            </a:r>
            <a:r>
              <a:rPr lang="en-US" sz="1050" dirty="0">
                <a:solidFill>
                  <a:srgbClr val="000000"/>
                </a:solidFill>
                <a:highlight>
                  <a:srgbClr val="FFFFFF"/>
                </a:highlight>
                <a:latin typeface="Consolas" panose="020B0609020204030204" pitchFamily="49" charset="0"/>
              </a:rPr>
              <a:t> </a:t>
            </a:r>
            <a:r>
              <a:rPr lang="en-US" sz="1050" dirty="0">
                <a:solidFill>
                  <a:srgbClr val="0000FF"/>
                </a:solidFill>
                <a:highlight>
                  <a:srgbClr val="FFFFFF"/>
                </a:highlight>
                <a:latin typeface="Consolas" panose="020B0609020204030204" pitchFamily="49" charset="0"/>
              </a:rPr>
              <a:t>in</a:t>
            </a:r>
            <a:r>
              <a:rPr lang="en-US" sz="1050" dirty="0">
                <a:solidFill>
                  <a:srgbClr val="000000"/>
                </a:solidFill>
                <a:highlight>
                  <a:srgbClr val="FFFFFF"/>
                </a:highlight>
                <a:latin typeface="Consolas" panose="020B0609020204030204" pitchFamily="49" charset="0"/>
              </a:rPr>
              <a:t> array)</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sayac</a:t>
            </a:r>
            <a:r>
              <a:rPr lang="tr-TR" sz="1050" dirty="0">
                <a:solidFill>
                  <a:srgbClr val="000000"/>
                </a:solidFill>
                <a:highlight>
                  <a:srgbClr val="FFFFFF"/>
                </a:highlight>
                <a:latin typeface="Consolas" panose="020B0609020204030204" pitchFamily="49" charset="0"/>
              </a:rPr>
              <a:t> += 1;</a:t>
            </a:r>
          </a:p>
          <a:p>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r>
              <a:rPr lang="tr-TR" sz="1050" dirty="0">
                <a:solidFill>
                  <a:srgbClr val="A31515"/>
                </a:solidFill>
                <a:highlight>
                  <a:srgbClr val="FFFFFF"/>
                </a:highlight>
                <a:latin typeface="Consolas" panose="020B0609020204030204" pitchFamily="49" charset="0"/>
              </a:rPr>
              <a:t>" Eleman #{0}: {1}"</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sayac</a:t>
            </a:r>
            <a:r>
              <a:rPr lang="tr-TR" sz="1050" dirty="0">
                <a:solidFill>
                  <a:srgbClr val="000000"/>
                </a:solidFill>
                <a:highlight>
                  <a:srgbClr val="FFFFFF"/>
                </a:highlight>
                <a:latin typeface="Consolas" panose="020B0609020204030204" pitchFamily="49" charset="0"/>
              </a:rPr>
              <a:t>, eleman);</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System.</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.WriteLine</a:t>
            </a:r>
            <a:r>
              <a:rPr lang="tr-TR" sz="1050" dirty="0">
                <a:solidFill>
                  <a:srgbClr val="000000"/>
                </a:solidFill>
                <a:highlight>
                  <a:srgbClr val="FFFFFF"/>
                </a:highlight>
                <a:latin typeface="Consolas" panose="020B0609020204030204" pitchFamily="49" charset="0"/>
              </a:rPr>
              <a:t>(</a:t>
            </a:r>
            <a:r>
              <a:rPr lang="tr-TR" sz="1050" dirty="0">
                <a:solidFill>
                  <a:srgbClr val="A31515"/>
                </a:solidFill>
                <a:highlight>
                  <a:srgbClr val="FFFFFF"/>
                </a:highlight>
                <a:latin typeface="Consolas" panose="020B0609020204030204" pitchFamily="49" charset="0"/>
              </a:rPr>
              <a:t>" Dizideki eleman sayısı: {0}"</a:t>
            </a:r>
            <a:r>
              <a:rPr lang="tr-TR" sz="1050" dirty="0">
                <a:solidFill>
                  <a:srgbClr val="000000"/>
                </a:solidFill>
                <a:highlight>
                  <a:srgbClr val="FFFFFF"/>
                </a:highlight>
                <a:latin typeface="Consolas" panose="020B0609020204030204" pitchFamily="49" charset="0"/>
              </a:rPr>
              <a:t>, </a:t>
            </a:r>
            <a:r>
              <a:rPr lang="tr-TR" sz="1050" dirty="0" err="1">
                <a:solidFill>
                  <a:srgbClr val="000000"/>
                </a:solidFill>
                <a:highlight>
                  <a:srgbClr val="FFFFFF"/>
                </a:highlight>
                <a:latin typeface="Consolas" panose="020B0609020204030204" pitchFamily="49" charset="0"/>
              </a:rPr>
              <a:t>sayac</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r>
              <a:rPr lang="tr-TR" sz="1050" dirty="0" err="1">
                <a:solidFill>
                  <a:srgbClr val="2B91AF"/>
                </a:solidFill>
                <a:highlight>
                  <a:srgbClr val="FFFFFF"/>
                </a:highlight>
                <a:latin typeface="Consolas" panose="020B0609020204030204" pitchFamily="49" charset="0"/>
              </a:rPr>
              <a:t>Console</a:t>
            </a:r>
            <a:r>
              <a:rPr lang="tr-TR" sz="1050" dirty="0" err="1">
                <a:solidFill>
                  <a:srgbClr val="000000"/>
                </a:solidFill>
                <a:highlight>
                  <a:srgbClr val="FFFFFF"/>
                </a:highlight>
                <a:latin typeface="Consolas" panose="020B0609020204030204" pitchFamily="49" charset="0"/>
              </a:rPr>
              <a:t>.ReadKey</a:t>
            </a:r>
            <a:r>
              <a:rPr lang="tr-TR" sz="1050" dirty="0">
                <a:solidFill>
                  <a:srgbClr val="000000"/>
                </a:solidFill>
                <a:highlight>
                  <a:srgbClr val="FFFFFF"/>
                </a:highlight>
                <a:latin typeface="Consolas" panose="020B0609020204030204" pitchFamily="49" charset="0"/>
              </a:rPr>
              <a:t>();</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p>
          <a:p>
            <a:r>
              <a:rPr lang="tr-TR" sz="1050" dirty="0">
                <a:solidFill>
                  <a:srgbClr val="000000"/>
                </a:solidFill>
                <a:highlight>
                  <a:srgbClr val="FFFFFF"/>
                </a:highlight>
                <a:latin typeface="Consolas" panose="020B0609020204030204" pitchFamily="49" charset="0"/>
              </a:rPr>
              <a:t> }</a:t>
            </a:r>
            <a:endParaRPr lang="tr-TR" sz="2400" dirty="0"/>
          </a:p>
        </p:txBody>
      </p:sp>
      <p:pic>
        <p:nvPicPr>
          <p:cNvPr id="4" name="Resim 3"/>
          <p:cNvPicPr>
            <a:picLocks noChangeAspect="1"/>
          </p:cNvPicPr>
          <p:nvPr/>
        </p:nvPicPr>
        <p:blipFill rotWithShape="1">
          <a:blip r:embed="rId2"/>
          <a:srcRect r="64438"/>
          <a:stretch/>
        </p:blipFill>
        <p:spPr>
          <a:xfrm>
            <a:off x="8184232" y="332656"/>
            <a:ext cx="2232248" cy="4972050"/>
          </a:xfrm>
          <a:prstGeom prst="rect">
            <a:avLst/>
          </a:prstGeom>
        </p:spPr>
      </p:pic>
    </p:spTree>
    <p:extLst>
      <p:ext uri="{BB962C8B-B14F-4D97-AF65-F5344CB8AC3E}">
        <p14:creationId xmlns:p14="http://schemas.microsoft.com/office/powerpoint/2010/main" val="1426210818"/>
      </p:ext>
    </p:extLst>
  </p:cSld>
  <p:clrMapOvr>
    <a:masterClrMapping/>
  </p:clrMapOvr>
  <p:transition spd="med" advClick="0" advTm="1000">
    <p:spli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207568" y="620689"/>
            <a:ext cx="7200800" cy="4524315"/>
          </a:xfrm>
          <a:prstGeom prst="rect">
            <a:avLst/>
          </a:prstGeom>
        </p:spPr>
        <p:txBody>
          <a:bodyPr wrap="square">
            <a:spAutoFit/>
          </a:bodyPr>
          <a:lstStyle/>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System.Collections.Generic</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System.Linq</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System.Text</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System.Threading.Tasks</a:t>
            </a:r>
            <a:r>
              <a:rPr lang="tr-TR" sz="1200" dirty="0">
                <a:solidFill>
                  <a:srgbClr val="000000"/>
                </a:solidFill>
                <a:highlight>
                  <a:srgbClr val="FFFFFF"/>
                </a:highlight>
                <a:latin typeface="Consolas" panose="020B0609020204030204" pitchFamily="49" charset="0"/>
              </a:rPr>
              <a:t>;</a:t>
            </a:r>
          </a:p>
          <a:p>
            <a:endParaRPr lang="tr-TR" sz="1200" dirty="0">
              <a:solidFill>
                <a:srgbClr val="000000"/>
              </a:solidFill>
              <a:highlight>
                <a:srgbClr val="FFFFFF"/>
              </a:highlight>
              <a:latin typeface="Consolas" panose="020B0609020204030204" pitchFamily="49" charset="0"/>
            </a:endParaRPr>
          </a:p>
          <a:p>
            <a:r>
              <a:rPr lang="tr-TR" sz="1200" dirty="0" err="1">
                <a:solidFill>
                  <a:srgbClr val="0000FF"/>
                </a:solidFill>
                <a:highlight>
                  <a:srgbClr val="FFFFFF"/>
                </a:highlight>
                <a:latin typeface="Consolas" panose="020B0609020204030204" pitchFamily="49" charset="0"/>
              </a:rPr>
              <a:t>namespace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operator_ilis</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class</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ForEachTest</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void</a:t>
            </a:r>
            <a:r>
              <a:rPr lang="tr-TR" sz="1200" dirty="0">
                <a:solidFill>
                  <a:srgbClr val="000000"/>
                </a:solidFill>
                <a:highlight>
                  <a:srgbClr val="FFFFFF"/>
                </a:highlight>
                <a:latin typeface="Consolas" panose="020B0609020204030204" pitchFamily="49" charset="0"/>
              </a:rPr>
              <a:t> Main(</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args</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endParaRPr lang="tr-TR"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pets = { </a:t>
            </a:r>
            <a:r>
              <a:rPr lang="en-US" sz="1200" dirty="0">
                <a:solidFill>
                  <a:srgbClr val="A31515"/>
                </a:solidFill>
                <a:highlight>
                  <a:srgbClr val="FFFFFF"/>
                </a:highlight>
                <a:latin typeface="Consolas" panose="020B0609020204030204" pitchFamily="49" charset="0"/>
              </a:rPr>
              <a:t>"dog"</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"cat"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"bird"</a:t>
            </a:r>
            <a:r>
              <a:rPr lang="en-US" sz="1200" dirty="0">
                <a:solidFill>
                  <a:srgbClr val="000000"/>
                </a:solidFill>
                <a:highlight>
                  <a:srgbClr val="FFFFFF"/>
                </a:highlight>
                <a:latin typeface="Consolas" panose="020B0609020204030204" pitchFamily="49" charset="0"/>
              </a:rPr>
              <a:t> };</a:t>
            </a:r>
          </a:p>
          <a:p>
            <a:endParaRPr lang="tr-TR"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 Loop with the </a:t>
            </a:r>
            <a:r>
              <a:rPr lang="en-US" sz="1200" dirty="0" err="1">
                <a:solidFill>
                  <a:srgbClr val="008000"/>
                </a:solidFill>
                <a:highlight>
                  <a:srgbClr val="FFFFFF"/>
                </a:highlight>
                <a:latin typeface="Consolas" panose="020B0609020204030204" pitchFamily="49" charset="0"/>
              </a:rPr>
              <a:t>foreach</a:t>
            </a:r>
            <a:r>
              <a:rPr lang="en-US" sz="1200" dirty="0">
                <a:solidFill>
                  <a:srgbClr val="008000"/>
                </a:solidFill>
                <a:highlight>
                  <a:srgbClr val="FFFFFF"/>
                </a:highlight>
                <a:latin typeface="Consolas" panose="020B0609020204030204" pitchFamily="49" charset="0"/>
              </a:rPr>
              <a:t> keyword.</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foreach</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value </a:t>
            </a:r>
            <a:r>
              <a:rPr lang="en-US" sz="1200" dirty="0">
                <a:solidFill>
                  <a:srgbClr val="0000FF"/>
                </a:solidFill>
                <a:highlight>
                  <a:srgbClr val="FFFFFF"/>
                </a:highlight>
                <a:latin typeface="Consolas" panose="020B0609020204030204" pitchFamily="49" charset="0"/>
              </a:rPr>
              <a:t>in</a:t>
            </a:r>
            <a:r>
              <a:rPr lang="en-US" sz="1200" dirty="0">
                <a:solidFill>
                  <a:srgbClr val="000000"/>
                </a:solidFill>
                <a:highlight>
                  <a:srgbClr val="FFFFFF"/>
                </a:highlight>
                <a:latin typeface="Consolas" panose="020B0609020204030204" pitchFamily="49" charset="0"/>
              </a:rPr>
              <a:t> pets)</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value</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.ReadKey</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a:t>
            </a:r>
          </a:p>
        </p:txBody>
      </p:sp>
      <p:pic>
        <p:nvPicPr>
          <p:cNvPr id="4" name="Resim 3"/>
          <p:cNvPicPr>
            <a:picLocks noChangeAspect="1"/>
          </p:cNvPicPr>
          <p:nvPr/>
        </p:nvPicPr>
        <p:blipFill rotWithShape="1">
          <a:blip r:embed="rId2"/>
          <a:srcRect r="78204" b="75009"/>
          <a:stretch/>
        </p:blipFill>
        <p:spPr>
          <a:xfrm>
            <a:off x="8544272" y="908720"/>
            <a:ext cx="1656184" cy="1800200"/>
          </a:xfrm>
          <a:prstGeom prst="rect">
            <a:avLst/>
          </a:prstGeom>
        </p:spPr>
      </p:pic>
    </p:spTree>
    <p:extLst>
      <p:ext uri="{BB962C8B-B14F-4D97-AF65-F5344CB8AC3E}">
        <p14:creationId xmlns:p14="http://schemas.microsoft.com/office/powerpoint/2010/main" val="1294065397"/>
      </p:ext>
    </p:extLst>
  </p:cSld>
  <p:clrMapOvr>
    <a:masterClrMapping/>
  </p:clrMapOvr>
  <p:transition spd="med" advClick="0" advTm="1000">
    <p:spli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703512" y="188641"/>
            <a:ext cx="8208912" cy="5262979"/>
          </a:xfrm>
          <a:prstGeom prst="rect">
            <a:avLst/>
          </a:prstGeom>
        </p:spPr>
        <p:txBody>
          <a:bodyPr wrap="square">
            <a:spAutoFit/>
          </a:bodyPr>
          <a:lstStyle/>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System.Collections.Generic</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System.Linq</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System.Text</a:t>
            </a:r>
            <a:r>
              <a:rPr lang="tr-TR" sz="1400" dirty="0">
                <a:solidFill>
                  <a:srgbClr val="000000"/>
                </a:solidFill>
                <a:highlight>
                  <a:srgbClr val="FFFFFF"/>
                </a:highlight>
                <a:latin typeface="Consolas" panose="020B0609020204030204" pitchFamily="49" charset="0"/>
              </a:rPr>
              <a:t>;</a:t>
            </a:r>
          </a:p>
          <a:p>
            <a:r>
              <a:rPr lang="tr-TR" sz="1400" dirty="0" err="1">
                <a:solidFill>
                  <a:srgbClr val="0000FF"/>
                </a:solidFill>
                <a:highlight>
                  <a:srgbClr val="FFFFFF"/>
                </a:highlight>
                <a:latin typeface="Consolas" panose="020B0609020204030204" pitchFamily="49" charset="0"/>
              </a:rPr>
              <a:t>using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System.Threading.Tasks</a:t>
            </a:r>
            <a:r>
              <a:rPr lang="tr-TR" sz="1400" dirty="0">
                <a:solidFill>
                  <a:srgbClr val="000000"/>
                </a:solidFill>
                <a:highlight>
                  <a:srgbClr val="FFFFFF"/>
                </a:highlight>
                <a:latin typeface="Consolas" panose="020B0609020204030204" pitchFamily="49" charset="0"/>
              </a:rPr>
              <a:t>;</a:t>
            </a:r>
          </a:p>
          <a:p>
            <a:endParaRPr lang="tr-TR" sz="1400" dirty="0">
              <a:solidFill>
                <a:srgbClr val="000000"/>
              </a:solidFill>
              <a:highlight>
                <a:srgbClr val="FFFFFF"/>
              </a:highlight>
              <a:latin typeface="Consolas" panose="020B0609020204030204" pitchFamily="49" charset="0"/>
            </a:endParaRPr>
          </a:p>
          <a:p>
            <a:r>
              <a:rPr lang="tr-TR" sz="1400" dirty="0" err="1">
                <a:solidFill>
                  <a:srgbClr val="0000FF"/>
                </a:solidFill>
                <a:highlight>
                  <a:srgbClr val="FFFFFF"/>
                </a:highlight>
                <a:latin typeface="Consolas" panose="020B0609020204030204" pitchFamily="49" charset="0"/>
              </a:rPr>
              <a:t>namespace</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operator_ilis</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class</a:t>
            </a:r>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ForEachTest</a:t>
            </a:r>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static</a:t>
            </a:r>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void</a:t>
            </a:r>
            <a:r>
              <a:rPr lang="tr-TR" sz="1400" dirty="0">
                <a:solidFill>
                  <a:srgbClr val="000000"/>
                </a:solidFill>
                <a:highlight>
                  <a:srgbClr val="FFFFFF"/>
                </a:highlight>
                <a:latin typeface="Consolas" panose="020B0609020204030204" pitchFamily="49" charset="0"/>
              </a:rPr>
              <a:t> Main(</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a:t>
            </a:r>
            <a:r>
              <a:rPr lang="tr-TR" sz="1400" dirty="0" err="1">
                <a:solidFill>
                  <a:srgbClr val="000000"/>
                </a:solidFill>
                <a:highlight>
                  <a:srgbClr val="FFFFFF"/>
                </a:highlight>
                <a:latin typeface="Consolas" panose="020B0609020204030204" pitchFamily="49" charset="0"/>
              </a:rPr>
              <a:t>args</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r>
              <a:rPr lang="tr-TR" sz="1400" dirty="0" err="1">
                <a:solidFill>
                  <a:srgbClr val="0000FF"/>
                </a:solidFill>
                <a:highlight>
                  <a:srgbClr val="FFFFFF"/>
                </a:highlight>
                <a:latin typeface="Consolas" panose="020B0609020204030204" pitchFamily="49" charset="0"/>
              </a:rPr>
              <a:t>string</a:t>
            </a:r>
            <a:r>
              <a:rPr lang="tr-TR" sz="1400" dirty="0">
                <a:solidFill>
                  <a:srgbClr val="000000"/>
                </a:solidFill>
                <a:highlight>
                  <a:srgbClr val="FFFFFF"/>
                </a:highlight>
                <a:latin typeface="Consolas" panose="020B0609020204030204" pitchFamily="49" charset="0"/>
              </a:rPr>
              <a:t>[] hayvanlar = { </a:t>
            </a:r>
            <a:r>
              <a:rPr lang="tr-TR" sz="1400" dirty="0">
                <a:solidFill>
                  <a:srgbClr val="A31515"/>
                </a:solidFill>
                <a:highlight>
                  <a:srgbClr val="FFFFFF"/>
                </a:highlight>
                <a:latin typeface="Consolas" panose="020B0609020204030204" pitchFamily="49" charset="0"/>
              </a:rPr>
              <a:t>"kedi"</a:t>
            </a:r>
            <a:r>
              <a:rPr lang="tr-TR" sz="1400" dirty="0">
                <a:solidFill>
                  <a:srgbClr val="000000"/>
                </a:solidFill>
                <a:highlight>
                  <a:srgbClr val="FFFFFF"/>
                </a:highlight>
                <a:latin typeface="Consolas" panose="020B0609020204030204" pitchFamily="49" charset="0"/>
              </a:rPr>
              <a:t>, </a:t>
            </a:r>
            <a:r>
              <a:rPr lang="tr-TR" sz="1400" dirty="0">
                <a:solidFill>
                  <a:srgbClr val="A31515"/>
                </a:solidFill>
                <a:highlight>
                  <a:srgbClr val="FFFFFF"/>
                </a:highlight>
                <a:latin typeface="Consolas" panose="020B0609020204030204" pitchFamily="49" charset="0"/>
              </a:rPr>
              <a:t>"köpek"</a:t>
            </a:r>
            <a:r>
              <a:rPr lang="tr-TR" sz="1400" dirty="0">
                <a:solidFill>
                  <a:srgbClr val="000000"/>
                </a:solidFill>
                <a:highlight>
                  <a:srgbClr val="FFFFFF"/>
                </a:highlight>
                <a:latin typeface="Consolas" panose="020B0609020204030204" pitchFamily="49" charset="0"/>
              </a:rPr>
              <a:t>, </a:t>
            </a:r>
            <a:r>
              <a:rPr lang="tr-TR" sz="1400" dirty="0">
                <a:solidFill>
                  <a:srgbClr val="A31515"/>
                </a:solidFill>
                <a:highlight>
                  <a:srgbClr val="FFFFFF"/>
                </a:highlight>
                <a:latin typeface="Consolas" panose="020B0609020204030204" pitchFamily="49" charset="0"/>
              </a:rPr>
              <a:t>"</a:t>
            </a:r>
            <a:r>
              <a:rPr lang="tr-TR" sz="1400" dirty="0" err="1">
                <a:solidFill>
                  <a:srgbClr val="A31515"/>
                </a:solidFill>
                <a:highlight>
                  <a:srgbClr val="FFFFFF"/>
                </a:highlight>
                <a:latin typeface="Consolas" panose="020B0609020204030204" pitchFamily="49" charset="0"/>
              </a:rPr>
              <a:t>kuş"</a:t>
            </a:r>
            <a:r>
              <a:rPr lang="tr-TR" sz="1400" dirty="0" err="1">
                <a:solidFill>
                  <a:srgbClr val="000000"/>
                </a:solidFill>
                <a:highlight>
                  <a:srgbClr val="FFFFFF"/>
                </a:highlight>
                <a:latin typeface="Consolas" panose="020B0609020204030204" pitchFamily="49" charset="0"/>
              </a:rPr>
              <a:t>,</a:t>
            </a:r>
            <a:r>
              <a:rPr lang="tr-TR" sz="1400" dirty="0" err="1">
                <a:solidFill>
                  <a:srgbClr val="A31515"/>
                </a:solidFill>
                <a:highlight>
                  <a:srgbClr val="FFFFFF"/>
                </a:highlight>
                <a:latin typeface="Consolas" panose="020B0609020204030204" pitchFamily="49" charset="0"/>
              </a:rPr>
              <a:t>"tavşan</a:t>
            </a:r>
            <a:r>
              <a:rPr lang="tr-TR" sz="1400" dirty="0">
                <a:solidFill>
                  <a:srgbClr val="A31515"/>
                </a:solidFill>
                <a:highlight>
                  <a:srgbClr val="FFFFFF"/>
                </a:highlight>
                <a:latin typeface="Consolas" panose="020B0609020204030204" pitchFamily="49" charset="0"/>
              </a:rPr>
              <a:t>"</a:t>
            </a:r>
            <a:r>
              <a:rPr lang="tr-TR" sz="1400" dirty="0">
                <a:solidFill>
                  <a:srgbClr val="000000"/>
                </a:solidFill>
                <a:highlight>
                  <a:srgbClr val="FFFFFF"/>
                </a:highlight>
                <a:latin typeface="Consolas" panose="020B0609020204030204" pitchFamily="49" charset="0"/>
              </a:rPr>
              <a:t> };</a:t>
            </a:r>
          </a:p>
          <a:p>
            <a:endParaRPr lang="tr-TR" sz="1400" dirty="0">
              <a:solidFill>
                <a:srgbClr val="000000"/>
              </a:solidFill>
              <a:highlight>
                <a:srgbClr val="FFFFFF"/>
              </a:highlight>
              <a:latin typeface="Consolas" panose="020B0609020204030204" pitchFamily="49" charset="0"/>
            </a:endParaRPr>
          </a:p>
          <a:p>
            <a:r>
              <a:rPr lang="tr-TR" sz="1400" dirty="0">
                <a:solidFill>
                  <a:srgbClr val="000000"/>
                </a:solidFill>
                <a:highlight>
                  <a:srgbClr val="FFFFFF"/>
                </a:highlight>
                <a:latin typeface="Consolas" panose="020B0609020204030204" pitchFamily="49" charset="0"/>
              </a:rPr>
              <a:t>            </a:t>
            </a:r>
            <a:r>
              <a:rPr lang="tr-TR" sz="1400" dirty="0">
                <a:solidFill>
                  <a:srgbClr val="008000"/>
                </a:solidFill>
                <a:highlight>
                  <a:srgbClr val="FFFFFF"/>
                </a:highlight>
                <a:latin typeface="Consolas" panose="020B0609020204030204" pitchFamily="49" charset="0"/>
              </a:rPr>
              <a:t>// </a:t>
            </a:r>
            <a:r>
              <a:rPr lang="tr-TR" sz="1400" dirty="0" err="1">
                <a:solidFill>
                  <a:srgbClr val="008000"/>
                </a:solidFill>
                <a:highlight>
                  <a:srgbClr val="FFFFFF"/>
                </a:highlight>
                <a:latin typeface="Consolas" panose="020B0609020204030204" pitchFamily="49" charset="0"/>
              </a:rPr>
              <a:t>foreach</a:t>
            </a:r>
            <a:r>
              <a:rPr lang="tr-TR" sz="1400" dirty="0">
                <a:solidFill>
                  <a:srgbClr val="008000"/>
                </a:solidFill>
                <a:highlight>
                  <a:srgbClr val="FFFFFF"/>
                </a:highlight>
                <a:latin typeface="Consolas" panose="020B0609020204030204" pitchFamily="49" charset="0"/>
              </a:rPr>
              <a:t> ile döngü oluşturma</a:t>
            </a:r>
            <a:endParaRPr lang="tr-TR" sz="1400" dirty="0">
              <a:solidFill>
                <a:srgbClr val="000000"/>
              </a:solidFill>
              <a:highlight>
                <a:srgbClr val="FFFFFF"/>
              </a:highlight>
              <a:latin typeface="Consolas" panose="020B0609020204030204" pitchFamily="49" charset="0"/>
            </a:endParaRPr>
          </a:p>
          <a:p>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foreach</a:t>
            </a:r>
            <a:r>
              <a:rPr lang="sv-SE" sz="1400" dirty="0">
                <a:solidFill>
                  <a:srgbClr val="000000"/>
                </a:solidFill>
                <a:highlight>
                  <a:srgbClr val="FFFFFF"/>
                </a:highlight>
                <a:latin typeface="Consolas" panose="020B0609020204030204" pitchFamily="49" charset="0"/>
              </a:rPr>
              <a:t> (</a:t>
            </a:r>
            <a:r>
              <a:rPr lang="sv-SE" sz="1400" dirty="0">
                <a:solidFill>
                  <a:srgbClr val="0000FF"/>
                </a:solidFill>
                <a:highlight>
                  <a:srgbClr val="FFFFFF"/>
                </a:highlight>
                <a:latin typeface="Consolas" panose="020B0609020204030204" pitchFamily="49" charset="0"/>
              </a:rPr>
              <a:t>string</a:t>
            </a:r>
            <a:r>
              <a:rPr lang="sv-SE" sz="1400" dirty="0">
                <a:solidFill>
                  <a:srgbClr val="000000"/>
                </a:solidFill>
                <a:highlight>
                  <a:srgbClr val="FFFFFF"/>
                </a:highlight>
                <a:latin typeface="Consolas" panose="020B0609020204030204" pitchFamily="49" charset="0"/>
              </a:rPr>
              <a:t> hayvan </a:t>
            </a:r>
            <a:r>
              <a:rPr lang="sv-SE" sz="1400" dirty="0">
                <a:solidFill>
                  <a:srgbClr val="0000FF"/>
                </a:solidFill>
                <a:highlight>
                  <a:srgbClr val="FFFFFF"/>
                </a:highlight>
                <a:latin typeface="Consolas" panose="020B0609020204030204" pitchFamily="49" charset="0"/>
              </a:rPr>
              <a:t>in</a:t>
            </a:r>
            <a:r>
              <a:rPr lang="sv-SE" sz="1400" dirty="0">
                <a:solidFill>
                  <a:srgbClr val="000000"/>
                </a:solidFill>
                <a:highlight>
                  <a:srgbClr val="FFFFFF"/>
                </a:highlight>
                <a:latin typeface="Consolas" panose="020B0609020204030204" pitchFamily="49" charset="0"/>
              </a:rPr>
              <a:t> hayvanlar)</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.WriteLine</a:t>
            </a:r>
            <a:r>
              <a:rPr lang="tr-TR" sz="1400" dirty="0">
                <a:solidFill>
                  <a:srgbClr val="000000"/>
                </a:solidFill>
                <a:highlight>
                  <a:srgbClr val="FFFFFF"/>
                </a:highlight>
                <a:latin typeface="Consolas" panose="020B0609020204030204" pitchFamily="49" charset="0"/>
              </a:rPr>
              <a:t>(</a:t>
            </a:r>
            <a:r>
              <a:rPr lang="tr-TR" sz="1400" dirty="0">
                <a:solidFill>
                  <a:srgbClr val="A31515"/>
                </a:solidFill>
                <a:highlight>
                  <a:srgbClr val="FFFFFF"/>
                </a:highlight>
                <a:latin typeface="Consolas" panose="020B0609020204030204" pitchFamily="49" charset="0"/>
              </a:rPr>
              <a:t>"    "</a:t>
            </a:r>
            <a:r>
              <a:rPr lang="tr-TR" sz="1400" dirty="0">
                <a:solidFill>
                  <a:srgbClr val="000000"/>
                </a:solidFill>
                <a:highlight>
                  <a:srgbClr val="FFFFFF"/>
                </a:highlight>
                <a:latin typeface="Consolas" panose="020B0609020204030204" pitchFamily="49" charset="0"/>
              </a:rPr>
              <a:t>+hayvan);</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r>
              <a:rPr lang="tr-TR" sz="1400" dirty="0" err="1">
                <a:solidFill>
                  <a:srgbClr val="2B91AF"/>
                </a:solidFill>
                <a:highlight>
                  <a:srgbClr val="FFFFFF"/>
                </a:highlight>
                <a:latin typeface="Consolas" panose="020B0609020204030204" pitchFamily="49" charset="0"/>
              </a:rPr>
              <a:t>Console</a:t>
            </a:r>
            <a:r>
              <a:rPr lang="tr-TR" sz="1400" dirty="0" err="1">
                <a:solidFill>
                  <a:srgbClr val="000000"/>
                </a:solidFill>
                <a:highlight>
                  <a:srgbClr val="FFFFFF"/>
                </a:highlight>
                <a:latin typeface="Consolas" panose="020B0609020204030204" pitchFamily="49" charset="0"/>
              </a:rPr>
              <a:t>.ReadKey</a:t>
            </a:r>
            <a:r>
              <a:rPr lang="tr-TR" sz="1400" dirty="0">
                <a:solidFill>
                  <a:srgbClr val="000000"/>
                </a:solidFill>
                <a:highlight>
                  <a:srgbClr val="FFFFFF"/>
                </a:highlight>
                <a:latin typeface="Consolas" panose="020B0609020204030204" pitchFamily="49" charset="0"/>
              </a:rPr>
              <a:t>();</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    }</a:t>
            </a:r>
          </a:p>
          <a:p>
            <a:r>
              <a:rPr lang="tr-TR" sz="1400" dirty="0">
                <a:solidFill>
                  <a:srgbClr val="000000"/>
                </a:solidFill>
                <a:highlight>
                  <a:srgbClr val="FFFFFF"/>
                </a:highlight>
                <a:latin typeface="Consolas" panose="020B0609020204030204" pitchFamily="49" charset="0"/>
              </a:rPr>
              <a:t>}</a:t>
            </a:r>
            <a:endParaRPr lang="tr-TR" sz="3600" dirty="0"/>
          </a:p>
        </p:txBody>
      </p:sp>
      <p:pic>
        <p:nvPicPr>
          <p:cNvPr id="3" name="Resim 2"/>
          <p:cNvPicPr>
            <a:picLocks noChangeAspect="1"/>
          </p:cNvPicPr>
          <p:nvPr/>
        </p:nvPicPr>
        <p:blipFill rotWithShape="1">
          <a:blip r:embed="rId2"/>
          <a:srcRect r="71321" b="63071"/>
          <a:stretch/>
        </p:blipFill>
        <p:spPr>
          <a:xfrm>
            <a:off x="8400256" y="332656"/>
            <a:ext cx="1800200" cy="1702474"/>
          </a:xfrm>
          <a:prstGeom prst="rect">
            <a:avLst/>
          </a:prstGeom>
        </p:spPr>
      </p:pic>
    </p:spTree>
    <p:extLst>
      <p:ext uri="{BB962C8B-B14F-4D97-AF65-F5344CB8AC3E}">
        <p14:creationId xmlns:p14="http://schemas.microsoft.com/office/powerpoint/2010/main" val="818448983"/>
      </p:ext>
    </p:extLst>
  </p:cSld>
  <p:clrMapOvr>
    <a:masterClrMapping/>
  </p:clrMapOvr>
  <p:transition spd="med" advClick="0" advTm="1000">
    <p:spli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a:blip r:embed="rId2"/>
          <a:stretch>
            <a:fillRect/>
          </a:stretch>
        </p:blipFill>
        <p:spPr>
          <a:xfrm>
            <a:off x="8328248" y="548680"/>
            <a:ext cx="2228850" cy="2114550"/>
          </a:xfrm>
          <a:prstGeom prst="rect">
            <a:avLst/>
          </a:prstGeom>
        </p:spPr>
      </p:pic>
      <p:sp>
        <p:nvSpPr>
          <p:cNvPr id="3" name="Dikdörtgen 2"/>
          <p:cNvSpPr/>
          <p:nvPr/>
        </p:nvSpPr>
        <p:spPr>
          <a:xfrm>
            <a:off x="1793776" y="548681"/>
            <a:ext cx="6534472" cy="5447645"/>
          </a:xfrm>
          <a:prstGeom prst="rect">
            <a:avLst/>
          </a:prstGeom>
        </p:spPr>
        <p:txBody>
          <a:bodyPr wrap="square">
            <a:spAutoFit/>
          </a:bodyPr>
          <a:lstStyle/>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System.Collections.Generic</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System.Linq</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System.Text</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System.Threading.Tasks</a:t>
            </a:r>
            <a:r>
              <a:rPr lang="tr-TR" sz="1200" dirty="0">
                <a:solidFill>
                  <a:srgbClr val="000000"/>
                </a:solidFill>
                <a:highlight>
                  <a:srgbClr val="FFFFFF"/>
                </a:highlight>
                <a:latin typeface="Consolas" panose="020B0609020204030204" pitchFamily="49" charset="0"/>
              </a:rPr>
              <a:t>;</a:t>
            </a:r>
          </a:p>
          <a:p>
            <a:endParaRPr lang="tr-TR" sz="1200" dirty="0">
              <a:solidFill>
                <a:srgbClr val="000000"/>
              </a:solidFill>
              <a:highlight>
                <a:srgbClr val="FFFFFF"/>
              </a:highlight>
              <a:latin typeface="Consolas" panose="020B0609020204030204" pitchFamily="49" charset="0"/>
            </a:endParaRPr>
          </a:p>
          <a:p>
            <a:r>
              <a:rPr lang="tr-TR" sz="1200" dirty="0" err="1">
                <a:solidFill>
                  <a:srgbClr val="0000FF"/>
                </a:solidFill>
                <a:highlight>
                  <a:srgbClr val="FFFFFF"/>
                </a:highlight>
                <a:latin typeface="Consolas" panose="020B0609020204030204" pitchFamily="49" charset="0"/>
              </a:rPr>
              <a:t>namespace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operator_ilis</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class</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ForEachTest</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void</a:t>
            </a:r>
            <a:r>
              <a:rPr lang="tr-TR" sz="1200" dirty="0">
                <a:solidFill>
                  <a:srgbClr val="000000"/>
                </a:solidFill>
                <a:highlight>
                  <a:srgbClr val="FFFFFF"/>
                </a:highlight>
                <a:latin typeface="Consolas" panose="020B0609020204030204" pitchFamily="49" charset="0"/>
              </a:rPr>
              <a:t> Main(</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args</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listelenmemiş dizi</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karakterler = { </a:t>
            </a:r>
            <a:r>
              <a:rPr lang="tr-TR" sz="1200" dirty="0">
                <a:solidFill>
                  <a:srgbClr val="A31515"/>
                </a:solidFill>
                <a:highlight>
                  <a:srgbClr val="FFFFFF"/>
                </a:highlight>
                <a:latin typeface="Consolas" panose="020B0609020204030204" pitchFamily="49" charset="0"/>
              </a:rPr>
              <a:t>"f"</a:t>
            </a:r>
            <a:r>
              <a:rPr lang="tr-TR" sz="1200" dirty="0">
                <a:solidFill>
                  <a:srgbClr val="000000"/>
                </a:solidFill>
                <a:highlight>
                  <a:srgbClr val="FFFFFF"/>
                </a:highlight>
                <a:latin typeface="Consolas" panose="020B0609020204030204" pitchFamily="49" charset="0"/>
              </a:rPr>
              <a:t>, </a:t>
            </a:r>
            <a:r>
              <a:rPr lang="tr-TR" sz="1200" dirty="0">
                <a:solidFill>
                  <a:srgbClr val="A31515"/>
                </a:solidFill>
                <a:highlight>
                  <a:srgbClr val="FFFFFF"/>
                </a:highlight>
                <a:latin typeface="Consolas" panose="020B0609020204030204" pitchFamily="49" charset="0"/>
              </a:rPr>
              <a:t>"d"</a:t>
            </a:r>
            <a:r>
              <a:rPr lang="tr-TR" sz="1200" dirty="0">
                <a:solidFill>
                  <a:srgbClr val="000000"/>
                </a:solidFill>
                <a:highlight>
                  <a:srgbClr val="FFFFFF"/>
                </a:highlight>
                <a:latin typeface="Consolas" panose="020B0609020204030204" pitchFamily="49" charset="0"/>
              </a:rPr>
              <a:t>, </a:t>
            </a:r>
            <a:r>
              <a:rPr lang="tr-TR" sz="1200" dirty="0">
                <a:solidFill>
                  <a:srgbClr val="A31515"/>
                </a:solidFill>
                <a:highlight>
                  <a:srgbClr val="FFFFFF"/>
                </a:highlight>
                <a:latin typeface="Consolas" panose="020B0609020204030204" pitchFamily="49" charset="0"/>
              </a:rPr>
              <a:t>"a"</a:t>
            </a:r>
            <a:r>
              <a:rPr lang="tr-TR" sz="1200" dirty="0">
                <a:solidFill>
                  <a:srgbClr val="000000"/>
                </a:solidFill>
                <a:highlight>
                  <a:srgbClr val="FFFFFF"/>
                </a:highlight>
                <a:latin typeface="Consolas" panose="020B0609020204030204" pitchFamily="49" charset="0"/>
              </a:rPr>
              <a:t>, </a:t>
            </a:r>
            <a:r>
              <a:rPr lang="tr-TR" sz="1200" dirty="0">
                <a:solidFill>
                  <a:srgbClr val="A31515"/>
                </a:solidFill>
                <a:highlight>
                  <a:srgbClr val="FFFFFF"/>
                </a:highlight>
                <a:latin typeface="Consolas" panose="020B0609020204030204" pitchFamily="49" charset="0"/>
              </a:rPr>
              <a:t>"</a:t>
            </a:r>
            <a:r>
              <a:rPr lang="tr-TR" sz="1200" dirty="0" err="1">
                <a:solidFill>
                  <a:srgbClr val="A31515"/>
                </a:solidFill>
                <a:highlight>
                  <a:srgbClr val="FFFFFF"/>
                </a:highlight>
                <a:latin typeface="Consolas" panose="020B0609020204030204" pitchFamily="49" charset="0"/>
              </a:rPr>
              <a:t>c"</a:t>
            </a:r>
            <a:r>
              <a:rPr lang="tr-TR" sz="1200" dirty="0" err="1">
                <a:solidFill>
                  <a:srgbClr val="000000"/>
                </a:solidFill>
                <a:highlight>
                  <a:srgbClr val="FFFFFF"/>
                </a:highlight>
                <a:latin typeface="Consolas" panose="020B0609020204030204" pitchFamily="49" charset="0"/>
              </a:rPr>
              <a:t>,</a:t>
            </a:r>
            <a:r>
              <a:rPr lang="tr-TR" sz="1200" dirty="0" err="1">
                <a:solidFill>
                  <a:srgbClr val="A31515"/>
                </a:solidFill>
                <a:highlight>
                  <a:srgbClr val="FFFFFF"/>
                </a:highlight>
                <a:latin typeface="Consolas" panose="020B0609020204030204" pitchFamily="49" charset="0"/>
              </a:rPr>
              <a:t>"b"</a:t>
            </a:r>
            <a:r>
              <a:rPr lang="tr-TR" sz="1200" dirty="0" err="1">
                <a:solidFill>
                  <a:srgbClr val="000000"/>
                </a:solidFill>
                <a:highlight>
                  <a:srgbClr val="FFFFFF"/>
                </a:highlight>
                <a:latin typeface="Consolas" panose="020B0609020204030204" pitchFamily="49" charset="0"/>
              </a:rPr>
              <a:t>,</a:t>
            </a:r>
            <a:r>
              <a:rPr lang="tr-TR" sz="1200" dirty="0" err="1">
                <a:solidFill>
                  <a:srgbClr val="A31515"/>
                </a:solidFill>
                <a:highlight>
                  <a:srgbClr val="FFFFFF"/>
                </a:highlight>
                <a:latin typeface="Consolas" panose="020B0609020204030204" pitchFamily="49" charset="0"/>
              </a:rPr>
              <a:t>"e</a:t>
            </a:r>
            <a:r>
              <a:rPr lang="tr-TR" sz="1200" dirty="0">
                <a:solidFill>
                  <a:srgbClr val="A31515"/>
                </a:solidFill>
                <a:highlight>
                  <a:srgbClr val="FFFFFF"/>
                </a:highlight>
                <a:latin typeface="Consolas" panose="020B0609020204030204" pitchFamily="49" charset="0"/>
              </a:rPr>
              <a:t>"</a:t>
            </a:r>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LINQ kullanarak diziyi sıralama.</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a:solidFill>
                  <a:srgbClr val="0000FF"/>
                </a:solidFill>
                <a:highlight>
                  <a:srgbClr val="FFFFFF"/>
                </a:highlight>
                <a:latin typeface="Consolas" panose="020B0609020204030204" pitchFamily="49" charset="0"/>
              </a:rPr>
              <a:t>var</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sirali</a:t>
            </a:r>
            <a:r>
              <a:rPr lang="tr-TR" sz="1200" dirty="0">
                <a:solidFill>
                  <a:srgbClr val="000000"/>
                </a:solidFill>
                <a:highlight>
                  <a:srgbClr val="FFFFFF"/>
                </a:highlight>
                <a:latin typeface="Consolas" panose="020B0609020204030204" pitchFamily="49" charset="0"/>
              </a:rPr>
              <a:t> = </a:t>
            </a:r>
            <a:r>
              <a:rPr lang="tr-TR" sz="1200" dirty="0" err="1">
                <a:solidFill>
                  <a:srgbClr val="0000FF"/>
                </a:solidFill>
                <a:highlight>
                  <a:srgbClr val="FFFFFF"/>
                </a:highlight>
                <a:latin typeface="Consolas" panose="020B0609020204030204" pitchFamily="49" charset="0"/>
              </a:rPr>
              <a:t>from</a:t>
            </a:r>
            <a:r>
              <a:rPr lang="tr-TR" sz="1200" dirty="0">
                <a:solidFill>
                  <a:srgbClr val="000000"/>
                </a:solidFill>
                <a:highlight>
                  <a:srgbClr val="FFFFFF"/>
                </a:highlight>
                <a:latin typeface="Consolas" panose="020B0609020204030204" pitchFamily="49" charset="0"/>
              </a:rPr>
              <a:t> karakter </a:t>
            </a:r>
            <a:r>
              <a:rPr lang="tr-TR" sz="1200" dirty="0">
                <a:solidFill>
                  <a:srgbClr val="0000FF"/>
                </a:solidFill>
                <a:highlight>
                  <a:srgbClr val="FFFFFF"/>
                </a:highlight>
                <a:latin typeface="Consolas" panose="020B0609020204030204" pitchFamily="49" charset="0"/>
              </a:rPr>
              <a:t>in</a:t>
            </a:r>
            <a:r>
              <a:rPr lang="tr-TR" sz="1200" dirty="0">
                <a:solidFill>
                  <a:srgbClr val="000000"/>
                </a:solidFill>
                <a:highlight>
                  <a:srgbClr val="FFFFFF"/>
                </a:highlight>
                <a:latin typeface="Consolas" panose="020B0609020204030204" pitchFamily="49" charset="0"/>
              </a:rPr>
              <a:t> karakterler</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orderby</a:t>
            </a:r>
            <a:r>
              <a:rPr lang="tr-TR" sz="1200" dirty="0">
                <a:solidFill>
                  <a:srgbClr val="000000"/>
                </a:solidFill>
                <a:highlight>
                  <a:srgbClr val="FFFFFF"/>
                </a:highlight>
                <a:latin typeface="Consolas" panose="020B0609020204030204" pitchFamily="49" charset="0"/>
              </a:rPr>
              <a:t> karakter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select</a:t>
            </a:r>
            <a:r>
              <a:rPr lang="tr-TR" sz="1200" dirty="0">
                <a:solidFill>
                  <a:srgbClr val="000000"/>
                </a:solidFill>
                <a:highlight>
                  <a:srgbClr val="FFFFFF"/>
                </a:highlight>
                <a:latin typeface="Consolas" panose="020B0609020204030204" pitchFamily="49" charset="0"/>
              </a:rPr>
              <a:t> karakter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 Loop with the </a:t>
            </a:r>
            <a:r>
              <a:rPr lang="en-US" sz="1200" dirty="0" err="1">
                <a:solidFill>
                  <a:srgbClr val="008000"/>
                </a:solidFill>
                <a:highlight>
                  <a:srgbClr val="FFFFFF"/>
                </a:highlight>
                <a:latin typeface="Consolas" panose="020B0609020204030204" pitchFamily="49" charset="0"/>
              </a:rPr>
              <a:t>foreach</a:t>
            </a:r>
            <a:r>
              <a:rPr lang="en-US" sz="1200" dirty="0">
                <a:solidFill>
                  <a:srgbClr val="008000"/>
                </a:solidFill>
                <a:highlight>
                  <a:srgbClr val="FFFFFF"/>
                </a:highlight>
                <a:latin typeface="Consolas" panose="020B0609020204030204" pitchFamily="49" charset="0"/>
              </a:rPr>
              <a:t> keyword.</a:t>
            </a:r>
            <a:endParaRPr lang="en-US"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foreach</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deger</a:t>
            </a:r>
            <a:r>
              <a:rPr lang="tr-TR" sz="1200" dirty="0">
                <a:solidFill>
                  <a:srgbClr val="000000"/>
                </a:solidFill>
                <a:highlight>
                  <a:srgbClr val="FFFFFF"/>
                </a:highlight>
                <a:latin typeface="Consolas" panose="020B0609020204030204" pitchFamily="49" charset="0"/>
              </a:rPr>
              <a:t> </a:t>
            </a:r>
            <a:r>
              <a:rPr lang="tr-TR" sz="1200" dirty="0">
                <a:solidFill>
                  <a:srgbClr val="0000FF"/>
                </a:solidFill>
                <a:highlight>
                  <a:srgbClr val="FFFFFF"/>
                </a:highlight>
                <a:latin typeface="Consolas" panose="020B0609020204030204" pitchFamily="49" charset="0"/>
              </a:rPr>
              <a:t>in</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sirali</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   "</a:t>
            </a:r>
            <a:r>
              <a:rPr lang="tr-TR" sz="1200" dirty="0">
                <a:solidFill>
                  <a:srgbClr val="00000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deger</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.ReadKey</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a:t>
            </a:r>
            <a:endParaRPr lang="tr-TR" sz="3200" dirty="0"/>
          </a:p>
        </p:txBody>
      </p:sp>
    </p:spTree>
    <p:extLst>
      <p:ext uri="{BB962C8B-B14F-4D97-AF65-F5344CB8AC3E}">
        <p14:creationId xmlns:p14="http://schemas.microsoft.com/office/powerpoint/2010/main" val="690659781"/>
      </p:ext>
    </p:extLst>
  </p:cSld>
  <p:clrMapOvr>
    <a:masterClrMapping/>
  </p:clrMapOvr>
  <p:transition spd="med" advClick="0" advTm="1000">
    <p:spli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5</a:t>
            </a:fld>
            <a:endParaRPr lang="tr-TR">
              <a:solidFill>
                <a:srgbClr val="FFFFFF"/>
              </a:solidFill>
            </a:endParaRPr>
          </a:p>
        </p:txBody>
      </p:sp>
      <p:sp>
        <p:nvSpPr>
          <p:cNvPr id="4" name="Dikdörtgen 3"/>
          <p:cNvSpPr/>
          <p:nvPr/>
        </p:nvSpPr>
        <p:spPr>
          <a:xfrm>
            <a:off x="222068" y="613839"/>
            <a:ext cx="11325498" cy="5304016"/>
          </a:xfrm>
          <a:prstGeom prst="rect">
            <a:avLst/>
          </a:prstGeom>
        </p:spPr>
        <p:txBody>
          <a:bodyPr wrap="square">
            <a:spAutoFit/>
          </a:bodyPr>
          <a:lstStyle/>
          <a:p>
            <a:pPr>
              <a:lnSpc>
                <a:spcPct val="115000"/>
              </a:lnSpc>
              <a:spcAft>
                <a:spcPts val="1000"/>
              </a:spcAft>
            </a:pPr>
            <a:r>
              <a:rPr lang="tr-TR" sz="2800" dirty="0">
                <a:latin typeface="Times New Roman" panose="02020603050405020304" pitchFamily="18" charset="0"/>
                <a:ea typeface="Calibri" panose="020F0502020204030204" pitchFamily="34" charset="0"/>
                <a:cs typeface="Times New Roman" panose="02020603050405020304" pitchFamily="18" charset="0"/>
              </a:rPr>
              <a:t>C# </a:t>
            </a:r>
            <a:r>
              <a:rPr lang="tr-TR" sz="2800" dirty="0" err="1">
                <a:latin typeface="Times New Roman" panose="02020603050405020304" pitchFamily="18" charset="0"/>
                <a:ea typeface="Calibri" panose="020F0502020204030204" pitchFamily="34" charset="0"/>
                <a:cs typeface="Times New Roman" panose="02020603050405020304" pitchFamily="18" charset="0"/>
              </a:rPr>
              <a:t>daki</a:t>
            </a:r>
            <a:r>
              <a:rPr lang="tr-TR" sz="2800" dirty="0">
                <a:latin typeface="Times New Roman" panose="02020603050405020304" pitchFamily="18" charset="0"/>
                <a:ea typeface="Calibri" panose="020F0502020204030204" pitchFamily="34" charset="0"/>
                <a:cs typeface="Times New Roman" panose="02020603050405020304" pitchFamily="18" charset="0"/>
              </a:rPr>
              <a:t> dizi tanımlaması bir nesne tanımlama şeklindedir. a dizisi </a:t>
            </a:r>
            <a:r>
              <a:rPr lang="tr-TR" sz="28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800" dirty="0">
                <a:latin typeface="Times New Roman" panose="02020603050405020304" pitchFamily="18" charset="0"/>
                <a:ea typeface="Calibri" panose="020F0502020204030204" pitchFamily="34" charset="0"/>
                <a:cs typeface="Times New Roman" panose="02020603050405020304" pitchFamily="18" charset="0"/>
              </a:rPr>
              <a:t> </a:t>
            </a:r>
            <a:r>
              <a:rPr lang="tr-TR" sz="2800" dirty="0" err="1">
                <a:latin typeface="Times New Roman" panose="02020603050405020304" pitchFamily="18" charset="0"/>
                <a:ea typeface="Calibri" panose="020F0502020204030204" pitchFamily="34" charset="0"/>
                <a:cs typeface="Times New Roman" panose="02020603050405020304" pitchFamily="18" charset="0"/>
              </a:rPr>
              <a:t>ilw</a:t>
            </a:r>
            <a:r>
              <a:rPr lang="tr-TR" sz="2800" dirty="0">
                <a:latin typeface="Times New Roman" panose="02020603050405020304" pitchFamily="18" charset="0"/>
                <a:ea typeface="Calibri" panose="020F0502020204030204" pitchFamily="34" charset="0"/>
                <a:cs typeface="Times New Roman" panose="02020603050405020304" pitchFamily="18" charset="0"/>
              </a:rPr>
              <a:t> tahsis edilen bellek alanına bir referans içerir. Bu bellek alanı, </a:t>
            </a:r>
            <a:r>
              <a:rPr lang="tr-TR" sz="28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800" dirty="0">
                <a:latin typeface="Times New Roman" panose="02020603050405020304" pitchFamily="18" charset="0"/>
                <a:ea typeface="Calibri" panose="020F0502020204030204" pitchFamily="34" charset="0"/>
                <a:cs typeface="Times New Roman" panose="02020603050405020304" pitchFamily="18" charset="0"/>
              </a:rPr>
              <a:t> tipinde 10 eleman alacak büyüklüktedir. Nesnelerde olduğu gibi dizi tanımlamasını ikiye bölmek mümkündür. Örneğimizi bu şekilde tanımlayacak olur isek:</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8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800" dirty="0">
                <a:latin typeface="Times New Roman" panose="02020603050405020304" pitchFamily="18" charset="0"/>
                <a:ea typeface="Calibri" panose="020F0502020204030204" pitchFamily="34" charset="0"/>
                <a:cs typeface="Times New Roman" panose="02020603050405020304" pitchFamily="18" charset="0"/>
              </a:rPr>
              <a:t>[] a;</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2800" dirty="0">
                <a:latin typeface="Times New Roman" panose="02020603050405020304" pitchFamily="18" charset="0"/>
                <a:ea typeface="Calibri" panose="020F0502020204030204" pitchFamily="34" charset="0"/>
                <a:cs typeface="Times New Roman" panose="02020603050405020304" pitchFamily="18" charset="0"/>
              </a:rPr>
              <a:t>a= </a:t>
            </a:r>
            <a:r>
              <a:rPr lang="tr-TR" sz="28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800" dirty="0">
                <a:latin typeface="Times New Roman" panose="02020603050405020304" pitchFamily="18" charset="0"/>
                <a:ea typeface="Calibri" panose="020F0502020204030204" pitchFamily="34" charset="0"/>
                <a:cs typeface="Times New Roman" panose="02020603050405020304" pitchFamily="18" charset="0"/>
              </a:rPr>
              <a:t> </a:t>
            </a:r>
            <a:r>
              <a:rPr lang="tr-TR" sz="2800" dirty="0" err="1">
                <a:latin typeface="Times New Roman" panose="02020603050405020304" pitchFamily="18" charset="0"/>
                <a:ea typeface="Calibri" panose="020F0502020204030204" pitchFamily="34" charset="0"/>
                <a:cs typeface="Times New Roman" panose="02020603050405020304" pitchFamily="18" charset="0"/>
              </a:rPr>
              <a:t>int</a:t>
            </a:r>
            <a:r>
              <a:rPr lang="tr-TR" sz="2800" dirty="0">
                <a:latin typeface="Times New Roman" panose="02020603050405020304" pitchFamily="18" charset="0"/>
                <a:ea typeface="Calibri" panose="020F0502020204030204" pitchFamily="34" charset="0"/>
                <a:cs typeface="Times New Roman" panose="02020603050405020304" pitchFamily="18" charset="0"/>
              </a:rPr>
              <a:t>[10];</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800" dirty="0">
                <a:latin typeface="Times New Roman" panose="02020603050405020304" pitchFamily="18" charset="0"/>
                <a:ea typeface="Calibri" panose="020F0502020204030204" pitchFamily="34" charset="0"/>
                <a:cs typeface="Times New Roman" panose="02020603050405020304" pitchFamily="18" charset="0"/>
              </a:rPr>
              <a:t>	</a:t>
            </a:r>
            <a:endParaRPr lang="tr-TR" sz="2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800" dirty="0">
                <a:latin typeface="Times New Roman" panose="02020603050405020304" pitchFamily="18" charset="0"/>
                <a:ea typeface="Calibri" panose="020F0502020204030204" pitchFamily="34" charset="0"/>
                <a:cs typeface="Times New Roman" panose="02020603050405020304" pitchFamily="18" charset="0"/>
              </a:rPr>
              <a:t>Verilen tanımlamada a oluşturulduğunda her hangi bir fiziksel nesne ile ilişkili değildir. Ancak ikinci ifade gerçekleştirildikten sonra a bir diziye bağlanır.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89301552"/>
      </p:ext>
    </p:extLst>
  </p:cSld>
  <p:clrMapOvr>
    <a:masterClrMapping/>
  </p:clrMapOvr>
  <p:transition spd="med" advClick="0" advTm="1000">
    <p:spli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Resim 1"/>
          <p:cNvPicPr>
            <a:picLocks noChangeAspect="1"/>
          </p:cNvPicPr>
          <p:nvPr/>
        </p:nvPicPr>
        <p:blipFill rotWithShape="1">
          <a:blip r:embed="rId2"/>
          <a:srcRect r="69026" b="68761"/>
          <a:stretch/>
        </p:blipFill>
        <p:spPr>
          <a:xfrm>
            <a:off x="7824192" y="260648"/>
            <a:ext cx="2376264" cy="2304256"/>
          </a:xfrm>
          <a:prstGeom prst="rect">
            <a:avLst/>
          </a:prstGeom>
        </p:spPr>
      </p:pic>
      <p:sp>
        <p:nvSpPr>
          <p:cNvPr id="3" name="Dikdörtgen 2"/>
          <p:cNvSpPr/>
          <p:nvPr/>
        </p:nvSpPr>
        <p:spPr>
          <a:xfrm>
            <a:off x="2279576" y="548680"/>
            <a:ext cx="7488832" cy="5678478"/>
          </a:xfrm>
          <a:prstGeom prst="rect">
            <a:avLst/>
          </a:prstGeom>
        </p:spPr>
        <p:txBody>
          <a:bodyPr wrap="square">
            <a:spAutoFit/>
          </a:bodyPr>
          <a:lstStyle/>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System.Collections.Generic</a:t>
            </a:r>
            <a:r>
              <a:rPr lang="tr-TR" sz="1100" dirty="0">
                <a:solidFill>
                  <a:srgbClr val="000000"/>
                </a:solidFill>
                <a:highlight>
                  <a:srgbClr val="FFFFFF"/>
                </a:highlight>
                <a:latin typeface="Consolas" panose="020B0609020204030204" pitchFamily="49" charset="0"/>
              </a:rPr>
              <a:t>;</a:t>
            </a:r>
          </a:p>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System.Linq</a:t>
            </a:r>
            <a:r>
              <a:rPr lang="tr-TR" sz="1100" dirty="0">
                <a:solidFill>
                  <a:srgbClr val="000000"/>
                </a:solidFill>
                <a:highlight>
                  <a:srgbClr val="FFFFFF"/>
                </a:highlight>
                <a:latin typeface="Consolas" panose="020B0609020204030204" pitchFamily="49" charset="0"/>
              </a:rPr>
              <a:t>;</a:t>
            </a:r>
          </a:p>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System.Text</a:t>
            </a:r>
            <a:r>
              <a:rPr lang="tr-TR" sz="1100" dirty="0">
                <a:solidFill>
                  <a:srgbClr val="000000"/>
                </a:solidFill>
                <a:highlight>
                  <a:srgbClr val="FFFFFF"/>
                </a:highlight>
                <a:latin typeface="Consolas" panose="020B0609020204030204" pitchFamily="49" charset="0"/>
              </a:rPr>
              <a:t>;</a:t>
            </a:r>
          </a:p>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System.Threading.Tasks</a:t>
            </a:r>
            <a:r>
              <a:rPr lang="tr-TR" sz="1100" dirty="0">
                <a:solidFill>
                  <a:srgbClr val="000000"/>
                </a:solidFill>
                <a:highlight>
                  <a:srgbClr val="FFFFFF"/>
                </a:highlight>
                <a:latin typeface="Consolas" panose="020B0609020204030204" pitchFamily="49" charset="0"/>
              </a:rPr>
              <a:t>;</a:t>
            </a:r>
          </a:p>
          <a:p>
            <a:endParaRPr lang="tr-TR" sz="1100" dirty="0">
              <a:solidFill>
                <a:srgbClr val="000000"/>
              </a:solidFill>
              <a:highlight>
                <a:srgbClr val="FFFFFF"/>
              </a:highlight>
              <a:latin typeface="Consolas" panose="020B0609020204030204" pitchFamily="49" charset="0"/>
            </a:endParaRPr>
          </a:p>
          <a:p>
            <a:r>
              <a:rPr lang="tr-TR" sz="1100" dirty="0" err="1">
                <a:solidFill>
                  <a:srgbClr val="0000FF"/>
                </a:solidFill>
                <a:highlight>
                  <a:srgbClr val="FFFFFF"/>
                </a:highlight>
                <a:latin typeface="Consolas" panose="020B0609020204030204" pitchFamily="49" charset="0"/>
              </a:rPr>
              <a:t>namespace</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operator_ilis</a:t>
            </a:r>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class</a:t>
            </a:r>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ForEachTest</a:t>
            </a:r>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static</a:t>
            </a:r>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void</a:t>
            </a:r>
            <a:r>
              <a:rPr lang="tr-TR" sz="1100" dirty="0">
                <a:solidFill>
                  <a:srgbClr val="000000"/>
                </a:solidFill>
                <a:highlight>
                  <a:srgbClr val="FFFFFF"/>
                </a:highlight>
                <a:latin typeface="Consolas" panose="020B0609020204030204" pitchFamily="49" charset="0"/>
              </a:rPr>
              <a:t> Main(</a:t>
            </a:r>
            <a:r>
              <a:rPr lang="tr-TR" sz="1100" dirty="0" err="1">
                <a:solidFill>
                  <a:srgbClr val="0000FF"/>
                </a:solidFill>
                <a:highlight>
                  <a:srgbClr val="FFFFFF"/>
                </a:highlight>
                <a:latin typeface="Consolas" panose="020B0609020204030204" pitchFamily="49" charset="0"/>
              </a:rPr>
              <a:t>string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args</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p>
          <a:p>
            <a:endParaRPr lang="tr-TR"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arr</a:t>
            </a:r>
            <a:r>
              <a:rPr lang="en-US" sz="1100" dirty="0">
                <a:solidFill>
                  <a:srgbClr val="000000"/>
                </a:solidFill>
                <a:highlight>
                  <a:srgbClr val="FFFFFF"/>
                </a:highlight>
                <a:latin typeface="Consolas" panose="020B0609020204030204" pitchFamily="49" charset="0"/>
              </a:rPr>
              <a:t> = </a:t>
            </a:r>
            <a:r>
              <a:rPr lang="en-US" sz="1100" dirty="0">
                <a:solidFill>
                  <a:srgbClr val="0000FF"/>
                </a:solidFill>
                <a:highlight>
                  <a:srgbClr val="FFFFFF"/>
                </a:highlight>
                <a:latin typeface="Consolas" panose="020B0609020204030204" pitchFamily="49" charset="0"/>
              </a:rPr>
              <a:t>new</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[5]; </a:t>
            </a:r>
            <a:r>
              <a:rPr lang="en-US" sz="1100" dirty="0">
                <a:solidFill>
                  <a:srgbClr val="008000"/>
                </a:solidFill>
                <a:highlight>
                  <a:srgbClr val="FFFFFF"/>
                </a:highlight>
                <a:latin typeface="Consolas" panose="020B0609020204030204" pitchFamily="49" charset="0"/>
              </a:rPr>
              <a:t>// declaring array -</a:t>
            </a:r>
            <a:r>
              <a:rPr lang="en-US" sz="1100" dirty="0" err="1">
                <a:solidFill>
                  <a:srgbClr val="008000"/>
                </a:solidFill>
                <a:highlight>
                  <a:srgbClr val="FFFFFF"/>
                </a:highlight>
                <a:latin typeface="Consolas" panose="020B0609020204030204" pitchFamily="49" charset="0"/>
              </a:rPr>
              <a:t>dizi</a:t>
            </a:r>
            <a:r>
              <a:rPr lang="en-US" sz="1100" dirty="0">
                <a:solidFill>
                  <a:srgbClr val="008000"/>
                </a:solidFill>
                <a:highlight>
                  <a:srgbClr val="FFFFFF"/>
                </a:highlight>
                <a:latin typeface="Consolas" panose="020B0609020204030204" pitchFamily="49" charset="0"/>
              </a:rPr>
              <a:t> </a:t>
            </a:r>
            <a:r>
              <a:rPr lang="en-US" sz="1100" dirty="0" err="1">
                <a:solidFill>
                  <a:srgbClr val="008000"/>
                </a:solidFill>
                <a:highlight>
                  <a:srgbClr val="FFFFFF"/>
                </a:highlight>
                <a:latin typeface="Consolas" panose="020B0609020204030204" pitchFamily="49" charset="0"/>
              </a:rPr>
              <a:t>tanımlama</a:t>
            </a:r>
            <a:endParaRPr lang="en-US" sz="1100" dirty="0">
              <a:solidFill>
                <a:srgbClr val="000000"/>
              </a:solidFill>
              <a:highlight>
                <a:srgbClr val="FFFFFF"/>
              </a:highlight>
              <a:latin typeface="Consolas" panose="020B0609020204030204" pitchFamily="49" charset="0"/>
            </a:endParaRPr>
          </a:p>
          <a:p>
            <a:endParaRPr lang="tr-TR"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//Storing value in array element</a:t>
            </a:r>
            <a:endParaRPr lang="en-US"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r>
              <a:rPr lang="tr-TR" sz="1100" dirty="0">
                <a:solidFill>
                  <a:srgbClr val="008000"/>
                </a:solidFill>
                <a:highlight>
                  <a:srgbClr val="FFFFFF"/>
                </a:highlight>
                <a:latin typeface="Consolas" panose="020B0609020204030204" pitchFamily="49" charset="0"/>
              </a:rPr>
              <a:t>//dizi elemanlarına değer atama</a:t>
            </a:r>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arr</a:t>
            </a:r>
            <a:r>
              <a:rPr lang="tr-TR" sz="1100" dirty="0">
                <a:solidFill>
                  <a:srgbClr val="000000"/>
                </a:solidFill>
                <a:highlight>
                  <a:srgbClr val="FFFFFF"/>
                </a:highlight>
                <a:latin typeface="Consolas" panose="020B0609020204030204" pitchFamily="49" charset="0"/>
              </a:rPr>
              <a:t>[0] = </a:t>
            </a:r>
            <a:r>
              <a:rPr lang="tr-TR" sz="1100" dirty="0">
                <a:solidFill>
                  <a:srgbClr val="A31515"/>
                </a:solidFill>
                <a:highlight>
                  <a:srgbClr val="FFFFFF"/>
                </a:highlight>
                <a:latin typeface="Consolas" panose="020B0609020204030204" pitchFamily="49" charset="0"/>
              </a:rPr>
              <a:t>"Ali"</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arr</a:t>
            </a:r>
            <a:r>
              <a:rPr lang="tr-TR" sz="1100" dirty="0">
                <a:solidFill>
                  <a:srgbClr val="000000"/>
                </a:solidFill>
                <a:highlight>
                  <a:srgbClr val="FFFFFF"/>
                </a:highlight>
                <a:latin typeface="Consolas" panose="020B0609020204030204" pitchFamily="49" charset="0"/>
              </a:rPr>
              <a:t>[1] = </a:t>
            </a:r>
            <a:r>
              <a:rPr lang="tr-TR" sz="1100" dirty="0">
                <a:solidFill>
                  <a:srgbClr val="A31515"/>
                </a:solidFill>
                <a:highlight>
                  <a:srgbClr val="FFFFFF"/>
                </a:highlight>
                <a:latin typeface="Consolas" panose="020B0609020204030204" pitchFamily="49" charset="0"/>
              </a:rPr>
              <a:t>"Veli"</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arr</a:t>
            </a:r>
            <a:r>
              <a:rPr lang="tr-TR" sz="1100" dirty="0">
                <a:solidFill>
                  <a:srgbClr val="000000"/>
                </a:solidFill>
                <a:highlight>
                  <a:srgbClr val="FFFFFF"/>
                </a:highlight>
                <a:latin typeface="Consolas" panose="020B0609020204030204" pitchFamily="49" charset="0"/>
              </a:rPr>
              <a:t>[2] = </a:t>
            </a:r>
            <a:r>
              <a:rPr lang="tr-TR" sz="1100" dirty="0">
                <a:solidFill>
                  <a:srgbClr val="A31515"/>
                </a:solidFill>
                <a:highlight>
                  <a:srgbClr val="FFFFFF"/>
                </a:highlight>
                <a:latin typeface="Consolas" panose="020B0609020204030204" pitchFamily="49" charset="0"/>
              </a:rPr>
              <a:t>"Fatma"</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arr</a:t>
            </a:r>
            <a:r>
              <a:rPr lang="tr-TR" sz="1100" dirty="0">
                <a:solidFill>
                  <a:srgbClr val="000000"/>
                </a:solidFill>
                <a:highlight>
                  <a:srgbClr val="FFFFFF"/>
                </a:highlight>
                <a:latin typeface="Consolas" panose="020B0609020204030204" pitchFamily="49" charset="0"/>
              </a:rPr>
              <a:t>[3] = </a:t>
            </a:r>
            <a:r>
              <a:rPr lang="tr-TR" sz="1100" dirty="0">
                <a:solidFill>
                  <a:srgbClr val="A31515"/>
                </a:solidFill>
                <a:highlight>
                  <a:srgbClr val="FFFFFF"/>
                </a:highlight>
                <a:latin typeface="Consolas" panose="020B0609020204030204" pitchFamily="49" charset="0"/>
              </a:rPr>
              <a:t>"Zehra"</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arr</a:t>
            </a:r>
            <a:r>
              <a:rPr lang="tr-TR" sz="1100" dirty="0">
                <a:solidFill>
                  <a:srgbClr val="000000"/>
                </a:solidFill>
                <a:highlight>
                  <a:srgbClr val="FFFFFF"/>
                </a:highlight>
                <a:latin typeface="Consolas" panose="020B0609020204030204" pitchFamily="49" charset="0"/>
              </a:rPr>
              <a:t>[4] = </a:t>
            </a:r>
            <a:r>
              <a:rPr lang="tr-TR" sz="1100" dirty="0">
                <a:solidFill>
                  <a:srgbClr val="A31515"/>
                </a:solidFill>
                <a:highlight>
                  <a:srgbClr val="FFFFFF"/>
                </a:highlight>
                <a:latin typeface="Consolas" panose="020B0609020204030204" pitchFamily="49" charset="0"/>
              </a:rPr>
              <a:t>"Alperen"</a:t>
            </a:r>
            <a:r>
              <a:rPr lang="tr-TR" sz="1100" dirty="0">
                <a:solidFill>
                  <a:srgbClr val="000000"/>
                </a:solidFill>
                <a:highlight>
                  <a:srgbClr val="FFFFFF"/>
                </a:highlight>
                <a:latin typeface="Consolas" panose="020B0609020204030204" pitchFamily="49" charset="0"/>
              </a:rPr>
              <a:t>;</a:t>
            </a:r>
          </a:p>
          <a:p>
            <a:endParaRPr lang="tr-TR"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//retrieving value using </a:t>
            </a:r>
            <a:r>
              <a:rPr lang="en-US" sz="1100" dirty="0" err="1">
                <a:solidFill>
                  <a:srgbClr val="008000"/>
                </a:solidFill>
                <a:highlight>
                  <a:srgbClr val="FFFFFF"/>
                </a:highlight>
                <a:latin typeface="Consolas" panose="020B0609020204030204" pitchFamily="49" charset="0"/>
              </a:rPr>
              <a:t>foreach</a:t>
            </a:r>
            <a:r>
              <a:rPr lang="en-US" sz="1100" dirty="0">
                <a:solidFill>
                  <a:srgbClr val="008000"/>
                </a:solidFill>
                <a:highlight>
                  <a:srgbClr val="FFFFFF"/>
                </a:highlight>
                <a:latin typeface="Consolas" panose="020B0609020204030204" pitchFamily="49" charset="0"/>
              </a:rPr>
              <a:t> loop</a:t>
            </a:r>
            <a:endParaRPr lang="en-US"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r>
              <a:rPr lang="tr-TR" sz="1100" dirty="0">
                <a:solidFill>
                  <a:srgbClr val="008000"/>
                </a:solidFill>
                <a:highlight>
                  <a:srgbClr val="FFFFFF"/>
                </a:highlight>
                <a:latin typeface="Consolas" panose="020B0609020204030204" pitchFamily="49" charset="0"/>
              </a:rPr>
              <a:t>//</a:t>
            </a:r>
            <a:r>
              <a:rPr lang="tr-TR" sz="1100" dirty="0" err="1">
                <a:solidFill>
                  <a:srgbClr val="008000"/>
                </a:solidFill>
                <a:highlight>
                  <a:srgbClr val="FFFFFF"/>
                </a:highlight>
                <a:latin typeface="Consolas" panose="020B0609020204030204" pitchFamily="49" charset="0"/>
              </a:rPr>
              <a:t>foreach</a:t>
            </a:r>
            <a:r>
              <a:rPr lang="tr-TR" sz="1100" dirty="0">
                <a:solidFill>
                  <a:srgbClr val="008000"/>
                </a:solidFill>
                <a:highlight>
                  <a:srgbClr val="FFFFFF"/>
                </a:highlight>
                <a:latin typeface="Consolas" panose="020B0609020204030204" pitchFamily="49" charset="0"/>
              </a:rPr>
              <a:t> döngüsü ile dizi değerleri</a:t>
            </a:r>
            <a:endParaRPr lang="tr-TR"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foreach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string</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isim</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in</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arr</a:t>
            </a:r>
            <a:r>
              <a:rPr lang="en-US"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Merhaba "</a:t>
            </a:r>
            <a:r>
              <a:rPr lang="tr-TR" sz="1100" dirty="0">
                <a:solidFill>
                  <a:srgbClr val="000000"/>
                </a:solidFill>
                <a:highlight>
                  <a:srgbClr val="FFFFFF"/>
                </a:highlight>
                <a:latin typeface="Consolas" panose="020B0609020204030204" pitchFamily="49" charset="0"/>
              </a:rPr>
              <a:t> + isim);</a:t>
            </a:r>
          </a:p>
          <a:p>
            <a:r>
              <a:rPr lang="tr-TR" sz="1100" dirty="0">
                <a:solidFill>
                  <a:srgbClr val="000000"/>
                </a:solidFill>
                <a:highlight>
                  <a:srgbClr val="FFFFFF"/>
                </a:highlight>
                <a:latin typeface="Consolas" panose="020B0609020204030204" pitchFamily="49" charset="0"/>
              </a:rPr>
              <a:t>            }</a:t>
            </a:r>
          </a:p>
          <a:p>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.ReadKey</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a:t>
            </a:r>
            <a:endParaRPr lang="tr-TR" sz="2800" dirty="0"/>
          </a:p>
        </p:txBody>
      </p:sp>
    </p:spTree>
    <p:extLst>
      <p:ext uri="{BB962C8B-B14F-4D97-AF65-F5344CB8AC3E}">
        <p14:creationId xmlns:p14="http://schemas.microsoft.com/office/powerpoint/2010/main" val="3496955928"/>
      </p:ext>
    </p:extLst>
  </p:cSld>
  <p:clrMapOvr>
    <a:masterClrMapping/>
  </p:clrMapOvr>
  <p:transition spd="med" advClick="0" advTm="1000">
    <p:spli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460104" y="476672"/>
            <a:ext cx="4572000" cy="1754326"/>
          </a:xfrm>
          <a:prstGeom prst="rect">
            <a:avLst/>
          </a:prstGeom>
        </p:spPr>
        <p:txBody>
          <a:bodyPr>
            <a:spAutoFit/>
          </a:bodyPr>
          <a:lstStyle/>
          <a:p>
            <a:r>
              <a:rPr lang="tr-TR" dirty="0" err="1"/>
              <a:t>int</a:t>
            </a:r>
            <a:r>
              <a:rPr lang="tr-TR" dirty="0"/>
              <a:t>[] </a:t>
            </a:r>
            <a:r>
              <a:rPr lang="tr-TR" dirty="0" err="1"/>
              <a:t>myInterger</a:t>
            </a:r>
            <a:r>
              <a:rPr lang="tr-TR" dirty="0"/>
              <a:t> = </a:t>
            </a:r>
            <a:r>
              <a:rPr lang="tr-TR" dirty="0" err="1"/>
              <a:t>new</a:t>
            </a:r>
            <a:r>
              <a:rPr lang="tr-TR" dirty="0"/>
              <a:t> </a:t>
            </a:r>
            <a:r>
              <a:rPr lang="tr-TR" dirty="0" err="1"/>
              <a:t>int</a:t>
            </a:r>
            <a:r>
              <a:rPr lang="tr-TR" dirty="0"/>
              <a:t>[1];</a:t>
            </a:r>
          </a:p>
          <a:p>
            <a:r>
              <a:rPr lang="tr-TR" dirty="0" err="1"/>
              <a:t>int</a:t>
            </a:r>
            <a:r>
              <a:rPr lang="tr-TR" dirty="0"/>
              <a:t> total = 0;</a:t>
            </a:r>
          </a:p>
          <a:p>
            <a:r>
              <a:rPr lang="tr-TR" dirty="0" err="1"/>
              <a:t>for</a:t>
            </a:r>
            <a:r>
              <a:rPr lang="tr-TR" dirty="0"/>
              <a:t>(</a:t>
            </a:r>
            <a:r>
              <a:rPr lang="tr-TR" dirty="0" err="1"/>
              <a:t>int</a:t>
            </a:r>
            <a:r>
              <a:rPr lang="tr-TR" dirty="0"/>
              <a:t> i = 0; i &lt; </a:t>
            </a:r>
            <a:r>
              <a:rPr lang="tr-TR" dirty="0" err="1"/>
              <a:t>myInterger.Length</a:t>
            </a:r>
            <a:r>
              <a:rPr lang="tr-TR" dirty="0"/>
              <a:t>; i++)</a:t>
            </a:r>
          </a:p>
          <a:p>
            <a:r>
              <a:rPr lang="tr-TR" dirty="0"/>
              <a:t>{</a:t>
            </a:r>
          </a:p>
          <a:p>
            <a:r>
              <a:rPr lang="tr-TR" dirty="0"/>
              <a:t>    total += </a:t>
            </a:r>
            <a:r>
              <a:rPr lang="tr-TR" dirty="0" err="1"/>
              <a:t>myInterger</a:t>
            </a:r>
            <a:r>
              <a:rPr lang="tr-TR" dirty="0"/>
              <a:t>[i];</a:t>
            </a:r>
          </a:p>
          <a:p>
            <a:r>
              <a:rPr lang="tr-TR" dirty="0"/>
              <a:t>}</a:t>
            </a:r>
          </a:p>
        </p:txBody>
      </p:sp>
      <p:sp>
        <p:nvSpPr>
          <p:cNvPr id="4" name="Dikdörtgen 3"/>
          <p:cNvSpPr/>
          <p:nvPr/>
        </p:nvSpPr>
        <p:spPr>
          <a:xfrm>
            <a:off x="2380362" y="2492896"/>
            <a:ext cx="4651742" cy="1754326"/>
          </a:xfrm>
          <a:prstGeom prst="rect">
            <a:avLst/>
          </a:prstGeom>
        </p:spPr>
        <p:txBody>
          <a:bodyPr wrap="square">
            <a:spAutoFit/>
          </a:bodyPr>
          <a:lstStyle/>
          <a:p>
            <a:r>
              <a:rPr lang="tr-TR" dirty="0" err="1"/>
              <a:t>int</a:t>
            </a:r>
            <a:r>
              <a:rPr lang="tr-TR" dirty="0"/>
              <a:t>[] </a:t>
            </a:r>
            <a:r>
              <a:rPr lang="tr-TR" dirty="0" err="1"/>
              <a:t>myInterger</a:t>
            </a:r>
            <a:r>
              <a:rPr lang="tr-TR" dirty="0"/>
              <a:t> = </a:t>
            </a:r>
            <a:r>
              <a:rPr lang="tr-TR" dirty="0" err="1"/>
              <a:t>new</a:t>
            </a:r>
            <a:r>
              <a:rPr lang="tr-TR" dirty="0"/>
              <a:t> </a:t>
            </a:r>
            <a:r>
              <a:rPr lang="tr-TR" dirty="0" err="1"/>
              <a:t>int</a:t>
            </a:r>
            <a:r>
              <a:rPr lang="tr-TR" dirty="0"/>
              <a:t>[1];</a:t>
            </a:r>
          </a:p>
          <a:p>
            <a:r>
              <a:rPr lang="tr-TR" dirty="0" err="1"/>
              <a:t>int</a:t>
            </a:r>
            <a:r>
              <a:rPr lang="tr-TR" dirty="0"/>
              <a:t> total = 0;</a:t>
            </a:r>
          </a:p>
          <a:p>
            <a:r>
              <a:rPr lang="tr-TR" dirty="0" err="1"/>
              <a:t>foreach</a:t>
            </a:r>
            <a:r>
              <a:rPr lang="tr-TR" dirty="0"/>
              <a:t>(</a:t>
            </a:r>
            <a:r>
              <a:rPr lang="tr-TR" dirty="0" err="1"/>
              <a:t>int</a:t>
            </a:r>
            <a:r>
              <a:rPr lang="tr-TR" dirty="0"/>
              <a:t> i in </a:t>
            </a:r>
            <a:r>
              <a:rPr lang="tr-TR" dirty="0" err="1"/>
              <a:t>myInterger</a:t>
            </a:r>
            <a:r>
              <a:rPr lang="tr-TR" dirty="0"/>
              <a:t>) </a:t>
            </a:r>
          </a:p>
          <a:p>
            <a:r>
              <a:rPr lang="tr-TR" dirty="0"/>
              <a:t>{</a:t>
            </a:r>
          </a:p>
          <a:p>
            <a:r>
              <a:rPr lang="tr-TR" dirty="0"/>
              <a:t>    total += i;</a:t>
            </a:r>
          </a:p>
          <a:p>
            <a:r>
              <a:rPr lang="tr-TR" dirty="0"/>
              <a:t>}</a:t>
            </a:r>
          </a:p>
        </p:txBody>
      </p:sp>
    </p:spTree>
    <p:extLst>
      <p:ext uri="{BB962C8B-B14F-4D97-AF65-F5344CB8AC3E}">
        <p14:creationId xmlns:p14="http://schemas.microsoft.com/office/powerpoint/2010/main" val="370634989"/>
      </p:ext>
    </p:extLst>
  </p:cSld>
  <p:clrMapOvr>
    <a:masterClrMapping/>
  </p:clrMapOvr>
  <p:transition spd="med" advClick="0" advTm="1000">
    <p:spli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6</a:t>
            </a:fld>
            <a:endParaRPr lang="tr-TR">
              <a:solidFill>
                <a:srgbClr val="FFFFFF"/>
              </a:solidFill>
            </a:endParaRPr>
          </a:p>
        </p:txBody>
      </p:sp>
      <p:sp>
        <p:nvSpPr>
          <p:cNvPr id="4" name="Dikdörtgen 3"/>
          <p:cNvSpPr/>
          <p:nvPr/>
        </p:nvSpPr>
        <p:spPr>
          <a:xfrm>
            <a:off x="127847" y="734056"/>
            <a:ext cx="11661987" cy="3529556"/>
          </a:xfrm>
          <a:prstGeom prst="rect">
            <a:avLst/>
          </a:prstGeom>
        </p:spPr>
        <p:txBody>
          <a:bodyPr wrap="square">
            <a:spAutoFit/>
          </a:bodyPr>
          <a:lstStyle/>
          <a:p>
            <a:pPr>
              <a:lnSpc>
                <a:spcPct val="115000"/>
              </a:lnSpc>
              <a:spcAft>
                <a:spcPts val="1000"/>
              </a:spcAft>
            </a:pPr>
            <a:r>
              <a:rPr lang="tr-TR" sz="2800" dirty="0">
                <a:latin typeface="Times New Roman" panose="02020603050405020304" pitchFamily="18" charset="0"/>
                <a:ea typeface="Calibri" panose="020F0502020204030204" pitchFamily="34" charset="0"/>
                <a:cs typeface="Times New Roman" panose="02020603050405020304" pitchFamily="18" charset="0"/>
              </a:rPr>
              <a:t>Dizinin elemanlarına ulaşmak için dizi indis elemanı kullanılır. Dizi indisi sıfır(0) indeksi ile başlar ve </a:t>
            </a:r>
            <a:r>
              <a:rPr lang="tr-TR" sz="2800" dirty="0" err="1">
                <a:latin typeface="Times New Roman" panose="02020603050405020304" pitchFamily="18" charset="0"/>
                <a:ea typeface="Calibri" panose="020F0502020204030204" pitchFamily="34" charset="0"/>
                <a:cs typeface="Times New Roman" panose="02020603050405020304" pitchFamily="18" charset="0"/>
              </a:rPr>
              <a:t>elemansayısı</a:t>
            </a:r>
            <a:r>
              <a:rPr lang="tr-TR" sz="2800" dirty="0">
                <a:latin typeface="Times New Roman" panose="02020603050405020304" pitchFamily="18" charset="0"/>
                <a:ea typeface="Calibri" panose="020F0502020204030204" pitchFamily="34" charset="0"/>
                <a:cs typeface="Times New Roman" panose="02020603050405020304" pitchFamily="18" charset="0"/>
              </a:rPr>
              <a:t> kadar eleman aldığından son eleman elemansayısı-1 ile </a:t>
            </a:r>
            <a:r>
              <a:rPr lang="tr-TR" sz="2800" dirty="0" err="1">
                <a:latin typeface="Times New Roman" panose="02020603050405020304" pitchFamily="18" charset="0"/>
                <a:ea typeface="Calibri" panose="020F0502020204030204" pitchFamily="34" charset="0"/>
                <a:cs typeface="Times New Roman" panose="02020603050405020304" pitchFamily="18" charset="0"/>
              </a:rPr>
              <a:t>numaralandırlır</a:t>
            </a:r>
            <a:r>
              <a:rPr lang="tr-TR" sz="2800" dirty="0">
                <a:latin typeface="Times New Roman" panose="02020603050405020304" pitchFamily="18" charset="0"/>
                <a:ea typeface="Calibri" panose="020F0502020204030204" pitchFamily="34" charset="0"/>
                <a:cs typeface="Times New Roman" panose="02020603050405020304" pitchFamily="18" charset="0"/>
              </a:rPr>
              <a:t>. örneğimizdeki a dizisinin elemanları 0 indisi ile başlar 9 indisi ile sonlandırılır. Bir dizinin istenilen elemanına erişmek için dizi </a:t>
            </a:r>
            <a:r>
              <a:rPr lang="tr-TR" sz="2800" dirty="0" err="1">
                <a:latin typeface="Times New Roman" panose="02020603050405020304" pitchFamily="18" charset="0"/>
                <a:ea typeface="Calibri" panose="020F0502020204030204" pitchFamily="34" charset="0"/>
                <a:cs typeface="Times New Roman" panose="02020603050405020304" pitchFamily="18" charset="0"/>
              </a:rPr>
              <a:t>elamaı</a:t>
            </a:r>
            <a:r>
              <a:rPr lang="tr-TR" sz="2800" dirty="0">
                <a:latin typeface="Times New Roman" panose="02020603050405020304" pitchFamily="18" charset="0"/>
                <a:ea typeface="Calibri" panose="020F0502020204030204" pitchFamily="34" charset="0"/>
                <a:cs typeface="Times New Roman" panose="02020603050405020304" pitchFamily="18" charset="0"/>
              </a:rPr>
              <a:t> dizi isminden sonra köşeli parantez içerisinde belirtilir. Böylece a dizisinin ilk elemanına erişmek için a[0], 5. elemanına erişmek için a[4] ve son elemana erişmek için a[9] indisleri kullanılır.</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838763"/>
      </p:ext>
    </p:extLst>
  </p:cSld>
  <p:clrMapOvr>
    <a:masterClrMapping/>
  </p:clrMapOvr>
  <p:transition spd="med" advClick="0" advTm="1000">
    <p:spli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7</a:t>
            </a:fld>
            <a:endParaRPr lang="tr-TR">
              <a:solidFill>
                <a:srgbClr val="FFFFFF"/>
              </a:solidFill>
            </a:endParaRPr>
          </a:p>
        </p:txBody>
      </p:sp>
      <p:sp>
        <p:nvSpPr>
          <p:cNvPr id="4" name="Dikdörtgen 3"/>
          <p:cNvSpPr/>
          <p:nvPr/>
        </p:nvSpPr>
        <p:spPr>
          <a:xfrm>
            <a:off x="500742" y="0"/>
            <a:ext cx="8800012" cy="6247864"/>
          </a:xfrm>
          <a:prstGeom prst="rect">
            <a:avLst/>
          </a:prstGeom>
          <a:solidFill>
            <a:schemeClr val="tx2">
              <a:lumMod val="50000"/>
            </a:schemeClr>
          </a:solidFill>
        </p:spPr>
        <p:txBody>
          <a:bodyPr wrap="square">
            <a:spAutoFit/>
          </a:bodyPr>
          <a:lstStyle/>
          <a:p>
            <a:pPr>
              <a:spcAft>
                <a:spcPts val="0"/>
              </a:spcAft>
            </a:pP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latin typeface="Courier New" panose="02070309020205020404" pitchFamily="49" charset="0"/>
                <a:ea typeface="Calibri" panose="020F0502020204030204" pitchFamily="34" charset="0"/>
                <a:cs typeface="Times New Roman" panose="02020603050405020304" pitchFamily="18" charset="0"/>
              </a:rPr>
              <a:t>System</a:t>
            </a:r>
            <a:r>
              <a:rPr lang="tr-TR" sz="1600" dirty="0">
                <a:latin typeface="Courier New" panose="02070309020205020404" pitchFamily="49" charset="0"/>
                <a:ea typeface="Calibri" panose="020F0502020204030204" pitchFamily="34" charset="0"/>
                <a:cs typeface="Times New Roman" panose="02020603050405020304" pitchFamily="18" charset="0"/>
              </a:rPr>
              <a:t>;</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latin typeface="Courier New" panose="02070309020205020404" pitchFamily="49" charset="0"/>
                <a:ea typeface="Calibri" panose="020F0502020204030204" pitchFamily="34" charset="0"/>
                <a:cs typeface="Times New Roman" panose="02020603050405020304" pitchFamily="18" charset="0"/>
              </a:rPr>
              <a:t>System.Collections.Generic</a:t>
            </a:r>
            <a:r>
              <a:rPr lang="tr-TR" sz="1600" dirty="0">
                <a:latin typeface="Courier New" panose="02070309020205020404" pitchFamily="49" charset="0"/>
                <a:ea typeface="Calibri" panose="020F0502020204030204" pitchFamily="34" charset="0"/>
                <a:cs typeface="Times New Roman" panose="02020603050405020304" pitchFamily="18" charset="0"/>
              </a:rPr>
              <a:t>;</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latin typeface="Courier New" panose="02070309020205020404" pitchFamily="49" charset="0"/>
                <a:ea typeface="Calibri" panose="020F0502020204030204" pitchFamily="34" charset="0"/>
                <a:cs typeface="Times New Roman" panose="02020603050405020304" pitchFamily="18" charset="0"/>
              </a:rPr>
              <a:t>System.Linq</a:t>
            </a:r>
            <a:r>
              <a:rPr lang="tr-TR" sz="1600" dirty="0">
                <a:latin typeface="Courier New" panose="02070309020205020404" pitchFamily="49" charset="0"/>
                <a:ea typeface="Calibri" panose="020F0502020204030204" pitchFamily="34" charset="0"/>
                <a:cs typeface="Times New Roman" panose="02020603050405020304" pitchFamily="18" charset="0"/>
              </a:rPr>
              <a:t>;</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using</a:t>
            </a: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latin typeface="Courier New" panose="02070309020205020404" pitchFamily="49" charset="0"/>
                <a:ea typeface="Calibri" panose="020F0502020204030204" pitchFamily="34" charset="0"/>
                <a:cs typeface="Times New Roman" panose="02020603050405020304" pitchFamily="18" charset="0"/>
              </a:rPr>
              <a:t>System.Text</a:t>
            </a:r>
            <a:r>
              <a:rPr lang="tr-TR" sz="1600" dirty="0">
                <a:latin typeface="Courier New" panose="02070309020205020404" pitchFamily="49" charset="0"/>
                <a:ea typeface="Calibri" panose="020F0502020204030204" pitchFamily="34" charset="0"/>
                <a:cs typeface="Times New Roman" panose="02020603050405020304" pitchFamily="18" charset="0"/>
              </a:rPr>
              <a:t>;</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namespace</a:t>
            </a: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latin typeface="Courier New" panose="02070309020205020404" pitchFamily="49" charset="0"/>
                <a:ea typeface="Calibri" panose="020F0502020204030204" pitchFamily="34" charset="0"/>
                <a:cs typeface="Times New Roman" panose="02020603050405020304" pitchFamily="18" charset="0"/>
              </a:rPr>
              <a:t>DiziOrnek</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class</a:t>
            </a: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a:solidFill>
                  <a:srgbClr val="2B91AF"/>
                </a:solidFill>
                <a:latin typeface="Courier New" panose="02070309020205020404" pitchFamily="49" charset="0"/>
                <a:ea typeface="Calibri" panose="020F0502020204030204" pitchFamily="34" charset="0"/>
                <a:cs typeface="Times New Roman" panose="02020603050405020304" pitchFamily="18" charset="0"/>
              </a:rPr>
              <a:t>Dizi</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static</a:t>
            </a: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void</a:t>
            </a:r>
            <a:r>
              <a:rPr lang="tr-TR" sz="1600" dirty="0">
                <a:latin typeface="Courier New" panose="02070309020205020404" pitchFamily="49" charset="0"/>
                <a:ea typeface="Calibri" panose="020F0502020204030204" pitchFamily="34" charset="0"/>
                <a:cs typeface="Times New Roman" panose="02020603050405020304" pitchFamily="18" charset="0"/>
              </a:rPr>
              <a:t> Main(</a:t>
            </a: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string</a:t>
            </a: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latin typeface="Courier New" panose="02070309020205020404" pitchFamily="49" charset="0"/>
                <a:ea typeface="Calibri" panose="020F0502020204030204" pitchFamily="34" charset="0"/>
                <a:cs typeface="Times New Roman" panose="02020603050405020304" pitchFamily="18" charset="0"/>
              </a:rPr>
              <a:t>args</a:t>
            </a:r>
            <a:r>
              <a:rPr lang="tr-TR" sz="1600" dirty="0">
                <a:latin typeface="Courier New" panose="02070309020205020404" pitchFamily="49" charset="0"/>
                <a:ea typeface="Calibri" panose="020F0502020204030204" pitchFamily="34" charset="0"/>
                <a:cs typeface="Times New Roman" panose="02020603050405020304" pitchFamily="18" charset="0"/>
              </a:rPr>
              <a:t>)</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tek boyutlu 10 </a:t>
            </a:r>
            <a:r>
              <a:rPr lang="tr-TR" sz="1600" dirty="0" err="1">
                <a:solidFill>
                  <a:srgbClr val="008000"/>
                </a:solidFill>
                <a:latin typeface="Courier New" panose="02070309020205020404" pitchFamily="49" charset="0"/>
                <a:ea typeface="Calibri" panose="020F0502020204030204" pitchFamily="34" charset="0"/>
                <a:cs typeface="Times New Roman" panose="02020603050405020304" pitchFamily="18" charset="0"/>
              </a:rPr>
              <a:t>integer</a:t>
            </a:r>
            <a:r>
              <a:rPr lang="tr-TR" sz="16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elemanlı a dizisi tanımlanıyor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600" dirty="0">
                <a:latin typeface="Courier New" panose="02070309020205020404" pitchFamily="49" charset="0"/>
                <a:ea typeface="Calibri" panose="020F0502020204030204" pitchFamily="34" charset="0"/>
                <a:cs typeface="Times New Roman" panose="02020603050405020304" pitchFamily="18" charset="0"/>
              </a:rPr>
              <a:t>[] a = </a:t>
            </a: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new</a:t>
            </a: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600" dirty="0">
                <a:latin typeface="Courier New" panose="02070309020205020404" pitchFamily="49" charset="0"/>
                <a:ea typeface="Calibri" panose="020F0502020204030204" pitchFamily="34" charset="0"/>
                <a:cs typeface="Times New Roman" panose="02020603050405020304" pitchFamily="18" charset="0"/>
              </a:rPr>
              <a:t>[10];</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sayaç değişkeni tanımlanıyor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600" dirty="0">
                <a:latin typeface="Courier New" panose="02070309020205020404" pitchFamily="49" charset="0"/>
                <a:ea typeface="Calibri" panose="020F0502020204030204" pitchFamily="34" charset="0"/>
                <a:cs typeface="Times New Roman" panose="02020603050405020304" pitchFamily="18" charset="0"/>
              </a:rPr>
              <a:t> i;</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diziye değer ataması gerçekleştiriliyor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tr-TR" sz="1600" dirty="0">
                <a:latin typeface="Courier New" panose="02070309020205020404" pitchFamily="49" charset="0"/>
                <a:ea typeface="Calibri" panose="020F0502020204030204" pitchFamily="34" charset="0"/>
                <a:cs typeface="Times New Roman" panose="02020603050405020304" pitchFamily="18" charset="0"/>
              </a:rPr>
              <a:t> (i = 0; i &lt; 10; i++)</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a[i] = i;</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a:solidFill>
                  <a:srgbClr val="008000"/>
                </a:solidFill>
                <a:latin typeface="Courier New" panose="02070309020205020404" pitchFamily="49" charset="0"/>
                <a:ea typeface="Calibri" panose="020F0502020204030204" pitchFamily="34" charset="0"/>
                <a:cs typeface="Times New Roman" panose="02020603050405020304" pitchFamily="18" charset="0"/>
              </a:rPr>
              <a:t>// dizinin elemanları konsol ekranına yazdırılıyor</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for</a:t>
            </a:r>
            <a:r>
              <a:rPr lang="tr-TR" sz="1600" dirty="0">
                <a:latin typeface="Courier New" panose="02070309020205020404" pitchFamily="49" charset="0"/>
                <a:ea typeface="Calibri" panose="020F0502020204030204" pitchFamily="34" charset="0"/>
                <a:cs typeface="Times New Roman" panose="02020603050405020304" pitchFamily="18" charset="0"/>
              </a:rPr>
              <a:t> (i = 0; i &lt; 10; i++)</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600" dirty="0" err="1">
                <a:latin typeface="Courier New" panose="02070309020205020404" pitchFamily="49" charset="0"/>
                <a:ea typeface="Calibri" panose="020F0502020204030204" pitchFamily="34" charset="0"/>
                <a:cs typeface="Times New Roman" panose="02020603050405020304" pitchFamily="18" charset="0"/>
              </a:rPr>
              <a:t>.WriteLine</a:t>
            </a:r>
            <a:r>
              <a:rPr lang="tr-TR" sz="1600" dirty="0">
                <a:latin typeface="Courier New" panose="02070309020205020404" pitchFamily="49" charset="0"/>
                <a:ea typeface="Calibri" panose="020F0502020204030204" pitchFamily="34" charset="0"/>
                <a:cs typeface="Times New Roman" panose="02020603050405020304" pitchFamily="18" charset="0"/>
              </a:rPr>
              <a:t>(</a:t>
            </a:r>
            <a:r>
              <a:rPr lang="tr-TR" sz="16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a["</a:t>
            </a:r>
            <a:r>
              <a:rPr lang="tr-TR" sz="1600" dirty="0">
                <a:latin typeface="Courier New" panose="02070309020205020404" pitchFamily="49" charset="0"/>
                <a:ea typeface="Calibri" panose="020F0502020204030204" pitchFamily="34" charset="0"/>
                <a:cs typeface="Times New Roman" panose="02020603050405020304" pitchFamily="18" charset="0"/>
              </a:rPr>
              <a:t> + i + </a:t>
            </a:r>
            <a:r>
              <a:rPr lang="tr-TR" sz="1600" dirty="0">
                <a:solidFill>
                  <a:srgbClr val="A31515"/>
                </a:solidFill>
                <a:latin typeface="Courier New" panose="02070309020205020404" pitchFamily="49" charset="0"/>
                <a:ea typeface="Calibri" panose="020F0502020204030204" pitchFamily="34" charset="0"/>
                <a:cs typeface="Times New Roman" panose="02020603050405020304" pitchFamily="18" charset="0"/>
              </a:rPr>
              <a:t>"]=  "</a:t>
            </a:r>
            <a:r>
              <a:rPr lang="tr-TR" sz="1600" dirty="0">
                <a:latin typeface="Courier New" panose="02070309020205020404" pitchFamily="49" charset="0"/>
                <a:ea typeface="Calibri" panose="020F0502020204030204" pitchFamily="34" charset="0"/>
                <a:cs typeface="Times New Roman" panose="02020603050405020304" pitchFamily="18" charset="0"/>
              </a:rPr>
              <a:t> + a[i]);</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r>
              <a:rPr lang="tr-TR" sz="1600" dirty="0" err="1">
                <a:solidFill>
                  <a:srgbClr val="2B91AF"/>
                </a:solidFill>
                <a:latin typeface="Courier New" panose="02070309020205020404" pitchFamily="49" charset="0"/>
                <a:ea typeface="Calibri" panose="020F0502020204030204" pitchFamily="34" charset="0"/>
                <a:cs typeface="Times New Roman" panose="02020603050405020304" pitchFamily="18" charset="0"/>
              </a:rPr>
              <a:t>Console</a:t>
            </a:r>
            <a:r>
              <a:rPr lang="tr-TR" sz="1600" dirty="0" err="1">
                <a:latin typeface="Courier New" panose="02070309020205020404" pitchFamily="49" charset="0"/>
                <a:ea typeface="Calibri" panose="020F0502020204030204" pitchFamily="34" charset="0"/>
                <a:cs typeface="Times New Roman" panose="02020603050405020304" pitchFamily="18" charset="0"/>
              </a:rPr>
              <a:t>.Read</a:t>
            </a:r>
            <a:r>
              <a:rPr lang="tr-TR" sz="1600" dirty="0">
                <a:latin typeface="Courier New" panose="02070309020205020404" pitchFamily="49" charset="0"/>
                <a:ea typeface="Calibri" panose="020F0502020204030204" pitchFamily="34" charset="0"/>
                <a:cs typeface="Times New Roman" panose="02020603050405020304" pitchFamily="18" charset="0"/>
              </a:rPr>
              <a:t>();</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tr-TR" sz="1600" dirty="0">
                <a:latin typeface="Courier New" panose="02070309020205020404" pitchFamily="49" charset="0"/>
                <a:ea typeface="Calibri" panose="020F0502020204030204" pitchFamily="34" charset="0"/>
                <a:cs typeface="Times New Roman" panose="02020603050405020304" pitchFamily="18" charset="0"/>
              </a:rPr>
              <a:t>    }</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spcAft>
                <a:spcPts val="1000"/>
              </a:spcAft>
            </a:pPr>
            <a:r>
              <a:rPr lang="tr-TR" sz="1600" dirty="0">
                <a:latin typeface="Courier New" panose="02070309020205020404" pitchFamily="49" charset="0"/>
                <a:ea typeface="Calibri" panose="020F0502020204030204" pitchFamily="34" charset="0"/>
                <a:cs typeface="Times New Roman" panose="02020603050405020304" pitchFamily="18" charset="0"/>
              </a:rPr>
              <a:t>}</a:t>
            </a: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Resim 4"/>
          <p:cNvPicPr>
            <a:picLocks noChangeAspect="1"/>
          </p:cNvPicPr>
          <p:nvPr/>
        </p:nvPicPr>
        <p:blipFill>
          <a:blip r:embed="rId2"/>
          <a:stretch>
            <a:fillRect/>
          </a:stretch>
        </p:blipFill>
        <p:spPr>
          <a:xfrm>
            <a:off x="8930357" y="0"/>
            <a:ext cx="3261643" cy="2761727"/>
          </a:xfrm>
          <a:prstGeom prst="rect">
            <a:avLst/>
          </a:prstGeom>
        </p:spPr>
      </p:pic>
    </p:spTree>
    <p:extLst>
      <p:ext uri="{BB962C8B-B14F-4D97-AF65-F5344CB8AC3E}">
        <p14:creationId xmlns:p14="http://schemas.microsoft.com/office/powerpoint/2010/main" val="1397919669"/>
      </p:ext>
    </p:extLst>
  </p:cSld>
  <p:clrMapOvr>
    <a:masterClrMapping/>
  </p:clrMapOvr>
  <p:transition spd="med" advClick="0" advTm="1000">
    <p:spli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8</a:t>
            </a:fld>
            <a:endParaRPr lang="tr-TR">
              <a:solidFill>
                <a:srgbClr val="FFFFFF"/>
              </a:solidFill>
            </a:endParaRPr>
          </a:p>
        </p:txBody>
      </p:sp>
      <p:sp>
        <p:nvSpPr>
          <p:cNvPr id="4" name="Dikdörtgen 3"/>
          <p:cNvSpPr/>
          <p:nvPr/>
        </p:nvSpPr>
        <p:spPr>
          <a:xfrm>
            <a:off x="931817" y="535166"/>
            <a:ext cx="8016240" cy="6186309"/>
          </a:xfrm>
          <a:prstGeom prst="rect">
            <a:avLst/>
          </a:prstGeom>
        </p:spPr>
        <p:txBody>
          <a:bodyPr wrap="square">
            <a:spAutoFit/>
          </a:bodyPr>
          <a:lstStyle/>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System.Collections.Generic</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System.Linq</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System.Text</a:t>
            </a:r>
            <a:r>
              <a:rPr lang="tr-TR" sz="1200" dirty="0">
                <a:solidFill>
                  <a:srgbClr val="000000"/>
                </a:solidFill>
                <a:highlight>
                  <a:srgbClr val="FFFFFF"/>
                </a:highlight>
                <a:latin typeface="Consolas" panose="020B0609020204030204" pitchFamily="49" charset="0"/>
              </a:rPr>
              <a:t>;</a:t>
            </a:r>
          </a:p>
          <a:p>
            <a:endParaRPr lang="tr-TR" sz="1200" dirty="0">
              <a:solidFill>
                <a:srgbClr val="000000"/>
              </a:solidFill>
              <a:highlight>
                <a:srgbClr val="FFFFFF"/>
              </a:highlight>
              <a:latin typeface="Consolas" panose="020B0609020204030204" pitchFamily="49" charset="0"/>
            </a:endParaRPr>
          </a:p>
          <a:p>
            <a:r>
              <a:rPr lang="tr-TR" sz="1200" dirty="0" err="1">
                <a:solidFill>
                  <a:srgbClr val="0000FF"/>
                </a:solidFill>
                <a:highlight>
                  <a:srgbClr val="FFFFFF"/>
                </a:highlight>
                <a:latin typeface="Consolas" panose="020B0609020204030204" pitchFamily="49" charset="0"/>
              </a:rPr>
              <a:t>namespace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DiziOrnek</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class</a:t>
            </a:r>
            <a:r>
              <a:rPr lang="tr-TR" sz="1200" dirty="0">
                <a:solidFill>
                  <a:srgbClr val="000000"/>
                </a:solidFill>
                <a:highlight>
                  <a:srgbClr val="FFFFFF"/>
                </a:highlight>
                <a:latin typeface="Consolas" panose="020B0609020204030204" pitchFamily="49" charset="0"/>
              </a:rPr>
              <a:t> </a:t>
            </a:r>
            <a:r>
              <a:rPr lang="tr-TR" sz="1200" dirty="0">
                <a:solidFill>
                  <a:srgbClr val="2B91AF"/>
                </a:solidFill>
                <a:highlight>
                  <a:srgbClr val="FFFFFF"/>
                </a:highlight>
                <a:latin typeface="Consolas" panose="020B0609020204030204" pitchFamily="49" charset="0"/>
              </a:rPr>
              <a:t>Dizi</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void</a:t>
            </a:r>
            <a:r>
              <a:rPr lang="tr-TR" sz="1200" dirty="0">
                <a:solidFill>
                  <a:srgbClr val="000000"/>
                </a:solidFill>
                <a:highlight>
                  <a:srgbClr val="FFFFFF"/>
                </a:highlight>
                <a:latin typeface="Consolas" panose="020B0609020204030204" pitchFamily="49" charset="0"/>
              </a:rPr>
              <a:t> Main(</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args</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tek boyutlu 10 </a:t>
            </a:r>
            <a:r>
              <a:rPr lang="tr-TR" sz="1200" dirty="0" err="1">
                <a:solidFill>
                  <a:srgbClr val="008000"/>
                </a:solidFill>
                <a:highlight>
                  <a:srgbClr val="FFFFFF"/>
                </a:highlight>
                <a:latin typeface="Consolas" panose="020B0609020204030204" pitchFamily="49" charset="0"/>
              </a:rPr>
              <a:t>integer</a:t>
            </a:r>
            <a:r>
              <a:rPr lang="tr-TR" sz="1200" dirty="0">
                <a:solidFill>
                  <a:srgbClr val="008000"/>
                </a:solidFill>
                <a:highlight>
                  <a:srgbClr val="FFFFFF"/>
                </a:highlight>
                <a:latin typeface="Consolas" panose="020B0609020204030204" pitchFamily="49" charset="0"/>
              </a:rPr>
              <a:t> elemanlı a dizisi tanımlanıyor</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 a = </a:t>
            </a:r>
            <a:r>
              <a:rPr lang="tr-TR" sz="1200" dirty="0" err="1">
                <a:solidFill>
                  <a:srgbClr val="0000FF"/>
                </a:solidFill>
                <a:highlight>
                  <a:srgbClr val="FFFFFF"/>
                </a:highlight>
                <a:latin typeface="Consolas" panose="020B0609020204030204" pitchFamily="49" charset="0"/>
              </a:rPr>
              <a:t>new</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[10];</a:t>
            </a: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sayaç değişkeni tanımlanıyor</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 i;</a:t>
            </a: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ortalama değeri için değişken tanımlanıyor</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ort</a:t>
            </a:r>
            <a:r>
              <a:rPr lang="tr-TR" sz="1200" dirty="0">
                <a:solidFill>
                  <a:srgbClr val="000000"/>
                </a:solidFill>
                <a:highlight>
                  <a:srgbClr val="FFFFFF"/>
                </a:highlight>
                <a:latin typeface="Consolas" panose="020B0609020204030204" pitchFamily="49" charset="0"/>
              </a:rPr>
              <a:t>, toplam;</a:t>
            </a: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diziye değer ataması gerçekleştiriliyor</a:t>
            </a:r>
            <a:endParaRPr lang="tr-TR" sz="1200" dirty="0">
              <a:solidFill>
                <a:srgbClr val="000000"/>
              </a:solidFill>
              <a:highlight>
                <a:srgbClr val="FFFFFF"/>
              </a:highlight>
              <a:latin typeface="Consolas" panose="020B0609020204030204" pitchFamily="49" charset="0"/>
            </a:endParaRPr>
          </a:p>
          <a:p>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(i = 0; i &lt; 10; i++)</a:t>
            </a:r>
          </a:p>
          <a:p>
            <a:r>
              <a:rPr lang="tr-TR" sz="1200" dirty="0">
                <a:solidFill>
                  <a:srgbClr val="000000"/>
                </a:solidFill>
                <a:highlight>
                  <a:srgbClr val="FFFFFF"/>
                </a:highlight>
                <a:latin typeface="Consolas" panose="020B0609020204030204" pitchFamily="49" charset="0"/>
              </a:rPr>
              <a:t>                a[i] = i;</a:t>
            </a:r>
          </a:p>
          <a:p>
            <a:r>
              <a:rPr lang="tr-TR" sz="1200" dirty="0">
                <a:solidFill>
                  <a:srgbClr val="000000"/>
                </a:solidFill>
                <a:highlight>
                  <a:srgbClr val="FFFFFF"/>
                </a:highlight>
                <a:latin typeface="Consolas" panose="020B0609020204030204" pitchFamily="49" charset="0"/>
              </a:rPr>
              <a:t>            toplam = 0;</a:t>
            </a: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dizinin elemanları konsol ekranına yazdırılıyor</a:t>
            </a:r>
            <a:endParaRPr lang="tr-TR" sz="1200" dirty="0">
              <a:solidFill>
                <a:srgbClr val="000000"/>
              </a:solidFill>
              <a:highlight>
                <a:srgbClr val="FFFFFF"/>
              </a:highlight>
              <a:latin typeface="Consolas" panose="020B0609020204030204" pitchFamily="49" charset="0"/>
            </a:endParaRPr>
          </a:p>
          <a:p>
            <a:r>
              <a:rPr lang="nn-NO" sz="1200" dirty="0">
                <a:solidFill>
                  <a:srgbClr val="000000"/>
                </a:solidFill>
                <a:highlight>
                  <a:srgbClr val="FFFFFF"/>
                </a:highlight>
                <a:latin typeface="Consolas" panose="020B0609020204030204" pitchFamily="49" charset="0"/>
              </a:rPr>
              <a:t>            </a:t>
            </a:r>
            <a:r>
              <a:rPr lang="nn-NO" sz="1200" dirty="0">
                <a:solidFill>
                  <a:srgbClr val="0000FF"/>
                </a:solidFill>
                <a:highlight>
                  <a:srgbClr val="FFFFFF"/>
                </a:highlight>
                <a:latin typeface="Consolas" panose="020B0609020204030204" pitchFamily="49" charset="0"/>
              </a:rPr>
              <a:t>for</a:t>
            </a:r>
            <a:r>
              <a:rPr lang="nn-NO" sz="1200" dirty="0">
                <a:solidFill>
                  <a:srgbClr val="000000"/>
                </a:solidFill>
                <a:highlight>
                  <a:srgbClr val="FFFFFF"/>
                </a:highlight>
                <a:latin typeface="Consolas" panose="020B0609020204030204" pitchFamily="49" charset="0"/>
              </a:rPr>
              <a:t> (i = 0; i &lt; 10; i++)</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 a["</a:t>
            </a:r>
            <a:r>
              <a:rPr lang="tr-TR" sz="1200" dirty="0">
                <a:solidFill>
                  <a:srgbClr val="000000"/>
                </a:solidFill>
                <a:highlight>
                  <a:srgbClr val="FFFFFF"/>
                </a:highlight>
                <a:latin typeface="Consolas" panose="020B0609020204030204" pitchFamily="49" charset="0"/>
              </a:rPr>
              <a:t> + i + </a:t>
            </a:r>
            <a:r>
              <a:rPr lang="tr-TR" sz="1200" dirty="0">
                <a:solidFill>
                  <a:srgbClr val="A31515"/>
                </a:solidFill>
                <a:highlight>
                  <a:srgbClr val="FFFFFF"/>
                </a:highlight>
                <a:latin typeface="Consolas" panose="020B0609020204030204" pitchFamily="49" charset="0"/>
              </a:rPr>
              <a:t>"]=  "</a:t>
            </a:r>
            <a:r>
              <a:rPr lang="tr-TR" sz="1200" dirty="0">
                <a:solidFill>
                  <a:srgbClr val="000000"/>
                </a:solidFill>
                <a:highlight>
                  <a:srgbClr val="FFFFFF"/>
                </a:highlight>
                <a:latin typeface="Consolas" panose="020B0609020204030204" pitchFamily="49" charset="0"/>
              </a:rPr>
              <a:t> + a[i]);</a:t>
            </a:r>
          </a:p>
          <a:p>
            <a:r>
              <a:rPr lang="tr-TR" sz="1200" dirty="0">
                <a:solidFill>
                  <a:srgbClr val="000000"/>
                </a:solidFill>
                <a:highlight>
                  <a:srgbClr val="FFFFFF"/>
                </a:highlight>
                <a:latin typeface="Consolas" panose="020B0609020204030204" pitchFamily="49" charset="0"/>
              </a:rPr>
              <a:t>                toplam += a[i];</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ort</a:t>
            </a:r>
            <a:r>
              <a:rPr lang="tr-TR" sz="1200" dirty="0">
                <a:solidFill>
                  <a:srgbClr val="000000"/>
                </a:solidFill>
                <a:highlight>
                  <a:srgbClr val="FFFFFF"/>
                </a:highlight>
                <a:latin typeface="Consolas" panose="020B0609020204030204" pitchFamily="49" charset="0"/>
              </a:rPr>
              <a:t> = toplam / 10;</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 Ortalama=  "</a:t>
            </a:r>
            <a:r>
              <a:rPr lang="tr-TR" sz="1200" dirty="0">
                <a:solidFill>
                  <a:srgbClr val="000000"/>
                </a:solidFill>
                <a:highlight>
                  <a:srgbClr val="FFFFFF"/>
                </a:highlight>
                <a:latin typeface="Consolas" panose="020B0609020204030204" pitchFamily="49" charset="0"/>
              </a:rPr>
              <a:t> + </a:t>
            </a:r>
            <a:r>
              <a:rPr lang="tr-TR" sz="1200" dirty="0" err="1">
                <a:solidFill>
                  <a:srgbClr val="000000"/>
                </a:solidFill>
                <a:highlight>
                  <a:srgbClr val="FFFFFF"/>
                </a:highlight>
                <a:latin typeface="Consolas" panose="020B0609020204030204" pitchFamily="49" charset="0"/>
              </a:rPr>
              <a:t>ort</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.Read</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a:t>
            </a:r>
            <a:endParaRPr lang="tr-TR" sz="3200" dirty="0"/>
          </a:p>
        </p:txBody>
      </p:sp>
      <p:pic>
        <p:nvPicPr>
          <p:cNvPr id="5" name="Resim 4"/>
          <p:cNvPicPr>
            <a:picLocks noChangeAspect="1"/>
          </p:cNvPicPr>
          <p:nvPr/>
        </p:nvPicPr>
        <p:blipFill>
          <a:blip r:embed="rId2"/>
          <a:stretch>
            <a:fillRect/>
          </a:stretch>
        </p:blipFill>
        <p:spPr>
          <a:xfrm>
            <a:off x="8122778" y="353866"/>
            <a:ext cx="3261643" cy="3145809"/>
          </a:xfrm>
          <a:prstGeom prst="rect">
            <a:avLst/>
          </a:prstGeom>
        </p:spPr>
      </p:pic>
      <p:sp>
        <p:nvSpPr>
          <p:cNvPr id="6" name="Metin kutusu 5"/>
          <p:cNvSpPr txBox="1"/>
          <p:nvPr/>
        </p:nvSpPr>
        <p:spPr>
          <a:xfrm>
            <a:off x="931817" y="27295"/>
            <a:ext cx="3183949" cy="369332"/>
          </a:xfrm>
          <a:prstGeom prst="rect">
            <a:avLst/>
          </a:prstGeom>
          <a:noFill/>
        </p:spPr>
        <p:txBody>
          <a:bodyPr wrap="none" rtlCol="0">
            <a:spAutoFit/>
          </a:bodyPr>
          <a:lstStyle/>
          <a:p>
            <a:r>
              <a:rPr lang="tr-TR" dirty="0"/>
              <a:t>Dizinin ortalama değerini bulma</a:t>
            </a:r>
          </a:p>
        </p:txBody>
      </p:sp>
    </p:spTree>
    <p:extLst>
      <p:ext uri="{BB962C8B-B14F-4D97-AF65-F5344CB8AC3E}">
        <p14:creationId xmlns:p14="http://schemas.microsoft.com/office/powerpoint/2010/main" val="2209718898"/>
      </p:ext>
    </p:extLst>
  </p:cSld>
  <p:clrMapOvr>
    <a:masterClrMapping/>
  </p:clrMapOvr>
  <p:transition spd="med" advClick="0" advTm="1000">
    <p:spli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pPr>
              <a:defRPr/>
            </a:pPr>
            <a:fld id="{4683DD97-4A0C-4FD2-AE7F-B106F44E84D3}" type="datetime1">
              <a:rPr lang="tr-TR" smtClean="0">
                <a:solidFill>
                  <a:srgbClr val="FFFFFF"/>
                </a:solidFill>
              </a:rPr>
              <a:pPr>
                <a:defRPr/>
              </a:pPr>
              <a:t>12.02.2024</a:t>
            </a:fld>
            <a:endParaRPr lang="tr-TR">
              <a:solidFill>
                <a:srgbClr val="FFFFFF"/>
              </a:solidFill>
            </a:endParaRPr>
          </a:p>
        </p:txBody>
      </p:sp>
      <p:sp>
        <p:nvSpPr>
          <p:cNvPr id="3" name="Slayt Numarası Yer Tutucusu 2"/>
          <p:cNvSpPr>
            <a:spLocks noGrp="1"/>
          </p:cNvSpPr>
          <p:nvPr>
            <p:ph type="sldNum" sz="quarter" idx="12"/>
          </p:nvPr>
        </p:nvSpPr>
        <p:spPr/>
        <p:txBody>
          <a:bodyPr/>
          <a:lstStyle/>
          <a:p>
            <a:pPr>
              <a:defRPr/>
            </a:pPr>
            <a:fld id="{69FD1CB8-63DB-4FCE-BE81-179D70A48255}" type="slidenum">
              <a:rPr lang="tr-TR" smtClean="0">
                <a:solidFill>
                  <a:srgbClr val="FFFFFF"/>
                </a:solidFill>
              </a:rPr>
              <a:pPr>
                <a:defRPr/>
              </a:pPr>
              <a:t>9</a:t>
            </a:fld>
            <a:endParaRPr lang="tr-TR">
              <a:solidFill>
                <a:srgbClr val="FFFFFF"/>
              </a:solidFill>
            </a:endParaRPr>
          </a:p>
        </p:txBody>
      </p:sp>
      <p:sp>
        <p:nvSpPr>
          <p:cNvPr id="4" name="Dikdörtgen 3"/>
          <p:cNvSpPr/>
          <p:nvPr/>
        </p:nvSpPr>
        <p:spPr>
          <a:xfrm>
            <a:off x="402167" y="324852"/>
            <a:ext cx="11123628" cy="6325834"/>
          </a:xfrm>
          <a:prstGeom prst="rect">
            <a:avLst/>
          </a:prstGeom>
        </p:spPr>
        <p:txBody>
          <a:bodyPr wrap="square">
            <a:spAutoFit/>
          </a:bodyPr>
          <a:lstStyle/>
          <a:p>
            <a:pPr>
              <a:lnSpc>
                <a:spcPct val="115000"/>
              </a:lnSpc>
              <a:spcAft>
                <a:spcPts val="1000"/>
              </a:spcAft>
            </a:pPr>
            <a:r>
              <a:rPr lang="tr-TR" sz="2000" b="1" dirty="0">
                <a:latin typeface="Times New Roman" panose="02020603050405020304" pitchFamily="18" charset="0"/>
                <a:ea typeface="Calibri" panose="020F0502020204030204" pitchFamily="34" charset="0"/>
                <a:cs typeface="Times New Roman" panose="02020603050405020304" pitchFamily="18" charset="0"/>
              </a:rPr>
              <a:t>Diziye tanımlama sırasında ilk değer atamak</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 </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Diz olarak tanımlanmış değişkenlere çok sayıda eleman girilmesi gerekmektedir. Bu özelliklede program geliştirirken sık sık </a:t>
            </a:r>
            <a:r>
              <a:rPr lang="tr-TR" sz="2000" dirty="0" err="1">
                <a:latin typeface="Times New Roman" panose="02020603050405020304" pitchFamily="18" charset="0"/>
                <a:ea typeface="Calibri" panose="020F0502020204030204" pitchFamily="34" charset="0"/>
                <a:cs typeface="Times New Roman" panose="02020603050405020304" pitchFamily="18" charset="0"/>
              </a:rPr>
              <a:t>dğer</a:t>
            </a:r>
            <a:r>
              <a:rPr lang="tr-TR" sz="2000" dirty="0">
                <a:latin typeface="Times New Roman" panose="02020603050405020304" pitchFamily="18" charset="0"/>
                <a:ea typeface="Calibri" panose="020F0502020204030204" pitchFamily="34" charset="0"/>
                <a:cs typeface="Times New Roman" panose="02020603050405020304" pitchFamily="18" charset="0"/>
              </a:rPr>
              <a:t> girmeyi gerektirmektedir. Dizilere tanımlama sırasında da ilk değer atanabilir. Tek boyutlu bir diziye tanımlama anında değer atamak için genel format aşağıdaki gibidir:</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tip[] </a:t>
            </a:r>
            <a:r>
              <a:rPr lang="tr-TR" sz="2000" dirty="0" err="1">
                <a:latin typeface="Times New Roman" panose="02020603050405020304" pitchFamily="18" charset="0"/>
                <a:ea typeface="Calibri" panose="020F0502020204030204" pitchFamily="34" charset="0"/>
                <a:cs typeface="Times New Roman" panose="02020603050405020304" pitchFamily="18" charset="0"/>
              </a:rPr>
              <a:t>dizi_ismi</a:t>
            </a:r>
            <a:r>
              <a:rPr lang="tr-TR" sz="2000" dirty="0">
                <a:latin typeface="Times New Roman" panose="02020603050405020304" pitchFamily="18" charset="0"/>
                <a:ea typeface="Calibri" panose="020F0502020204030204" pitchFamily="34" charset="0"/>
                <a:cs typeface="Times New Roman" panose="02020603050405020304" pitchFamily="18" charset="0"/>
              </a:rPr>
              <a:t> = {değer1,değer2,…,</a:t>
            </a:r>
            <a:r>
              <a:rPr lang="tr-TR" sz="2000" dirty="0" err="1">
                <a:latin typeface="Times New Roman" panose="02020603050405020304" pitchFamily="18" charset="0"/>
                <a:ea typeface="Calibri" panose="020F0502020204030204" pitchFamily="34" charset="0"/>
                <a:cs typeface="Times New Roman" panose="02020603050405020304" pitchFamily="18" charset="0"/>
              </a:rPr>
              <a:t>değern</a:t>
            </a:r>
            <a:r>
              <a:rPr lang="tr-TR" sz="2000" dirty="0">
                <a:latin typeface="Times New Roman" panose="02020603050405020304" pitchFamily="18" charset="0"/>
                <a:ea typeface="Calibri" panose="020F0502020204030204" pitchFamily="34" charset="0"/>
                <a:cs typeface="Times New Roman" panose="02020603050405020304" pitchFamily="18" charset="0"/>
              </a:rPr>
              <a:t>};</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tr-TR" sz="2000" dirty="0">
                <a:latin typeface="Times New Roman" panose="02020603050405020304" pitchFamily="18" charset="0"/>
                <a:ea typeface="Calibri" panose="020F0502020204030204" pitchFamily="34" charset="0"/>
                <a:cs typeface="Times New Roman" panose="02020603050405020304" pitchFamily="18" charset="0"/>
              </a:rPr>
              <a:t>Bu tanım formatında; dizinin değerleri, değer1 den başla yarak </a:t>
            </a:r>
            <a:r>
              <a:rPr lang="tr-TR" sz="2000" dirty="0" err="1">
                <a:latin typeface="Times New Roman" panose="02020603050405020304" pitchFamily="18" charset="0"/>
                <a:ea typeface="Calibri" panose="020F0502020204030204" pitchFamily="34" charset="0"/>
                <a:cs typeface="Times New Roman" panose="02020603050405020304" pitchFamily="18" charset="0"/>
              </a:rPr>
              <a:t>değern</a:t>
            </a:r>
            <a:r>
              <a:rPr lang="tr-TR" sz="2000" dirty="0">
                <a:latin typeface="Times New Roman" panose="02020603050405020304" pitchFamily="18" charset="0"/>
                <a:ea typeface="Calibri" panose="020F0502020204030204" pitchFamily="34" charset="0"/>
                <a:cs typeface="Times New Roman" panose="02020603050405020304" pitchFamily="18" charset="0"/>
              </a:rPr>
              <a:t> e kadar gider ve soldan başlayarak elemanlar </a:t>
            </a:r>
            <a:r>
              <a:rPr lang="tr-TR" sz="2000" dirty="0" err="1">
                <a:latin typeface="Times New Roman" panose="02020603050405020304" pitchFamily="18" charset="0"/>
                <a:ea typeface="Calibri" panose="020F0502020204030204" pitchFamily="34" charset="0"/>
                <a:cs typeface="Times New Roman" panose="02020603050405020304" pitchFamily="18" charset="0"/>
              </a:rPr>
              <a:t>diznin</a:t>
            </a:r>
            <a:r>
              <a:rPr lang="tr-TR" sz="2000" dirty="0">
                <a:latin typeface="Times New Roman" panose="02020603050405020304" pitchFamily="18" charset="0"/>
                <a:ea typeface="Calibri" panose="020F0502020204030204" pitchFamily="34" charset="0"/>
                <a:cs typeface="Times New Roman" panose="02020603050405020304" pitchFamily="18" charset="0"/>
              </a:rPr>
              <a:t> indis sırasına göre diziye atanır. dizinin eleman sayısı otomatik olarak belirlenir. C# dizi için otomatik olarak bellek alanı ayırır. </a:t>
            </a:r>
            <a:r>
              <a:rPr lang="tr-TR" sz="2000" dirty="0" err="1">
                <a:latin typeface="Times New Roman" panose="02020603050405020304" pitchFamily="18" charset="0"/>
                <a:ea typeface="Calibri" panose="020F0502020204030204" pitchFamily="34" charset="0"/>
                <a:cs typeface="Times New Roman" panose="02020603050405020304" pitchFamily="18" charset="0"/>
              </a:rPr>
              <a:t>new</a:t>
            </a:r>
            <a:r>
              <a:rPr lang="tr-TR" sz="2000" dirty="0">
                <a:latin typeface="Times New Roman" panose="02020603050405020304" pitchFamily="18" charset="0"/>
                <a:ea typeface="Calibri" panose="020F0502020204030204" pitchFamily="34" charset="0"/>
                <a:cs typeface="Times New Roman" panose="02020603050405020304" pitchFamily="18" charset="0"/>
              </a:rPr>
              <a:t> operatörünü kullanmaya gerek yoktur. Ortalama bulma ile örneğimizi dizi tanımlama sırasında ilk değer atama ile verelim. Burada dizimizin tanımlanması ilk değer ataması</a:t>
            </a:r>
            <a:endParaRPr lang="tr-TR"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solidFill>
                  <a:srgbClr val="FFFF00"/>
                </a:solidFill>
                <a:latin typeface="Courier New" panose="02070309020205020404" pitchFamily="49" charset="0"/>
                <a:ea typeface="Calibri" panose="020F0502020204030204" pitchFamily="34" charset="0"/>
                <a:cs typeface="Times New Roman" panose="02020603050405020304" pitchFamily="18" charset="0"/>
              </a:rPr>
              <a:t>// tek boyutlu 10 </a:t>
            </a:r>
            <a:r>
              <a:rPr lang="tr-TR" sz="1400" dirty="0" err="1">
                <a:solidFill>
                  <a:srgbClr val="FFFF00"/>
                </a:solidFill>
                <a:latin typeface="Courier New" panose="02070309020205020404" pitchFamily="49" charset="0"/>
                <a:ea typeface="Calibri" panose="020F0502020204030204" pitchFamily="34" charset="0"/>
                <a:cs typeface="Times New Roman" panose="02020603050405020304" pitchFamily="18" charset="0"/>
              </a:rPr>
              <a:t>integer</a:t>
            </a:r>
            <a:r>
              <a:rPr lang="tr-TR" sz="1400" dirty="0">
                <a:solidFill>
                  <a:srgbClr val="FFFF00"/>
                </a:solidFill>
                <a:latin typeface="Courier New" panose="02070309020205020404" pitchFamily="49" charset="0"/>
                <a:ea typeface="Calibri" panose="020F0502020204030204" pitchFamily="34" charset="0"/>
                <a:cs typeface="Times New Roman" panose="02020603050405020304" pitchFamily="18" charset="0"/>
              </a:rPr>
              <a:t> elemanlı a dizisi tanımlanıyor</a:t>
            </a:r>
            <a:endParaRPr lang="tr-TR"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tr-TR" sz="1400" dirty="0">
                <a:latin typeface="Courier New" panose="02070309020205020404" pitchFamily="49" charset="0"/>
                <a:ea typeface="Calibri" panose="020F0502020204030204" pitchFamily="34" charset="0"/>
                <a:cs typeface="Times New Roman" panose="02020603050405020304" pitchFamily="18" charset="0"/>
              </a:rPr>
              <a:t>            </a:t>
            </a:r>
          </a:p>
          <a:p>
            <a:pPr>
              <a:lnSpc>
                <a:spcPct val="115000"/>
              </a:lnSpc>
              <a:spcAft>
                <a:spcPts val="0"/>
              </a:spcAft>
            </a:pPr>
            <a:r>
              <a:rPr lang="tr-TR" sz="1400" dirty="0">
                <a:solidFill>
                  <a:srgbClr val="0000FF"/>
                </a:solidFill>
                <a:latin typeface="Courier New" panose="02070309020205020404" pitchFamily="49" charset="0"/>
                <a:ea typeface="Calibri" panose="020F0502020204030204" pitchFamily="34" charset="0"/>
                <a:cs typeface="Times New Roman" panose="02020603050405020304" pitchFamily="18" charset="0"/>
              </a:rPr>
              <a:t>		</a:t>
            </a:r>
            <a:r>
              <a:rPr lang="tr-TR" sz="1400" dirty="0" err="1">
                <a:solidFill>
                  <a:srgbClr val="0000FF"/>
                </a:solidFill>
                <a:latin typeface="Courier New" panose="02070309020205020404" pitchFamily="49" charset="0"/>
                <a:ea typeface="Calibri" panose="020F0502020204030204" pitchFamily="34" charset="0"/>
                <a:cs typeface="Times New Roman" panose="02020603050405020304" pitchFamily="18" charset="0"/>
              </a:rPr>
              <a:t>int</a:t>
            </a:r>
            <a:r>
              <a:rPr lang="tr-TR" sz="1400" dirty="0">
                <a:latin typeface="Courier New" panose="02070309020205020404" pitchFamily="49" charset="0"/>
                <a:ea typeface="Calibri" panose="020F0502020204030204" pitchFamily="34" charset="0"/>
                <a:cs typeface="Times New Roman" panose="02020603050405020304" pitchFamily="18" charset="0"/>
              </a:rPr>
              <a:t>[] a = { 10, 12, 20, 22, 17, 22, 9, 3, 1,2 };</a:t>
            </a:r>
          </a:p>
          <a:p>
            <a:pPr>
              <a:lnSpc>
                <a:spcPct val="115000"/>
              </a:lnSpc>
            </a:pPr>
            <a:endParaRPr lang="tr-TR" dirty="0"/>
          </a:p>
          <a:p>
            <a:pPr>
              <a:lnSpc>
                <a:spcPct val="115000"/>
              </a:lnSpc>
            </a:pPr>
            <a:r>
              <a:rPr lang="tr-TR" dirty="0"/>
              <a:t>ifadesi ile gerçekleştirilir.</a:t>
            </a:r>
          </a:p>
          <a:p>
            <a:pPr>
              <a:lnSpc>
                <a:spcPct val="115000"/>
              </a:lnSpc>
              <a:spcAft>
                <a:spcPts val="0"/>
              </a:spcAft>
            </a:pPr>
            <a:endParaRPr lang="tr-TR"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9828022"/>
      </p:ext>
    </p:extLst>
  </p:cSld>
  <p:clrMapOvr>
    <a:masterClrMapping/>
  </p:clrMapOvr>
  <p:transition spd="med" advClick="0" advTm="1000">
    <p:split/>
  </p:transition>
</p:sld>
</file>

<file path=ppt/theme/theme1.xml><?xml version="1.0" encoding="utf-8"?>
<a:theme xmlns:a="http://schemas.openxmlformats.org/drawingml/2006/main" name="Compass">
  <a:themeElements>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22798</TotalTime>
  <Words>4001</Words>
  <Application>Microsoft Office PowerPoint</Application>
  <PresentationFormat>Geniş ekran</PresentationFormat>
  <Paragraphs>1045</Paragraphs>
  <Slides>51</Slides>
  <Notes>0</Notes>
  <HiddenSlides>0</HiddenSlides>
  <MMClips>0</MMClips>
  <ScaleCrop>false</ScaleCrop>
  <HeadingPairs>
    <vt:vector size="6" baseType="variant">
      <vt:variant>
        <vt:lpstr>Kullanılan Yazı Tipleri</vt:lpstr>
      </vt:variant>
      <vt:variant>
        <vt:i4>10</vt:i4>
      </vt:variant>
      <vt:variant>
        <vt:lpstr>Tema</vt:lpstr>
      </vt:variant>
      <vt:variant>
        <vt:i4>2</vt:i4>
      </vt:variant>
      <vt:variant>
        <vt:lpstr>Slayt Başlıkları</vt:lpstr>
      </vt:variant>
      <vt:variant>
        <vt:i4>51</vt:i4>
      </vt:variant>
    </vt:vector>
  </HeadingPairs>
  <TitlesOfParts>
    <vt:vector size="63" baseType="lpstr">
      <vt:lpstr>Arial</vt:lpstr>
      <vt:lpstr>Calibri</vt:lpstr>
      <vt:lpstr>Calibri Light</vt:lpstr>
      <vt:lpstr>Consolas</vt:lpstr>
      <vt:lpstr>Courier New</vt:lpstr>
      <vt:lpstr>inherit</vt:lpstr>
      <vt:lpstr>Monaco</vt:lpstr>
      <vt:lpstr>Tahoma</vt:lpstr>
      <vt:lpstr>Times New Roman</vt:lpstr>
      <vt:lpstr>Wingdings</vt:lpstr>
      <vt:lpstr>Compass</vt:lpstr>
      <vt:lpstr>Office Teması</vt:lpstr>
      <vt:lpstr>PowerPoint Sunusu</vt:lpstr>
      <vt:lpstr>4. Hafta İçeriği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YAYGIN string METOTLARI</vt:lpstr>
      <vt:lpstr>NUMARALANDIRMA (enum)</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Sakarya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dc:creator>
  <cp:lastModifiedBy>Sau</cp:lastModifiedBy>
  <cp:revision>104</cp:revision>
  <dcterms:created xsi:type="dcterms:W3CDTF">2016-02-10T09:35:02Z</dcterms:created>
  <dcterms:modified xsi:type="dcterms:W3CDTF">2024-02-11T21:22:03Z</dcterms:modified>
</cp:coreProperties>
</file>