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316" r:id="rId2"/>
    <p:sldId id="317" r:id="rId3"/>
    <p:sldId id="289" r:id="rId4"/>
    <p:sldId id="308" r:id="rId5"/>
    <p:sldId id="309" r:id="rId6"/>
    <p:sldId id="310" r:id="rId7"/>
    <p:sldId id="311" r:id="rId8"/>
    <p:sldId id="258" r:id="rId9"/>
    <p:sldId id="312" r:id="rId10"/>
    <p:sldId id="263" r:id="rId11"/>
    <p:sldId id="269" r:id="rId12"/>
    <p:sldId id="297" r:id="rId13"/>
    <p:sldId id="264" r:id="rId14"/>
    <p:sldId id="265" r:id="rId15"/>
    <p:sldId id="313" r:id="rId16"/>
    <p:sldId id="314" r:id="rId17"/>
    <p:sldId id="315" r:id="rId18"/>
    <p:sldId id="266" r:id="rId19"/>
    <p:sldId id="267" r:id="rId20"/>
    <p:sldId id="268" r:id="rId21"/>
    <p:sldId id="270" r:id="rId22"/>
    <p:sldId id="341" r:id="rId23"/>
    <p:sldId id="342" r:id="rId24"/>
    <p:sldId id="343" r:id="rId25"/>
    <p:sldId id="271" r:id="rId26"/>
    <p:sldId id="291" r:id="rId27"/>
    <p:sldId id="292" r:id="rId28"/>
    <p:sldId id="293" r:id="rId29"/>
    <p:sldId id="302" r:id="rId30"/>
    <p:sldId id="294" r:id="rId31"/>
    <p:sldId id="296" r:id="rId32"/>
    <p:sldId id="325" r:id="rId33"/>
    <p:sldId id="326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00" r:id="rId42"/>
    <p:sldId id="303" r:id="rId43"/>
    <p:sldId id="327" r:id="rId44"/>
    <p:sldId id="328" r:id="rId45"/>
    <p:sldId id="305" r:id="rId46"/>
    <p:sldId id="307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4" r:id="rId60"/>
    <p:sldId id="345" r:id="rId61"/>
    <p:sldId id="346" r:id="rId62"/>
    <p:sldId id="347" r:id="rId63"/>
    <p:sldId id="348" r:id="rId64"/>
    <p:sldId id="349" r:id="rId65"/>
    <p:sldId id="350" r:id="rId66"/>
    <p:sldId id="351" r:id="rId67"/>
    <p:sldId id="352" r:id="rId68"/>
    <p:sldId id="353" r:id="rId69"/>
    <p:sldId id="354" r:id="rId70"/>
    <p:sldId id="355" r:id="rId71"/>
    <p:sldId id="356" r:id="rId72"/>
    <p:sldId id="357" r:id="rId73"/>
    <p:sldId id="358" r:id="rId7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69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CA52E-BB7C-4016-AEF3-C76610168B48}" type="datetimeFigureOut">
              <a:rPr lang="tr-TR" smtClean="0"/>
              <a:pPr/>
              <a:t>30.03.2020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9D757-168F-423F-9B90-3059722693B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685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9D757-168F-423F-9B90-3059722693B0}" type="slidenum">
              <a:rPr lang="tr-TR" smtClean="0"/>
              <a:pPr/>
              <a:t>67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448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30.03.2020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30.03.2020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30.03.2020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30.03.2020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30.03.2020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30.03.2020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30.03.2020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30.03.2020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30.03.2020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30.03.2020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30.03.2020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8C67-9424-437D-B114-F5A164C0CBCC}" type="datetimeFigureOut">
              <a:rPr lang="tr-TR" smtClean="0"/>
              <a:pPr/>
              <a:t>30.03.2020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olymorphis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olymorphism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483577" y="2477160"/>
            <a:ext cx="8176847" cy="241912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100" b="1" spc="38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Sakarya Üniversitesi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100" b="1" spc="38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ve Bilişim Bilimleri Fakültesi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100" b="1" spc="38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Mühendisliği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100" b="1" spc="38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100" b="1" spc="38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Ümit Kocabıçak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100" b="1" spc="38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Cemil Öz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100" b="1" spc="38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100" b="1" spc="38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7. HAFTA</a:t>
            </a:r>
          </a:p>
        </p:txBody>
      </p:sp>
      <p:sp>
        <p:nvSpPr>
          <p:cNvPr id="10" name="9 Dikdörtgen"/>
          <p:cNvSpPr/>
          <p:nvPr/>
        </p:nvSpPr>
        <p:spPr>
          <a:xfrm>
            <a:off x="1357290" y="1109129"/>
            <a:ext cx="6429420" cy="121417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4050" b="1" spc="38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Nesneye Dayalı Programlama</a:t>
            </a:r>
          </a:p>
        </p:txBody>
      </p:sp>
    </p:spTree>
    <p:extLst>
      <p:ext uri="{BB962C8B-B14F-4D97-AF65-F5344CB8AC3E}">
        <p14:creationId xmlns:p14="http://schemas.microsoft.com/office/powerpoint/2010/main" val="264029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115616" y="404664"/>
            <a:ext cx="6552728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Kalitim</a:t>
            </a:r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Otomobil</a:t>
            </a:r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temel sınıf</a:t>
            </a:r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alan1 =  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temel sınıf alanı"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Metod1(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deger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temel sınıf  -- Metod1: {0}"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deger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SporOtomobil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tr-TR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Otomobil</a:t>
            </a:r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Türetilmiş sınıf</a:t>
            </a:r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alan2 = 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"Türetilmiş sınıf alanı"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Metod2(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deger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Türetilmiş sınıf -- Metod2: {0}"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deger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SporOtomobil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SporOtomobil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so.Metod1(so.alan1);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Temel sınıf alanı ile temel sınıf metodu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so.Metod1(so.alan2);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Türemiş sınıf alanı ile temel sınıf metodu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so.Metod2(so.alan1);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Türemiş sınıf metodu ile temel sınıf alanı 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so.Metod2(so.alan2);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Türemiş sınıf metodu ile türemiş sınıf alanı  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sz="24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16632"/>
            <a:ext cx="48482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4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"/>
          <p:cNvGrpSpPr/>
          <p:nvPr/>
        </p:nvGrpSpPr>
        <p:grpSpPr>
          <a:xfrm>
            <a:off x="1979712" y="1096156"/>
            <a:ext cx="1656184" cy="1080120"/>
            <a:chOff x="1475656" y="4005064"/>
            <a:chExt cx="1656184" cy="1080120"/>
          </a:xfrm>
        </p:grpSpPr>
        <p:sp>
          <p:nvSpPr>
            <p:cNvPr id="3" name="Dikdörtgen 2"/>
            <p:cNvSpPr/>
            <p:nvPr/>
          </p:nvSpPr>
          <p:spPr>
            <a:xfrm>
              <a:off x="1691680" y="4005064"/>
              <a:ext cx="1440160" cy="108012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" name="Metin kutusu 3"/>
            <p:cNvSpPr txBox="1"/>
            <p:nvPr/>
          </p:nvSpPr>
          <p:spPr>
            <a:xfrm>
              <a:off x="1763688" y="4031486"/>
              <a:ext cx="10160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dirty="0"/>
                <a:t>Otomobil</a:t>
              </a:r>
            </a:p>
          </p:txBody>
        </p:sp>
        <p:sp>
          <p:nvSpPr>
            <p:cNvPr id="5" name="Metin kutusu 4"/>
            <p:cNvSpPr txBox="1"/>
            <p:nvPr/>
          </p:nvSpPr>
          <p:spPr>
            <a:xfrm>
              <a:off x="1475656" y="4287234"/>
              <a:ext cx="1016024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tr-TR" sz="1100" dirty="0"/>
                <a:t>Alan1</a:t>
              </a:r>
            </a:p>
          </p:txBody>
        </p:sp>
        <p:sp>
          <p:nvSpPr>
            <p:cNvPr id="6" name="Metin kutusu 5"/>
            <p:cNvSpPr txBox="1"/>
            <p:nvPr/>
          </p:nvSpPr>
          <p:spPr>
            <a:xfrm>
              <a:off x="1475656" y="4584383"/>
              <a:ext cx="1016024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tr-TR" sz="1100" dirty="0"/>
                <a:t>Metod1()</a:t>
              </a:r>
            </a:p>
          </p:txBody>
        </p:sp>
      </p:grpSp>
      <p:grpSp>
        <p:nvGrpSpPr>
          <p:cNvPr id="7" name="Grup 6"/>
          <p:cNvGrpSpPr/>
          <p:nvPr/>
        </p:nvGrpSpPr>
        <p:grpSpPr>
          <a:xfrm>
            <a:off x="5004048" y="980728"/>
            <a:ext cx="1656184" cy="1080120"/>
            <a:chOff x="1475656" y="4005064"/>
            <a:chExt cx="1656184" cy="1080120"/>
          </a:xfrm>
        </p:grpSpPr>
        <p:sp>
          <p:nvSpPr>
            <p:cNvPr id="8" name="Dikdörtgen 7"/>
            <p:cNvSpPr/>
            <p:nvPr/>
          </p:nvSpPr>
          <p:spPr>
            <a:xfrm>
              <a:off x="1691680" y="4005064"/>
              <a:ext cx="1440160" cy="108012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9" name="Metin kutusu 8"/>
            <p:cNvSpPr txBox="1"/>
            <p:nvPr/>
          </p:nvSpPr>
          <p:spPr>
            <a:xfrm>
              <a:off x="1763688" y="4031486"/>
              <a:ext cx="10160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dirty="0" err="1"/>
                <a:t>SporOtomobil</a:t>
              </a:r>
              <a:endParaRPr lang="tr-TR" sz="1100" dirty="0"/>
            </a:p>
          </p:txBody>
        </p:sp>
        <p:sp>
          <p:nvSpPr>
            <p:cNvPr id="10" name="Metin kutusu 9"/>
            <p:cNvSpPr txBox="1"/>
            <p:nvPr/>
          </p:nvSpPr>
          <p:spPr>
            <a:xfrm>
              <a:off x="1475656" y="4287409"/>
              <a:ext cx="1016024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tr-TR" sz="1100" dirty="0"/>
                <a:t>Alan2</a:t>
              </a:r>
            </a:p>
          </p:txBody>
        </p:sp>
        <p:sp>
          <p:nvSpPr>
            <p:cNvPr id="11" name="Metin kutusu 10"/>
            <p:cNvSpPr txBox="1"/>
            <p:nvPr/>
          </p:nvSpPr>
          <p:spPr>
            <a:xfrm>
              <a:off x="1475656" y="4584383"/>
              <a:ext cx="1016024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tr-TR" sz="1100" dirty="0"/>
                <a:t>Metod2()</a:t>
              </a:r>
            </a:p>
          </p:txBody>
        </p:sp>
      </p:grpSp>
      <p:grpSp>
        <p:nvGrpSpPr>
          <p:cNvPr id="12" name="Grup 11"/>
          <p:cNvGrpSpPr/>
          <p:nvPr/>
        </p:nvGrpSpPr>
        <p:grpSpPr>
          <a:xfrm>
            <a:off x="5004048" y="2062665"/>
            <a:ext cx="1656184" cy="1080120"/>
            <a:chOff x="1475656" y="4005064"/>
            <a:chExt cx="1656184" cy="1080120"/>
          </a:xfrm>
        </p:grpSpPr>
        <p:sp>
          <p:nvSpPr>
            <p:cNvPr id="13" name="Dikdörtgen 12"/>
            <p:cNvSpPr/>
            <p:nvPr/>
          </p:nvSpPr>
          <p:spPr>
            <a:xfrm>
              <a:off x="1691680" y="4005064"/>
              <a:ext cx="1440160" cy="108012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4" name="Metin kutusu 13"/>
            <p:cNvSpPr txBox="1"/>
            <p:nvPr/>
          </p:nvSpPr>
          <p:spPr>
            <a:xfrm>
              <a:off x="1763688" y="4031486"/>
              <a:ext cx="10160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dirty="0"/>
                <a:t>Otomobil</a:t>
              </a:r>
            </a:p>
          </p:txBody>
        </p:sp>
        <p:sp>
          <p:nvSpPr>
            <p:cNvPr id="15" name="Metin kutusu 14"/>
            <p:cNvSpPr txBox="1"/>
            <p:nvPr/>
          </p:nvSpPr>
          <p:spPr>
            <a:xfrm>
              <a:off x="1475656" y="4287234"/>
              <a:ext cx="1016024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tr-TR" sz="1100" dirty="0"/>
                <a:t>Alan1</a:t>
              </a:r>
            </a:p>
          </p:txBody>
        </p:sp>
        <p:sp>
          <p:nvSpPr>
            <p:cNvPr id="16" name="Metin kutusu 15"/>
            <p:cNvSpPr txBox="1"/>
            <p:nvPr/>
          </p:nvSpPr>
          <p:spPr>
            <a:xfrm>
              <a:off x="1475656" y="4584383"/>
              <a:ext cx="1016024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tr-TR" sz="1100" dirty="0"/>
                <a:t>Metod1()</a:t>
              </a:r>
            </a:p>
          </p:txBody>
        </p:sp>
      </p:grpSp>
      <p:sp>
        <p:nvSpPr>
          <p:cNvPr id="17" name="Metin kutusu 16"/>
          <p:cNvSpPr txBox="1"/>
          <p:nvPr/>
        </p:nvSpPr>
        <p:spPr>
          <a:xfrm>
            <a:off x="1619672" y="4221088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C# tekli kalıtımı destekler</a:t>
            </a:r>
          </a:p>
          <a:p>
            <a:r>
              <a:rPr lang="tr-TR" dirty="0"/>
              <a:t>Bir sınıf sadece bir temel sınıftan miras alır.</a:t>
            </a:r>
          </a:p>
          <a:p>
            <a:endParaRPr lang="tr-TR" dirty="0"/>
          </a:p>
          <a:p>
            <a:r>
              <a:rPr lang="tr-TR" b="1" dirty="0"/>
              <a:t>C++ çoklu kalıtımı destekler</a:t>
            </a:r>
          </a:p>
          <a:p>
            <a:r>
              <a:rPr lang="tr-TR" dirty="0"/>
              <a:t>Bir çocuk sınıf bir den fazla temel sınıftan miras alır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299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11560" y="692696"/>
            <a:ext cx="624644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System.Threading.Tasks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_01_kalıtım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anaSınıf</a:t>
            </a:r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anaSınıf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"ana sınıf kurucusu"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yaz()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"Ben  sınıftayım"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ogulSınıf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anaSınıf</a:t>
            </a:r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ogulSınıf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Ogul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Kurucu"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ogulSınıf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ogul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ogulSınıf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ogul.yaz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451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115616" y="1484784"/>
            <a:ext cx="645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Object sınıfı haricindeki tüm sınıflar  </a:t>
            </a:r>
            <a:r>
              <a:rPr lang="tr-TR" dirty="0" err="1"/>
              <a:t>object</a:t>
            </a:r>
            <a:r>
              <a:rPr lang="tr-TR" dirty="0"/>
              <a:t> sınıfından türetilmiştir. 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115616" y="2276872"/>
            <a:ext cx="2808312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 err="1"/>
              <a:t>class</a:t>
            </a:r>
            <a:r>
              <a:rPr lang="tr-TR" dirty="0"/>
              <a:t> Otomobil</a:t>
            </a:r>
          </a:p>
          <a:p>
            <a:r>
              <a:rPr lang="tr-TR" dirty="0"/>
              <a:t>    {</a:t>
            </a:r>
          </a:p>
          <a:p>
            <a:r>
              <a:rPr lang="tr-TR" dirty="0"/>
              <a:t> </a:t>
            </a:r>
          </a:p>
          <a:p>
            <a:r>
              <a:rPr lang="tr-TR" dirty="0"/>
              <a:t>    }</a:t>
            </a:r>
          </a:p>
        </p:txBody>
      </p:sp>
      <p:sp>
        <p:nvSpPr>
          <p:cNvPr id="4" name="Dikdörtgen 3"/>
          <p:cNvSpPr/>
          <p:nvPr/>
        </p:nvSpPr>
        <p:spPr>
          <a:xfrm>
            <a:off x="4572000" y="2276872"/>
            <a:ext cx="2808312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 err="1"/>
              <a:t>class</a:t>
            </a:r>
            <a:r>
              <a:rPr lang="tr-TR" dirty="0"/>
              <a:t> Otomobil : </a:t>
            </a:r>
            <a:r>
              <a:rPr lang="tr-TR" dirty="0" err="1"/>
              <a:t>object</a:t>
            </a:r>
            <a:endParaRPr lang="tr-TR" dirty="0"/>
          </a:p>
          <a:p>
            <a:r>
              <a:rPr lang="tr-TR" dirty="0"/>
              <a:t>    {</a:t>
            </a:r>
          </a:p>
          <a:p>
            <a:r>
              <a:rPr lang="tr-TR" dirty="0"/>
              <a:t> </a:t>
            </a:r>
          </a:p>
          <a:p>
            <a:r>
              <a:rPr lang="tr-TR" dirty="0"/>
              <a:t>    }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115616" y="3933056"/>
            <a:ext cx="344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Object sınıfından kapalı tanımlama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4716016" y="3899957"/>
            <a:ext cx="324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Object sınıfından açık tanımlama</a:t>
            </a:r>
          </a:p>
        </p:txBody>
      </p:sp>
    </p:spTree>
    <p:extLst>
      <p:ext uri="{BB962C8B-B14F-4D97-AF65-F5344CB8AC3E}">
        <p14:creationId xmlns:p14="http://schemas.microsoft.com/office/powerpoint/2010/main" val="3632299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755576" y="1484784"/>
            <a:ext cx="58143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Otomobil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lvl="0"/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….. </a:t>
            </a:r>
          </a:p>
          <a:p>
            <a:pPr lvl="0"/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SporOtomobil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tr-T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Otomobil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lvl="0"/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…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tr-T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HizliSporOtomobil: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SporOtomobil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lvl="0"/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…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tr-TR" sz="1400" dirty="0"/>
          </a:p>
          <a:p>
            <a:pPr lvl="0"/>
            <a:endParaRPr lang="tr-TR" dirty="0"/>
          </a:p>
        </p:txBody>
      </p:sp>
      <p:sp>
        <p:nvSpPr>
          <p:cNvPr id="2" name="Dikdörtgen 1"/>
          <p:cNvSpPr/>
          <p:nvPr/>
        </p:nvSpPr>
        <p:spPr>
          <a:xfrm>
            <a:off x="6804248" y="1340768"/>
            <a:ext cx="1008112" cy="905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6804248" y="1063769"/>
            <a:ext cx="1232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Otomobil </a:t>
            </a:r>
          </a:p>
        </p:txBody>
      </p:sp>
      <p:sp>
        <p:nvSpPr>
          <p:cNvPr id="5" name="Dikdörtgen 4"/>
          <p:cNvSpPr/>
          <p:nvPr/>
        </p:nvSpPr>
        <p:spPr>
          <a:xfrm>
            <a:off x="6804248" y="2708920"/>
            <a:ext cx="1008112" cy="905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6804248" y="2431921"/>
            <a:ext cx="1232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/>
              <a:t>SporOtomobil</a:t>
            </a:r>
            <a:endParaRPr lang="tr-TR" sz="1200" dirty="0"/>
          </a:p>
        </p:txBody>
      </p:sp>
      <p:sp>
        <p:nvSpPr>
          <p:cNvPr id="7" name="Dikdörtgen 6"/>
          <p:cNvSpPr/>
          <p:nvPr/>
        </p:nvSpPr>
        <p:spPr>
          <a:xfrm>
            <a:off x="6804248" y="4108092"/>
            <a:ext cx="1008112" cy="905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6804248" y="3831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/>
              <a:t>HizliSpor</a:t>
            </a:r>
            <a:r>
              <a:rPr lang="tr-TR" sz="1200" dirty="0"/>
              <a:t> Otomobil</a:t>
            </a:r>
          </a:p>
        </p:txBody>
      </p:sp>
      <p:cxnSp>
        <p:nvCxnSpPr>
          <p:cNvPr id="10" name="Düz Ok Bağlayıcısı 9"/>
          <p:cNvCxnSpPr>
            <a:stCxn id="5" idx="0"/>
            <a:endCxn id="2" idx="2"/>
          </p:cNvCxnSpPr>
          <p:nvPr/>
        </p:nvCxnSpPr>
        <p:spPr>
          <a:xfrm flipV="1">
            <a:off x="7308304" y="2246040"/>
            <a:ext cx="0" cy="46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/>
          <p:nvPr/>
        </p:nvCxnSpPr>
        <p:spPr>
          <a:xfrm flipV="1">
            <a:off x="7308304" y="3642277"/>
            <a:ext cx="0" cy="46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99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Class Hierarchies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tr-TR" dirty="0"/>
              <a:t>Bir temel sınıfın çocuk sınıf bir başka çocuk sınıfın temel sınıfı olabilir. </a:t>
            </a:r>
            <a:endParaRPr lang="en-US" dirty="0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3962400" y="2667000"/>
            <a:ext cx="11430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2000" dirty="0">
                <a:latin typeface="Times New Roman" pitchFamily="18" charset="0"/>
              </a:rPr>
              <a:t>Hayvanlar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371600" y="3962400"/>
            <a:ext cx="13716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2000" dirty="0">
                <a:latin typeface="Times New Roman" pitchFamily="18" charset="0"/>
              </a:rPr>
              <a:t>Sürüngenler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3886200" y="3962400"/>
            <a:ext cx="12954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2000" dirty="0">
                <a:latin typeface="Times New Roman" pitchFamily="18" charset="0"/>
              </a:rPr>
              <a:t>Kuşlar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6705600" y="3962400"/>
            <a:ext cx="12192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2000" dirty="0">
                <a:latin typeface="Times New Roman" pitchFamily="18" charset="0"/>
              </a:rPr>
              <a:t>Memeliler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381000" y="5181600"/>
            <a:ext cx="12192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2000" dirty="0">
                <a:latin typeface="Times New Roman" pitchFamily="18" charset="0"/>
              </a:rPr>
              <a:t>Yılan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1905000" y="5181600"/>
            <a:ext cx="12192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Lizard</a:t>
            </a:r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7543800" y="5181600"/>
            <a:ext cx="12192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2000" dirty="0">
                <a:latin typeface="Times New Roman" pitchFamily="18" charset="0"/>
              </a:rPr>
              <a:t>Balina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5791200" y="5181600"/>
            <a:ext cx="12192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2000" dirty="0">
                <a:latin typeface="Times New Roman" pitchFamily="18" charset="0"/>
              </a:rPr>
              <a:t>At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3886200" y="5181600"/>
            <a:ext cx="12192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tr-TR" sz="2000" dirty="0" err="1">
                <a:latin typeface="Times New Roman" pitchFamily="18" charset="0"/>
              </a:rPr>
              <a:t>Papagan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05485" name="Line 13"/>
          <p:cNvSpPr>
            <a:spLocks noChangeShapeType="1"/>
          </p:cNvSpPr>
          <p:nvPr/>
        </p:nvSpPr>
        <p:spPr bwMode="auto">
          <a:xfrm>
            <a:off x="1905000" y="365760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86" name="Line 14"/>
          <p:cNvSpPr>
            <a:spLocks noChangeShapeType="1"/>
          </p:cNvSpPr>
          <p:nvPr/>
        </p:nvSpPr>
        <p:spPr bwMode="auto">
          <a:xfrm>
            <a:off x="1905000" y="3657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87" name="Line 15"/>
          <p:cNvSpPr>
            <a:spLocks noChangeShapeType="1"/>
          </p:cNvSpPr>
          <p:nvPr/>
        </p:nvSpPr>
        <p:spPr bwMode="auto">
          <a:xfrm>
            <a:off x="4572000" y="3657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88" name="Line 16"/>
          <p:cNvSpPr>
            <a:spLocks noChangeShapeType="1"/>
          </p:cNvSpPr>
          <p:nvPr/>
        </p:nvSpPr>
        <p:spPr bwMode="auto">
          <a:xfrm>
            <a:off x="7467600" y="3657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5489" name="Group 17"/>
          <p:cNvGrpSpPr>
            <a:grpSpLocks/>
          </p:cNvGrpSpPr>
          <p:nvPr/>
        </p:nvGrpSpPr>
        <p:grpSpPr bwMode="auto">
          <a:xfrm>
            <a:off x="4419600" y="3124200"/>
            <a:ext cx="304800" cy="762000"/>
            <a:chOff x="1296" y="2640"/>
            <a:chExt cx="192" cy="480"/>
          </a:xfrm>
        </p:grpSpPr>
        <p:sp>
          <p:nvSpPr>
            <p:cNvPr id="105490" name="Line 18"/>
            <p:cNvSpPr>
              <a:spLocks noChangeShapeType="1"/>
            </p:cNvSpPr>
            <p:nvPr/>
          </p:nvSpPr>
          <p:spPr bwMode="auto">
            <a:xfrm flipV="1">
              <a:off x="1392" y="264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491" name="AutoShape 19"/>
            <p:cNvSpPr>
              <a:spLocks noChangeArrowheads="1"/>
            </p:cNvSpPr>
            <p:nvPr/>
          </p:nvSpPr>
          <p:spPr bwMode="auto">
            <a:xfrm>
              <a:off x="1296" y="2640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492" name="Line 20"/>
          <p:cNvSpPr>
            <a:spLocks noChangeShapeType="1"/>
          </p:cNvSpPr>
          <p:nvPr/>
        </p:nvSpPr>
        <p:spPr bwMode="auto">
          <a:xfrm>
            <a:off x="1066800" y="49530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93" name="Line 21"/>
          <p:cNvSpPr>
            <a:spLocks noChangeShapeType="1"/>
          </p:cNvSpPr>
          <p:nvPr/>
        </p:nvSpPr>
        <p:spPr bwMode="auto">
          <a:xfrm>
            <a:off x="1066800" y="4953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94" name="Line 22"/>
          <p:cNvSpPr>
            <a:spLocks noChangeShapeType="1"/>
          </p:cNvSpPr>
          <p:nvPr/>
        </p:nvSpPr>
        <p:spPr bwMode="auto">
          <a:xfrm>
            <a:off x="2667000" y="4953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95" name="Line 23"/>
          <p:cNvSpPr>
            <a:spLocks noChangeShapeType="1"/>
          </p:cNvSpPr>
          <p:nvPr/>
        </p:nvSpPr>
        <p:spPr bwMode="auto">
          <a:xfrm>
            <a:off x="6553200" y="49530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96" name="Line 24"/>
          <p:cNvSpPr>
            <a:spLocks noChangeShapeType="1"/>
          </p:cNvSpPr>
          <p:nvPr/>
        </p:nvSpPr>
        <p:spPr bwMode="auto">
          <a:xfrm>
            <a:off x="6553200" y="4953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97" name="Line 25"/>
          <p:cNvSpPr>
            <a:spLocks noChangeShapeType="1"/>
          </p:cNvSpPr>
          <p:nvPr/>
        </p:nvSpPr>
        <p:spPr bwMode="auto">
          <a:xfrm>
            <a:off x="8153400" y="4953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5498" name="Group 26"/>
          <p:cNvGrpSpPr>
            <a:grpSpLocks/>
          </p:cNvGrpSpPr>
          <p:nvPr/>
        </p:nvGrpSpPr>
        <p:grpSpPr bwMode="auto">
          <a:xfrm>
            <a:off x="4419600" y="4419600"/>
            <a:ext cx="304800" cy="762000"/>
            <a:chOff x="1296" y="2640"/>
            <a:chExt cx="192" cy="480"/>
          </a:xfrm>
        </p:grpSpPr>
        <p:sp>
          <p:nvSpPr>
            <p:cNvPr id="105499" name="Line 27"/>
            <p:cNvSpPr>
              <a:spLocks noChangeShapeType="1"/>
            </p:cNvSpPr>
            <p:nvPr/>
          </p:nvSpPr>
          <p:spPr bwMode="auto">
            <a:xfrm flipV="1">
              <a:off x="1392" y="264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500" name="AutoShape 28"/>
            <p:cNvSpPr>
              <a:spLocks noChangeArrowheads="1"/>
            </p:cNvSpPr>
            <p:nvPr/>
          </p:nvSpPr>
          <p:spPr bwMode="auto">
            <a:xfrm>
              <a:off x="1296" y="2640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501" name="Group 29"/>
          <p:cNvGrpSpPr>
            <a:grpSpLocks/>
          </p:cNvGrpSpPr>
          <p:nvPr/>
        </p:nvGrpSpPr>
        <p:grpSpPr bwMode="auto">
          <a:xfrm>
            <a:off x="7239000" y="4419600"/>
            <a:ext cx="304800" cy="533400"/>
            <a:chOff x="4560" y="2784"/>
            <a:chExt cx="192" cy="336"/>
          </a:xfrm>
        </p:grpSpPr>
        <p:sp>
          <p:nvSpPr>
            <p:cNvPr id="105502" name="Line 30"/>
            <p:cNvSpPr>
              <a:spLocks noChangeShapeType="1"/>
            </p:cNvSpPr>
            <p:nvPr/>
          </p:nvSpPr>
          <p:spPr bwMode="auto">
            <a:xfrm flipV="1">
              <a:off x="4656" y="278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503" name="AutoShape 31"/>
            <p:cNvSpPr>
              <a:spLocks noChangeArrowheads="1"/>
            </p:cNvSpPr>
            <p:nvPr/>
          </p:nvSpPr>
          <p:spPr bwMode="auto">
            <a:xfrm>
              <a:off x="4560" y="2784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504" name="Group 32"/>
          <p:cNvGrpSpPr>
            <a:grpSpLocks/>
          </p:cNvGrpSpPr>
          <p:nvPr/>
        </p:nvGrpSpPr>
        <p:grpSpPr bwMode="auto">
          <a:xfrm>
            <a:off x="1752600" y="4419600"/>
            <a:ext cx="304800" cy="533400"/>
            <a:chOff x="4560" y="2784"/>
            <a:chExt cx="192" cy="336"/>
          </a:xfrm>
        </p:grpSpPr>
        <p:sp>
          <p:nvSpPr>
            <p:cNvPr id="105505" name="Line 33"/>
            <p:cNvSpPr>
              <a:spLocks noChangeShapeType="1"/>
            </p:cNvSpPr>
            <p:nvPr/>
          </p:nvSpPr>
          <p:spPr bwMode="auto">
            <a:xfrm flipV="1">
              <a:off x="4656" y="278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506" name="AutoShape 34"/>
            <p:cNvSpPr>
              <a:spLocks noChangeArrowheads="1"/>
            </p:cNvSpPr>
            <p:nvPr/>
          </p:nvSpPr>
          <p:spPr bwMode="auto">
            <a:xfrm>
              <a:off x="4560" y="2784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4727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Hierarchies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4057650" y="1828800"/>
            <a:ext cx="813043" cy="369332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err="1">
                <a:latin typeface="Times New Roman" pitchFamily="18" charset="0"/>
                <a:cs typeface="Times New Roman" pitchFamily="18" charset="0"/>
              </a:rPr>
              <a:t>Uyeler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2381250" y="2971800"/>
            <a:ext cx="979755" cy="369332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>
                <a:latin typeface="Times New Roman" pitchFamily="18" charset="0"/>
                <a:cs typeface="Times New Roman" pitchFamily="18" charset="0"/>
              </a:rPr>
              <a:t>Personel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4667250" y="2971800"/>
            <a:ext cx="928459" cy="369332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err="1">
                <a:latin typeface="Times New Roman" pitchFamily="18" charset="0"/>
                <a:cs typeface="Times New Roman" pitchFamily="18" charset="0"/>
              </a:rPr>
              <a:t>Ogrenci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6572250" y="2971800"/>
            <a:ext cx="956672" cy="369332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err="1">
                <a:latin typeface="Times New Roman" pitchFamily="18" charset="0"/>
                <a:cs typeface="Times New Roman" pitchFamily="18" charset="0"/>
              </a:rPr>
              <a:t>Yonetici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1847850" y="3962400"/>
            <a:ext cx="1492716" cy="369332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err="1">
                <a:latin typeface="Times New Roman" pitchFamily="18" charset="0"/>
                <a:cs typeface="Times New Roman" pitchFamily="18" charset="0"/>
              </a:rPr>
              <a:t>OgretimUyesi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3600450" y="3962400"/>
            <a:ext cx="864339" cy="369332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>
                <a:latin typeface="Times New Roman" pitchFamily="18" charset="0"/>
                <a:cs typeface="Times New Roman" pitchFamily="18" charset="0"/>
              </a:rPr>
              <a:t>Memur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781050" y="5105400"/>
            <a:ext cx="966931" cy="369332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Profe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sör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2533650" y="5105400"/>
            <a:ext cx="1813317" cy="369332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 err="1">
                <a:latin typeface="Times New Roman" pitchFamily="18" charset="0"/>
                <a:cs typeface="Times New Roman" pitchFamily="18" charset="0"/>
              </a:rPr>
              <a:t>OgretimGorevlisi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6508" name="AutoShape 12"/>
          <p:cNvCxnSpPr>
            <a:cxnSpLocks noChangeShapeType="1"/>
            <a:stCxn id="106501" idx="0"/>
            <a:endCxn id="106500" idx="2"/>
          </p:cNvCxnSpPr>
          <p:nvPr/>
        </p:nvCxnSpPr>
        <p:spPr bwMode="auto">
          <a:xfrm flipV="1">
            <a:off x="2871128" y="2198132"/>
            <a:ext cx="1593044" cy="77366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06509" name="AutoShape 13"/>
          <p:cNvCxnSpPr>
            <a:cxnSpLocks noChangeShapeType="1"/>
            <a:stCxn id="106502" idx="0"/>
            <a:endCxn id="106500" idx="2"/>
          </p:cNvCxnSpPr>
          <p:nvPr/>
        </p:nvCxnSpPr>
        <p:spPr bwMode="auto">
          <a:xfrm flipH="1" flipV="1">
            <a:off x="4464172" y="2198132"/>
            <a:ext cx="667308" cy="77366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06510" name="AutoShape 14"/>
          <p:cNvCxnSpPr>
            <a:cxnSpLocks noChangeShapeType="1"/>
            <a:stCxn id="106503" idx="0"/>
            <a:endCxn id="106500" idx="2"/>
          </p:cNvCxnSpPr>
          <p:nvPr/>
        </p:nvCxnSpPr>
        <p:spPr bwMode="auto">
          <a:xfrm flipH="1" flipV="1">
            <a:off x="4464172" y="2198132"/>
            <a:ext cx="2586414" cy="77366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6511" name="AutoShape 15"/>
          <p:cNvCxnSpPr>
            <a:cxnSpLocks noChangeShapeType="1"/>
            <a:stCxn id="106504" idx="0"/>
            <a:endCxn id="106501" idx="2"/>
          </p:cNvCxnSpPr>
          <p:nvPr/>
        </p:nvCxnSpPr>
        <p:spPr bwMode="auto">
          <a:xfrm flipV="1">
            <a:off x="2594208" y="3341132"/>
            <a:ext cx="276920" cy="62126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06512" name="AutoShape 16"/>
          <p:cNvCxnSpPr>
            <a:cxnSpLocks noChangeShapeType="1"/>
            <a:stCxn id="106505" idx="0"/>
            <a:endCxn id="106501" idx="2"/>
          </p:cNvCxnSpPr>
          <p:nvPr/>
        </p:nvCxnSpPr>
        <p:spPr bwMode="auto">
          <a:xfrm flipH="1" flipV="1">
            <a:off x="2871128" y="3341132"/>
            <a:ext cx="1161492" cy="62126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06513" name="AutoShape 17"/>
          <p:cNvCxnSpPr>
            <a:cxnSpLocks noChangeShapeType="1"/>
            <a:stCxn id="106506" idx="0"/>
            <a:endCxn id="106504" idx="2"/>
          </p:cNvCxnSpPr>
          <p:nvPr/>
        </p:nvCxnSpPr>
        <p:spPr bwMode="auto">
          <a:xfrm flipV="1">
            <a:off x="1264516" y="4331732"/>
            <a:ext cx="1329692" cy="77366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06514" name="AutoShape 18"/>
          <p:cNvCxnSpPr>
            <a:cxnSpLocks noChangeShapeType="1"/>
            <a:stCxn id="106507" idx="0"/>
            <a:endCxn id="106504" idx="2"/>
          </p:cNvCxnSpPr>
          <p:nvPr/>
        </p:nvCxnSpPr>
        <p:spPr bwMode="auto">
          <a:xfrm flipH="1" flipV="1">
            <a:off x="2594208" y="4331732"/>
            <a:ext cx="846101" cy="77366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5486400" y="3962400"/>
            <a:ext cx="825867" cy="369332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>
                <a:latin typeface="Times New Roman" pitchFamily="18" charset="0"/>
                <a:cs typeface="Times New Roman" pitchFamily="18" charset="0"/>
              </a:rPr>
              <a:t>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4512017" y="3964574"/>
            <a:ext cx="787395" cy="369332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>
                <a:latin typeface="Times New Roman" pitchFamily="18" charset="0"/>
                <a:cs typeface="Times New Roman" pitchFamily="18" charset="0"/>
              </a:rPr>
              <a:t>Lisans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6517" name="AutoShape 21"/>
          <p:cNvCxnSpPr>
            <a:cxnSpLocks noChangeShapeType="1"/>
            <a:endCxn id="106502" idx="2"/>
          </p:cNvCxnSpPr>
          <p:nvPr/>
        </p:nvCxnSpPr>
        <p:spPr bwMode="auto">
          <a:xfrm flipV="1">
            <a:off x="4679950" y="3341132"/>
            <a:ext cx="451530" cy="58475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06518" name="AutoShape 22"/>
          <p:cNvCxnSpPr>
            <a:cxnSpLocks noChangeShapeType="1"/>
          </p:cNvCxnSpPr>
          <p:nvPr/>
        </p:nvCxnSpPr>
        <p:spPr bwMode="auto">
          <a:xfrm flipH="1" flipV="1">
            <a:off x="5105400" y="3352800"/>
            <a:ext cx="977900" cy="573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19650392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Hierarchies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4324350" y="1981200"/>
            <a:ext cx="768350" cy="3921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Shape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1352550" y="3200400"/>
            <a:ext cx="2355850" cy="3921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TwoDimensionalShape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5314950" y="3200400"/>
            <a:ext cx="2470150" cy="3921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ThreeDimensionalShape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4933950" y="4724400"/>
            <a:ext cx="844550" cy="3921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Sphere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6153150" y="4724400"/>
            <a:ext cx="692150" cy="3921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Cube</a:t>
            </a: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7219950" y="4724400"/>
            <a:ext cx="1009650" cy="3921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Cylinder</a:t>
            </a: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3257550" y="4724400"/>
            <a:ext cx="984250" cy="3921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Triangle</a:t>
            </a: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2038350" y="4724400"/>
            <a:ext cx="844550" cy="3921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Square</a:t>
            </a: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819150" y="4724400"/>
            <a:ext cx="825500" cy="392113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Circle </a:t>
            </a:r>
          </a:p>
        </p:txBody>
      </p:sp>
      <p:cxnSp>
        <p:nvCxnSpPr>
          <p:cNvPr id="107533" name="AutoShape 13"/>
          <p:cNvCxnSpPr>
            <a:cxnSpLocks noChangeShapeType="1"/>
            <a:stCxn id="107532" idx="0"/>
            <a:endCxn id="107525" idx="2"/>
          </p:cNvCxnSpPr>
          <p:nvPr/>
        </p:nvCxnSpPr>
        <p:spPr bwMode="auto">
          <a:xfrm flipV="1">
            <a:off x="1231900" y="3605213"/>
            <a:ext cx="1298575" cy="1106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07534" name="AutoShape 14"/>
          <p:cNvCxnSpPr>
            <a:cxnSpLocks noChangeShapeType="1"/>
            <a:stCxn id="107531" idx="0"/>
            <a:endCxn id="107525" idx="2"/>
          </p:cNvCxnSpPr>
          <p:nvPr/>
        </p:nvCxnSpPr>
        <p:spPr bwMode="auto">
          <a:xfrm flipV="1">
            <a:off x="2460625" y="3605213"/>
            <a:ext cx="69850" cy="1106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07535" name="AutoShape 15"/>
          <p:cNvCxnSpPr>
            <a:cxnSpLocks noChangeShapeType="1"/>
            <a:stCxn id="107530" idx="0"/>
            <a:endCxn id="107525" idx="2"/>
          </p:cNvCxnSpPr>
          <p:nvPr/>
        </p:nvCxnSpPr>
        <p:spPr bwMode="auto">
          <a:xfrm flipH="1" flipV="1">
            <a:off x="2530475" y="3605213"/>
            <a:ext cx="1219200" cy="1106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07536" name="AutoShape 16"/>
          <p:cNvCxnSpPr>
            <a:cxnSpLocks noChangeShapeType="1"/>
            <a:stCxn id="107527" idx="0"/>
            <a:endCxn id="107526" idx="2"/>
          </p:cNvCxnSpPr>
          <p:nvPr/>
        </p:nvCxnSpPr>
        <p:spPr bwMode="auto">
          <a:xfrm flipV="1">
            <a:off x="5356225" y="3605213"/>
            <a:ext cx="1193800" cy="1106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07537" name="AutoShape 17"/>
          <p:cNvCxnSpPr>
            <a:cxnSpLocks noChangeShapeType="1"/>
            <a:stCxn id="107528" idx="0"/>
            <a:endCxn id="107526" idx="2"/>
          </p:cNvCxnSpPr>
          <p:nvPr/>
        </p:nvCxnSpPr>
        <p:spPr bwMode="auto">
          <a:xfrm flipV="1">
            <a:off x="6499225" y="3605213"/>
            <a:ext cx="50800" cy="1106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07538" name="AutoShape 18"/>
          <p:cNvCxnSpPr>
            <a:cxnSpLocks noChangeShapeType="1"/>
            <a:stCxn id="107529" idx="0"/>
            <a:endCxn id="107526" idx="2"/>
          </p:cNvCxnSpPr>
          <p:nvPr/>
        </p:nvCxnSpPr>
        <p:spPr bwMode="auto">
          <a:xfrm flipH="1" flipV="1">
            <a:off x="6550025" y="3605213"/>
            <a:ext cx="1174750" cy="1106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07539" name="AutoShape 19"/>
          <p:cNvCxnSpPr>
            <a:cxnSpLocks noChangeShapeType="1"/>
            <a:stCxn id="107525" idx="0"/>
            <a:endCxn id="107524" idx="2"/>
          </p:cNvCxnSpPr>
          <p:nvPr/>
        </p:nvCxnSpPr>
        <p:spPr bwMode="auto">
          <a:xfrm flipV="1">
            <a:off x="2530475" y="2386013"/>
            <a:ext cx="2178050" cy="801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  <p:cxnSp>
        <p:nvCxnSpPr>
          <p:cNvPr id="107540" name="AutoShape 20"/>
          <p:cNvCxnSpPr>
            <a:cxnSpLocks noChangeShapeType="1"/>
            <a:stCxn id="107526" idx="0"/>
            <a:endCxn id="107524" idx="2"/>
          </p:cNvCxnSpPr>
          <p:nvPr/>
        </p:nvCxnSpPr>
        <p:spPr bwMode="auto">
          <a:xfrm flipH="1" flipV="1">
            <a:off x="4708525" y="2386013"/>
            <a:ext cx="1841500" cy="8016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59871148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251520" y="1412776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Temel sınıfın üyelerini saklama</a:t>
            </a:r>
          </a:p>
          <a:p>
            <a:r>
              <a:rPr lang="tr-TR" dirty="0"/>
              <a:t>Temel sınıfın üyeleri otomatik olarak Türetilmiş sınıfın üyeleri haline gelir, bunları silmek mümkün değildir. Fakat bu üyeler gizlenebilir.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619672" y="3068960"/>
            <a:ext cx="72008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Otomobil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lvl="0"/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temel sınıf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tr-T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alan1 ;</a:t>
            </a:r>
          </a:p>
          <a:p>
            <a:pPr lvl="0"/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SporOtomobil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tr-T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Otomobil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pPr lvl="0"/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Türetilmiş sınıf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 temel sınıf üyesi aynı isim kullanılarak gizlenir</a:t>
            </a:r>
          </a:p>
          <a:p>
            <a:pPr lvl="0"/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alan1 ; </a:t>
            </a:r>
          </a:p>
          <a:p>
            <a:pPr lvl="0"/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487914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628800"/>
            <a:ext cx="5238750" cy="97155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395536" y="157505"/>
            <a:ext cx="648072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Kalitim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Kalitim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Otomobil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temel sınıf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alan1 = </a:t>
            </a:r>
            <a:r>
              <a:rPr lang="tr-TR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temel sınıf alanı"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Metod1(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deger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temel sınıf  -- Metod1: {0}"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deger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SporOtomobil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tr-T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Otomobil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Türetilmiş sınıf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alan1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Türetilmiş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sınıf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alanı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Metod1(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deger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Türetilmiş sınıf -- Metod1: {0}"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deger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SporOtomobil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SporOtomobil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so.Metod1(so.alan1); </a:t>
            </a:r>
            <a:r>
              <a:rPr lang="tr-TR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maskelenmiş üyeleri kullanma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261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929" y="1078395"/>
            <a:ext cx="8540750" cy="8572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dirty="0">
                <a:effectLst/>
                <a:latin typeface="Arial" panose="020B0604020202020204" pitchFamily="34" charset="0"/>
              </a:rPr>
              <a:t>6. Hafta İçeriği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17444" y="2069824"/>
            <a:ext cx="8289235" cy="3379304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tr-TR" sz="3600" dirty="0"/>
              <a:t>Kalıtım (</a:t>
            </a:r>
            <a:r>
              <a:rPr lang="tr-TR" sz="3600" dirty="0" err="1"/>
              <a:t>Inheretence</a:t>
            </a:r>
            <a:r>
              <a:rPr lang="tr-TR" sz="3600" dirty="0"/>
              <a:t>) </a:t>
            </a:r>
          </a:p>
          <a:p>
            <a:pPr marL="385763" indent="-385763">
              <a:buFont typeface="+mj-lt"/>
              <a:buAutoNum type="arabicPeriod"/>
            </a:pPr>
            <a:r>
              <a:rPr lang="tr-TR" sz="3600" dirty="0"/>
              <a:t>Soyut sınıf (</a:t>
            </a:r>
            <a:r>
              <a:rPr lang="tr-TR" sz="3600" dirty="0" err="1"/>
              <a:t>abstract</a:t>
            </a:r>
            <a:r>
              <a:rPr lang="tr-TR" sz="3600" dirty="0"/>
              <a:t> </a:t>
            </a:r>
            <a:r>
              <a:rPr lang="tr-TR" sz="3600" dirty="0" err="1"/>
              <a:t>class</a:t>
            </a:r>
            <a:r>
              <a:rPr lang="tr-TR" sz="3600" dirty="0"/>
              <a:t>)</a:t>
            </a:r>
          </a:p>
          <a:p>
            <a:pPr marL="385763" indent="-385763">
              <a:buFont typeface="+mj-lt"/>
              <a:buAutoNum type="arabicPeriod"/>
            </a:pPr>
            <a:r>
              <a:rPr lang="tr-TR" sz="3600" dirty="0" err="1"/>
              <a:t>Sealed</a:t>
            </a:r>
            <a:r>
              <a:rPr lang="tr-TR" sz="3600" dirty="0"/>
              <a:t> sınıf(</a:t>
            </a:r>
            <a:r>
              <a:rPr lang="tr-TR" sz="3600" dirty="0" err="1"/>
              <a:t>sealed</a:t>
            </a:r>
            <a:r>
              <a:rPr lang="tr-TR" sz="3600" dirty="0"/>
              <a:t> </a:t>
            </a:r>
            <a:r>
              <a:rPr lang="tr-TR" sz="3600" dirty="0" err="1"/>
              <a:t>class</a:t>
            </a:r>
            <a:r>
              <a:rPr lang="tr-TR" sz="3600" dirty="0"/>
              <a:t>)</a:t>
            </a:r>
          </a:p>
          <a:p>
            <a:pPr marL="385763" indent="-385763">
              <a:buFont typeface="+mj-lt"/>
              <a:buAutoNum type="arabicPeriod"/>
            </a:pPr>
            <a:r>
              <a:rPr lang="tr-TR" sz="3600" dirty="0"/>
              <a:t>Çok biçimlilik (</a:t>
            </a:r>
            <a:r>
              <a:rPr lang="tr-TR" sz="3600" b="1" u="sng" dirty="0" err="1">
                <a:hlinkClick r:id="rId2"/>
              </a:rPr>
              <a:t>polymorphism</a:t>
            </a:r>
            <a:r>
              <a:rPr lang="tr-TR" sz="36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altLang="tr-TR" dirty="0">
                <a:effectLst/>
                <a:latin typeface="Arial" panose="020B0604020202020204" pitchFamily="34" charset="0"/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2628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251520" y="116632"/>
            <a:ext cx="6037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Base erişim belirteci ile gizlenmiş temel sınıfın üyelerine erişim</a:t>
            </a:r>
          </a:p>
          <a:p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611560" y="438196"/>
            <a:ext cx="7632848" cy="6324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Kalitim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Kalitim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Otomobil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temel sınıf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alan1 = 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temel sınıf alanı"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Metod1(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deger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temel sınıf  -- Metod1: {0}"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deger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SporOtomobil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Otomobil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Türetilmiş sınıf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alan1 =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Türetilmiş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sınıf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alanı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Metod1(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deger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Türetilmiş sınıf -- alan1: {0}"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alan1);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maskelenmiş temel sınıf -- alan1: {0}"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.alan1); //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erişim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SporOtomobil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SporOtomobil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so.Metod1(so.alan1); </a:t>
            </a:r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maskelenmiş üyeleri kullanma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779" y="1319056"/>
            <a:ext cx="48863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48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908720"/>
            <a:ext cx="4333875" cy="1304925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683568" y="128097"/>
            <a:ext cx="7488832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Kalitim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Kalitim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Otomobil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temel sınıf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Metod1()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temel sınıf  -- Metod1: 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SporOtomobil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Otomobil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Türetilmiş sınıf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Metod1()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Türetilmiş sınıf -- metod1: 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SporOtomobil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SporOtomobil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tip dönüşümü ile temel sınıf maskelenmiş elemanına erişim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Otomobil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oto = (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Otomobil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so.Metod1(); </a:t>
            </a:r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maskelenmiş üyeleri kullanma, referans ile erişim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oto.Metod1();</a:t>
            </a:r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temel sınıf maskelenmiş metoduna erişim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179512" y="260648"/>
            <a:ext cx="2160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Referans</a:t>
            </a:r>
          </a:p>
          <a:p>
            <a:r>
              <a:rPr lang="tr-TR" dirty="0"/>
              <a:t> ile</a:t>
            </a:r>
          </a:p>
          <a:p>
            <a:r>
              <a:rPr lang="tr-TR" dirty="0"/>
              <a:t> erişim</a:t>
            </a:r>
          </a:p>
        </p:txBody>
      </p:sp>
    </p:spTree>
    <p:extLst>
      <p:ext uri="{BB962C8B-B14F-4D97-AF65-F5344CB8AC3E}">
        <p14:creationId xmlns:p14="http://schemas.microsoft.com/office/powerpoint/2010/main" val="3747260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115616" y="404664"/>
            <a:ext cx="362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Temel sınıfın </a:t>
            </a:r>
            <a:r>
              <a:rPr lang="tr-TR" dirty="0" err="1"/>
              <a:t>private</a:t>
            </a:r>
            <a:r>
              <a:rPr lang="tr-TR" dirty="0"/>
              <a:t> üyelerine erişim</a:t>
            </a:r>
          </a:p>
        </p:txBody>
      </p:sp>
      <p:sp>
        <p:nvSpPr>
          <p:cNvPr id="3" name="Dikdörtgen 2"/>
          <p:cNvSpPr/>
          <p:nvPr/>
        </p:nvSpPr>
        <p:spPr>
          <a:xfrm>
            <a:off x="420552" y="980728"/>
            <a:ext cx="864096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kalitim1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Geo2D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en; //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üyeler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boy; //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üyeler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en; }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en =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Boy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boy ; }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boy =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tr-TR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Yazdir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 "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En + </a:t>
            </a:r>
            <a:r>
              <a:rPr lang="tr-TR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ve Boy "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Boy);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1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Dikdortgen</a:t>
            </a:r>
            <a:r>
              <a:rPr lang="tr-TR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Geo2D den türetilmiştir. 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Dikdortgen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tr-T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Geo2D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Dikdörtgen alanı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Alan()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  * Boy 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nesne adını yazdır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AdYazdir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Nesne :"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Ad);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46096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115616" y="404664"/>
            <a:ext cx="362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Temel sınıfın </a:t>
            </a:r>
            <a:r>
              <a:rPr lang="tr-TR" dirty="0" err="1"/>
              <a:t>private</a:t>
            </a:r>
            <a:r>
              <a:rPr lang="tr-TR" dirty="0"/>
              <a:t> üyelerine erişim</a:t>
            </a:r>
          </a:p>
        </p:txBody>
      </p:sp>
      <p:sp>
        <p:nvSpPr>
          <p:cNvPr id="3" name="Dikdörtgen 2"/>
          <p:cNvSpPr/>
          <p:nvPr/>
        </p:nvSpPr>
        <p:spPr>
          <a:xfrm>
            <a:off x="420552" y="980728"/>
            <a:ext cx="8111888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Triangle is derived from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TwoDShape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Ucgen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tr-TR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Geo2D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Cesit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tr-TR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Üçgen çeşitleri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Alan()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  * Boy  / 2;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Üçgenin çeşit bilgisini yazdır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YazdirCesit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Nesne: Üçgen "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Üçgen </a:t>
            </a:r>
            <a:r>
              <a:rPr lang="tr-TR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çeşiti</a:t>
            </a:r>
            <a:r>
              <a:rPr lang="tr-T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Cesit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  <a:r>
              <a:rPr lang="tr-T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tr-TR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dır</a:t>
            </a:r>
            <a:r>
              <a:rPr lang="tr-T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974515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67544" y="620688"/>
            <a:ext cx="6246440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System.Threading.Tasks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kalitim1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Dikdortgen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d1 =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Dikdortgen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Ucgen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U1 =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Ucgen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d1.En = 10.5;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d1.Boy = 15.2;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d1.Ad = </a:t>
            </a:r>
            <a:r>
              <a:rPr lang="tr-T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dikdörtgen "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d1.AdYazdir();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alan :"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d1.Alan());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U1.En = 5;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U1.Boy = 10;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U1.Cesit = </a:t>
            </a:r>
            <a:r>
              <a:rPr lang="tr-T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ikiz kenar "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U1.YazdirCesit();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alan :"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U1.Alan());</a:t>
            </a:r>
          </a:p>
          <a:p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sz="28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620688"/>
            <a:ext cx="3314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05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67544" y="260648"/>
            <a:ext cx="32206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/>
              <a:t>Virtual ve </a:t>
            </a:r>
            <a:r>
              <a:rPr lang="tr-TR" sz="2000" b="1" dirty="0" err="1"/>
              <a:t>Override</a:t>
            </a:r>
            <a:r>
              <a:rPr lang="tr-TR" sz="2000" b="1" dirty="0"/>
              <a:t> </a:t>
            </a:r>
            <a:r>
              <a:rPr lang="tr-TR" sz="2000" b="1" dirty="0" err="1"/>
              <a:t>Methods</a:t>
            </a:r>
            <a:endParaRPr lang="tr-TR" sz="2000" b="1" dirty="0"/>
          </a:p>
        </p:txBody>
      </p:sp>
      <p:sp>
        <p:nvSpPr>
          <p:cNvPr id="3" name="Dikdörtgen 2"/>
          <p:cNvSpPr/>
          <p:nvPr/>
        </p:nvSpPr>
        <p:spPr>
          <a:xfrm>
            <a:off x="467544" y="889844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Türetilmiş sınıfın  bir nesnesine temel sınıfın referansını  kullanarak , eriştiğinizde, temel sınıfın üyelerine erişilebildiği görüldü</a:t>
            </a:r>
          </a:p>
          <a:p>
            <a:r>
              <a:rPr lang="tr-TR" dirty="0"/>
              <a:t> </a:t>
            </a:r>
          </a:p>
          <a:p>
            <a:r>
              <a:rPr lang="tr-TR" dirty="0"/>
              <a:t>Virtual metotlar, türetilmiş sınıflardan temel sınıfın metotlarına erişimi sağlar.</a:t>
            </a:r>
          </a:p>
          <a:p>
            <a:endParaRPr lang="tr-TR" dirty="0"/>
          </a:p>
          <a:p>
            <a:r>
              <a:rPr lang="tr-TR" dirty="0"/>
              <a:t>Eğer aşağıdakiler sağlanır ise türetilmiş sınıftan temel sınıfın metotlarını, referans ile çağırma gerçekleştirilebilir.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Türetilmiş sınıf ve temel sınıftaki metotlar  aynı imzaya ve dönüş tipine sahip olmalıdır.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Temel sınıftaki metot </a:t>
            </a:r>
            <a:r>
              <a:rPr lang="tr-TR" b="1" dirty="0" err="1"/>
              <a:t>virtual</a:t>
            </a:r>
            <a:r>
              <a:rPr lang="tr-TR" dirty="0"/>
              <a:t> etiketi ile etiketlenmelidir.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Türetilmiş sınıftaki metot </a:t>
            </a:r>
            <a:r>
              <a:rPr lang="tr-TR" b="1" dirty="0" err="1"/>
              <a:t>override</a:t>
            </a:r>
            <a:r>
              <a:rPr lang="tr-TR" dirty="0"/>
              <a:t> etiketi ile etiketlenmelidir.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4916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827584" y="2060848"/>
            <a:ext cx="691276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Otomobil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temel sınıf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Metod1()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temel sınıf  -- Metod1: "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lvl="0"/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SporOtomobil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tr-T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Otomobil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Türetilmiş sınıf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Metod1()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Türetilmiş sınıf -- metod1: "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331146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83568" y="4149080"/>
            <a:ext cx="792088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lvl="0"/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lvl="0"/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lvl="0"/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SporOtomobil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SporOtomobil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tr-TR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Otomobil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oto = (</a:t>
            </a:r>
            <a:r>
              <a:rPr lang="tr-TR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Otomobil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   so.Metod1(); </a:t>
            </a:r>
            <a:r>
              <a:rPr lang="tr-TR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</a:p>
          <a:p>
            <a:pPr lvl="0"/>
            <a:r>
              <a:rPr lang="tr-TR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   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oto.Metod1();</a:t>
            </a:r>
          </a:p>
          <a:p>
            <a:pPr lvl="0"/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lvl="0"/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</p:txBody>
      </p:sp>
      <p:sp>
        <p:nvSpPr>
          <p:cNvPr id="4" name="Dikdörtgen 3"/>
          <p:cNvSpPr/>
          <p:nvPr/>
        </p:nvSpPr>
        <p:spPr>
          <a:xfrm>
            <a:off x="973201" y="898481"/>
            <a:ext cx="691276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Otomobil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temel sınıf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Metod1()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temel sınıf  -- Metod1: "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lvl="0"/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SporOtomobil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tr-T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Otomobil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Türetilmiş sınıf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Metod1()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Türetilmiş sınıf -- metod1: "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5436096" y="4295273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Türetilmiş sınıf -- metod1:</a:t>
            </a:r>
          </a:p>
          <a:p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Türetilmiş sınıf -- metod1:</a:t>
            </a:r>
            <a:endParaRPr lang="tr-TR" sz="1600" dirty="0"/>
          </a:p>
          <a:p>
            <a:endParaRPr lang="tr-TR" sz="16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179512" y="179348"/>
            <a:ext cx="8532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Buradaki kod bir önceki ile aynı ama metotlar </a:t>
            </a:r>
            <a:r>
              <a:rPr lang="tr-TR" sz="1600" dirty="0" err="1"/>
              <a:t>virtual</a:t>
            </a:r>
            <a:r>
              <a:rPr lang="tr-TR" sz="1600" dirty="0"/>
              <a:t> ve </a:t>
            </a:r>
            <a:r>
              <a:rPr lang="tr-TR" sz="1600" dirty="0" err="1"/>
              <a:t>override</a:t>
            </a:r>
            <a:r>
              <a:rPr lang="tr-TR" sz="1600" dirty="0"/>
              <a:t> olarak etiketlenmiş tir. Çıkış farklıdır.</a:t>
            </a:r>
          </a:p>
          <a:p>
            <a:r>
              <a:rPr lang="tr-TR" sz="1600" dirty="0"/>
              <a:t>Temel sınıfın fonksiyonunu çağırma sürpriz bir şekilde türetilmiş sınıfın metodunu çağırır.</a:t>
            </a:r>
          </a:p>
        </p:txBody>
      </p:sp>
    </p:spTree>
    <p:extLst>
      <p:ext uri="{BB962C8B-B14F-4D97-AF65-F5344CB8AC3E}">
        <p14:creationId xmlns:p14="http://schemas.microsoft.com/office/powerpoint/2010/main" val="2514934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67544" y="889844"/>
            <a:ext cx="84969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Çocuk sınıfların ortak özelliklerini ve işlevlerini taşıyan bir ebeveyn  sınıf oluşturmak istersek ve gerçek dünyada ebeveyn sınıfından bir nesne yoksa, temel sınıfı </a:t>
            </a:r>
            <a:r>
              <a:rPr lang="tr-TR" sz="2400" b="1" dirty="0"/>
              <a:t>“soyut sınıf” </a:t>
            </a:r>
            <a:r>
              <a:rPr lang="tr-TR" sz="2400" dirty="0"/>
              <a:t>olarak tanımlarız.</a:t>
            </a:r>
          </a:p>
          <a:p>
            <a:endParaRPr lang="tr-TR" sz="2400" dirty="0"/>
          </a:p>
          <a:p>
            <a:r>
              <a:rPr lang="tr-TR" sz="2400" dirty="0"/>
              <a:t> Örnek: “Memeli” sınıfından direkt bir nesne oluşturulmaz; ancak alt sınıfları tanımlanarak onlardan nesneler oluşturulur.</a:t>
            </a:r>
          </a:p>
          <a:p>
            <a:endParaRPr lang="tr-TR" sz="2400" dirty="0"/>
          </a:p>
          <a:p>
            <a:r>
              <a:rPr lang="tr-TR" sz="2400" dirty="0"/>
              <a:t> Soyut sınıfın yöntemlerini, çocuk sınıfları tarafından üzerine yazılmak üzere, sadece şablon olarak tanımlayıp içlerini boş bırakabiliriz veya soyut yöntem (“</a:t>
            </a:r>
            <a:r>
              <a:rPr lang="tr-TR" sz="2400" dirty="0" err="1"/>
              <a:t>abstract</a:t>
            </a:r>
            <a:r>
              <a:rPr lang="tr-TR" sz="2400" dirty="0"/>
              <a:t> </a:t>
            </a:r>
            <a:r>
              <a:rPr lang="tr-TR" sz="2400" dirty="0" err="1"/>
              <a:t>method</a:t>
            </a:r>
            <a:r>
              <a:rPr lang="tr-TR" sz="2400" dirty="0"/>
              <a:t>”) olarak tanımlayabiliriz.</a:t>
            </a:r>
          </a:p>
          <a:p>
            <a:r>
              <a:rPr lang="tr-TR" sz="2400" dirty="0"/>
              <a:t> Çağıran sınıflar için </a:t>
            </a:r>
            <a:r>
              <a:rPr lang="tr-TR" sz="2400" dirty="0" err="1"/>
              <a:t>arayüz</a:t>
            </a:r>
            <a:r>
              <a:rPr lang="tr-TR" sz="2400" dirty="0"/>
              <a:t> oluşturur.</a:t>
            </a:r>
          </a:p>
          <a:p>
            <a:r>
              <a:rPr lang="tr-TR" sz="2400" dirty="0"/>
              <a:t> çocuk sınıflar üzerine yazarak işlevlerini tanımlar.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755576" y="188640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/>
              <a:t>Soyut sınıf</a:t>
            </a:r>
          </a:p>
        </p:txBody>
      </p:sp>
    </p:spTree>
    <p:extLst>
      <p:ext uri="{BB962C8B-B14F-4D97-AF65-F5344CB8AC3E}">
        <p14:creationId xmlns:p14="http://schemas.microsoft.com/office/powerpoint/2010/main" val="2410585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03855" y="1052736"/>
            <a:ext cx="835292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/>
              <a:t>Soyut sınıflardan nesne oluşturulamaz.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/>
              <a:t>Soyut yönteme sahip bir sınıfın kendisi de otomatik olarak soyuttur ve öyle</a:t>
            </a:r>
          </a:p>
          <a:p>
            <a:pPr algn="just"/>
            <a:r>
              <a:rPr lang="tr-TR" sz="2000" dirty="0"/>
              <a:t>tanımlanmak zorundadır.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/>
              <a:t>Bir soyut sınıfın çocuk sınıfları, ancak temel sınıfın tanımladığı soyut sınıfların üzerine yazdığı ve onlara birer işlev tanımladığı zaman örneklenebilir (“</a:t>
            </a:r>
            <a:r>
              <a:rPr lang="tr-TR" sz="2000" dirty="0" err="1"/>
              <a:t>instantiation</a:t>
            </a:r>
            <a:r>
              <a:rPr lang="tr-TR" sz="2000" dirty="0"/>
              <a:t>”).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/>
              <a:t>Bu durumda çocuk sınıf somut sınıf ( </a:t>
            </a:r>
            <a:r>
              <a:rPr lang="tr-TR" sz="2000" dirty="0" err="1"/>
              <a:t>concrete</a:t>
            </a:r>
            <a:r>
              <a:rPr lang="tr-TR" sz="2000" dirty="0"/>
              <a:t> “</a:t>
            </a:r>
            <a:r>
              <a:rPr lang="tr-TR" sz="2000" dirty="0" err="1"/>
              <a:t>concrete</a:t>
            </a:r>
            <a:r>
              <a:rPr lang="tr-TR" sz="2000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 )” olarak adlandırılır.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/>
              <a:t>Bir soyut sınıf da, soyut yöntemlere ek olarak, somut yöntemler de tanımlayabilir.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/>
              <a:t>Bir soyut sınıf sadece somut yöntemleri de içerebilir veya sadece somut yöntemleri de içerebilir.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/>
              <a:t>Eğer bir soyut sınıfın çocuk sınıfı, o sınıfa ait tüm soyut yöntemleri gerçekleştirmezse;</a:t>
            </a:r>
          </a:p>
          <a:p>
            <a:pPr algn="just"/>
            <a:r>
              <a:rPr lang="tr-TR" sz="2000" dirty="0"/>
              <a:t>       Çocuk sınıf da soyut tanımlanmak zorundadır.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 err="1"/>
              <a:t>Static</a:t>
            </a:r>
            <a:r>
              <a:rPr lang="tr-TR" sz="2000" dirty="0"/>
              <a:t>, final ve </a:t>
            </a:r>
            <a:r>
              <a:rPr lang="tr-TR" sz="2000" dirty="0" err="1"/>
              <a:t>private</a:t>
            </a:r>
            <a:r>
              <a:rPr lang="tr-TR" sz="2000" dirty="0"/>
              <a:t> olarak tanımlı yöntemler, üzerine yazılamadıklarından, soyut olarak tanımlanamazlar.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395536" y="404664"/>
            <a:ext cx="504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/>
              <a:t>Soyut Sınıf ve </a:t>
            </a:r>
            <a:r>
              <a:rPr lang="tr-TR" sz="2400" b="1" dirty="0" err="1"/>
              <a:t>Metodların</a:t>
            </a:r>
            <a:r>
              <a:rPr lang="tr-TR" sz="2400" b="1" dirty="0"/>
              <a:t> Kullanımı</a:t>
            </a:r>
          </a:p>
        </p:txBody>
      </p:sp>
    </p:spTree>
    <p:extLst>
      <p:ext uri="{BB962C8B-B14F-4D97-AF65-F5344CB8AC3E}">
        <p14:creationId xmlns:p14="http://schemas.microsoft.com/office/powerpoint/2010/main" val="315060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SAÜ Bilgisayar Mühendisliği Dr. Cemil Öz 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190440" y="325395"/>
            <a:ext cx="8617068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200" dirty="0"/>
              <a:t>Kalıtım(</a:t>
            </a:r>
            <a:r>
              <a:rPr lang="tr-TR" sz="2200" dirty="0" err="1"/>
              <a:t>inheritance</a:t>
            </a:r>
            <a:r>
              <a:rPr lang="tr-TR" sz="2200" dirty="0"/>
              <a:t>), nesne yönelimli programlamanın temel özelliklerinden biridir ve en önemli olanıdır. </a:t>
            </a:r>
          </a:p>
          <a:p>
            <a:pPr algn="just"/>
            <a:r>
              <a:rPr lang="tr-TR" sz="2200" dirty="0"/>
              <a:t>Kalıtım, mevcut olan sınıflardan veya temel sınıflardan, türetilmiş sınıf denilen yeni sınıflar oluşturma işlemidir.</a:t>
            </a:r>
          </a:p>
          <a:p>
            <a:pPr algn="just"/>
            <a:endParaRPr lang="tr-TR" sz="2200" dirty="0"/>
          </a:p>
          <a:p>
            <a:pPr algn="just"/>
            <a:r>
              <a:rPr lang="tr-TR" sz="2200" dirty="0"/>
              <a:t>Türetilmiş sınıf temel sınıfın tüm özelliklerini taşır ve üye fonksiyonlarını kullanır. Üstelik kendisine ait özellikler ve ilaveler katılabilir.</a:t>
            </a:r>
          </a:p>
          <a:p>
            <a:pPr algn="just"/>
            <a:endParaRPr lang="tr-TR" sz="2200" dirty="0"/>
          </a:p>
          <a:p>
            <a:pPr algn="just"/>
            <a:r>
              <a:rPr lang="tr-TR" sz="2200" dirty="0"/>
              <a:t>Temel sınıf ise çocuk sınıflardan etkilenmez.</a:t>
            </a:r>
          </a:p>
          <a:p>
            <a:pPr algn="just"/>
            <a:endParaRPr lang="tr-TR" sz="2200" dirty="0"/>
          </a:p>
          <a:p>
            <a:pPr algn="just"/>
            <a:r>
              <a:rPr lang="tr-TR" sz="2200" dirty="0"/>
              <a:t>Kalıtım, Nesne yönelimli programlamanın başlıca parçasıdır. En büyük avantajı ise kodun yeniden kullanılmasına izin vermesidir.</a:t>
            </a:r>
          </a:p>
          <a:p>
            <a:pPr algn="just"/>
            <a:endParaRPr lang="tr-TR" sz="2200" dirty="0"/>
          </a:p>
          <a:p>
            <a:pPr algn="just"/>
            <a:r>
              <a:rPr lang="tr-TR" sz="2200" dirty="0"/>
              <a:t>Bir sınıfı yazdıktan ve hatalardan arındırdıktan sonra, bu sınıfa dokunmadan kalıtım özelliği ile değişik durumlara </a:t>
            </a:r>
            <a:r>
              <a:rPr lang="tr-TR" sz="2200" dirty="0" err="1"/>
              <a:t>cözüm</a:t>
            </a:r>
            <a:r>
              <a:rPr lang="tr-TR" sz="2200" dirty="0"/>
              <a:t> olarak düzenlenebilir.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13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611560" y="188640"/>
            <a:ext cx="73445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Soyut sınıf (</a:t>
            </a:r>
            <a:r>
              <a:rPr lang="tr-TR" dirty="0" err="1"/>
              <a:t>abstract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/>
              <a:t>Soyut sınıflar sadece diğer sınıfların türetildiği temel sınıf olarak kullanılabilir.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Soyut sınıfların nesnesi( örneği) türetilemez.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Soyut sınıflar </a:t>
            </a:r>
            <a:r>
              <a:rPr lang="tr-TR" dirty="0" err="1"/>
              <a:t>abstract</a:t>
            </a:r>
            <a:r>
              <a:rPr lang="tr-TR" dirty="0"/>
              <a:t> anahtar kelimesi ile tanımlanır.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719571" y="1855040"/>
            <a:ext cx="71285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</a:t>
            </a:r>
            <a:r>
              <a:rPr lang="tr-T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Otomobil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lvl="0"/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...</a:t>
            </a:r>
          </a:p>
          <a:p>
            <a:pPr lvl="0"/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717177" y="2932258"/>
            <a:ext cx="85309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Soyut sınıflar soyut üyeler içerebilir, fakat gerekli değildir. Soyut sınıfın üyeleri soyut üyeler ve normal üyelerin farklı </a:t>
            </a:r>
            <a:r>
              <a:rPr lang="tr-TR" dirty="0" err="1"/>
              <a:t>konbinazyonları</a:t>
            </a:r>
            <a:r>
              <a:rPr lang="tr-TR" dirty="0"/>
              <a:t> olabilir.</a:t>
            </a:r>
          </a:p>
          <a:p>
            <a:r>
              <a:rPr lang="tr-TR" dirty="0"/>
              <a:t>Soyut sınıf bir başka soyut sınıftan türetilebilir.</a:t>
            </a:r>
          </a:p>
          <a:p>
            <a:r>
              <a:rPr lang="tr-TR" dirty="0"/>
              <a:t> </a:t>
            </a:r>
          </a:p>
        </p:txBody>
      </p:sp>
      <p:sp>
        <p:nvSpPr>
          <p:cNvPr id="5" name="Dikdörtgen 4"/>
          <p:cNvSpPr/>
          <p:nvPr/>
        </p:nvSpPr>
        <p:spPr>
          <a:xfrm>
            <a:off x="827584" y="3969466"/>
            <a:ext cx="7128551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</a:t>
            </a:r>
            <a:r>
              <a:rPr lang="tr-T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Otomobil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lvl="0"/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...</a:t>
            </a:r>
          </a:p>
          <a:p>
            <a:pPr lvl="0"/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lvl="0"/>
            <a:endParaRPr lang="tr-TR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tr-T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</a:t>
            </a:r>
            <a:r>
              <a:rPr lang="tr-T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Spor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Otomobil</a:t>
            </a:r>
            <a:r>
              <a:rPr lang="tr-T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Otomobil 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lvl="0"/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...</a:t>
            </a:r>
          </a:p>
          <a:p>
            <a:pPr lvl="0"/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lvl="0"/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53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55576" y="548680"/>
            <a:ext cx="806489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Sealed</a:t>
            </a:r>
            <a:r>
              <a:rPr lang="tr-TR" sz="2800" dirty="0"/>
              <a:t> sınıflar</a:t>
            </a:r>
          </a:p>
          <a:p>
            <a:endParaRPr lang="tr-TR" dirty="0"/>
          </a:p>
          <a:p>
            <a:r>
              <a:rPr lang="tr-TR" sz="2000" dirty="0" err="1"/>
              <a:t>Sealed</a:t>
            </a:r>
            <a:r>
              <a:rPr lang="tr-TR" sz="2000" dirty="0"/>
              <a:t> sınıflar soyut sınıfların aksine kendilerinden sınıf türetilemeyen sınıflardır. Yani temel sınıf olarak kullanılamazlar.</a:t>
            </a:r>
          </a:p>
          <a:p>
            <a:endParaRPr lang="tr-TR" sz="2000" dirty="0"/>
          </a:p>
          <a:p>
            <a:r>
              <a:rPr lang="tr-TR" sz="2000" dirty="0" err="1"/>
              <a:t>Sealed</a:t>
            </a:r>
            <a:r>
              <a:rPr lang="tr-TR" sz="2000" dirty="0"/>
              <a:t> sınıf </a:t>
            </a:r>
            <a:r>
              <a:rPr lang="tr-TR" sz="2000" dirty="0" err="1"/>
              <a:t>sealed</a:t>
            </a:r>
            <a:r>
              <a:rPr lang="tr-TR" sz="2000" dirty="0"/>
              <a:t> anahtarı ile etiketlenir.</a:t>
            </a:r>
          </a:p>
          <a:p>
            <a:r>
              <a:rPr lang="tr-TR" sz="2000" dirty="0"/>
              <a:t> </a:t>
            </a:r>
          </a:p>
          <a:p>
            <a:r>
              <a:rPr lang="tr-TR" sz="2000" dirty="0"/>
              <a:t>Bir sınıf </a:t>
            </a:r>
            <a:r>
              <a:rPr lang="tr-TR" sz="2000" dirty="0" err="1"/>
              <a:t>sealed</a:t>
            </a:r>
            <a:r>
              <a:rPr lang="tr-TR" sz="2000" dirty="0"/>
              <a:t> sınıftan türetilmeye çalışılır ise derleme hatası alınır.</a:t>
            </a:r>
          </a:p>
          <a:p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755576" y="3473337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r>
              <a:rPr lang="tr-T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Otomobil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/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lvl="0"/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...</a:t>
            </a:r>
          </a:p>
          <a:p>
            <a:pPr lvl="0"/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134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043608" y="332656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Kalıtımda Kurucu Metotlar</a:t>
            </a:r>
          </a:p>
        </p:txBody>
      </p:sp>
      <p:sp>
        <p:nvSpPr>
          <p:cNvPr id="3" name="Dikdörtgen 2"/>
          <p:cNvSpPr/>
          <p:nvPr/>
        </p:nvSpPr>
        <p:spPr>
          <a:xfrm>
            <a:off x="323528" y="1412776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/>
              <a:t>Türetilmiş sınıf nesnesinin bir kısmı temel sınıfın nesnesidir.</a:t>
            </a:r>
          </a:p>
          <a:p>
            <a:endParaRPr lang="tr-T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/>
              <a:t>Nesnenin temel sınıf kısmındaki üyelere ilk değer atamak için türetilmiş sınıf nesnesini oluşturma işlemi sırasında temel sınıf kurucu fonksiyonu çağrılır.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800" dirty="0"/>
              <a:t>Kalıtım hiyerarşisin zincirinde her sınıf, kendi kurucu fonksiyonunu çağırmadan önce temel sınıfının kurucusunu çağırır.  </a:t>
            </a:r>
            <a:r>
              <a:rPr lang="en-US" sz="2800" dirty="0"/>
              <a:t> 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843944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95536" y="404664"/>
            <a:ext cx="763284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/>
              <a:t> </a:t>
            </a:r>
            <a:r>
              <a:rPr lang="tr-TR" sz="1600" dirty="0" err="1"/>
              <a:t>class</a:t>
            </a:r>
            <a:r>
              <a:rPr lang="tr-TR" sz="1600" dirty="0"/>
              <a:t> </a:t>
            </a:r>
            <a:r>
              <a:rPr lang="tr-TR" sz="1600" dirty="0" err="1"/>
              <a:t>SporOtomobil</a:t>
            </a:r>
            <a:r>
              <a:rPr lang="tr-TR" sz="1600" dirty="0"/>
              <a:t>: Otomobil</a:t>
            </a:r>
          </a:p>
          <a:p>
            <a:r>
              <a:rPr lang="tr-TR" sz="1600" dirty="0"/>
              <a:t>   { </a:t>
            </a:r>
          </a:p>
          <a:p>
            <a:pPr lvl="1"/>
            <a:r>
              <a:rPr lang="tr-TR" sz="1600" dirty="0"/>
              <a:t>     </a:t>
            </a:r>
            <a:r>
              <a:rPr lang="tr-TR" sz="1600" dirty="0" err="1"/>
              <a:t>int</a:t>
            </a:r>
            <a:r>
              <a:rPr lang="tr-TR" sz="1600" dirty="0"/>
              <a:t>  </a:t>
            </a:r>
            <a:r>
              <a:rPr lang="tr-TR" sz="1600" dirty="0" err="1"/>
              <a:t>hiz</a:t>
            </a:r>
            <a:r>
              <a:rPr lang="tr-TR" sz="1600" dirty="0"/>
              <a:t> = 280;                      // 1. ilk değer atanır</a:t>
            </a:r>
          </a:p>
          <a:p>
            <a:pPr lvl="1"/>
            <a:r>
              <a:rPr lang="tr-TR" sz="1600" dirty="0"/>
              <a:t>     </a:t>
            </a:r>
            <a:r>
              <a:rPr lang="tr-TR" sz="1600" dirty="0" err="1"/>
              <a:t>int</a:t>
            </a:r>
            <a:r>
              <a:rPr lang="tr-TR" sz="1600" dirty="0"/>
              <a:t> vites;                               // ilk değer atanır</a:t>
            </a:r>
          </a:p>
          <a:p>
            <a:pPr lvl="1"/>
            <a:r>
              <a:rPr lang="tr-TR" sz="1600" dirty="0"/>
              <a:t>      </a:t>
            </a:r>
            <a:r>
              <a:rPr lang="tr-TR" sz="1600" dirty="0" err="1"/>
              <a:t>public</a:t>
            </a:r>
            <a:r>
              <a:rPr lang="tr-TR" sz="1600" dirty="0"/>
              <a:t> </a:t>
            </a:r>
            <a:r>
              <a:rPr lang="tr-TR" sz="1600" dirty="0" err="1"/>
              <a:t>SporOtomobil</a:t>
            </a:r>
            <a:r>
              <a:rPr lang="tr-TR" sz="1600" dirty="0"/>
              <a:t>()                // 3. kurucu </a:t>
            </a:r>
            <a:r>
              <a:rPr lang="tr-TR" sz="1600" dirty="0" err="1"/>
              <a:t>metod</a:t>
            </a:r>
            <a:r>
              <a:rPr lang="tr-TR" sz="1600" dirty="0"/>
              <a:t> ifadeleri yürütülür</a:t>
            </a:r>
          </a:p>
          <a:p>
            <a:pPr lvl="1"/>
            <a:r>
              <a:rPr lang="tr-TR" sz="1600" dirty="0"/>
              <a:t>      {</a:t>
            </a:r>
          </a:p>
          <a:p>
            <a:pPr lvl="1"/>
            <a:r>
              <a:rPr lang="tr-TR" sz="1600" dirty="0"/>
              <a:t>         ...    </a:t>
            </a:r>
          </a:p>
          <a:p>
            <a:pPr lvl="1"/>
            <a:r>
              <a:rPr lang="tr-TR" sz="1600" dirty="0"/>
              <a:t>       }   </a:t>
            </a:r>
          </a:p>
          <a:p>
            <a:r>
              <a:rPr lang="tr-TR" sz="1600" dirty="0"/>
              <a:t>    }</a:t>
            </a:r>
          </a:p>
          <a:p>
            <a:r>
              <a:rPr lang="tr-TR" sz="1600" dirty="0"/>
              <a:t>   </a:t>
            </a:r>
            <a:r>
              <a:rPr lang="tr-TR" sz="1600" dirty="0" err="1"/>
              <a:t>class</a:t>
            </a:r>
            <a:r>
              <a:rPr lang="tr-TR" sz="1600" dirty="0"/>
              <a:t> Otomobil</a:t>
            </a:r>
          </a:p>
          <a:p>
            <a:r>
              <a:rPr lang="tr-TR" sz="1600" dirty="0"/>
              <a:t>   {   </a:t>
            </a:r>
          </a:p>
          <a:p>
            <a:pPr lvl="1"/>
            <a:r>
              <a:rPr lang="tr-TR" sz="1600" dirty="0"/>
              <a:t>   </a:t>
            </a:r>
            <a:r>
              <a:rPr lang="tr-TR" sz="1600" dirty="0" err="1"/>
              <a:t>public</a:t>
            </a:r>
            <a:r>
              <a:rPr lang="tr-TR" sz="1600" dirty="0"/>
              <a:t> Otomobil()                   // 2. Temel sınıf kurucusu çağrılır</a:t>
            </a:r>
          </a:p>
          <a:p>
            <a:pPr lvl="1"/>
            <a:r>
              <a:rPr lang="tr-TR" sz="1600" dirty="0"/>
              <a:t>      {  </a:t>
            </a:r>
          </a:p>
          <a:p>
            <a:pPr lvl="1"/>
            <a:r>
              <a:rPr lang="tr-TR" sz="1600" dirty="0"/>
              <a:t>       ...   </a:t>
            </a:r>
          </a:p>
          <a:p>
            <a:pPr lvl="1"/>
            <a:r>
              <a:rPr lang="tr-TR" sz="1600" dirty="0"/>
              <a:t>       }  </a:t>
            </a:r>
          </a:p>
          <a:p>
            <a:r>
              <a:rPr lang="tr-TR" sz="1600" dirty="0"/>
              <a:t>     }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107504" y="4581128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Örneğimizde önce </a:t>
            </a:r>
            <a:r>
              <a:rPr lang="tr-TR" sz="2400" b="1" dirty="0"/>
              <a:t>türetilmiş sınıfın alanlarına </a:t>
            </a:r>
            <a:r>
              <a:rPr lang="tr-TR" sz="2400" dirty="0"/>
              <a:t>ilk değer ataması gerçekleşecek,  daha </a:t>
            </a:r>
            <a:r>
              <a:rPr lang="tr-TR" sz="2400" b="1" dirty="0"/>
              <a:t>sonra temel sınıfın kurucusu </a:t>
            </a:r>
            <a:r>
              <a:rPr lang="tr-TR" sz="2400" dirty="0"/>
              <a:t>yürütülecek ve son olarak </a:t>
            </a:r>
            <a:r>
              <a:rPr lang="tr-TR" sz="2400" b="1" dirty="0"/>
              <a:t>türetilmiş sınıfın  kurucusu </a:t>
            </a:r>
            <a:r>
              <a:rPr lang="tr-TR" sz="2400" dirty="0"/>
              <a:t>içerisindeki ifadeler yürütülecektir.</a:t>
            </a:r>
          </a:p>
        </p:txBody>
      </p:sp>
    </p:spTree>
    <p:extLst>
      <p:ext uri="{BB962C8B-B14F-4D97-AF65-F5344CB8AC3E}">
        <p14:creationId xmlns:p14="http://schemas.microsoft.com/office/powerpoint/2010/main" val="765389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332656"/>
            <a:ext cx="3362325" cy="180022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683568" y="343609"/>
            <a:ext cx="6102424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System.Threading.Tasks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kalitim1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Geo2D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boy;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en;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en =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Boy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boy ;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boy =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Yazdir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 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En + 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ve Boy 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Boy);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üçgen Geo2D türetildi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Ucgen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Geo2D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Cesit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Üçgen çeşitleri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Ucgen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_en,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_boy,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cesit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)// kurucu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En = _en; Boy = _boy; Cesit = _cesit;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Alan()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  * Boy  / 2;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Üçgenin çeşit bilgisini yazdır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YazdirCesit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Nesne: Üçgen 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Üçgen 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çeşiti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Cesit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dır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358202" y="0"/>
            <a:ext cx="507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Temel sınıfın kurucusu yok, varsayılan kurucu çağrılır</a:t>
            </a:r>
          </a:p>
        </p:txBody>
      </p:sp>
    </p:spTree>
    <p:extLst>
      <p:ext uri="{BB962C8B-B14F-4D97-AF65-F5344CB8AC3E}">
        <p14:creationId xmlns:p14="http://schemas.microsoft.com/office/powerpoint/2010/main" val="1202346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27584" y="548680"/>
            <a:ext cx="770485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System.Threading.Tasks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kalitim1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Ucgen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U1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Ucgen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(5.0,10.0,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ikiz kenar 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U1.YazdirCesit();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alan :"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U1.Alan());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360578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539552" y="26506"/>
            <a:ext cx="484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Base </a:t>
            </a:r>
            <a:r>
              <a:rPr lang="tr-TR" dirty="0" err="1"/>
              <a:t>kurucsu</a:t>
            </a:r>
            <a:r>
              <a:rPr lang="tr-TR" dirty="0"/>
              <a:t> ile temel sınıfın kurucusunu çağırma</a:t>
            </a:r>
          </a:p>
        </p:txBody>
      </p:sp>
      <p:sp>
        <p:nvSpPr>
          <p:cNvPr id="3" name="Dikdörtgen 2"/>
          <p:cNvSpPr/>
          <p:nvPr/>
        </p:nvSpPr>
        <p:spPr>
          <a:xfrm>
            <a:off x="565278" y="395838"/>
            <a:ext cx="784887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kalitim1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Geo2D</a:t>
            </a:r>
            <a:endParaRPr lang="tr-TR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tr-T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en;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tr-T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boy;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Geo2D(</a:t>
            </a:r>
            <a:r>
              <a:rPr lang="tr-T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_en, </a:t>
            </a:r>
            <a:r>
              <a:rPr lang="tr-T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_boy)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en = _en;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boy = _boy;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tr-T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en; }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en = </a:t>
            </a:r>
            <a:r>
              <a:rPr lang="tr-T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Boy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tr-T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boy ; }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boy = </a:t>
            </a:r>
            <a:r>
              <a:rPr lang="tr-T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endParaRPr lang="tr-TR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Yazdir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 "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En + </a:t>
            </a:r>
            <a:r>
              <a:rPr lang="tr-TR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ve Boy "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Boy);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Triangle is derived from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TwoDShape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Ucgen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tr-TR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Geo2D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Cesit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tr-TR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Üçgen çeşitleri</a:t>
            </a:r>
            <a:endParaRPr lang="tr-TR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Ucgen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_en, </a:t>
            </a:r>
            <a:r>
              <a:rPr lang="fr-FR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_boy, </a:t>
            </a:r>
            <a:r>
              <a:rPr lang="fr-FR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cesit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fr-FR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en,_boy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Cesit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_</a:t>
            </a:r>
            <a:r>
              <a:rPr lang="tr-TR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cesit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Alan()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  * Boy  / 2;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Üçgenin çeşit bilgisini yazdır</a:t>
            </a:r>
            <a:endParaRPr lang="tr-TR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YazdirCesit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Nesne: Üçgen "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Üçgen </a:t>
            </a:r>
            <a:r>
              <a:rPr lang="tr-TR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çeşiti</a:t>
            </a:r>
            <a:r>
              <a:rPr lang="tr-TR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tr-TR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Cesit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  <a:r>
              <a:rPr lang="tr-TR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tr-TR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dır</a:t>
            </a:r>
            <a:r>
              <a:rPr lang="tr-TR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tr-T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428414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99592" y="1988840"/>
            <a:ext cx="5886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System.Threading.Tasks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kalitim1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Ucgen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U1 =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Ucgen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(5.0,10.0,</a:t>
            </a:r>
            <a:r>
              <a:rPr lang="tr-T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ikiz kenar "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U1.YazdirCesit();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alan :"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U1.Alan());</a:t>
            </a:r>
          </a:p>
          <a:p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sz="32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604" y="404664"/>
            <a:ext cx="3914775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115616" y="548680"/>
            <a:ext cx="63184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kalitim1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Geo2D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boy;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Geo2D()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en = 0.0; boy = 0.0;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Geo2D(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en = x;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boy = x;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Geo2D(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_en,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_boy)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En = _en;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boy = _boy;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en;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&lt;0)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en = </a:t>
            </a:r>
            <a:r>
              <a:rPr lang="tr-T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else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en=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Boy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boy ;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boy =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Yazdir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 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En + 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ve Boy 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Boy);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   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611560" y="31514"/>
            <a:ext cx="524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Temel sınıfın birden fazla kurucusu olması durumunda</a:t>
            </a:r>
          </a:p>
        </p:txBody>
      </p:sp>
    </p:spTree>
    <p:extLst>
      <p:ext uri="{BB962C8B-B14F-4D97-AF65-F5344CB8AC3E}">
        <p14:creationId xmlns:p14="http://schemas.microsoft.com/office/powerpoint/2010/main" val="1926324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187624" y="980728"/>
            <a:ext cx="6318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Triangle is derived from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TwoDShape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Ucgen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Geo2D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Cesit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Üçgen çeşitleri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Ucgen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cesit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Cesit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_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cesit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Ucgen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_en, </a:t>
            </a:r>
            <a:r>
              <a:rPr lang="fr-F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_boy, </a:t>
            </a:r>
            <a:r>
              <a:rPr lang="fr-F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cesit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fr-F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fr-F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en,_boy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Cesit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_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cesit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Alan()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  * Boy  / 2;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Üçgenin çeşit bilgisini yazdır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YazdirCesit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Nesne: Üçgen 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Üçgen 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çeşiti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Cesit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dır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994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467544" y="764704"/>
            <a:ext cx="8352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Kalıtım var olan bir sınıftan yeni sınıflar türetme sağlar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Var olan sınıf ebeveyn(</a:t>
            </a:r>
            <a:r>
              <a:rPr lang="tr-TR" sz="2400" dirty="0" err="1"/>
              <a:t>parent</a:t>
            </a:r>
            <a:r>
              <a:rPr lang="tr-TR" sz="2400" dirty="0"/>
              <a:t>), süper veya temel(</a:t>
            </a:r>
            <a:r>
              <a:rPr lang="tr-TR" sz="2400" dirty="0" err="1"/>
              <a:t>base</a:t>
            </a:r>
            <a:r>
              <a:rPr lang="tr-TR" sz="2400" dirty="0"/>
              <a:t> </a:t>
            </a:r>
            <a:r>
              <a:rPr lang="tr-TR" sz="2400" dirty="0" err="1"/>
              <a:t>class</a:t>
            </a:r>
            <a:r>
              <a:rPr lang="tr-TR" sz="2400" dirty="0"/>
              <a:t>) sınıf olarak isimlendirilir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Türetilen sınıf çocuk(</a:t>
            </a:r>
            <a:r>
              <a:rPr lang="tr-TR" sz="2400" dirty="0" err="1"/>
              <a:t>child</a:t>
            </a:r>
            <a:r>
              <a:rPr lang="tr-TR" sz="2400" dirty="0"/>
              <a:t>) veya alt sınıf (</a:t>
            </a:r>
            <a:r>
              <a:rPr lang="tr-TR" sz="2400" dirty="0" err="1"/>
              <a:t>Subclass</a:t>
            </a:r>
            <a:r>
              <a:rPr lang="tr-TR" sz="2400" dirty="0"/>
              <a:t>) olarak isimlendirilir.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Çocuk sınıf ebeveyn sınıfının özelliklerini miras alır.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/>
              <a:t>Temel sınıftaki metotlar ve alanlar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Çocuk sınıf ebeveyn sınıf metotları ve verileri üzerinde özel haklara sahiptir.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Public’de</a:t>
            </a:r>
            <a:r>
              <a:rPr lang="tr-TR" sz="2400" dirty="0"/>
              <a:t> her kes gibi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Protected’da</a:t>
            </a:r>
            <a:r>
              <a:rPr lang="tr-TR" sz="2400" dirty="0"/>
              <a:t> erişim sadece çocuk </a:t>
            </a:r>
            <a:r>
              <a:rPr lang="tr-TR" sz="2400" dirty="0" err="1"/>
              <a:t>sınıfda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Çocuk sınıflar kendi özel </a:t>
            </a:r>
            <a:r>
              <a:rPr lang="tr-TR" sz="2400" dirty="0" err="1"/>
              <a:t>metodlar</a:t>
            </a:r>
            <a:r>
              <a:rPr lang="tr-TR" sz="2400" dirty="0"/>
              <a:t> ve verilere sahip olabilirler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9910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476672"/>
            <a:ext cx="3305175" cy="160020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611560" y="908720"/>
            <a:ext cx="820171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kalitim1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Ucgen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U1 =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Ucgen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(5.0,10.0,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ikiz kenar 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Ucgen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U2 =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Ucgen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"eş kenar"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U1.YazdirCesit();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alan :"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U1.Alan());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U2.YazdirCesit();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alan :"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U2.Alan());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445883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67544" y="548680"/>
            <a:ext cx="867645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/>
              <a:t>Çok biçimlilik</a:t>
            </a:r>
            <a:r>
              <a:rPr lang="tr-TR" sz="2800" dirty="0"/>
              <a:t> ( </a:t>
            </a:r>
            <a:r>
              <a:rPr lang="tr-TR" sz="2800" dirty="0" err="1">
                <a:hlinkClick r:id="rId2"/>
              </a:rPr>
              <a:t>polymorphism</a:t>
            </a:r>
            <a:r>
              <a:rPr lang="tr-TR" sz="2800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/>
              <a:t>Aynı temel sınıftan türetilmiş olan sınıflarda paylaşılan aynı metodun bu sınıflarda farklı şekillerde uyarlanabilmesidir.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/>
              <a:t>Nesnenin davranışı çalışma anında belirlendiği için programcılar çok biçimlilik özelliği sayesinde nesnelerin türünü önceden bilmek zorunda kalmazlar</a:t>
            </a:r>
            <a:endParaRPr lang="tr-TR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tr-TR" dirty="0"/>
          </a:p>
          <a:p>
            <a:r>
              <a:rPr lang="tr-TR" dirty="0"/>
              <a:t>şu soruya cevap verir: </a:t>
            </a:r>
            <a:r>
              <a:rPr lang="tr-TR" b="1" dirty="0"/>
              <a:t>Türeyen sınıflar, temel sınıfta yer alan bir üyeyi nasıl</a:t>
            </a:r>
          </a:p>
          <a:p>
            <a:r>
              <a:rPr lang="tr-TR" b="1" dirty="0"/>
              <a:t>farklı şekillerde uygulayacaklardır?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Çok biçimlilik, temel sınıfta yer alan bir üyenin (metot, özellik, </a:t>
            </a:r>
            <a:r>
              <a:rPr lang="tr-TR" dirty="0" err="1"/>
              <a:t>indeksleyici</a:t>
            </a:r>
            <a:r>
              <a:rPr lang="tr-TR" dirty="0"/>
              <a:t> ya da olay), türeyen sınıf tarafından nasıl değiştirileceğine dair bir yol sunmaktadır.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Bir temel sınıf, tanımlayacağı üyenin uygulanışının -yani içerisindeki kodların-, kendisinden türeyen sınıflar tarafından değiştirilebilmesini istiyorsa bu üye </a:t>
            </a:r>
            <a:r>
              <a:rPr lang="tr-TR" dirty="0" err="1"/>
              <a:t>virtual</a:t>
            </a:r>
            <a:r>
              <a:rPr lang="tr-TR" dirty="0"/>
              <a:t> anahtar kelimesi ile işaretlenmelidir.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Türeyen bir sınıf, </a:t>
            </a:r>
            <a:r>
              <a:rPr lang="tr-TR" dirty="0" err="1"/>
              <a:t>virtual</a:t>
            </a:r>
            <a:r>
              <a:rPr lang="tr-TR" dirty="0"/>
              <a:t> anahtar kelimesi ile işaretlenmiş bir üyenin uygulanışını kendi sınıfına ait bir iş mantığıyla değiştirmek isteyebilir; ancak zorunda değildir. Üyenin başına </a:t>
            </a:r>
            <a:r>
              <a:rPr lang="tr-TR" dirty="0" err="1"/>
              <a:t>override</a:t>
            </a:r>
            <a:r>
              <a:rPr lang="tr-TR" dirty="0"/>
              <a:t> anahtar kelimesi yazılarak yeniden kodlanması ile böyle bir değişiklik mümkün olmaktadır.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Ezilen (</a:t>
            </a:r>
            <a:r>
              <a:rPr lang="tr-TR" dirty="0" err="1"/>
              <a:t>overriden</a:t>
            </a:r>
            <a:r>
              <a:rPr lang="tr-TR" dirty="0"/>
              <a:t>) her üye, ihtiyaç duyulması halinde temel sınıfta yer alan</a:t>
            </a:r>
          </a:p>
          <a:p>
            <a:r>
              <a:rPr lang="tr-TR" dirty="0"/>
              <a:t>uygulanışı yeniden çağırmakta serbesttir: Kod içerisinde istenen herhangi bir yerde temel sınıfın bir üyesi </a:t>
            </a:r>
            <a:r>
              <a:rPr lang="tr-TR" dirty="0" err="1"/>
              <a:t>base</a:t>
            </a:r>
            <a:r>
              <a:rPr lang="tr-TR" dirty="0"/>
              <a:t> anahtar kelimesi ile çağrılabilir.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8044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23528" y="0"/>
            <a:ext cx="554461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System.Threading.Tasks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Çizici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Çiz()  </a:t>
            </a:r>
            <a:r>
              <a:rPr lang="tr-TR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//temel sınıf metodu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                       </a:t>
            </a:r>
            <a:r>
              <a:rPr lang="tr-TR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//(türetilen sınıflarda değiştirilebilir.)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 çizici"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DoğruÇiz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tr-T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Çizici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Çiz() </a:t>
            </a:r>
            <a:r>
              <a:rPr lang="tr-TR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türetilen sınıf Çiz metodu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 </a:t>
            </a:r>
            <a:r>
              <a:rPr lang="tr-TR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</a:t>
            </a:r>
            <a:r>
              <a:rPr lang="tr-TR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DaireÇiz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tr-T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Çizici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Çiz()  </a:t>
            </a:r>
            <a:r>
              <a:rPr lang="tr-TR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türetilen sınıf Çiz metodu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 </a:t>
            </a:r>
            <a:r>
              <a:rPr lang="tr-TR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tr-TR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Çizici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birÇizici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Çizici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birÇizici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DoğruÇiz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tr-TR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türetilen sınıf nesnesi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birÇizici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DaireÇiz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tr-TR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türetilen sınıf nesnesi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birÇizici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Çizici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</a:t>
            </a:r>
            <a:r>
              <a:rPr lang="tr-TR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temel sınıf nesnesi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Çizici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sayac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birÇizici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sayac.Çiz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tr-TR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çok biçimli çağrısı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r="52294" b="67419"/>
          <a:stretch/>
        </p:blipFill>
        <p:spPr>
          <a:xfrm>
            <a:off x="5580112" y="116632"/>
            <a:ext cx="3563888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27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r="60986" b="67419"/>
          <a:stretch/>
        </p:blipFill>
        <p:spPr>
          <a:xfrm>
            <a:off x="6740065" y="260648"/>
            <a:ext cx="2376264" cy="134684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395536" y="-171400"/>
            <a:ext cx="7056784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System.Threading.Tasks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Wheels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Bicycle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Wheels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Wheels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Truck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Wheels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18;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 =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a[0] =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Bicycle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a[1] =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a[2] =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Truck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sayac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{0}"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sayac.Wheels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</a:t>
            </a:r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çok biçimli çağrısı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21405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23528" y="476672"/>
            <a:ext cx="590465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vehicles.Add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Bicycle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vehicles.Add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vehicles.Add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Truck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vehicles)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{0} has {1} wheels."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v.GetType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().Name,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v.Wheels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tr-TR" sz="36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/>
          <a:srcRect r="37381" b="70903"/>
          <a:stretch/>
        </p:blipFill>
        <p:spPr>
          <a:xfrm>
            <a:off x="971599" y="4581128"/>
            <a:ext cx="5882651" cy="180020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973733" y="107340"/>
            <a:ext cx="5691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Bir önceki program  </a:t>
            </a:r>
            <a:r>
              <a:rPr lang="tr-TR" sz="2000" b="1" dirty="0" err="1"/>
              <a:t>collectiolar</a:t>
            </a:r>
            <a:r>
              <a:rPr lang="tr-TR" sz="2000" b="1" dirty="0"/>
              <a:t> ile</a:t>
            </a:r>
          </a:p>
        </p:txBody>
      </p:sp>
    </p:spTree>
    <p:extLst>
      <p:ext uri="{BB962C8B-B14F-4D97-AF65-F5344CB8AC3E}">
        <p14:creationId xmlns:p14="http://schemas.microsoft.com/office/powerpoint/2010/main" val="1795243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547664" y="-10403"/>
            <a:ext cx="6552728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System.Threading.Tasks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ConsoleApplication3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clsShape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radius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getArea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clsCircle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clsShape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getArea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3.14 * _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radius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_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radius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clsSphere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clsShape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getArea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 * 3.14 * _radius * _radius;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clsShape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objShape1 =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clsCircle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clsShape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objShape2 =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clsSphere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"Radius of a 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Cirle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- {0}"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objShape1.getArea());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"Radius of a Sphere is - {0}"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objShape2.getArea());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32656"/>
            <a:ext cx="3688400" cy="191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292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286000" y="-7468048"/>
            <a:ext cx="4572000" cy="216982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Shape</a:t>
            </a:r>
            <a:endParaRPr lang="tr-TR" dirty="0"/>
          </a:p>
          <a:p>
            <a:r>
              <a:rPr lang="tr-TR" dirty="0"/>
              <a:t>{</a:t>
            </a:r>
          </a:p>
          <a:p>
            <a:r>
              <a:rPr lang="tr-TR" dirty="0"/>
              <a:t>    // A </a:t>
            </a:r>
            <a:r>
              <a:rPr lang="tr-TR" dirty="0" err="1"/>
              <a:t>few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 </a:t>
            </a:r>
            <a:r>
              <a:rPr lang="tr-TR" dirty="0" err="1"/>
              <a:t>members</a:t>
            </a:r>
            <a:endParaRPr lang="tr-TR" dirty="0"/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int</a:t>
            </a:r>
            <a:r>
              <a:rPr lang="tr-TR" dirty="0"/>
              <a:t> X { </a:t>
            </a:r>
            <a:r>
              <a:rPr lang="tr-TR" dirty="0" err="1"/>
              <a:t>get</a:t>
            </a:r>
            <a:r>
              <a:rPr lang="tr-TR" dirty="0"/>
              <a:t>; </a:t>
            </a:r>
            <a:r>
              <a:rPr lang="tr-TR" dirty="0" err="1"/>
              <a:t>private</a:t>
            </a:r>
            <a:r>
              <a:rPr lang="tr-TR" dirty="0"/>
              <a:t> set; }</a:t>
            </a:r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int</a:t>
            </a:r>
            <a:r>
              <a:rPr lang="tr-TR" dirty="0"/>
              <a:t> Y { </a:t>
            </a:r>
            <a:r>
              <a:rPr lang="tr-TR" dirty="0" err="1"/>
              <a:t>get</a:t>
            </a:r>
            <a:r>
              <a:rPr lang="tr-TR" dirty="0"/>
              <a:t>; </a:t>
            </a:r>
            <a:r>
              <a:rPr lang="tr-TR" dirty="0" err="1"/>
              <a:t>private</a:t>
            </a:r>
            <a:r>
              <a:rPr lang="tr-TR" dirty="0"/>
              <a:t> set; }</a:t>
            </a:r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Height</a:t>
            </a:r>
            <a:r>
              <a:rPr lang="tr-TR" dirty="0"/>
              <a:t> { </a:t>
            </a:r>
            <a:r>
              <a:rPr lang="tr-TR" dirty="0" err="1"/>
              <a:t>get</a:t>
            </a:r>
            <a:r>
              <a:rPr lang="tr-TR" dirty="0"/>
              <a:t>; set; }</a:t>
            </a:r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Width</a:t>
            </a:r>
            <a:r>
              <a:rPr lang="tr-TR" dirty="0"/>
              <a:t> { </a:t>
            </a:r>
            <a:r>
              <a:rPr lang="tr-TR" dirty="0" err="1"/>
              <a:t>get</a:t>
            </a:r>
            <a:r>
              <a:rPr lang="tr-TR" dirty="0"/>
              <a:t>; set; }</a:t>
            </a:r>
          </a:p>
          <a:p>
            <a:endParaRPr lang="tr-TR" dirty="0"/>
          </a:p>
          <a:p>
            <a:r>
              <a:rPr lang="tr-TR" dirty="0"/>
              <a:t>    // Virtual </a:t>
            </a:r>
            <a:r>
              <a:rPr lang="tr-TR" dirty="0" err="1"/>
              <a:t>method</a:t>
            </a:r>
            <a:endParaRPr lang="tr-TR" dirty="0"/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virtual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Draw()</a:t>
            </a:r>
          </a:p>
          <a:p>
            <a:r>
              <a:rPr lang="tr-TR" dirty="0"/>
              <a:t>    {</a:t>
            </a:r>
          </a:p>
          <a:p>
            <a:r>
              <a:rPr lang="tr-TR" dirty="0"/>
              <a:t>        </a:t>
            </a:r>
            <a:r>
              <a:rPr lang="tr-TR" dirty="0" err="1"/>
              <a:t>Console.WriteLine</a:t>
            </a:r>
            <a:r>
              <a:rPr lang="tr-TR" dirty="0"/>
              <a:t>("</a:t>
            </a:r>
            <a:r>
              <a:rPr lang="tr-TR" dirty="0" err="1"/>
              <a:t>Performing</a:t>
            </a:r>
            <a:r>
              <a:rPr lang="tr-TR" dirty="0"/>
              <a:t> </a:t>
            </a:r>
            <a:r>
              <a:rPr lang="tr-TR" dirty="0" err="1"/>
              <a:t>base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drawing</a:t>
            </a:r>
            <a:r>
              <a:rPr lang="tr-TR" dirty="0"/>
              <a:t> </a:t>
            </a:r>
            <a:r>
              <a:rPr lang="tr-TR" dirty="0" err="1"/>
              <a:t>tasks</a:t>
            </a:r>
            <a:r>
              <a:rPr lang="tr-TR" dirty="0"/>
              <a:t>");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}</a:t>
            </a:r>
          </a:p>
          <a:p>
            <a:endParaRPr lang="tr-TR" dirty="0"/>
          </a:p>
          <a:p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Circle</a:t>
            </a:r>
            <a:r>
              <a:rPr lang="tr-TR" dirty="0"/>
              <a:t> : </a:t>
            </a:r>
            <a:r>
              <a:rPr lang="tr-TR" dirty="0" err="1"/>
              <a:t>Shape</a:t>
            </a:r>
            <a:endParaRPr lang="tr-TR" dirty="0"/>
          </a:p>
          <a:p>
            <a:r>
              <a:rPr lang="tr-TR" dirty="0"/>
              <a:t>{</a:t>
            </a:r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override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Draw()</a:t>
            </a:r>
          </a:p>
          <a:p>
            <a:r>
              <a:rPr lang="tr-TR" dirty="0"/>
              <a:t>    {</a:t>
            </a:r>
          </a:p>
          <a:p>
            <a:r>
              <a:rPr lang="tr-TR" dirty="0"/>
              <a:t>        //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draw</a:t>
            </a:r>
            <a:r>
              <a:rPr lang="tr-TR" dirty="0"/>
              <a:t> a </a:t>
            </a:r>
            <a:r>
              <a:rPr lang="tr-TR" dirty="0" err="1"/>
              <a:t>circle</a:t>
            </a:r>
            <a:r>
              <a:rPr lang="tr-TR" dirty="0"/>
              <a:t>...</a:t>
            </a:r>
          </a:p>
          <a:p>
            <a:r>
              <a:rPr lang="tr-TR" dirty="0"/>
              <a:t>        </a:t>
            </a:r>
            <a:r>
              <a:rPr lang="tr-TR" dirty="0" err="1"/>
              <a:t>Console.WriteLine</a:t>
            </a:r>
            <a:r>
              <a:rPr lang="tr-TR" dirty="0"/>
              <a:t>("</a:t>
            </a:r>
            <a:r>
              <a:rPr lang="tr-TR" dirty="0" err="1"/>
              <a:t>Drawing</a:t>
            </a:r>
            <a:r>
              <a:rPr lang="tr-TR" dirty="0"/>
              <a:t> a </a:t>
            </a:r>
            <a:r>
              <a:rPr lang="tr-TR" dirty="0" err="1"/>
              <a:t>circle</a:t>
            </a:r>
            <a:r>
              <a:rPr lang="tr-TR" dirty="0"/>
              <a:t>");</a:t>
            </a:r>
          </a:p>
          <a:p>
            <a:r>
              <a:rPr lang="tr-TR" dirty="0"/>
              <a:t>        </a:t>
            </a:r>
            <a:r>
              <a:rPr lang="tr-TR" dirty="0" err="1"/>
              <a:t>base.Draw</a:t>
            </a:r>
            <a:r>
              <a:rPr lang="tr-TR" dirty="0"/>
              <a:t>();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}</a:t>
            </a:r>
          </a:p>
          <a:p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Rectangle</a:t>
            </a:r>
            <a:r>
              <a:rPr lang="tr-TR" dirty="0"/>
              <a:t> : </a:t>
            </a:r>
            <a:r>
              <a:rPr lang="tr-TR" dirty="0" err="1"/>
              <a:t>Shape</a:t>
            </a:r>
            <a:endParaRPr lang="tr-TR" dirty="0"/>
          </a:p>
          <a:p>
            <a:r>
              <a:rPr lang="tr-TR" dirty="0"/>
              <a:t>{</a:t>
            </a:r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override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Draw()</a:t>
            </a:r>
          </a:p>
          <a:p>
            <a:r>
              <a:rPr lang="tr-TR" dirty="0"/>
              <a:t>    {</a:t>
            </a:r>
          </a:p>
          <a:p>
            <a:r>
              <a:rPr lang="tr-TR" dirty="0"/>
              <a:t>        //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draw</a:t>
            </a:r>
            <a:r>
              <a:rPr lang="tr-TR" dirty="0"/>
              <a:t> a </a:t>
            </a:r>
            <a:r>
              <a:rPr lang="tr-TR" dirty="0" err="1"/>
              <a:t>rectangle</a:t>
            </a:r>
            <a:r>
              <a:rPr lang="tr-TR" dirty="0"/>
              <a:t>...</a:t>
            </a:r>
          </a:p>
          <a:p>
            <a:r>
              <a:rPr lang="tr-TR" dirty="0"/>
              <a:t>        </a:t>
            </a:r>
            <a:r>
              <a:rPr lang="tr-TR" dirty="0" err="1"/>
              <a:t>Console.WriteLine</a:t>
            </a:r>
            <a:r>
              <a:rPr lang="tr-TR" dirty="0"/>
              <a:t>("</a:t>
            </a:r>
            <a:r>
              <a:rPr lang="tr-TR" dirty="0" err="1"/>
              <a:t>Drawing</a:t>
            </a:r>
            <a:r>
              <a:rPr lang="tr-TR" dirty="0"/>
              <a:t> a </a:t>
            </a:r>
            <a:r>
              <a:rPr lang="tr-TR" dirty="0" err="1"/>
              <a:t>rectangle</a:t>
            </a:r>
            <a:r>
              <a:rPr lang="tr-TR" dirty="0"/>
              <a:t>");</a:t>
            </a:r>
          </a:p>
          <a:p>
            <a:r>
              <a:rPr lang="tr-TR" dirty="0"/>
              <a:t>        </a:t>
            </a:r>
            <a:r>
              <a:rPr lang="tr-TR" dirty="0" err="1"/>
              <a:t>base.Draw</a:t>
            </a:r>
            <a:r>
              <a:rPr lang="tr-TR" dirty="0"/>
              <a:t>();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}</a:t>
            </a:r>
          </a:p>
          <a:p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Triangle</a:t>
            </a:r>
            <a:r>
              <a:rPr lang="tr-TR" dirty="0"/>
              <a:t> : </a:t>
            </a:r>
            <a:r>
              <a:rPr lang="tr-TR" dirty="0" err="1"/>
              <a:t>Shape</a:t>
            </a:r>
            <a:endParaRPr lang="tr-TR" dirty="0"/>
          </a:p>
          <a:p>
            <a:r>
              <a:rPr lang="tr-TR" dirty="0"/>
              <a:t>{</a:t>
            </a:r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override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Draw()</a:t>
            </a:r>
          </a:p>
          <a:p>
            <a:r>
              <a:rPr lang="tr-TR" dirty="0"/>
              <a:t>    {</a:t>
            </a:r>
          </a:p>
          <a:p>
            <a:r>
              <a:rPr lang="tr-TR" dirty="0"/>
              <a:t>        //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draw</a:t>
            </a:r>
            <a:r>
              <a:rPr lang="tr-TR" dirty="0"/>
              <a:t> a </a:t>
            </a:r>
            <a:r>
              <a:rPr lang="tr-TR" dirty="0" err="1"/>
              <a:t>triangle</a:t>
            </a:r>
            <a:r>
              <a:rPr lang="tr-TR" dirty="0"/>
              <a:t>...</a:t>
            </a:r>
          </a:p>
          <a:p>
            <a:r>
              <a:rPr lang="tr-TR" dirty="0"/>
              <a:t>        </a:t>
            </a:r>
            <a:r>
              <a:rPr lang="tr-TR" dirty="0" err="1"/>
              <a:t>Console.WriteLine</a:t>
            </a:r>
            <a:r>
              <a:rPr lang="tr-TR" dirty="0"/>
              <a:t>("</a:t>
            </a:r>
            <a:r>
              <a:rPr lang="tr-TR" dirty="0" err="1"/>
              <a:t>Drawing</a:t>
            </a:r>
            <a:r>
              <a:rPr lang="tr-TR" dirty="0"/>
              <a:t> a </a:t>
            </a:r>
            <a:r>
              <a:rPr lang="tr-TR" dirty="0" err="1"/>
              <a:t>triangle</a:t>
            </a:r>
            <a:r>
              <a:rPr lang="tr-TR" dirty="0"/>
              <a:t>");</a:t>
            </a:r>
          </a:p>
          <a:p>
            <a:r>
              <a:rPr lang="tr-TR" dirty="0"/>
              <a:t>        </a:t>
            </a:r>
            <a:r>
              <a:rPr lang="tr-TR" dirty="0" err="1"/>
              <a:t>base.Draw</a:t>
            </a:r>
            <a:r>
              <a:rPr lang="tr-TR" dirty="0"/>
              <a:t>();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}</a:t>
            </a:r>
          </a:p>
          <a:p>
            <a:endParaRPr lang="tr-TR" dirty="0"/>
          </a:p>
          <a:p>
            <a:r>
              <a:rPr lang="tr-TR" dirty="0" err="1"/>
              <a:t>class</a:t>
            </a:r>
            <a:r>
              <a:rPr lang="tr-TR" dirty="0"/>
              <a:t> Program</a:t>
            </a:r>
          </a:p>
          <a:p>
            <a:r>
              <a:rPr lang="tr-TR" dirty="0"/>
              <a:t>{</a:t>
            </a:r>
          </a:p>
          <a:p>
            <a:r>
              <a:rPr lang="tr-TR" dirty="0"/>
              <a:t>   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</a:t>
            </a:r>
          </a:p>
          <a:p>
            <a:r>
              <a:rPr lang="tr-TR" dirty="0"/>
              <a:t>    {</a:t>
            </a:r>
          </a:p>
          <a:p>
            <a:r>
              <a:rPr lang="tr-TR" dirty="0"/>
              <a:t>        // </a:t>
            </a:r>
            <a:r>
              <a:rPr lang="tr-TR" dirty="0" err="1"/>
              <a:t>Polymorphism</a:t>
            </a:r>
            <a:r>
              <a:rPr lang="tr-TR" dirty="0"/>
              <a:t> at </a:t>
            </a:r>
            <a:r>
              <a:rPr lang="tr-TR" dirty="0" err="1"/>
              <a:t>work</a:t>
            </a:r>
            <a:r>
              <a:rPr lang="tr-TR" dirty="0"/>
              <a:t> #1: a </a:t>
            </a:r>
            <a:r>
              <a:rPr lang="tr-TR" dirty="0" err="1"/>
              <a:t>Rectangle</a:t>
            </a:r>
            <a:r>
              <a:rPr lang="tr-TR" dirty="0"/>
              <a:t>, </a:t>
            </a:r>
            <a:r>
              <a:rPr lang="tr-TR" dirty="0" err="1"/>
              <a:t>Triangle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Circle</a:t>
            </a:r>
            <a:endParaRPr lang="tr-TR" dirty="0"/>
          </a:p>
          <a:p>
            <a:r>
              <a:rPr lang="tr-TR" dirty="0"/>
              <a:t>        // can </a:t>
            </a:r>
            <a:r>
              <a:rPr lang="tr-TR" dirty="0" err="1"/>
              <a:t>all</a:t>
            </a:r>
            <a:r>
              <a:rPr lang="tr-TR" dirty="0"/>
              <a:t>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whereever</a:t>
            </a:r>
            <a:r>
              <a:rPr lang="tr-TR" dirty="0"/>
              <a:t> a </a:t>
            </a:r>
            <a:r>
              <a:rPr lang="tr-TR" dirty="0" err="1"/>
              <a:t>Shape</a:t>
            </a:r>
            <a:r>
              <a:rPr lang="tr-TR" dirty="0"/>
              <a:t> is </a:t>
            </a:r>
            <a:r>
              <a:rPr lang="tr-TR" dirty="0" err="1"/>
              <a:t>expected</a:t>
            </a:r>
            <a:r>
              <a:rPr lang="tr-TR" dirty="0"/>
              <a:t>. No </a:t>
            </a:r>
            <a:r>
              <a:rPr lang="tr-TR" dirty="0" err="1"/>
              <a:t>cast</a:t>
            </a:r>
            <a:r>
              <a:rPr lang="tr-TR" dirty="0"/>
              <a:t> is</a:t>
            </a:r>
          </a:p>
          <a:p>
            <a:r>
              <a:rPr lang="tr-TR" dirty="0"/>
              <a:t>        // </a:t>
            </a:r>
            <a:r>
              <a:rPr lang="tr-TR" dirty="0" err="1"/>
              <a:t>required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an </a:t>
            </a:r>
            <a:r>
              <a:rPr lang="tr-TR" dirty="0" err="1"/>
              <a:t>implicit</a:t>
            </a:r>
            <a:r>
              <a:rPr lang="tr-TR" dirty="0"/>
              <a:t> </a:t>
            </a:r>
            <a:r>
              <a:rPr lang="tr-TR" dirty="0" err="1"/>
              <a:t>conversion</a:t>
            </a:r>
            <a:r>
              <a:rPr lang="tr-TR" dirty="0"/>
              <a:t> </a:t>
            </a:r>
            <a:r>
              <a:rPr lang="tr-TR" dirty="0" err="1"/>
              <a:t>exists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a </a:t>
            </a:r>
            <a:r>
              <a:rPr lang="tr-TR" dirty="0" err="1"/>
              <a:t>derived</a:t>
            </a:r>
            <a:r>
              <a:rPr lang="tr-TR" dirty="0"/>
              <a:t> </a:t>
            </a:r>
          </a:p>
          <a:p>
            <a:r>
              <a:rPr lang="tr-TR" dirty="0"/>
              <a:t>        //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base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.</a:t>
            </a:r>
          </a:p>
          <a:p>
            <a:r>
              <a:rPr lang="tr-TR" dirty="0"/>
              <a:t>        </a:t>
            </a:r>
            <a:r>
              <a:rPr lang="tr-TR" dirty="0" err="1"/>
              <a:t>System.Collections.Generic.List</a:t>
            </a:r>
            <a:r>
              <a:rPr lang="tr-TR" dirty="0"/>
              <a:t>&lt;</a:t>
            </a:r>
            <a:r>
              <a:rPr lang="tr-TR" dirty="0" err="1"/>
              <a:t>Shape</a:t>
            </a:r>
            <a:r>
              <a:rPr lang="tr-TR" dirty="0"/>
              <a:t>&gt; </a:t>
            </a:r>
            <a:r>
              <a:rPr lang="tr-TR" dirty="0" err="1"/>
              <a:t>shapes</a:t>
            </a:r>
            <a:r>
              <a:rPr lang="tr-TR" dirty="0"/>
              <a:t> 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System.Collections.Generic.List</a:t>
            </a:r>
            <a:r>
              <a:rPr lang="tr-TR" dirty="0"/>
              <a:t>&lt;</a:t>
            </a:r>
            <a:r>
              <a:rPr lang="tr-TR" dirty="0" err="1"/>
              <a:t>Shape</a:t>
            </a:r>
            <a:r>
              <a:rPr lang="tr-TR" dirty="0"/>
              <a:t>&gt;();</a:t>
            </a:r>
          </a:p>
          <a:p>
            <a:r>
              <a:rPr lang="tr-TR" dirty="0"/>
              <a:t>        </a:t>
            </a:r>
            <a:r>
              <a:rPr lang="tr-TR" dirty="0" err="1"/>
              <a:t>shapes.Add</a:t>
            </a:r>
            <a:r>
              <a:rPr lang="tr-TR" dirty="0"/>
              <a:t>(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Rectangle</a:t>
            </a:r>
            <a:r>
              <a:rPr lang="tr-TR" dirty="0"/>
              <a:t>());</a:t>
            </a:r>
          </a:p>
          <a:p>
            <a:r>
              <a:rPr lang="tr-TR" dirty="0"/>
              <a:t>        </a:t>
            </a:r>
            <a:r>
              <a:rPr lang="tr-TR" dirty="0" err="1"/>
              <a:t>shapes.Add</a:t>
            </a:r>
            <a:r>
              <a:rPr lang="tr-TR" dirty="0"/>
              <a:t>(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Triangle</a:t>
            </a:r>
            <a:r>
              <a:rPr lang="tr-TR" dirty="0"/>
              <a:t>());</a:t>
            </a:r>
          </a:p>
          <a:p>
            <a:r>
              <a:rPr lang="tr-TR" dirty="0"/>
              <a:t>        </a:t>
            </a:r>
            <a:r>
              <a:rPr lang="tr-TR" dirty="0" err="1"/>
              <a:t>shapes.Add</a:t>
            </a:r>
            <a:r>
              <a:rPr lang="tr-TR" dirty="0"/>
              <a:t>(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Circle</a:t>
            </a:r>
            <a:r>
              <a:rPr lang="tr-TR" dirty="0"/>
              <a:t>());</a:t>
            </a:r>
          </a:p>
          <a:p>
            <a:endParaRPr lang="tr-TR" dirty="0"/>
          </a:p>
          <a:p>
            <a:r>
              <a:rPr lang="tr-TR" dirty="0"/>
              <a:t>        // </a:t>
            </a:r>
            <a:r>
              <a:rPr lang="tr-TR" dirty="0" err="1"/>
              <a:t>Polymorphism</a:t>
            </a:r>
            <a:r>
              <a:rPr lang="tr-TR" dirty="0"/>
              <a:t> at </a:t>
            </a:r>
            <a:r>
              <a:rPr lang="tr-TR" dirty="0" err="1"/>
              <a:t>work</a:t>
            </a:r>
            <a:r>
              <a:rPr lang="tr-TR" dirty="0"/>
              <a:t> #2: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virtual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Draw is</a:t>
            </a:r>
          </a:p>
          <a:p>
            <a:r>
              <a:rPr lang="tr-TR" dirty="0"/>
              <a:t>        // </a:t>
            </a:r>
            <a:r>
              <a:rPr lang="tr-TR" dirty="0" err="1"/>
              <a:t>invoked</a:t>
            </a:r>
            <a:r>
              <a:rPr lang="tr-TR" dirty="0"/>
              <a:t> on </a:t>
            </a:r>
            <a:r>
              <a:rPr lang="tr-TR" dirty="0" err="1"/>
              <a:t>each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derived</a:t>
            </a:r>
            <a:r>
              <a:rPr lang="tr-TR" dirty="0"/>
              <a:t> </a:t>
            </a:r>
            <a:r>
              <a:rPr lang="tr-TR" dirty="0" err="1"/>
              <a:t>classes</a:t>
            </a:r>
            <a:r>
              <a:rPr lang="tr-TR" dirty="0"/>
              <a:t>, not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base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.</a:t>
            </a:r>
          </a:p>
          <a:p>
            <a:r>
              <a:rPr lang="tr-TR" dirty="0"/>
              <a:t>        </a:t>
            </a:r>
            <a:r>
              <a:rPr lang="tr-TR" dirty="0" err="1"/>
              <a:t>foreach</a:t>
            </a:r>
            <a:r>
              <a:rPr lang="tr-TR" dirty="0"/>
              <a:t> (</a:t>
            </a:r>
            <a:r>
              <a:rPr lang="tr-TR" dirty="0" err="1"/>
              <a:t>Shape</a:t>
            </a:r>
            <a:r>
              <a:rPr lang="tr-TR" dirty="0"/>
              <a:t> s in </a:t>
            </a:r>
            <a:r>
              <a:rPr lang="tr-TR" dirty="0" err="1"/>
              <a:t>shapes</a:t>
            </a:r>
            <a:r>
              <a:rPr lang="tr-TR" dirty="0"/>
              <a:t>)</a:t>
            </a:r>
          </a:p>
          <a:p>
            <a:r>
              <a:rPr lang="tr-TR" dirty="0"/>
              <a:t>        {</a:t>
            </a:r>
          </a:p>
          <a:p>
            <a:r>
              <a:rPr lang="tr-TR" dirty="0"/>
              <a:t>            </a:t>
            </a:r>
            <a:r>
              <a:rPr lang="tr-TR" dirty="0" err="1"/>
              <a:t>s.Draw</a:t>
            </a:r>
            <a:r>
              <a:rPr lang="tr-TR" dirty="0"/>
              <a:t>();</a:t>
            </a:r>
          </a:p>
          <a:p>
            <a:r>
              <a:rPr lang="tr-TR" dirty="0"/>
              <a:t>        }</a:t>
            </a:r>
          </a:p>
          <a:p>
            <a:endParaRPr lang="tr-TR" dirty="0"/>
          </a:p>
          <a:p>
            <a:r>
              <a:rPr lang="tr-TR" dirty="0"/>
              <a:t>        // </a:t>
            </a:r>
            <a:r>
              <a:rPr lang="tr-TR" dirty="0" err="1"/>
              <a:t>Keep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console</a:t>
            </a:r>
            <a:r>
              <a:rPr lang="tr-TR" dirty="0"/>
              <a:t> </a:t>
            </a:r>
            <a:r>
              <a:rPr lang="tr-TR" dirty="0" err="1"/>
              <a:t>open</a:t>
            </a:r>
            <a:r>
              <a:rPr lang="tr-TR" dirty="0"/>
              <a:t> in </a:t>
            </a:r>
            <a:r>
              <a:rPr lang="tr-TR" dirty="0" err="1"/>
              <a:t>debug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.</a:t>
            </a:r>
          </a:p>
          <a:p>
            <a:r>
              <a:rPr lang="tr-TR" dirty="0"/>
              <a:t>        </a:t>
            </a:r>
            <a:r>
              <a:rPr lang="tr-TR" dirty="0" err="1"/>
              <a:t>Console.WriteLine</a:t>
            </a:r>
            <a:r>
              <a:rPr lang="tr-TR" dirty="0"/>
              <a:t>("</a:t>
            </a:r>
            <a:r>
              <a:rPr lang="tr-TR" dirty="0" err="1"/>
              <a:t>Press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exit</a:t>
            </a:r>
            <a:r>
              <a:rPr lang="tr-TR" dirty="0"/>
              <a:t>.");</a:t>
            </a:r>
          </a:p>
          <a:p>
            <a:r>
              <a:rPr lang="tr-TR" dirty="0"/>
              <a:t>        </a:t>
            </a:r>
            <a:r>
              <a:rPr lang="tr-TR" dirty="0" err="1"/>
              <a:t>Console.ReadKey</a:t>
            </a:r>
            <a:r>
              <a:rPr lang="tr-TR" dirty="0"/>
              <a:t>();</a:t>
            </a:r>
          </a:p>
          <a:p>
            <a:r>
              <a:rPr lang="tr-TR" dirty="0"/>
              <a:t>    }</a:t>
            </a:r>
          </a:p>
          <a:p>
            <a:endParaRPr lang="tr-TR" dirty="0"/>
          </a:p>
          <a:p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83613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286000" y="612845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System.Threading.Tasks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Arac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Calistir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ses)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"Araç çalıştırılıyor: {0}"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ses);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MotoruKapat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ses)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"Araç motoru kapatılıyor: {0}"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ses);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Sur()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"Araç Sürülüyor"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Araba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Arac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Hizlan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"Araba Hızlanıyor"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FrenYap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"Araba Fren Yapıyor"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Sur()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"Araba Sürülüyor"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7241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923928" y="188640"/>
            <a:ext cx="511256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Entrance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"uçak yolculuğu başlıyor:"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Ucak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ucagim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Ucak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ucagim.Calistir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"kaptan pilot konuşuyor..."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ucagim.Kalk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ucagim.Sur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ucagim.Kon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ucagim.MotoruKapat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viiuuuvvv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tr-TR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nAraba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yolculuğu başlıyor:"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Araba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arabam =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Araba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arabam.Calistir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Brm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brm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arabam.Hizlan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arabam.Sur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arabam.FrenYap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arabam.MotoruKapat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ptptpttt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tr-TR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nÇok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biçimlilik testi"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Arac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= arabam;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v.Sur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 =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ucagim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v.Sur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Entrance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{0}"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ex.Message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sz="2400" dirty="0"/>
          </a:p>
        </p:txBody>
      </p:sp>
      <p:sp>
        <p:nvSpPr>
          <p:cNvPr id="3" name="Dikdörtgen 2"/>
          <p:cNvSpPr/>
          <p:nvPr/>
        </p:nvSpPr>
        <p:spPr>
          <a:xfrm>
            <a:off x="251520" y="188640"/>
            <a:ext cx="4572000" cy="32085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Ucak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Arac</a:t>
            </a:r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Kalk()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"Uçak kalkıyor"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Kon()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"Uçak yere iniliyor"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Sur()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"Uçuluyor"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r="43117" b="23871"/>
          <a:stretch/>
        </p:blipFill>
        <p:spPr>
          <a:xfrm>
            <a:off x="251520" y="3497223"/>
            <a:ext cx="3570536" cy="31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516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79512" y="260648"/>
            <a:ext cx="8784976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System.Linq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System.Text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Kalitim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200" dirty="0">
                <a:solidFill>
                  <a:srgbClr val="2B91A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otomobil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{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agirlik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tr-TR" sz="12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//her yerden </a:t>
            </a:r>
            <a:r>
              <a:rPr lang="tr-TR" sz="1200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erisilebilir</a:t>
            </a:r>
            <a:r>
              <a:rPr lang="tr-TR" sz="12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erisim</a:t>
            </a:r>
            <a:r>
              <a:rPr lang="tr-TR" sz="12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seviyesi.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tr-T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motorHacmi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tr-TR" sz="12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//her yerden </a:t>
            </a:r>
            <a:r>
              <a:rPr lang="tr-TR" sz="1200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erisilebilir</a:t>
            </a:r>
            <a:r>
              <a:rPr lang="tr-TR" sz="12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erisim</a:t>
            </a:r>
            <a:r>
              <a:rPr lang="tr-TR" sz="12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seviyesi.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renk;</a:t>
            </a:r>
            <a:r>
              <a:rPr lang="tr-TR" sz="12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//her yerden </a:t>
            </a:r>
            <a:r>
              <a:rPr lang="tr-TR" sz="1200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erisilebilir</a:t>
            </a:r>
            <a:r>
              <a:rPr lang="tr-TR" sz="12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erisim</a:t>
            </a:r>
            <a:r>
              <a:rPr lang="tr-TR" sz="12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seviyesi.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tr-TR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aracOzellikleri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tr-TR" sz="12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tr-TR" sz="1200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tr-TR" sz="12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anahtar kelimesi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 {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tr-TR" sz="1200" dirty="0" err="1">
                <a:solidFill>
                  <a:srgbClr val="2B91A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aracin</a:t>
            </a:r>
            <a:r>
              <a:rPr lang="tr-TR" sz="1200" dirty="0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ağırlığı=&gt; {0},</a:t>
            </a:r>
            <a:r>
              <a:rPr lang="tr-TR" sz="1200" dirty="0" err="1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aracin</a:t>
            </a:r>
            <a:r>
              <a:rPr lang="tr-TR" sz="1200" dirty="0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motorHacmi</a:t>
            </a:r>
            <a:r>
              <a:rPr lang="tr-TR" sz="1200" dirty="0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=&gt;{1},</a:t>
            </a:r>
            <a:r>
              <a:rPr lang="tr-TR" sz="1200" dirty="0" err="1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aracin</a:t>
            </a:r>
            <a:r>
              <a:rPr lang="tr-TR" sz="1200" dirty="0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rengi=&gt;{2} "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agirlik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motorHacmi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renk);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 }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}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200" dirty="0">
                <a:solidFill>
                  <a:srgbClr val="2B91A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spor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 </a:t>
            </a:r>
            <a:r>
              <a:rPr lang="tr-TR" sz="1200" dirty="0">
                <a:solidFill>
                  <a:srgbClr val="2B91A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otomobil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{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kapiSayisi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model;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2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aracOzellikleri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tr-TR" sz="12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tr-TR" sz="1200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tr-TR" sz="12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anahtar kelimesi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 {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tr-TR" sz="12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tr-TR" sz="1200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base.aracOzellikleri</a:t>
            </a:r>
            <a:r>
              <a:rPr lang="tr-TR" sz="12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();burayı aktif yaparsak otomobil </a:t>
            </a:r>
            <a:r>
              <a:rPr lang="tr-TR" sz="1200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sinifına</a:t>
            </a:r>
            <a:r>
              <a:rPr lang="tr-TR" sz="12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ait </a:t>
            </a:r>
            <a:r>
              <a:rPr lang="tr-TR" sz="1200" dirty="0" err="1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aracOzellikleri</a:t>
            </a:r>
            <a:r>
              <a:rPr lang="tr-TR" sz="12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metodu çalışacaktı.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tr-TR" sz="1200" dirty="0" err="1">
                <a:solidFill>
                  <a:srgbClr val="2B91A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.WriteLine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aracin</a:t>
            </a:r>
            <a:r>
              <a:rPr lang="tr-TR" sz="1200" dirty="0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ağırlığı=&gt; {0},</a:t>
            </a:r>
            <a:r>
              <a:rPr lang="tr-TR" sz="1200" dirty="0" err="1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aracin</a:t>
            </a:r>
            <a:r>
              <a:rPr lang="tr-TR" sz="1200" dirty="0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motorHacmi</a:t>
            </a:r>
            <a:r>
              <a:rPr lang="tr-TR" sz="1200" dirty="0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=&gt;{1},</a:t>
            </a:r>
            <a:r>
              <a:rPr lang="tr-TR" sz="1200" dirty="0" err="1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aracin</a:t>
            </a:r>
            <a:r>
              <a:rPr lang="tr-TR" sz="1200" dirty="0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rengi=&gt;{2},</a:t>
            </a:r>
            <a:r>
              <a:rPr lang="tr-TR" sz="1200" dirty="0" err="1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aracin</a:t>
            </a:r>
            <a:r>
              <a:rPr lang="tr-TR" sz="1200" dirty="0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kapı sayısı=&gt;{3},</a:t>
            </a:r>
            <a:r>
              <a:rPr lang="tr-TR" sz="1200" dirty="0" err="1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aracin</a:t>
            </a:r>
            <a:r>
              <a:rPr lang="tr-TR" sz="1200" dirty="0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modeli{4} "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agirlik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motorHacmi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renk,kapiSayisi</a:t>
            </a: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,model );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 }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}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13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SAÜ Bilgisayar Mühendisliği Dr. Cemil Öz </a:t>
            </a:r>
          </a:p>
        </p:txBody>
      </p:sp>
      <p:sp>
        <p:nvSpPr>
          <p:cNvPr id="4" name="3 Dikdörtgen"/>
          <p:cNvSpPr/>
          <p:nvPr/>
        </p:nvSpPr>
        <p:spPr>
          <a:xfrm>
            <a:off x="2125629" y="544473"/>
            <a:ext cx="2701962" cy="1752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Dikdörtgen"/>
          <p:cNvSpPr/>
          <p:nvPr/>
        </p:nvSpPr>
        <p:spPr>
          <a:xfrm>
            <a:off x="2198655" y="3392487"/>
            <a:ext cx="2701962" cy="2811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Metin kutusu"/>
          <p:cNvSpPr txBox="1"/>
          <p:nvPr/>
        </p:nvSpPr>
        <p:spPr>
          <a:xfrm>
            <a:off x="2089116" y="179343"/>
            <a:ext cx="27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Temel Sınıf</a:t>
            </a:r>
            <a:endParaRPr lang="en-US" dirty="0"/>
          </a:p>
        </p:txBody>
      </p:sp>
      <p:sp>
        <p:nvSpPr>
          <p:cNvPr id="7" name="6 Metin kutusu"/>
          <p:cNvSpPr txBox="1"/>
          <p:nvPr/>
        </p:nvSpPr>
        <p:spPr>
          <a:xfrm>
            <a:off x="2125629" y="2917818"/>
            <a:ext cx="27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Türetilmiş sınıf</a:t>
            </a:r>
            <a:endParaRPr lang="en-US" dirty="0"/>
          </a:p>
        </p:txBody>
      </p:sp>
      <p:cxnSp>
        <p:nvCxnSpPr>
          <p:cNvPr id="9" name="8 Düz Ok Bağlayıcısı"/>
          <p:cNvCxnSpPr>
            <a:stCxn id="7" idx="0"/>
            <a:endCxn id="4" idx="2"/>
          </p:cNvCxnSpPr>
          <p:nvPr/>
        </p:nvCxnSpPr>
        <p:spPr>
          <a:xfrm rot="16200000" flipV="1">
            <a:off x="3175378" y="2598328"/>
            <a:ext cx="620722" cy="18257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Oval"/>
          <p:cNvSpPr/>
          <p:nvPr/>
        </p:nvSpPr>
        <p:spPr>
          <a:xfrm>
            <a:off x="2563785" y="3502026"/>
            <a:ext cx="1643085" cy="47466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 Özelliği</a:t>
            </a:r>
            <a:endParaRPr lang="en-US" dirty="0"/>
          </a:p>
        </p:txBody>
      </p:sp>
      <p:sp>
        <p:nvSpPr>
          <p:cNvPr id="11" name="10 Oval"/>
          <p:cNvSpPr/>
          <p:nvPr/>
        </p:nvSpPr>
        <p:spPr>
          <a:xfrm>
            <a:off x="2673324" y="654012"/>
            <a:ext cx="1643085" cy="47466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 Özelliği</a:t>
            </a:r>
            <a:endParaRPr lang="en-US" dirty="0"/>
          </a:p>
        </p:txBody>
      </p:sp>
      <p:sp>
        <p:nvSpPr>
          <p:cNvPr id="12" name="11 Oval"/>
          <p:cNvSpPr/>
          <p:nvPr/>
        </p:nvSpPr>
        <p:spPr>
          <a:xfrm>
            <a:off x="2673324" y="1201707"/>
            <a:ext cx="1643085" cy="47466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 Özelliği</a:t>
            </a:r>
            <a:endParaRPr lang="en-US" dirty="0"/>
          </a:p>
        </p:txBody>
      </p:sp>
      <p:sp>
        <p:nvSpPr>
          <p:cNvPr id="13" name="12 Oval"/>
          <p:cNvSpPr/>
          <p:nvPr/>
        </p:nvSpPr>
        <p:spPr>
          <a:xfrm>
            <a:off x="2673324" y="1749402"/>
            <a:ext cx="1643085" cy="47466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 Özelliği</a:t>
            </a:r>
            <a:endParaRPr lang="en-US" dirty="0"/>
          </a:p>
        </p:txBody>
      </p:sp>
      <p:sp>
        <p:nvSpPr>
          <p:cNvPr id="15" name="14 Oval"/>
          <p:cNvSpPr/>
          <p:nvPr/>
        </p:nvSpPr>
        <p:spPr>
          <a:xfrm>
            <a:off x="2600298" y="4341825"/>
            <a:ext cx="1643085" cy="474669"/>
          </a:xfrm>
          <a:prstGeom prst="ellipse">
            <a:avLst/>
          </a:prstGeom>
          <a:solidFill>
            <a:srgbClr val="92D050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 Özelliği</a:t>
            </a:r>
            <a:endParaRPr lang="en-US" dirty="0"/>
          </a:p>
        </p:txBody>
      </p:sp>
      <p:sp>
        <p:nvSpPr>
          <p:cNvPr id="16" name="15 Oval"/>
          <p:cNvSpPr/>
          <p:nvPr/>
        </p:nvSpPr>
        <p:spPr>
          <a:xfrm>
            <a:off x="2600298" y="4889520"/>
            <a:ext cx="1643085" cy="474669"/>
          </a:xfrm>
          <a:prstGeom prst="ellipse">
            <a:avLst/>
          </a:prstGeom>
          <a:solidFill>
            <a:srgbClr val="92D050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 Özelliği</a:t>
            </a:r>
            <a:endParaRPr lang="en-US" dirty="0"/>
          </a:p>
        </p:txBody>
      </p:sp>
      <p:sp>
        <p:nvSpPr>
          <p:cNvPr id="17" name="16 Oval"/>
          <p:cNvSpPr/>
          <p:nvPr/>
        </p:nvSpPr>
        <p:spPr>
          <a:xfrm>
            <a:off x="2600298" y="5437215"/>
            <a:ext cx="1643085" cy="474669"/>
          </a:xfrm>
          <a:prstGeom prst="ellipse">
            <a:avLst/>
          </a:prstGeom>
          <a:solidFill>
            <a:srgbClr val="92D050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 Özelliği</a:t>
            </a:r>
            <a:endParaRPr lang="en-US" dirty="0"/>
          </a:p>
        </p:txBody>
      </p:sp>
      <p:sp>
        <p:nvSpPr>
          <p:cNvPr id="18" name="17 Metin kutusu"/>
          <p:cNvSpPr txBox="1"/>
          <p:nvPr/>
        </p:nvSpPr>
        <p:spPr>
          <a:xfrm>
            <a:off x="3768714" y="2552688"/>
            <a:ext cx="27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Türetilinen</a:t>
            </a:r>
            <a:r>
              <a:rPr lang="tr-TR" dirty="0"/>
              <a:t> sınıfı gösterir</a:t>
            </a:r>
            <a:endParaRPr lang="en-US" dirty="0"/>
          </a:p>
        </p:txBody>
      </p:sp>
      <p:sp>
        <p:nvSpPr>
          <p:cNvPr id="19" name="18 Sağ Ayraç"/>
          <p:cNvSpPr/>
          <p:nvPr/>
        </p:nvSpPr>
        <p:spPr>
          <a:xfrm>
            <a:off x="5092388" y="3392487"/>
            <a:ext cx="319411" cy="584208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9 Sağ Ayraç"/>
          <p:cNvSpPr/>
          <p:nvPr/>
        </p:nvSpPr>
        <p:spPr>
          <a:xfrm>
            <a:off x="5156208" y="4305312"/>
            <a:ext cx="693747" cy="1570059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20 Metin kutusu"/>
          <p:cNvSpPr txBox="1"/>
          <p:nvPr/>
        </p:nvSpPr>
        <p:spPr>
          <a:xfrm>
            <a:off x="5411799" y="3392487"/>
            <a:ext cx="273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Türetilmiş sınıf içinde tanımlanmış</a:t>
            </a:r>
            <a:endParaRPr lang="en-US" dirty="0"/>
          </a:p>
        </p:txBody>
      </p:sp>
      <p:sp>
        <p:nvSpPr>
          <p:cNvPr id="22" name="21 Metin kutusu"/>
          <p:cNvSpPr txBox="1"/>
          <p:nvPr/>
        </p:nvSpPr>
        <p:spPr>
          <a:xfrm>
            <a:off x="5959494" y="4779981"/>
            <a:ext cx="2738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Temel sınıf içinde tanımlanmış</a:t>
            </a:r>
          </a:p>
          <a:p>
            <a:pPr algn="ctr"/>
            <a:endParaRPr lang="tr-TR" dirty="0"/>
          </a:p>
          <a:p>
            <a:pPr algn="ctr"/>
            <a:r>
              <a:rPr lang="tr-TR" dirty="0"/>
              <a:t>Bu özelliklere türetilmiş sınıftan da  erişilebilir</a:t>
            </a:r>
            <a:endParaRPr lang="en-US" dirty="0"/>
          </a:p>
        </p:txBody>
      </p:sp>
      <p:sp>
        <p:nvSpPr>
          <p:cNvPr id="24" name="23 Metin kutusu"/>
          <p:cNvSpPr txBox="1"/>
          <p:nvPr/>
        </p:nvSpPr>
        <p:spPr>
          <a:xfrm>
            <a:off x="2162142" y="6277014"/>
            <a:ext cx="27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Kalıtım(</a:t>
            </a:r>
            <a:r>
              <a:rPr lang="tr-TR" dirty="0" err="1"/>
              <a:t>inheretance</a:t>
            </a:r>
            <a:r>
              <a:rPr lang="tr-T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583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27584" y="116632"/>
            <a:ext cx="4824536" cy="4728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11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100" dirty="0">
                <a:solidFill>
                  <a:srgbClr val="2B91A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{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11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1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Main(</a:t>
            </a:r>
            <a:r>
              <a:rPr lang="tr-TR" sz="11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tr-TR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 {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tr-TR" sz="1100" dirty="0">
                <a:solidFill>
                  <a:srgbClr val="2B91A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otomobil</a:t>
            </a: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otomobil1 = </a:t>
            </a:r>
            <a:r>
              <a:rPr lang="tr-TR" sz="11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100" dirty="0">
                <a:solidFill>
                  <a:srgbClr val="2B91A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otomobil</a:t>
            </a: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 otomobil1.agirlik = 1250;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 otomobil1.renk = </a:t>
            </a:r>
            <a:r>
              <a:rPr lang="tr-TR" sz="1100" dirty="0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"beyaz"</a:t>
            </a: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 otomobil1.motorHacmi = 1600;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 otomobil1.aracOzellikleri();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tr-TR" sz="1100" dirty="0" err="1">
                <a:solidFill>
                  <a:srgbClr val="2B91A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tr-TR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tr-TR" sz="110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///////////////////////////////////////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tr-TR" sz="1100" dirty="0">
                <a:solidFill>
                  <a:srgbClr val="2B91A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spor</a:t>
            </a: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spor1 = </a:t>
            </a:r>
            <a:r>
              <a:rPr lang="tr-TR" sz="110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100" dirty="0">
                <a:solidFill>
                  <a:srgbClr val="2B91A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spor</a:t>
            </a: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 spor1.agirlik = 1400;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 spor1.renk = </a:t>
            </a:r>
            <a:r>
              <a:rPr lang="tr-TR" sz="1100" dirty="0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"kırmızı"</a:t>
            </a: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 spor1.motorHacmi = 2500;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 spor1.kapiSayisi = 4;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 spor1.model = </a:t>
            </a:r>
            <a:r>
              <a:rPr lang="tr-TR" sz="1100" dirty="0">
                <a:solidFill>
                  <a:srgbClr val="A3151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"2012"</a:t>
            </a: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 spor1.aracOzellikleri();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tr-TR" sz="1100" dirty="0" err="1">
                <a:solidFill>
                  <a:srgbClr val="2B91A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tr-TR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.ReadLine</a:t>
            </a: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 }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}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tr-T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/>
          <a:srcRect r="1240" b="62857"/>
          <a:stretch/>
        </p:blipFill>
        <p:spPr>
          <a:xfrm>
            <a:off x="3707905" y="476672"/>
            <a:ext cx="548368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836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83568" y="-34815"/>
            <a:ext cx="8280920" cy="6781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05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KalıtımBlog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Ev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semt;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alan;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adres;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evGoster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{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("Evin özellikleri ; 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nSemti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{0}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nAlanı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{1}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nAdresi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:{2}", semt, alan, adres);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//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SatilikEv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sınıfının 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sınıfını Ev olarak tanımlıyoruz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SatilikEv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Ev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fiat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fiatGoster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{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Fiatı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{0}", 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fiat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tr-T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055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31032" y="116632"/>
            <a:ext cx="8317432" cy="6766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EvOtomasyon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Main(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{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SatilikEv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ev =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SatilikEv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ev.adres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 "Mehmet Cenk Sokağı No:23";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ev.alan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250;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ev.semt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 "Beyoğlu";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ev.fiat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1000;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ev.evGoster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ev.fiatGoster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("n2.Ev 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Yazdırılıyor..n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SatilikEv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ev2 =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SatilikEv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ev2.adres = "Cennet Mahallesi Bilmem Ne Sokağı No:23";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ev2.alan = 157;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ev2.semt = "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Beykızı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ev2.fiat = 2680;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ev2.evGoster();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ev2.fiatGoster();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tr-TR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Console.Read</a:t>
            </a: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tr-T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tr-T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2750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60648"/>
            <a:ext cx="3086100" cy="122872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2286000" y="1097593"/>
            <a:ext cx="4572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System.Threading.Tasks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kalitim1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Geo2D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Boy;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Yazdir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 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En + 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ve Boy 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Boy);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Dikdortgen</a:t>
            </a:r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Geo2D den türetilmiştir. 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Dikdortgen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Geo2D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Dikdörtgen alanı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Alan()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  * Boy 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nesne adını yazdır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AdYazdir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Nesne :"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Ad);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91999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99592" y="404664"/>
            <a:ext cx="5544616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System.Threading.Tasks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kalitim1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Dikdortgen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d1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Dikdortgen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Dikdortgen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d2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Dikdortgen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d1.En = 10.5;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d1.Boy = 15.2;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d1.Ad = 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dikdörtgen 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d1.AdYazdir();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alan :"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d1.Alan());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d2.En = 10.5;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d2.Boy = 10.5;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d2.Ad = 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Kare 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d2.AdYazdir();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alan :"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d2.Alan());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tr-T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33510180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814" y="260648"/>
            <a:ext cx="3419475" cy="163830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683568" y="-10403"/>
            <a:ext cx="6174432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System.Threading.Tasks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kalitim1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Geo2D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Boy;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Yazdir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 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En + 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ve Boy 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Boy);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Dikdortgen</a:t>
            </a:r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Geo2D den türetilmiştir. 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Dikdortgen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Geo2D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Dikdörtgen alanı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Alan()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  * Boy 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nesne adını yazdır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AdYazdir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Nesne :"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Ad);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Triangle is derived from </a:t>
            </a:r>
            <a:r>
              <a:rPr lang="en-US" sz="9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TwoDShape</a:t>
            </a:r>
            <a:r>
              <a:rPr lang="en-US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Ucgen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Geo2D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Cesit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Üçgen çeşitleri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Alan()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  * Boy  / 2;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Üçgenin çeşit bilgisini yazdır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YazdirCesit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Nesne: Üçgen 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Üçgen 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çeşiti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Cesit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dır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095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83568" y="692696"/>
            <a:ext cx="6030416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System.Threading.Tasks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kalitim1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Dikdortgen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d1 =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Dikdortgen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Ucgen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U1 =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Ucgen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d1.En = 10.5;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d1.Boy = 15.2;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d1.Ad = </a:t>
            </a:r>
            <a:r>
              <a:rPr lang="tr-T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dikdörtgen "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d1.AdYazdir();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alan :"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d1.Alan());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U1.En = 5;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U1.Boy = 10;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U1.Cesit = </a:t>
            </a:r>
            <a:r>
              <a:rPr lang="tr-T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ikiz kenar "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U1.YazdirCesit();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alan :"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U1.Alan());</a:t>
            </a:r>
          </a:p>
          <a:p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6876884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23528" y="302359"/>
            <a:ext cx="828092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/>
              <a:t>using</a:t>
            </a:r>
            <a:r>
              <a:rPr lang="tr-TR" sz="1400" dirty="0"/>
              <a:t> </a:t>
            </a:r>
            <a:r>
              <a:rPr lang="tr-TR" sz="1400" dirty="0" err="1"/>
              <a:t>System</a:t>
            </a:r>
            <a:r>
              <a:rPr lang="tr-TR" sz="1400" dirty="0"/>
              <a:t>;</a:t>
            </a:r>
          </a:p>
          <a:p>
            <a:r>
              <a:rPr lang="tr-TR" sz="1400" dirty="0" err="1"/>
              <a:t>namespace</a:t>
            </a:r>
            <a:r>
              <a:rPr lang="tr-TR" sz="1400" dirty="0"/>
              <a:t> </a:t>
            </a:r>
            <a:r>
              <a:rPr lang="tr-TR" sz="1400" dirty="0" err="1"/>
              <a:t>PolymorphismApplication</a:t>
            </a:r>
            <a:endParaRPr lang="tr-TR" sz="1400" dirty="0"/>
          </a:p>
          <a:p>
            <a:r>
              <a:rPr lang="tr-TR" sz="1400" dirty="0"/>
              <a:t>{</a:t>
            </a:r>
          </a:p>
          <a:p>
            <a:r>
              <a:rPr lang="tr-TR" sz="1400" dirty="0"/>
              <a:t>   </a:t>
            </a:r>
            <a:r>
              <a:rPr lang="tr-TR" sz="1400" dirty="0" err="1"/>
              <a:t>class</a:t>
            </a:r>
            <a:r>
              <a:rPr lang="tr-TR" sz="1400" dirty="0"/>
              <a:t> </a:t>
            </a:r>
            <a:r>
              <a:rPr lang="tr-TR" sz="1400" dirty="0" err="1"/>
              <a:t>Shape</a:t>
            </a:r>
            <a:r>
              <a:rPr lang="tr-TR" sz="1400" dirty="0"/>
              <a:t> </a:t>
            </a:r>
          </a:p>
          <a:p>
            <a:r>
              <a:rPr lang="tr-TR" sz="1400" dirty="0"/>
              <a:t>   {</a:t>
            </a:r>
          </a:p>
          <a:p>
            <a:r>
              <a:rPr lang="tr-TR" sz="1400" dirty="0"/>
              <a:t>      </a:t>
            </a:r>
            <a:r>
              <a:rPr lang="tr-TR" sz="1400" dirty="0" err="1"/>
              <a:t>protected</a:t>
            </a:r>
            <a:r>
              <a:rPr lang="tr-TR" sz="1400" dirty="0"/>
              <a:t> </a:t>
            </a:r>
            <a:r>
              <a:rPr lang="tr-TR" sz="1400" dirty="0" err="1"/>
              <a:t>int</a:t>
            </a:r>
            <a:r>
              <a:rPr lang="tr-TR" sz="1400" dirty="0"/>
              <a:t> </a:t>
            </a:r>
            <a:r>
              <a:rPr lang="tr-TR" sz="1400" dirty="0" err="1"/>
              <a:t>width</a:t>
            </a:r>
            <a:r>
              <a:rPr lang="tr-TR" sz="1400" dirty="0"/>
              <a:t>, </a:t>
            </a:r>
            <a:r>
              <a:rPr lang="tr-TR" sz="1400" dirty="0" err="1"/>
              <a:t>height</a:t>
            </a:r>
            <a:r>
              <a:rPr lang="tr-TR" sz="1400" dirty="0"/>
              <a:t>;</a:t>
            </a:r>
          </a:p>
          <a:p>
            <a:r>
              <a:rPr lang="tr-TR" sz="1400" dirty="0"/>
              <a:t>      </a:t>
            </a:r>
            <a:r>
              <a:rPr lang="tr-TR" sz="1400" dirty="0" err="1"/>
              <a:t>public</a:t>
            </a:r>
            <a:r>
              <a:rPr lang="tr-TR" sz="1400" dirty="0"/>
              <a:t> </a:t>
            </a:r>
            <a:r>
              <a:rPr lang="tr-TR" sz="1400" dirty="0" err="1"/>
              <a:t>Shape</a:t>
            </a:r>
            <a:r>
              <a:rPr lang="tr-TR" sz="1400" dirty="0"/>
              <a:t>( </a:t>
            </a:r>
            <a:r>
              <a:rPr lang="tr-TR" sz="1400" dirty="0" err="1"/>
              <a:t>int</a:t>
            </a:r>
            <a:r>
              <a:rPr lang="tr-TR" sz="1400" dirty="0"/>
              <a:t> a=0, </a:t>
            </a:r>
            <a:r>
              <a:rPr lang="tr-TR" sz="1400" dirty="0" err="1"/>
              <a:t>int</a:t>
            </a:r>
            <a:r>
              <a:rPr lang="tr-TR" sz="1400" dirty="0"/>
              <a:t> b=0)</a:t>
            </a:r>
          </a:p>
          <a:p>
            <a:r>
              <a:rPr lang="tr-TR" sz="1400" dirty="0"/>
              <a:t>      {</a:t>
            </a:r>
          </a:p>
          <a:p>
            <a:r>
              <a:rPr lang="tr-TR" sz="1400" dirty="0"/>
              <a:t>         </a:t>
            </a:r>
            <a:r>
              <a:rPr lang="tr-TR" sz="1400" dirty="0" err="1"/>
              <a:t>width</a:t>
            </a:r>
            <a:r>
              <a:rPr lang="tr-TR" sz="1400" dirty="0"/>
              <a:t> = a;</a:t>
            </a:r>
          </a:p>
          <a:p>
            <a:r>
              <a:rPr lang="tr-TR" sz="1400" dirty="0"/>
              <a:t>         </a:t>
            </a:r>
            <a:r>
              <a:rPr lang="tr-TR" sz="1400" dirty="0" err="1"/>
              <a:t>height</a:t>
            </a:r>
            <a:r>
              <a:rPr lang="tr-TR" sz="1400" dirty="0"/>
              <a:t> = b;</a:t>
            </a:r>
          </a:p>
          <a:p>
            <a:r>
              <a:rPr lang="tr-TR" sz="1400" dirty="0"/>
              <a:t>      }</a:t>
            </a:r>
          </a:p>
          <a:p>
            <a:r>
              <a:rPr lang="tr-TR" sz="1400" dirty="0"/>
              <a:t>      </a:t>
            </a:r>
            <a:r>
              <a:rPr lang="tr-TR" sz="1400" dirty="0" err="1"/>
              <a:t>public</a:t>
            </a:r>
            <a:r>
              <a:rPr lang="tr-TR" sz="1400" dirty="0"/>
              <a:t> </a:t>
            </a:r>
            <a:r>
              <a:rPr lang="tr-TR" sz="1400" dirty="0" err="1"/>
              <a:t>virtual</a:t>
            </a:r>
            <a:r>
              <a:rPr lang="tr-TR" sz="1400" dirty="0"/>
              <a:t> </a:t>
            </a:r>
            <a:r>
              <a:rPr lang="tr-TR" sz="1400" dirty="0" err="1"/>
              <a:t>int</a:t>
            </a:r>
            <a:r>
              <a:rPr lang="tr-TR" sz="1400" dirty="0"/>
              <a:t> </a:t>
            </a:r>
            <a:r>
              <a:rPr lang="tr-TR" sz="1400" dirty="0" err="1"/>
              <a:t>area</a:t>
            </a:r>
            <a:r>
              <a:rPr lang="tr-TR" sz="1400" dirty="0"/>
              <a:t>()</a:t>
            </a:r>
          </a:p>
          <a:p>
            <a:r>
              <a:rPr lang="tr-TR" sz="1400" dirty="0"/>
              <a:t>      {</a:t>
            </a:r>
          </a:p>
          <a:p>
            <a:r>
              <a:rPr lang="tr-TR" sz="1400" dirty="0"/>
              <a:t>         </a:t>
            </a:r>
            <a:r>
              <a:rPr lang="tr-TR" sz="1400" dirty="0" err="1"/>
              <a:t>Console.WriteLine</a:t>
            </a:r>
            <a:r>
              <a:rPr lang="tr-TR" sz="1400" dirty="0"/>
              <a:t>("</a:t>
            </a:r>
            <a:r>
              <a:rPr lang="tr-TR" sz="1400" dirty="0" err="1"/>
              <a:t>Parent</a:t>
            </a:r>
            <a:r>
              <a:rPr lang="tr-TR" sz="1400" dirty="0"/>
              <a:t> </a:t>
            </a:r>
            <a:r>
              <a:rPr lang="tr-TR" sz="1400" dirty="0" err="1"/>
              <a:t>class</a:t>
            </a:r>
            <a:r>
              <a:rPr lang="tr-TR" sz="1400" dirty="0"/>
              <a:t> </a:t>
            </a:r>
            <a:r>
              <a:rPr lang="tr-TR" sz="1400" dirty="0" err="1"/>
              <a:t>area</a:t>
            </a:r>
            <a:r>
              <a:rPr lang="tr-TR" sz="1400" dirty="0"/>
              <a:t> :");</a:t>
            </a:r>
          </a:p>
          <a:p>
            <a:r>
              <a:rPr lang="tr-TR" sz="1400" dirty="0"/>
              <a:t>         </a:t>
            </a:r>
            <a:r>
              <a:rPr lang="tr-TR" sz="1400" dirty="0" err="1"/>
              <a:t>return</a:t>
            </a:r>
            <a:r>
              <a:rPr lang="tr-TR" sz="1400" dirty="0"/>
              <a:t> 0;</a:t>
            </a:r>
          </a:p>
          <a:p>
            <a:r>
              <a:rPr lang="tr-TR" sz="1400" dirty="0"/>
              <a:t>      }</a:t>
            </a:r>
          </a:p>
          <a:p>
            <a:r>
              <a:rPr lang="tr-TR" sz="1400" dirty="0"/>
              <a:t>   }</a:t>
            </a:r>
          </a:p>
          <a:p>
            <a:r>
              <a:rPr lang="tr-TR" sz="1400" dirty="0"/>
              <a:t>   </a:t>
            </a:r>
            <a:r>
              <a:rPr lang="tr-TR" sz="1400" dirty="0" err="1"/>
              <a:t>class</a:t>
            </a:r>
            <a:r>
              <a:rPr lang="tr-TR" sz="1400" dirty="0"/>
              <a:t> </a:t>
            </a:r>
            <a:r>
              <a:rPr lang="tr-TR" sz="1400" dirty="0" err="1"/>
              <a:t>Rectangle</a:t>
            </a:r>
            <a:r>
              <a:rPr lang="tr-TR" sz="1400" dirty="0"/>
              <a:t>: </a:t>
            </a:r>
            <a:r>
              <a:rPr lang="tr-TR" sz="1400" dirty="0" err="1"/>
              <a:t>Shape</a:t>
            </a:r>
            <a:endParaRPr lang="tr-TR" sz="1400" dirty="0"/>
          </a:p>
          <a:p>
            <a:r>
              <a:rPr lang="tr-TR" sz="1400" dirty="0"/>
              <a:t>   {</a:t>
            </a:r>
          </a:p>
          <a:p>
            <a:r>
              <a:rPr lang="tr-TR" sz="1400" dirty="0"/>
              <a:t>      </a:t>
            </a:r>
            <a:r>
              <a:rPr lang="tr-TR" sz="1400" dirty="0" err="1"/>
              <a:t>public</a:t>
            </a:r>
            <a:r>
              <a:rPr lang="tr-TR" sz="1400" dirty="0"/>
              <a:t> </a:t>
            </a:r>
            <a:r>
              <a:rPr lang="tr-TR" sz="1400" dirty="0" err="1"/>
              <a:t>Rectangle</a:t>
            </a:r>
            <a:r>
              <a:rPr lang="tr-TR" sz="1400" dirty="0"/>
              <a:t>( </a:t>
            </a:r>
            <a:r>
              <a:rPr lang="tr-TR" sz="1400" dirty="0" err="1"/>
              <a:t>int</a:t>
            </a:r>
            <a:r>
              <a:rPr lang="tr-TR" sz="1400" dirty="0"/>
              <a:t> a=0, </a:t>
            </a:r>
            <a:r>
              <a:rPr lang="tr-TR" sz="1400" dirty="0" err="1"/>
              <a:t>int</a:t>
            </a:r>
            <a:r>
              <a:rPr lang="tr-TR" sz="1400" dirty="0"/>
              <a:t> b=0): </a:t>
            </a:r>
            <a:r>
              <a:rPr lang="tr-TR" sz="1400" dirty="0" err="1"/>
              <a:t>base</a:t>
            </a:r>
            <a:r>
              <a:rPr lang="tr-TR" sz="1400" dirty="0"/>
              <a:t>(a, b)</a:t>
            </a:r>
          </a:p>
          <a:p>
            <a:r>
              <a:rPr lang="tr-TR" sz="1400" dirty="0"/>
              <a:t>      {</a:t>
            </a:r>
          </a:p>
          <a:p>
            <a:endParaRPr lang="tr-TR" sz="1400" dirty="0"/>
          </a:p>
          <a:p>
            <a:r>
              <a:rPr lang="tr-TR" sz="1400" dirty="0"/>
              <a:t>      }</a:t>
            </a:r>
          </a:p>
          <a:p>
            <a:r>
              <a:rPr lang="tr-TR" sz="1400" dirty="0"/>
              <a:t>      </a:t>
            </a:r>
            <a:r>
              <a:rPr lang="tr-TR" sz="1400" dirty="0" err="1"/>
              <a:t>public</a:t>
            </a:r>
            <a:r>
              <a:rPr lang="tr-TR" sz="1400" dirty="0"/>
              <a:t> </a:t>
            </a:r>
            <a:r>
              <a:rPr lang="tr-TR" sz="1400" dirty="0" err="1"/>
              <a:t>override</a:t>
            </a:r>
            <a:r>
              <a:rPr lang="tr-TR" sz="1400" dirty="0"/>
              <a:t> </a:t>
            </a:r>
            <a:r>
              <a:rPr lang="tr-TR" sz="1400" dirty="0" err="1"/>
              <a:t>int</a:t>
            </a:r>
            <a:r>
              <a:rPr lang="tr-TR" sz="1400" dirty="0"/>
              <a:t> </a:t>
            </a:r>
            <a:r>
              <a:rPr lang="tr-TR" sz="1400" dirty="0" err="1"/>
              <a:t>area</a:t>
            </a:r>
            <a:r>
              <a:rPr lang="tr-TR" sz="1400" dirty="0"/>
              <a:t> ()</a:t>
            </a:r>
          </a:p>
          <a:p>
            <a:r>
              <a:rPr lang="tr-TR" sz="1400" dirty="0"/>
              <a:t>      {</a:t>
            </a:r>
          </a:p>
          <a:p>
            <a:r>
              <a:rPr lang="tr-TR" sz="1400" dirty="0"/>
              <a:t>         </a:t>
            </a:r>
            <a:r>
              <a:rPr lang="tr-TR" sz="1400" dirty="0" err="1"/>
              <a:t>Console.WriteLine</a:t>
            </a:r>
            <a:r>
              <a:rPr lang="tr-TR" sz="1400" dirty="0"/>
              <a:t>("</a:t>
            </a:r>
            <a:r>
              <a:rPr lang="tr-TR" sz="1400" dirty="0" err="1"/>
              <a:t>Rectangle</a:t>
            </a:r>
            <a:r>
              <a:rPr lang="tr-TR" sz="1400" dirty="0"/>
              <a:t> </a:t>
            </a:r>
            <a:r>
              <a:rPr lang="tr-TR" sz="1400" dirty="0" err="1"/>
              <a:t>class</a:t>
            </a:r>
            <a:r>
              <a:rPr lang="tr-TR" sz="1400" dirty="0"/>
              <a:t> </a:t>
            </a:r>
            <a:r>
              <a:rPr lang="tr-TR" sz="1400" dirty="0" err="1"/>
              <a:t>area</a:t>
            </a:r>
            <a:r>
              <a:rPr lang="tr-TR" sz="1400" dirty="0"/>
              <a:t> :");</a:t>
            </a:r>
          </a:p>
          <a:p>
            <a:r>
              <a:rPr lang="tr-TR" sz="1400" dirty="0"/>
              <a:t>         </a:t>
            </a:r>
            <a:r>
              <a:rPr lang="tr-TR" sz="1400" dirty="0" err="1"/>
              <a:t>return</a:t>
            </a:r>
            <a:r>
              <a:rPr lang="tr-TR" sz="1400" dirty="0"/>
              <a:t> (</a:t>
            </a:r>
            <a:r>
              <a:rPr lang="tr-TR" sz="1400" dirty="0" err="1"/>
              <a:t>width</a:t>
            </a:r>
            <a:r>
              <a:rPr lang="tr-TR" sz="1400" dirty="0"/>
              <a:t> * </a:t>
            </a:r>
            <a:r>
              <a:rPr lang="tr-TR" sz="1400" dirty="0" err="1"/>
              <a:t>height</a:t>
            </a:r>
            <a:r>
              <a:rPr lang="tr-TR" sz="1400" dirty="0"/>
              <a:t>); </a:t>
            </a:r>
          </a:p>
          <a:p>
            <a:r>
              <a:rPr lang="tr-TR" sz="1400" dirty="0"/>
              <a:t>      }</a:t>
            </a:r>
          </a:p>
          <a:p>
            <a:r>
              <a:rPr lang="tr-TR" sz="1400" dirty="0"/>
              <a:t>   }</a:t>
            </a:r>
          </a:p>
          <a:p>
            <a:r>
              <a:rPr lang="tr-TR" sz="1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593992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95536" y="188640"/>
            <a:ext cx="842493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 err="1"/>
              <a:t>class</a:t>
            </a:r>
            <a:r>
              <a:rPr lang="tr-TR" sz="1200" dirty="0"/>
              <a:t> </a:t>
            </a:r>
            <a:r>
              <a:rPr lang="tr-TR" sz="1200" dirty="0" err="1"/>
              <a:t>Triangle</a:t>
            </a:r>
            <a:r>
              <a:rPr lang="tr-TR" sz="1200" dirty="0"/>
              <a:t>: </a:t>
            </a:r>
            <a:r>
              <a:rPr lang="tr-TR" sz="1200" dirty="0" err="1"/>
              <a:t>Shape</a:t>
            </a:r>
            <a:endParaRPr lang="tr-TR" sz="1200" dirty="0"/>
          </a:p>
          <a:p>
            <a:r>
              <a:rPr lang="tr-TR" sz="1200" dirty="0"/>
              <a:t>   {</a:t>
            </a:r>
          </a:p>
          <a:p>
            <a:r>
              <a:rPr lang="tr-TR" sz="1200" dirty="0"/>
              <a:t>      </a:t>
            </a:r>
            <a:r>
              <a:rPr lang="tr-TR" sz="1200" dirty="0" err="1"/>
              <a:t>public</a:t>
            </a:r>
            <a:r>
              <a:rPr lang="tr-TR" sz="1200" dirty="0"/>
              <a:t> </a:t>
            </a:r>
            <a:r>
              <a:rPr lang="tr-TR" sz="1200" dirty="0" err="1"/>
              <a:t>Triangle</a:t>
            </a:r>
            <a:r>
              <a:rPr lang="tr-TR" sz="1200" dirty="0"/>
              <a:t>(</a:t>
            </a:r>
            <a:r>
              <a:rPr lang="tr-TR" sz="1200" dirty="0" err="1"/>
              <a:t>int</a:t>
            </a:r>
            <a:r>
              <a:rPr lang="tr-TR" sz="1200" dirty="0"/>
              <a:t> a = 0, </a:t>
            </a:r>
            <a:r>
              <a:rPr lang="tr-TR" sz="1200" dirty="0" err="1"/>
              <a:t>int</a:t>
            </a:r>
            <a:r>
              <a:rPr lang="tr-TR" sz="1200" dirty="0"/>
              <a:t> b = 0): </a:t>
            </a:r>
            <a:r>
              <a:rPr lang="tr-TR" sz="1200" dirty="0" err="1"/>
              <a:t>base</a:t>
            </a:r>
            <a:r>
              <a:rPr lang="tr-TR" sz="1200" dirty="0"/>
              <a:t>(a, b)</a:t>
            </a:r>
          </a:p>
          <a:p>
            <a:r>
              <a:rPr lang="tr-TR" sz="1200" dirty="0"/>
              <a:t>      {</a:t>
            </a:r>
          </a:p>
          <a:p>
            <a:r>
              <a:rPr lang="tr-TR" sz="1200" dirty="0"/>
              <a:t>      </a:t>
            </a:r>
          </a:p>
          <a:p>
            <a:r>
              <a:rPr lang="tr-TR" sz="1200" dirty="0"/>
              <a:t>      }</a:t>
            </a:r>
          </a:p>
          <a:p>
            <a:r>
              <a:rPr lang="tr-TR" sz="1200" dirty="0"/>
              <a:t>      </a:t>
            </a:r>
            <a:r>
              <a:rPr lang="tr-TR" sz="1200" dirty="0" err="1"/>
              <a:t>public</a:t>
            </a:r>
            <a:r>
              <a:rPr lang="tr-TR" sz="1200" dirty="0"/>
              <a:t> </a:t>
            </a:r>
            <a:r>
              <a:rPr lang="tr-TR" sz="1200" dirty="0" err="1"/>
              <a:t>override</a:t>
            </a:r>
            <a:r>
              <a:rPr lang="tr-TR" sz="1200" dirty="0"/>
              <a:t> </a:t>
            </a:r>
            <a:r>
              <a:rPr lang="tr-TR" sz="1200" dirty="0" err="1"/>
              <a:t>int</a:t>
            </a:r>
            <a:r>
              <a:rPr lang="tr-TR" sz="1200" dirty="0"/>
              <a:t> </a:t>
            </a:r>
            <a:r>
              <a:rPr lang="tr-TR" sz="1200" dirty="0" err="1"/>
              <a:t>area</a:t>
            </a:r>
            <a:r>
              <a:rPr lang="tr-TR" sz="1200" dirty="0"/>
              <a:t>()</a:t>
            </a:r>
          </a:p>
          <a:p>
            <a:r>
              <a:rPr lang="tr-TR" sz="1200" dirty="0"/>
              <a:t>      {</a:t>
            </a:r>
          </a:p>
          <a:p>
            <a:r>
              <a:rPr lang="tr-TR" sz="1200" dirty="0"/>
              <a:t>         </a:t>
            </a:r>
            <a:r>
              <a:rPr lang="tr-TR" sz="1200" dirty="0" err="1"/>
              <a:t>Console.WriteLine</a:t>
            </a:r>
            <a:r>
              <a:rPr lang="tr-TR" sz="1200" dirty="0"/>
              <a:t>("</a:t>
            </a:r>
            <a:r>
              <a:rPr lang="tr-TR" sz="1200" dirty="0" err="1"/>
              <a:t>Triangle</a:t>
            </a:r>
            <a:r>
              <a:rPr lang="tr-TR" sz="1200" dirty="0"/>
              <a:t> </a:t>
            </a:r>
            <a:r>
              <a:rPr lang="tr-TR" sz="1200" dirty="0" err="1"/>
              <a:t>class</a:t>
            </a:r>
            <a:r>
              <a:rPr lang="tr-TR" sz="1200" dirty="0"/>
              <a:t> </a:t>
            </a:r>
            <a:r>
              <a:rPr lang="tr-TR" sz="1200" dirty="0" err="1"/>
              <a:t>area</a:t>
            </a:r>
            <a:r>
              <a:rPr lang="tr-TR" sz="1200" dirty="0"/>
              <a:t> :");</a:t>
            </a:r>
          </a:p>
          <a:p>
            <a:r>
              <a:rPr lang="tr-TR" sz="1200" dirty="0"/>
              <a:t>         </a:t>
            </a:r>
            <a:r>
              <a:rPr lang="tr-TR" sz="1200" dirty="0" err="1"/>
              <a:t>return</a:t>
            </a:r>
            <a:r>
              <a:rPr lang="tr-TR" sz="1200" dirty="0"/>
              <a:t> (</a:t>
            </a:r>
            <a:r>
              <a:rPr lang="tr-TR" sz="1200" dirty="0" err="1"/>
              <a:t>width</a:t>
            </a:r>
            <a:r>
              <a:rPr lang="tr-TR" sz="1200" dirty="0"/>
              <a:t> * </a:t>
            </a:r>
            <a:r>
              <a:rPr lang="tr-TR" sz="1200" dirty="0" err="1"/>
              <a:t>height</a:t>
            </a:r>
            <a:r>
              <a:rPr lang="tr-TR" sz="1200" dirty="0"/>
              <a:t> / 2); </a:t>
            </a:r>
          </a:p>
          <a:p>
            <a:r>
              <a:rPr lang="tr-TR" sz="1200" dirty="0"/>
              <a:t>      }</a:t>
            </a:r>
          </a:p>
          <a:p>
            <a:r>
              <a:rPr lang="tr-TR" sz="1200" dirty="0"/>
              <a:t>   }</a:t>
            </a:r>
          </a:p>
          <a:p>
            <a:r>
              <a:rPr lang="tr-TR" sz="1200" dirty="0"/>
              <a:t>   </a:t>
            </a:r>
            <a:r>
              <a:rPr lang="tr-TR" sz="1200" dirty="0" err="1"/>
              <a:t>class</a:t>
            </a:r>
            <a:r>
              <a:rPr lang="tr-TR" sz="1200" dirty="0"/>
              <a:t> </a:t>
            </a:r>
            <a:r>
              <a:rPr lang="tr-TR" sz="1200" dirty="0" err="1"/>
              <a:t>Caller</a:t>
            </a:r>
            <a:endParaRPr lang="tr-TR" sz="1200" dirty="0"/>
          </a:p>
          <a:p>
            <a:r>
              <a:rPr lang="tr-TR" sz="1200" dirty="0"/>
              <a:t>   {</a:t>
            </a:r>
          </a:p>
          <a:p>
            <a:r>
              <a:rPr lang="tr-TR" sz="1200" dirty="0"/>
              <a:t>      </a:t>
            </a:r>
            <a:r>
              <a:rPr lang="tr-TR" sz="1200" dirty="0" err="1"/>
              <a:t>public</a:t>
            </a:r>
            <a:r>
              <a:rPr lang="tr-TR" sz="1200" dirty="0"/>
              <a:t> </a:t>
            </a:r>
            <a:r>
              <a:rPr lang="tr-TR" sz="1200" dirty="0" err="1"/>
              <a:t>void</a:t>
            </a:r>
            <a:r>
              <a:rPr lang="tr-TR" sz="1200" dirty="0"/>
              <a:t> </a:t>
            </a:r>
            <a:r>
              <a:rPr lang="tr-TR" sz="1200" dirty="0" err="1"/>
              <a:t>CallArea</a:t>
            </a:r>
            <a:r>
              <a:rPr lang="tr-TR" sz="1200" dirty="0"/>
              <a:t>(</a:t>
            </a:r>
            <a:r>
              <a:rPr lang="tr-TR" sz="1200" dirty="0" err="1"/>
              <a:t>Shape</a:t>
            </a:r>
            <a:r>
              <a:rPr lang="tr-TR" sz="1200" dirty="0"/>
              <a:t> </a:t>
            </a:r>
            <a:r>
              <a:rPr lang="tr-TR" sz="1200" dirty="0" err="1"/>
              <a:t>sh</a:t>
            </a:r>
            <a:r>
              <a:rPr lang="tr-TR" sz="1200" dirty="0"/>
              <a:t>)</a:t>
            </a:r>
          </a:p>
          <a:p>
            <a:r>
              <a:rPr lang="tr-TR" sz="1200" dirty="0"/>
              <a:t>      {</a:t>
            </a:r>
          </a:p>
          <a:p>
            <a:r>
              <a:rPr lang="tr-TR" sz="1200" dirty="0"/>
              <a:t>         </a:t>
            </a:r>
            <a:r>
              <a:rPr lang="tr-TR" sz="1200" dirty="0" err="1"/>
              <a:t>int</a:t>
            </a:r>
            <a:r>
              <a:rPr lang="tr-TR" sz="1200" dirty="0"/>
              <a:t> a;</a:t>
            </a:r>
          </a:p>
          <a:p>
            <a:r>
              <a:rPr lang="tr-TR" sz="1200" dirty="0"/>
              <a:t>         a = </a:t>
            </a:r>
            <a:r>
              <a:rPr lang="tr-TR" sz="1200" dirty="0" err="1"/>
              <a:t>sh.area</a:t>
            </a:r>
            <a:r>
              <a:rPr lang="tr-TR" sz="1200" dirty="0"/>
              <a:t>();</a:t>
            </a:r>
          </a:p>
          <a:p>
            <a:r>
              <a:rPr lang="tr-TR" sz="1200" dirty="0"/>
              <a:t>         </a:t>
            </a:r>
            <a:r>
              <a:rPr lang="tr-TR" sz="1200" dirty="0" err="1"/>
              <a:t>Console.WriteLine</a:t>
            </a:r>
            <a:r>
              <a:rPr lang="tr-TR" sz="1200" dirty="0"/>
              <a:t>("</a:t>
            </a:r>
            <a:r>
              <a:rPr lang="tr-TR" sz="1200" dirty="0" err="1"/>
              <a:t>Area</a:t>
            </a:r>
            <a:r>
              <a:rPr lang="tr-TR" sz="1200" dirty="0"/>
              <a:t>: {0}", a);</a:t>
            </a:r>
          </a:p>
          <a:p>
            <a:r>
              <a:rPr lang="tr-TR" sz="1200" dirty="0"/>
              <a:t>      }</a:t>
            </a:r>
          </a:p>
          <a:p>
            <a:r>
              <a:rPr lang="tr-TR" sz="1200" dirty="0"/>
              <a:t>   }  </a:t>
            </a:r>
          </a:p>
          <a:p>
            <a:r>
              <a:rPr lang="tr-TR" sz="1200" dirty="0"/>
              <a:t>   </a:t>
            </a:r>
            <a:r>
              <a:rPr lang="tr-TR" sz="1200" dirty="0" err="1"/>
              <a:t>class</a:t>
            </a:r>
            <a:r>
              <a:rPr lang="tr-TR" sz="1200" dirty="0"/>
              <a:t> </a:t>
            </a:r>
            <a:r>
              <a:rPr lang="tr-TR" sz="1200" dirty="0" err="1"/>
              <a:t>Tester</a:t>
            </a:r>
            <a:endParaRPr lang="tr-TR" sz="1200" dirty="0"/>
          </a:p>
          <a:p>
            <a:r>
              <a:rPr lang="tr-TR" sz="1200" dirty="0"/>
              <a:t>   {</a:t>
            </a:r>
          </a:p>
          <a:p>
            <a:r>
              <a:rPr lang="tr-TR" sz="1200" dirty="0"/>
              <a:t>      </a:t>
            </a:r>
          </a:p>
          <a:p>
            <a:r>
              <a:rPr lang="tr-TR" sz="1200" dirty="0"/>
              <a:t>      </a:t>
            </a:r>
            <a:r>
              <a:rPr lang="tr-TR" sz="1200" dirty="0" err="1"/>
              <a:t>static</a:t>
            </a:r>
            <a:r>
              <a:rPr lang="tr-TR" sz="1200" dirty="0"/>
              <a:t> </a:t>
            </a:r>
            <a:r>
              <a:rPr lang="tr-TR" sz="1200" dirty="0" err="1"/>
              <a:t>void</a:t>
            </a:r>
            <a:r>
              <a:rPr lang="tr-TR" sz="1200" dirty="0"/>
              <a:t> Main(</a:t>
            </a:r>
            <a:r>
              <a:rPr lang="tr-TR" sz="1200" dirty="0" err="1"/>
              <a:t>string</a:t>
            </a:r>
            <a:r>
              <a:rPr lang="tr-TR" sz="1200" dirty="0"/>
              <a:t>[] </a:t>
            </a:r>
            <a:r>
              <a:rPr lang="tr-TR" sz="1200" dirty="0" err="1"/>
              <a:t>args</a:t>
            </a:r>
            <a:r>
              <a:rPr lang="tr-TR" sz="1200" dirty="0"/>
              <a:t>)</a:t>
            </a:r>
          </a:p>
          <a:p>
            <a:r>
              <a:rPr lang="tr-TR" sz="1200" dirty="0"/>
              <a:t>      {</a:t>
            </a:r>
          </a:p>
          <a:p>
            <a:r>
              <a:rPr lang="tr-TR" sz="1200" dirty="0"/>
              <a:t>         </a:t>
            </a:r>
            <a:r>
              <a:rPr lang="tr-TR" sz="1200" dirty="0" err="1"/>
              <a:t>Caller</a:t>
            </a:r>
            <a:r>
              <a:rPr lang="tr-TR" sz="1200" dirty="0"/>
              <a:t> c = </a:t>
            </a:r>
            <a:r>
              <a:rPr lang="tr-TR" sz="1200" dirty="0" err="1"/>
              <a:t>new</a:t>
            </a:r>
            <a:r>
              <a:rPr lang="tr-TR" sz="1200" dirty="0"/>
              <a:t> </a:t>
            </a:r>
            <a:r>
              <a:rPr lang="tr-TR" sz="1200" dirty="0" err="1"/>
              <a:t>Caller</a:t>
            </a:r>
            <a:r>
              <a:rPr lang="tr-TR" sz="1200" dirty="0"/>
              <a:t>();</a:t>
            </a:r>
          </a:p>
          <a:p>
            <a:r>
              <a:rPr lang="tr-TR" sz="1200" dirty="0"/>
              <a:t>         </a:t>
            </a:r>
            <a:r>
              <a:rPr lang="tr-TR" sz="1200" dirty="0" err="1"/>
              <a:t>Rectangle</a:t>
            </a:r>
            <a:r>
              <a:rPr lang="tr-TR" sz="1200" dirty="0"/>
              <a:t> r = </a:t>
            </a:r>
            <a:r>
              <a:rPr lang="tr-TR" sz="1200" dirty="0" err="1"/>
              <a:t>new</a:t>
            </a:r>
            <a:r>
              <a:rPr lang="tr-TR" sz="1200" dirty="0"/>
              <a:t> </a:t>
            </a:r>
            <a:r>
              <a:rPr lang="tr-TR" sz="1200" dirty="0" err="1"/>
              <a:t>Rectangle</a:t>
            </a:r>
            <a:r>
              <a:rPr lang="tr-TR" sz="1200" dirty="0"/>
              <a:t>(10, 7);</a:t>
            </a:r>
          </a:p>
          <a:p>
            <a:r>
              <a:rPr lang="tr-TR" sz="1200" dirty="0"/>
              <a:t>         </a:t>
            </a:r>
            <a:r>
              <a:rPr lang="tr-TR" sz="1200" dirty="0" err="1"/>
              <a:t>Triangle</a:t>
            </a:r>
            <a:r>
              <a:rPr lang="tr-TR" sz="1200" dirty="0"/>
              <a:t> t = </a:t>
            </a:r>
            <a:r>
              <a:rPr lang="tr-TR" sz="1200" dirty="0" err="1"/>
              <a:t>new</a:t>
            </a:r>
            <a:r>
              <a:rPr lang="tr-TR" sz="1200" dirty="0"/>
              <a:t> </a:t>
            </a:r>
            <a:r>
              <a:rPr lang="tr-TR" sz="1200" dirty="0" err="1"/>
              <a:t>Triangle</a:t>
            </a:r>
            <a:r>
              <a:rPr lang="tr-TR" sz="1200" dirty="0"/>
              <a:t>(10, 5);</a:t>
            </a:r>
          </a:p>
          <a:p>
            <a:r>
              <a:rPr lang="tr-TR" sz="1200" dirty="0"/>
              <a:t>         </a:t>
            </a:r>
            <a:r>
              <a:rPr lang="tr-TR" sz="1200" dirty="0" err="1"/>
              <a:t>c.CallArea</a:t>
            </a:r>
            <a:r>
              <a:rPr lang="tr-TR" sz="1200" dirty="0"/>
              <a:t>(r);</a:t>
            </a:r>
          </a:p>
          <a:p>
            <a:r>
              <a:rPr lang="tr-TR" sz="1200" dirty="0"/>
              <a:t>         </a:t>
            </a:r>
            <a:r>
              <a:rPr lang="tr-TR" sz="1200" dirty="0" err="1"/>
              <a:t>c.CallArea</a:t>
            </a:r>
            <a:r>
              <a:rPr lang="tr-TR" sz="1200" dirty="0"/>
              <a:t>(t);</a:t>
            </a:r>
          </a:p>
          <a:p>
            <a:r>
              <a:rPr lang="tr-TR" sz="1200" dirty="0"/>
              <a:t>         </a:t>
            </a:r>
            <a:r>
              <a:rPr lang="tr-TR" sz="1200" dirty="0" err="1"/>
              <a:t>Console.ReadKey</a:t>
            </a:r>
            <a:r>
              <a:rPr lang="tr-TR" sz="1200" dirty="0"/>
              <a:t>();</a:t>
            </a:r>
          </a:p>
          <a:p>
            <a:r>
              <a:rPr lang="tr-TR" sz="1200" dirty="0"/>
              <a:t>      }</a:t>
            </a:r>
          </a:p>
          <a:p>
            <a:r>
              <a:rPr lang="tr-TR" sz="1200" dirty="0"/>
              <a:t>   }</a:t>
            </a:r>
          </a:p>
          <a:p>
            <a:r>
              <a:rPr lang="tr-T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36119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B9338A69-2D3F-469B-87D2-04DAD941D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21810"/>
            <a:ext cx="8460432" cy="4606901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C32CD4F4-9DB0-4419-B172-BB97D90F7C19}"/>
              </a:ext>
            </a:extLst>
          </p:cNvPr>
          <p:cNvSpPr txBox="1"/>
          <p:nvPr/>
        </p:nvSpPr>
        <p:spPr>
          <a:xfrm>
            <a:off x="4722273" y="188640"/>
            <a:ext cx="1008112" cy="27699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tr-TR" sz="1200" dirty="0" err="1"/>
              <a:t>advisor</a:t>
            </a:r>
            <a:endParaRPr lang="tr-TR" sz="12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ACF559C-ED18-4434-84C1-F3A3F69FD48A}"/>
              </a:ext>
            </a:extLst>
          </p:cNvPr>
          <p:cNvSpPr txBox="1"/>
          <p:nvPr/>
        </p:nvSpPr>
        <p:spPr>
          <a:xfrm>
            <a:off x="2627784" y="188639"/>
            <a:ext cx="1008112" cy="27699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tr-TR" sz="1200" dirty="0" err="1"/>
              <a:t>student</a:t>
            </a:r>
            <a:endParaRPr lang="tr-TR" sz="12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3833ABC-83EE-4E05-A0EF-80F8139481CB}"/>
              </a:ext>
            </a:extLst>
          </p:cNvPr>
          <p:cNvSpPr txBox="1"/>
          <p:nvPr/>
        </p:nvSpPr>
        <p:spPr>
          <a:xfrm>
            <a:off x="1763688" y="1066724"/>
            <a:ext cx="1008112" cy="27699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tr-TR" sz="1200" dirty="0" err="1"/>
              <a:t>mstudent</a:t>
            </a:r>
            <a:endParaRPr lang="tr-TR" sz="12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73B4DAA-71C3-40F2-8587-113784526BA3}"/>
              </a:ext>
            </a:extLst>
          </p:cNvPr>
          <p:cNvSpPr txBox="1"/>
          <p:nvPr/>
        </p:nvSpPr>
        <p:spPr>
          <a:xfrm>
            <a:off x="3059832" y="1066723"/>
            <a:ext cx="1008112" cy="27699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tr-TR" sz="1200" dirty="0" err="1"/>
              <a:t>pHDtudent</a:t>
            </a:r>
            <a:endParaRPr lang="tr-TR" sz="1200" dirty="0"/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CBC4C05B-BA88-4868-826D-977EF9DDFE14}"/>
              </a:ext>
            </a:extLst>
          </p:cNvPr>
          <p:cNvCxnSpPr/>
          <p:nvPr/>
        </p:nvCxnSpPr>
        <p:spPr>
          <a:xfrm flipV="1">
            <a:off x="2411760" y="465638"/>
            <a:ext cx="360040" cy="601085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0B45B165-5927-4FA4-8076-BD8ED18A3070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239852" y="465639"/>
            <a:ext cx="324036" cy="601084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B682C76C-3F81-4EE4-8903-26F392FDA6C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635896" y="327139"/>
            <a:ext cx="10863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EF12548F-C917-4C3E-90E9-6FD6BD59A58D}"/>
              </a:ext>
            </a:extLst>
          </p:cNvPr>
          <p:cNvSpPr txBox="1"/>
          <p:nvPr/>
        </p:nvSpPr>
        <p:spPr>
          <a:xfrm>
            <a:off x="6168690" y="188639"/>
            <a:ext cx="1008112" cy="27699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tr-TR" sz="1200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62069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Inheritance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half" idx="1"/>
          </p:nvPr>
        </p:nvSpPr>
        <p:spPr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tr-TR" dirty="0"/>
              <a:t>Kalıtım ilişkisi genellikle sınıf diyagramında temel sınıfı işaret eden bir ok ile gösterilir.</a:t>
            </a:r>
            <a:endParaRPr lang="en-US" dirty="0"/>
          </a:p>
          <a:p>
            <a:r>
              <a:rPr kumimoji="1" lang="tr-TR" dirty="0"/>
              <a:t>Kalıtım </a:t>
            </a:r>
            <a:r>
              <a:rPr kumimoji="1" lang="en-US" b="1" i="1" dirty="0"/>
              <a:t>is-a</a:t>
            </a:r>
            <a:r>
              <a:rPr kumimoji="1" lang="en-US" i="1" dirty="0"/>
              <a:t> </a:t>
            </a:r>
            <a:r>
              <a:rPr kumimoji="1" lang="tr-TR" i="1" dirty="0"/>
              <a:t>ilişkisi oluşturmalıdır yani çocuk temel sınıfın daha spesifik sürümü olmalıdır. 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95250" name="Group 18"/>
          <p:cNvGrpSpPr>
            <a:grpSpLocks/>
          </p:cNvGrpSpPr>
          <p:nvPr/>
        </p:nvGrpSpPr>
        <p:grpSpPr bwMode="auto">
          <a:xfrm>
            <a:off x="5410200" y="2209800"/>
            <a:ext cx="2590800" cy="3048000"/>
            <a:chOff x="2184" y="1584"/>
            <a:chExt cx="1104" cy="1152"/>
          </a:xfrm>
        </p:grpSpPr>
        <p:sp>
          <p:nvSpPr>
            <p:cNvPr id="95251" name="AutoShape 19"/>
            <p:cNvSpPr>
              <a:spLocks noChangeArrowheads="1"/>
            </p:cNvSpPr>
            <p:nvPr/>
          </p:nvSpPr>
          <p:spPr bwMode="auto">
            <a:xfrm>
              <a:off x="2184" y="1584"/>
              <a:ext cx="1104" cy="384"/>
            </a:xfrm>
            <a:prstGeom prst="flowChartAlternateProcess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Animal</a:t>
              </a:r>
            </a:p>
          </p:txBody>
        </p:sp>
        <p:sp>
          <p:nvSpPr>
            <p:cNvPr id="95252" name="AutoShape 20"/>
            <p:cNvSpPr>
              <a:spLocks noChangeArrowheads="1"/>
            </p:cNvSpPr>
            <p:nvPr/>
          </p:nvSpPr>
          <p:spPr bwMode="auto">
            <a:xfrm>
              <a:off x="2184" y="2352"/>
              <a:ext cx="1104" cy="384"/>
            </a:xfrm>
            <a:prstGeom prst="flowChartAlternateProcess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Bird</a:t>
              </a:r>
            </a:p>
          </p:txBody>
        </p:sp>
        <p:cxnSp>
          <p:nvCxnSpPr>
            <p:cNvPr id="95253" name="AutoShape 21"/>
            <p:cNvCxnSpPr>
              <a:cxnSpLocks noChangeShapeType="1"/>
              <a:stCxn id="95252" idx="0"/>
              <a:endCxn id="95251" idx="2"/>
            </p:cNvCxnSpPr>
            <p:nvPr/>
          </p:nvCxnSpPr>
          <p:spPr bwMode="auto">
            <a:xfrm flipV="1">
              <a:off x="2736" y="1968"/>
              <a:ext cx="0" cy="384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969058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326D2995-7691-4F29-8ECF-1CAE2F10ADE0}"/>
              </a:ext>
            </a:extLst>
          </p:cNvPr>
          <p:cNvSpPr/>
          <p:nvPr/>
        </p:nvSpPr>
        <p:spPr>
          <a:xfrm>
            <a:off x="179512" y="332656"/>
            <a:ext cx="504056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kalıtım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advisor</a:t>
            </a:r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advisor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name=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advisor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ln,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t)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=n;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ln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t;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yazdir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tr-T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          :"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" Name           :"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name);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tr-T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Lastname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       :"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93094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003F5BAB-4FFF-4A57-8334-76E75B4237E6}"/>
              </a:ext>
            </a:extLst>
          </p:cNvPr>
          <p:cNvSpPr/>
          <p:nvPr/>
        </p:nvSpPr>
        <p:spPr>
          <a:xfrm>
            <a:off x="1187624" y="692696"/>
            <a:ext cx="597666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kalıtım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Name=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n,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n;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value;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name;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name = value;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yazdir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 Name             :"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Name);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Lastname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        :"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886705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78713043-6CC7-44F3-9C3F-20047A198404}"/>
              </a:ext>
            </a:extLst>
          </p:cNvPr>
          <p:cNvSpPr/>
          <p:nvPr/>
        </p:nvSpPr>
        <p:spPr>
          <a:xfrm>
            <a:off x="611560" y="122469"/>
            <a:ext cx="80648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mstudent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:student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thesisTitle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advisor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a1 =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advisor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mstudent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thesisTitle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(advisor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ln,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n,ln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a1 = a;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thesisTitle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yazdir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Console.BackgroundColor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ConsoleColor.Red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 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information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Console.BackgroundColor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ConsoleColor.White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.yazdir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Console.ForegroundColor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ConsoleColor.Blue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Thesis Title     :"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thesisTitle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Console.ForegroundColor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ConsoleColor.Black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Console.BackgroundColor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ConsoleColor.Red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advisor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information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Console.BackgroundColor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ConsoleColor.White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a1.yazdir();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32590369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DB148F9A-4E3E-498D-8434-C3B848E73441}"/>
              </a:ext>
            </a:extLst>
          </p:cNvPr>
          <p:cNvSpPr/>
          <p:nvPr/>
        </p:nvSpPr>
        <p:spPr>
          <a:xfrm>
            <a:off x="287524" y="102467"/>
            <a:ext cx="856895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pHDtudent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thesisTitle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advisor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a1 =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advisor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nofTik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pHDtudent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thesisTitle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nofTik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pHDtudent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(advisor a,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ln,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(n, ln)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a1 = a;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thesisTitle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nofTik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yazdir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Console.BackgroundColor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ConsoleColor.Red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 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information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Console.BackgroundColor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ConsoleColor.White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.yazdir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number of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tik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   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nofTik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Console.ForegroundColor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ConsoleColor.Blue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Thesis Title     :"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thesisTitle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Console.ForegroundColor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ConsoleColor.Black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Console.BackgroundColor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ConsoleColor.Red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advisor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information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Console.BackgroundColor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ConsoleColor.White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a1.yazdir();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6049897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D6EE417B-1182-42B1-A6E2-A1EC3DF628CF}"/>
              </a:ext>
            </a:extLst>
          </p:cNvPr>
          <p:cNvSpPr/>
          <p:nvPr/>
        </p:nvSpPr>
        <p:spPr>
          <a:xfrm>
            <a:off x="107504" y="476672"/>
            <a:ext cx="9001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kalıtım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advisor(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ali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bal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"Prof. Dr."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ms1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(ad,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"cemil"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Öz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"insect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bla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bla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..."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phd1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pHDtudent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(ad,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"cemil"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Öz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"insect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bla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bla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..."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2);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ms1.yazdir();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"----------------------------"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phd1.yazdir();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"done!"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7581204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1561E926-E81F-4839-A6C8-54B1924B448C}"/>
              </a:ext>
            </a:extLst>
          </p:cNvPr>
          <p:cNvSpPr/>
          <p:nvPr/>
        </p:nvSpPr>
        <p:spPr>
          <a:xfrm>
            <a:off x="0" y="10713"/>
            <a:ext cx="4896544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tr-TR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Name=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n,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n;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ln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value; }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=&gt; name;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=&gt; name = value; }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yazdir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 Name             :"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+ Name);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tr-TR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Lastname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         :"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20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EC049ACB-6E2B-408E-823B-76A1FEFF07EE}"/>
              </a:ext>
            </a:extLst>
          </p:cNvPr>
          <p:cNvSpPr/>
          <p:nvPr/>
        </p:nvSpPr>
        <p:spPr>
          <a:xfrm>
            <a:off x="4603687" y="145711"/>
            <a:ext cx="478802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mstudent</a:t>
            </a:r>
            <a:r>
              <a:rPr lang="tr-T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:student</a:t>
            </a:r>
            <a:endParaRPr lang="tr-T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thesisTitle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advisor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a1 = </a:t>
            </a:r>
            <a:r>
              <a:rPr lang="tr-T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advisor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mstudent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r>
              <a:rPr lang="tr-T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tr-T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thesisTitle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8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mstudent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(advisor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ln,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n,ln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a1 = a;</a:t>
            </a:r>
          </a:p>
          <a:p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thesisTitle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tt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tr-T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tr-T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yazdir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Console.BackgroundColor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ConsoleColor.Red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800" dirty="0">
                <a:solidFill>
                  <a:srgbClr val="A31515"/>
                </a:solidFill>
                <a:latin typeface="Consolas" panose="020B0609020204030204" pitchFamily="49" charset="0"/>
              </a:rPr>
              <a:t>"  </a:t>
            </a:r>
            <a:r>
              <a:rPr lang="tr-TR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</a:t>
            </a:r>
            <a:r>
              <a:rPr lang="tr-TR" sz="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information</a:t>
            </a:r>
            <a:r>
              <a:rPr lang="tr-TR" sz="8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Console.BackgroundColor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ConsoleColor.White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tr-T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.yazdir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Console.ForegroundColor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ConsoleColor.Blue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 Thesis Title     :"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thesisTitle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Console.ForegroundColor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ConsoleColor.Black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Console.BackgroundColor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ConsoleColor.Red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advisor</a:t>
            </a:r>
            <a:r>
              <a:rPr lang="tr-TR" sz="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information</a:t>
            </a:r>
            <a:r>
              <a:rPr lang="tr-TR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Console.BackgroundColor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ConsoleColor.White</a:t>
            </a:r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a1.yazdir();</a:t>
            </a:r>
          </a:p>
          <a:p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3701541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0FB262D5-0C7D-4F22-A956-F2306052D36B}"/>
              </a:ext>
            </a:extLst>
          </p:cNvPr>
          <p:cNvSpPr/>
          <p:nvPr/>
        </p:nvSpPr>
        <p:spPr>
          <a:xfrm>
            <a:off x="179512" y="1236092"/>
            <a:ext cx="7272808" cy="5101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pHDtudent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endParaRPr lang="tr-T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thesisTitle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advisor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a1 = </a:t>
            </a:r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advisor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nofTik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pHDtudent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thesisTitle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nofTik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0;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pHDtudent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(advisor a,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ln,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(n, ln)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a1 = a;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thesisTitle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tt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nofTik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nt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yazdir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Console.BackgroundColor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ConsoleColor.Red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"  </a:t>
            </a:r>
            <a:r>
              <a:rPr lang="tr-T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information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Console.BackgroundColor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ConsoleColor.White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.yazdir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number of 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tik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    :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nofTik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Console.ForegroundColor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ConsoleColor.Blue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Thesis Title     :"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thesisTitle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Console.ForegroundColor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ConsoleColor.Black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Console.BackgroundColor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ConsoleColor.Red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advisor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information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Console.BackgroundColor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ConsoleColor.White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a1.yazdir();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9617533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39955A4D-ACB6-4C72-B482-7366FC619476}"/>
              </a:ext>
            </a:extLst>
          </p:cNvPr>
          <p:cNvSpPr/>
          <p:nvPr/>
        </p:nvSpPr>
        <p:spPr>
          <a:xfrm>
            <a:off x="539552" y="548680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ad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advisor(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"Ali"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"Bal"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"Prof. Dr."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s 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s[0]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mstudent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(ad,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"cemil"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Öz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"insect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bla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bla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..."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ad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advisor(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Fatma"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Kuralcı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Dr.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Öğr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.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Üyesi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s[1] 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pHDtudent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(ad,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 Hülya"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"Tarafsız"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Computer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vision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bla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bla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..."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2);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ad=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advisor(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Nejla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Herşeyibilen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Doç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. Dr."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s[2]=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mstudent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(ad,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"Cemil"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"Öz"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artificial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intellegent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bla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bla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..."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(var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st.yazdir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"----------------------------"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"Press any key to continue"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"done!"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32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F619F50-F2EA-476D-B550-D16C72FCEC1E}"/>
              </a:ext>
            </a:extLst>
          </p:cNvPr>
          <p:cNvSpPr/>
          <p:nvPr/>
        </p:nvSpPr>
        <p:spPr>
          <a:xfrm>
            <a:off x="251520" y="4664859"/>
            <a:ext cx="856895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ad=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advisor(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Nejla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Herşeyibilen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Doç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. Dr."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s[2]=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mstudent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(ad,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"Cemil"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"Öz"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artificial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intellegent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bla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bla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..."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0BB5977-6EAA-4DB0-B27B-8F0616963DA9}"/>
              </a:ext>
            </a:extLst>
          </p:cNvPr>
          <p:cNvSpPr/>
          <p:nvPr/>
        </p:nvSpPr>
        <p:spPr>
          <a:xfrm>
            <a:off x="107504" y="5839195"/>
            <a:ext cx="8928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s[2]=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mstudent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advisor(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Nejla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Herşeyibilen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Doç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. Dr."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"Cemil"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"Öz"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artificial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intellegent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bla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bla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..."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89EB0259-9747-4CE4-9C38-61853449BF3A}"/>
              </a:ext>
            </a:extLst>
          </p:cNvPr>
          <p:cNvSpPr/>
          <p:nvPr/>
        </p:nvSpPr>
        <p:spPr>
          <a:xfrm>
            <a:off x="251520" y="5219591"/>
            <a:ext cx="8568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Yerine Aşağıdaki şekilde de tanımlanabilir.</a:t>
            </a:r>
          </a:p>
        </p:txBody>
      </p:sp>
    </p:spTree>
    <p:extLst>
      <p:ext uri="{BB962C8B-B14F-4D97-AF65-F5344CB8AC3E}">
        <p14:creationId xmlns:p14="http://schemas.microsoft.com/office/powerpoint/2010/main" val="35423906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CF95DB2B-D845-4845-A8AE-5D91FD1D126B}"/>
              </a:ext>
            </a:extLst>
          </p:cNvPr>
          <p:cNvSpPr/>
          <p:nvPr/>
        </p:nvSpPr>
        <p:spPr>
          <a:xfrm>
            <a:off x="1547664" y="2204864"/>
            <a:ext cx="6390456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faculty</a:t>
            </a:r>
            <a:endParaRPr lang="tr-T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faculty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name=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faculty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ln,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t)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=n;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ln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t;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yazdir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.GetType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().Name);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tr-T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          :"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" Name           :"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name);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tr-T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Lastname</a:t>
            </a:r>
            <a:r>
              <a:rPr lang="tr-TR" sz="1100" dirty="0">
                <a:solidFill>
                  <a:srgbClr val="A31515"/>
                </a:solidFill>
                <a:latin typeface="Consolas" panose="020B0609020204030204" pitchFamily="49" charset="0"/>
              </a:rPr>
              <a:t>       :"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6782517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738A5B66-51BB-499B-9813-097DCAD920AB}"/>
              </a:ext>
            </a:extLst>
          </p:cNvPr>
          <p:cNvSpPr/>
          <p:nvPr/>
        </p:nvSpPr>
        <p:spPr>
          <a:xfrm>
            <a:off x="1007604" y="1196752"/>
            <a:ext cx="71287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advisor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faculty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advisor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  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advisor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ln,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t):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(n,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ln,t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referee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advisor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referee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  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referee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ln,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t):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(n,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ln,t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316322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tr-TR" sz="2900" dirty="0"/>
              <a:t>Temel sınıf ve türetilmiş sınıf örnekleri</a:t>
            </a:r>
            <a:endParaRPr lang="en-US" sz="2900" dirty="0"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24630"/>
              </p:ext>
            </p:extLst>
          </p:nvPr>
        </p:nvGraphicFramePr>
        <p:xfrm>
          <a:off x="1524000" y="1138400"/>
          <a:ext cx="609600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3486463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05976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Temel sınıf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Türetilmiş sınıf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7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Ogrenci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MasterOgrenci</a:t>
                      </a:r>
                      <a:endParaRPr lang="tr-TR" dirty="0"/>
                    </a:p>
                    <a:p>
                      <a:r>
                        <a:rPr lang="tr-TR" dirty="0" err="1"/>
                        <a:t>LisansOgrenci</a:t>
                      </a:r>
                      <a:endParaRPr lang="tr-TR" dirty="0"/>
                    </a:p>
                    <a:p>
                      <a:r>
                        <a:rPr lang="tr-TR" dirty="0" err="1"/>
                        <a:t>PhdOgrenci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21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GeoNesne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Daire</a:t>
                      </a:r>
                    </a:p>
                    <a:p>
                      <a:r>
                        <a:rPr lang="tr-TR" dirty="0" err="1"/>
                        <a:t>Ucgen</a:t>
                      </a:r>
                      <a:endParaRPr lang="tr-TR" dirty="0"/>
                    </a:p>
                    <a:p>
                      <a:r>
                        <a:rPr lang="tr-TR" dirty="0" err="1"/>
                        <a:t>Dikdortgen</a:t>
                      </a:r>
                      <a:endParaRPr lang="tr-TR" dirty="0"/>
                    </a:p>
                    <a:p>
                      <a:r>
                        <a:rPr lang="tr-TR" dirty="0"/>
                        <a:t>Kare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57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Personel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Memur</a:t>
                      </a:r>
                    </a:p>
                    <a:p>
                      <a:r>
                        <a:rPr lang="tr-TR" dirty="0" err="1"/>
                        <a:t>OgretimUyesi</a:t>
                      </a:r>
                      <a:endParaRPr lang="tr-TR" dirty="0"/>
                    </a:p>
                    <a:p>
                      <a:r>
                        <a:rPr lang="tr-TR" dirty="0"/>
                        <a:t>Mudur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Bankahesabı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TasarrufHesabı</a:t>
                      </a:r>
                      <a:endParaRPr lang="tr-TR" dirty="0"/>
                    </a:p>
                    <a:p>
                      <a:r>
                        <a:rPr lang="tr-TR" dirty="0" err="1"/>
                        <a:t>MaasHesabı</a:t>
                      </a:r>
                      <a:endParaRPr lang="tr-TR" dirty="0"/>
                    </a:p>
                    <a:p>
                      <a:r>
                        <a:rPr lang="tr-TR" dirty="0" err="1"/>
                        <a:t>DovizHesabı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10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766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625968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D043D003-705F-4DBF-BECF-5D66258315C2}"/>
              </a:ext>
            </a:extLst>
          </p:cNvPr>
          <p:cNvSpPr/>
          <p:nvPr/>
        </p:nvSpPr>
        <p:spPr>
          <a:xfrm>
            <a:off x="611560" y="620688"/>
            <a:ext cx="777686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Name=</a:t>
            </a:r>
            <a:r>
              <a:rPr lang="tr-TR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tr-TR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n,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ln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= n;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ln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value; }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name;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name = value; }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yazdir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 panose="020B0609020204030204" pitchFamily="49" charset="0"/>
              </a:rPr>
              <a:t>" Name             :"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Name);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tr-T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Lastname</a:t>
            </a:r>
            <a:r>
              <a:rPr lang="tr-TR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:"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12325209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A7A97871-E5F7-47FD-98C0-CFB742B0C36E}"/>
              </a:ext>
            </a:extLst>
          </p:cNvPr>
          <p:cNvSpPr/>
          <p:nvPr/>
        </p:nvSpPr>
        <p:spPr>
          <a:xfrm>
            <a:off x="611560" y="620688"/>
            <a:ext cx="792088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mstudent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:student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thesisTitle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advisor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a1 =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advisor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mstudent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thesisTitle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(advisor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ln,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n,ln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a1 = a;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thesisTitle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yazdir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().Name);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Console.BackgroundColor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ConsoleColor.Red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 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information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Console.BackgroundColor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ConsoleColor.White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.yazdir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Console.ForegroundColor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ConsoleColor.Blue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Thesis Title     :"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thesisTitle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Console.ForegroundColor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ConsoleColor.Black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Console.BackgroundColor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ConsoleColor.Red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advisor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information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Console.BackgroundColor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ConsoleColor.White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a1.yazdir();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42338279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FAFC3683-85E1-49E6-8993-7781144FBA54}"/>
              </a:ext>
            </a:extLst>
          </p:cNvPr>
          <p:cNvSpPr/>
          <p:nvPr/>
        </p:nvSpPr>
        <p:spPr>
          <a:xfrm>
            <a:off x="395536" y="286223"/>
            <a:ext cx="874846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pHDtudent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thesisTitle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advisor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a1 =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advisor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referee[] r1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referee[3];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nofTik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pHDtudent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thesisTitle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nofTik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0;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pHDtudent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(advisor a,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ln,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referee[] r,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(n, ln)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a1 = a;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thesisTitle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tt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r1[0] = r[0]; r1[1] = r[1]; r1[2] = r[2];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nofTik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nt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yazdir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.GetType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().Name);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Console.BackgroundColor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ConsoleColor.Red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  </a:t>
            </a:r>
            <a:r>
              <a:rPr lang="tr-TR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information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Console.BackgroundColor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ConsoleColor.White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.yazdir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number of 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tik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   :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nofTik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Console.ForegroundColor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ConsoleColor.Blue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Thesis Title     :"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thesisTitle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Console.ForegroundColor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ConsoleColor.Black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Console.BackgroundColor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ConsoleColor.Red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advisor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information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Console.BackgroundColor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ConsoleColor.White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a1.yazdir();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Console.BackgroundColor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ConsoleColor.Red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referees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information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Console.BackgroundColor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ConsoleColor.White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sz="1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(var ro </a:t>
            </a:r>
            <a:r>
              <a:rPr lang="sv-SE" sz="1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sz="1000" dirty="0">
                <a:solidFill>
                  <a:srgbClr val="000000"/>
                </a:solidFill>
                <a:latin typeface="Consolas" panose="020B0609020204030204" pitchFamily="49" charset="0"/>
              </a:rPr>
              <a:t> r1)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ro.yazdir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"--------------------------"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5150000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D2D67DEC-3B26-4C31-B572-FD1C04E42780}"/>
              </a:ext>
            </a:extLst>
          </p:cNvPr>
          <p:cNvSpPr/>
          <p:nvPr/>
        </p:nvSpPr>
        <p:spPr>
          <a:xfrm>
            <a:off x="323528" y="548680"/>
            <a:ext cx="849694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kalıtım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ad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advisor(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"Ali"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"Bal"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"Prof. Dr."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referee[] x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referee[3];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s 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x[0]=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referee (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ayşe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Bağcı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"prof. Dr."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x[1]=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referee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"Nur"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 Dağcı"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prof.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Dr."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x[2]=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referee (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Tarık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Balcı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"prof. Dr."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s[0]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mstudent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(ad,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"cemil"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Öz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"insect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bla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bla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..."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ad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advisor(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Fatma"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Kuralcı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Dr.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Öğr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.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Üyesi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s[1] 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pHDtudent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(ad,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 Hülya"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"Tarafsız"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Computer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vision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bla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bla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..."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,x, 2);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ad=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advisor(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Nejla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Herşeyibilen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Doç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. Dr."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s[2]=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mstudent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(ad,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"Cemil"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"Öz"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artificial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intellegent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bla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bla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..."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(var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st.yazdir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"----------------------------"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"Press any key to continue"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"done!"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12073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827584" y="2996952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                                      temel sınıf özellikleri</a:t>
            </a:r>
          </a:p>
          <a:p>
            <a:r>
              <a:rPr lang="tr-TR" dirty="0"/>
              <a:t>                                                   ↓</a:t>
            </a:r>
          </a:p>
          <a:p>
            <a:r>
              <a:rPr lang="tr-TR" dirty="0" err="1"/>
              <a:t>class</a:t>
            </a:r>
            <a:r>
              <a:rPr lang="tr-TR" dirty="0"/>
              <a:t> </a:t>
            </a:r>
            <a:r>
              <a:rPr lang="tr-TR" dirty="0" err="1"/>
              <a:t>SporOtomobil</a:t>
            </a:r>
            <a:r>
              <a:rPr lang="tr-TR" dirty="0"/>
              <a:t>    :    Otomobil  </a:t>
            </a:r>
          </a:p>
          <a:p>
            <a:r>
              <a:rPr lang="tr-TR" dirty="0"/>
              <a:t>  {                                  ↑             ↑</a:t>
            </a:r>
          </a:p>
          <a:p>
            <a:r>
              <a:rPr lang="tr-TR" dirty="0"/>
              <a:t>     ...                          </a:t>
            </a:r>
            <a:r>
              <a:rPr lang="tr-TR" dirty="0">
                <a:solidFill>
                  <a:srgbClr val="FF0000"/>
                </a:solidFill>
              </a:rPr>
              <a:t>İki nokta    Temel sınıf</a:t>
            </a:r>
          </a:p>
          <a:p>
            <a:r>
              <a:rPr lang="tr-TR" dirty="0"/>
              <a:t>   }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Burada </a:t>
            </a:r>
            <a:r>
              <a:rPr lang="tr-TR" dirty="0" err="1"/>
              <a:t>SporOtomobil</a:t>
            </a:r>
            <a:r>
              <a:rPr lang="tr-TR" dirty="0"/>
              <a:t> sınıfı, Otomobil sınıfından türetilmiştir. </a:t>
            </a:r>
          </a:p>
        </p:txBody>
      </p:sp>
      <p:sp>
        <p:nvSpPr>
          <p:cNvPr id="3" name="Dikdörtgen 2"/>
          <p:cNvSpPr/>
          <p:nvPr/>
        </p:nvSpPr>
        <p:spPr>
          <a:xfrm>
            <a:off x="971600" y="1556792"/>
            <a:ext cx="34120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class</a:t>
            </a:r>
            <a:r>
              <a:rPr lang="tr-TR" dirty="0"/>
              <a:t>    Otomobil  </a:t>
            </a:r>
          </a:p>
          <a:p>
            <a:r>
              <a:rPr lang="tr-TR" dirty="0"/>
              <a:t>  {                                   </a:t>
            </a:r>
          </a:p>
          <a:p>
            <a:r>
              <a:rPr lang="tr-TR" dirty="0"/>
              <a:t>     ...                          </a:t>
            </a:r>
          </a:p>
          <a:p>
            <a:r>
              <a:rPr lang="tr-TR" dirty="0"/>
              <a:t>   }</a:t>
            </a:r>
          </a:p>
        </p:txBody>
      </p:sp>
      <p:sp>
        <p:nvSpPr>
          <p:cNvPr id="5" name="Sağ Ayraç 4"/>
          <p:cNvSpPr/>
          <p:nvPr/>
        </p:nvSpPr>
        <p:spPr>
          <a:xfrm>
            <a:off x="4788024" y="1412776"/>
            <a:ext cx="720080" cy="134434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etin kutusu 9"/>
          <p:cNvSpPr txBox="1"/>
          <p:nvPr/>
        </p:nvSpPr>
        <p:spPr>
          <a:xfrm>
            <a:off x="5868144" y="2084948"/>
            <a:ext cx="11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Temel sınıf</a:t>
            </a:r>
          </a:p>
        </p:txBody>
      </p:sp>
      <p:sp>
        <p:nvSpPr>
          <p:cNvPr id="22" name="Sağ Ayraç 21"/>
          <p:cNvSpPr/>
          <p:nvPr/>
        </p:nvSpPr>
        <p:spPr>
          <a:xfrm>
            <a:off x="5421317" y="3645024"/>
            <a:ext cx="720080" cy="1344345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Metin kutusu 22"/>
          <p:cNvSpPr txBox="1"/>
          <p:nvPr/>
        </p:nvSpPr>
        <p:spPr>
          <a:xfrm>
            <a:off x="6300192" y="41325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Çocuk sınıf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395536" y="1700808"/>
            <a:ext cx="8424936" cy="491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A0808"/>
              </a:buClr>
              <a:buSzPct val="80000"/>
              <a:buFont typeface="Wingdings" pitchFamily="2" charset="2"/>
              <a:buChar char="l"/>
            </a:pPr>
            <a:r>
              <a:rPr lang="tr-TR" sz="2800" kern="0" dirty="0">
                <a:solidFill>
                  <a:srgbClr val="000000"/>
                </a:solidFill>
                <a:latin typeface="Arial"/>
              </a:rPr>
              <a:t>Çocuk sınıf temel sınıfın metot ve verilerini miras alır. Ancak , erişim durumu bu üyelerin erişim belirteçlerine bağlıdır.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A0808"/>
              </a:buClr>
              <a:buSzPct val="80000"/>
              <a:buFont typeface="Wingdings" pitchFamily="2" charset="2"/>
              <a:buChar char="l"/>
            </a:pPr>
            <a:r>
              <a:rPr lang="tr-TR" sz="2800" kern="0" dirty="0" err="1">
                <a:solidFill>
                  <a:srgbClr val="000000"/>
                </a:solidFill>
                <a:latin typeface="Arial"/>
              </a:rPr>
              <a:t>Private</a:t>
            </a:r>
            <a:r>
              <a:rPr lang="tr-TR" sz="2800" kern="0" dirty="0">
                <a:solidFill>
                  <a:srgbClr val="000000"/>
                </a:solidFill>
                <a:latin typeface="Arial"/>
              </a:rPr>
              <a:t> olarak tanımlanan metotlar ve değişkenler çocuk sınıftan erişilemez.</a:t>
            </a:r>
          </a:p>
          <a:p>
            <a:pPr marL="800100" lvl="1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A0808"/>
              </a:buClr>
              <a:buSzPct val="80000"/>
              <a:buFont typeface="Wingdings" pitchFamily="2" charset="2"/>
              <a:buChar char="l"/>
            </a:pPr>
            <a:r>
              <a:rPr lang="tr-TR" sz="2400" kern="0" dirty="0">
                <a:solidFill>
                  <a:srgbClr val="000000"/>
                </a:solidFill>
                <a:latin typeface="Arial"/>
              </a:rPr>
              <a:t>Bununla birlikte temel sınıfın </a:t>
            </a:r>
            <a:r>
              <a:rPr lang="tr-TR" sz="2400" kern="0" dirty="0" err="1">
                <a:solidFill>
                  <a:srgbClr val="000000"/>
                </a:solidFill>
                <a:latin typeface="Arial"/>
              </a:rPr>
              <a:t>private</a:t>
            </a:r>
            <a:r>
              <a:rPr lang="tr-TR" sz="2400" kern="0" dirty="0">
                <a:solidFill>
                  <a:srgbClr val="000000"/>
                </a:solidFill>
                <a:latin typeface="Arial"/>
              </a:rPr>
              <a:t> üyeleri çocuk sınıfın bir parçasıdır.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A0808"/>
              </a:buClr>
              <a:buSzPct val="80000"/>
              <a:buFont typeface="Wingdings" pitchFamily="2" charset="2"/>
              <a:buChar char="l"/>
            </a:pPr>
            <a:r>
              <a:rPr lang="tr-TR" sz="2800" kern="0" dirty="0" err="1">
                <a:solidFill>
                  <a:srgbClr val="000000"/>
                </a:solidFill>
                <a:latin typeface="Arial"/>
              </a:rPr>
              <a:t>Public</a:t>
            </a:r>
            <a:r>
              <a:rPr lang="tr-TR" sz="2800" kern="0" dirty="0">
                <a:solidFill>
                  <a:srgbClr val="000000"/>
                </a:solidFill>
                <a:latin typeface="Arial"/>
              </a:rPr>
              <a:t> tanımlanan metot ve değişken üyeler  erişilebilir. Fakat </a:t>
            </a:r>
            <a:r>
              <a:rPr lang="tr-TR" sz="2800" kern="0" dirty="0" err="1">
                <a:solidFill>
                  <a:srgbClr val="000000"/>
                </a:solidFill>
                <a:latin typeface="Arial"/>
              </a:rPr>
              <a:t>kapsülleme</a:t>
            </a:r>
            <a:r>
              <a:rPr lang="tr-TR" sz="2800" kern="0" dirty="0">
                <a:solidFill>
                  <a:srgbClr val="000000"/>
                </a:solidFill>
                <a:latin typeface="Arial"/>
              </a:rPr>
              <a:t> olayına zarar verebilir.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A0808"/>
              </a:buClr>
              <a:buSzPct val="80000"/>
              <a:buFont typeface="Wingdings" pitchFamily="2" charset="2"/>
              <a:buChar char="l"/>
            </a:pPr>
            <a:endParaRPr lang="tr-TR" sz="2800" kern="0" dirty="0">
              <a:solidFill>
                <a:srgbClr val="000000"/>
              </a:solidFill>
              <a:latin typeface="Arial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A0808"/>
              </a:buClr>
              <a:buSzPct val="80000"/>
              <a:buFont typeface="Wingdings" pitchFamily="2" charset="2"/>
              <a:buChar char="l"/>
            </a:pPr>
            <a:r>
              <a:rPr lang="tr-TR" sz="2800" kern="0" dirty="0" err="1">
                <a:solidFill>
                  <a:srgbClr val="000000"/>
                </a:solidFill>
                <a:latin typeface="Arial"/>
              </a:rPr>
              <a:t>Protected</a:t>
            </a:r>
            <a:r>
              <a:rPr lang="tr-TR" sz="2800" kern="0" dirty="0">
                <a:solidFill>
                  <a:srgbClr val="000000"/>
                </a:solidFill>
                <a:latin typeface="Arial"/>
              </a:rPr>
              <a:t>, kalıtım sorununu çözer. 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DA0808"/>
              </a:buClr>
              <a:buSzPct val="80000"/>
            </a:pPr>
            <a:r>
              <a:rPr lang="en-US" sz="2400" i="1" kern="0" dirty="0">
                <a:solidFill>
                  <a:srgbClr val="0070C0"/>
                </a:solidFill>
                <a:latin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559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39135</TotalTime>
  <Words>8717</Words>
  <Application>Microsoft Office PowerPoint</Application>
  <PresentationFormat>Ekran Gösterisi (4:3)</PresentationFormat>
  <Paragraphs>1897</Paragraphs>
  <Slides>73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73</vt:i4>
      </vt:variant>
    </vt:vector>
  </HeadingPairs>
  <TitlesOfParts>
    <vt:vector size="82" baseType="lpstr">
      <vt:lpstr>Arial</vt:lpstr>
      <vt:lpstr>Arial</vt:lpstr>
      <vt:lpstr>Calibri</vt:lpstr>
      <vt:lpstr>Consolas</vt:lpstr>
      <vt:lpstr>Courier New</vt:lpstr>
      <vt:lpstr>Tahoma</vt:lpstr>
      <vt:lpstr>Times New Roman</vt:lpstr>
      <vt:lpstr>Wingdings</vt:lpstr>
      <vt:lpstr>Ofis Teması</vt:lpstr>
      <vt:lpstr>PowerPoint Sunusu</vt:lpstr>
      <vt:lpstr>6. Hafta İçeriği</vt:lpstr>
      <vt:lpstr>PowerPoint Sunusu</vt:lpstr>
      <vt:lpstr>PowerPoint Sunusu</vt:lpstr>
      <vt:lpstr>PowerPoint Sunusu</vt:lpstr>
      <vt:lpstr>Inheritance</vt:lpstr>
      <vt:lpstr>Temel sınıf ve türetilmiş sınıf örnekleri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Class Hierarchies</vt:lpstr>
      <vt:lpstr>Class Hierarchies</vt:lpstr>
      <vt:lpstr>Class Hierarchies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c# Programming</dc:title>
  <dc:creator>Windows User</dc:creator>
  <cp:lastModifiedBy>cemil oz</cp:lastModifiedBy>
  <cp:revision>125</cp:revision>
  <dcterms:created xsi:type="dcterms:W3CDTF">2015-02-11T03:19:55Z</dcterms:created>
  <dcterms:modified xsi:type="dcterms:W3CDTF">2020-04-09T15:02:11Z</dcterms:modified>
</cp:coreProperties>
</file>