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7" r:id="rId2"/>
    <p:sldId id="258" r:id="rId3"/>
    <p:sldId id="259" r:id="rId4"/>
    <p:sldId id="260" r:id="rId5"/>
    <p:sldId id="261" r:id="rId6"/>
    <p:sldId id="286" r:id="rId7"/>
    <p:sldId id="262" r:id="rId8"/>
    <p:sldId id="287" r:id="rId9"/>
    <p:sldId id="263" r:id="rId10"/>
    <p:sldId id="264" r:id="rId11"/>
    <p:sldId id="265" r:id="rId12"/>
    <p:sldId id="268" r:id="rId13"/>
    <p:sldId id="273" r:id="rId14"/>
    <p:sldId id="269" r:id="rId15"/>
    <p:sldId id="279" r:id="rId16"/>
    <p:sldId id="278" r:id="rId17"/>
    <p:sldId id="288" r:id="rId18"/>
    <p:sldId id="289" r:id="rId19"/>
    <p:sldId id="290" r:id="rId20"/>
    <p:sldId id="272" r:id="rId21"/>
    <p:sldId id="274" r:id="rId22"/>
    <p:sldId id="275" r:id="rId23"/>
    <p:sldId id="280" r:id="rId24"/>
    <p:sldId id="281" r:id="rId25"/>
    <p:sldId id="282" r:id="rId26"/>
    <p:sldId id="283" r:id="rId27"/>
    <p:sldId id="284" r:id="rId28"/>
    <p:sldId id="285" r:id="rId2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61" d="100"/>
          <a:sy n="61" d="100"/>
        </p:scale>
        <p:origin x="62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C6160C-4172-4CF6-B219-9A474A693A05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9EE3C-D850-48A7-88E0-5727FD835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26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1422400"/>
            <a:ext cx="12196233" cy="5435600"/>
            <a:chOff x="0" y="896"/>
            <a:chExt cx="5762" cy="3424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42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43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44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45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46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47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48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49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50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51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52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53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54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7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8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2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3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7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8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9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20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21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22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23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24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25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26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27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28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29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30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31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32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36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37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38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40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41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42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43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44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45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46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47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48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49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0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1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2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3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4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5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6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7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8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9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60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61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62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63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64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65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66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67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68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69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70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1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72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73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74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75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76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77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78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79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80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81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82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83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84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85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86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87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88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89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0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1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2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3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4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5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6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7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8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9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0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1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2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3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4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5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6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7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8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9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0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1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2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3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4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5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6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7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8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9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20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21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22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23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24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25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26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27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28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29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0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1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2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3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4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5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6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37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38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9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1 h 154"/>
                  <a:gd name="T2" fmla="*/ 0 w 144"/>
                  <a:gd name="T3" fmla="*/ 1 h 154"/>
                  <a:gd name="T4" fmla="*/ 1 w 144"/>
                  <a:gd name="T5" fmla="*/ 1 h 154"/>
                  <a:gd name="T6" fmla="*/ 0 w 144"/>
                  <a:gd name="T7" fmla="*/ 0 h 154"/>
                  <a:gd name="T8" fmla="*/ 1 w 144"/>
                  <a:gd name="T9" fmla="*/ 0 h 154"/>
                  <a:gd name="T10" fmla="*/ 1 w 144"/>
                  <a:gd name="T11" fmla="*/ 0 h 154"/>
                  <a:gd name="T12" fmla="*/ 1 w 144"/>
                  <a:gd name="T13" fmla="*/ 0 h 154"/>
                  <a:gd name="T14" fmla="*/ 1 w 144"/>
                  <a:gd name="T15" fmla="*/ 0 h 154"/>
                  <a:gd name="T16" fmla="*/ 0 w 144"/>
                  <a:gd name="T17" fmla="*/ 0 h 154"/>
                  <a:gd name="T18" fmla="*/ 1 w 144"/>
                  <a:gd name="T19" fmla="*/ 1 h 154"/>
                  <a:gd name="T20" fmla="*/ 0 w 144"/>
                  <a:gd name="T21" fmla="*/ 1 h 154"/>
                  <a:gd name="T22" fmla="*/ 0 w 144"/>
                  <a:gd name="T23" fmla="*/ 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40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87" y="582"/>
                  </a:cxn>
                  <a:cxn ang="0">
                    <a:pos x="348" y="1272"/>
                  </a:cxn>
                  <a:cxn ang="0">
                    <a:pos x="54" y="676"/>
                  </a:cxn>
                  <a:cxn ang="0">
                    <a:pos x="0" y="0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  <p:sp>
            <p:nvSpPr>
              <p:cNvPr id="141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</p:grpSp>
      </p:grpSp>
      <p:sp>
        <p:nvSpPr>
          <p:cNvPr id="99481" name="Rectangle 153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68476"/>
            <a:ext cx="103632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r>
              <a:rPr lang="tr-TR"/>
              <a:t>Click to edit Master title style</a:t>
            </a:r>
          </a:p>
        </p:txBody>
      </p:sp>
      <p:sp>
        <p:nvSpPr>
          <p:cNvPr id="99482" name="Rectangle 1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r>
              <a:rPr lang="tr-TR"/>
              <a:t>Click to edit Master subtitle style</a:t>
            </a:r>
          </a:p>
        </p:txBody>
      </p:sp>
      <p:sp>
        <p:nvSpPr>
          <p:cNvPr id="155" name="Rectangle 155"/>
          <p:cNvSpPr>
            <a:spLocks noGrp="1" noChangeArrowheads="1"/>
          </p:cNvSpPr>
          <p:nvPr>
            <p:ph type="dt" sz="quarter" idx="10"/>
          </p:nvPr>
        </p:nvSpPr>
        <p:spPr>
          <a:xfrm>
            <a:off x="406400" y="6248400"/>
            <a:ext cx="3048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D90FB45C-A85C-4C7A-9D86-37D5BFE1D2F6}" type="datetime1">
              <a:rPr lang="tr-TR">
                <a:solidFill>
                  <a:srgbClr val="FFFFFF"/>
                </a:solidFill>
              </a:rPr>
              <a:pPr>
                <a:defRPr/>
              </a:pPr>
              <a:t>11.02.2024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156" name="Rectangle 156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157" name="Rectangle 15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3048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/>
                  </a:outerShdw>
                </a:effectLst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9A2B160-4745-406D-88E7-CD9F33CECEE1}" type="slidenum">
              <a:rPr lang="tr-TR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432443"/>
      </p:ext>
    </p:extLst>
  </p:cSld>
  <p:clrMapOvr>
    <a:masterClrMapping/>
  </p:clrMapOvr>
  <p:transition spd="med" advClick="0" advTm="1000">
    <p:spli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541C0C-8711-4B26-BD9A-3C644D7E14DC}" type="datetime1">
              <a:rPr lang="tr-TR">
                <a:solidFill>
                  <a:srgbClr val="FFFFFF"/>
                </a:solidFill>
              </a:rPr>
              <a:pPr>
                <a:defRPr/>
              </a:pPr>
              <a:t>11.02.2024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DED1E7-7045-458D-BB61-5055ED74DE54}" type="slidenum">
              <a:rPr lang="tr-TR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911791"/>
      </p:ext>
    </p:extLst>
  </p:cSld>
  <p:clrMapOvr>
    <a:masterClrMapping/>
  </p:clrMapOvr>
  <p:transition spd="med" advClick="0" advTm="1000">
    <p:spli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8942918" y="228601"/>
            <a:ext cx="2846916" cy="587057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02167" y="228601"/>
            <a:ext cx="8337551" cy="587057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19DDFE-0EC3-43DB-A534-0622E9895FE9}" type="datetime1">
              <a:rPr lang="tr-TR">
                <a:solidFill>
                  <a:srgbClr val="FFFFFF"/>
                </a:solidFill>
              </a:rPr>
              <a:pPr>
                <a:defRPr/>
              </a:pPr>
              <a:t>11.02.2024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2D51FD-55D1-4047-B181-5F35DC412E00}" type="slidenum">
              <a:rPr lang="tr-TR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465145"/>
      </p:ext>
    </p:extLst>
  </p:cSld>
  <p:clrMapOvr>
    <a:masterClrMapping/>
  </p:clrMapOvr>
  <p:transition spd="med" advClick="0" advTm="1000">
    <p:spli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Başlık ve Tab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02167" y="228600"/>
            <a:ext cx="11387667" cy="1143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Tablo Yer Tutucusu"/>
          <p:cNvSpPr>
            <a:spLocks noGrp="1"/>
          </p:cNvSpPr>
          <p:nvPr>
            <p:ph type="tbl" idx="1"/>
          </p:nvPr>
        </p:nvSpPr>
        <p:spPr>
          <a:xfrm>
            <a:off x="402167" y="1600200"/>
            <a:ext cx="11387667" cy="4498975"/>
          </a:xfrm>
        </p:spPr>
        <p:txBody>
          <a:bodyPr/>
          <a:lstStyle/>
          <a:p>
            <a:pPr lvl="0"/>
            <a:endParaRPr lang="tr-TR" noProof="0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B9B36-6E14-47D8-B4FB-AF42E3B6445B}" type="datetime1">
              <a:rPr lang="tr-TR">
                <a:solidFill>
                  <a:srgbClr val="FFFFFF"/>
                </a:solidFill>
              </a:rPr>
              <a:pPr>
                <a:defRPr/>
              </a:pPr>
              <a:t>11.02.2024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88EE4B-D01B-41D7-BAB1-9B6F9C7A9C20}" type="slidenum">
              <a:rPr lang="tr-TR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314316"/>
      </p:ext>
    </p:extLst>
  </p:cSld>
  <p:clrMapOvr>
    <a:masterClrMapping/>
  </p:clrMapOvr>
  <p:transition spd="med" advClick="0" advTm="1000">
    <p:split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Başlık, Metin ve 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02167" y="228600"/>
            <a:ext cx="11387667" cy="1143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sz="half" idx="1"/>
          </p:nvPr>
        </p:nvSpPr>
        <p:spPr>
          <a:xfrm>
            <a:off x="402168" y="1600200"/>
            <a:ext cx="5592233" cy="4498975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Grafik Yer Tutucusu"/>
          <p:cNvSpPr>
            <a:spLocks noGrp="1"/>
          </p:cNvSpPr>
          <p:nvPr>
            <p:ph type="chart" sz="half" idx="2"/>
          </p:nvPr>
        </p:nvSpPr>
        <p:spPr>
          <a:xfrm>
            <a:off x="6197601" y="1600200"/>
            <a:ext cx="5592233" cy="4498975"/>
          </a:xfrm>
        </p:spPr>
        <p:txBody>
          <a:bodyPr/>
          <a:lstStyle/>
          <a:p>
            <a:pPr lvl="0"/>
            <a:endParaRPr lang="tr-TR" noProof="0"/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197A8-6A1B-41AF-9DC7-6948ACDBBEBE}" type="datetime1">
              <a:rPr lang="tr-TR">
                <a:solidFill>
                  <a:srgbClr val="FFFFFF"/>
                </a:solidFill>
              </a:rPr>
              <a:pPr>
                <a:defRPr/>
              </a:pPr>
              <a:t>11.02.2024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6F7D1B-9F93-4071-8547-94C6DFF89CFE}" type="slidenum">
              <a:rPr lang="tr-TR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09316"/>
      </p:ext>
    </p:extLst>
  </p:cSld>
  <p:clrMapOvr>
    <a:masterClrMapping/>
  </p:clrMapOvr>
  <p:transition spd="med" advClick="0" advTm="1000">
    <p:spli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AC7AE2-728E-4EFA-A131-FA8794DBFEBB}" type="datetime1">
              <a:rPr lang="tr-TR">
                <a:solidFill>
                  <a:srgbClr val="FFFFFF"/>
                </a:solidFill>
              </a:rPr>
              <a:pPr>
                <a:defRPr/>
              </a:pPr>
              <a:t>11.02.2024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D9CBB0-09FD-4FB3-A512-12DBE7913E78}" type="slidenum">
              <a:rPr lang="tr-TR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889015"/>
      </p:ext>
    </p:extLst>
  </p:cSld>
  <p:clrMapOvr>
    <a:masterClrMapping/>
  </p:clrMapOvr>
  <p:transition spd="med" advClick="0" advTm="1000">
    <p:spli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76080-877D-4E08-AB69-371CA975D04C}" type="datetime1">
              <a:rPr lang="tr-TR">
                <a:solidFill>
                  <a:srgbClr val="FFFFFF"/>
                </a:solidFill>
              </a:rPr>
              <a:pPr>
                <a:defRPr/>
              </a:pPr>
              <a:t>11.02.2024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227849-D356-47DC-B53B-3DEA1B255C10}" type="slidenum">
              <a:rPr lang="tr-TR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074129"/>
      </p:ext>
    </p:extLst>
  </p:cSld>
  <p:clrMapOvr>
    <a:masterClrMapping/>
  </p:clrMapOvr>
  <p:transition spd="med" advClick="0" advTm="1000">
    <p:spli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02168" y="1600200"/>
            <a:ext cx="5592233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6197601" y="1600200"/>
            <a:ext cx="5592233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B80AC7-B658-4810-99AF-A5D3BCE33EB6}" type="datetime1">
              <a:rPr lang="tr-TR">
                <a:solidFill>
                  <a:srgbClr val="FFFFFF"/>
                </a:solidFill>
              </a:rPr>
              <a:pPr>
                <a:defRPr/>
              </a:pPr>
              <a:t>11.02.2024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11F090-CA47-4FA3-B099-78D64967F773}" type="slidenum">
              <a:rPr lang="tr-TR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840787"/>
      </p:ext>
    </p:extLst>
  </p:cSld>
  <p:clrMapOvr>
    <a:masterClrMapping/>
  </p:clrMapOvr>
  <p:transition spd="med" advClick="0" advTm="1000">
    <p:spli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018D33-7A74-4705-9388-C93F79522E95}" type="datetime1">
              <a:rPr lang="tr-TR">
                <a:solidFill>
                  <a:srgbClr val="FFFFFF"/>
                </a:solidFill>
              </a:rPr>
              <a:pPr>
                <a:defRPr/>
              </a:pPr>
              <a:t>11.02.2024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8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9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FBB206-C8F8-41F1-9F41-E74E253E648F}" type="slidenum">
              <a:rPr lang="tr-TR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659486"/>
      </p:ext>
    </p:extLst>
  </p:cSld>
  <p:clrMapOvr>
    <a:masterClrMapping/>
  </p:clrMapOvr>
  <p:transition spd="med" advClick="0" advTm="1000">
    <p:spli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42EB94-23DA-4A40-B0EC-FD0D1E9F8F74}" type="datetime1">
              <a:rPr lang="tr-TR">
                <a:solidFill>
                  <a:srgbClr val="FFFFFF"/>
                </a:solidFill>
              </a:rPr>
              <a:pPr>
                <a:defRPr/>
              </a:pPr>
              <a:t>11.02.2024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4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7EAA5E-98A3-43EF-97FF-CAD613BD76C1}" type="slidenum">
              <a:rPr lang="tr-TR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727661"/>
      </p:ext>
    </p:extLst>
  </p:cSld>
  <p:clrMapOvr>
    <a:masterClrMapping/>
  </p:clrMapOvr>
  <p:transition spd="med" advClick="0" advTm="1000">
    <p:spli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83DD97-4A0C-4FD2-AE7F-B106F44E84D3}" type="datetime1">
              <a:rPr lang="tr-TR">
                <a:solidFill>
                  <a:srgbClr val="FFFFFF"/>
                </a:solidFill>
              </a:rPr>
              <a:pPr>
                <a:defRPr/>
              </a:pPr>
              <a:t>11.02.2024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3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4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FD1CB8-63DB-4FCE-BE81-179D70A48255}" type="slidenum">
              <a:rPr lang="tr-TR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684903"/>
      </p:ext>
    </p:extLst>
  </p:cSld>
  <p:clrMapOvr>
    <a:masterClrMapping/>
  </p:clrMapOvr>
  <p:transition spd="med" advClick="0" advTm="1000">
    <p:spli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3B4070-48B7-4BE4-BA90-445ED9EC439F}" type="datetime1">
              <a:rPr lang="tr-TR">
                <a:solidFill>
                  <a:srgbClr val="FFFFFF"/>
                </a:solidFill>
              </a:rPr>
              <a:pPr>
                <a:defRPr/>
              </a:pPr>
              <a:t>11.02.2024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3A2C9E-4E16-458E-A79B-F085F6517BFD}" type="slidenum">
              <a:rPr lang="tr-TR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017575"/>
      </p:ext>
    </p:extLst>
  </p:cSld>
  <p:clrMapOvr>
    <a:masterClrMapping/>
  </p:clrMapOvr>
  <p:transition spd="med" advClick="0" advTm="1000">
    <p:spli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BA88A2-A05D-4474-8267-4FE95814FDE5}" type="datetime1">
              <a:rPr lang="tr-TR">
                <a:solidFill>
                  <a:srgbClr val="FFFFFF"/>
                </a:solidFill>
              </a:rPr>
              <a:pPr>
                <a:defRPr/>
              </a:pPr>
              <a:t>11.02.2024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B0C2AF-84FB-40D2-9400-4234F7687122}" type="slidenum">
              <a:rPr lang="tr-TR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470497"/>
      </p:ext>
    </p:extLst>
  </p:cSld>
  <p:clrMapOvr>
    <a:masterClrMapping/>
  </p:clrMapOvr>
  <p:transition spd="med" advClick="0" advTm="1000">
    <p:spli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52546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" y="1422400"/>
            <a:ext cx="12196233" cy="5435600"/>
            <a:chOff x="0" y="896"/>
            <a:chExt cx="5762" cy="3424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169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70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71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72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73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74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75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76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77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78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79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80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81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033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1034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35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36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37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38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39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40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41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42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43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44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45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46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47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48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49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50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51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52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53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54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55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56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57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58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59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60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61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62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63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64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65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66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67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68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69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70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71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72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73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74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75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76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77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78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79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80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81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82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83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84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85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86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87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88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89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90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91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92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93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94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95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96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97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98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099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00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01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02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03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04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05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06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07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08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09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10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11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12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13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14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15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16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17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18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19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20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21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22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23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24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25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26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27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28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29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30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31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32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33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34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35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36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37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38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39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40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41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42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43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44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45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46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47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48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49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50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51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52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53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54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55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56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57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58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59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60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61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62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63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64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 smtClean="0">
                  <a:solidFill>
                    <a:srgbClr val="FFFF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165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66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1 h 154"/>
                  <a:gd name="T2" fmla="*/ 0 w 144"/>
                  <a:gd name="T3" fmla="*/ 1 h 154"/>
                  <a:gd name="T4" fmla="*/ 1 w 144"/>
                  <a:gd name="T5" fmla="*/ 1 h 154"/>
                  <a:gd name="T6" fmla="*/ 0 w 144"/>
                  <a:gd name="T7" fmla="*/ 0 h 154"/>
                  <a:gd name="T8" fmla="*/ 1 w 144"/>
                  <a:gd name="T9" fmla="*/ 0 h 154"/>
                  <a:gd name="T10" fmla="*/ 1 w 144"/>
                  <a:gd name="T11" fmla="*/ 0 h 154"/>
                  <a:gd name="T12" fmla="*/ 1 w 144"/>
                  <a:gd name="T13" fmla="*/ 0 h 154"/>
                  <a:gd name="T14" fmla="*/ 1 w 144"/>
                  <a:gd name="T15" fmla="*/ 0 h 154"/>
                  <a:gd name="T16" fmla="*/ 0 w 144"/>
                  <a:gd name="T17" fmla="*/ 0 h 154"/>
                  <a:gd name="T18" fmla="*/ 1 w 144"/>
                  <a:gd name="T19" fmla="*/ 1 h 154"/>
                  <a:gd name="T20" fmla="*/ 0 w 144"/>
                  <a:gd name="T21" fmla="*/ 1 h 154"/>
                  <a:gd name="T22" fmla="*/ 0 w 144"/>
                  <a:gd name="T23" fmla="*/ 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4400">
                  <a:solidFill>
                    <a:srgbClr val="FFFFCC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98455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87" y="582"/>
                  </a:cxn>
                  <a:cxn ang="0">
                    <a:pos x="348" y="1272"/>
                  </a:cxn>
                  <a:cxn ang="0">
                    <a:pos x="54" y="676"/>
                  </a:cxn>
                  <a:cxn ang="0">
                    <a:pos x="0" y="0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  <p:sp>
            <p:nvSpPr>
              <p:cNvPr id="98456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tr-TR" sz="1800">
                  <a:solidFill>
                    <a:srgbClr val="FFFFFF"/>
                  </a:solidFill>
                  <a:latin typeface="Tahoma" pitchFamily="34" charset="0"/>
                </a:endParaRPr>
              </a:p>
            </p:txBody>
          </p:sp>
        </p:grpSp>
      </p:grpSp>
      <p:sp>
        <p:nvSpPr>
          <p:cNvPr id="98457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02167" y="228600"/>
            <a:ext cx="1138766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Click to edit Master title style</a:t>
            </a:r>
          </a:p>
        </p:txBody>
      </p:sp>
      <p:sp>
        <p:nvSpPr>
          <p:cNvPr id="98458" name="Rectangle 1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2167" y="6245225"/>
            <a:ext cx="305223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000">
                <a:solidFill>
                  <a:schemeClr val="tx1"/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733E0C9-5498-4854-B620-BF78333C8505}" type="datetime1">
              <a:rPr lang="tr-TR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11.02.2024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98459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chemeClr val="tx1"/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r-TR">
              <a:solidFill>
                <a:srgbClr val="FFFFFF"/>
              </a:solidFill>
            </a:endParaRPr>
          </a:p>
        </p:txBody>
      </p:sp>
      <p:sp>
        <p:nvSpPr>
          <p:cNvPr id="98460" name="Rectangle 1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1" y="6245225"/>
            <a:ext cx="305223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CCE1FA2-129A-4228-AD95-E0E7FC92CB3B}" type="slidenum">
              <a:rPr lang="tr-TR">
                <a:solidFill>
                  <a:srgbClr val="FFFFFF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tr-TR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98461" name="Rectangle 157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402167" y="1600200"/>
            <a:ext cx="11387667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248424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 spd="med" advClick="0" advTm="1000">
    <p:split/>
  </p:transition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anose="020B0604020202020204" pitchFamily="34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anose="020B0604020202020204" pitchFamily="34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anose="020B0604020202020204" pitchFamily="34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Dikdörtgen"/>
          <p:cNvSpPr/>
          <p:nvPr/>
        </p:nvSpPr>
        <p:spPr>
          <a:xfrm>
            <a:off x="644769" y="2663463"/>
            <a:ext cx="10902462" cy="319472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800" b="1" spc="50" dirty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Sakarya Üniversitesi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800" b="1" spc="50" dirty="0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Bilgisayar ve Bilişim Bilimleri Teknoloji </a:t>
            </a:r>
            <a:r>
              <a:rPr lang="tr-TR" sz="2800" b="1" spc="50" dirty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Fakültesi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800" b="1" spc="50" dirty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Bilgisayar Mühendisliği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tr-TR" sz="2800" b="1" spc="50" dirty="0">
              <a:ln w="11430"/>
              <a:gradFill>
                <a:gsLst>
                  <a:gs pos="25000">
                    <a:srgbClr val="9383B3">
                      <a:satMod val="155000"/>
                    </a:srgbClr>
                  </a:gs>
                  <a:gs pos="100000">
                    <a:srgbClr val="9383B3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</a:endParaRP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800" b="1" spc="50" dirty="0" err="1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Prof.Dr.Ümit</a:t>
            </a:r>
            <a:r>
              <a:rPr lang="tr-TR" sz="2800" b="1" spc="50" dirty="0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 </a:t>
            </a:r>
            <a:r>
              <a:rPr lang="tr-TR" sz="2800" b="1" spc="50" dirty="0" err="1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KocaBıçak</a:t>
            </a:r>
            <a:endParaRPr lang="tr-TR" sz="2800" b="1" spc="50" dirty="0" smtClean="0">
              <a:ln w="11430"/>
              <a:gradFill>
                <a:gsLst>
                  <a:gs pos="25000">
                    <a:srgbClr val="9383B3">
                      <a:satMod val="155000"/>
                    </a:srgbClr>
                  </a:gs>
                  <a:gs pos="100000">
                    <a:srgbClr val="9383B3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</a:endParaRP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800" b="1" spc="50" dirty="0" err="1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Prof.Dr</a:t>
            </a:r>
            <a:r>
              <a:rPr lang="tr-TR" sz="2800" b="1" spc="50" dirty="0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. Cemil Öz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tr-TR" sz="2800" b="1" spc="50" dirty="0">
              <a:ln w="11430"/>
              <a:gradFill>
                <a:gsLst>
                  <a:gs pos="25000">
                    <a:srgbClr val="9383B3">
                      <a:satMod val="155000"/>
                    </a:srgbClr>
                  </a:gs>
                  <a:gs pos="100000">
                    <a:srgbClr val="9383B3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</a:endParaRP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800" b="1" spc="50" dirty="0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Şubat-2016</a:t>
            </a:r>
            <a:endParaRPr lang="tr-TR" sz="2800" b="1" spc="50" dirty="0">
              <a:ln w="11430"/>
              <a:gradFill>
                <a:gsLst>
                  <a:gs pos="25000">
                    <a:srgbClr val="9383B3">
                      <a:satMod val="155000"/>
                    </a:srgbClr>
                  </a:gs>
                  <a:gs pos="100000">
                    <a:srgbClr val="9383B3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</a:endParaRPr>
          </a:p>
        </p:txBody>
      </p:sp>
      <p:sp>
        <p:nvSpPr>
          <p:cNvPr id="10" name="9 Dikdörtgen"/>
          <p:cNvSpPr/>
          <p:nvPr/>
        </p:nvSpPr>
        <p:spPr>
          <a:xfrm>
            <a:off x="1809720" y="428605"/>
            <a:ext cx="8572560" cy="1588127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5400" b="1" spc="50" dirty="0" smtClean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Nesneye Dayalı Programlama</a:t>
            </a:r>
            <a:endParaRPr lang="tr-TR" sz="5400" b="1" spc="50" dirty="0">
              <a:ln w="11430"/>
              <a:gradFill>
                <a:gsLst>
                  <a:gs pos="25000">
                    <a:srgbClr val="9383B3">
                      <a:satMod val="155000"/>
                    </a:srgbClr>
                  </a:gs>
                  <a:gs pos="100000">
                    <a:srgbClr val="9383B3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132548"/>
      </p:ext>
    </p:extLst>
  </p:cSld>
  <p:clrMapOvr>
    <a:masterClrMapping/>
  </p:clrMapOvr>
  <p:transition spd="med" advClick="0" advTm="1000">
    <p:spli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09750" y="79378"/>
            <a:ext cx="8540750" cy="914400"/>
          </a:xfrm>
        </p:spPr>
        <p:txBody>
          <a:bodyPr/>
          <a:lstStyle/>
          <a:p>
            <a:pPr eaLnBrk="1" hangingPunct="1">
              <a:defRPr/>
            </a:pPr>
            <a:r>
              <a:rPr lang="tr-TR" dirty="0" smtClean="0"/>
              <a:t>.NET Teknolojileri</a:t>
            </a:r>
          </a:p>
        </p:txBody>
      </p:sp>
      <p:sp>
        <p:nvSpPr>
          <p:cNvPr id="10342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809750" y="958850"/>
            <a:ext cx="9307429" cy="5586329"/>
          </a:xfrm>
        </p:spPr>
        <p:txBody>
          <a:bodyPr/>
          <a:lstStyle/>
          <a:p>
            <a:pPr eaLnBrk="1" hangingPunct="1">
              <a:buFont typeface="Arial" charset="0"/>
              <a:buChar char="►"/>
              <a:defRPr/>
            </a:pPr>
            <a:r>
              <a:rPr lang="tr-TR" sz="2400" dirty="0"/>
              <a:t>Windows Formları ve Konsol</a:t>
            </a:r>
          </a:p>
          <a:p>
            <a:pPr eaLnBrk="1" hangingPunct="1">
              <a:buFont typeface="Arial" charset="0"/>
              <a:buChar char="►"/>
              <a:defRPr/>
            </a:pPr>
            <a:r>
              <a:rPr lang="tr-TR" sz="2400" dirty="0"/>
              <a:t>WEB Teknolojileri</a:t>
            </a:r>
          </a:p>
          <a:p>
            <a:pPr lvl="1" eaLnBrk="1" hangingPunct="1">
              <a:defRPr/>
            </a:pPr>
            <a:r>
              <a:rPr lang="tr-TR" sz="2400" dirty="0" smtClean="0"/>
              <a:t>ASP.NET</a:t>
            </a:r>
          </a:p>
          <a:p>
            <a:pPr lvl="1" eaLnBrk="1" hangingPunct="1">
              <a:defRPr/>
            </a:pPr>
            <a:r>
              <a:rPr lang="tr-TR" sz="2400" dirty="0" smtClean="0"/>
              <a:t>ASP.NET MVC</a:t>
            </a:r>
            <a:endParaRPr lang="tr-TR" sz="2400" dirty="0"/>
          </a:p>
          <a:p>
            <a:pPr lvl="1" eaLnBrk="1" hangingPunct="1">
              <a:defRPr/>
            </a:pPr>
            <a:r>
              <a:rPr lang="tr-TR" sz="2400" dirty="0"/>
              <a:t>WEB Formları</a:t>
            </a:r>
          </a:p>
          <a:p>
            <a:pPr lvl="1" eaLnBrk="1" hangingPunct="1">
              <a:defRPr/>
            </a:pPr>
            <a:r>
              <a:rPr lang="tr-TR" sz="2400" dirty="0"/>
              <a:t>WEB Hizmetleri (XML)</a:t>
            </a:r>
          </a:p>
          <a:p>
            <a:pPr lvl="2" eaLnBrk="1" hangingPunct="1">
              <a:buFont typeface="Arial" charset="0"/>
              <a:buChar char="►"/>
              <a:defRPr/>
            </a:pPr>
            <a:r>
              <a:rPr lang="tr-TR" dirty="0" smtClean="0"/>
              <a:t>SOAP (Simple Object Access Protocol)</a:t>
            </a:r>
          </a:p>
          <a:p>
            <a:pPr lvl="2" eaLnBrk="1" hangingPunct="1">
              <a:buFont typeface="Arial" charset="0"/>
              <a:buChar char="►"/>
              <a:defRPr/>
            </a:pPr>
            <a:r>
              <a:rPr lang="tr-TR" dirty="0" smtClean="0"/>
              <a:t> UDDI (Universal </a:t>
            </a:r>
            <a:r>
              <a:rPr lang="tr-TR" dirty="0" err="1" smtClean="0"/>
              <a:t>Description</a:t>
            </a:r>
            <a:r>
              <a:rPr lang="tr-TR" dirty="0" smtClean="0"/>
              <a:t>, </a:t>
            </a:r>
            <a:r>
              <a:rPr lang="tr-TR" dirty="0" err="1" smtClean="0"/>
              <a:t>Discovery</a:t>
            </a:r>
            <a:r>
              <a:rPr lang="tr-TR" dirty="0" smtClean="0"/>
              <a:t> and Integration)</a:t>
            </a:r>
          </a:p>
          <a:p>
            <a:pPr lvl="2" eaLnBrk="1" hangingPunct="1">
              <a:buFont typeface="Arial" charset="0"/>
              <a:buChar char="►"/>
              <a:defRPr/>
            </a:pPr>
            <a:r>
              <a:rPr lang="tr-TR" dirty="0" smtClean="0"/>
              <a:t> WSDL (Web Services </a:t>
            </a:r>
            <a:r>
              <a:rPr lang="tr-TR" dirty="0" err="1" smtClean="0"/>
              <a:t>Description</a:t>
            </a:r>
            <a:r>
              <a:rPr lang="tr-TR" dirty="0" smtClean="0"/>
              <a:t> Language)</a:t>
            </a:r>
          </a:p>
          <a:p>
            <a:pPr lvl="2" eaLnBrk="1" hangingPunct="1">
              <a:buFont typeface="Arial" charset="0"/>
              <a:buChar char="►"/>
              <a:defRPr/>
            </a:pPr>
            <a:r>
              <a:rPr lang="tr-TR" dirty="0"/>
              <a:t>REST </a:t>
            </a:r>
            <a:r>
              <a:rPr lang="tr-TR" dirty="0" smtClean="0"/>
              <a:t>(</a:t>
            </a:r>
            <a:r>
              <a:rPr lang="tr-TR" dirty="0" err="1" smtClean="0"/>
              <a:t>Representational</a:t>
            </a:r>
            <a:r>
              <a:rPr lang="tr-TR" dirty="0" smtClean="0"/>
              <a:t> </a:t>
            </a:r>
            <a:r>
              <a:rPr lang="tr-TR" dirty="0" err="1" smtClean="0"/>
              <a:t>State</a:t>
            </a:r>
            <a:r>
              <a:rPr lang="tr-TR" dirty="0" smtClean="0"/>
              <a:t> Transfer)</a:t>
            </a:r>
          </a:p>
          <a:p>
            <a:pPr eaLnBrk="1" hangingPunct="1">
              <a:buFont typeface="Arial" charset="0"/>
              <a:buChar char="►"/>
              <a:defRPr/>
            </a:pPr>
            <a:r>
              <a:rPr lang="tr-TR" sz="2400" dirty="0"/>
              <a:t>Veritabanı Teknolojileri</a:t>
            </a:r>
          </a:p>
          <a:p>
            <a:pPr lvl="1" eaLnBrk="1" hangingPunct="1">
              <a:defRPr/>
            </a:pPr>
            <a:r>
              <a:rPr lang="tr-TR" sz="2400" dirty="0"/>
              <a:t>ADO.NET</a:t>
            </a:r>
          </a:p>
          <a:p>
            <a:pPr eaLnBrk="1" hangingPunct="1">
              <a:buFont typeface="Arial" charset="0"/>
              <a:buChar char="►"/>
              <a:defRPr/>
            </a:pPr>
            <a:r>
              <a:rPr lang="tr-TR" sz="2400" dirty="0" smtClean="0"/>
              <a:t>WPF, </a:t>
            </a:r>
            <a:r>
              <a:rPr lang="tr-TR" sz="2400" dirty="0" err="1" smtClean="0"/>
              <a:t>Silverlight</a:t>
            </a:r>
            <a:r>
              <a:rPr lang="tr-TR" sz="2400" dirty="0" smtClean="0"/>
              <a:t>,</a:t>
            </a:r>
            <a:endParaRPr lang="tr-TR" sz="2400" dirty="0"/>
          </a:p>
        </p:txBody>
      </p:sp>
      <p:sp>
        <p:nvSpPr>
          <p:cNvPr id="11268" name="4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64D46A0-E4C7-4B00-9549-990EF3ED6B1D}" type="slidenum">
              <a:rPr lang="tr-TR" altLang="tr-TR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tr-TR" altLang="tr-TR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255094"/>
      </p:ext>
    </p:extLst>
  </p:cSld>
  <p:clrMapOvr>
    <a:masterClrMapping/>
  </p:clrMapOvr>
  <p:transition spd="med" advClick="0" advTm="1000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3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3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3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3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3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3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34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34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034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034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r-TR" dirty="0" smtClean="0"/>
              <a:t>.NET Program Akışı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670" y="1289538"/>
            <a:ext cx="7620660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170814"/>
      </p:ext>
    </p:extLst>
  </p:cSld>
  <p:clrMapOvr>
    <a:masterClrMapping/>
  </p:clrMapOvr>
  <p:transition spd="med" advClick="0" advTm="1000">
    <p:spli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646238" y="188913"/>
            <a:ext cx="8964612" cy="792162"/>
          </a:xfrm>
        </p:spPr>
        <p:txBody>
          <a:bodyPr/>
          <a:lstStyle/>
          <a:p>
            <a:pPr eaLnBrk="1" hangingPunct="1">
              <a:defRPr/>
            </a:pPr>
            <a:r>
              <a:rPr lang="tr-TR" sz="2800"/>
              <a:t>.NET Teknolojisi: CLR (Common Language Runtime)</a:t>
            </a:r>
            <a:br>
              <a:rPr lang="tr-TR" sz="2800"/>
            </a:br>
            <a:endParaRPr lang="tr-TR" sz="2800"/>
          </a:p>
        </p:txBody>
      </p:sp>
      <p:sp>
        <p:nvSpPr>
          <p:cNvPr id="12291" name="Rectangle 31"/>
          <p:cNvSpPr>
            <a:spLocks noChangeArrowheads="1"/>
          </p:cNvSpPr>
          <p:nvPr/>
        </p:nvSpPr>
        <p:spPr bwMode="auto">
          <a:xfrm>
            <a:off x="4114800" y="2292350"/>
            <a:ext cx="6248400" cy="419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tr-TR" sz="140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02432" name="Oval 32"/>
          <p:cNvSpPr>
            <a:spLocks noChangeArrowheads="1"/>
          </p:cNvSpPr>
          <p:nvPr/>
        </p:nvSpPr>
        <p:spPr bwMode="auto">
          <a:xfrm>
            <a:off x="2057400" y="1185863"/>
            <a:ext cx="9906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tr-TR" altLang="tr-TR" sz="1400" b="1" dirty="0">
                <a:solidFill>
                  <a:srgbClr val="FFFFFF"/>
                </a:solidFill>
                <a:latin typeface="Arial" panose="020B0604020202020204" pitchFamily="34" charset="0"/>
              </a:rPr>
              <a:t>Kaynak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tr-TR" altLang="tr-TR" sz="1400" b="1" dirty="0">
                <a:solidFill>
                  <a:srgbClr val="FFFFFF"/>
                </a:solidFill>
                <a:latin typeface="Arial" panose="020B0604020202020204" pitchFamily="34" charset="0"/>
              </a:rPr>
              <a:t>Kodu</a:t>
            </a:r>
            <a:endParaRPr lang="en-US" altLang="tr-TR" sz="1400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02433" name="Rectangle 33"/>
          <p:cNvSpPr>
            <a:spLocks noChangeArrowheads="1"/>
          </p:cNvSpPr>
          <p:nvPr/>
        </p:nvSpPr>
        <p:spPr bwMode="auto">
          <a:xfrm>
            <a:off x="3505200" y="1219200"/>
            <a:ext cx="1295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tr-TR" altLang="tr-TR" sz="1400" b="1">
                <a:solidFill>
                  <a:srgbClr val="FFFFFF"/>
                </a:solidFill>
                <a:latin typeface="Arial" panose="020B0604020202020204" pitchFamily="34" charset="0"/>
              </a:rPr>
              <a:t>Derleyici</a:t>
            </a:r>
            <a:endParaRPr lang="en-US" altLang="tr-TR" sz="140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02434" name="Oval 34"/>
          <p:cNvSpPr>
            <a:spLocks noChangeArrowheads="1"/>
          </p:cNvSpPr>
          <p:nvPr/>
        </p:nvSpPr>
        <p:spPr bwMode="auto">
          <a:xfrm>
            <a:off x="5257800" y="1219200"/>
            <a:ext cx="17526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tr-TR" altLang="tr-TR" sz="1400" b="1" dirty="0">
                <a:solidFill>
                  <a:srgbClr val="FFFFFF"/>
                </a:solidFill>
                <a:latin typeface="Arial" panose="020B0604020202020204" pitchFamily="34" charset="0"/>
              </a:rPr>
              <a:t>DLL </a:t>
            </a:r>
            <a:r>
              <a:rPr lang="tr-TR" altLang="tr-TR" sz="1400" b="1" dirty="0">
                <a:solidFill>
                  <a:srgbClr val="FFFFFF"/>
                </a:solidFill>
                <a:latin typeface="Arial" panose="020B0604020202020204" pitchFamily="34" charset="0"/>
                <a:hlinkClick r:id="rId2" action="ppaction://hlinksldjump"/>
              </a:rPr>
              <a:t>veya</a:t>
            </a:r>
            <a:r>
              <a:rPr lang="tr-TR" altLang="tr-TR" sz="1400" b="1" dirty="0">
                <a:solidFill>
                  <a:srgbClr val="FFFFFF"/>
                </a:solidFill>
                <a:latin typeface="Arial" panose="020B0604020202020204" pitchFamily="34" charset="0"/>
              </a:rPr>
              <a:t> EXE</a:t>
            </a:r>
            <a:endParaRPr lang="en-US" altLang="tr-TR" sz="1400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02435" name="Rectangle 35"/>
          <p:cNvSpPr>
            <a:spLocks noChangeArrowheads="1"/>
          </p:cNvSpPr>
          <p:nvPr/>
        </p:nvSpPr>
        <p:spPr bwMode="auto">
          <a:xfrm>
            <a:off x="5486400" y="2743200"/>
            <a:ext cx="12954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tr-TR" altLang="tr-TR" sz="1400" b="1" dirty="0">
                <a:solidFill>
                  <a:srgbClr val="FFFFFF"/>
                </a:solidFill>
                <a:latin typeface="Arial" panose="020B0604020202020204" pitchFamily="34" charset="0"/>
              </a:rPr>
              <a:t>Sınıf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tr-TR" altLang="tr-TR" sz="1400" b="1" dirty="0">
                <a:solidFill>
                  <a:srgbClr val="FFFFFF"/>
                </a:solidFill>
                <a:latin typeface="Arial" panose="020B0604020202020204" pitchFamily="34" charset="0"/>
              </a:rPr>
              <a:t>Yükleyici</a:t>
            </a:r>
            <a:endParaRPr lang="en-US" altLang="tr-TR" sz="1400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02436" name="Rectangle 36"/>
          <p:cNvSpPr>
            <a:spLocks noChangeArrowheads="1"/>
          </p:cNvSpPr>
          <p:nvPr/>
        </p:nvSpPr>
        <p:spPr bwMode="auto">
          <a:xfrm>
            <a:off x="7162800" y="2732088"/>
            <a:ext cx="16383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tr-TR" altLang="tr-TR" sz="1400" b="1" dirty="0">
                <a:solidFill>
                  <a:srgbClr val="FFFFFF"/>
                </a:solidFill>
                <a:latin typeface="Arial" panose="020B0604020202020204" pitchFamily="34" charset="0"/>
              </a:rPr>
              <a:t>JIT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tr-TR" altLang="tr-TR" sz="1400" b="1" dirty="0">
                <a:solidFill>
                  <a:srgbClr val="FFFFFF"/>
                </a:solidFill>
                <a:latin typeface="Arial" panose="020B0604020202020204" pitchFamily="34" charset="0"/>
              </a:rPr>
              <a:t>Anlık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tr-TR" altLang="tr-TR" sz="1400" b="1" dirty="0">
                <a:solidFill>
                  <a:srgbClr val="FFFFFF"/>
                </a:solidFill>
                <a:latin typeface="Arial" panose="020B0604020202020204" pitchFamily="34" charset="0"/>
              </a:rPr>
              <a:t>Derleyici</a:t>
            </a:r>
            <a:endParaRPr lang="en-US" altLang="tr-TR" sz="1400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02437" name="Oval 37"/>
          <p:cNvSpPr>
            <a:spLocks noChangeArrowheads="1"/>
          </p:cNvSpPr>
          <p:nvPr/>
        </p:nvSpPr>
        <p:spPr bwMode="auto">
          <a:xfrm>
            <a:off x="7162800" y="4191000"/>
            <a:ext cx="1676400" cy="1143000"/>
          </a:xfrm>
          <a:prstGeom prst="ellipse">
            <a:avLst/>
          </a:prstGeom>
          <a:solidFill>
            <a:srgbClr val="C000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tr-TR" altLang="tr-TR" sz="1400" b="1" dirty="0">
                <a:solidFill>
                  <a:srgbClr val="FFFFFF"/>
                </a:solidFill>
                <a:latin typeface="Arial" panose="020B0604020202020204" pitchFamily="34" charset="0"/>
              </a:rPr>
              <a:t>Kontrollü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tr-TR" altLang="tr-TR" sz="1400" b="1" dirty="0">
                <a:solidFill>
                  <a:srgbClr val="FFFFFF"/>
                </a:solidFill>
                <a:latin typeface="Arial" panose="020B0604020202020204" pitchFamily="34" charset="0"/>
              </a:rPr>
              <a:t>Yerel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tr-TR" altLang="tr-TR" sz="1400" b="1" dirty="0">
                <a:solidFill>
                  <a:srgbClr val="FFFFFF"/>
                </a:solidFill>
                <a:latin typeface="Arial" panose="020B0604020202020204" pitchFamily="34" charset="0"/>
              </a:rPr>
              <a:t>Kod</a:t>
            </a:r>
            <a:endParaRPr lang="en-US" altLang="tr-TR" sz="1400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02438" name="Oval 38"/>
          <p:cNvSpPr>
            <a:spLocks noChangeArrowheads="1"/>
          </p:cNvSpPr>
          <p:nvPr/>
        </p:nvSpPr>
        <p:spPr bwMode="auto">
          <a:xfrm>
            <a:off x="2057400" y="2778125"/>
            <a:ext cx="1752600" cy="990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tr-TR" altLang="tr-TR" sz="1400" b="1">
                <a:solidFill>
                  <a:srgbClr val="FFFFFF"/>
                </a:solidFill>
                <a:latin typeface="Arial" panose="020B0604020202020204" pitchFamily="34" charset="0"/>
              </a:rPr>
              <a:t>Sınıf Kütüphane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tr-TR" altLang="tr-TR" sz="1400" b="1">
                <a:solidFill>
                  <a:srgbClr val="FFFFFF"/>
                </a:solidFill>
                <a:latin typeface="Arial" panose="020B0604020202020204" pitchFamily="34" charset="0"/>
              </a:rPr>
              <a:t>Kodları</a:t>
            </a:r>
            <a:endParaRPr lang="en-US" altLang="tr-TR" sz="140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02439" name="Rectangle 39"/>
          <p:cNvSpPr>
            <a:spLocks noChangeArrowheads="1"/>
          </p:cNvSpPr>
          <p:nvPr/>
        </p:nvSpPr>
        <p:spPr bwMode="auto">
          <a:xfrm>
            <a:off x="7162800" y="5715000"/>
            <a:ext cx="1676400" cy="457200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tr-TR" altLang="tr-TR" sz="1400" b="1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</a:rPr>
              <a:t>Çalışma</a:t>
            </a:r>
            <a:endParaRPr lang="en-US" altLang="tr-TR" sz="1400" b="1" dirty="0">
              <a:solidFill>
                <a:schemeClr val="tx2">
                  <a:lumMod val="9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02440" name="Rectangle 40"/>
          <p:cNvSpPr>
            <a:spLocks noChangeArrowheads="1"/>
          </p:cNvSpPr>
          <p:nvPr/>
        </p:nvSpPr>
        <p:spPr bwMode="auto">
          <a:xfrm>
            <a:off x="4572000" y="5715000"/>
            <a:ext cx="1752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tr-TR" altLang="tr-TR" sz="1400" b="1" dirty="0">
                <a:solidFill>
                  <a:srgbClr val="FFFFFF"/>
                </a:solidFill>
                <a:latin typeface="Arial" panose="020B0604020202020204" pitchFamily="34" charset="0"/>
              </a:rPr>
              <a:t>Güvenlik Kontrolü</a:t>
            </a:r>
            <a:endParaRPr lang="en-US" altLang="tr-TR" sz="1400" b="1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2301" name="Text Box 41"/>
          <p:cNvSpPr txBox="1">
            <a:spLocks noChangeArrowheads="1"/>
          </p:cNvSpPr>
          <p:nvPr/>
        </p:nvSpPr>
        <p:spPr bwMode="auto">
          <a:xfrm>
            <a:off x="4656138" y="3933825"/>
            <a:ext cx="123031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tr-TR" altLang="tr-TR" sz="1400" b="1">
                <a:solidFill>
                  <a:srgbClr val="FFFFFF"/>
                </a:solidFill>
                <a:latin typeface="Arial" panose="020B0604020202020204" pitchFamily="34" charset="0"/>
              </a:rPr>
              <a:t>Güvenilir ve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tr-TR" altLang="tr-TR" sz="1400" b="1">
                <a:solidFill>
                  <a:srgbClr val="FFFFFF"/>
                </a:solidFill>
                <a:latin typeface="Arial" panose="020B0604020202020204" pitchFamily="34" charset="0"/>
              </a:rPr>
              <a:t>ÖnAnlık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tr-TR" altLang="tr-TR" sz="1400" b="1">
                <a:solidFill>
                  <a:srgbClr val="FFFFFF"/>
                </a:solidFill>
                <a:latin typeface="Arial" panose="020B0604020202020204" pitchFamily="34" charset="0"/>
              </a:rPr>
              <a:t>Kod </a:t>
            </a:r>
            <a:endParaRPr lang="en-US" altLang="tr-TR" sz="140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2302" name="Text Box 42"/>
          <p:cNvSpPr txBox="1">
            <a:spLocks noChangeArrowheads="1"/>
          </p:cNvSpPr>
          <p:nvPr/>
        </p:nvSpPr>
        <p:spPr bwMode="auto">
          <a:xfrm>
            <a:off x="8899162" y="3429001"/>
            <a:ext cx="11913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tr-TR" altLang="tr-TR" sz="1200" b="1">
                <a:solidFill>
                  <a:srgbClr val="FFFFFF"/>
                </a:solidFill>
                <a:latin typeface="Arial" panose="020B0604020202020204" pitchFamily="34" charset="0"/>
              </a:rPr>
              <a:t>Derlenmemiş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tr-TR" altLang="tr-TR" sz="1200" b="1">
                <a:solidFill>
                  <a:srgbClr val="FFFFFF"/>
                </a:solidFill>
                <a:latin typeface="Arial" panose="020B0604020202020204" pitchFamily="34" charset="0"/>
              </a:rPr>
              <a:t>Bir method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tr-TR" altLang="tr-TR" sz="1200" b="1">
                <a:solidFill>
                  <a:srgbClr val="FFFFFF"/>
                </a:solidFill>
                <a:latin typeface="Arial" panose="020B0604020202020204" pitchFamily="34" charset="0"/>
              </a:rPr>
              <a:t>çağırma</a:t>
            </a:r>
            <a:endParaRPr lang="en-US" altLang="tr-TR" sz="1200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2303" name="Line 43"/>
          <p:cNvSpPr>
            <a:spLocks noChangeShapeType="1"/>
          </p:cNvSpPr>
          <p:nvPr/>
        </p:nvSpPr>
        <p:spPr bwMode="auto">
          <a:xfrm>
            <a:off x="3048000" y="1600200"/>
            <a:ext cx="4572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400">
              <a:solidFill>
                <a:srgbClr val="FFFFCC"/>
              </a:solidFill>
              <a:latin typeface="Arial" panose="020B0604020202020204" pitchFamily="34" charset="0"/>
            </a:endParaRPr>
          </a:p>
        </p:txBody>
      </p:sp>
      <p:sp>
        <p:nvSpPr>
          <p:cNvPr id="12304" name="Line 44"/>
          <p:cNvSpPr>
            <a:spLocks noChangeShapeType="1"/>
          </p:cNvSpPr>
          <p:nvPr/>
        </p:nvSpPr>
        <p:spPr bwMode="auto">
          <a:xfrm>
            <a:off x="6172200" y="1981200"/>
            <a:ext cx="0" cy="7620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400">
              <a:solidFill>
                <a:srgbClr val="FFFFCC"/>
              </a:solidFill>
              <a:latin typeface="Arial" panose="020B0604020202020204" pitchFamily="34" charset="0"/>
            </a:endParaRPr>
          </a:p>
        </p:txBody>
      </p:sp>
      <p:sp>
        <p:nvSpPr>
          <p:cNvPr id="12305" name="Line 45"/>
          <p:cNvSpPr>
            <a:spLocks noChangeShapeType="1"/>
          </p:cNvSpPr>
          <p:nvPr/>
        </p:nvSpPr>
        <p:spPr bwMode="auto">
          <a:xfrm>
            <a:off x="4800600" y="1600200"/>
            <a:ext cx="4572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400">
              <a:solidFill>
                <a:srgbClr val="FFFFCC"/>
              </a:solidFill>
              <a:latin typeface="Arial" panose="020B0604020202020204" pitchFamily="34" charset="0"/>
            </a:endParaRPr>
          </a:p>
        </p:txBody>
      </p:sp>
      <p:sp>
        <p:nvSpPr>
          <p:cNvPr id="12306" name="Line 46"/>
          <p:cNvSpPr>
            <a:spLocks noChangeShapeType="1"/>
          </p:cNvSpPr>
          <p:nvPr/>
        </p:nvSpPr>
        <p:spPr bwMode="auto">
          <a:xfrm>
            <a:off x="8001000" y="3810000"/>
            <a:ext cx="0" cy="3810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400">
              <a:solidFill>
                <a:srgbClr val="FFFFCC"/>
              </a:solidFill>
              <a:latin typeface="Arial" panose="020B0604020202020204" pitchFamily="34" charset="0"/>
            </a:endParaRPr>
          </a:p>
        </p:txBody>
      </p:sp>
      <p:sp>
        <p:nvSpPr>
          <p:cNvPr id="12307" name="Line 47"/>
          <p:cNvSpPr>
            <a:spLocks noChangeShapeType="1"/>
          </p:cNvSpPr>
          <p:nvPr/>
        </p:nvSpPr>
        <p:spPr bwMode="auto">
          <a:xfrm>
            <a:off x="8001000" y="5334000"/>
            <a:ext cx="0" cy="3810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400">
              <a:solidFill>
                <a:srgbClr val="FFFFCC"/>
              </a:solidFill>
              <a:latin typeface="Arial" panose="020B0604020202020204" pitchFamily="34" charset="0"/>
            </a:endParaRPr>
          </a:p>
        </p:txBody>
      </p:sp>
      <p:sp>
        <p:nvSpPr>
          <p:cNvPr id="12308" name="Line 48"/>
          <p:cNvSpPr>
            <a:spLocks noChangeShapeType="1"/>
          </p:cNvSpPr>
          <p:nvPr/>
        </p:nvSpPr>
        <p:spPr bwMode="auto">
          <a:xfrm>
            <a:off x="6781800" y="3276600"/>
            <a:ext cx="3810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400">
              <a:solidFill>
                <a:srgbClr val="FFFFCC"/>
              </a:solidFill>
              <a:latin typeface="Arial" panose="020B0604020202020204" pitchFamily="34" charset="0"/>
            </a:endParaRPr>
          </a:p>
        </p:txBody>
      </p:sp>
      <p:sp>
        <p:nvSpPr>
          <p:cNvPr id="12309" name="Line 49"/>
          <p:cNvSpPr>
            <a:spLocks noChangeShapeType="1"/>
          </p:cNvSpPr>
          <p:nvPr/>
        </p:nvSpPr>
        <p:spPr bwMode="auto">
          <a:xfrm>
            <a:off x="6324600" y="5943600"/>
            <a:ext cx="8382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400">
              <a:solidFill>
                <a:srgbClr val="FFFFCC"/>
              </a:solidFill>
              <a:latin typeface="Arial" panose="020B0604020202020204" pitchFamily="34" charset="0"/>
            </a:endParaRPr>
          </a:p>
        </p:txBody>
      </p:sp>
      <p:sp>
        <p:nvSpPr>
          <p:cNvPr id="12310" name="Line 50"/>
          <p:cNvSpPr>
            <a:spLocks noChangeShapeType="1"/>
          </p:cNvSpPr>
          <p:nvPr/>
        </p:nvSpPr>
        <p:spPr bwMode="auto">
          <a:xfrm>
            <a:off x="4572000" y="4800600"/>
            <a:ext cx="25908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400">
              <a:solidFill>
                <a:srgbClr val="FFFFCC"/>
              </a:solidFill>
              <a:latin typeface="Arial" panose="020B0604020202020204" pitchFamily="34" charset="0"/>
            </a:endParaRPr>
          </a:p>
        </p:txBody>
      </p:sp>
      <p:sp>
        <p:nvSpPr>
          <p:cNvPr id="12311" name="Line 51"/>
          <p:cNvSpPr>
            <a:spLocks noChangeShapeType="1"/>
          </p:cNvSpPr>
          <p:nvPr/>
        </p:nvSpPr>
        <p:spPr bwMode="auto">
          <a:xfrm>
            <a:off x="4572000" y="3276600"/>
            <a:ext cx="0" cy="15240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400">
              <a:solidFill>
                <a:srgbClr val="FFFFCC"/>
              </a:solidFill>
              <a:latin typeface="Arial" panose="020B0604020202020204" pitchFamily="34" charset="0"/>
            </a:endParaRPr>
          </a:p>
        </p:txBody>
      </p:sp>
      <p:sp>
        <p:nvSpPr>
          <p:cNvPr id="12312" name="Line 52"/>
          <p:cNvSpPr>
            <a:spLocks noChangeShapeType="1"/>
          </p:cNvSpPr>
          <p:nvPr/>
        </p:nvSpPr>
        <p:spPr bwMode="auto">
          <a:xfrm>
            <a:off x="3810000" y="3276600"/>
            <a:ext cx="16764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400">
              <a:solidFill>
                <a:srgbClr val="FFFFCC"/>
              </a:solidFill>
              <a:latin typeface="Arial" panose="020B0604020202020204" pitchFamily="34" charset="0"/>
            </a:endParaRPr>
          </a:p>
        </p:txBody>
      </p:sp>
      <p:sp>
        <p:nvSpPr>
          <p:cNvPr id="12313" name="Line 53"/>
          <p:cNvSpPr>
            <a:spLocks noChangeShapeType="1"/>
          </p:cNvSpPr>
          <p:nvPr/>
        </p:nvSpPr>
        <p:spPr bwMode="auto">
          <a:xfrm flipH="1" flipV="1">
            <a:off x="8839201" y="5943600"/>
            <a:ext cx="1217613" cy="635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400">
              <a:solidFill>
                <a:srgbClr val="FFFFCC"/>
              </a:solidFill>
              <a:latin typeface="Arial" panose="020B0604020202020204" pitchFamily="34" charset="0"/>
            </a:endParaRPr>
          </a:p>
        </p:txBody>
      </p:sp>
      <p:sp>
        <p:nvSpPr>
          <p:cNvPr id="12314" name="Line 54"/>
          <p:cNvSpPr>
            <a:spLocks noChangeShapeType="1"/>
          </p:cNvSpPr>
          <p:nvPr/>
        </p:nvSpPr>
        <p:spPr bwMode="auto">
          <a:xfrm>
            <a:off x="10056813" y="3284538"/>
            <a:ext cx="0" cy="266700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400">
              <a:solidFill>
                <a:srgbClr val="FFFFCC"/>
              </a:solidFill>
              <a:latin typeface="Arial" panose="020B0604020202020204" pitchFamily="34" charset="0"/>
            </a:endParaRPr>
          </a:p>
        </p:txBody>
      </p:sp>
      <p:sp>
        <p:nvSpPr>
          <p:cNvPr id="12315" name="Line 55"/>
          <p:cNvSpPr>
            <a:spLocks noChangeShapeType="1"/>
          </p:cNvSpPr>
          <p:nvPr/>
        </p:nvSpPr>
        <p:spPr bwMode="auto">
          <a:xfrm>
            <a:off x="8839201" y="3276600"/>
            <a:ext cx="1217613" cy="7938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4400">
              <a:solidFill>
                <a:srgbClr val="FFFFCC"/>
              </a:solidFill>
              <a:latin typeface="Arial" panose="020B0604020202020204" pitchFamily="34" charset="0"/>
            </a:endParaRPr>
          </a:p>
        </p:txBody>
      </p:sp>
      <p:sp>
        <p:nvSpPr>
          <p:cNvPr id="12316" name="Text Box 56"/>
          <p:cNvSpPr txBox="1">
            <a:spLocks noChangeArrowheads="1"/>
          </p:cNvSpPr>
          <p:nvPr/>
        </p:nvSpPr>
        <p:spPr bwMode="auto">
          <a:xfrm>
            <a:off x="9601200" y="2286001"/>
            <a:ext cx="68103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91440" bIns="9144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tr-TR" sz="1900" b="1">
                <a:solidFill>
                  <a:srgbClr val="FFFFFF"/>
                </a:solidFill>
                <a:latin typeface="Arial" panose="020B0604020202020204" pitchFamily="34" charset="0"/>
              </a:rPr>
              <a:t>CLR</a:t>
            </a:r>
          </a:p>
        </p:txBody>
      </p:sp>
      <p:sp>
        <p:nvSpPr>
          <p:cNvPr id="12317" name="28 Veri Yer Tutucusu"/>
          <p:cNvSpPr>
            <a:spLocks noGrp="1"/>
          </p:cNvSpPr>
          <p:nvPr>
            <p:ph type="dt" sz="quarter" idx="10"/>
          </p:nvPr>
        </p:nvSpPr>
        <p:spPr>
          <a:xfrm>
            <a:off x="1919289" y="6237288"/>
            <a:ext cx="1296987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A12FC5C-539E-4B5D-8199-31CE1AA42779}" type="datetime1">
              <a:rPr lang="tr-TR" altLang="tr-TR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11.02.2024</a:t>
            </a:fld>
            <a:endParaRPr lang="tr-TR" altLang="tr-TR" sz="10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2318" name="29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98E0F2B-15F1-4177-A397-D3EC0176A3ED}" type="slidenum">
              <a:rPr lang="tr-TR" altLang="tr-TR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tr-TR" altLang="tr-TR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718688"/>
      </p:ext>
    </p:extLst>
  </p:cSld>
  <p:clrMapOvr>
    <a:masterClrMapping/>
  </p:clrMapOvr>
  <p:transition spd="med" advClick="0" advTm="1000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102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1000"/>
                                        <p:tgtEl>
                                          <p:spTgt spid="102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1000"/>
                                        <p:tgtEl>
                                          <p:spTgt spid="102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1000"/>
                                        <p:tgtEl>
                                          <p:spTgt spid="102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102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1000"/>
                                        <p:tgtEl>
                                          <p:spTgt spid="102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1000"/>
                                        <p:tgtEl>
                                          <p:spTgt spid="102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1000"/>
                                        <p:tgtEl>
                                          <p:spTgt spid="102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1000"/>
                                        <p:tgtEl>
                                          <p:spTgt spid="102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10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10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10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10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10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10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10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10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10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10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1000"/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1000"/>
                                        <p:tgtEl>
                                          <p:spTgt spid="1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1000"/>
                                        <p:tgtEl>
                                          <p:spTgt spid="1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1000"/>
                                        <p:tgtEl>
                                          <p:spTgt spid="1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1000"/>
                                        <p:tgtEl>
                                          <p:spTgt spid="1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1000"/>
                                        <p:tgtEl>
                                          <p:spTgt spid="1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1000"/>
                                        <p:tgtEl>
                                          <p:spTgt spid="1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1000"/>
                                        <p:tgtEl>
                                          <p:spTgt spid="12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animBg="1"/>
      <p:bldP spid="102432" grpId="0" animBg="1"/>
      <p:bldP spid="102433" grpId="0" animBg="1"/>
      <p:bldP spid="102434" grpId="0" animBg="1"/>
      <p:bldP spid="102435" grpId="0" animBg="1"/>
      <p:bldP spid="102436" grpId="0" animBg="1"/>
      <p:bldP spid="102437" grpId="0" animBg="1"/>
      <p:bldP spid="102438" grpId="0" animBg="1"/>
      <p:bldP spid="102439" grpId="0" animBg="1"/>
      <p:bldP spid="102440" grpId="0" animBg="1"/>
      <p:bldP spid="12301" grpId="0"/>
      <p:bldP spid="12302" grpId="0"/>
      <p:bldP spid="12303" grpId="0" animBg="1"/>
      <p:bldP spid="12304" grpId="0" animBg="1"/>
      <p:bldP spid="12305" grpId="0" animBg="1"/>
      <p:bldP spid="12306" grpId="0" animBg="1"/>
      <p:bldP spid="12307" grpId="0" animBg="1"/>
      <p:bldP spid="12308" grpId="0" animBg="1"/>
      <p:bldP spid="12309" grpId="0" animBg="1"/>
      <p:bldP spid="12310" grpId="0" animBg="1"/>
      <p:bldP spid="12311" grpId="0" animBg="1"/>
      <p:bldP spid="12312" grpId="0" animBg="1"/>
      <p:bldP spid="12313" grpId="0" animBg="1"/>
      <p:bldP spid="12314" grpId="0" animBg="1"/>
      <p:bldP spid="12315" grpId="0" animBg="1"/>
      <p:bldP spid="12316" grpId="0"/>
      <p:bldP spid="12317" grpId="0"/>
      <p:bldP spid="123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tr-TR" altLang="tr-TR" dirty="0" smtClean="0">
                <a:effectLst/>
              </a:rPr>
              <a:t>Örnek C# Program Çalışma Akışı</a:t>
            </a:r>
          </a:p>
        </p:txBody>
      </p:sp>
      <p:graphicFrame>
        <p:nvGraphicFramePr>
          <p:cNvPr id="33795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2424114" y="1557339"/>
          <a:ext cx="7627937" cy="486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Visio" r:id="rId3" imgW="4474845" imgH="2854833" progId="Visio.Drawing.11">
                  <p:embed/>
                </p:oleObj>
              </mc:Choice>
              <mc:Fallback>
                <p:oleObj name="Visio" r:id="rId3" imgW="4474845" imgH="285483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4" y="1557339"/>
                        <a:ext cx="7627937" cy="486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6029240"/>
      </p:ext>
    </p:extLst>
  </p:cSld>
  <p:clrMapOvr>
    <a:masterClrMapping/>
  </p:clrMapOvr>
  <p:transition spd="med" advClick="0" advTm="1000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25625" y="228601"/>
            <a:ext cx="8540750" cy="752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tr-TR" altLang="tr-TR" sz="4000" dirty="0">
                <a:effectLst/>
              </a:rPr>
              <a:t>.NET Özellikleri</a:t>
            </a:r>
          </a:p>
        </p:txBody>
      </p:sp>
      <p:sp>
        <p:nvSpPr>
          <p:cNvPr id="2969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079668" y="981076"/>
            <a:ext cx="10326269" cy="529940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lang="tr-TR" altLang="tr-TR" sz="2400" dirty="0">
                <a:effectLst/>
              </a:rPr>
              <a:t>CLR hangi dil kodunu çalıştırdığını bilmez, bütün diller IL koduna çevrilir</a:t>
            </a:r>
          </a:p>
          <a:p>
            <a:pPr>
              <a:lnSpc>
                <a:spcPct val="80000"/>
              </a:lnSpc>
            </a:pPr>
            <a:r>
              <a:rPr lang="tr-TR" altLang="tr-TR" sz="2400" dirty="0">
                <a:effectLst/>
              </a:rPr>
              <a:t>IL kodlar her zaman </a:t>
            </a:r>
            <a:r>
              <a:rPr lang="tr-TR" altLang="tr-TR" sz="2400" dirty="0" err="1">
                <a:effectLst/>
              </a:rPr>
              <a:t>managed’tir</a:t>
            </a:r>
            <a:r>
              <a:rPr lang="tr-TR" altLang="tr-TR" sz="2400" dirty="0">
                <a:effectLst/>
              </a:rPr>
              <a:t>.</a:t>
            </a:r>
          </a:p>
          <a:p>
            <a:pPr>
              <a:lnSpc>
                <a:spcPct val="80000"/>
              </a:lnSpc>
            </a:pPr>
            <a:r>
              <a:rPr lang="tr-TR" altLang="tr-TR" sz="2400" dirty="0">
                <a:effectLst/>
              </a:rPr>
              <a:t>Üretilen dosya PE (</a:t>
            </a:r>
            <a:r>
              <a:rPr lang="tr-TR" altLang="tr-TR" sz="2400" dirty="0" err="1">
                <a:effectLst/>
              </a:rPr>
              <a:t>Portable</a:t>
            </a:r>
            <a:r>
              <a:rPr lang="tr-TR" altLang="tr-TR" sz="2400" dirty="0">
                <a:effectLst/>
              </a:rPr>
              <a:t> </a:t>
            </a:r>
            <a:r>
              <a:rPr lang="tr-TR" altLang="tr-TR" sz="2400" dirty="0" err="1">
                <a:effectLst/>
              </a:rPr>
              <a:t>Executable</a:t>
            </a:r>
            <a:r>
              <a:rPr lang="tr-TR" altLang="tr-TR" sz="2400" dirty="0">
                <a:effectLst/>
              </a:rPr>
              <a:t>)  </a:t>
            </a:r>
          </a:p>
          <a:p>
            <a:pPr>
              <a:lnSpc>
                <a:spcPct val="80000"/>
              </a:lnSpc>
            </a:pPr>
            <a:r>
              <a:rPr lang="tr-TR" altLang="tr-TR" sz="2400" dirty="0">
                <a:effectLst/>
              </a:rPr>
              <a:t>PE, CLR (.NET Framework) ile çalışır</a:t>
            </a:r>
          </a:p>
          <a:p>
            <a:r>
              <a:rPr lang="tr-TR" altLang="tr-TR" sz="2400" dirty="0" smtClean="0">
                <a:effectLst/>
              </a:rPr>
              <a:t>IL</a:t>
            </a:r>
            <a:r>
              <a:rPr lang="tr-TR" altLang="tr-TR" sz="2400" dirty="0">
                <a:effectLst/>
              </a:rPr>
              <a:t>, makine dilinden daha yüksek seviyelidir</a:t>
            </a:r>
          </a:p>
          <a:p>
            <a:r>
              <a:rPr lang="tr-TR" altLang="tr-TR" sz="2400" dirty="0">
                <a:effectLst/>
              </a:rPr>
              <a:t>IL, nesne tabanlı makine dili olarak görülebilir</a:t>
            </a:r>
          </a:p>
          <a:p>
            <a:r>
              <a:rPr lang="tr-TR" altLang="tr-TR" sz="2400" dirty="0">
                <a:effectLst/>
              </a:rPr>
              <a:t>IL kodlama yapılabilir ve ILAsm.exe tarafından derlenir</a:t>
            </a:r>
          </a:p>
          <a:p>
            <a:r>
              <a:rPr lang="tr-TR" altLang="tr-TR" sz="2400" dirty="0">
                <a:effectLst/>
              </a:rPr>
              <a:t>IL kod güncel CPU’lar ile doğrudan çalıştırılamaz, gelecekte?</a:t>
            </a:r>
          </a:p>
          <a:p>
            <a:r>
              <a:rPr lang="tr-TR" altLang="tr-TR" sz="2400" dirty="0">
                <a:effectLst/>
              </a:rPr>
              <a:t>NET yüklü testi: MSCorEE.dll    %</a:t>
            </a:r>
            <a:r>
              <a:rPr lang="tr-TR" altLang="tr-TR" sz="2400" dirty="0" err="1">
                <a:effectLst/>
              </a:rPr>
              <a:t>windir</a:t>
            </a:r>
            <a:r>
              <a:rPr lang="tr-TR" altLang="tr-TR" sz="2400" dirty="0">
                <a:effectLst/>
              </a:rPr>
              <a:t>%\system32</a:t>
            </a:r>
          </a:p>
          <a:p>
            <a:r>
              <a:rPr lang="tr-TR" altLang="tr-TR" sz="2400" dirty="0">
                <a:effectLst/>
              </a:rPr>
              <a:t>.NET model testi: </a:t>
            </a:r>
          </a:p>
          <a:p>
            <a:pPr lvl="1"/>
            <a:r>
              <a:rPr lang="tr-TR" altLang="tr-TR" sz="2400" dirty="0">
                <a:effectLst/>
                <a:ea typeface="+mn-ea"/>
                <a:cs typeface="+mn-cs"/>
              </a:rPr>
              <a:t>HKEY_LOCAL_MACHINE\SOFTWARE\Microsoft\.</a:t>
            </a:r>
            <a:r>
              <a:rPr lang="tr-TR" altLang="tr-TR" sz="2400" dirty="0" err="1">
                <a:effectLst/>
                <a:ea typeface="+mn-ea"/>
                <a:cs typeface="+mn-cs"/>
              </a:rPr>
              <a:t>NETFramework</a:t>
            </a:r>
            <a:r>
              <a:rPr lang="tr-TR" altLang="tr-TR" sz="2400" dirty="0">
                <a:effectLst/>
                <a:ea typeface="+mn-ea"/>
                <a:cs typeface="+mn-cs"/>
              </a:rPr>
              <a:t>\</a:t>
            </a:r>
            <a:r>
              <a:rPr lang="tr-TR" altLang="tr-TR" sz="2400" dirty="0" err="1">
                <a:effectLst/>
                <a:ea typeface="+mn-ea"/>
                <a:cs typeface="+mn-cs"/>
              </a:rPr>
              <a:t>policy</a:t>
            </a:r>
            <a:endParaRPr lang="tr-TR" altLang="tr-TR" sz="2400" dirty="0">
              <a:effectLst/>
              <a:ea typeface="+mn-ea"/>
              <a:cs typeface="+mn-cs"/>
            </a:endParaRPr>
          </a:p>
          <a:p>
            <a:pPr>
              <a:lnSpc>
                <a:spcPct val="80000"/>
              </a:lnSpc>
            </a:pPr>
            <a:endParaRPr lang="tr-TR" altLang="tr-TR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25680854"/>
      </p:ext>
    </p:extLst>
  </p:cSld>
  <p:clrMapOvr>
    <a:masterClrMapping/>
  </p:clrMapOvr>
  <p:transition advClick="0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  <p:bldP spid="2969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tr-TR" altLang="tr-TR" smtClean="0">
                <a:effectLst/>
                <a:latin typeface="Arial" panose="020B0604020202020204" pitchFamily="34" charset="0"/>
              </a:rPr>
              <a:t>IL Kod Çalışması</a:t>
            </a:r>
          </a:p>
        </p:txBody>
      </p:sp>
      <p:sp>
        <p:nvSpPr>
          <p:cNvPr id="25603" name="Rectangle 3"/>
          <p:cNvSpPr>
            <a:spLocks noGrp="1" noRot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tr-TR" altLang="tr-TR" sz="2800">
                <a:effectLst/>
                <a:latin typeface="Arial" panose="020B0604020202020204" pitchFamily="34" charset="0"/>
              </a:rPr>
              <a:t>IL kod stack (yığın) tabanlı çalışır</a:t>
            </a:r>
          </a:p>
          <a:p>
            <a:r>
              <a:rPr lang="tr-TR" altLang="tr-TR" sz="2800">
                <a:effectLst/>
                <a:latin typeface="Arial" panose="020B0604020202020204" pitchFamily="34" charset="0"/>
              </a:rPr>
              <a:t>İşlem verileri (operands) yığına atılır (push)</a:t>
            </a:r>
          </a:p>
          <a:p>
            <a:r>
              <a:rPr lang="tr-TR" altLang="tr-TR" sz="2800">
                <a:effectLst/>
                <a:latin typeface="Arial" panose="020B0604020202020204" pitchFamily="34" charset="0"/>
              </a:rPr>
              <a:t>Sonuçlar da yığından çekilir (pop)</a:t>
            </a:r>
          </a:p>
          <a:p>
            <a:r>
              <a:rPr lang="tr-TR" altLang="tr-TR" sz="2800">
                <a:effectLst/>
                <a:latin typeface="Arial" panose="020B0604020202020204" pitchFamily="34" charset="0"/>
              </a:rPr>
              <a:t>Derlemede kayıtçılar kullanılmaz (istisna var)</a:t>
            </a:r>
          </a:p>
          <a:p>
            <a:r>
              <a:rPr lang="tr-TR" altLang="tr-TR" sz="2800">
                <a:effectLst/>
                <a:latin typeface="Arial" panose="020B0604020202020204" pitchFamily="34" charset="0"/>
              </a:rPr>
              <a:t>Doğrulama (verification) IL kodun güvenli olduğunu test eder </a:t>
            </a:r>
          </a:p>
          <a:p>
            <a:r>
              <a:rPr lang="tr-TR" altLang="tr-TR" sz="2800">
                <a:effectLst/>
                <a:latin typeface="Arial" panose="020B0604020202020204" pitchFamily="34" charset="0"/>
              </a:rPr>
              <a:t>PEVerify.exe managed kodları doğrular</a:t>
            </a:r>
          </a:p>
          <a:p>
            <a:r>
              <a:rPr lang="tr-TR" altLang="tr-TR" sz="2800">
                <a:effectLst/>
                <a:latin typeface="Arial" panose="020B0604020202020204" pitchFamily="34" charset="0"/>
              </a:rPr>
              <a:t>IL kodlar veri türü ayrımı yapmaz, yığın veri boyutunu belirler</a:t>
            </a:r>
          </a:p>
          <a:p>
            <a:endParaRPr lang="tr-TR" altLang="tr-TR" sz="280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907793"/>
      </p:ext>
    </p:extLst>
  </p:cSld>
  <p:clrMapOvr>
    <a:masterClrMapping/>
  </p:clrMapOvr>
  <p:transition spd="med" advClick="0" advTm="1000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02167" y="228600"/>
            <a:ext cx="11387667" cy="74595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tr-TR" altLang="tr-TR" sz="3200" dirty="0">
                <a:effectLst/>
                <a:latin typeface="Arial" panose="020B0604020202020204" pitchFamily="34" charset="0"/>
              </a:rPr>
              <a:t>Hangisi daha </a:t>
            </a:r>
            <a:r>
              <a:rPr lang="tr-TR" altLang="tr-TR" sz="3200" dirty="0" smtClean="0">
                <a:effectLst/>
                <a:latin typeface="Arial" panose="020B0604020202020204" pitchFamily="34" charset="0"/>
              </a:rPr>
              <a:t>Performanslı Kontrollü </a:t>
            </a:r>
            <a:r>
              <a:rPr lang="tr-TR" altLang="tr-TR" sz="3200" dirty="0">
                <a:effectLst/>
                <a:latin typeface="Arial" panose="020B0604020202020204" pitchFamily="34" charset="0"/>
              </a:rPr>
              <a:t>, Kontrolsüz?</a:t>
            </a:r>
          </a:p>
        </p:txBody>
      </p:sp>
      <p:sp>
        <p:nvSpPr>
          <p:cNvPr id="2457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02167" y="1148720"/>
            <a:ext cx="11387667" cy="511342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tr-TR" altLang="tr-TR" sz="2400" dirty="0">
                <a:effectLst/>
                <a:latin typeface="Arial" panose="020B0604020202020204" pitchFamily="34" charset="0"/>
              </a:rPr>
              <a:t>    Önyargı: Kontrolsüz kod daha hızlı çalışır. Ancak genellikle kontrollü kod hızlıdır…</a:t>
            </a:r>
          </a:p>
          <a:p>
            <a:pPr>
              <a:lnSpc>
                <a:spcPct val="90000"/>
              </a:lnSpc>
            </a:pPr>
            <a:r>
              <a:rPr lang="tr-TR" altLang="tr-TR" sz="2400" dirty="0">
                <a:effectLst/>
                <a:latin typeface="Arial" panose="020B0604020202020204" pitchFamily="34" charset="0"/>
              </a:rPr>
              <a:t>Kontrollü kod </a:t>
            </a:r>
          </a:p>
          <a:p>
            <a:pPr lvl="1">
              <a:lnSpc>
                <a:spcPct val="90000"/>
              </a:lnSpc>
            </a:pPr>
            <a:r>
              <a:rPr lang="tr-TR" altLang="tr-TR" sz="2400" dirty="0" smtClean="0">
                <a:solidFill>
                  <a:schemeClr val="tx2">
                    <a:lumMod val="90000"/>
                  </a:schemeClr>
                </a:solidFill>
                <a:effectLst/>
                <a:latin typeface="Arial" panose="020B0604020202020204" pitchFamily="34" charset="0"/>
              </a:rPr>
              <a:t>Nesne tabanlıdır</a:t>
            </a:r>
          </a:p>
          <a:p>
            <a:pPr lvl="1">
              <a:lnSpc>
                <a:spcPct val="90000"/>
              </a:lnSpc>
            </a:pPr>
            <a:r>
              <a:rPr lang="tr-TR" altLang="tr-TR" sz="2400" dirty="0" smtClean="0">
                <a:solidFill>
                  <a:schemeClr val="tx2">
                    <a:lumMod val="90000"/>
                  </a:schemeClr>
                </a:solidFill>
                <a:effectLst/>
                <a:latin typeface="Arial" panose="020B0604020202020204" pitchFamily="34" charset="0"/>
              </a:rPr>
              <a:t>Tip güvenliği sağlanmıştır</a:t>
            </a:r>
          </a:p>
          <a:p>
            <a:pPr lvl="1">
              <a:lnSpc>
                <a:spcPct val="90000"/>
              </a:lnSpc>
            </a:pPr>
            <a:r>
              <a:rPr lang="tr-TR" altLang="tr-TR" sz="2400" dirty="0" smtClean="0">
                <a:solidFill>
                  <a:schemeClr val="tx2">
                    <a:lumMod val="90000"/>
                  </a:schemeClr>
                </a:solidFill>
                <a:effectLst/>
                <a:latin typeface="Arial" panose="020B0604020202020204" pitchFamily="34" charset="0"/>
              </a:rPr>
              <a:t>Diller arası uyumluluğu vardır</a:t>
            </a:r>
          </a:p>
          <a:p>
            <a:pPr lvl="1">
              <a:lnSpc>
                <a:spcPct val="90000"/>
              </a:lnSpc>
            </a:pPr>
            <a:r>
              <a:rPr lang="tr-TR" altLang="tr-TR" sz="2400" dirty="0" smtClean="0">
                <a:solidFill>
                  <a:schemeClr val="tx2">
                    <a:lumMod val="90000"/>
                  </a:schemeClr>
                </a:solidFill>
                <a:effectLst/>
                <a:latin typeface="Arial" panose="020B0604020202020204" pitchFamily="34" charset="0"/>
              </a:rPr>
              <a:t>Diller arası istisna yönetim uyumluluğuna sahiptir</a:t>
            </a:r>
          </a:p>
          <a:p>
            <a:pPr>
              <a:lnSpc>
                <a:spcPct val="90000"/>
              </a:lnSpc>
            </a:pPr>
            <a:r>
              <a:rPr lang="tr-TR" altLang="tr-TR" sz="2400" dirty="0">
                <a:effectLst/>
                <a:latin typeface="Arial" panose="020B0604020202020204" pitchFamily="34" charset="0"/>
              </a:rPr>
              <a:t>JIT, kontrollü kod platformunu tanır</a:t>
            </a:r>
          </a:p>
          <a:p>
            <a:pPr>
              <a:lnSpc>
                <a:spcPct val="90000"/>
              </a:lnSpc>
            </a:pPr>
            <a:r>
              <a:rPr lang="tr-TR" altLang="tr-TR" sz="2400" dirty="0">
                <a:effectLst/>
                <a:latin typeface="Arial" panose="020B0604020202020204" pitchFamily="34" charset="0"/>
              </a:rPr>
              <a:t>İşlemciye ait özel komutlar kullanılır</a:t>
            </a:r>
          </a:p>
          <a:p>
            <a:pPr>
              <a:lnSpc>
                <a:spcPct val="90000"/>
              </a:lnSpc>
            </a:pPr>
            <a:r>
              <a:rPr lang="tr-TR" altLang="tr-TR" sz="2400" dirty="0">
                <a:effectLst/>
                <a:latin typeface="Arial" panose="020B0604020202020204" pitchFamily="34" charset="0"/>
              </a:rPr>
              <a:t>Çok işlemcili sistemleri verimli kullanır</a:t>
            </a:r>
          </a:p>
          <a:p>
            <a:pPr>
              <a:lnSpc>
                <a:spcPct val="90000"/>
              </a:lnSpc>
            </a:pPr>
            <a:r>
              <a:rPr lang="tr-TR" altLang="tr-TR" sz="2400" dirty="0">
                <a:effectLst/>
                <a:latin typeface="Arial" panose="020B0604020202020204" pitchFamily="34" charset="0"/>
              </a:rPr>
              <a:t>CLR dinamik kod optimizasyonu yapar</a:t>
            </a:r>
          </a:p>
          <a:p>
            <a:pPr>
              <a:lnSpc>
                <a:spcPct val="90000"/>
              </a:lnSpc>
            </a:pPr>
            <a:r>
              <a:rPr lang="tr-TR" altLang="tr-TR" sz="2400" dirty="0">
                <a:effectLst/>
                <a:latin typeface="Arial" panose="020B0604020202020204" pitchFamily="34" charset="0"/>
              </a:rPr>
              <a:t>Windows’ta her işlem (</a:t>
            </a:r>
            <a:r>
              <a:rPr lang="tr-TR" altLang="tr-TR" sz="2400" dirty="0" err="1">
                <a:effectLst/>
                <a:latin typeface="Arial" panose="020B0604020202020204" pitchFamily="34" charset="0"/>
              </a:rPr>
              <a:t>process</a:t>
            </a:r>
            <a:r>
              <a:rPr lang="tr-TR" altLang="tr-TR" sz="2400" dirty="0">
                <a:effectLst/>
                <a:latin typeface="Arial" panose="020B0604020202020204" pitchFamily="34" charset="0"/>
              </a:rPr>
              <a:t>) </a:t>
            </a:r>
            <a:r>
              <a:rPr lang="tr-TR" altLang="tr-TR" sz="2400" dirty="0" smtClean="0">
                <a:effectLst/>
                <a:latin typeface="Arial" panose="020B0604020202020204" pitchFamily="34" charset="0"/>
              </a:rPr>
              <a:t>için ayrı sanal bellek oluşturulur, ancak  kontrollü </a:t>
            </a:r>
            <a:r>
              <a:rPr lang="tr-TR" altLang="tr-TR" sz="2400" dirty="0">
                <a:effectLst/>
                <a:latin typeface="Arial" panose="020B0604020202020204" pitchFamily="34" charset="0"/>
              </a:rPr>
              <a:t>işlemler tek bir sanal bellekte çalışır, daha az kaynak kullanır</a:t>
            </a:r>
          </a:p>
        </p:txBody>
      </p:sp>
    </p:spTree>
    <p:extLst>
      <p:ext uri="{BB962C8B-B14F-4D97-AF65-F5344CB8AC3E}">
        <p14:creationId xmlns:p14="http://schemas.microsoft.com/office/powerpoint/2010/main" val="2690776767"/>
      </p:ext>
    </p:extLst>
  </p:cSld>
  <p:clrMapOvr>
    <a:masterClrMapping/>
  </p:clrMapOvr>
  <p:transition spd="med" advClick="0" advTm="1000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2000"/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JIT Çalışma </a:t>
            </a:r>
            <a:r>
              <a:rPr lang="tr-TR" dirty="0" err="1" smtClean="0"/>
              <a:t>Modları</a:t>
            </a:r>
            <a:r>
              <a:rPr lang="tr-TR" dirty="0" smtClean="0"/>
              <a:t>: Normal JIT (yorumlayıcı)</a:t>
            </a:r>
            <a:endParaRPr lang="en-US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11.02.2024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17</a:t>
            </a:fld>
            <a:endParaRPr lang="tr-TR" dirty="0">
              <a:solidFill>
                <a:srgbClr val="FFFFFF"/>
              </a:solidFill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67" y="1584759"/>
            <a:ext cx="5998633" cy="4447307"/>
          </a:xfrm>
          <a:prstGeom prst="rect">
            <a:avLst/>
          </a:prstGeom>
        </p:spPr>
      </p:pic>
      <p:sp>
        <p:nvSpPr>
          <p:cNvPr id="8" name="Dikdörtgen 7"/>
          <p:cNvSpPr/>
          <p:nvPr/>
        </p:nvSpPr>
        <p:spPr>
          <a:xfrm>
            <a:off x="6730584" y="1584759"/>
            <a:ext cx="525155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 smtClean="0">
                <a:solidFill>
                  <a:schemeClr val="tx2">
                    <a:lumMod val="90000"/>
                  </a:schemeClr>
                </a:solidFill>
                <a:latin typeface="Arial Rounded MT Bold" panose="020F0704030504030204" pitchFamily="34" charset="0"/>
              </a:rPr>
              <a:t>Çalışma anında çağrılan metotlar için geçerlidir.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000" dirty="0" smtClean="0">
              <a:solidFill>
                <a:schemeClr val="tx2">
                  <a:lumMod val="90000"/>
                </a:schemeClr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 smtClean="0">
                <a:solidFill>
                  <a:schemeClr val="tx2">
                    <a:lumMod val="90000"/>
                  </a:schemeClr>
                </a:solidFill>
                <a:latin typeface="Arial Rounded MT Bold" panose="020F0704030504030204" pitchFamily="34" charset="0"/>
              </a:rPr>
              <a:t>Metotlar ancak ilk çağrıldıklarında derlenir ve ön belleğe yerel kod olarak kaydedilirler.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000" dirty="0" smtClean="0">
              <a:solidFill>
                <a:schemeClr val="tx2">
                  <a:lumMod val="90000"/>
                </a:schemeClr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 smtClean="0">
                <a:solidFill>
                  <a:schemeClr val="tx2">
                    <a:lumMod val="90000"/>
                  </a:schemeClr>
                </a:solidFill>
                <a:latin typeface="Arial Rounded MT Bold" panose="020F0704030504030204" pitchFamily="34" charset="0"/>
              </a:rPr>
              <a:t>Önbellek JITTED olarak isimlendirilir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000" dirty="0" smtClean="0">
              <a:solidFill>
                <a:schemeClr val="tx2">
                  <a:lumMod val="90000"/>
                </a:schemeClr>
              </a:solidFill>
              <a:latin typeface="Arial Rounded MT Bold" panose="020F07040305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 smtClean="0">
                <a:solidFill>
                  <a:schemeClr val="tx2">
                    <a:lumMod val="90000"/>
                  </a:schemeClr>
                </a:solidFill>
                <a:latin typeface="Arial Rounded MT Bold" panose="020F0704030504030204" pitchFamily="34" charset="0"/>
              </a:rPr>
              <a:t>Aynı metot ikinci defa çağrıldığında ön bellekteki yerel kod doğrudan</a:t>
            </a:r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tr-TR" sz="2000" dirty="0" smtClean="0">
                <a:solidFill>
                  <a:schemeClr val="tx2">
                    <a:lumMod val="90000"/>
                  </a:schemeClr>
                </a:solidFill>
                <a:latin typeface="Arial Rounded MT Bold" panose="020F0704030504030204" pitchFamily="34" charset="0"/>
              </a:rPr>
              <a:t>çalıştırılır</a:t>
            </a:r>
            <a:r>
              <a:rPr lang="en-US" sz="2000" dirty="0" smtClean="0">
                <a:solidFill>
                  <a:schemeClr val="tx2">
                    <a:lumMod val="90000"/>
                  </a:schemeClr>
                </a:solidFill>
                <a:latin typeface="Arial Rounded MT Bold" panose="020F0704030504030204" pitchFamily="34" charset="0"/>
              </a:rPr>
              <a:t>.</a:t>
            </a:r>
            <a:endParaRPr lang="en-US" sz="2000" dirty="0">
              <a:solidFill>
                <a:schemeClr val="tx2">
                  <a:lumMod val="90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872803"/>
      </p:ext>
    </p:extLst>
  </p:cSld>
  <p:clrMapOvr>
    <a:masterClrMapping/>
  </p:clrMapOvr>
  <p:transition spd="med" advClick="0" advTm="1000">
    <p:spli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JIT Çalışma </a:t>
            </a:r>
            <a:r>
              <a:rPr lang="tr-TR" dirty="0" err="1" smtClean="0"/>
              <a:t>Modları</a:t>
            </a:r>
            <a:r>
              <a:rPr lang="tr-TR" dirty="0" smtClean="0"/>
              <a:t>: </a:t>
            </a:r>
            <a:r>
              <a:rPr lang="tr-TR" dirty="0" err="1" smtClean="0"/>
              <a:t>Econ</a:t>
            </a:r>
            <a:r>
              <a:rPr lang="tr-TR" dirty="0" smtClean="0"/>
              <a:t> JIT (yorumlayıcı)</a:t>
            </a:r>
            <a:endParaRPr lang="en-US" dirty="0"/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798" y="1371600"/>
            <a:ext cx="7039752" cy="4429593"/>
          </a:xfrm>
          <a:prstGeom prst="rect">
            <a:avLst/>
          </a:prstGeom>
        </p:spPr>
      </p:pic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11.02.2024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18</a:t>
            </a:fld>
            <a:endParaRPr lang="tr-TR" dirty="0">
              <a:solidFill>
                <a:srgbClr val="FFFFFF"/>
              </a:solidFill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7207550" y="1371600"/>
            <a:ext cx="481665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 smtClean="0">
                <a:solidFill>
                  <a:schemeClr val="tx2">
                    <a:lumMod val="90000"/>
                  </a:schemeClr>
                </a:solidFill>
              </a:rPr>
              <a:t>Çalışma anında çağrılan metotlar için geçerlidir ve çağrı tamamlandıktan sonra bellekteki yerel kodlar kaldırılır.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000" dirty="0" smtClean="0">
              <a:solidFill>
                <a:schemeClr val="tx2">
                  <a:lumMod val="9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 err="1" smtClean="0">
                <a:solidFill>
                  <a:schemeClr val="tx2">
                    <a:lumMod val="90000"/>
                  </a:schemeClr>
                </a:solidFill>
              </a:rPr>
              <a:t>Econ</a:t>
            </a:r>
            <a:r>
              <a:rPr lang="tr-TR" sz="2000" dirty="0" smtClean="0">
                <a:solidFill>
                  <a:schemeClr val="tx2">
                    <a:lumMod val="90000"/>
                  </a:schemeClr>
                </a:solidFill>
              </a:rPr>
              <a:t> JIT, bellek miktarı küçük olan cihazlar (cep telefonu, tablet vb.) için uygundur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000" dirty="0">
              <a:solidFill>
                <a:schemeClr val="tx2">
                  <a:lumMod val="9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 smtClean="0">
                <a:solidFill>
                  <a:schemeClr val="tx2">
                    <a:lumMod val="90000"/>
                  </a:schemeClr>
                </a:solidFill>
              </a:rPr>
              <a:t>Normal JIT veya </a:t>
            </a:r>
            <a:r>
              <a:rPr lang="tr-TR" sz="2000" dirty="0" err="1" smtClean="0">
                <a:solidFill>
                  <a:schemeClr val="tx2">
                    <a:lumMod val="90000"/>
                  </a:schemeClr>
                </a:solidFill>
              </a:rPr>
              <a:t>Econ</a:t>
            </a:r>
            <a:r>
              <a:rPr lang="tr-TR" sz="2000" dirty="0" smtClean="0">
                <a:solidFill>
                  <a:schemeClr val="tx2">
                    <a:lumMod val="90000"/>
                  </a:schemeClr>
                </a:solidFill>
              </a:rPr>
              <a:t> JIT in hangisinin seçileceğine programcı karar VEREMEZ! Derleyici hedef platformun özelliklerine göre uygun olanı seçer!!</a:t>
            </a:r>
          </a:p>
          <a:p>
            <a:endParaRPr lang="en-US" sz="2000" dirty="0">
              <a:solidFill>
                <a:schemeClr val="tx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113554"/>
      </p:ext>
    </p:extLst>
  </p:cSld>
  <p:clrMapOvr>
    <a:masterClrMapping/>
  </p:clrMapOvr>
  <p:transition spd="med" advClick="0" advTm="1000">
    <p:spli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JIT Çalışma </a:t>
            </a:r>
            <a:r>
              <a:rPr lang="tr-TR" dirty="0" err="1"/>
              <a:t>Modları</a:t>
            </a:r>
            <a:r>
              <a:rPr lang="tr-TR" dirty="0"/>
              <a:t>: </a:t>
            </a:r>
            <a:r>
              <a:rPr lang="tr-TR" dirty="0" err="1" smtClean="0"/>
              <a:t>Pre</a:t>
            </a:r>
            <a:r>
              <a:rPr lang="tr-TR" dirty="0" smtClean="0"/>
              <a:t> JIT (derleyici)</a:t>
            </a:r>
            <a:endParaRPr lang="en-US" dirty="0"/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646" y="1738728"/>
            <a:ext cx="6133164" cy="4473100"/>
          </a:xfrm>
          <a:prstGeom prst="rect">
            <a:avLst/>
          </a:prstGeom>
        </p:spPr>
      </p:pic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11.02.2024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19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7" name="Dikdörtgen 6"/>
          <p:cNvSpPr/>
          <p:nvPr/>
        </p:nvSpPr>
        <p:spPr>
          <a:xfrm>
            <a:off x="6550702" y="1574621"/>
            <a:ext cx="540402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chemeClr val="tx2">
                    <a:lumMod val="90000"/>
                  </a:schemeClr>
                </a:solidFill>
              </a:rPr>
              <a:t>Pre</a:t>
            </a:r>
            <a:r>
              <a:rPr lang="tr-TR" dirty="0" smtClean="0">
                <a:solidFill>
                  <a:schemeClr val="tx2">
                    <a:lumMod val="90000"/>
                  </a:schemeClr>
                </a:solidFill>
              </a:rPr>
              <a:t> JIT yüksek performans ve hızlı başlangıç gerektiren uygulamalar için kullanılır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 smtClean="0">
              <a:solidFill>
                <a:schemeClr val="tx2">
                  <a:lumMod val="9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tx2">
                    <a:lumMod val="90000"/>
                  </a:schemeClr>
                </a:solidFill>
              </a:rPr>
              <a:t>T</a:t>
            </a:r>
            <a:r>
              <a:rPr lang="tr-TR" dirty="0" smtClean="0">
                <a:solidFill>
                  <a:schemeClr val="tx2">
                    <a:lumMod val="90000"/>
                  </a:schemeClr>
                </a:solidFill>
              </a:rPr>
              <a:t>üm IL kodu yerele koda tek seferde  dönüştürür, böylece yorumlayıcı tarzdan derleyici tarza geçilmiş olur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 smtClean="0">
              <a:solidFill>
                <a:schemeClr val="tx2">
                  <a:lumMod val="9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chemeClr val="tx2">
                    <a:lumMod val="90000"/>
                  </a:schemeClr>
                </a:solidFill>
              </a:rPr>
              <a:t>Bu işlem projenin </a:t>
            </a:r>
            <a:r>
              <a:rPr lang="tr-TR" dirty="0" smtClean="0">
                <a:solidFill>
                  <a:srgbClr val="00B0F0"/>
                </a:solidFill>
              </a:rPr>
              <a:t>ngen.exe</a:t>
            </a:r>
            <a:r>
              <a:rPr lang="tr-TR" dirty="0" smtClean="0">
                <a:solidFill>
                  <a:schemeClr val="tx2">
                    <a:lumMod val="90000"/>
                  </a:schemeClr>
                </a:solidFill>
              </a:rPr>
              <a:t> uygulaması ile komut satırından yerel koda derlenmesi ile yapılır, yerel kod diske kaydedilir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 smtClean="0">
              <a:solidFill>
                <a:schemeClr val="tx2">
                  <a:lumMod val="9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chemeClr val="tx2">
                    <a:lumMod val="90000"/>
                  </a:schemeClr>
                </a:solidFill>
              </a:rPr>
              <a:t>Çalışma anında diskteki yerel kod ön belleğe alınır ve çalıştırılır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 smtClean="0">
              <a:solidFill>
                <a:schemeClr val="tx2">
                  <a:lumMod val="9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chemeClr val="tx2">
                    <a:lumMod val="90000"/>
                  </a:schemeClr>
                </a:solidFill>
              </a:rPr>
              <a:t>Pre</a:t>
            </a:r>
            <a:r>
              <a:rPr lang="tr-TR" dirty="0" smtClean="0">
                <a:solidFill>
                  <a:schemeClr val="tx2">
                    <a:lumMod val="90000"/>
                  </a:schemeClr>
                </a:solidFill>
              </a:rPr>
              <a:t> JIT kodlar genel bellekte olduğu için İşlemler arasında paylaşılabilir ancak Normal ve </a:t>
            </a:r>
            <a:r>
              <a:rPr lang="tr-TR" dirty="0" err="1" smtClean="0">
                <a:solidFill>
                  <a:schemeClr val="tx2">
                    <a:lumMod val="90000"/>
                  </a:schemeClr>
                </a:solidFill>
              </a:rPr>
              <a:t>Econ</a:t>
            </a:r>
            <a:r>
              <a:rPr lang="tr-TR" dirty="0" smtClean="0">
                <a:solidFill>
                  <a:schemeClr val="tx2">
                    <a:lumMod val="90000"/>
                  </a:schemeClr>
                </a:solidFill>
              </a:rPr>
              <a:t> JIT modellerinde kodlar özel bellekte olduğu için paylaşılamaz, bellek israfı söz konusu olur.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 smtClean="0">
              <a:solidFill>
                <a:schemeClr val="tx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552295"/>
      </p:ext>
    </p:extLst>
  </p:cSld>
  <p:clrMapOvr>
    <a:masterClrMapping/>
  </p:clrMapOvr>
  <p:transition spd="med" advClick="0" advTm="1000">
    <p:spli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r-TR" dirty="0" smtClean="0"/>
              <a:t>Ders Hakkında</a:t>
            </a:r>
          </a:p>
        </p:txBody>
      </p:sp>
      <p:sp>
        <p:nvSpPr>
          <p:cNvPr id="10137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881188" y="1357313"/>
            <a:ext cx="8540750" cy="4786312"/>
          </a:xfrm>
        </p:spPr>
        <p:txBody>
          <a:bodyPr/>
          <a:lstStyle/>
          <a:p>
            <a:pPr eaLnBrk="1" hangingPunct="1">
              <a:buFont typeface="Arial" charset="0"/>
              <a:buChar char="►"/>
              <a:defRPr/>
            </a:pPr>
            <a:r>
              <a:rPr lang="tr-TR" sz="2800" dirty="0"/>
              <a:t>Ders Kredi</a:t>
            </a:r>
            <a:r>
              <a:rPr lang="tr-TR" sz="2800" dirty="0">
                <a:latin typeface="Arial" charset="0"/>
              </a:rPr>
              <a:t>si</a:t>
            </a:r>
            <a:r>
              <a:rPr lang="tr-TR" sz="2800" dirty="0"/>
              <a:t>	: 3+1</a:t>
            </a:r>
          </a:p>
          <a:p>
            <a:pPr eaLnBrk="1" hangingPunct="1">
              <a:buFont typeface="Arial" charset="0"/>
              <a:buChar char="►"/>
              <a:defRPr/>
            </a:pPr>
            <a:r>
              <a:rPr lang="tr-TR" sz="2800" dirty="0" smtClean="0"/>
              <a:t>Değerlendirme</a:t>
            </a:r>
            <a:r>
              <a:rPr lang="tr-TR" sz="2800" dirty="0"/>
              <a:t>: </a:t>
            </a:r>
          </a:p>
          <a:p>
            <a:pPr lvl="1" eaLnBrk="1" hangingPunct="1">
              <a:defRPr/>
            </a:pPr>
            <a:r>
              <a:rPr lang="tr-TR" sz="2400" dirty="0"/>
              <a:t>% 45 - </a:t>
            </a:r>
            <a:r>
              <a:rPr lang="tr-TR" sz="2400" dirty="0" err="1"/>
              <a:t>Arasınav</a:t>
            </a:r>
            <a:r>
              <a:rPr lang="tr-TR" sz="2400" dirty="0"/>
              <a:t> </a:t>
            </a:r>
          </a:p>
          <a:p>
            <a:pPr lvl="1" eaLnBrk="1" hangingPunct="1">
              <a:defRPr/>
            </a:pPr>
            <a:r>
              <a:rPr lang="tr-TR" sz="2400" dirty="0"/>
              <a:t>% 25 - Proje</a:t>
            </a:r>
          </a:p>
          <a:p>
            <a:pPr lvl="1" eaLnBrk="1" hangingPunct="1">
              <a:defRPr/>
            </a:pPr>
            <a:r>
              <a:rPr lang="tr-TR" sz="2400" dirty="0"/>
              <a:t>% 30 </a:t>
            </a:r>
            <a:r>
              <a:rPr lang="tr-TR" sz="2400" dirty="0" smtClean="0"/>
              <a:t>- </a:t>
            </a:r>
            <a:r>
              <a:rPr lang="tr-TR" sz="2400" dirty="0"/>
              <a:t>Ödev (3 adet</a:t>
            </a:r>
            <a:r>
              <a:rPr lang="tr-TR" sz="2400" dirty="0" smtClean="0"/>
              <a:t>)</a:t>
            </a:r>
          </a:p>
          <a:p>
            <a:pPr marL="457200" lvl="1" indent="0" eaLnBrk="1" hangingPunct="1">
              <a:buNone/>
              <a:defRPr/>
            </a:pPr>
            <a:r>
              <a:rPr lang="tr-TR" sz="2400" dirty="0" smtClean="0"/>
              <a:t>    </a:t>
            </a:r>
            <a:r>
              <a:rPr lang="tr-TR" sz="2400" dirty="0" smtClean="0">
                <a:solidFill>
                  <a:schemeClr val="tx2">
                    <a:lumMod val="75000"/>
                  </a:schemeClr>
                </a:solidFill>
              </a:rPr>
              <a:t>%100   Toplam</a:t>
            </a:r>
          </a:p>
          <a:p>
            <a:pPr marL="457200" lvl="1" indent="0" eaLnBrk="1" hangingPunct="1">
              <a:buNone/>
              <a:defRPr/>
            </a:pPr>
            <a:endParaRPr lang="tr-TR" sz="2400" dirty="0" smtClean="0"/>
          </a:p>
          <a:p>
            <a:pPr lvl="1" eaLnBrk="1" hangingPunct="1">
              <a:defRPr/>
            </a:pPr>
            <a:r>
              <a:rPr lang="tr-TR" sz="2400" dirty="0" smtClean="0"/>
              <a:t>% 55 - </a:t>
            </a:r>
            <a:r>
              <a:rPr lang="tr-TR" sz="2400" dirty="0" err="1" smtClean="0"/>
              <a:t>Yıliçi</a:t>
            </a:r>
            <a:r>
              <a:rPr lang="tr-TR" sz="2400" dirty="0" smtClean="0"/>
              <a:t> Çalışmalar</a:t>
            </a:r>
            <a:endParaRPr lang="tr-TR" sz="2400" dirty="0"/>
          </a:p>
          <a:p>
            <a:pPr lvl="1" eaLnBrk="1" hangingPunct="1">
              <a:defRPr/>
            </a:pPr>
            <a:r>
              <a:rPr lang="tr-TR" sz="2400" dirty="0" smtClean="0"/>
              <a:t>% 45 - Yılsonu </a:t>
            </a:r>
            <a:r>
              <a:rPr lang="tr-TR" sz="2400" dirty="0"/>
              <a:t>sınavı </a:t>
            </a:r>
          </a:p>
          <a:p>
            <a:pPr marL="342900" lvl="1" indent="-342900" eaLnBrk="1" hangingPunct="1">
              <a:buClr>
                <a:schemeClr val="hlink"/>
              </a:buClr>
              <a:buSzPct val="80000"/>
              <a:buNone/>
              <a:defRPr/>
            </a:pPr>
            <a:r>
              <a:rPr lang="tr-TR" sz="2800" dirty="0"/>
              <a:t> </a:t>
            </a:r>
            <a:r>
              <a:rPr lang="tr-TR" sz="2800" dirty="0" smtClean="0"/>
              <a:t>	</a:t>
            </a:r>
            <a:r>
              <a:rPr lang="tr-TR" dirty="0"/>
              <a:t> </a:t>
            </a:r>
            <a:r>
              <a:rPr lang="tr-TR" dirty="0" smtClean="0"/>
              <a:t>    </a:t>
            </a:r>
            <a:r>
              <a:rPr lang="tr-TR" sz="2400" dirty="0" smtClean="0">
                <a:solidFill>
                  <a:schemeClr val="tx2">
                    <a:lumMod val="75000"/>
                  </a:schemeClr>
                </a:solidFill>
              </a:rPr>
              <a:t>%</a:t>
            </a:r>
            <a:r>
              <a:rPr lang="tr-TR" sz="2400" dirty="0">
                <a:solidFill>
                  <a:schemeClr val="tx2">
                    <a:lumMod val="75000"/>
                  </a:schemeClr>
                </a:solidFill>
              </a:rPr>
              <a:t>100   Toplam</a:t>
            </a:r>
          </a:p>
          <a:p>
            <a:pPr eaLnBrk="1" hangingPunct="1">
              <a:buFont typeface="Arial" charset="0"/>
              <a:buNone/>
              <a:defRPr/>
            </a:pPr>
            <a:endParaRPr lang="tr-TR" sz="2800" dirty="0"/>
          </a:p>
          <a:p>
            <a:pPr eaLnBrk="1" hangingPunct="1">
              <a:buFont typeface="Arial" charset="0"/>
              <a:buNone/>
              <a:defRPr/>
            </a:pPr>
            <a:endParaRPr lang="tr-TR" sz="1000" dirty="0"/>
          </a:p>
          <a:p>
            <a:pPr eaLnBrk="1" hangingPunct="1">
              <a:buFont typeface="Arial" charset="0"/>
              <a:buNone/>
              <a:defRPr/>
            </a:pPr>
            <a:r>
              <a:rPr lang="tr-TR" sz="1000" dirty="0"/>
              <a:t>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tr-TR" sz="2800" dirty="0"/>
              <a:t>		</a:t>
            </a:r>
          </a:p>
        </p:txBody>
      </p:sp>
      <p:sp>
        <p:nvSpPr>
          <p:cNvPr id="5124" name="3 Veri Yer Tutucusu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5CCA206-6C50-4954-9B36-4C51DFCAE3EE}" type="datetime1">
              <a:rPr lang="tr-TR" altLang="tr-TR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11.02.2024</a:t>
            </a:fld>
            <a:endParaRPr lang="tr-TR" altLang="tr-TR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125" name="4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ACA41DA-6244-4A95-918C-0529F59B79C4}" type="slidenum">
              <a:rPr lang="tr-TR" altLang="tr-TR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tr-TR" altLang="tr-TR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434858"/>
      </p:ext>
    </p:extLst>
  </p:cSld>
  <p:clrMapOvr>
    <a:masterClrMapping/>
  </p:clrMapOvr>
  <p:transition spd="med" advClick="0" advTm="1000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01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01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013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013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825625" y="228600"/>
            <a:ext cx="8540750" cy="628650"/>
          </a:xfrm>
        </p:spPr>
        <p:txBody>
          <a:bodyPr/>
          <a:lstStyle/>
          <a:p>
            <a:pPr eaLnBrk="1" hangingPunct="1">
              <a:defRPr/>
            </a:pPr>
            <a:r>
              <a:rPr lang="tr-TR" dirty="0" smtClean="0"/>
              <a:t>.NET </a:t>
            </a:r>
            <a:r>
              <a:rPr lang="tr-TR" dirty="0" err="1" smtClean="0"/>
              <a:t>Aradili</a:t>
            </a:r>
            <a:r>
              <a:rPr lang="tr-TR" dirty="0" smtClean="0">
                <a:latin typeface="Arial" charset="0"/>
              </a:rPr>
              <a:t> (</a:t>
            </a:r>
            <a:r>
              <a:rPr lang="tr-TR" dirty="0" smtClean="0"/>
              <a:t>IL</a:t>
            </a:r>
            <a:r>
              <a:rPr lang="tr-TR" dirty="0" smtClean="0">
                <a:latin typeface="Arial" charset="0"/>
              </a:rPr>
              <a:t>)</a:t>
            </a:r>
            <a:r>
              <a:rPr lang="tr-TR" dirty="0" smtClean="0"/>
              <a:t> </a:t>
            </a:r>
            <a:r>
              <a:rPr lang="tr-TR" dirty="0" smtClean="0">
                <a:latin typeface="Arial" charset="0"/>
              </a:rPr>
              <a:t>Örneği</a:t>
            </a:r>
            <a:endParaRPr lang="tr-TR" dirty="0" smtClean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672655" y="951999"/>
            <a:ext cx="11117179" cy="5643563"/>
          </a:xfrm>
        </p:spPr>
        <p:txBody>
          <a:bodyPr/>
          <a:lstStyle/>
          <a:p>
            <a:pPr eaLnBrk="1" hangingPunct="1">
              <a:buFont typeface="Arial" charset="0"/>
              <a:buNone/>
              <a:defRPr/>
            </a:pP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method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private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hidebysig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instance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void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button1_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Click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object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sender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,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class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[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mscorlib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]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System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EventArgs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e)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cil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managed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{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	 //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Code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size 60 (0x3c)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	.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maxstack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2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	.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locals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init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([0]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bool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CS$4$0000)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	IL_0000: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nop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	IL_0001: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ldarg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.0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	IL_0002: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ldfld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class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[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System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.Windows.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Forms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]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System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.Windows.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Forms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TextBox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SecureApplication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.Form1::textBox1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	IL_0007: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callvirt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instance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string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[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System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.Windows.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Forms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]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System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.Windows.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Forms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Control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::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get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_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Text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()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	IL_000c: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ldstr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"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password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"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	IL_0011: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call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bool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[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mscorlib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]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System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String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::op_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Equality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(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string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,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string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)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	IL_0016: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ldc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.i4.0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	IL_0017: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ceq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	IL_0019: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stloc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.0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	IL_001a: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ldloc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.0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	IL_001b: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brtrue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.s  IL_0030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	IL_001d: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ldarg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.0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	IL_001e: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call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instance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string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SecureApplication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.Form1::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answerToAllLife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()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	IL_0023: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callvirt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instance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string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[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mscorlib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]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System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Object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::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ToString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()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	IL_0028: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call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valuetype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[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System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.Windows.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Forms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]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System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.Windows.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Forms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DialogResult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[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System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.Windows.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Forms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]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System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.Windows.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Forms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MessageBox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::Show(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string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)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	IL_002d: pop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	IL_002e: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br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.s  IL_003b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	IL_0030: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ldstr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"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Error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"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	IL_0035: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call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valuetype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[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System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.Windows.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Forms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]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System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.Windows.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Forms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DialogResult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[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System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.Windows.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Forms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]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System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.Windows.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Forms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.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MessageBox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::Show(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string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)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	IL_003a: pop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	IL_003b: ret } //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end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of 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method</a:t>
            </a:r>
            <a:r>
              <a:rPr lang="tr-TR" sz="1100" dirty="0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 Form1::button1_</a:t>
            </a:r>
            <a:r>
              <a:rPr lang="tr-TR" sz="1100" dirty="0" err="1">
                <a:effectLst/>
                <a:latin typeface="Lucida Sans Unicode" panose="020B0602030504020204" pitchFamily="34" charset="0"/>
                <a:cs typeface="Lucida Sans Unicode" panose="020B0602030504020204" pitchFamily="34" charset="0"/>
              </a:rPr>
              <a:t>Click</a:t>
            </a:r>
            <a:endParaRPr lang="tr-TR" sz="1100" dirty="0">
              <a:effectLst/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20484" name="4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E58D848-5DA5-4544-93DB-3A0A4E796077}" type="slidenum">
              <a:rPr lang="tr-TR" altLang="tr-TR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tr-TR" altLang="tr-TR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952833"/>
      </p:ext>
    </p:extLst>
  </p:cSld>
  <p:clrMapOvr>
    <a:masterClrMapping/>
  </p:clrMapOvr>
  <p:transition spd="med" advClick="0" advTm="1000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100514" y="553454"/>
            <a:ext cx="8540750" cy="771525"/>
          </a:xfrm>
        </p:spPr>
        <p:txBody>
          <a:bodyPr/>
          <a:lstStyle/>
          <a:p>
            <a:pPr>
              <a:defRPr/>
            </a:pPr>
            <a:r>
              <a:rPr lang="tr-TR" dirty="0" smtClean="0"/>
              <a:t>.NET Dilleri Benzeşiyor mu?</a:t>
            </a:r>
            <a:br>
              <a:rPr lang="tr-TR" dirty="0" smtClean="0"/>
            </a:br>
            <a:r>
              <a:rPr lang="tr-TR" dirty="0" smtClean="0"/>
              <a:t> C# ve VB.NET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72704" y="1624263"/>
            <a:ext cx="6023559" cy="4860758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tr-TR" sz="20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//C</a:t>
            </a:r>
            <a:r>
              <a:rPr lang="tr-TR" sz="2000" dirty="0" smtClean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#.NET </a:t>
            </a:r>
            <a:endParaRPr lang="tr-TR" sz="2000" dirty="0">
              <a:effectLst/>
              <a:latin typeface="Arial Narrow" panose="020B0606020202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Arial" charset="0"/>
              <a:buNone/>
              <a:defRPr/>
            </a:pP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static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void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 { </a:t>
            </a:r>
          </a:p>
          <a:p>
            <a:pPr>
              <a:buFont typeface="Arial" charset="0"/>
              <a:buNone/>
              <a:defRPr/>
            </a:pP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StreamWriter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sw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StreamWriter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("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date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txt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",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true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 </a:t>
            </a:r>
          </a:p>
          <a:p>
            <a:pPr>
              <a:buFont typeface="Arial" charset="0"/>
              <a:buNone/>
              <a:defRPr/>
            </a:pP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DateTime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dt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DateTime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Now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 </a:t>
            </a:r>
          </a:p>
          <a:p>
            <a:pPr>
              <a:buFont typeface="Arial" charset="0"/>
              <a:buNone/>
              <a:defRPr/>
            </a:pP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datestring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dt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ToShortDateString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()+" "+ 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dt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ToShortTimeString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(); </a:t>
            </a:r>
          </a:p>
          <a:p>
            <a:pPr>
              <a:buFont typeface="Arial" charset="0"/>
              <a:buNone/>
              <a:defRPr/>
            </a:pP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sw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WriteLine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datestring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 </a:t>
            </a:r>
          </a:p>
          <a:p>
            <a:pPr>
              <a:buFont typeface="Arial" charset="0"/>
              <a:buNone/>
              <a:defRPr/>
            </a:pP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sw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Close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(); </a:t>
            </a:r>
          </a:p>
          <a:p>
            <a:pPr>
              <a:buFont typeface="Arial" charset="0"/>
              <a:buNone/>
              <a:defRPr/>
            </a:pP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StreamReader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sr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StreamReader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("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date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txt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"); </a:t>
            </a:r>
          </a:p>
          <a:p>
            <a:pPr>
              <a:buFont typeface="Arial" charset="0"/>
              <a:buNone/>
              <a:defRPr/>
            </a:pP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filetext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sr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ReadToEnd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(); </a:t>
            </a:r>
          </a:p>
          <a:p>
            <a:pPr>
              <a:buFont typeface="Arial" charset="0"/>
              <a:buNone/>
              <a:defRPr/>
            </a:pP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sr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Close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(); </a:t>
            </a:r>
          </a:p>
          <a:p>
            <a:pPr>
              <a:buFont typeface="Arial" charset="0"/>
              <a:buNone/>
              <a:defRPr/>
            </a:pP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Console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WriteLine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tr-TR" sz="2000" kern="1200" dirty="0" err="1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filetext</a:t>
            </a: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 </a:t>
            </a:r>
          </a:p>
          <a:p>
            <a:pPr>
              <a:buFont typeface="Arial" charset="0"/>
              <a:buNone/>
              <a:defRPr/>
            </a:pPr>
            <a:r>
              <a:rPr lang="tr-TR" sz="2000" kern="1200" dirty="0">
                <a:effectLst/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 </a:t>
            </a:r>
          </a:p>
        </p:txBody>
      </p:sp>
      <p:sp>
        <p:nvSpPr>
          <p:cNvPr id="4" name="2 İçerik Yer Tutucusu"/>
          <p:cNvSpPr txBox="1">
            <a:spLocks/>
          </p:cNvSpPr>
          <p:nvPr/>
        </p:nvSpPr>
        <p:spPr bwMode="auto">
          <a:xfrm>
            <a:off x="6003758" y="1708485"/>
            <a:ext cx="6100554" cy="4692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3C145"/>
              </a:buClr>
              <a:buSzPct val="80000"/>
              <a:defRPr/>
            </a:pPr>
            <a:r>
              <a:rPr lang="tr-TR" sz="2000" dirty="0">
                <a:latin typeface="Arial Narrow" panose="020B0606020202030204" pitchFamily="34" charset="0"/>
              </a:rPr>
              <a:t>' VB..NET 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3C145"/>
              </a:buClr>
              <a:buSzPct val="80000"/>
              <a:defRPr/>
            </a:pPr>
            <a:r>
              <a:rPr lang="tr-TR" sz="2000" dirty="0" err="1">
                <a:latin typeface="Arial Narrow" panose="020B0606020202030204" pitchFamily="34" charset="0"/>
              </a:rPr>
              <a:t>shared</a:t>
            </a:r>
            <a:r>
              <a:rPr lang="tr-TR" sz="2000" dirty="0">
                <a:latin typeface="Arial Narrow" panose="020B0606020202030204" pitchFamily="34" charset="0"/>
              </a:rPr>
              <a:t> </a:t>
            </a:r>
            <a:r>
              <a:rPr lang="tr-TR" sz="2000" dirty="0" err="1">
                <a:latin typeface="Arial Narrow" panose="020B0606020202030204" pitchFamily="34" charset="0"/>
              </a:rPr>
              <a:t>public</a:t>
            </a:r>
            <a:r>
              <a:rPr lang="tr-TR" sz="2000" dirty="0">
                <a:latin typeface="Arial Narrow" panose="020B0606020202030204" pitchFamily="34" charset="0"/>
              </a:rPr>
              <a:t> </a:t>
            </a:r>
            <a:r>
              <a:rPr lang="tr-TR" sz="2000" dirty="0" err="1">
                <a:latin typeface="Arial Narrow" panose="020B0606020202030204" pitchFamily="34" charset="0"/>
              </a:rPr>
              <a:t>sub</a:t>
            </a:r>
            <a:r>
              <a:rPr lang="tr-TR" sz="2000" dirty="0">
                <a:latin typeface="Arial Narrow" panose="020B0606020202030204" pitchFamily="34" charset="0"/>
              </a:rPr>
              <a:t> </a:t>
            </a:r>
            <a:r>
              <a:rPr lang="tr-TR" sz="2000" dirty="0" err="1">
                <a:latin typeface="Arial Narrow" panose="020B0606020202030204" pitchFamily="34" charset="0"/>
              </a:rPr>
              <a:t>Main</a:t>
            </a:r>
            <a:r>
              <a:rPr lang="tr-TR" sz="2000" dirty="0">
                <a:latin typeface="Arial Narrow" panose="020B0606020202030204" pitchFamily="34" charset="0"/>
              </a:rPr>
              <a:t>() 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3C145"/>
              </a:buClr>
              <a:buSzPct val="80000"/>
              <a:defRPr/>
            </a:pPr>
            <a:r>
              <a:rPr lang="tr-TR" sz="2000" dirty="0">
                <a:latin typeface="Arial Narrow" panose="020B0606020202030204" pitchFamily="34" charset="0"/>
              </a:rPr>
              <a:t>	</a:t>
            </a:r>
            <a:r>
              <a:rPr lang="tr-TR" sz="2000" dirty="0" err="1">
                <a:latin typeface="Arial Narrow" panose="020B0606020202030204" pitchFamily="34" charset="0"/>
              </a:rPr>
              <a:t>dim</a:t>
            </a:r>
            <a:r>
              <a:rPr lang="tr-TR" sz="2000" dirty="0">
                <a:latin typeface="Arial Narrow" panose="020B0606020202030204" pitchFamily="34" charset="0"/>
              </a:rPr>
              <a:t> </a:t>
            </a:r>
            <a:r>
              <a:rPr lang="tr-TR" sz="2000" dirty="0" err="1">
                <a:latin typeface="Arial Narrow" panose="020B0606020202030204" pitchFamily="34" charset="0"/>
              </a:rPr>
              <a:t>sw</a:t>
            </a:r>
            <a:r>
              <a:rPr lang="tr-TR" sz="2000" dirty="0">
                <a:latin typeface="Arial Narrow" panose="020B0606020202030204" pitchFamily="34" charset="0"/>
              </a:rPr>
              <a:t> as </a:t>
            </a:r>
            <a:r>
              <a:rPr lang="tr-TR" sz="2000" dirty="0" err="1">
                <a:latin typeface="Arial Narrow" panose="020B0606020202030204" pitchFamily="34" charset="0"/>
              </a:rPr>
              <a:t>StreamWriter</a:t>
            </a:r>
            <a:r>
              <a:rPr lang="tr-TR" sz="2000" dirty="0">
                <a:latin typeface="Arial Narrow" panose="020B0606020202030204" pitchFamily="34" charset="0"/>
              </a:rPr>
              <a:t>=</a:t>
            </a:r>
            <a:r>
              <a:rPr lang="tr-TR" sz="2000" dirty="0" err="1">
                <a:latin typeface="Arial Narrow" panose="020B0606020202030204" pitchFamily="34" charset="0"/>
              </a:rPr>
              <a:t>new</a:t>
            </a:r>
            <a:r>
              <a:rPr lang="tr-TR" sz="2000" dirty="0">
                <a:latin typeface="Arial Narrow" panose="020B0606020202030204" pitchFamily="34" charset="0"/>
              </a:rPr>
              <a:t> </a:t>
            </a:r>
            <a:r>
              <a:rPr lang="tr-TR" sz="2000" dirty="0" err="1">
                <a:latin typeface="Arial Narrow" panose="020B0606020202030204" pitchFamily="34" charset="0"/>
              </a:rPr>
              <a:t>StreamWriter</a:t>
            </a:r>
            <a:r>
              <a:rPr lang="tr-TR" sz="2000" dirty="0">
                <a:latin typeface="Arial Narrow" panose="020B0606020202030204" pitchFamily="34" charset="0"/>
              </a:rPr>
              <a:t>("</a:t>
            </a:r>
            <a:r>
              <a:rPr lang="tr-TR" sz="2000" dirty="0" err="1">
                <a:latin typeface="Arial Narrow" panose="020B0606020202030204" pitchFamily="34" charset="0"/>
              </a:rPr>
              <a:t>date</a:t>
            </a:r>
            <a:r>
              <a:rPr lang="tr-TR" sz="2000" dirty="0">
                <a:latin typeface="Arial Narrow" panose="020B0606020202030204" pitchFamily="34" charset="0"/>
              </a:rPr>
              <a:t>.</a:t>
            </a:r>
            <a:r>
              <a:rPr lang="tr-TR" sz="2000" dirty="0" err="1">
                <a:latin typeface="Arial Narrow" panose="020B0606020202030204" pitchFamily="34" charset="0"/>
              </a:rPr>
              <a:t>txt</a:t>
            </a:r>
            <a:r>
              <a:rPr lang="tr-TR" sz="2000" dirty="0">
                <a:latin typeface="Arial Narrow" panose="020B0606020202030204" pitchFamily="34" charset="0"/>
              </a:rPr>
              <a:t> ",</a:t>
            </a:r>
            <a:r>
              <a:rPr lang="tr-TR" sz="2000" dirty="0" err="1">
                <a:latin typeface="Arial Narrow" panose="020B0606020202030204" pitchFamily="34" charset="0"/>
              </a:rPr>
              <a:t>true</a:t>
            </a:r>
            <a:r>
              <a:rPr lang="tr-TR" sz="2000" dirty="0">
                <a:latin typeface="Arial Narrow" panose="020B0606020202030204" pitchFamily="34" charset="0"/>
              </a:rPr>
              <a:t>) 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3C145"/>
              </a:buClr>
              <a:buSzPct val="80000"/>
              <a:defRPr/>
            </a:pPr>
            <a:r>
              <a:rPr lang="tr-TR" sz="2000" dirty="0">
                <a:latin typeface="Arial Narrow" panose="020B0606020202030204" pitchFamily="34" charset="0"/>
              </a:rPr>
              <a:t>	</a:t>
            </a:r>
            <a:r>
              <a:rPr lang="tr-TR" sz="2000" dirty="0" err="1">
                <a:latin typeface="Arial Narrow" panose="020B0606020202030204" pitchFamily="34" charset="0"/>
              </a:rPr>
              <a:t>dim</a:t>
            </a:r>
            <a:r>
              <a:rPr lang="tr-TR" sz="2000" dirty="0">
                <a:latin typeface="Arial Narrow" panose="020B0606020202030204" pitchFamily="34" charset="0"/>
              </a:rPr>
              <a:t> </a:t>
            </a:r>
            <a:r>
              <a:rPr lang="tr-TR" sz="2000" dirty="0" err="1">
                <a:latin typeface="Arial Narrow" panose="020B0606020202030204" pitchFamily="34" charset="0"/>
              </a:rPr>
              <a:t>dt</a:t>
            </a:r>
            <a:r>
              <a:rPr lang="tr-TR" sz="2000" dirty="0">
                <a:latin typeface="Arial Narrow" panose="020B0606020202030204" pitchFamily="34" charset="0"/>
              </a:rPr>
              <a:t> as </a:t>
            </a:r>
            <a:r>
              <a:rPr lang="tr-TR" sz="2000" dirty="0" err="1">
                <a:latin typeface="Arial Narrow" panose="020B0606020202030204" pitchFamily="34" charset="0"/>
              </a:rPr>
              <a:t>DateTime</a:t>
            </a:r>
            <a:r>
              <a:rPr lang="tr-TR" sz="2000" dirty="0">
                <a:latin typeface="Arial Narrow" panose="020B0606020202030204" pitchFamily="34" charset="0"/>
              </a:rPr>
              <a:t>=</a:t>
            </a:r>
            <a:r>
              <a:rPr lang="tr-TR" sz="2000" dirty="0" err="1">
                <a:latin typeface="Arial Narrow" panose="020B0606020202030204" pitchFamily="34" charset="0"/>
              </a:rPr>
              <a:t>DateTime</a:t>
            </a:r>
            <a:r>
              <a:rPr lang="tr-TR" sz="2000" dirty="0">
                <a:latin typeface="Arial Narrow" panose="020B0606020202030204" pitchFamily="34" charset="0"/>
              </a:rPr>
              <a:t>.</a:t>
            </a:r>
            <a:r>
              <a:rPr lang="tr-TR" sz="2000" dirty="0" err="1">
                <a:latin typeface="Arial Narrow" panose="020B0606020202030204" pitchFamily="34" charset="0"/>
              </a:rPr>
              <a:t>Now</a:t>
            </a:r>
            <a:r>
              <a:rPr lang="tr-TR" sz="2000" dirty="0">
                <a:latin typeface="Arial Narrow" panose="020B0606020202030204" pitchFamily="34" charset="0"/>
              </a:rPr>
              <a:t> 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3C145"/>
              </a:buClr>
              <a:buSzPct val="80000"/>
              <a:defRPr/>
            </a:pPr>
            <a:r>
              <a:rPr lang="tr-TR" sz="2000" dirty="0">
                <a:latin typeface="Arial Narrow" panose="020B0606020202030204" pitchFamily="34" charset="0"/>
              </a:rPr>
              <a:t>	</a:t>
            </a:r>
            <a:r>
              <a:rPr lang="tr-TR" sz="2000" dirty="0" err="1">
                <a:latin typeface="Arial Narrow" panose="020B0606020202030204" pitchFamily="34" charset="0"/>
              </a:rPr>
              <a:t>dim</a:t>
            </a:r>
            <a:r>
              <a:rPr lang="tr-TR" sz="2000" dirty="0">
                <a:latin typeface="Arial Narrow" panose="020B0606020202030204" pitchFamily="34" charset="0"/>
              </a:rPr>
              <a:t> </a:t>
            </a:r>
            <a:r>
              <a:rPr lang="tr-TR" sz="2000" dirty="0" err="1">
                <a:latin typeface="Arial Narrow" panose="020B0606020202030204" pitchFamily="34" charset="0"/>
              </a:rPr>
              <a:t>datestring</a:t>
            </a:r>
            <a:r>
              <a:rPr lang="tr-TR" sz="2000" dirty="0">
                <a:latin typeface="Arial Narrow" panose="020B0606020202030204" pitchFamily="34" charset="0"/>
              </a:rPr>
              <a:t> as string=</a:t>
            </a:r>
            <a:r>
              <a:rPr lang="tr-TR" sz="2000" dirty="0" err="1">
                <a:latin typeface="Arial Narrow" panose="020B0606020202030204" pitchFamily="34" charset="0"/>
              </a:rPr>
              <a:t>dt.ToShortDateString</a:t>
            </a:r>
            <a:r>
              <a:rPr lang="tr-TR" sz="2000" dirty="0">
                <a:latin typeface="Arial Narrow" panose="020B0606020202030204" pitchFamily="34" charset="0"/>
              </a:rPr>
              <a:t>()+" " </a:t>
            </a:r>
            <a:r>
              <a:rPr lang="tr-TR" sz="2000" dirty="0" smtClean="0">
                <a:latin typeface="Arial Narrow" panose="020B0606020202030204" pitchFamily="34" charset="0"/>
              </a:rPr>
              <a:t> +</a:t>
            </a:r>
            <a:r>
              <a:rPr lang="tr-TR" sz="2000" dirty="0" err="1">
                <a:latin typeface="Arial Narrow" panose="020B0606020202030204" pitchFamily="34" charset="0"/>
              </a:rPr>
              <a:t>dt.ToShortTimeString</a:t>
            </a:r>
            <a:r>
              <a:rPr lang="tr-TR" sz="2000" dirty="0">
                <a:latin typeface="Arial Narrow" panose="020B0606020202030204" pitchFamily="34" charset="0"/>
              </a:rPr>
              <a:t>() 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3C145"/>
              </a:buClr>
              <a:buSzPct val="80000"/>
              <a:defRPr/>
            </a:pPr>
            <a:r>
              <a:rPr lang="tr-TR" sz="2000" dirty="0">
                <a:latin typeface="Arial Narrow" panose="020B0606020202030204" pitchFamily="34" charset="0"/>
              </a:rPr>
              <a:t>	</a:t>
            </a:r>
            <a:r>
              <a:rPr lang="tr-TR" sz="2000" dirty="0" err="1">
                <a:latin typeface="Arial Narrow" panose="020B0606020202030204" pitchFamily="34" charset="0"/>
              </a:rPr>
              <a:t>sw</a:t>
            </a:r>
            <a:r>
              <a:rPr lang="tr-TR" sz="2000" dirty="0">
                <a:latin typeface="Arial Narrow" panose="020B0606020202030204" pitchFamily="34" charset="0"/>
              </a:rPr>
              <a:t>.</a:t>
            </a:r>
            <a:r>
              <a:rPr lang="tr-TR" sz="2000" dirty="0" err="1">
                <a:latin typeface="Arial Narrow" panose="020B0606020202030204" pitchFamily="34" charset="0"/>
              </a:rPr>
              <a:t>WriteLine</a:t>
            </a:r>
            <a:r>
              <a:rPr lang="tr-TR" sz="2000" dirty="0">
                <a:latin typeface="Arial Narrow" panose="020B0606020202030204" pitchFamily="34" charset="0"/>
              </a:rPr>
              <a:t>(</a:t>
            </a:r>
            <a:r>
              <a:rPr lang="tr-TR" sz="2000" dirty="0" err="1">
                <a:latin typeface="Arial Narrow" panose="020B0606020202030204" pitchFamily="34" charset="0"/>
              </a:rPr>
              <a:t>datestring</a:t>
            </a:r>
            <a:r>
              <a:rPr lang="tr-TR" sz="2000" dirty="0">
                <a:latin typeface="Arial Narrow" panose="020B0606020202030204" pitchFamily="34" charset="0"/>
              </a:rPr>
              <a:t>) 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3C145"/>
              </a:buClr>
              <a:buSzPct val="80000"/>
              <a:defRPr/>
            </a:pPr>
            <a:r>
              <a:rPr lang="tr-TR" sz="2000" dirty="0">
                <a:latin typeface="Arial Narrow" panose="020B0606020202030204" pitchFamily="34" charset="0"/>
              </a:rPr>
              <a:t>	</a:t>
            </a:r>
            <a:r>
              <a:rPr lang="tr-TR" sz="2000" dirty="0" err="1">
                <a:latin typeface="Arial Narrow" panose="020B0606020202030204" pitchFamily="34" charset="0"/>
              </a:rPr>
              <a:t>sw</a:t>
            </a:r>
            <a:r>
              <a:rPr lang="tr-TR" sz="2000" dirty="0">
                <a:latin typeface="Arial Narrow" panose="020B0606020202030204" pitchFamily="34" charset="0"/>
              </a:rPr>
              <a:t>.</a:t>
            </a:r>
            <a:r>
              <a:rPr lang="tr-TR" sz="2000" dirty="0" err="1">
                <a:latin typeface="Arial Narrow" panose="020B0606020202030204" pitchFamily="34" charset="0"/>
              </a:rPr>
              <a:t>Close</a:t>
            </a:r>
            <a:r>
              <a:rPr lang="tr-TR" sz="2000" dirty="0">
                <a:latin typeface="Arial Narrow" panose="020B0606020202030204" pitchFamily="34" charset="0"/>
              </a:rPr>
              <a:t>() 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3C145"/>
              </a:buClr>
              <a:buSzPct val="80000"/>
              <a:defRPr/>
            </a:pPr>
            <a:r>
              <a:rPr lang="tr-TR" sz="2000" dirty="0">
                <a:latin typeface="Arial Narrow" panose="020B0606020202030204" pitchFamily="34" charset="0"/>
              </a:rPr>
              <a:t>	</a:t>
            </a:r>
            <a:r>
              <a:rPr lang="tr-TR" sz="2000" dirty="0" err="1">
                <a:latin typeface="Arial Narrow" panose="020B0606020202030204" pitchFamily="34" charset="0"/>
              </a:rPr>
              <a:t>dim</a:t>
            </a:r>
            <a:r>
              <a:rPr lang="tr-TR" sz="2000" dirty="0">
                <a:latin typeface="Arial Narrow" panose="020B0606020202030204" pitchFamily="34" charset="0"/>
              </a:rPr>
              <a:t> </a:t>
            </a:r>
            <a:r>
              <a:rPr lang="tr-TR" sz="2000" dirty="0" err="1">
                <a:latin typeface="Arial Narrow" panose="020B0606020202030204" pitchFamily="34" charset="0"/>
              </a:rPr>
              <a:t>sr</a:t>
            </a:r>
            <a:r>
              <a:rPr lang="tr-TR" sz="2000" dirty="0">
                <a:latin typeface="Arial Narrow" panose="020B0606020202030204" pitchFamily="34" charset="0"/>
              </a:rPr>
              <a:t> as </a:t>
            </a:r>
            <a:r>
              <a:rPr lang="tr-TR" sz="2000" dirty="0" err="1" smtClean="0">
                <a:latin typeface="Arial Narrow" panose="020B0606020202030204" pitchFamily="34" charset="0"/>
              </a:rPr>
              <a:t>StreamReader</a:t>
            </a:r>
            <a:r>
              <a:rPr lang="tr-TR" sz="2000" dirty="0" smtClean="0">
                <a:latin typeface="Arial Narrow" panose="020B0606020202030204" pitchFamily="34" charset="0"/>
              </a:rPr>
              <a:t>=new </a:t>
            </a:r>
            <a:r>
              <a:rPr lang="tr-TR" sz="2000" dirty="0" err="1">
                <a:latin typeface="Arial Narrow" panose="020B0606020202030204" pitchFamily="34" charset="0"/>
              </a:rPr>
              <a:t>StreamReader</a:t>
            </a:r>
            <a:r>
              <a:rPr lang="tr-TR" sz="2000" dirty="0">
                <a:latin typeface="Arial Narrow" panose="020B0606020202030204" pitchFamily="34" charset="0"/>
              </a:rPr>
              <a:t>("date.txt ") 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3C145"/>
              </a:buClr>
              <a:buSzPct val="80000"/>
              <a:defRPr/>
            </a:pPr>
            <a:r>
              <a:rPr lang="tr-TR" sz="2000" dirty="0">
                <a:latin typeface="Arial Narrow" panose="020B0606020202030204" pitchFamily="34" charset="0"/>
              </a:rPr>
              <a:t>	</a:t>
            </a:r>
            <a:r>
              <a:rPr lang="tr-TR" sz="2000" dirty="0" err="1">
                <a:latin typeface="Arial Narrow" panose="020B0606020202030204" pitchFamily="34" charset="0"/>
              </a:rPr>
              <a:t>dim</a:t>
            </a:r>
            <a:r>
              <a:rPr lang="tr-TR" sz="2000" dirty="0">
                <a:latin typeface="Arial Narrow" panose="020B0606020202030204" pitchFamily="34" charset="0"/>
              </a:rPr>
              <a:t> </a:t>
            </a:r>
            <a:r>
              <a:rPr lang="tr-TR" sz="2000" dirty="0" err="1">
                <a:latin typeface="Arial Narrow" panose="020B0606020202030204" pitchFamily="34" charset="0"/>
              </a:rPr>
              <a:t>filetext</a:t>
            </a:r>
            <a:r>
              <a:rPr lang="tr-TR" sz="2000" dirty="0">
                <a:latin typeface="Arial Narrow" panose="020B0606020202030204" pitchFamily="34" charset="0"/>
              </a:rPr>
              <a:t> as </a:t>
            </a:r>
            <a:r>
              <a:rPr lang="tr-TR" sz="2000" dirty="0" err="1">
                <a:latin typeface="Arial Narrow" panose="020B0606020202030204" pitchFamily="34" charset="0"/>
              </a:rPr>
              <a:t>string</a:t>
            </a:r>
            <a:r>
              <a:rPr lang="tr-TR" sz="2000" dirty="0">
                <a:latin typeface="Arial Narrow" panose="020B0606020202030204" pitchFamily="34" charset="0"/>
              </a:rPr>
              <a:t>=</a:t>
            </a:r>
            <a:r>
              <a:rPr lang="tr-TR" sz="2000" dirty="0" err="1">
                <a:latin typeface="Arial Narrow" panose="020B0606020202030204" pitchFamily="34" charset="0"/>
              </a:rPr>
              <a:t>sr</a:t>
            </a:r>
            <a:r>
              <a:rPr lang="tr-TR" sz="2000" dirty="0">
                <a:latin typeface="Arial Narrow" panose="020B0606020202030204" pitchFamily="34" charset="0"/>
              </a:rPr>
              <a:t>.</a:t>
            </a:r>
            <a:r>
              <a:rPr lang="tr-TR" sz="2000" dirty="0" err="1">
                <a:latin typeface="Arial Narrow" panose="020B0606020202030204" pitchFamily="34" charset="0"/>
              </a:rPr>
              <a:t>ReadToEnd</a:t>
            </a:r>
            <a:r>
              <a:rPr lang="tr-TR" sz="2000" dirty="0">
                <a:latin typeface="Arial Narrow" panose="020B0606020202030204" pitchFamily="34" charset="0"/>
              </a:rPr>
              <a:t>() 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3C145"/>
              </a:buClr>
              <a:buSzPct val="80000"/>
              <a:defRPr/>
            </a:pPr>
            <a:r>
              <a:rPr lang="tr-TR" sz="2000" dirty="0">
                <a:latin typeface="Arial Narrow" panose="020B0606020202030204" pitchFamily="34" charset="0"/>
              </a:rPr>
              <a:t>	</a:t>
            </a:r>
            <a:r>
              <a:rPr lang="tr-TR" sz="2000" dirty="0" err="1">
                <a:latin typeface="Arial Narrow" panose="020B0606020202030204" pitchFamily="34" charset="0"/>
              </a:rPr>
              <a:t>sr</a:t>
            </a:r>
            <a:r>
              <a:rPr lang="tr-TR" sz="2000" dirty="0">
                <a:latin typeface="Arial Narrow" panose="020B0606020202030204" pitchFamily="34" charset="0"/>
              </a:rPr>
              <a:t>.</a:t>
            </a:r>
            <a:r>
              <a:rPr lang="tr-TR" sz="2000" dirty="0" err="1">
                <a:latin typeface="Arial Narrow" panose="020B0606020202030204" pitchFamily="34" charset="0"/>
              </a:rPr>
              <a:t>Close</a:t>
            </a:r>
            <a:r>
              <a:rPr lang="tr-TR" sz="2000" dirty="0">
                <a:latin typeface="Arial Narrow" panose="020B0606020202030204" pitchFamily="34" charset="0"/>
              </a:rPr>
              <a:t>() 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3C145"/>
              </a:buClr>
              <a:buSzPct val="80000"/>
              <a:defRPr/>
            </a:pPr>
            <a:r>
              <a:rPr lang="tr-TR" sz="2000" dirty="0">
                <a:latin typeface="Arial Narrow" panose="020B0606020202030204" pitchFamily="34" charset="0"/>
              </a:rPr>
              <a:t>	</a:t>
            </a:r>
            <a:r>
              <a:rPr lang="tr-TR" sz="2000" dirty="0" err="1">
                <a:latin typeface="Arial Narrow" panose="020B0606020202030204" pitchFamily="34" charset="0"/>
              </a:rPr>
              <a:t>Console</a:t>
            </a:r>
            <a:r>
              <a:rPr lang="tr-TR" sz="2000" dirty="0">
                <a:latin typeface="Arial Narrow" panose="020B0606020202030204" pitchFamily="34" charset="0"/>
              </a:rPr>
              <a:t>.</a:t>
            </a:r>
            <a:r>
              <a:rPr lang="tr-TR" sz="2000" dirty="0" err="1">
                <a:latin typeface="Arial Narrow" panose="020B0606020202030204" pitchFamily="34" charset="0"/>
              </a:rPr>
              <a:t>WriteLine</a:t>
            </a:r>
            <a:r>
              <a:rPr lang="tr-TR" sz="2000" dirty="0">
                <a:latin typeface="Arial Narrow" panose="020B0606020202030204" pitchFamily="34" charset="0"/>
              </a:rPr>
              <a:t>(</a:t>
            </a:r>
            <a:r>
              <a:rPr lang="tr-TR" sz="2000" dirty="0" err="1">
                <a:latin typeface="Arial Narrow" panose="020B0606020202030204" pitchFamily="34" charset="0"/>
              </a:rPr>
              <a:t>filetext</a:t>
            </a:r>
            <a:r>
              <a:rPr lang="tr-TR" sz="2000" dirty="0">
                <a:latin typeface="Arial Narrow" panose="020B0606020202030204" pitchFamily="34" charset="0"/>
              </a:rPr>
              <a:t>) 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3C145"/>
              </a:buClr>
              <a:buSzPct val="80000"/>
              <a:defRPr/>
            </a:pPr>
            <a:r>
              <a:rPr lang="tr-TR" sz="2000" dirty="0" err="1">
                <a:latin typeface="Arial Narrow" panose="020B0606020202030204" pitchFamily="34" charset="0"/>
              </a:rPr>
              <a:t>end</a:t>
            </a:r>
            <a:r>
              <a:rPr lang="tr-TR" sz="2000" dirty="0">
                <a:latin typeface="Arial Narrow" panose="020B0606020202030204" pitchFamily="34" charset="0"/>
              </a:rPr>
              <a:t> </a:t>
            </a:r>
            <a:r>
              <a:rPr lang="tr-TR" sz="2000" dirty="0" err="1">
                <a:latin typeface="Arial Narrow" panose="020B0606020202030204" pitchFamily="34" charset="0"/>
              </a:rPr>
              <a:t>sub</a:t>
            </a:r>
            <a:r>
              <a:rPr lang="tr-TR" sz="2000" dirty="0">
                <a:latin typeface="Arial Narrow" panose="020B0606020202030204" pitchFamily="34" charset="0"/>
              </a:rPr>
              <a:t> </a:t>
            </a:r>
            <a:endParaRPr lang="tr-TR" sz="2000" kern="0" dirty="0">
              <a:effectLst>
                <a:outerShdw blurRad="38100" dist="38100" dir="2700000" algn="tl">
                  <a:srgbClr val="000000"/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22533" name="8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5573BF-F9F8-42DB-8BEB-6F4ABEA5A769}" type="slidenum">
              <a:rPr lang="tr-TR" altLang="tr-TR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tr-TR" altLang="tr-TR" sz="10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771889"/>
      </p:ext>
    </p:extLst>
  </p:cSld>
  <p:clrMapOvr>
    <a:masterClrMapping/>
  </p:clrMapOvr>
  <p:transition spd="med" advClick="0" advTm="1000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r-TR" dirty="0" smtClean="0"/>
              <a:t>.</a:t>
            </a:r>
            <a:r>
              <a:rPr lang="tr-TR" dirty="0" err="1" smtClean="0"/>
              <a:t>NET’in</a:t>
            </a:r>
            <a:r>
              <a:rPr lang="tr-TR" dirty="0" smtClean="0"/>
              <a:t> Zayıf Yönleri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►"/>
              <a:defRPr/>
            </a:pPr>
            <a:r>
              <a:rPr lang="tr-TR" dirty="0" smtClean="0"/>
              <a:t>Daha fazla sistem kaynağı kullanma (RAM, Disk, Önbellek)</a:t>
            </a:r>
          </a:p>
          <a:p>
            <a:pPr>
              <a:buFont typeface="Arial" charset="0"/>
              <a:buChar char="►"/>
              <a:defRPr/>
            </a:pPr>
            <a:r>
              <a:rPr lang="tr-TR" dirty="0" smtClean="0"/>
              <a:t>JIT Derleyici Geri-Mühendisliğe izin verir</a:t>
            </a:r>
          </a:p>
          <a:p>
            <a:pPr lvl="1">
              <a:defRPr/>
            </a:pPr>
            <a:r>
              <a:rPr lang="tr-TR" dirty="0" err="1" smtClean="0"/>
              <a:t>Obsfuscation</a:t>
            </a:r>
            <a:r>
              <a:rPr lang="tr-TR" dirty="0" smtClean="0"/>
              <a:t> (gizleme/örtme) araçları</a:t>
            </a:r>
          </a:p>
          <a:p>
            <a:pPr>
              <a:buFont typeface="Arial" charset="0"/>
              <a:buChar char="►"/>
              <a:defRPr/>
            </a:pPr>
            <a:r>
              <a:rPr lang="tr-TR" dirty="0" err="1" smtClean="0"/>
              <a:t>Garbage</a:t>
            </a:r>
            <a:r>
              <a:rPr lang="tr-TR" dirty="0" smtClean="0"/>
              <a:t> </a:t>
            </a:r>
            <a:r>
              <a:rPr lang="tr-TR" dirty="0" err="1" smtClean="0"/>
              <a:t>Collector’ün</a:t>
            </a:r>
            <a:r>
              <a:rPr lang="tr-TR" dirty="0" smtClean="0"/>
              <a:t> periyodik çalışmasının performansa etkisi</a:t>
            </a:r>
          </a:p>
          <a:p>
            <a:pPr>
              <a:buFont typeface="Arial" charset="0"/>
              <a:buChar char="►"/>
              <a:defRPr/>
            </a:pPr>
            <a:r>
              <a:rPr lang="tr-TR" dirty="0" smtClean="0"/>
              <a:t>Yer kaplama:  .NET 4.5 = 4.5GB</a:t>
            </a:r>
          </a:p>
          <a:p>
            <a:pPr>
              <a:buFont typeface="Arial" charset="0"/>
              <a:buChar char="►"/>
              <a:defRPr/>
            </a:pPr>
            <a:r>
              <a:rPr lang="tr-TR" dirty="0" smtClean="0"/>
              <a:t>SSE güvenli kod desteği yok (Pentium-III)</a:t>
            </a:r>
          </a:p>
          <a:p>
            <a:pPr>
              <a:buFont typeface="Arial" charset="0"/>
              <a:buChar char="►"/>
              <a:defRPr/>
            </a:pPr>
            <a:r>
              <a:rPr lang="tr-TR" dirty="0" smtClean="0"/>
              <a:t>.NET versiyon uyumsuzlukları</a:t>
            </a:r>
          </a:p>
        </p:txBody>
      </p:sp>
      <p:sp>
        <p:nvSpPr>
          <p:cNvPr id="23556" name="3 Veri Yer Tutucusu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BB1AB7E-7512-40DB-BDDF-236CDCD64DAB}" type="datetime1">
              <a:rPr lang="tr-TR" altLang="tr-TR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11.02.2024</a:t>
            </a:fld>
            <a:endParaRPr lang="tr-TR" altLang="tr-TR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3557" name="4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F952F95-6402-42B3-AF7B-990B55409C67}" type="slidenum">
              <a:rPr lang="tr-TR" altLang="tr-TR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tr-TR" altLang="tr-TR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827517"/>
      </p:ext>
    </p:extLst>
  </p:cSld>
  <p:clrMapOvr>
    <a:masterClrMapping/>
  </p:clrMapOvr>
  <p:transition spd="med" advClick="0" advTm="1000">
    <p:spli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25625" y="228600"/>
            <a:ext cx="8540750" cy="679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tr-TR" altLang="tr-TR" sz="4000">
                <a:effectLst/>
                <a:latin typeface="Arial" panose="020B0604020202020204" pitchFamily="34" charset="0"/>
              </a:rPr>
              <a:t>.NET Sınıf Kütüphanesi</a:t>
            </a:r>
          </a:p>
        </p:txBody>
      </p:sp>
      <p:sp>
        <p:nvSpPr>
          <p:cNvPr id="2662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825625" y="1125538"/>
            <a:ext cx="8540750" cy="5327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tr-TR" altLang="tr-TR" smtClean="0">
                <a:effectLst/>
                <a:latin typeface="Arial" panose="020B0604020202020204" pitchFamily="34" charset="0"/>
              </a:rPr>
              <a:t>	CLR ve FCL aşağıdaki uygulamaları geliştirmeyi sağlar:</a:t>
            </a:r>
          </a:p>
          <a:p>
            <a:r>
              <a:rPr lang="tr-TR" altLang="tr-TR" smtClean="0">
                <a:effectLst/>
                <a:latin typeface="Arial" panose="020B0604020202020204" pitchFamily="34" charset="0"/>
              </a:rPr>
              <a:t>WEB hizmetleri</a:t>
            </a:r>
          </a:p>
          <a:p>
            <a:r>
              <a:rPr lang="tr-TR" altLang="tr-TR" smtClean="0">
                <a:effectLst/>
                <a:latin typeface="Arial" panose="020B0604020202020204" pitchFamily="34" charset="0"/>
              </a:rPr>
              <a:t>WEB formları</a:t>
            </a:r>
          </a:p>
          <a:p>
            <a:r>
              <a:rPr lang="tr-TR" altLang="tr-TR" smtClean="0">
                <a:effectLst/>
                <a:latin typeface="Arial" panose="020B0604020202020204" pitchFamily="34" charset="0"/>
              </a:rPr>
              <a:t>Windows formları</a:t>
            </a:r>
          </a:p>
          <a:p>
            <a:r>
              <a:rPr lang="tr-TR" altLang="tr-TR" smtClean="0">
                <a:effectLst/>
                <a:latin typeface="Arial" panose="020B0604020202020204" pitchFamily="34" charset="0"/>
              </a:rPr>
              <a:t>Windows konsol</a:t>
            </a:r>
          </a:p>
          <a:p>
            <a:r>
              <a:rPr lang="tr-TR" altLang="tr-TR" smtClean="0">
                <a:effectLst/>
                <a:latin typeface="Arial" panose="020B0604020202020204" pitchFamily="34" charset="0"/>
              </a:rPr>
              <a:t>Windows hizmetleri</a:t>
            </a:r>
          </a:p>
          <a:p>
            <a:r>
              <a:rPr lang="tr-TR" altLang="tr-TR" smtClean="0">
                <a:effectLst/>
                <a:latin typeface="Arial" panose="020B0604020202020204" pitchFamily="34" charset="0"/>
              </a:rPr>
              <a:t>Bileşen (component) kütüphanesi</a:t>
            </a:r>
          </a:p>
        </p:txBody>
      </p:sp>
    </p:spTree>
    <p:extLst>
      <p:ext uri="{BB962C8B-B14F-4D97-AF65-F5344CB8AC3E}">
        <p14:creationId xmlns:p14="http://schemas.microsoft.com/office/powerpoint/2010/main" val="3076509629"/>
      </p:ext>
    </p:extLst>
  </p:cSld>
  <p:clrMapOvr>
    <a:masterClrMapping/>
  </p:clrMapOvr>
  <p:transition spd="med" advClick="0" advTm="1000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tr-TR" altLang="tr-TR" dirty="0" smtClean="0">
                <a:effectLst/>
                <a:latin typeface="Arial" panose="020B0604020202020204" pitchFamily="34" charset="0"/>
              </a:rPr>
              <a:t>Önemli </a:t>
            </a:r>
            <a:r>
              <a:rPr lang="tr-TR" altLang="tr-TR" dirty="0" err="1" smtClean="0">
                <a:effectLst/>
                <a:latin typeface="Arial" panose="020B0604020202020204" pitchFamily="34" charset="0"/>
              </a:rPr>
              <a:t>isimuzayları</a:t>
            </a:r>
            <a:r>
              <a:rPr lang="tr-TR" altLang="tr-TR" dirty="0" smtClean="0">
                <a:effectLst/>
                <a:latin typeface="Arial" panose="020B0604020202020204" pitchFamily="34" charset="0"/>
              </a:rPr>
              <a:t> (</a:t>
            </a:r>
            <a:r>
              <a:rPr lang="tr-TR" altLang="tr-TR" dirty="0" err="1" smtClean="0">
                <a:effectLst/>
                <a:latin typeface="Arial" panose="020B0604020202020204" pitchFamily="34" charset="0"/>
              </a:rPr>
              <a:t>namespaces</a:t>
            </a:r>
            <a:r>
              <a:rPr lang="tr-TR" altLang="tr-TR" dirty="0" smtClean="0">
                <a:effectLst/>
                <a:latin typeface="Arial" panose="020B0604020202020204" pitchFamily="34" charset="0"/>
              </a:rPr>
              <a:t>)</a:t>
            </a:r>
          </a:p>
        </p:txBody>
      </p:sp>
      <p:graphicFrame>
        <p:nvGraphicFramePr>
          <p:cNvPr id="42042" name="Group 58"/>
          <p:cNvGraphicFramePr>
            <a:graphicFrameLocks noGrp="1"/>
          </p:cNvGraphicFramePr>
          <p:nvPr>
            <p:ph idx="1"/>
          </p:nvPr>
        </p:nvGraphicFramePr>
        <p:xfrm>
          <a:off x="1825625" y="1412875"/>
          <a:ext cx="8540750" cy="5149852"/>
        </p:xfrm>
        <a:graphic>
          <a:graphicData uri="http://schemas.openxmlformats.org/drawingml/2006/table">
            <a:tbl>
              <a:tblPr/>
              <a:tblGrid>
                <a:gridCol w="2686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02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System</a:t>
                      </a:r>
                      <a:endParaRPr kumimoji="0" 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Bütün uygulamaların kullandığı temel veri türleri: int, long, float, string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System.Collections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Stack, Queue, Hashtable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System.Diagnostics</a:t>
                      </a:r>
                      <a:endParaRPr kumimoji="0" 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Debugging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System.Drawing</a:t>
                      </a:r>
                      <a:endParaRPr kumimoji="0" lang="tr-T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Web ve Windows formlarda kullanılan 2-Boyutlu grafik nesnleri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System.IO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Klasör, dosya ve stream nesneleri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System.Management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WMI ile çoklu bilgisayar yönetimi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System.Net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Ağ haberleşmesi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System.Security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Veri ve kaynak koruması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System.Text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Kodlama karakterleri: ASCII, Unicode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System.Threading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buFont typeface="Arial" charset="0"/>
                        <a:buNone/>
                        <a:tabLst/>
                      </a:pPr>
                      <a:r>
                        <a:rPr kumimoji="0" lang="tr-TR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Eşzamansız işlemcikler, kaynaklara eşzamanlı erişim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9477282"/>
      </p:ext>
    </p:extLst>
  </p:cSld>
  <p:clrMapOvr>
    <a:masterClrMapping/>
  </p:clrMapOvr>
  <p:transition spd="med" advClick="0" advTm="1000">
    <p:spli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r-TR" dirty="0" smtClean="0"/>
              <a:t>CTS (</a:t>
            </a:r>
            <a:r>
              <a:rPr lang="tr-TR" dirty="0" err="1" smtClean="0"/>
              <a:t>Common</a:t>
            </a:r>
            <a:r>
              <a:rPr lang="tr-TR" dirty="0" smtClean="0"/>
              <a:t> </a:t>
            </a:r>
            <a:r>
              <a:rPr lang="tr-TR" dirty="0" err="1" smtClean="0"/>
              <a:t>Type</a:t>
            </a:r>
            <a:r>
              <a:rPr lang="tr-TR" dirty="0" smtClean="0"/>
              <a:t> System) Görevleri</a:t>
            </a:r>
            <a:endParaRPr lang="en-US" dirty="0"/>
          </a:p>
        </p:txBody>
      </p:sp>
      <p:sp>
        <p:nvSpPr>
          <p:cNvPr id="30723" name="3 Veri Yer Tutucusu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687C17E-FA69-4D3A-8961-799CB8D5E89E}" type="datetime1">
              <a:rPr lang="tr-TR" altLang="tr-TR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11.02.2024</a:t>
            </a:fld>
            <a:endParaRPr lang="tr-TR" altLang="tr-TR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0724" name="4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7724610-C705-4BAE-B495-B647CD40BE07}" type="slidenum">
              <a:rPr lang="tr-TR" altLang="tr-TR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tr-TR" altLang="tr-TR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0725" name="5 Metin kutusu"/>
          <p:cNvSpPr txBox="1">
            <a:spLocks noChangeArrowheads="1"/>
          </p:cNvSpPr>
          <p:nvPr/>
        </p:nvSpPr>
        <p:spPr bwMode="auto">
          <a:xfrm>
            <a:off x="402168" y="1571626"/>
            <a:ext cx="11387666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tr-TR" altLang="tr-TR" dirty="0">
                <a:solidFill>
                  <a:srgbClr val="FFFFCC"/>
                </a:solidFill>
                <a:latin typeface="Arial" panose="020B0604020202020204" pitchFamily="34" charset="0"/>
              </a:rPr>
              <a:t> Çoklu dil bütünleşmesi, tip güvenliği ve yüksek başarımlı kod çalışması için bir çerçeve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tr-TR" altLang="tr-TR" dirty="0">
              <a:solidFill>
                <a:srgbClr val="FFFFCC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tr-TR" altLang="tr-TR" dirty="0">
                <a:solidFill>
                  <a:srgbClr val="FFFFCC"/>
                </a:solidFill>
                <a:latin typeface="Arial" panose="020B0604020202020204" pitchFamily="34" charset="0"/>
              </a:rPr>
              <a:t> Çoklu diller için nesne yönelimli bir model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tr-TR" altLang="tr-TR" dirty="0">
              <a:solidFill>
                <a:srgbClr val="FFFFCC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tr-TR" altLang="tr-TR" dirty="0">
                <a:solidFill>
                  <a:srgbClr val="FFFFCC"/>
                </a:solidFill>
                <a:latin typeface="Arial" panose="020B0604020202020204" pitchFamily="34" charset="0"/>
              </a:rPr>
              <a:t> Farklı dillerde yazılan nesnelerin izleyeceği kurallar Ortak Tip Sisteminin Görevleri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lang="en-US" altLang="tr-TR" dirty="0">
              <a:solidFill>
                <a:srgbClr val="FFFFCC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812671"/>
      </p:ext>
    </p:extLst>
  </p:cSld>
  <p:clrMapOvr>
    <a:masterClrMapping/>
  </p:clrMapOvr>
  <p:transition spd="med" advClick="0" advTm="1000">
    <p:spli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825625" y="228600"/>
            <a:ext cx="8540750" cy="914400"/>
          </a:xfrm>
        </p:spPr>
        <p:txBody>
          <a:bodyPr/>
          <a:lstStyle/>
          <a:p>
            <a:pPr>
              <a:defRPr/>
            </a:pPr>
            <a:r>
              <a:rPr lang="tr-TR" dirty="0" smtClean="0"/>
              <a:t>CTS Tipleri</a:t>
            </a:r>
            <a:endParaRPr lang="en-US" dirty="0"/>
          </a:p>
        </p:txBody>
      </p:sp>
      <p:sp>
        <p:nvSpPr>
          <p:cNvPr id="31747" name="3 Veri Yer Tutucusu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4B6005E-EF18-45FC-8AB6-C2CC1564F29D}" type="datetime1">
              <a:rPr lang="tr-TR" altLang="tr-TR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11.02.2024</a:t>
            </a:fld>
            <a:endParaRPr lang="tr-TR" altLang="tr-TR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1748" name="4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6C54F01-B4C6-440B-B19A-33D8F30C9166}" type="slidenum">
              <a:rPr lang="tr-TR" altLang="tr-TR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tr-TR" altLang="tr-TR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1749" name="5 Metin kutusu"/>
          <p:cNvSpPr txBox="1">
            <a:spLocks noChangeArrowheads="1"/>
          </p:cNvSpPr>
          <p:nvPr/>
        </p:nvSpPr>
        <p:spPr bwMode="auto">
          <a:xfrm>
            <a:off x="1952625" y="1071563"/>
            <a:ext cx="8358188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tr-TR" altLang="tr-TR" sz="2800">
                <a:solidFill>
                  <a:srgbClr val="FFFFCC"/>
                </a:solidFill>
                <a:latin typeface="Arial" panose="020B0604020202020204" pitchFamily="34" charset="0"/>
              </a:rPr>
              <a:t>Değer : integer, float, bool, double , …..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tr-TR" altLang="tr-TR" sz="2800">
                <a:solidFill>
                  <a:srgbClr val="FFFFCC"/>
                </a:solidFill>
                <a:latin typeface="Arial" panose="020B0604020202020204" pitchFamily="34" charset="0"/>
              </a:rPr>
              <a:t>Sınıf : class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tr-TR" altLang="tr-TR" sz="2800">
                <a:solidFill>
                  <a:srgbClr val="FFFFCC"/>
                </a:solidFill>
                <a:latin typeface="Arial" panose="020B0604020202020204" pitchFamily="34" charset="0"/>
              </a:rPr>
              <a:t>Temsilci: delegate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tr-TR" altLang="tr-TR" sz="2800">
                <a:solidFill>
                  <a:srgbClr val="FFFFCC"/>
                </a:solidFill>
                <a:latin typeface="Arial" panose="020B0604020202020204" pitchFamily="34" charset="0"/>
              </a:rPr>
              <a:t>Dizi: array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tr-TR" altLang="tr-TR" sz="2800">
                <a:solidFill>
                  <a:srgbClr val="FFFFCC"/>
                </a:solidFill>
                <a:latin typeface="Arial" panose="020B0604020202020204" pitchFamily="34" charset="0"/>
              </a:rPr>
              <a:t>Arayüz: interface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tr-TR" altLang="tr-TR" sz="2800">
                <a:solidFill>
                  <a:srgbClr val="FFFFCC"/>
                </a:solidFill>
                <a:latin typeface="Arial" panose="020B0604020202020204" pitchFamily="34" charset="0"/>
              </a:rPr>
              <a:t>İşaretçi: pointer</a:t>
            </a:r>
            <a:endParaRPr lang="en-US" altLang="tr-TR" sz="2800">
              <a:solidFill>
                <a:srgbClr val="FFFFCC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216763"/>
      </p:ext>
    </p:extLst>
  </p:cSld>
  <p:clrMapOvr>
    <a:masterClrMapping/>
  </p:clrMapOvr>
  <p:transition spd="med" advClick="0" advTm="1000">
    <p:spli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tr-TR" altLang="tr-TR" smtClean="0">
                <a:effectLst/>
                <a:latin typeface="Arial" panose="020B0604020202020204" pitchFamily="34" charset="0"/>
              </a:rPr>
              <a:t>CLS (Ortak Dil Tanımlamaları)</a:t>
            </a:r>
          </a:p>
        </p:txBody>
      </p:sp>
      <p:sp>
        <p:nvSpPr>
          <p:cNvPr id="29699" name="Rectangle 3"/>
          <p:cNvSpPr>
            <a:spLocks noGrp="1" noRot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1"/>
            <a:r>
              <a:rPr lang="tr-TR" altLang="tr-TR" sz="3600" b="1">
                <a:effectLst/>
                <a:latin typeface="Arial" panose="020B0604020202020204" pitchFamily="34" charset="0"/>
              </a:rPr>
              <a:t>Önlemler</a:t>
            </a:r>
          </a:p>
          <a:p>
            <a:r>
              <a:rPr lang="tr-TR" altLang="tr-TR" smtClean="0">
                <a:effectLst/>
                <a:latin typeface="Arial" panose="020B0604020202020204" pitchFamily="34" charset="0"/>
              </a:rPr>
              <a:t> Büyük-küçük harf ayrımı</a:t>
            </a:r>
          </a:p>
          <a:p>
            <a:r>
              <a:rPr lang="tr-TR" altLang="tr-TR" smtClean="0">
                <a:effectLst/>
                <a:latin typeface="Arial" panose="020B0604020202020204" pitchFamily="34" charset="0"/>
              </a:rPr>
              <a:t> İşaretsiz sayılar</a:t>
            </a:r>
          </a:p>
          <a:p>
            <a:r>
              <a:rPr lang="tr-TR" altLang="tr-TR" smtClean="0">
                <a:effectLst/>
                <a:latin typeface="Arial" panose="020B0604020202020204" pitchFamily="34" charset="0"/>
              </a:rPr>
              <a:t> Çokamaçlı işleçler</a:t>
            </a:r>
          </a:p>
          <a:p>
            <a:r>
              <a:rPr lang="tr-TR" altLang="tr-TR" smtClean="0">
                <a:effectLst/>
                <a:latin typeface="Arial" panose="020B0604020202020204" pitchFamily="34" charset="0"/>
              </a:rPr>
              <a:t> Değişken sayıda parametreleri destekleyen metotlar</a:t>
            </a:r>
          </a:p>
          <a:p>
            <a:pPr>
              <a:buFont typeface="Arial" panose="020B0604020202020204" pitchFamily="34" charset="0"/>
              <a:buNone/>
            </a:pPr>
            <a:endParaRPr lang="tr-TR" altLang="tr-TR" smtClean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532213"/>
      </p:ext>
    </p:extLst>
  </p:cSld>
  <p:clrMapOvr>
    <a:masterClrMapping/>
  </p:clrMapOvr>
  <p:transition spd="med" advClick="0" advTm="1000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tr-TR" altLang="tr-TR" smtClean="0">
                <a:effectLst/>
                <a:latin typeface="Arial" panose="020B0604020202020204" pitchFamily="34" charset="0"/>
              </a:rPr>
              <a:t>CLR/CTS/CLS İlişkisi</a:t>
            </a:r>
          </a:p>
        </p:txBody>
      </p:sp>
      <p:graphicFrame>
        <p:nvGraphicFramePr>
          <p:cNvPr id="33795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3359150" y="1557338"/>
          <a:ext cx="4967288" cy="482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Visio" r:id="rId3" imgW="3061716" imgH="3133725" progId="Visio.Drawing.11">
                  <p:embed/>
                </p:oleObj>
              </mc:Choice>
              <mc:Fallback>
                <p:oleObj name="Visio" r:id="rId3" imgW="3061716" imgH="313372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0" y="1557338"/>
                        <a:ext cx="4967288" cy="482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rgbClr val="000000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5083467"/>
      </p:ext>
    </p:extLst>
  </p:cSld>
  <p:clrMapOvr>
    <a:masterClrMapping/>
  </p:clrMapOvr>
  <p:transition spd="med" advClick="0" advTm="1000">
    <p:spli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tr-TR" altLang="tr-TR" dirty="0" smtClean="0">
                <a:effectLst/>
                <a:latin typeface="Arial" panose="020B0604020202020204" pitchFamily="34" charset="0"/>
              </a:rPr>
              <a:t>Ders İçeriği</a:t>
            </a:r>
          </a:p>
        </p:txBody>
      </p:sp>
      <p:sp>
        <p:nvSpPr>
          <p:cNvPr id="3481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825625" y="1341439"/>
            <a:ext cx="8540750" cy="49672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altLang="tr-TR" sz="2400" dirty="0">
                <a:effectLst/>
                <a:latin typeface="Arial" panose="020B0604020202020204" pitchFamily="34" charset="0"/>
              </a:rPr>
              <a:t>.NET Framework </a:t>
            </a:r>
            <a:r>
              <a:rPr lang="tr-TR" altLang="tr-TR" sz="2400" dirty="0" smtClean="0">
                <a:effectLst/>
                <a:latin typeface="Arial" panose="020B0604020202020204" pitchFamily="34" charset="0"/>
              </a:rPr>
              <a:t>Mimarisi</a:t>
            </a:r>
            <a:endParaRPr lang="tr-TR" altLang="tr-TR" sz="240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215830"/>
      </p:ext>
    </p:extLst>
  </p:cSld>
  <p:clrMapOvr>
    <a:masterClrMapping/>
  </p:clrMapOvr>
  <p:transition spd="med" advClick="0" advTm="1000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825625" y="228600"/>
            <a:ext cx="8540750" cy="700088"/>
          </a:xfrm>
        </p:spPr>
        <p:txBody>
          <a:bodyPr/>
          <a:lstStyle/>
          <a:p>
            <a:pPr eaLnBrk="1" hangingPunct="1">
              <a:defRPr/>
            </a:pPr>
            <a:r>
              <a:rPr lang="tr-TR" dirty="0" smtClean="0"/>
              <a:t>Kaynaklar</a:t>
            </a:r>
          </a:p>
        </p:txBody>
      </p:sp>
      <p:sp>
        <p:nvSpPr>
          <p:cNvPr id="10035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960307" y="928688"/>
            <a:ext cx="6985508" cy="554062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  <a:defRPr/>
            </a:pPr>
            <a:r>
              <a:rPr lang="tr-TR" sz="1600" dirty="0" smtClean="0">
                <a:solidFill>
                  <a:schemeClr val="tx2">
                    <a:lumMod val="90000"/>
                  </a:schemeClr>
                </a:solidFill>
              </a:rPr>
              <a:t>Dersin </a:t>
            </a:r>
            <a:r>
              <a:rPr lang="tr-TR" sz="1600" dirty="0">
                <a:solidFill>
                  <a:schemeClr val="tx2">
                    <a:lumMod val="90000"/>
                  </a:schemeClr>
                </a:solidFill>
              </a:rPr>
              <a:t>Resmi Kitabı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v"/>
              <a:defRPr/>
            </a:pPr>
            <a:r>
              <a:rPr lang="tr-TR" sz="1600" dirty="0" smtClean="0"/>
              <a:t>C# 4.0-  </a:t>
            </a:r>
            <a:r>
              <a:rPr lang="tr-TR" sz="1600" dirty="0" err="1" smtClean="0"/>
              <a:t>The</a:t>
            </a:r>
            <a:r>
              <a:rPr lang="tr-TR" sz="1600" dirty="0" smtClean="0"/>
              <a:t> Complete Reference:  </a:t>
            </a:r>
            <a:r>
              <a:rPr lang="tr-TR" sz="1600" dirty="0" err="1" smtClean="0"/>
              <a:t>Herbert</a:t>
            </a:r>
            <a:r>
              <a:rPr lang="tr-TR" sz="1600" dirty="0" smtClean="0"/>
              <a:t> </a:t>
            </a:r>
            <a:r>
              <a:rPr lang="tr-TR" sz="1600" dirty="0" err="1" smtClean="0"/>
              <a:t>Schildt</a:t>
            </a:r>
            <a:r>
              <a:rPr lang="tr-TR" sz="1600" dirty="0" smtClean="0"/>
              <a:t>  (İngilizce)</a:t>
            </a:r>
          </a:p>
          <a:p>
            <a:pPr marL="457200" lvl="1" indent="0" eaLnBrk="1" hangingPunct="1">
              <a:lnSpc>
                <a:spcPct val="90000"/>
              </a:lnSpc>
              <a:buClr>
                <a:schemeClr val="tx1"/>
              </a:buClr>
              <a:buNone/>
              <a:defRPr/>
            </a:pPr>
            <a:r>
              <a:rPr lang="tr-TR" sz="1600" dirty="0" smtClean="0"/>
              <a:t>     C# 4.0-  Herkes İçin  </a:t>
            </a:r>
            <a:r>
              <a:rPr lang="tr-TR" sz="1600" dirty="0" err="1" smtClean="0"/>
              <a:t>Herbert</a:t>
            </a:r>
            <a:r>
              <a:rPr lang="tr-TR" sz="1600" dirty="0" smtClean="0"/>
              <a:t> </a:t>
            </a:r>
            <a:r>
              <a:rPr lang="tr-TR" sz="1600" dirty="0" err="1" smtClean="0"/>
              <a:t>Schildt</a:t>
            </a:r>
            <a:r>
              <a:rPr lang="tr-TR" sz="1600" dirty="0" smtClean="0"/>
              <a:t> (Türkçe)</a:t>
            </a:r>
            <a:endParaRPr lang="tr-TR" sz="1600" dirty="0"/>
          </a:p>
          <a:p>
            <a:pPr marL="0" indent="0" eaLnBrk="1" hangingPunct="1">
              <a:lnSpc>
                <a:spcPct val="90000"/>
              </a:lnSpc>
              <a:buClr>
                <a:schemeClr val="tx1"/>
              </a:buClr>
              <a:buNone/>
              <a:defRPr/>
            </a:pPr>
            <a:endParaRPr lang="tr-TR" sz="1600" dirty="0" smtClean="0"/>
          </a:p>
          <a:p>
            <a:pPr marL="0" indent="0" eaLnBrk="1" hangingPunct="1">
              <a:lnSpc>
                <a:spcPct val="90000"/>
              </a:lnSpc>
              <a:buClr>
                <a:schemeClr val="tx1"/>
              </a:buClr>
              <a:buNone/>
              <a:defRPr/>
            </a:pPr>
            <a:r>
              <a:rPr lang="tr-TR" sz="1600" dirty="0" smtClean="0">
                <a:solidFill>
                  <a:schemeClr val="tx2">
                    <a:lumMod val="90000"/>
                  </a:schemeClr>
                </a:solidFill>
              </a:rPr>
              <a:t>Yardımcı Kitaplar</a:t>
            </a:r>
          </a:p>
          <a:p>
            <a:r>
              <a:rPr lang="tr-TR" sz="1600" dirty="0" smtClean="0"/>
              <a:t>Her Yönüyle C# 6.0 : Sefer Algan (Temel Düzey)</a:t>
            </a:r>
          </a:p>
          <a:p>
            <a:r>
              <a:rPr lang="tr-TR" sz="1600" dirty="0" smtClean="0">
                <a:effectLst/>
              </a:rPr>
              <a:t>C</a:t>
            </a:r>
            <a:r>
              <a:rPr lang="tr-TR" sz="1600" dirty="0"/>
              <a:t># ile Tasarım Desenleri ve Mimarileri:  Ali Kaya, Engin Bulut (İleri Seviye)</a:t>
            </a:r>
          </a:p>
          <a:p>
            <a:r>
              <a:rPr lang="tr-TR" sz="1600" dirty="0"/>
              <a:t>Projeler İle C# 5.0 ve SQL Server 2014, Süleyman Uzunköprü (İleri Seviye + veri tabanı)</a:t>
            </a:r>
          </a:p>
          <a:p>
            <a:endParaRPr lang="tr-TR" sz="1600" dirty="0"/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tr-TR" sz="1600" dirty="0" smtClean="0">
                <a:solidFill>
                  <a:schemeClr val="tx2">
                    <a:lumMod val="90000"/>
                  </a:schemeClr>
                </a:solidFill>
              </a:rPr>
              <a:t>Online Siteler</a:t>
            </a:r>
            <a:r>
              <a:rPr lang="tr-TR" sz="1600" dirty="0">
                <a:solidFill>
                  <a:schemeClr val="tx2">
                    <a:lumMod val="90000"/>
                  </a:schemeClr>
                </a:solidFill>
              </a:rPr>
              <a:t>: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v"/>
              <a:defRPr/>
            </a:pPr>
            <a:r>
              <a:rPr lang="tr-TR" sz="1600" dirty="0"/>
              <a:t>http://</a:t>
            </a:r>
            <a:r>
              <a:rPr lang="tr-TR" sz="1600" dirty="0" smtClean="0"/>
              <a:t>www.tutorialspoint.com/csharp/index.htm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v"/>
              <a:defRPr/>
            </a:pPr>
            <a:r>
              <a:rPr lang="tr-TR" sz="1600" dirty="0"/>
              <a:t>http://www.c-sharpcorner.com/</a:t>
            </a:r>
            <a:endParaRPr lang="tr-TR" sz="1600" dirty="0" smtClean="0"/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v"/>
              <a:defRPr/>
            </a:pPr>
            <a:r>
              <a:rPr lang="tr-TR" sz="1600" dirty="0" smtClean="0"/>
              <a:t>www.csharpnedir.com</a:t>
            </a:r>
            <a:endParaRPr lang="tr-TR" sz="1600" dirty="0"/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v"/>
              <a:defRPr/>
            </a:pPr>
            <a:r>
              <a:rPr lang="tr-TR" sz="1600" dirty="0"/>
              <a:t>www.</a:t>
            </a:r>
            <a:r>
              <a:rPr lang="tr-TR" sz="1600" dirty="0" err="1"/>
              <a:t>codeguru</a:t>
            </a:r>
            <a:r>
              <a:rPr lang="tr-TR" sz="1600" dirty="0"/>
              <a:t>.com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tr-TR" sz="1600" dirty="0"/>
          </a:p>
        </p:txBody>
      </p:sp>
      <p:sp>
        <p:nvSpPr>
          <p:cNvPr id="7172" name="4 Veri Yer Tutucusu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BF48F5-C8AA-4DB4-98EC-D739C5055551}" type="datetime1">
              <a:rPr lang="tr-TR" altLang="tr-TR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11.02.2024</a:t>
            </a:fld>
            <a:endParaRPr lang="tr-TR" altLang="tr-TR" sz="10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7173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9054056-3ADF-415E-8931-9110E61305F0}" type="slidenum">
              <a:rPr lang="tr-TR" altLang="tr-TR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tr-TR" altLang="tr-TR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60" y="257433"/>
            <a:ext cx="4835047" cy="598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44097"/>
      </p:ext>
    </p:extLst>
  </p:cSld>
  <p:clrMapOvr>
    <a:masterClrMapping/>
  </p:clrMapOvr>
  <p:transition spd="med" advClick="0" advTm="1000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0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0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0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0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0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0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03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03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03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03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825625" y="228600"/>
            <a:ext cx="8540750" cy="679450"/>
          </a:xfrm>
        </p:spPr>
        <p:txBody>
          <a:bodyPr/>
          <a:lstStyle/>
          <a:p>
            <a:pPr>
              <a:defRPr/>
            </a:pPr>
            <a:r>
              <a:rPr lang="tr-TR" sz="4000" dirty="0"/>
              <a:t>.NET </a:t>
            </a:r>
            <a:r>
              <a:rPr lang="tr-TR" sz="4000" dirty="0" smtClean="0"/>
              <a:t>Mimarisi Nedir</a:t>
            </a:r>
            <a:r>
              <a:rPr lang="tr-TR" sz="4000" dirty="0"/>
              <a:t>?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241058" y="908050"/>
            <a:ext cx="9264406" cy="5419237"/>
          </a:xfrm>
        </p:spPr>
        <p:txBody>
          <a:bodyPr/>
          <a:lstStyle/>
          <a:p>
            <a:pPr>
              <a:buFont typeface="Arial" charset="0"/>
              <a:buChar char="►"/>
              <a:defRPr/>
            </a:pPr>
            <a:r>
              <a:rPr lang="tr-TR" dirty="0" smtClean="0"/>
              <a:t> .NET yeni bir yazılım geliştirme platformu</a:t>
            </a:r>
          </a:p>
          <a:p>
            <a:pPr>
              <a:buFont typeface="Arial" charset="0"/>
              <a:buChar char="►"/>
              <a:defRPr/>
            </a:pPr>
            <a:r>
              <a:rPr lang="tr-TR" dirty="0" smtClean="0"/>
              <a:t> Uygulama ve çözüm hedefleri:</a:t>
            </a:r>
          </a:p>
          <a:p>
            <a:pPr marL="457200" lvl="1" indent="0">
              <a:buNone/>
              <a:defRPr/>
            </a:pPr>
            <a:r>
              <a:rPr lang="tr-TR" dirty="0" smtClean="0"/>
              <a:t>Masaüstü, WEB, Mobil, Gömülü Sistemler, Endüstriyel  </a:t>
            </a:r>
          </a:p>
          <a:p>
            <a:pPr>
              <a:buFont typeface="Arial" charset="0"/>
              <a:buChar char="►"/>
              <a:defRPr/>
            </a:pPr>
            <a:r>
              <a:rPr lang="tr-TR" dirty="0" smtClean="0"/>
              <a:t> Tümleşik sistem tasarımları</a:t>
            </a:r>
          </a:p>
          <a:p>
            <a:pPr>
              <a:buFont typeface="Arial" charset="0"/>
              <a:buChar char="►"/>
              <a:defRPr/>
            </a:pPr>
            <a:r>
              <a:rPr lang="tr-TR" dirty="0" smtClean="0"/>
              <a:t> Internet uygulamalarına ve teknolojilerine destek</a:t>
            </a:r>
          </a:p>
          <a:p>
            <a:pPr>
              <a:buFont typeface="Arial" charset="0"/>
              <a:buChar char="►"/>
              <a:defRPr/>
            </a:pPr>
            <a:r>
              <a:rPr lang="tr-TR" dirty="0" smtClean="0"/>
              <a:t> Yeni programlama dili : C#</a:t>
            </a:r>
          </a:p>
          <a:p>
            <a:pPr>
              <a:buFont typeface="Arial" charset="0"/>
              <a:buChar char="►"/>
              <a:defRPr/>
            </a:pPr>
            <a:r>
              <a:rPr lang="tr-TR" dirty="0" smtClean="0"/>
              <a:t> Yeni program geliştirme altyapısı (.NET mimari)</a:t>
            </a:r>
          </a:p>
          <a:p>
            <a:pPr>
              <a:buFont typeface="Arial" charset="0"/>
              <a:buChar char="►"/>
              <a:defRPr/>
            </a:pPr>
            <a:r>
              <a:rPr lang="tr-TR" dirty="0" smtClean="0"/>
              <a:t> Yeni programcılık mantığı (Çoklu Dil Kullanımı)</a:t>
            </a:r>
          </a:p>
          <a:p>
            <a:pPr>
              <a:buFont typeface="Arial" charset="0"/>
              <a:buChar char="►"/>
              <a:defRPr/>
            </a:pPr>
            <a:r>
              <a:rPr lang="tr-TR" dirty="0" smtClean="0"/>
              <a:t> Platformdan bağımsız uygulamalar *</a:t>
            </a:r>
          </a:p>
          <a:p>
            <a:pPr marL="0" indent="0">
              <a:buNone/>
              <a:defRPr/>
            </a:pPr>
            <a:r>
              <a:rPr lang="tr-TR" sz="1800" dirty="0" smtClean="0"/>
              <a:t>*:Microsoft tabanlı sistemler : XP, Vista, Win7, Win8, Win10, </a:t>
            </a:r>
            <a:r>
              <a:rPr lang="tr-TR" sz="1800" dirty="0" err="1" smtClean="0"/>
              <a:t>WinMobile</a:t>
            </a:r>
            <a:r>
              <a:rPr lang="tr-TR" sz="1800" dirty="0" smtClean="0"/>
              <a:t>, WinCE, Linux (sınırlı)</a:t>
            </a: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3163221947"/>
      </p:ext>
    </p:extLst>
  </p:cSld>
  <p:clrMapOvr>
    <a:masterClrMapping/>
  </p:clrMapOvr>
  <p:transition spd="med" advClick="0" advTm="1000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11.02.2024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6</a:t>
            </a:fld>
            <a:endParaRPr lang="tr-TR">
              <a:solidFill>
                <a:srgbClr val="FFFFFF"/>
              </a:solidFill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8888" y="888521"/>
            <a:ext cx="4718713" cy="5594829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21" y="188192"/>
            <a:ext cx="4493141" cy="90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404380"/>
      </p:ext>
    </p:extLst>
  </p:cSld>
  <p:clrMapOvr>
    <a:masterClrMapping/>
  </p:clrMapOvr>
  <p:transition spd="med" advClick="0" advTm="1000">
    <p:spli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825625" y="228600"/>
            <a:ext cx="8540750" cy="628650"/>
          </a:xfrm>
        </p:spPr>
        <p:txBody>
          <a:bodyPr/>
          <a:lstStyle/>
          <a:p>
            <a:pPr eaLnBrk="1" hangingPunct="1">
              <a:defRPr/>
            </a:pPr>
            <a:r>
              <a:rPr lang="tr-TR" dirty="0" smtClean="0"/>
              <a:t>.NET ve Alternatifler</a:t>
            </a:r>
          </a:p>
        </p:txBody>
      </p:sp>
      <p:graphicFrame>
        <p:nvGraphicFramePr>
          <p:cNvPr id="7236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007985"/>
              </p:ext>
            </p:extLst>
          </p:nvPr>
        </p:nvGraphicFramePr>
        <p:xfrm>
          <a:off x="782051" y="1022683"/>
          <a:ext cx="10912643" cy="4340295"/>
        </p:xfrm>
        <a:graphic>
          <a:graphicData uri="http://schemas.openxmlformats.org/drawingml/2006/table">
            <a:tbl>
              <a:tblPr/>
              <a:tblGrid>
                <a:gridCol w="228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7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19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00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055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563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Ölçütler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.NET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Microsoft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JAVA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Oracle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ColdFusion</a:t>
                      </a:r>
                      <a:endParaRPr kumimoji="0" lang="tr-T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Adobe</a:t>
                      </a:r>
                      <a:endParaRPr kumimoji="0" lang="tr-T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 PHP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Gönüllü Grup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14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Derlenmiş ve </a:t>
                      </a:r>
                      <a:r>
                        <a:rPr kumimoji="0" lang="tr-T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Önderlenmiş</a:t>
                      </a:r>
                      <a:r>
                        <a:rPr kumimoji="0" 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 Kod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Var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Var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Var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Yok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9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Script</a:t>
                      </a:r>
                      <a:r>
                        <a:rPr kumimoji="0" 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 Diller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Var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Var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Var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Var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9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Nesne Yönelimli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Var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Var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Var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Var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07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Desteklenen Diller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C++, C#, VB, Pyton, Perl, COBOL, Delphi vb.. 25 Dil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Java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CFML ve </a:t>
                      </a:r>
                      <a:r>
                        <a:rPr kumimoji="0" lang="tr-TR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CFScript</a:t>
                      </a:r>
                      <a:endParaRPr kumimoji="0" lang="tr-T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B5D6B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PHP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68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Internet Tarayıcı Uyumluluğu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Var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Var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Var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Var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D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9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Açık Kaynak Kodu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Kısmi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Var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Kısmi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B5D6B"/>
                          </a:solidFill>
                          <a:effectLst/>
                          <a:latin typeface="Calibri" pitchFamily="34" charset="0"/>
                        </a:rPr>
                        <a:t>Var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269" name="3 Veri Yer Tutucusu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6C7F7AA-EC10-4A66-AE90-3296AE8B3D3B}" type="datetime1">
              <a:rPr lang="tr-TR" altLang="tr-TR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11.02.2024</a:t>
            </a:fld>
            <a:endParaRPr lang="tr-TR" altLang="tr-TR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9270" name="4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AD99B77-AD0C-4887-8ECE-776E7C325510}" type="slidenum">
              <a:rPr lang="tr-TR" altLang="tr-TR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tr-TR" altLang="tr-TR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991192"/>
      </p:ext>
    </p:extLst>
  </p:cSld>
  <p:clrMapOvr>
    <a:masterClrMapping/>
  </p:clrMapOvr>
  <p:transition spd="med" advClick="0" advTm="1000">
    <p:spli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En Popüler </a:t>
            </a:r>
            <a:r>
              <a:rPr lang="tr-TR" dirty="0" err="1" smtClean="0"/>
              <a:t>Framework’ler</a:t>
            </a:r>
            <a:r>
              <a:rPr lang="tr-TR" dirty="0" smtClean="0"/>
              <a:t> (2016 için)</a:t>
            </a:r>
            <a:endParaRPr lang="en-US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AC7AE2-728E-4EFA-A131-FA8794DBFEBB}" type="datetime1">
              <a:rPr lang="tr-TR" smtClean="0">
                <a:solidFill>
                  <a:srgbClr val="FFFFFF"/>
                </a:solidFill>
              </a:rPr>
              <a:pPr>
                <a:defRPr/>
              </a:pPr>
              <a:t>11.02.2024</a:t>
            </a:fld>
            <a:endParaRPr lang="tr-TR">
              <a:solidFill>
                <a:srgbClr val="FFFFFF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D9CBB0-09FD-4FB3-A512-12DBE7913E78}" type="slidenum">
              <a:rPr lang="tr-TR" smtClean="0">
                <a:solidFill>
                  <a:srgbClr val="FFFFFF"/>
                </a:solidFill>
              </a:rPr>
              <a:pPr>
                <a:defRPr/>
              </a:pPr>
              <a:t>8</a:t>
            </a:fld>
            <a:endParaRPr lang="tr-TR">
              <a:solidFill>
                <a:srgbClr val="FFFFFF"/>
              </a:solidFill>
            </a:endParaRPr>
          </a:p>
        </p:txBody>
      </p:sp>
      <p:pic>
        <p:nvPicPr>
          <p:cNvPr id="8" name="İçerik Yer Tutucusu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2836" y="1184386"/>
            <a:ext cx="6686328" cy="524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867077"/>
      </p:ext>
    </p:extLst>
  </p:cSld>
  <p:clrMapOvr>
    <a:masterClrMapping/>
  </p:clrMapOvr>
  <p:transition spd="med" advClick="0" advTm="1000">
    <p:spli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3 Veri Yer Tutucusu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AA6A8A3-6D44-41A4-836E-D860EEC928C5}" type="datetime1">
              <a:rPr lang="tr-TR" altLang="tr-TR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11.02.2024</a:t>
            </a:fld>
            <a:endParaRPr lang="tr-TR" altLang="tr-TR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0245" name="4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►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435D657-513E-4607-9BA1-B37371F807CE}" type="slidenum">
              <a:rPr lang="tr-TR" altLang="tr-TR" sz="100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tr-TR" altLang="tr-TR" sz="1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Tablo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897224"/>
              </p:ext>
            </p:extLst>
          </p:nvPr>
        </p:nvGraphicFramePr>
        <p:xfrm>
          <a:off x="402167" y="867120"/>
          <a:ext cx="5368905" cy="49384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5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6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2889"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.NET Model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Program Geliştirme Ortamı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 Yenilikler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777"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1.0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Visual Studio </a:t>
                      </a:r>
                      <a:r>
                        <a:rPr lang="tr-TR" sz="1200" dirty="0" smtClean="0"/>
                        <a:t>.NET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CLR 1.0</a:t>
                      </a:r>
                    </a:p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Nesne Yönelimli W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eb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uygulama</a:t>
                      </a:r>
                      <a:r>
                        <a:rPr lang="tr-TR" sz="12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geliştirme desteği</a:t>
                      </a:r>
                      <a:endParaRPr lang="en-US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DLL 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sınıf kütüphanelerinin kullanımı</a:t>
                      </a:r>
                      <a:endParaRPr lang="en-US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7859"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1.1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Visual Studio </a:t>
                      </a:r>
                      <a:r>
                        <a:rPr lang="tr-TR" sz="1200" dirty="0" smtClean="0"/>
                        <a:t>2003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ASP.NET ve ADO.NET özellik</a:t>
                      </a:r>
                      <a:r>
                        <a:rPr lang="tr-TR" sz="12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lerinin iyileştirilmesi</a:t>
                      </a:r>
                      <a:endParaRPr lang="tr-TR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Mobil ASP.NET kontrol desteği</a:t>
                      </a:r>
                    </a:p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Güvenlik</a:t>
                      </a:r>
                      <a:r>
                        <a:rPr lang="tr-TR" sz="12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iyileştirmeleri</a:t>
                      </a:r>
                      <a:endParaRPr lang="tr-TR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ODBC ve </a:t>
                      </a:r>
                      <a:r>
                        <a:rPr lang="tr-TR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Veritabanları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için destek</a:t>
                      </a:r>
                    </a:p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Internet Protocol </a:t>
                      </a:r>
                      <a:r>
                        <a:rPr lang="tr-TR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version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6 (IPv6) </a:t>
                      </a:r>
                      <a:r>
                        <a:rPr lang="tr-TR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6182"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2.0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Visual Studio 20</a:t>
                      </a:r>
                      <a:r>
                        <a:rPr lang="tr-TR" sz="1200" dirty="0" smtClean="0"/>
                        <a:t>0</a:t>
                      </a:r>
                      <a:r>
                        <a:rPr lang="en-US" sz="12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CLR 2.0</a:t>
                      </a:r>
                    </a:p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Generics 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generic collections</a:t>
                      </a:r>
                    </a:p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Partial 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sınıflar</a:t>
                      </a:r>
                      <a:endParaRPr lang="en-US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Nullable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ipler</a:t>
                      </a:r>
                      <a:endParaRPr lang="en-US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Anonymous met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otlar</a:t>
                      </a:r>
                      <a:endParaRPr lang="en-US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ASP.NET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için yeni kontrol ve özellikler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2151"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3.0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Visual Studio 20</a:t>
                      </a:r>
                      <a:r>
                        <a:rPr lang="tr-TR" sz="1200" dirty="0" smtClean="0"/>
                        <a:t>0</a:t>
                      </a:r>
                      <a:r>
                        <a:rPr lang="en-US" sz="12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 Presentation Foundation (WPF)</a:t>
                      </a:r>
                    </a:p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 Communications Foundation (WCF)</a:t>
                      </a:r>
                    </a:p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 Workflow Foundation (WF)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ve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CardSpace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4906"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3.5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Visual Studio 2</a:t>
                      </a:r>
                      <a:r>
                        <a:rPr lang="tr-TR" sz="1200" dirty="0" smtClean="0"/>
                        <a:t>008</a:t>
                      </a:r>
                      <a:endParaRPr lang="en-US" sz="1200" dirty="0" smtClean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AJAX 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desteği</a:t>
                      </a:r>
                      <a:endParaRPr lang="en-US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LINQ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desteği</a:t>
                      </a:r>
                      <a:endParaRPr lang="en-US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tr-TR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inamik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</a:t>
                      </a:r>
                      <a:r>
                        <a:rPr lang="tr-TR" sz="12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desteği</a:t>
                      </a:r>
                      <a:endParaRPr lang="en-US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Multi-targeting Framework 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desteği</a:t>
                      </a:r>
                      <a:endParaRPr lang="en-US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Tablo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64591"/>
              </p:ext>
            </p:extLst>
          </p:nvPr>
        </p:nvGraphicFramePr>
        <p:xfrm>
          <a:off x="6064369" y="878220"/>
          <a:ext cx="5546105" cy="4927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8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921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45534"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.NET Model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Program Geliştirme Ortamı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200" dirty="0" smtClean="0"/>
                        <a:t> </a:t>
                      </a:r>
                      <a:r>
                        <a:rPr lang="tr-TR" sz="1600" dirty="0" smtClean="0"/>
                        <a:t>Yenilikler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5037"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4.0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Visual Studio 20</a:t>
                      </a:r>
                      <a:r>
                        <a:rPr lang="tr-TR" sz="1200" dirty="0" smtClean="0"/>
                        <a:t>10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CLR 4.0</a:t>
                      </a:r>
                    </a:p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Managed Extensibility Framework (MEF)</a:t>
                      </a:r>
                    </a:p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Dynamic Language Runtime (DLR)</a:t>
                      </a:r>
                    </a:p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Task Parallel Library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8132"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4.5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Visual Studio 20</a:t>
                      </a:r>
                      <a:r>
                        <a:rPr lang="tr-TR" sz="1200" dirty="0" smtClean="0"/>
                        <a:t>12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CLR 4.0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özelliklerinde iyileştirme</a:t>
                      </a:r>
                      <a:endParaRPr lang="en-US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Async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Desteği</a:t>
                      </a:r>
                      <a:endParaRPr lang="en-US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 Store 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uygulamalarını geliştirme</a:t>
                      </a:r>
                      <a:r>
                        <a:rPr lang="tr-TR" sz="12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desteği</a:t>
                      </a:r>
                      <a:endParaRPr lang="en-US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WPF, WCF, WF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ve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ASP.NET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üzerinde iyileştirmeler</a:t>
                      </a:r>
                      <a:endParaRPr lang="en-US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0523">
                <a:tc>
                  <a:txBody>
                    <a:bodyPr/>
                    <a:lstStyle/>
                    <a:p>
                      <a:r>
                        <a:rPr lang="tr-TR" sz="1200" dirty="0" smtClean="0"/>
                        <a:t>4.5.1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Visual Studio 20</a:t>
                      </a:r>
                      <a:r>
                        <a:rPr lang="tr-TR" sz="1200" dirty="0" smtClean="0"/>
                        <a:t>13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erforman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 hata ayıklamada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iyileştirme</a:t>
                      </a:r>
                      <a:endParaRPr lang="en-US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tomati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bağlama yönlendirme</a:t>
                      </a:r>
                      <a:endParaRPr lang="en-US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 Store 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uygulamaları için gelişmiş</a:t>
                      </a:r>
                      <a:r>
                        <a:rPr lang="tr-TR" sz="12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destek</a:t>
                      </a:r>
                      <a:endParaRPr lang="en-US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9813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4.6	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Visual Studio 20</a:t>
                      </a:r>
                      <a:r>
                        <a:rPr lang="tr-TR" sz="1200" dirty="0" smtClean="0"/>
                        <a:t>1</a:t>
                      </a:r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t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RyuJIT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64-bit s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stem</a:t>
                      </a:r>
                      <a:r>
                        <a:rPr lang="tr-TR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ler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için yeni JIT</a:t>
                      </a:r>
                      <a:endParaRPr lang="en-US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fontAlgn="t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Açık Kaynak </a:t>
                      </a:r>
                      <a:r>
                        <a:rPr lang="en-US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.Net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Framework 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Paketleri</a:t>
                      </a:r>
                      <a:endParaRPr lang="en-US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fontAlgn="t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 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sayfaları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için destek</a:t>
                      </a:r>
                      <a:endParaRPr lang="en-US" sz="12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fontAlgn="t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Olay</a:t>
                      </a:r>
                      <a:r>
                        <a:rPr 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takibinde (</a:t>
                      </a:r>
                      <a:r>
                        <a:rPr lang="tr-TR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event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tr-TR" sz="12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tracking</a:t>
                      </a:r>
                      <a:r>
                        <a:rPr lang="tr-TR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iyileştirmeler</a:t>
                      </a:r>
                      <a:endParaRPr 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Rectangle 2"/>
          <p:cNvSpPr txBox="1">
            <a:spLocks noRot="1" noChangeArrowheads="1"/>
          </p:cNvSpPr>
          <p:nvPr/>
        </p:nvSpPr>
        <p:spPr bwMode="auto">
          <a:xfrm>
            <a:off x="402167" y="150625"/>
            <a:ext cx="4877199" cy="824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9pPr>
          </a:lstStyle>
          <a:p>
            <a:pPr algn="l" eaLnBrk="1" hangingPunct="1">
              <a:defRPr/>
            </a:pPr>
            <a:r>
              <a:rPr lang="tr-TR" sz="2400" kern="0" dirty="0" smtClean="0"/>
              <a:t>.NET Model Gelişimi (2002-2008)</a:t>
            </a:r>
          </a:p>
        </p:txBody>
      </p:sp>
      <p:sp>
        <p:nvSpPr>
          <p:cNvPr id="14" name="Rectangle 2"/>
          <p:cNvSpPr txBox="1">
            <a:spLocks noRot="1" noChangeArrowheads="1"/>
          </p:cNvSpPr>
          <p:nvPr/>
        </p:nvSpPr>
        <p:spPr bwMode="auto">
          <a:xfrm>
            <a:off x="6271404" y="126589"/>
            <a:ext cx="4877199" cy="824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defRPr>
            </a:lvl9pPr>
          </a:lstStyle>
          <a:p>
            <a:pPr algn="l" eaLnBrk="1" hangingPunct="1">
              <a:defRPr/>
            </a:pPr>
            <a:r>
              <a:rPr lang="tr-TR" sz="2400" kern="0" dirty="0" smtClean="0"/>
              <a:t>.NET Model Gelişimi (2008-2016)</a:t>
            </a:r>
          </a:p>
        </p:txBody>
      </p:sp>
    </p:spTree>
    <p:extLst>
      <p:ext uri="{BB962C8B-B14F-4D97-AF65-F5344CB8AC3E}">
        <p14:creationId xmlns:p14="http://schemas.microsoft.com/office/powerpoint/2010/main" val="3553258355"/>
      </p:ext>
    </p:extLst>
  </p:cSld>
  <p:clrMapOvr>
    <a:masterClrMapping/>
  </p:clrMapOvr>
  <p:transition spd="med" advClick="0" advTm="1000">
    <p:spli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ass">
  <a:themeElements>
    <a:clrScheme name="Compass 2">
      <a:dk1>
        <a:srgbClr val="5B5D6B"/>
      </a:dk1>
      <a:lt1>
        <a:srgbClr val="FFFFFF"/>
      </a:lt1>
      <a:dk2>
        <a:srgbClr val="5A5C6C"/>
      </a:dk2>
      <a:lt2>
        <a:srgbClr val="FFFFCC"/>
      </a:lt2>
      <a:accent1>
        <a:srgbClr val="9966FF"/>
      </a:accent1>
      <a:accent2>
        <a:srgbClr val="9383B3"/>
      </a:accent2>
      <a:accent3>
        <a:srgbClr val="B5B5BA"/>
      </a:accent3>
      <a:accent4>
        <a:srgbClr val="DADADA"/>
      </a:accent4>
      <a:accent5>
        <a:srgbClr val="CAB8FF"/>
      </a:accent5>
      <a:accent6>
        <a:srgbClr val="8576A2"/>
      </a:accent6>
      <a:hlink>
        <a:srgbClr val="A3C145"/>
      </a:hlink>
      <a:folHlink>
        <a:srgbClr val="6FA9B7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1339</Words>
  <Application>Microsoft Office PowerPoint</Application>
  <PresentationFormat>Geniş ekran</PresentationFormat>
  <Paragraphs>389</Paragraphs>
  <Slides>28</Slides>
  <Notes>0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28</vt:i4>
      </vt:variant>
    </vt:vector>
  </HeadingPairs>
  <TitlesOfParts>
    <vt:vector size="37" baseType="lpstr">
      <vt:lpstr>Arial</vt:lpstr>
      <vt:lpstr>Arial Narrow</vt:lpstr>
      <vt:lpstr>Arial Rounded MT Bold</vt:lpstr>
      <vt:lpstr>Calibri</vt:lpstr>
      <vt:lpstr>Lucida Sans Unicode</vt:lpstr>
      <vt:lpstr>Tahoma</vt:lpstr>
      <vt:lpstr>Wingdings</vt:lpstr>
      <vt:lpstr>Compass</vt:lpstr>
      <vt:lpstr>Visio</vt:lpstr>
      <vt:lpstr>PowerPoint Sunusu</vt:lpstr>
      <vt:lpstr>Ders Hakkında</vt:lpstr>
      <vt:lpstr>Ders İçeriği</vt:lpstr>
      <vt:lpstr>Kaynaklar</vt:lpstr>
      <vt:lpstr>.NET Mimarisi Nedir?</vt:lpstr>
      <vt:lpstr>PowerPoint Sunusu</vt:lpstr>
      <vt:lpstr>.NET ve Alternatifler</vt:lpstr>
      <vt:lpstr>En Popüler Framework’ler (2016 için)</vt:lpstr>
      <vt:lpstr>PowerPoint Sunusu</vt:lpstr>
      <vt:lpstr>.NET Teknolojileri</vt:lpstr>
      <vt:lpstr>.NET Program Akışı</vt:lpstr>
      <vt:lpstr>.NET Teknolojisi: CLR (Common Language Runtime) </vt:lpstr>
      <vt:lpstr>Örnek C# Program Çalışma Akışı</vt:lpstr>
      <vt:lpstr>.NET Özellikleri</vt:lpstr>
      <vt:lpstr>IL Kod Çalışması</vt:lpstr>
      <vt:lpstr>Hangisi daha Performanslı Kontrollü , Kontrolsüz?</vt:lpstr>
      <vt:lpstr>JIT Çalışma Modları: Normal JIT (yorumlayıcı)</vt:lpstr>
      <vt:lpstr>JIT Çalışma Modları: Econ JIT (yorumlayıcı)</vt:lpstr>
      <vt:lpstr>JIT Çalışma Modları: Pre JIT (derleyici)</vt:lpstr>
      <vt:lpstr>.NET Aradili (IL) Örneği</vt:lpstr>
      <vt:lpstr>.NET Dilleri Benzeşiyor mu?  C# ve VB.NET</vt:lpstr>
      <vt:lpstr>.NET’in Zayıf Yönleri</vt:lpstr>
      <vt:lpstr>.NET Sınıf Kütüphanesi</vt:lpstr>
      <vt:lpstr>Önemli isimuzayları (namespaces)</vt:lpstr>
      <vt:lpstr>CTS (Common Type System) Görevleri</vt:lpstr>
      <vt:lpstr>CTS Tipleri</vt:lpstr>
      <vt:lpstr>CLS (Ortak Dil Tanımlamaları)</vt:lpstr>
      <vt:lpstr>CLR/CTS/CLS İlişkisi</vt:lpstr>
    </vt:vector>
  </TitlesOfParts>
  <Company>Sakarya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Ahmet</dc:creator>
  <cp:lastModifiedBy>Sau</cp:lastModifiedBy>
  <cp:revision>35</cp:revision>
  <dcterms:created xsi:type="dcterms:W3CDTF">2016-02-10T09:35:02Z</dcterms:created>
  <dcterms:modified xsi:type="dcterms:W3CDTF">2024-02-11T20:33:05Z</dcterms:modified>
</cp:coreProperties>
</file>