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94" r:id="rId3"/>
    <p:sldId id="296" r:id="rId4"/>
    <p:sldId id="299" r:id="rId5"/>
    <p:sldId id="297" r:id="rId6"/>
    <p:sldId id="275" r:id="rId7"/>
    <p:sldId id="276" r:id="rId8"/>
    <p:sldId id="277" r:id="rId9"/>
    <p:sldId id="280" r:id="rId10"/>
    <p:sldId id="281" r:id="rId11"/>
    <p:sldId id="282" r:id="rId12"/>
    <p:sldId id="300" r:id="rId13"/>
    <p:sldId id="283" r:id="rId14"/>
    <p:sldId id="285" r:id="rId15"/>
    <p:sldId id="286" r:id="rId16"/>
    <p:sldId id="287" r:id="rId17"/>
    <p:sldId id="288" r:id="rId18"/>
    <p:sldId id="289" r:id="rId19"/>
    <p:sldId id="278" r:id="rId20"/>
    <p:sldId id="279" r:id="rId21"/>
    <p:sldId id="284" r:id="rId22"/>
    <p:sldId id="262" r:id="rId23"/>
    <p:sldId id="290" r:id="rId24"/>
    <p:sldId id="301" r:id="rId25"/>
    <p:sldId id="291" r:id="rId26"/>
    <p:sldId id="292" r:id="rId27"/>
    <p:sldId id="263" r:id="rId28"/>
    <p:sldId id="295" r:id="rId29"/>
    <p:sldId id="265" r:id="rId30"/>
    <p:sldId id="266" r:id="rId31"/>
    <p:sldId id="302" r:id="rId32"/>
    <p:sldId id="303" r:id="rId33"/>
    <p:sldId id="270" r:id="rId34"/>
    <p:sldId id="306" r:id="rId35"/>
    <p:sldId id="305" r:id="rId36"/>
    <p:sldId id="304" r:id="rId37"/>
    <p:sldId id="307" r:id="rId3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53"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tıklayın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69CF19E3-15B7-45B6-B874-85CC753CA0FE}" type="datetimeFigureOut">
              <a:rPr lang="tr-TR" smtClean="0"/>
              <a:t>12.02.2024</a:t>
            </a:fld>
            <a:endParaRPr lang="tr-TR"/>
          </a:p>
        </p:txBody>
      </p:sp>
      <p:sp>
        <p:nvSpPr>
          <p:cNvPr id="5" name="Alt 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7ABA68C-D686-415D-A864-291AB34CD1F4}" type="slidenum">
              <a:rPr lang="tr-TR" smtClean="0"/>
              <a:t>‹#›</a:t>
            </a:fld>
            <a:endParaRPr lang="tr-TR"/>
          </a:p>
        </p:txBody>
      </p:sp>
    </p:spTree>
    <p:extLst>
      <p:ext uri="{BB962C8B-B14F-4D97-AF65-F5344CB8AC3E}">
        <p14:creationId xmlns:p14="http://schemas.microsoft.com/office/powerpoint/2010/main" val="504191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tıklayın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69CF19E3-15B7-45B6-B874-85CC753CA0FE}" type="datetimeFigureOut">
              <a:rPr lang="tr-TR" smtClean="0"/>
              <a:t>12.02.2024</a:t>
            </a:fld>
            <a:endParaRPr lang="tr-TR"/>
          </a:p>
        </p:txBody>
      </p:sp>
      <p:sp>
        <p:nvSpPr>
          <p:cNvPr id="5" name="Alt 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7ABA68C-D686-415D-A864-291AB34CD1F4}" type="slidenum">
              <a:rPr lang="tr-TR" smtClean="0"/>
              <a:t>‹#›</a:t>
            </a:fld>
            <a:endParaRPr lang="tr-TR"/>
          </a:p>
        </p:txBody>
      </p:sp>
    </p:spTree>
    <p:extLst>
      <p:ext uri="{BB962C8B-B14F-4D97-AF65-F5344CB8AC3E}">
        <p14:creationId xmlns:p14="http://schemas.microsoft.com/office/powerpoint/2010/main" val="3792395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tıklayın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69CF19E3-15B7-45B6-B874-85CC753CA0FE}" type="datetimeFigureOut">
              <a:rPr lang="tr-TR" smtClean="0"/>
              <a:t>12.02.2024</a:t>
            </a:fld>
            <a:endParaRPr lang="tr-TR"/>
          </a:p>
        </p:txBody>
      </p:sp>
      <p:sp>
        <p:nvSpPr>
          <p:cNvPr id="5" name="Alt 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7ABA68C-D686-415D-A864-291AB34CD1F4}" type="slidenum">
              <a:rPr lang="tr-TR" smtClean="0"/>
              <a:t>‹#›</a:t>
            </a:fld>
            <a:endParaRPr lang="tr-TR"/>
          </a:p>
        </p:txBody>
      </p:sp>
    </p:spTree>
    <p:extLst>
      <p:ext uri="{BB962C8B-B14F-4D97-AF65-F5344CB8AC3E}">
        <p14:creationId xmlns:p14="http://schemas.microsoft.com/office/powerpoint/2010/main" val="293811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tıklayın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69CF19E3-15B7-45B6-B874-85CC753CA0FE}" type="datetimeFigureOut">
              <a:rPr lang="tr-TR" smtClean="0"/>
              <a:t>12.02.2024</a:t>
            </a:fld>
            <a:endParaRPr lang="tr-TR"/>
          </a:p>
        </p:txBody>
      </p:sp>
      <p:sp>
        <p:nvSpPr>
          <p:cNvPr id="5" name="Alt 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7ABA68C-D686-415D-A864-291AB34CD1F4}" type="slidenum">
              <a:rPr lang="tr-TR" smtClean="0"/>
              <a:t>‹#›</a:t>
            </a:fld>
            <a:endParaRPr lang="tr-TR"/>
          </a:p>
        </p:txBody>
      </p:sp>
    </p:spTree>
    <p:extLst>
      <p:ext uri="{BB962C8B-B14F-4D97-AF65-F5344CB8AC3E}">
        <p14:creationId xmlns:p14="http://schemas.microsoft.com/office/powerpoint/2010/main" val="179275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tıklayın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69CF19E3-15B7-45B6-B874-85CC753CA0FE}" type="datetimeFigureOut">
              <a:rPr lang="tr-TR" smtClean="0"/>
              <a:t>12.02.2024</a:t>
            </a:fld>
            <a:endParaRPr lang="tr-TR"/>
          </a:p>
        </p:txBody>
      </p:sp>
      <p:sp>
        <p:nvSpPr>
          <p:cNvPr id="5" name="Alt 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7ABA68C-D686-415D-A864-291AB34CD1F4}" type="slidenum">
              <a:rPr lang="tr-TR" smtClean="0"/>
              <a:t>‹#›</a:t>
            </a:fld>
            <a:endParaRPr lang="tr-TR"/>
          </a:p>
        </p:txBody>
      </p:sp>
    </p:spTree>
    <p:extLst>
      <p:ext uri="{BB962C8B-B14F-4D97-AF65-F5344CB8AC3E}">
        <p14:creationId xmlns:p14="http://schemas.microsoft.com/office/powerpoint/2010/main" val="3006275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tıklayın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69CF19E3-15B7-45B6-B874-85CC753CA0FE}" type="datetimeFigureOut">
              <a:rPr lang="tr-TR" smtClean="0"/>
              <a:t>12.02.2024</a:t>
            </a:fld>
            <a:endParaRPr lang="tr-TR"/>
          </a:p>
        </p:txBody>
      </p:sp>
      <p:sp>
        <p:nvSpPr>
          <p:cNvPr id="6" name="Alt 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7ABA68C-D686-415D-A864-291AB34CD1F4}" type="slidenum">
              <a:rPr lang="tr-TR" smtClean="0"/>
              <a:t>‹#›</a:t>
            </a:fld>
            <a:endParaRPr lang="tr-TR"/>
          </a:p>
        </p:txBody>
      </p:sp>
    </p:spTree>
    <p:extLst>
      <p:ext uri="{BB962C8B-B14F-4D97-AF65-F5344CB8AC3E}">
        <p14:creationId xmlns:p14="http://schemas.microsoft.com/office/powerpoint/2010/main" val="196561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tıklayın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69CF19E3-15B7-45B6-B874-85CC753CA0FE}" type="datetimeFigureOut">
              <a:rPr lang="tr-TR" smtClean="0"/>
              <a:t>12.02.2024</a:t>
            </a:fld>
            <a:endParaRPr lang="tr-TR"/>
          </a:p>
        </p:txBody>
      </p:sp>
      <p:sp>
        <p:nvSpPr>
          <p:cNvPr id="8" name="Alt 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7ABA68C-D686-415D-A864-291AB34CD1F4}" type="slidenum">
              <a:rPr lang="tr-TR" smtClean="0"/>
              <a:t>‹#›</a:t>
            </a:fld>
            <a:endParaRPr lang="tr-TR"/>
          </a:p>
        </p:txBody>
      </p:sp>
    </p:spTree>
    <p:extLst>
      <p:ext uri="{BB962C8B-B14F-4D97-AF65-F5344CB8AC3E}">
        <p14:creationId xmlns:p14="http://schemas.microsoft.com/office/powerpoint/2010/main" val="3680038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tıklayın</a:t>
            </a:r>
          </a:p>
        </p:txBody>
      </p:sp>
      <p:sp>
        <p:nvSpPr>
          <p:cNvPr id="3" name="Veri Yer Tutucusu 2"/>
          <p:cNvSpPr>
            <a:spLocks noGrp="1"/>
          </p:cNvSpPr>
          <p:nvPr>
            <p:ph type="dt" sz="half" idx="10"/>
          </p:nvPr>
        </p:nvSpPr>
        <p:spPr/>
        <p:txBody>
          <a:bodyPr/>
          <a:lstStyle/>
          <a:p>
            <a:fld id="{69CF19E3-15B7-45B6-B874-85CC753CA0FE}" type="datetimeFigureOut">
              <a:rPr lang="tr-TR" smtClean="0"/>
              <a:t>12.02.2024</a:t>
            </a:fld>
            <a:endParaRPr lang="tr-TR"/>
          </a:p>
        </p:txBody>
      </p:sp>
      <p:sp>
        <p:nvSpPr>
          <p:cNvPr id="4" name="Alt 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7ABA68C-D686-415D-A864-291AB34CD1F4}" type="slidenum">
              <a:rPr lang="tr-TR" smtClean="0"/>
              <a:t>‹#›</a:t>
            </a:fld>
            <a:endParaRPr lang="tr-TR"/>
          </a:p>
        </p:txBody>
      </p:sp>
    </p:spTree>
    <p:extLst>
      <p:ext uri="{BB962C8B-B14F-4D97-AF65-F5344CB8AC3E}">
        <p14:creationId xmlns:p14="http://schemas.microsoft.com/office/powerpoint/2010/main" val="161833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69CF19E3-15B7-45B6-B874-85CC753CA0FE}" type="datetimeFigureOut">
              <a:rPr lang="tr-TR" smtClean="0"/>
              <a:t>12.02.2024</a:t>
            </a:fld>
            <a:endParaRPr lang="tr-TR"/>
          </a:p>
        </p:txBody>
      </p:sp>
      <p:sp>
        <p:nvSpPr>
          <p:cNvPr id="3" name="Alt 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7ABA68C-D686-415D-A864-291AB34CD1F4}" type="slidenum">
              <a:rPr lang="tr-TR" smtClean="0"/>
              <a:t>‹#›</a:t>
            </a:fld>
            <a:endParaRPr lang="tr-TR"/>
          </a:p>
        </p:txBody>
      </p:sp>
    </p:spTree>
    <p:extLst>
      <p:ext uri="{BB962C8B-B14F-4D97-AF65-F5344CB8AC3E}">
        <p14:creationId xmlns:p14="http://schemas.microsoft.com/office/powerpoint/2010/main" val="2783232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tıklayın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69CF19E3-15B7-45B6-B874-85CC753CA0FE}" type="datetimeFigureOut">
              <a:rPr lang="tr-TR" smtClean="0"/>
              <a:t>12.02.2024</a:t>
            </a:fld>
            <a:endParaRPr lang="tr-TR"/>
          </a:p>
        </p:txBody>
      </p:sp>
      <p:sp>
        <p:nvSpPr>
          <p:cNvPr id="6" name="Alt 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7ABA68C-D686-415D-A864-291AB34CD1F4}" type="slidenum">
              <a:rPr lang="tr-TR" smtClean="0"/>
              <a:t>‹#›</a:t>
            </a:fld>
            <a:endParaRPr lang="tr-TR"/>
          </a:p>
        </p:txBody>
      </p:sp>
    </p:spTree>
    <p:extLst>
      <p:ext uri="{BB962C8B-B14F-4D97-AF65-F5344CB8AC3E}">
        <p14:creationId xmlns:p14="http://schemas.microsoft.com/office/powerpoint/2010/main" val="2359058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tıklayın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69CF19E3-15B7-45B6-B874-85CC753CA0FE}" type="datetimeFigureOut">
              <a:rPr lang="tr-TR" smtClean="0"/>
              <a:t>12.02.2024</a:t>
            </a:fld>
            <a:endParaRPr lang="tr-TR"/>
          </a:p>
        </p:txBody>
      </p:sp>
      <p:sp>
        <p:nvSpPr>
          <p:cNvPr id="6" name="Alt 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7ABA68C-D686-415D-A864-291AB34CD1F4}" type="slidenum">
              <a:rPr lang="tr-TR" smtClean="0"/>
              <a:t>‹#›</a:t>
            </a:fld>
            <a:endParaRPr lang="tr-TR"/>
          </a:p>
        </p:txBody>
      </p:sp>
    </p:spTree>
    <p:extLst>
      <p:ext uri="{BB962C8B-B14F-4D97-AF65-F5344CB8AC3E}">
        <p14:creationId xmlns:p14="http://schemas.microsoft.com/office/powerpoint/2010/main" val="30067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tıklayın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F19E3-15B7-45B6-B874-85CC753CA0FE}" type="datetimeFigureOut">
              <a:rPr lang="tr-TR" smtClean="0"/>
              <a:t>12.02.2024</a:t>
            </a:fld>
            <a:endParaRPr lang="tr-TR"/>
          </a:p>
        </p:txBody>
      </p:sp>
      <p:sp>
        <p:nvSpPr>
          <p:cNvPr id="5" name="Alt 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BA68C-D686-415D-A864-291AB34CD1F4}" type="slidenum">
              <a:rPr lang="tr-TR" smtClean="0"/>
              <a:t>‹#›</a:t>
            </a:fld>
            <a:endParaRPr lang="tr-TR"/>
          </a:p>
        </p:txBody>
      </p:sp>
    </p:spTree>
    <p:extLst>
      <p:ext uri="{BB962C8B-B14F-4D97-AF65-F5344CB8AC3E}">
        <p14:creationId xmlns:p14="http://schemas.microsoft.com/office/powerpoint/2010/main" val="400615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644769" y="2159880"/>
            <a:ext cx="10902462" cy="3194721"/>
          </a:xfrm>
          <a:prstGeom prst="rect">
            <a:avLst/>
          </a:prstGeom>
          <a:noFill/>
        </p:spPr>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Sakarya Üniversitesi</a:t>
            </a:r>
          </a:p>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Bilgisayar ve Bilişim Bilimleri Fakültesi</a:t>
            </a:r>
          </a:p>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Bilgisayar Mühendisliği</a:t>
            </a:r>
          </a:p>
          <a:p>
            <a:pPr algn="ctr" fontAlgn="base">
              <a:lnSpc>
                <a:spcPct val="90000"/>
              </a:lnSpc>
              <a:spcBef>
                <a:spcPct val="0"/>
              </a:spcBef>
              <a:spcAft>
                <a:spcPct val="0"/>
              </a:spcAft>
              <a:defRPr/>
            </a:pPr>
            <a:endPar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endParaRPr>
          </a:p>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Prof. Dr. Ümit Kocabıçak</a:t>
            </a:r>
          </a:p>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Prof. Dr. Cemil Öz</a:t>
            </a:r>
          </a:p>
          <a:p>
            <a:pPr algn="ctr" fontAlgn="base">
              <a:lnSpc>
                <a:spcPct val="90000"/>
              </a:lnSpc>
              <a:spcBef>
                <a:spcPct val="0"/>
              </a:spcBef>
              <a:spcAft>
                <a:spcPct val="0"/>
              </a:spcAft>
              <a:defRPr/>
            </a:pPr>
            <a:endPar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endParaRPr>
          </a:p>
          <a:p>
            <a:pPr algn="ctr" fontAlgn="base">
              <a:lnSpc>
                <a:spcPct val="90000"/>
              </a:lnSpc>
              <a:spcBef>
                <a:spcPct val="0"/>
              </a:spcBef>
              <a:spcAft>
                <a:spcPct val="0"/>
              </a:spcAft>
              <a:defRPr/>
            </a:pPr>
            <a:r>
              <a:rPr lang="tr-TR" sz="28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5. HAFTA</a:t>
            </a:r>
          </a:p>
        </p:txBody>
      </p:sp>
      <p:sp>
        <p:nvSpPr>
          <p:cNvPr id="10" name="9 Dikdörtgen"/>
          <p:cNvSpPr/>
          <p:nvPr/>
        </p:nvSpPr>
        <p:spPr>
          <a:xfrm>
            <a:off x="1809720" y="335839"/>
            <a:ext cx="8572560" cy="1588127"/>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fontAlgn="base">
              <a:lnSpc>
                <a:spcPct val="90000"/>
              </a:lnSpc>
              <a:spcBef>
                <a:spcPct val="0"/>
              </a:spcBef>
              <a:spcAft>
                <a:spcPct val="0"/>
              </a:spcAft>
              <a:defRPr/>
            </a:pPr>
            <a:r>
              <a:rPr lang="tr-TR" sz="5400" b="1" spc="50" dirty="0">
                <a:ln w="11430"/>
                <a:gradFill>
                  <a:gsLst>
                    <a:gs pos="25000">
                      <a:srgbClr val="9383B3">
                        <a:satMod val="155000"/>
                      </a:srgbClr>
                    </a:gs>
                    <a:gs pos="100000">
                      <a:srgbClr val="9383B3">
                        <a:shade val="45000"/>
                        <a:satMod val="165000"/>
                      </a:srgbClr>
                    </a:gs>
                  </a:gsLst>
                  <a:lin ang="5400000"/>
                </a:gradFill>
                <a:effectLst>
                  <a:outerShdw blurRad="76200" dist="50800" dir="5400000" algn="tl" rotWithShape="0">
                    <a:srgbClr val="000000">
                      <a:alpha val="65000"/>
                    </a:srgbClr>
                  </a:outerShdw>
                </a:effectLst>
                <a:latin typeface="Tahoma" pitchFamily="34" charset="0"/>
              </a:rPr>
              <a:t>Nesneye Dayalı Programlama</a:t>
            </a:r>
          </a:p>
        </p:txBody>
      </p:sp>
      <p:pic>
        <p:nvPicPr>
          <p:cNvPr id="2" name="Resim 1"/>
          <p:cNvPicPr>
            <a:picLocks noChangeAspect="1"/>
          </p:cNvPicPr>
          <p:nvPr/>
        </p:nvPicPr>
        <p:blipFill>
          <a:blip r:embed="rId2"/>
          <a:stretch>
            <a:fillRect/>
          </a:stretch>
        </p:blipFill>
        <p:spPr>
          <a:xfrm>
            <a:off x="300576" y="2979288"/>
            <a:ext cx="2466069" cy="3595222"/>
          </a:xfrm>
          <a:prstGeom prst="rect">
            <a:avLst/>
          </a:prstGeom>
        </p:spPr>
      </p:pic>
    </p:spTree>
    <p:extLst>
      <p:ext uri="{BB962C8B-B14F-4D97-AF65-F5344CB8AC3E}">
        <p14:creationId xmlns:p14="http://schemas.microsoft.com/office/powerpoint/2010/main" val="2705979596"/>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25023" y="525625"/>
            <a:ext cx="8712762" cy="6324808"/>
          </a:xfrm>
          <a:prstGeom prst="rect">
            <a:avLst/>
          </a:prstGeom>
        </p:spPr>
        <p:txBody>
          <a:bodyPr wrap="square">
            <a:spAutoFit/>
          </a:bodyPr>
          <a:lstStyle/>
          <a:p>
            <a:r>
              <a:rPr lang="en-US" sz="1500" dirty="0"/>
              <a:t> class D</a:t>
            </a:r>
            <a:endParaRPr lang="tr-TR" sz="1500" dirty="0"/>
          </a:p>
          <a:p>
            <a:r>
              <a:rPr lang="en-US" sz="1500" dirty="0"/>
              <a:t> { </a:t>
            </a:r>
            <a:endParaRPr lang="tr-TR" sz="1500" dirty="0"/>
          </a:p>
          <a:p>
            <a:r>
              <a:rPr lang="en-US" sz="1500" dirty="0"/>
              <a:t>     </a:t>
            </a:r>
            <a:r>
              <a:rPr lang="en-US" sz="1500" dirty="0" err="1"/>
              <a:t>int</a:t>
            </a:r>
            <a:r>
              <a:rPr lang="en-US" sz="1500" dirty="0"/>
              <a:t>        Mem1;</a:t>
            </a:r>
            <a:endParaRPr lang="tr-TR" sz="1500" dirty="0"/>
          </a:p>
          <a:p>
            <a:r>
              <a:rPr lang="en-US" sz="1500" dirty="0"/>
              <a:t>     static </a:t>
            </a:r>
            <a:r>
              <a:rPr lang="en-US" sz="1500" dirty="0" err="1"/>
              <a:t>int</a:t>
            </a:r>
            <a:r>
              <a:rPr lang="en-US" sz="1500" dirty="0"/>
              <a:t> Mem2;</a:t>
            </a:r>
            <a:endParaRPr lang="tr-TR" sz="1500" dirty="0"/>
          </a:p>
          <a:p>
            <a:endParaRPr lang="en-US" sz="1500" dirty="0"/>
          </a:p>
          <a:p>
            <a:r>
              <a:rPr lang="en-US" sz="1500" dirty="0"/>
              <a:t>    public void </a:t>
            </a:r>
            <a:r>
              <a:rPr lang="en-US" sz="1500" dirty="0" err="1"/>
              <a:t>SetVars</a:t>
            </a:r>
            <a:r>
              <a:rPr lang="en-US" sz="1500" dirty="0"/>
              <a:t>(</a:t>
            </a:r>
            <a:r>
              <a:rPr lang="en-US" sz="1500" dirty="0" err="1"/>
              <a:t>int</a:t>
            </a:r>
            <a:r>
              <a:rPr lang="en-US" sz="1500" dirty="0"/>
              <a:t> v1, </a:t>
            </a:r>
            <a:r>
              <a:rPr lang="en-US" sz="1500" dirty="0" err="1"/>
              <a:t>int</a:t>
            </a:r>
            <a:r>
              <a:rPr lang="en-US" sz="1500" dirty="0"/>
              <a:t> v2) // </a:t>
            </a:r>
            <a:r>
              <a:rPr lang="tr-TR" sz="1500" dirty="0"/>
              <a:t>değerleri ata</a:t>
            </a:r>
          </a:p>
          <a:p>
            <a:r>
              <a:rPr lang="en-US" sz="1500" dirty="0"/>
              <a:t>      {  Mem1 = v1; Mem2 = v2; }</a:t>
            </a:r>
            <a:endParaRPr lang="tr-TR" sz="1500" dirty="0"/>
          </a:p>
          <a:p>
            <a:r>
              <a:rPr lang="en-US" sz="1500" dirty="0"/>
              <a:t>                     ↑</a:t>
            </a:r>
            <a:endParaRPr lang="tr-TR" sz="1500" dirty="0"/>
          </a:p>
          <a:p>
            <a:r>
              <a:rPr lang="tr-TR" sz="1500" dirty="0"/>
              <a:t>     </a:t>
            </a:r>
            <a:r>
              <a:rPr lang="tr-TR" sz="1500" dirty="0">
                <a:solidFill>
                  <a:srgbClr val="FF0000"/>
                </a:solidFill>
              </a:rPr>
              <a:t>Nesne alanı gibi erişilir</a:t>
            </a:r>
            <a:endParaRPr lang="en-US" sz="1500" dirty="0">
              <a:solidFill>
                <a:srgbClr val="FF0000"/>
              </a:solidFill>
            </a:endParaRPr>
          </a:p>
          <a:p>
            <a:r>
              <a:rPr lang="en-US" sz="1500" dirty="0"/>
              <a:t>      public void Display( string </a:t>
            </a:r>
            <a:r>
              <a:rPr lang="en-US" sz="1500" dirty="0" err="1"/>
              <a:t>str</a:t>
            </a:r>
            <a:r>
              <a:rPr lang="en-US" sz="1500" dirty="0"/>
              <a:t> )</a:t>
            </a:r>
            <a:endParaRPr lang="tr-TR" sz="1500" dirty="0"/>
          </a:p>
          <a:p>
            <a:r>
              <a:rPr lang="en-US" sz="1500" dirty="0"/>
              <a:t>      {</a:t>
            </a:r>
            <a:endParaRPr lang="tr-TR" sz="1500" dirty="0"/>
          </a:p>
          <a:p>
            <a:r>
              <a:rPr lang="tr-TR" sz="1500" dirty="0"/>
              <a:t>        </a:t>
            </a:r>
            <a:r>
              <a:rPr lang="en-US" sz="1500" dirty="0"/>
              <a:t>  </a:t>
            </a:r>
            <a:r>
              <a:rPr lang="en-US" sz="1500" dirty="0" err="1"/>
              <a:t>Console.WriteLine</a:t>
            </a:r>
            <a:r>
              <a:rPr lang="en-US" sz="1500" dirty="0"/>
              <a:t>("{0}: Mem1= {1}, Mem2= {2}", </a:t>
            </a:r>
            <a:r>
              <a:rPr lang="en-US" sz="1500" dirty="0" err="1"/>
              <a:t>str</a:t>
            </a:r>
            <a:r>
              <a:rPr lang="en-US" sz="1500" dirty="0"/>
              <a:t>, Mem1, Mem2);</a:t>
            </a:r>
            <a:endParaRPr lang="tr-TR" sz="1500" dirty="0"/>
          </a:p>
          <a:p>
            <a:r>
              <a:rPr lang="tr-TR" sz="1500" dirty="0"/>
              <a:t>     </a:t>
            </a:r>
            <a:r>
              <a:rPr lang="en-US" sz="1500" dirty="0"/>
              <a:t> }</a:t>
            </a:r>
            <a:endParaRPr lang="tr-TR" sz="1500" dirty="0"/>
          </a:p>
          <a:p>
            <a:r>
              <a:rPr lang="en-US" sz="1500" dirty="0"/>
              <a:t>   }                                                                </a:t>
            </a:r>
            <a:r>
              <a:rPr lang="tr-TR" sz="1500" dirty="0"/>
              <a:t> </a:t>
            </a:r>
          </a:p>
          <a:p>
            <a:r>
              <a:rPr lang="en-US" sz="1500" dirty="0"/>
              <a:t>                                             </a:t>
            </a:r>
            <a:r>
              <a:rPr lang="tr-TR" sz="1500" dirty="0"/>
              <a:t> </a:t>
            </a:r>
          </a:p>
          <a:p>
            <a:r>
              <a:rPr lang="en-US" sz="1500" dirty="0"/>
              <a:t>   class Program</a:t>
            </a:r>
            <a:endParaRPr lang="tr-TR" sz="1500" dirty="0"/>
          </a:p>
          <a:p>
            <a:pPr lvl="1"/>
            <a:r>
              <a:rPr lang="en-US" sz="1500" dirty="0"/>
              <a:t> {     </a:t>
            </a:r>
            <a:endParaRPr lang="tr-TR" sz="1500" dirty="0"/>
          </a:p>
          <a:p>
            <a:pPr lvl="1"/>
            <a:r>
              <a:rPr lang="tr-TR" sz="1500" dirty="0"/>
              <a:t>    </a:t>
            </a:r>
            <a:r>
              <a:rPr lang="en-US" sz="1500" dirty="0"/>
              <a:t> static void Main()</a:t>
            </a:r>
            <a:endParaRPr lang="tr-TR" sz="1500" dirty="0"/>
          </a:p>
          <a:p>
            <a:pPr lvl="1"/>
            <a:r>
              <a:rPr lang="en-US" sz="1500" dirty="0"/>
              <a:t>      {</a:t>
            </a:r>
            <a:endParaRPr lang="tr-TR" sz="1500" dirty="0"/>
          </a:p>
          <a:p>
            <a:pPr lvl="1"/>
            <a:r>
              <a:rPr lang="en-US" sz="1500" dirty="0"/>
              <a:t>         D d1 = new D(), d2 = new D();   // </a:t>
            </a:r>
            <a:r>
              <a:rPr lang="tr-TR" sz="1500" dirty="0"/>
              <a:t>iki nesne oluştur</a:t>
            </a:r>
            <a:r>
              <a:rPr lang="en-US" sz="1500" dirty="0"/>
              <a:t>.</a:t>
            </a:r>
          </a:p>
          <a:p>
            <a:pPr lvl="1"/>
            <a:r>
              <a:rPr lang="en-US" sz="1500" dirty="0"/>
              <a:t>         d1.SetVars(2, 4);               // </a:t>
            </a:r>
            <a:r>
              <a:rPr lang="tr-TR" sz="1500" dirty="0"/>
              <a:t>d1 değerlerini ata</a:t>
            </a:r>
          </a:p>
          <a:p>
            <a:pPr lvl="1"/>
            <a:r>
              <a:rPr lang="en-US" sz="1500" dirty="0"/>
              <a:t>         d1.Display("d1");</a:t>
            </a:r>
          </a:p>
          <a:p>
            <a:pPr lvl="1"/>
            <a:r>
              <a:rPr lang="en-US" sz="1500" dirty="0"/>
              <a:t>         d2.SetVars(15, 17);             // </a:t>
            </a:r>
            <a:r>
              <a:rPr lang="tr-TR" sz="1500" dirty="0"/>
              <a:t>d2 değerlerini ata</a:t>
            </a:r>
          </a:p>
          <a:p>
            <a:pPr lvl="1"/>
            <a:r>
              <a:rPr lang="en-US" sz="1500" dirty="0"/>
              <a:t>.        d2.Display("d2");</a:t>
            </a:r>
          </a:p>
          <a:p>
            <a:pPr lvl="1"/>
            <a:r>
              <a:rPr lang="en-US" sz="1500" dirty="0"/>
              <a:t>         d1.Display("d1");       // </a:t>
            </a:r>
            <a:r>
              <a:rPr lang="tr-TR" sz="1500" dirty="0"/>
              <a:t>d1 değerini tekrar yazdırdığımızda Mem2 statik üyesi değişmiştir </a:t>
            </a:r>
          </a:p>
          <a:p>
            <a:pPr lvl="1"/>
            <a:r>
              <a:rPr lang="tr-TR" sz="1500" dirty="0"/>
              <a:t>     }</a:t>
            </a:r>
          </a:p>
          <a:p>
            <a:pPr lvl="1"/>
            <a:r>
              <a:rPr lang="en-US" sz="1500" dirty="0"/>
              <a:t>   }</a:t>
            </a:r>
          </a:p>
        </p:txBody>
      </p:sp>
      <p:sp>
        <p:nvSpPr>
          <p:cNvPr id="3" name="Dikdörtgen 2"/>
          <p:cNvSpPr/>
          <p:nvPr/>
        </p:nvSpPr>
        <p:spPr>
          <a:xfrm>
            <a:off x="8217877" y="2050758"/>
            <a:ext cx="3200400" cy="923330"/>
          </a:xfrm>
          <a:prstGeom prst="rect">
            <a:avLst/>
          </a:prstGeom>
          <a:solidFill>
            <a:srgbClr val="FFC000"/>
          </a:solidFill>
        </p:spPr>
        <p:txBody>
          <a:bodyPr wrap="square">
            <a:spAutoFit/>
          </a:bodyPr>
          <a:lstStyle/>
          <a:p>
            <a:r>
              <a:rPr lang="pt-BR" dirty="0"/>
              <a:t>d1: Mem1= 2, Mem2= 4 </a:t>
            </a:r>
            <a:endParaRPr lang="tr-TR" dirty="0"/>
          </a:p>
          <a:p>
            <a:r>
              <a:rPr lang="pt-BR" dirty="0"/>
              <a:t>d2: Mem1= 15, Mem2= 17</a:t>
            </a:r>
            <a:endParaRPr lang="tr-TR" dirty="0"/>
          </a:p>
          <a:p>
            <a:r>
              <a:rPr lang="pt-BR" dirty="0"/>
              <a:t>d1: Mem1= 2, Mem2= 17</a:t>
            </a:r>
          </a:p>
        </p:txBody>
      </p:sp>
      <p:sp>
        <p:nvSpPr>
          <p:cNvPr id="4" name="Metin kutusu 3"/>
          <p:cNvSpPr txBox="1"/>
          <p:nvPr/>
        </p:nvSpPr>
        <p:spPr>
          <a:xfrm>
            <a:off x="525023" y="156293"/>
            <a:ext cx="3569439" cy="369332"/>
          </a:xfrm>
          <a:prstGeom prst="rect">
            <a:avLst/>
          </a:prstGeom>
          <a:noFill/>
        </p:spPr>
        <p:txBody>
          <a:bodyPr wrap="none" rtlCol="0">
            <a:spAutoFit/>
          </a:bodyPr>
          <a:lstStyle/>
          <a:p>
            <a:r>
              <a:rPr lang="tr-TR" b="1" dirty="0"/>
              <a:t>Sınıfın içinden statik alanlara erişim</a:t>
            </a:r>
          </a:p>
        </p:txBody>
      </p:sp>
    </p:spTree>
    <p:extLst>
      <p:ext uri="{BB962C8B-B14F-4D97-AF65-F5344CB8AC3E}">
        <p14:creationId xmlns:p14="http://schemas.microsoft.com/office/powerpoint/2010/main" val="4217340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652954" y="750277"/>
            <a:ext cx="3006079" cy="369332"/>
          </a:xfrm>
          <a:prstGeom prst="rect">
            <a:avLst/>
          </a:prstGeom>
          <a:noFill/>
        </p:spPr>
        <p:txBody>
          <a:bodyPr wrap="none" rtlCol="0">
            <a:spAutoFit/>
          </a:bodyPr>
          <a:lstStyle/>
          <a:p>
            <a:r>
              <a:rPr lang="tr-TR" dirty="0"/>
              <a:t>Statik üyelerin geçerlilik süresi</a:t>
            </a:r>
          </a:p>
        </p:txBody>
      </p:sp>
      <p:pic>
        <p:nvPicPr>
          <p:cNvPr id="3" name="Resim 2"/>
          <p:cNvPicPr>
            <a:picLocks noChangeAspect="1"/>
          </p:cNvPicPr>
          <p:nvPr/>
        </p:nvPicPr>
        <p:blipFill rotWithShape="1">
          <a:blip r:embed="rId2"/>
          <a:srcRect l="17564" t="33490" r="37206" b="39343"/>
          <a:stretch/>
        </p:blipFill>
        <p:spPr>
          <a:xfrm>
            <a:off x="318398" y="1554479"/>
            <a:ext cx="10506319" cy="3547873"/>
          </a:xfrm>
          <a:prstGeom prst="rect">
            <a:avLst/>
          </a:prstGeom>
        </p:spPr>
      </p:pic>
      <p:sp>
        <p:nvSpPr>
          <p:cNvPr id="5" name="Metin kutusu 4"/>
          <p:cNvSpPr txBox="1"/>
          <p:nvPr/>
        </p:nvSpPr>
        <p:spPr>
          <a:xfrm>
            <a:off x="8686800" y="3456431"/>
            <a:ext cx="1645920" cy="646331"/>
          </a:xfrm>
          <a:prstGeom prst="rect">
            <a:avLst/>
          </a:prstGeom>
          <a:solidFill>
            <a:schemeClr val="bg1"/>
          </a:solidFill>
        </p:spPr>
        <p:txBody>
          <a:bodyPr wrap="square" rtlCol="0">
            <a:spAutoFit/>
          </a:bodyPr>
          <a:lstStyle/>
          <a:p>
            <a:r>
              <a:rPr lang="tr-TR" dirty="0"/>
              <a:t>D sınıfı  nesnesi oluşturulmamış</a:t>
            </a:r>
          </a:p>
        </p:txBody>
      </p:sp>
      <p:sp>
        <p:nvSpPr>
          <p:cNvPr id="6" name="Dikdörtgen 5"/>
          <p:cNvSpPr/>
          <p:nvPr/>
        </p:nvSpPr>
        <p:spPr>
          <a:xfrm>
            <a:off x="1611033" y="5537222"/>
            <a:ext cx="6096000" cy="369332"/>
          </a:xfrm>
          <a:prstGeom prst="rect">
            <a:avLst/>
          </a:prstGeom>
        </p:spPr>
        <p:txBody>
          <a:bodyPr>
            <a:spAutoFit/>
          </a:bodyPr>
          <a:lstStyle/>
          <a:p>
            <a:r>
              <a:rPr lang="tr-TR" dirty="0"/>
              <a:t>Sınıfın nesnesi oluşturulmadığı halde statik üyeler vardır</a:t>
            </a:r>
            <a:r>
              <a:rPr lang="en-US" dirty="0"/>
              <a:t> Static</a:t>
            </a:r>
          </a:p>
        </p:txBody>
      </p:sp>
    </p:spTree>
    <p:extLst>
      <p:ext uri="{BB962C8B-B14F-4D97-AF65-F5344CB8AC3E}">
        <p14:creationId xmlns:p14="http://schemas.microsoft.com/office/powerpoint/2010/main" val="1938491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821634" y="930898"/>
            <a:ext cx="6096000" cy="5632311"/>
          </a:xfrm>
          <a:prstGeom prst="rect">
            <a:avLst/>
          </a:prstGeom>
        </p:spPr>
        <p:txBody>
          <a:bodyPr>
            <a:spAutoFit/>
          </a:bodyPr>
          <a:lstStyle/>
          <a:p>
            <a:r>
              <a:rPr lang="tr-TR" dirty="0" err="1"/>
              <a:t>class</a:t>
            </a:r>
            <a:r>
              <a:rPr lang="tr-TR" dirty="0"/>
              <a:t> Oyuncu</a:t>
            </a:r>
          </a:p>
          <a:p>
            <a:r>
              <a:rPr lang="tr-TR" dirty="0"/>
              <a:t>    {</a:t>
            </a:r>
          </a:p>
          <a:p>
            <a:r>
              <a:rPr lang="tr-TR" dirty="0"/>
              <a:t>        </a:t>
            </a:r>
            <a:r>
              <a:rPr lang="tr-TR" dirty="0" err="1"/>
              <a:t>public</a:t>
            </a:r>
            <a:r>
              <a:rPr lang="tr-TR" dirty="0"/>
              <a:t> </a:t>
            </a:r>
            <a:r>
              <a:rPr lang="tr-TR" dirty="0" err="1"/>
              <a:t>static</a:t>
            </a:r>
            <a:r>
              <a:rPr lang="tr-TR" dirty="0"/>
              <a:t> </a:t>
            </a:r>
            <a:r>
              <a:rPr lang="tr-TR" dirty="0" err="1"/>
              <a:t>int</a:t>
            </a:r>
            <a:r>
              <a:rPr lang="tr-TR" dirty="0"/>
              <a:t> </a:t>
            </a:r>
            <a:r>
              <a:rPr lang="tr-TR" dirty="0" err="1"/>
              <a:t>oyuncuSayisi</a:t>
            </a:r>
            <a:r>
              <a:rPr lang="tr-TR" dirty="0"/>
              <a:t> = 0;</a:t>
            </a:r>
          </a:p>
          <a:p>
            <a:endParaRPr lang="tr-TR" dirty="0"/>
          </a:p>
          <a:p>
            <a:r>
              <a:rPr lang="tr-TR" dirty="0"/>
              <a:t>        </a:t>
            </a:r>
            <a:r>
              <a:rPr lang="tr-TR" dirty="0" err="1"/>
              <a:t>public</a:t>
            </a:r>
            <a:r>
              <a:rPr lang="tr-TR" dirty="0"/>
              <a:t> Oyuncu()</a:t>
            </a:r>
          </a:p>
          <a:p>
            <a:r>
              <a:rPr lang="tr-TR" dirty="0"/>
              <a:t>        {</a:t>
            </a:r>
          </a:p>
          <a:p>
            <a:r>
              <a:rPr lang="tr-TR" dirty="0"/>
              <a:t>            </a:t>
            </a:r>
            <a:r>
              <a:rPr lang="tr-TR" dirty="0" err="1"/>
              <a:t>oyuncuSayisi</a:t>
            </a:r>
            <a:r>
              <a:rPr lang="tr-TR" dirty="0"/>
              <a:t>++;</a:t>
            </a:r>
          </a:p>
          <a:p>
            <a:r>
              <a:rPr lang="tr-TR" dirty="0"/>
              <a:t>        }</a:t>
            </a:r>
          </a:p>
          <a:p>
            <a:r>
              <a:rPr lang="tr-TR" dirty="0"/>
              <a:t>    }</a:t>
            </a:r>
          </a:p>
          <a:p>
            <a:r>
              <a:rPr lang="tr-TR" dirty="0"/>
              <a:t>    </a:t>
            </a:r>
            <a:r>
              <a:rPr lang="tr-TR" dirty="0" err="1"/>
              <a:t>class</a:t>
            </a:r>
            <a:r>
              <a:rPr lang="tr-TR" dirty="0"/>
              <a:t> Program</a:t>
            </a:r>
          </a:p>
          <a:p>
            <a:r>
              <a:rPr lang="tr-TR" dirty="0"/>
              <a:t>    {</a:t>
            </a:r>
          </a:p>
          <a:p>
            <a:r>
              <a:rPr lang="tr-TR" dirty="0"/>
              <a:t>        </a:t>
            </a:r>
            <a:r>
              <a:rPr lang="tr-TR" dirty="0" err="1"/>
              <a:t>static</a:t>
            </a:r>
            <a:r>
              <a:rPr lang="tr-TR" dirty="0"/>
              <a:t> </a:t>
            </a:r>
            <a:r>
              <a:rPr lang="tr-TR" dirty="0" err="1"/>
              <a:t>void</a:t>
            </a:r>
            <a:r>
              <a:rPr lang="tr-TR" dirty="0"/>
              <a:t> Main(</a:t>
            </a:r>
            <a:r>
              <a:rPr lang="tr-TR" dirty="0" err="1"/>
              <a:t>string</a:t>
            </a:r>
            <a:r>
              <a:rPr lang="tr-TR" dirty="0"/>
              <a:t>[] </a:t>
            </a:r>
            <a:r>
              <a:rPr lang="tr-TR" dirty="0" err="1"/>
              <a:t>args</a:t>
            </a:r>
            <a:r>
              <a:rPr lang="tr-TR" dirty="0"/>
              <a:t>)</a:t>
            </a:r>
          </a:p>
          <a:p>
            <a:r>
              <a:rPr lang="tr-TR" dirty="0"/>
              <a:t>        {</a:t>
            </a:r>
          </a:p>
          <a:p>
            <a:r>
              <a:rPr lang="tr-TR" dirty="0"/>
              <a:t>            Oyuncu oyuncu1 = </a:t>
            </a:r>
            <a:r>
              <a:rPr lang="tr-TR" dirty="0" err="1"/>
              <a:t>new</a:t>
            </a:r>
            <a:r>
              <a:rPr lang="tr-TR" dirty="0"/>
              <a:t> Oyuncu();</a:t>
            </a:r>
          </a:p>
          <a:p>
            <a:r>
              <a:rPr lang="tr-TR" dirty="0"/>
              <a:t>            Oyuncu oyuncu2 = </a:t>
            </a:r>
            <a:r>
              <a:rPr lang="tr-TR" dirty="0" err="1"/>
              <a:t>new</a:t>
            </a:r>
            <a:r>
              <a:rPr lang="tr-TR" dirty="0"/>
              <a:t> Oyuncu();</a:t>
            </a:r>
          </a:p>
          <a:p>
            <a:endParaRPr lang="tr-TR" dirty="0"/>
          </a:p>
          <a:p>
            <a:r>
              <a:rPr lang="tr-TR" dirty="0"/>
              <a:t>            </a:t>
            </a:r>
            <a:r>
              <a:rPr lang="tr-TR" dirty="0" err="1"/>
              <a:t>Console.WriteLine</a:t>
            </a:r>
            <a:r>
              <a:rPr lang="tr-TR" dirty="0"/>
              <a:t>(</a:t>
            </a:r>
            <a:r>
              <a:rPr lang="tr-TR" dirty="0" err="1"/>
              <a:t>Oyuncu.oyuncuSayisi</a:t>
            </a:r>
            <a:r>
              <a:rPr lang="tr-TR" dirty="0"/>
              <a:t>);</a:t>
            </a:r>
          </a:p>
          <a:p>
            <a:r>
              <a:rPr lang="tr-TR" dirty="0"/>
              <a:t>            </a:t>
            </a:r>
            <a:r>
              <a:rPr lang="tr-TR" dirty="0" err="1"/>
              <a:t>Console.Read</a:t>
            </a:r>
            <a:r>
              <a:rPr lang="tr-TR" dirty="0"/>
              <a:t>();</a:t>
            </a:r>
          </a:p>
          <a:p>
            <a:r>
              <a:rPr lang="tr-TR" dirty="0"/>
              <a:t>        }</a:t>
            </a:r>
          </a:p>
          <a:p>
            <a:r>
              <a:rPr lang="tr-TR" dirty="0"/>
              <a:t>    }</a:t>
            </a:r>
          </a:p>
        </p:txBody>
      </p:sp>
    </p:spTree>
    <p:extLst>
      <p:ext uri="{BB962C8B-B14F-4D97-AF65-F5344CB8AC3E}">
        <p14:creationId xmlns:p14="http://schemas.microsoft.com/office/powerpoint/2010/main" val="4101949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621792" y="243542"/>
            <a:ext cx="4279392" cy="400110"/>
          </a:xfrm>
          <a:prstGeom prst="rect">
            <a:avLst/>
          </a:prstGeom>
          <a:noFill/>
        </p:spPr>
        <p:txBody>
          <a:bodyPr wrap="square" rtlCol="0">
            <a:spAutoFit/>
          </a:bodyPr>
          <a:lstStyle/>
          <a:p>
            <a:r>
              <a:rPr lang="tr-TR" sz="2000" dirty="0"/>
              <a:t>Statik metotlar </a:t>
            </a:r>
          </a:p>
        </p:txBody>
      </p:sp>
      <p:sp>
        <p:nvSpPr>
          <p:cNvPr id="3" name="Dikdörtgen 2"/>
          <p:cNvSpPr/>
          <p:nvPr/>
        </p:nvSpPr>
        <p:spPr>
          <a:xfrm>
            <a:off x="329184" y="643652"/>
            <a:ext cx="11082528" cy="1200329"/>
          </a:xfrm>
          <a:prstGeom prst="rect">
            <a:avLst/>
          </a:prstGeom>
        </p:spPr>
        <p:txBody>
          <a:bodyPr wrap="square">
            <a:spAutoFit/>
          </a:bodyPr>
          <a:lstStyle/>
          <a:p>
            <a:pPr marL="285750" indent="-285750">
              <a:buFont typeface="Arial" panose="020B0604020202020204" pitchFamily="34" charset="0"/>
              <a:buChar char="•"/>
            </a:pPr>
            <a:r>
              <a:rPr lang="tr-TR" dirty="0"/>
              <a:t>statik alanlarda olduğu gibi statik metotlarda sınıfın nesnelerinden bağımsızdır. Nesne oluşturulmadığı halde sınıfın statik metodu çağrılabilir.</a:t>
            </a:r>
          </a:p>
          <a:p>
            <a:pPr marL="285750" indent="-285750">
              <a:buFont typeface="Arial" panose="020B0604020202020204" pitchFamily="34" charset="0"/>
              <a:buChar char="•"/>
            </a:pPr>
            <a:r>
              <a:rPr lang="tr-TR" dirty="0"/>
              <a:t>Statik üye fonksiyonlar  nesne alanlarına erişemezler. Ancak diğer statik üyelere erişebilirler</a:t>
            </a:r>
          </a:p>
          <a:p>
            <a:endParaRPr lang="tr-TR" dirty="0"/>
          </a:p>
        </p:txBody>
      </p:sp>
      <p:sp>
        <p:nvSpPr>
          <p:cNvPr id="4" name="Dikdörtgen 3"/>
          <p:cNvSpPr/>
          <p:nvPr/>
        </p:nvSpPr>
        <p:spPr>
          <a:xfrm>
            <a:off x="621792" y="1843981"/>
            <a:ext cx="8522208" cy="2308324"/>
          </a:xfrm>
          <a:prstGeom prst="rect">
            <a:avLst/>
          </a:prstGeom>
        </p:spPr>
        <p:txBody>
          <a:bodyPr wrap="square">
            <a:spAutoFit/>
          </a:bodyPr>
          <a:lstStyle/>
          <a:p>
            <a:r>
              <a:rPr lang="en-US" dirty="0"/>
              <a:t> class X</a:t>
            </a:r>
            <a:endParaRPr lang="tr-TR" dirty="0"/>
          </a:p>
          <a:p>
            <a:r>
              <a:rPr lang="en-US" dirty="0"/>
              <a:t>    {</a:t>
            </a:r>
            <a:endParaRPr lang="tr-TR" dirty="0"/>
          </a:p>
          <a:p>
            <a:r>
              <a:rPr lang="en-US" dirty="0"/>
              <a:t>       static public </a:t>
            </a:r>
            <a:r>
              <a:rPr lang="en-US" dirty="0" err="1"/>
              <a:t>int</a:t>
            </a:r>
            <a:r>
              <a:rPr lang="en-US" dirty="0"/>
              <a:t> A;                               // </a:t>
            </a:r>
            <a:r>
              <a:rPr lang="tr-TR" dirty="0"/>
              <a:t>statik alan</a:t>
            </a:r>
          </a:p>
          <a:p>
            <a:r>
              <a:rPr lang="en-US" dirty="0"/>
              <a:t>       static public void </a:t>
            </a:r>
            <a:r>
              <a:rPr lang="tr-TR" dirty="0"/>
              <a:t> </a:t>
            </a:r>
            <a:r>
              <a:rPr lang="tr-TR" dirty="0" err="1"/>
              <a:t>Yazdir</a:t>
            </a:r>
            <a:r>
              <a:rPr lang="en-US" dirty="0"/>
              <a:t>A()                     // </a:t>
            </a:r>
            <a:r>
              <a:rPr lang="tr-TR" dirty="0"/>
              <a:t>statik </a:t>
            </a:r>
            <a:r>
              <a:rPr lang="tr-TR" dirty="0" err="1"/>
              <a:t>metod</a:t>
            </a:r>
            <a:endParaRPr lang="tr-TR" dirty="0"/>
          </a:p>
          <a:p>
            <a:r>
              <a:rPr lang="en-US" dirty="0"/>
              <a:t>      {</a:t>
            </a:r>
            <a:endParaRPr lang="tr-TR" dirty="0"/>
          </a:p>
          <a:p>
            <a:r>
              <a:rPr lang="en-US" dirty="0"/>
              <a:t>          </a:t>
            </a:r>
            <a:r>
              <a:rPr lang="en-US" dirty="0" err="1"/>
              <a:t>Console.WriteLine</a:t>
            </a:r>
            <a:r>
              <a:rPr lang="en-US" dirty="0"/>
              <a:t>("A</a:t>
            </a:r>
            <a:r>
              <a:rPr lang="tr-TR" dirty="0"/>
              <a:t> değeri  </a:t>
            </a:r>
            <a:r>
              <a:rPr lang="en-US" dirty="0"/>
              <a:t>: {0}", A);</a:t>
            </a:r>
            <a:endParaRPr lang="tr-TR" dirty="0"/>
          </a:p>
          <a:p>
            <a:r>
              <a:rPr lang="en-US" dirty="0"/>
              <a:t>       }                                       </a:t>
            </a:r>
            <a:r>
              <a:rPr lang="tr-TR" dirty="0"/>
              <a:t>                        </a:t>
            </a:r>
            <a:r>
              <a:rPr lang="en-US" dirty="0">
                <a:solidFill>
                  <a:srgbClr val="FF0000"/>
                </a:solidFill>
              </a:rPr>
              <a:t>↑ </a:t>
            </a:r>
            <a:r>
              <a:rPr lang="en-US" dirty="0"/>
              <a:t>   </a:t>
            </a:r>
            <a:endParaRPr lang="tr-TR" dirty="0"/>
          </a:p>
          <a:p>
            <a:r>
              <a:rPr lang="en-US" dirty="0"/>
              <a:t>}                                </a:t>
            </a:r>
            <a:r>
              <a:rPr lang="tr-TR" dirty="0"/>
              <a:t>                      </a:t>
            </a:r>
            <a:r>
              <a:rPr lang="en-US" dirty="0"/>
              <a:t> </a:t>
            </a:r>
            <a:r>
              <a:rPr lang="tr-TR" dirty="0">
                <a:solidFill>
                  <a:srgbClr val="FF0000"/>
                </a:solidFill>
              </a:rPr>
              <a:t>statik alanlara erişim</a:t>
            </a:r>
          </a:p>
        </p:txBody>
      </p:sp>
      <p:sp>
        <p:nvSpPr>
          <p:cNvPr id="5" name="Dikdörtgen 4"/>
          <p:cNvSpPr/>
          <p:nvPr/>
        </p:nvSpPr>
        <p:spPr>
          <a:xfrm>
            <a:off x="621792" y="4198472"/>
            <a:ext cx="6096000" cy="2308324"/>
          </a:xfrm>
          <a:prstGeom prst="rect">
            <a:avLst/>
          </a:prstGeom>
        </p:spPr>
        <p:txBody>
          <a:bodyPr>
            <a:spAutoFit/>
          </a:bodyPr>
          <a:lstStyle/>
          <a:p>
            <a:r>
              <a:rPr lang="tr-TR" dirty="0"/>
              <a:t> </a:t>
            </a:r>
            <a:r>
              <a:rPr lang="tr-TR" dirty="0" err="1"/>
              <a:t>class</a:t>
            </a:r>
            <a:r>
              <a:rPr lang="tr-TR" dirty="0"/>
              <a:t> Program</a:t>
            </a:r>
          </a:p>
          <a:p>
            <a:r>
              <a:rPr lang="tr-TR" dirty="0"/>
              <a:t>   {</a:t>
            </a:r>
          </a:p>
          <a:p>
            <a:r>
              <a:rPr lang="tr-TR" dirty="0"/>
              <a:t>      </a:t>
            </a:r>
            <a:r>
              <a:rPr lang="tr-TR" dirty="0" err="1"/>
              <a:t>static</a:t>
            </a:r>
            <a:r>
              <a:rPr lang="tr-TR" dirty="0"/>
              <a:t> </a:t>
            </a:r>
            <a:r>
              <a:rPr lang="tr-TR" dirty="0" err="1"/>
              <a:t>void</a:t>
            </a:r>
            <a:r>
              <a:rPr lang="tr-TR" dirty="0"/>
              <a:t> Main()</a:t>
            </a:r>
          </a:p>
          <a:p>
            <a:r>
              <a:rPr lang="tr-TR" dirty="0"/>
              <a:t>      {</a:t>
            </a:r>
          </a:p>
          <a:p>
            <a:r>
              <a:rPr lang="tr-TR" dirty="0"/>
              <a:t>          X.A = 10;               // nokta erişim operatörünü kullan                      </a:t>
            </a:r>
          </a:p>
          <a:p>
            <a:r>
              <a:rPr lang="tr-TR" dirty="0"/>
              <a:t>          </a:t>
            </a:r>
            <a:r>
              <a:rPr lang="tr-TR" dirty="0" err="1"/>
              <a:t>X.YazdirA</a:t>
            </a:r>
            <a:r>
              <a:rPr lang="tr-TR" dirty="0"/>
              <a:t>();       //nokta erişim operatörünü kullan</a:t>
            </a:r>
          </a:p>
          <a:p>
            <a:r>
              <a:rPr lang="tr-TR" dirty="0"/>
              <a:t>      }  </a:t>
            </a:r>
            <a:r>
              <a:rPr lang="tr-TR" dirty="0">
                <a:solidFill>
                  <a:srgbClr val="FF0000"/>
                </a:solidFill>
              </a:rPr>
              <a:t>↑</a:t>
            </a:r>
          </a:p>
          <a:p>
            <a:r>
              <a:rPr lang="tr-TR" dirty="0"/>
              <a:t>   }  </a:t>
            </a:r>
            <a:r>
              <a:rPr lang="tr-TR" dirty="0">
                <a:solidFill>
                  <a:srgbClr val="FF0000"/>
                </a:solidFill>
              </a:rPr>
              <a:t>Class name</a:t>
            </a:r>
          </a:p>
        </p:txBody>
      </p:sp>
      <p:grpSp>
        <p:nvGrpSpPr>
          <p:cNvPr id="13" name="Grup 12"/>
          <p:cNvGrpSpPr/>
          <p:nvPr/>
        </p:nvGrpSpPr>
        <p:grpSpPr>
          <a:xfrm>
            <a:off x="8193024" y="2523744"/>
            <a:ext cx="3511296" cy="3090672"/>
            <a:chOff x="8193024" y="2523744"/>
            <a:chExt cx="3511296" cy="3090672"/>
          </a:xfrm>
        </p:grpSpPr>
        <p:sp>
          <p:nvSpPr>
            <p:cNvPr id="6" name="Yuvarlatılmış Dikdörtgen 5"/>
            <p:cNvSpPr/>
            <p:nvPr/>
          </p:nvSpPr>
          <p:spPr>
            <a:xfrm>
              <a:off x="8193024" y="2523744"/>
              <a:ext cx="3511296" cy="30906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7" name="Metin kutusu 6"/>
            <p:cNvSpPr txBox="1"/>
            <p:nvPr/>
          </p:nvSpPr>
          <p:spPr>
            <a:xfrm>
              <a:off x="8723376" y="2980944"/>
              <a:ext cx="2157984" cy="369332"/>
            </a:xfrm>
            <a:prstGeom prst="rect">
              <a:avLst/>
            </a:prstGeom>
            <a:noFill/>
          </p:spPr>
          <p:txBody>
            <a:bodyPr wrap="square" rtlCol="0">
              <a:spAutoFit/>
            </a:bodyPr>
            <a:lstStyle/>
            <a:p>
              <a:r>
                <a:rPr lang="tr-TR" dirty="0"/>
                <a:t>Statik X </a:t>
              </a:r>
            </a:p>
          </p:txBody>
        </p:sp>
        <p:sp>
          <p:nvSpPr>
            <p:cNvPr id="8" name="Dikdörtgen 7"/>
            <p:cNvSpPr/>
            <p:nvPr/>
          </p:nvSpPr>
          <p:spPr>
            <a:xfrm>
              <a:off x="8540496" y="3350276"/>
              <a:ext cx="2706624" cy="12765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9" name="Metin kutusu 8"/>
            <p:cNvSpPr txBox="1"/>
            <p:nvPr/>
          </p:nvSpPr>
          <p:spPr>
            <a:xfrm>
              <a:off x="8723376" y="3566160"/>
              <a:ext cx="1993392" cy="369332"/>
            </a:xfrm>
            <a:prstGeom prst="rect">
              <a:avLst/>
            </a:prstGeom>
            <a:noFill/>
            <a:ln w="19050">
              <a:solidFill>
                <a:schemeClr val="tx1"/>
              </a:solidFill>
            </a:ln>
          </p:spPr>
          <p:txBody>
            <a:bodyPr wrap="square" rtlCol="0">
              <a:spAutoFit/>
            </a:bodyPr>
            <a:lstStyle/>
            <a:p>
              <a:r>
                <a:rPr lang="tr-TR" dirty="0" err="1"/>
                <a:t>YazdirA</a:t>
              </a:r>
              <a:r>
                <a:rPr lang="tr-TR" dirty="0"/>
                <a:t>()</a:t>
              </a:r>
            </a:p>
          </p:txBody>
        </p:sp>
        <p:sp>
          <p:nvSpPr>
            <p:cNvPr id="10" name="Metin kutusu 9"/>
            <p:cNvSpPr txBox="1"/>
            <p:nvPr/>
          </p:nvSpPr>
          <p:spPr>
            <a:xfrm>
              <a:off x="8723376" y="4020252"/>
              <a:ext cx="1993392" cy="369332"/>
            </a:xfrm>
            <a:prstGeom prst="rect">
              <a:avLst/>
            </a:prstGeom>
            <a:noFill/>
            <a:ln w="19050">
              <a:solidFill>
                <a:schemeClr val="tx1"/>
              </a:solidFill>
            </a:ln>
          </p:spPr>
          <p:txBody>
            <a:bodyPr wrap="square" rtlCol="0">
              <a:spAutoFit/>
            </a:bodyPr>
            <a:lstStyle/>
            <a:p>
              <a:r>
                <a:rPr lang="tr-TR" dirty="0"/>
                <a:t>A=10</a:t>
              </a:r>
            </a:p>
          </p:txBody>
        </p:sp>
        <p:sp>
          <p:nvSpPr>
            <p:cNvPr id="11" name="Metin kutusu 10"/>
            <p:cNvSpPr txBox="1"/>
            <p:nvPr/>
          </p:nvSpPr>
          <p:spPr>
            <a:xfrm>
              <a:off x="9569196" y="2558998"/>
              <a:ext cx="1417320" cy="369332"/>
            </a:xfrm>
            <a:prstGeom prst="rect">
              <a:avLst/>
            </a:prstGeom>
            <a:noFill/>
          </p:spPr>
          <p:txBody>
            <a:bodyPr wrap="square" rtlCol="0">
              <a:spAutoFit/>
            </a:bodyPr>
            <a:lstStyle/>
            <a:p>
              <a:r>
                <a:rPr lang="tr-TR" dirty="0" err="1"/>
                <a:t>Heap</a:t>
              </a:r>
              <a:endParaRPr lang="tr-TR" dirty="0"/>
            </a:p>
          </p:txBody>
        </p:sp>
        <p:sp>
          <p:nvSpPr>
            <p:cNvPr id="12" name="Metin kutusu 11"/>
            <p:cNvSpPr txBox="1"/>
            <p:nvPr/>
          </p:nvSpPr>
          <p:spPr>
            <a:xfrm>
              <a:off x="9240012" y="4983302"/>
              <a:ext cx="1417320" cy="369332"/>
            </a:xfrm>
            <a:prstGeom prst="rect">
              <a:avLst/>
            </a:prstGeom>
            <a:noFill/>
          </p:spPr>
          <p:txBody>
            <a:bodyPr wrap="square" rtlCol="0">
              <a:spAutoFit/>
            </a:bodyPr>
            <a:lstStyle/>
            <a:p>
              <a:r>
                <a:rPr lang="tr-TR" dirty="0"/>
                <a:t>Nesne yok</a:t>
              </a:r>
            </a:p>
          </p:txBody>
        </p:sp>
      </p:grpSp>
    </p:spTree>
    <p:extLst>
      <p:ext uri="{BB962C8B-B14F-4D97-AF65-F5344CB8AC3E}">
        <p14:creationId xmlns:p14="http://schemas.microsoft.com/office/powerpoint/2010/main" val="4255475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489752" y="1041023"/>
            <a:ext cx="11052892" cy="5816977"/>
          </a:xfrm>
          <a:prstGeom prst="rect">
            <a:avLst/>
          </a:prstGeom>
        </p:spPr>
        <p:txBody>
          <a:bodyPr wrap="square">
            <a:spAutoFit/>
          </a:bodyPr>
          <a:lstStyle/>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System.Collections.Generic</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System.Linq</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System.Text</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System.Threading.Tasks</a:t>
            </a:r>
            <a:r>
              <a:rPr lang="tr-TR" sz="1200" dirty="0">
                <a:solidFill>
                  <a:srgbClr val="000000"/>
                </a:solidFill>
                <a:highlight>
                  <a:srgbClr val="FFFFFF"/>
                </a:highlight>
                <a:latin typeface="Consolas" panose="020B0609020204030204" pitchFamily="49" charset="0"/>
              </a:rPr>
              <a:t>;</a:t>
            </a:r>
          </a:p>
          <a:p>
            <a:endParaRPr lang="tr-TR" sz="1200" dirty="0">
              <a:solidFill>
                <a:srgbClr val="000000"/>
              </a:solidFill>
              <a:highlight>
                <a:srgbClr val="FFFFFF"/>
              </a:highlight>
              <a:latin typeface="Consolas" panose="020B0609020204030204" pitchFamily="49" charset="0"/>
            </a:endParaRPr>
          </a:p>
          <a:p>
            <a:r>
              <a:rPr lang="tr-TR" sz="1200" dirty="0" err="1">
                <a:solidFill>
                  <a:srgbClr val="0000FF"/>
                </a:solidFill>
                <a:highlight>
                  <a:srgbClr val="FFFFFF"/>
                </a:highlight>
                <a:latin typeface="Consolas" panose="020B0609020204030204" pitchFamily="49" charset="0"/>
              </a:rPr>
              <a:t>namespace</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statikclass</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static</a:t>
            </a: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public</a:t>
            </a: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class</a:t>
            </a:r>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MyMath</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float</a:t>
            </a:r>
            <a:r>
              <a:rPr lang="en-US" sz="1200" dirty="0">
                <a:solidFill>
                  <a:srgbClr val="000000"/>
                </a:solidFill>
                <a:highlight>
                  <a:srgbClr val="FFFFFF"/>
                </a:highlight>
                <a:latin typeface="Consolas" panose="020B0609020204030204" pitchFamily="49" charset="0"/>
              </a:rPr>
              <a:t> PI = 3.14f;</a:t>
            </a:r>
            <a:r>
              <a:rPr lang="tr-TR" sz="1200" dirty="0">
                <a:solidFill>
                  <a:srgbClr val="000000"/>
                </a:solidFill>
                <a:highlight>
                  <a:srgbClr val="FFFFFF"/>
                </a:highlight>
                <a:latin typeface="Consolas" panose="020B0609020204030204" pitchFamily="49" charset="0"/>
              </a:rPr>
              <a:t> //statik alan</a:t>
            </a:r>
            <a:endParaRPr lang="en-US"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bool</a:t>
            </a:r>
            <a:r>
              <a:rPr lang="en-US" sz="1200" dirty="0">
                <a:solidFill>
                  <a:srgbClr val="000000"/>
                </a:solidFill>
                <a:highlight>
                  <a:srgbClr val="FFFFFF"/>
                </a:highlight>
                <a:latin typeface="Consolas" panose="020B0609020204030204" pitchFamily="49" charset="0"/>
              </a:rPr>
              <a:t> </a:t>
            </a:r>
            <a:r>
              <a:rPr lang="en-US" sz="1200" dirty="0" err="1">
                <a:solidFill>
                  <a:srgbClr val="000000"/>
                </a:solidFill>
                <a:highlight>
                  <a:srgbClr val="FFFFFF"/>
                </a:highlight>
                <a:latin typeface="Consolas" panose="020B0609020204030204" pitchFamily="49" charset="0"/>
              </a:rPr>
              <a:t>IsOdd</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x)</a:t>
            </a:r>
            <a:r>
              <a:rPr lang="tr-TR" sz="1200" dirty="0">
                <a:solidFill>
                  <a:srgbClr val="000000"/>
                </a:solidFill>
                <a:highlight>
                  <a:srgbClr val="FFFFFF"/>
                </a:highlight>
                <a:latin typeface="Consolas" panose="020B0609020204030204" pitchFamily="49" charset="0"/>
              </a:rPr>
              <a:t>  // statik metot</a:t>
            </a:r>
            <a:endParaRPr lang="en-US"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return</a:t>
            </a:r>
            <a:r>
              <a:rPr lang="tr-TR" sz="1200" dirty="0">
                <a:solidFill>
                  <a:srgbClr val="000000"/>
                </a:solidFill>
                <a:highlight>
                  <a:srgbClr val="FFFFFF"/>
                </a:highlight>
                <a:latin typeface="Consolas" panose="020B0609020204030204" pitchFamily="49" charset="0"/>
              </a:rPr>
              <a:t> x % 2 == 1;</a:t>
            </a:r>
          </a:p>
          <a:p>
            <a:r>
              <a:rPr lang="tr-TR" sz="1200" dirty="0">
                <a:solidFill>
                  <a:srgbClr val="000000"/>
                </a:solidFill>
                <a:highlight>
                  <a:srgbClr val="FFFFFF"/>
                </a:highlight>
                <a:latin typeface="Consolas" panose="020B0609020204030204" pitchFamily="49" charset="0"/>
              </a:rPr>
              <a:t>        }     </a:t>
            </a: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public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static</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Times2(</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x)</a:t>
            </a:r>
            <a:r>
              <a:rPr lang="tr-TR" sz="1200" dirty="0">
                <a:solidFill>
                  <a:srgbClr val="000000"/>
                </a:solidFill>
                <a:highlight>
                  <a:srgbClr val="FFFFFF"/>
                </a:highlight>
                <a:latin typeface="Consolas" panose="020B0609020204030204" pitchFamily="49" charset="0"/>
              </a:rPr>
              <a:t>  //statik metot</a:t>
            </a:r>
            <a:endParaRPr lang="en-US"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return</a:t>
            </a:r>
            <a:r>
              <a:rPr lang="tr-TR" sz="1200" dirty="0">
                <a:solidFill>
                  <a:srgbClr val="000000"/>
                </a:solidFill>
                <a:highlight>
                  <a:srgbClr val="FFFFFF"/>
                </a:highlight>
                <a:latin typeface="Consolas" panose="020B0609020204030204" pitchFamily="49" charset="0"/>
              </a:rPr>
              <a:t> 2 * x;</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class</a:t>
            </a:r>
            <a:r>
              <a:rPr lang="tr-TR" sz="1200" dirty="0">
                <a:solidFill>
                  <a:srgbClr val="000000"/>
                </a:solidFill>
                <a:highlight>
                  <a:srgbClr val="FFFFFF"/>
                </a:highlight>
                <a:latin typeface="Consolas" panose="020B0609020204030204" pitchFamily="49" charset="0"/>
              </a:rPr>
              <a:t> </a:t>
            </a:r>
            <a:r>
              <a:rPr lang="tr-TR" sz="1200" dirty="0">
                <a:solidFill>
                  <a:srgbClr val="2B91AF"/>
                </a:solidFill>
                <a:highlight>
                  <a:srgbClr val="FFFFFF"/>
                </a:highlight>
                <a:latin typeface="Consolas" panose="020B0609020204030204" pitchFamily="49" charset="0"/>
              </a:rPr>
              <a:t>Program</a:t>
            </a:r>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static</a:t>
            </a: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void</a:t>
            </a:r>
            <a:r>
              <a:rPr lang="tr-TR" sz="1200" dirty="0">
                <a:solidFill>
                  <a:srgbClr val="000000"/>
                </a:solidFill>
                <a:highlight>
                  <a:srgbClr val="FFFFFF"/>
                </a:highlight>
                <a:latin typeface="Consolas" panose="020B0609020204030204" pitchFamily="49" charset="0"/>
              </a:rPr>
              <a:t> Main(</a:t>
            </a:r>
            <a:r>
              <a:rPr lang="tr-TR" sz="1200" dirty="0" err="1">
                <a:solidFill>
                  <a:srgbClr val="0000FF"/>
                </a:solidFill>
                <a:highlight>
                  <a:srgbClr val="FFFFFF"/>
                </a:highlight>
                <a:latin typeface="Consolas" panose="020B0609020204030204" pitchFamily="49" charset="0"/>
              </a:rPr>
              <a:t>string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args</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int</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val</a:t>
            </a:r>
            <a:r>
              <a:rPr lang="tr-TR" sz="1200" dirty="0">
                <a:solidFill>
                  <a:srgbClr val="000000"/>
                </a:solidFill>
                <a:highlight>
                  <a:srgbClr val="FFFFFF"/>
                </a:highlight>
                <a:latin typeface="Consolas" panose="020B0609020204030204" pitchFamily="49" charset="0"/>
              </a:rPr>
              <a:t> = 3;</a:t>
            </a: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.WriteLine</a:t>
            </a:r>
            <a:r>
              <a:rPr lang="tr-TR" sz="1200" dirty="0">
                <a:solidFill>
                  <a:srgbClr val="000000"/>
                </a:solidFill>
                <a:highlight>
                  <a:srgbClr val="FFFFFF"/>
                </a:highlight>
                <a:latin typeface="Consolas" panose="020B0609020204030204" pitchFamily="49" charset="0"/>
              </a:rPr>
              <a:t>(</a:t>
            </a:r>
            <a:r>
              <a:rPr lang="tr-TR" sz="1200" dirty="0">
                <a:solidFill>
                  <a:srgbClr val="A31515"/>
                </a:solidFill>
                <a:highlight>
                  <a:srgbClr val="FFFFFF"/>
                </a:highlight>
                <a:latin typeface="Consolas" panose="020B0609020204030204" pitchFamily="49" charset="0"/>
              </a:rPr>
              <a:t>"{0} is </a:t>
            </a:r>
            <a:r>
              <a:rPr lang="tr-TR" sz="1200" dirty="0" err="1">
                <a:solidFill>
                  <a:srgbClr val="A31515"/>
                </a:solidFill>
                <a:highlight>
                  <a:srgbClr val="FFFFFF"/>
                </a:highlight>
                <a:latin typeface="Consolas" panose="020B0609020204030204" pitchFamily="49" charset="0"/>
              </a:rPr>
              <a:t>odd</a:t>
            </a:r>
            <a:r>
              <a:rPr lang="tr-TR" sz="1200" dirty="0">
                <a:solidFill>
                  <a:srgbClr val="A31515"/>
                </a:solidFill>
                <a:highlight>
                  <a:srgbClr val="FFFFFF"/>
                </a:highlight>
                <a:latin typeface="Consolas" panose="020B0609020204030204" pitchFamily="49" charset="0"/>
              </a:rPr>
              <a:t> is {1}."</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val</a:t>
            </a:r>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MyMath</a:t>
            </a:r>
            <a:r>
              <a:rPr lang="tr-TR" sz="1200" dirty="0" err="1">
                <a:solidFill>
                  <a:srgbClr val="000000"/>
                </a:solidFill>
                <a:highlight>
                  <a:srgbClr val="FFFFFF"/>
                </a:highlight>
                <a:latin typeface="Consolas" panose="020B0609020204030204" pitchFamily="49" charset="0"/>
              </a:rPr>
              <a:t>.IsOdd</a:t>
            </a:r>
            <a:r>
              <a:rPr lang="tr-TR" sz="1200" dirty="0">
                <a:solidFill>
                  <a:srgbClr val="000000"/>
                </a:solidFill>
                <a:highlight>
                  <a:srgbClr val="FFFFFF"/>
                </a:highlight>
                <a:latin typeface="Consolas" panose="020B0609020204030204" pitchFamily="49" charset="0"/>
              </a:rPr>
              <a:t>(</a:t>
            </a:r>
            <a:r>
              <a:rPr lang="tr-TR" sz="1200" dirty="0" err="1">
                <a:solidFill>
                  <a:srgbClr val="000000"/>
                </a:solidFill>
                <a:highlight>
                  <a:srgbClr val="FFFFFF"/>
                </a:highlight>
                <a:latin typeface="Consolas" panose="020B0609020204030204" pitchFamily="49" charset="0"/>
              </a:rPr>
              <a:t>val</a:t>
            </a:r>
            <a:r>
              <a:rPr lang="tr-TR" sz="1200" dirty="0">
                <a:solidFill>
                  <a:srgbClr val="000000"/>
                </a:solidFill>
                <a:highlight>
                  <a:srgbClr val="FFFFFF"/>
                </a:highlight>
                <a:latin typeface="Consolas" panose="020B0609020204030204" pitchFamily="49" charset="0"/>
              </a:rPr>
              <a:t>)); //statik metot kullanımı</a:t>
            </a: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.WriteLine</a:t>
            </a:r>
            <a:r>
              <a:rPr lang="tr-TR" sz="1200" dirty="0">
                <a:solidFill>
                  <a:srgbClr val="000000"/>
                </a:solidFill>
                <a:highlight>
                  <a:srgbClr val="FFFFFF"/>
                </a:highlight>
                <a:latin typeface="Consolas" panose="020B0609020204030204" pitchFamily="49" charset="0"/>
              </a:rPr>
              <a:t>(</a:t>
            </a:r>
            <a:r>
              <a:rPr lang="tr-TR" sz="1200" dirty="0">
                <a:solidFill>
                  <a:srgbClr val="A31515"/>
                </a:solidFill>
                <a:highlight>
                  <a:srgbClr val="FFFFFF"/>
                </a:highlight>
                <a:latin typeface="Consolas" panose="020B0609020204030204" pitchFamily="49" charset="0"/>
              </a:rPr>
              <a:t>"{0} * 2 = {1}."</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val</a:t>
            </a:r>
            <a:r>
              <a:rPr lang="tr-TR" sz="1200" dirty="0">
                <a:solidFill>
                  <a:srgbClr val="000000"/>
                </a:solidFill>
                <a:highlight>
                  <a:srgbClr val="FFFFFF"/>
                </a:highlight>
                <a:latin typeface="Consolas" panose="020B0609020204030204" pitchFamily="49" charset="0"/>
              </a:rPr>
              <a:t>, </a:t>
            </a:r>
            <a:r>
              <a:rPr lang="tr-TR" sz="1200" dirty="0">
                <a:solidFill>
                  <a:srgbClr val="2B91AF"/>
                </a:solidFill>
                <a:highlight>
                  <a:srgbClr val="FFFFFF"/>
                </a:highlight>
                <a:latin typeface="Consolas" panose="020B0609020204030204" pitchFamily="49" charset="0"/>
              </a:rPr>
              <a:t>MyMath</a:t>
            </a:r>
            <a:r>
              <a:rPr lang="tr-TR" sz="1200" dirty="0">
                <a:solidFill>
                  <a:srgbClr val="000000"/>
                </a:solidFill>
                <a:highlight>
                  <a:srgbClr val="FFFFFF"/>
                </a:highlight>
                <a:latin typeface="Consolas" panose="020B0609020204030204" pitchFamily="49" charset="0"/>
              </a:rPr>
              <a:t>.Times2(</a:t>
            </a:r>
            <a:r>
              <a:rPr lang="tr-TR" sz="1200" dirty="0" err="1">
                <a:solidFill>
                  <a:srgbClr val="000000"/>
                </a:solidFill>
                <a:highlight>
                  <a:srgbClr val="FFFFFF"/>
                </a:highlight>
                <a:latin typeface="Consolas" panose="020B0609020204030204" pitchFamily="49" charset="0"/>
              </a:rPr>
              <a:t>val</a:t>
            </a:r>
            <a:r>
              <a:rPr lang="tr-TR" sz="1200" dirty="0">
                <a:solidFill>
                  <a:srgbClr val="000000"/>
                </a:solidFill>
                <a:highlight>
                  <a:srgbClr val="FFFFFF"/>
                </a:highlight>
                <a:latin typeface="Consolas" panose="020B0609020204030204" pitchFamily="49" charset="0"/>
              </a:rPr>
              <a:t>)); //statik metot kullanımı</a:t>
            </a:r>
          </a:p>
          <a:p>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Console</a:t>
            </a:r>
            <a:r>
              <a:rPr lang="tr-TR" sz="1200" dirty="0" err="1">
                <a:solidFill>
                  <a:srgbClr val="000000"/>
                </a:solidFill>
                <a:highlight>
                  <a:srgbClr val="FFFFFF"/>
                </a:highlight>
                <a:latin typeface="Consolas" panose="020B0609020204030204" pitchFamily="49" charset="0"/>
              </a:rPr>
              <a:t>.ReadKey</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a:t>
            </a:r>
          </a:p>
        </p:txBody>
      </p:sp>
      <p:pic>
        <p:nvPicPr>
          <p:cNvPr id="6" name="Resim 5"/>
          <p:cNvPicPr>
            <a:picLocks noChangeAspect="1"/>
          </p:cNvPicPr>
          <p:nvPr/>
        </p:nvPicPr>
        <p:blipFill>
          <a:blip r:embed="rId2"/>
          <a:stretch>
            <a:fillRect/>
          </a:stretch>
        </p:blipFill>
        <p:spPr>
          <a:xfrm>
            <a:off x="7725437" y="953503"/>
            <a:ext cx="4459300" cy="1874610"/>
          </a:xfrm>
          <a:prstGeom prst="rect">
            <a:avLst/>
          </a:prstGeom>
        </p:spPr>
      </p:pic>
      <p:sp>
        <p:nvSpPr>
          <p:cNvPr id="2" name="Metin kutusu 1"/>
          <p:cNvSpPr txBox="1"/>
          <p:nvPr/>
        </p:nvSpPr>
        <p:spPr>
          <a:xfrm>
            <a:off x="304800" y="291548"/>
            <a:ext cx="3770904" cy="369332"/>
          </a:xfrm>
          <a:prstGeom prst="rect">
            <a:avLst/>
          </a:prstGeom>
          <a:noFill/>
        </p:spPr>
        <p:txBody>
          <a:bodyPr wrap="none" rtlCol="0">
            <a:spAutoFit/>
          </a:bodyPr>
          <a:lstStyle/>
          <a:p>
            <a:r>
              <a:rPr lang="tr-TR" b="1" dirty="0"/>
              <a:t>Örnek : statik alan ve metot kullanımı</a:t>
            </a:r>
          </a:p>
        </p:txBody>
      </p:sp>
    </p:spTree>
    <p:extLst>
      <p:ext uri="{BB962C8B-B14F-4D97-AF65-F5344CB8AC3E}">
        <p14:creationId xmlns:p14="http://schemas.microsoft.com/office/powerpoint/2010/main" val="117726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36105" y="908501"/>
            <a:ext cx="8481391" cy="5816977"/>
          </a:xfrm>
          <a:prstGeom prst="rect">
            <a:avLst/>
          </a:prstGeom>
        </p:spPr>
        <p:txBody>
          <a:bodyPr wrap="square">
            <a:spAutoFit/>
          </a:bodyPr>
          <a:lstStyle/>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System.Collections.Generic</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System.Linq</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System.Text</a:t>
            </a:r>
            <a:r>
              <a:rPr lang="tr-TR" sz="1200" dirty="0">
                <a:solidFill>
                  <a:srgbClr val="000000"/>
                </a:solidFill>
                <a:highlight>
                  <a:srgbClr val="FFFFFF"/>
                </a:highlight>
                <a:latin typeface="Consolas" panose="020B0609020204030204" pitchFamily="49" charset="0"/>
              </a:rPr>
              <a:t>;</a:t>
            </a:r>
          </a:p>
          <a:p>
            <a:r>
              <a:rPr lang="tr-TR" sz="1200" dirty="0" err="1">
                <a:solidFill>
                  <a:srgbClr val="0000FF"/>
                </a:solidFill>
                <a:highlight>
                  <a:srgbClr val="FFFFFF"/>
                </a:highlight>
                <a:latin typeface="Consolas" panose="020B0609020204030204" pitchFamily="49" charset="0"/>
              </a:rPr>
              <a:t>using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System.Threading.Tasks</a:t>
            </a:r>
            <a:r>
              <a:rPr lang="tr-TR" sz="1200" dirty="0">
                <a:solidFill>
                  <a:srgbClr val="000000"/>
                </a:solidFill>
                <a:highlight>
                  <a:srgbClr val="FFFFFF"/>
                </a:highlight>
                <a:latin typeface="Consolas" panose="020B0609020204030204" pitchFamily="49" charset="0"/>
              </a:rPr>
              <a:t>;</a:t>
            </a:r>
          </a:p>
          <a:p>
            <a:endParaRPr lang="tr-TR" sz="1200" dirty="0">
              <a:solidFill>
                <a:srgbClr val="000000"/>
              </a:solidFill>
              <a:highlight>
                <a:srgbClr val="FFFFFF"/>
              </a:highlight>
              <a:latin typeface="Consolas" panose="020B0609020204030204" pitchFamily="49" charset="0"/>
            </a:endParaRPr>
          </a:p>
          <a:p>
            <a:r>
              <a:rPr lang="tr-TR" sz="1200" dirty="0" err="1">
                <a:solidFill>
                  <a:srgbClr val="0000FF"/>
                </a:solidFill>
                <a:highlight>
                  <a:srgbClr val="FFFFFF"/>
                </a:highlight>
                <a:latin typeface="Consolas" panose="020B0609020204030204" pitchFamily="49" charset="0"/>
              </a:rPr>
              <a:t>namespace</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statikclass</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public</a:t>
            </a: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static</a:t>
            </a: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class</a:t>
            </a:r>
            <a:r>
              <a:rPr lang="tr-TR" sz="1200" dirty="0">
                <a:solidFill>
                  <a:srgbClr val="000000"/>
                </a:solidFill>
                <a:highlight>
                  <a:srgbClr val="FFFFFF"/>
                </a:highlight>
                <a:latin typeface="Consolas" panose="020B0609020204030204" pitchFamily="49" charset="0"/>
              </a:rPr>
              <a:t> </a:t>
            </a:r>
            <a:r>
              <a:rPr lang="tr-TR" sz="1200" dirty="0" err="1">
                <a:solidFill>
                  <a:srgbClr val="2B91AF"/>
                </a:solidFill>
                <a:highlight>
                  <a:srgbClr val="FFFFFF"/>
                </a:highlight>
                <a:latin typeface="Consolas" panose="020B0609020204030204" pitchFamily="49" charset="0"/>
              </a:rPr>
              <a:t>BirimDonustur</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public</a:t>
            </a: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static</a:t>
            </a: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double</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DereceFahrenheit</a:t>
            </a:r>
            <a:r>
              <a:rPr lang="tr-TR" sz="1200" dirty="0">
                <a:solidFill>
                  <a:srgbClr val="000000"/>
                </a:solidFill>
                <a:highlight>
                  <a:srgbClr val="FFFFFF"/>
                </a:highlight>
                <a:latin typeface="Consolas" panose="020B0609020204030204" pitchFamily="49" charset="0"/>
              </a:rPr>
              <a:t>(</a:t>
            </a:r>
            <a:r>
              <a:rPr lang="tr-TR" sz="1200" dirty="0" err="1">
                <a:solidFill>
                  <a:srgbClr val="0000FF"/>
                </a:solidFill>
                <a:highlight>
                  <a:srgbClr val="FFFFFF"/>
                </a:highlight>
                <a:latin typeface="Consolas" panose="020B0609020204030204" pitchFamily="49" charset="0"/>
              </a:rPr>
              <a:t>string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dereceSicaklık</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double</a:t>
            </a:r>
            <a:r>
              <a:rPr lang="tr-TR" sz="1200" dirty="0">
                <a:solidFill>
                  <a:srgbClr val="000000"/>
                </a:solidFill>
                <a:highlight>
                  <a:srgbClr val="FFFFFF"/>
                </a:highlight>
                <a:latin typeface="Consolas" panose="020B0609020204030204" pitchFamily="49" charset="0"/>
              </a:rPr>
              <a:t> derece = </a:t>
            </a:r>
            <a:r>
              <a:rPr lang="tr-TR" sz="1200" dirty="0" err="1">
                <a:solidFill>
                  <a:srgbClr val="2B91AF"/>
                </a:solidFill>
                <a:highlight>
                  <a:srgbClr val="FFFFFF"/>
                </a:highlight>
                <a:latin typeface="Consolas" panose="020B0609020204030204" pitchFamily="49" charset="0"/>
              </a:rPr>
              <a:t>Double</a:t>
            </a:r>
            <a:r>
              <a:rPr lang="tr-TR" sz="1200" dirty="0" err="1">
                <a:solidFill>
                  <a:srgbClr val="000000"/>
                </a:solidFill>
                <a:highlight>
                  <a:srgbClr val="FFFFFF"/>
                </a:highlight>
                <a:latin typeface="Consolas" panose="020B0609020204030204" pitchFamily="49" charset="0"/>
              </a:rPr>
              <a:t>.Parse</a:t>
            </a:r>
            <a:r>
              <a:rPr lang="tr-TR" sz="1200" dirty="0">
                <a:solidFill>
                  <a:srgbClr val="000000"/>
                </a:solidFill>
                <a:highlight>
                  <a:srgbClr val="FFFFFF"/>
                </a:highlight>
                <a:latin typeface="Consolas" panose="020B0609020204030204" pitchFamily="49" charset="0"/>
              </a:rPr>
              <a:t>(</a:t>
            </a:r>
            <a:r>
              <a:rPr lang="tr-TR" sz="1200" dirty="0" err="1">
                <a:solidFill>
                  <a:srgbClr val="000000"/>
                </a:solidFill>
                <a:highlight>
                  <a:srgbClr val="FFFFFF"/>
                </a:highlight>
                <a:latin typeface="Consolas" panose="020B0609020204030204" pitchFamily="49" charset="0"/>
              </a:rPr>
              <a:t>dereceSicaklık</a:t>
            </a:r>
            <a:r>
              <a:rPr lang="tr-TR" sz="1200" dirty="0">
                <a:solidFill>
                  <a:srgbClr val="000000"/>
                </a:solidFill>
                <a:highlight>
                  <a:srgbClr val="FFFFFF"/>
                </a:highlight>
                <a:latin typeface="Consolas" panose="020B0609020204030204" pitchFamily="49" charset="0"/>
              </a:rPr>
              <a:t>);</a:t>
            </a:r>
          </a:p>
          <a:p>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double</a:t>
            </a:r>
            <a:r>
              <a:rPr lang="de-DE" sz="1200" dirty="0">
                <a:solidFill>
                  <a:srgbClr val="000000"/>
                </a:solidFill>
                <a:highlight>
                  <a:srgbClr val="FFFFFF"/>
                </a:highlight>
                <a:latin typeface="Consolas" panose="020B0609020204030204" pitchFamily="49" charset="0"/>
              </a:rPr>
              <a:t> </a:t>
            </a:r>
            <a:r>
              <a:rPr lang="de-DE" sz="1200" dirty="0" err="1">
                <a:solidFill>
                  <a:srgbClr val="000000"/>
                </a:solidFill>
                <a:highlight>
                  <a:srgbClr val="FFFFFF"/>
                </a:highlight>
                <a:latin typeface="Consolas" panose="020B0609020204030204" pitchFamily="49" charset="0"/>
              </a:rPr>
              <a:t>fahrenheit</a:t>
            </a:r>
            <a:r>
              <a:rPr lang="de-DE" sz="1200" dirty="0">
                <a:solidFill>
                  <a:srgbClr val="000000"/>
                </a:solidFill>
                <a:highlight>
                  <a:srgbClr val="FFFFFF"/>
                </a:highlight>
                <a:latin typeface="Consolas" panose="020B0609020204030204" pitchFamily="49" charset="0"/>
              </a:rPr>
              <a:t> = (</a:t>
            </a:r>
            <a:r>
              <a:rPr lang="de-DE" sz="1200" dirty="0" err="1">
                <a:solidFill>
                  <a:srgbClr val="000000"/>
                </a:solidFill>
                <a:highlight>
                  <a:srgbClr val="FFFFFF"/>
                </a:highlight>
                <a:latin typeface="Consolas" panose="020B0609020204030204" pitchFamily="49" charset="0"/>
              </a:rPr>
              <a:t>derece</a:t>
            </a:r>
            <a:r>
              <a:rPr lang="de-DE" sz="1200" dirty="0">
                <a:solidFill>
                  <a:srgbClr val="000000"/>
                </a:solidFill>
                <a:highlight>
                  <a:srgbClr val="FFFFFF"/>
                </a:highlight>
                <a:latin typeface="Consolas" panose="020B0609020204030204" pitchFamily="49" charset="0"/>
              </a:rPr>
              <a:t>  * 9 / 5) + 32;</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return</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fahrenheit</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public</a:t>
            </a: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static</a:t>
            </a:r>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double</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FahrenheitDerece</a:t>
            </a:r>
            <a:r>
              <a:rPr lang="tr-TR" sz="1200" dirty="0">
                <a:solidFill>
                  <a:srgbClr val="000000"/>
                </a:solidFill>
                <a:highlight>
                  <a:srgbClr val="FFFFFF"/>
                </a:highlight>
                <a:latin typeface="Consolas" panose="020B0609020204030204" pitchFamily="49" charset="0"/>
              </a:rPr>
              <a:t>(</a:t>
            </a:r>
            <a:r>
              <a:rPr lang="tr-TR" sz="1200" dirty="0" err="1">
                <a:solidFill>
                  <a:srgbClr val="0000FF"/>
                </a:solidFill>
                <a:highlight>
                  <a:srgbClr val="FFFFFF"/>
                </a:highlight>
                <a:latin typeface="Consolas" panose="020B0609020204030204" pitchFamily="49" charset="0"/>
              </a:rPr>
              <a:t>string</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FahrenheitSicaklik</a:t>
            </a:r>
            <a:r>
              <a:rPr lang="tr-TR" sz="1200" dirty="0">
                <a:solidFill>
                  <a:srgbClr val="000000"/>
                </a:solidFill>
                <a:highlight>
                  <a:srgbClr val="FFFFFF"/>
                </a:highlight>
                <a:latin typeface="Consolas" panose="020B0609020204030204" pitchFamily="49" charset="0"/>
              </a:rPr>
              <a:t>)</a:t>
            </a:r>
          </a:p>
          <a:p>
            <a:r>
              <a:rPr lang="tr-TR" sz="1200" dirty="0">
                <a:solidFill>
                  <a:srgbClr val="000000"/>
                </a:solidFill>
                <a:highlight>
                  <a:srgbClr val="FFFFFF"/>
                </a:highlight>
                <a:latin typeface="Consolas" panose="020B0609020204030204" pitchFamily="49" charset="0"/>
              </a:rPr>
              <a:t>        {</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double</a:t>
            </a:r>
            <a:r>
              <a:rPr lang="tr-TR" sz="1200" dirty="0">
                <a:solidFill>
                  <a:srgbClr val="000000"/>
                </a:solidFill>
                <a:highlight>
                  <a:srgbClr val="FFFFFF"/>
                </a:highlight>
                <a:latin typeface="Consolas" panose="020B0609020204030204" pitchFamily="49" charset="0"/>
              </a:rPr>
              <a:t> </a:t>
            </a:r>
            <a:r>
              <a:rPr lang="tr-TR" sz="1200" dirty="0" err="1">
                <a:solidFill>
                  <a:srgbClr val="000000"/>
                </a:solidFill>
                <a:highlight>
                  <a:srgbClr val="FFFFFF"/>
                </a:highlight>
                <a:latin typeface="Consolas" panose="020B0609020204030204" pitchFamily="49" charset="0"/>
              </a:rPr>
              <a:t>fahrenheit</a:t>
            </a:r>
            <a:r>
              <a:rPr lang="tr-TR" sz="1200" dirty="0">
                <a:solidFill>
                  <a:srgbClr val="000000"/>
                </a:solidFill>
                <a:highlight>
                  <a:srgbClr val="FFFFFF"/>
                </a:highlight>
                <a:latin typeface="Consolas" panose="020B0609020204030204" pitchFamily="49" charset="0"/>
              </a:rPr>
              <a:t> = </a:t>
            </a:r>
            <a:r>
              <a:rPr lang="tr-TR" sz="1200" dirty="0" err="1">
                <a:solidFill>
                  <a:srgbClr val="2B91AF"/>
                </a:solidFill>
                <a:highlight>
                  <a:srgbClr val="FFFFFF"/>
                </a:highlight>
                <a:latin typeface="Consolas" panose="020B0609020204030204" pitchFamily="49" charset="0"/>
              </a:rPr>
              <a:t>Double</a:t>
            </a:r>
            <a:r>
              <a:rPr lang="tr-TR" sz="1200" dirty="0" err="1">
                <a:solidFill>
                  <a:srgbClr val="000000"/>
                </a:solidFill>
                <a:highlight>
                  <a:srgbClr val="FFFFFF"/>
                </a:highlight>
                <a:latin typeface="Consolas" panose="020B0609020204030204" pitchFamily="49" charset="0"/>
              </a:rPr>
              <a:t>.Parse</a:t>
            </a:r>
            <a:r>
              <a:rPr lang="tr-TR" sz="1200" dirty="0">
                <a:solidFill>
                  <a:srgbClr val="000000"/>
                </a:solidFill>
                <a:highlight>
                  <a:srgbClr val="FFFFFF"/>
                </a:highlight>
                <a:latin typeface="Consolas" panose="020B0609020204030204" pitchFamily="49" charset="0"/>
              </a:rPr>
              <a:t>(</a:t>
            </a:r>
            <a:r>
              <a:rPr lang="tr-TR" sz="1200" dirty="0" err="1">
                <a:solidFill>
                  <a:srgbClr val="000000"/>
                </a:solidFill>
                <a:highlight>
                  <a:srgbClr val="FFFFFF"/>
                </a:highlight>
                <a:latin typeface="Consolas" panose="020B0609020204030204" pitchFamily="49" charset="0"/>
              </a:rPr>
              <a:t>FahrenheitSicaklik</a:t>
            </a:r>
            <a:r>
              <a:rPr lang="tr-TR" sz="1200" dirty="0">
                <a:solidFill>
                  <a:srgbClr val="000000"/>
                </a:solidFill>
                <a:highlight>
                  <a:srgbClr val="FFFFFF"/>
                </a:highlight>
                <a:latin typeface="Consolas" panose="020B0609020204030204" pitchFamily="49" charset="0"/>
              </a:rPr>
              <a:t>);</a:t>
            </a:r>
          </a:p>
          <a:p>
            <a:r>
              <a:rPr lang="de-DE" sz="1200" dirty="0">
                <a:solidFill>
                  <a:srgbClr val="000000"/>
                </a:solidFill>
                <a:highlight>
                  <a:srgbClr val="FFFFFF"/>
                </a:highlight>
                <a:latin typeface="Consolas" panose="020B0609020204030204" pitchFamily="49" charset="0"/>
              </a:rPr>
              <a:t>            </a:t>
            </a:r>
            <a:r>
              <a:rPr lang="de-DE" sz="1200" dirty="0">
                <a:solidFill>
                  <a:srgbClr val="0000FF"/>
                </a:solidFill>
                <a:highlight>
                  <a:srgbClr val="FFFFFF"/>
                </a:highlight>
                <a:latin typeface="Consolas" panose="020B0609020204030204" pitchFamily="49" charset="0"/>
              </a:rPr>
              <a:t>double</a:t>
            </a:r>
            <a:r>
              <a:rPr lang="de-DE" sz="1200" dirty="0">
                <a:solidFill>
                  <a:srgbClr val="000000"/>
                </a:solidFill>
                <a:highlight>
                  <a:srgbClr val="FFFFFF"/>
                </a:highlight>
                <a:latin typeface="Consolas" panose="020B0609020204030204" pitchFamily="49" charset="0"/>
              </a:rPr>
              <a:t> </a:t>
            </a:r>
            <a:r>
              <a:rPr lang="de-DE" sz="1200" dirty="0" err="1">
                <a:solidFill>
                  <a:srgbClr val="000000"/>
                </a:solidFill>
                <a:highlight>
                  <a:srgbClr val="FFFFFF"/>
                </a:highlight>
                <a:latin typeface="Consolas" panose="020B0609020204030204" pitchFamily="49" charset="0"/>
              </a:rPr>
              <a:t>derece</a:t>
            </a:r>
            <a:r>
              <a:rPr lang="de-DE" sz="1200" dirty="0">
                <a:solidFill>
                  <a:srgbClr val="000000"/>
                </a:solidFill>
                <a:highlight>
                  <a:srgbClr val="FFFFFF"/>
                </a:highlight>
                <a:latin typeface="Consolas" panose="020B0609020204030204" pitchFamily="49" charset="0"/>
              </a:rPr>
              <a:t> = (</a:t>
            </a:r>
            <a:r>
              <a:rPr lang="de-DE" sz="1200" dirty="0" err="1">
                <a:solidFill>
                  <a:srgbClr val="000000"/>
                </a:solidFill>
                <a:highlight>
                  <a:srgbClr val="FFFFFF"/>
                </a:highlight>
                <a:latin typeface="Consolas" panose="020B0609020204030204" pitchFamily="49" charset="0"/>
              </a:rPr>
              <a:t>fahrenheit</a:t>
            </a:r>
            <a:r>
              <a:rPr lang="de-DE" sz="1200" dirty="0">
                <a:solidFill>
                  <a:srgbClr val="000000"/>
                </a:solidFill>
                <a:highlight>
                  <a:srgbClr val="FFFFFF"/>
                </a:highlight>
                <a:latin typeface="Consolas" panose="020B0609020204030204" pitchFamily="49" charset="0"/>
              </a:rPr>
              <a:t> - 32) * 5 / 9;</a:t>
            </a:r>
          </a:p>
          <a:p>
            <a:r>
              <a:rPr lang="tr-TR" sz="1200" dirty="0">
                <a:solidFill>
                  <a:srgbClr val="000000"/>
                </a:solidFill>
                <a:highlight>
                  <a:srgbClr val="FFFFFF"/>
                </a:highlight>
                <a:latin typeface="Consolas" panose="020B0609020204030204" pitchFamily="49" charset="0"/>
              </a:rPr>
              <a:t>            </a:t>
            </a:r>
            <a:r>
              <a:rPr lang="tr-TR" sz="1200" dirty="0" err="1">
                <a:solidFill>
                  <a:srgbClr val="0000FF"/>
                </a:solidFill>
                <a:highlight>
                  <a:srgbClr val="FFFFFF"/>
                </a:highlight>
                <a:latin typeface="Consolas" panose="020B0609020204030204" pitchFamily="49" charset="0"/>
              </a:rPr>
              <a:t>return</a:t>
            </a:r>
            <a:r>
              <a:rPr lang="tr-TR" sz="1200" dirty="0">
                <a:solidFill>
                  <a:srgbClr val="000000"/>
                </a:solidFill>
                <a:highlight>
                  <a:srgbClr val="FFFFFF"/>
                </a:highlight>
                <a:latin typeface="Consolas" panose="020B0609020204030204" pitchFamily="49" charset="0"/>
              </a:rPr>
              <a:t> derece ;</a:t>
            </a:r>
          </a:p>
          <a:p>
            <a:r>
              <a:rPr lang="tr-TR" sz="1200" dirty="0">
                <a:solidFill>
                  <a:srgbClr val="000000"/>
                </a:solidFill>
                <a:highlight>
                  <a:srgbClr val="FFFFFF"/>
                </a:highlight>
                <a:latin typeface="Consolas" panose="020B0609020204030204" pitchFamily="49" charset="0"/>
              </a:rPr>
              <a:t>        }</a:t>
            </a:r>
          </a:p>
          <a:p>
            <a:r>
              <a:rPr lang="en-US" sz="1200" dirty="0">
                <a:solidFill>
                  <a:srgbClr val="000000"/>
                </a:solidFill>
                <a:highlight>
                  <a:srgbClr val="FFFFFF"/>
                </a:highlight>
                <a:latin typeface="Consolas" panose="020B0609020204030204" pitchFamily="49" charset="0"/>
              </a:rPr>
              <a:t>        </a:t>
            </a:r>
            <a:r>
              <a:rPr lang="en-US" sz="1200" dirty="0">
                <a:solidFill>
                  <a:srgbClr val="008000"/>
                </a:solidFill>
                <a:highlight>
                  <a:srgbClr val="FFFFFF"/>
                </a:highlight>
                <a:latin typeface="Consolas" panose="020B0609020204030204" pitchFamily="49" charset="0"/>
              </a:rPr>
              <a:t>//public static double </a:t>
            </a:r>
            <a:r>
              <a:rPr lang="en-US" sz="1200" dirty="0" err="1">
                <a:solidFill>
                  <a:srgbClr val="008000"/>
                </a:solidFill>
                <a:highlight>
                  <a:srgbClr val="FFFFFF"/>
                </a:highlight>
                <a:latin typeface="Consolas" panose="020B0609020204030204" pitchFamily="49" charset="0"/>
              </a:rPr>
              <a:t>metreInch</a:t>
            </a:r>
            <a:r>
              <a:rPr lang="en-US" sz="1200" dirty="0">
                <a:solidFill>
                  <a:srgbClr val="008000"/>
                </a:solidFill>
                <a:highlight>
                  <a:srgbClr val="FFFFFF"/>
                </a:highlight>
                <a:latin typeface="Consolas" panose="020B0609020204030204" pitchFamily="49" charset="0"/>
              </a:rPr>
              <a:t>(string </a:t>
            </a:r>
            <a:r>
              <a:rPr lang="en-US" sz="1200" dirty="0" err="1">
                <a:solidFill>
                  <a:srgbClr val="008000"/>
                </a:solidFill>
                <a:highlight>
                  <a:srgbClr val="FFFFFF"/>
                </a:highlight>
                <a:latin typeface="Consolas" panose="020B0609020204030204" pitchFamily="49" charset="0"/>
              </a:rPr>
              <a:t>OlcuMetre</a:t>
            </a:r>
            <a:r>
              <a:rPr lang="en-US" sz="1200" dirty="0">
                <a:solidFill>
                  <a:srgbClr val="008000"/>
                </a:solidFill>
                <a:highlight>
                  <a:srgbClr val="FFFFFF"/>
                </a:highlight>
                <a:latin typeface="Consolas" panose="020B0609020204030204" pitchFamily="49" charset="0"/>
              </a:rPr>
              <a:t>)</a:t>
            </a:r>
            <a:endParaRPr lang="en-US"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r>
              <a:rPr lang="tr-TR" sz="1200" dirty="0">
                <a:solidFill>
                  <a:srgbClr val="008000"/>
                </a:solidFill>
                <a:highlight>
                  <a:srgbClr val="FFFFFF"/>
                </a:highlight>
                <a:latin typeface="Consolas" panose="020B0609020204030204" pitchFamily="49" charset="0"/>
              </a:rPr>
              <a:t>//{</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r>
              <a:rPr lang="tr-TR" sz="1200" dirty="0">
                <a:solidFill>
                  <a:srgbClr val="008000"/>
                </a:solidFill>
                <a:highlight>
                  <a:srgbClr val="FFFFFF"/>
                </a:highlight>
                <a:latin typeface="Consolas" panose="020B0609020204030204" pitchFamily="49" charset="0"/>
              </a:rPr>
              <a:t>//    </a:t>
            </a:r>
            <a:r>
              <a:rPr lang="tr-TR" sz="1200" dirty="0" err="1">
                <a:solidFill>
                  <a:srgbClr val="008000"/>
                </a:solidFill>
                <a:highlight>
                  <a:srgbClr val="FFFFFF"/>
                </a:highlight>
                <a:latin typeface="Consolas" panose="020B0609020204030204" pitchFamily="49" charset="0"/>
              </a:rPr>
              <a:t>double</a:t>
            </a:r>
            <a:r>
              <a:rPr lang="tr-TR" sz="1200" dirty="0">
                <a:solidFill>
                  <a:srgbClr val="008000"/>
                </a:solidFill>
                <a:highlight>
                  <a:srgbClr val="FFFFFF"/>
                </a:highlight>
                <a:latin typeface="Consolas" panose="020B0609020204030204" pitchFamily="49" charset="0"/>
              </a:rPr>
              <a:t> metre = </a:t>
            </a:r>
            <a:r>
              <a:rPr lang="tr-TR" sz="1200" dirty="0" err="1">
                <a:solidFill>
                  <a:srgbClr val="008000"/>
                </a:solidFill>
                <a:highlight>
                  <a:srgbClr val="FFFFFF"/>
                </a:highlight>
                <a:latin typeface="Consolas" panose="020B0609020204030204" pitchFamily="49" charset="0"/>
              </a:rPr>
              <a:t>Double.Parse</a:t>
            </a:r>
            <a:r>
              <a:rPr lang="tr-TR" sz="1200" dirty="0">
                <a:solidFill>
                  <a:srgbClr val="008000"/>
                </a:solidFill>
                <a:highlight>
                  <a:srgbClr val="FFFFFF"/>
                </a:highlight>
                <a:latin typeface="Consolas" panose="020B0609020204030204" pitchFamily="49" charset="0"/>
              </a:rPr>
              <a:t>(</a:t>
            </a:r>
            <a:r>
              <a:rPr lang="tr-TR" sz="1200" dirty="0" err="1">
                <a:solidFill>
                  <a:srgbClr val="008000"/>
                </a:solidFill>
                <a:highlight>
                  <a:srgbClr val="FFFFFF"/>
                </a:highlight>
                <a:latin typeface="Consolas" panose="020B0609020204030204" pitchFamily="49" charset="0"/>
              </a:rPr>
              <a:t>OlcuMetre</a:t>
            </a:r>
            <a:r>
              <a:rPr lang="tr-TR" sz="1200" dirty="0">
                <a:solidFill>
                  <a:srgbClr val="008000"/>
                </a:solidFill>
                <a:highlight>
                  <a:srgbClr val="FFFFFF"/>
                </a:highlight>
                <a:latin typeface="Consolas" panose="020B0609020204030204" pitchFamily="49" charset="0"/>
              </a:rPr>
              <a:t>);</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r>
              <a:rPr lang="tr-TR" sz="1200" dirty="0">
                <a:solidFill>
                  <a:srgbClr val="008000"/>
                </a:solidFill>
                <a:highlight>
                  <a:srgbClr val="FFFFFF"/>
                </a:highlight>
                <a:latin typeface="Consolas" panose="020B0609020204030204" pitchFamily="49" charset="0"/>
              </a:rPr>
              <a:t>//    </a:t>
            </a:r>
            <a:r>
              <a:rPr lang="tr-TR" sz="1200" dirty="0" err="1">
                <a:solidFill>
                  <a:srgbClr val="008000"/>
                </a:solidFill>
                <a:highlight>
                  <a:srgbClr val="FFFFFF"/>
                </a:highlight>
                <a:latin typeface="Consolas" panose="020B0609020204030204" pitchFamily="49" charset="0"/>
              </a:rPr>
              <a:t>double</a:t>
            </a:r>
            <a:r>
              <a:rPr lang="tr-TR" sz="1200" dirty="0">
                <a:solidFill>
                  <a:srgbClr val="008000"/>
                </a:solidFill>
                <a:highlight>
                  <a:srgbClr val="FFFFFF"/>
                </a:highlight>
                <a:latin typeface="Consolas" panose="020B0609020204030204" pitchFamily="49" charset="0"/>
              </a:rPr>
              <a:t> </a:t>
            </a:r>
            <a:r>
              <a:rPr lang="tr-TR" sz="1200" dirty="0" err="1">
                <a:solidFill>
                  <a:srgbClr val="008000"/>
                </a:solidFill>
                <a:highlight>
                  <a:srgbClr val="FFFFFF"/>
                </a:highlight>
                <a:latin typeface="Consolas" panose="020B0609020204030204" pitchFamily="49" charset="0"/>
              </a:rPr>
              <a:t>inch</a:t>
            </a:r>
            <a:r>
              <a:rPr lang="tr-TR" sz="1200" dirty="0">
                <a:solidFill>
                  <a:srgbClr val="008000"/>
                </a:solidFill>
                <a:highlight>
                  <a:srgbClr val="FFFFFF"/>
                </a:highlight>
                <a:latin typeface="Consolas" panose="020B0609020204030204" pitchFamily="49" charset="0"/>
              </a:rPr>
              <a:t> = </a:t>
            </a:r>
            <a:r>
              <a:rPr lang="tr-TR" sz="1200" dirty="0" err="1">
                <a:solidFill>
                  <a:srgbClr val="008000"/>
                </a:solidFill>
                <a:highlight>
                  <a:srgbClr val="FFFFFF"/>
                </a:highlight>
                <a:latin typeface="Consolas" panose="020B0609020204030204" pitchFamily="49" charset="0"/>
              </a:rPr>
              <a:t>Ma</a:t>
            </a:r>
            <a:r>
              <a:rPr lang="tr-TR" sz="1200" dirty="0">
                <a:solidFill>
                  <a:srgbClr val="008000"/>
                </a:solidFill>
                <a:highlight>
                  <a:srgbClr val="FFFFFF"/>
                </a:highlight>
                <a:latin typeface="Consolas" panose="020B0609020204030204" pitchFamily="49" charset="0"/>
              </a:rPr>
              <a:t> </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r>
              <a:rPr lang="tr-TR" sz="1200" dirty="0">
                <a:solidFill>
                  <a:srgbClr val="008000"/>
                </a:solidFill>
                <a:highlight>
                  <a:srgbClr val="FFFFFF"/>
                </a:highlight>
                <a:latin typeface="Consolas" panose="020B0609020204030204" pitchFamily="49" charset="0"/>
              </a:rPr>
              <a:t>//}</a:t>
            </a:r>
            <a:endParaRPr lang="tr-TR" sz="1200" dirty="0">
              <a:solidFill>
                <a:srgbClr val="000000"/>
              </a:solidFill>
              <a:highlight>
                <a:srgbClr val="FFFFFF"/>
              </a:highlight>
              <a:latin typeface="Consolas" panose="020B0609020204030204" pitchFamily="49" charset="0"/>
            </a:endParaRPr>
          </a:p>
          <a:p>
            <a:r>
              <a:rPr lang="tr-TR" sz="1200" dirty="0">
                <a:solidFill>
                  <a:srgbClr val="000000"/>
                </a:solidFill>
                <a:highlight>
                  <a:srgbClr val="FFFFFF"/>
                </a:highlight>
                <a:latin typeface="Consolas" panose="020B0609020204030204" pitchFamily="49" charset="0"/>
              </a:rPr>
              <a:t>    }</a:t>
            </a:r>
          </a:p>
          <a:p>
            <a:endParaRPr lang="tr-TR" sz="1200" dirty="0">
              <a:solidFill>
                <a:srgbClr val="000000"/>
              </a:solidFill>
              <a:highlight>
                <a:srgbClr val="FFFFFF"/>
              </a:highlight>
              <a:latin typeface="Consolas" panose="020B0609020204030204" pitchFamily="49" charset="0"/>
            </a:endParaRPr>
          </a:p>
          <a:p>
            <a:endParaRPr lang="tr-TR" sz="1200" dirty="0">
              <a:solidFill>
                <a:srgbClr val="000000"/>
              </a:solidFill>
              <a:highlight>
                <a:srgbClr val="FFFFFF"/>
              </a:highlight>
              <a:latin typeface="Consolas" panose="020B0609020204030204" pitchFamily="49" charset="0"/>
            </a:endParaRPr>
          </a:p>
        </p:txBody>
      </p:sp>
      <p:sp>
        <p:nvSpPr>
          <p:cNvPr id="4" name="Metin kutusu 3"/>
          <p:cNvSpPr txBox="1"/>
          <p:nvPr/>
        </p:nvSpPr>
        <p:spPr>
          <a:xfrm>
            <a:off x="304800" y="291548"/>
            <a:ext cx="2853538" cy="369332"/>
          </a:xfrm>
          <a:prstGeom prst="rect">
            <a:avLst/>
          </a:prstGeom>
          <a:noFill/>
        </p:spPr>
        <p:txBody>
          <a:bodyPr wrap="none" rtlCol="0">
            <a:spAutoFit/>
          </a:bodyPr>
          <a:lstStyle/>
          <a:p>
            <a:r>
              <a:rPr lang="tr-TR" b="1" dirty="0"/>
              <a:t>Örnek : statik sınıf kullanımı</a:t>
            </a:r>
          </a:p>
        </p:txBody>
      </p:sp>
    </p:spTree>
    <p:extLst>
      <p:ext uri="{BB962C8B-B14F-4D97-AF65-F5344CB8AC3E}">
        <p14:creationId xmlns:p14="http://schemas.microsoft.com/office/powerpoint/2010/main" val="3162135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16835" y="200841"/>
            <a:ext cx="9104243" cy="6524863"/>
          </a:xfrm>
          <a:prstGeom prst="rect">
            <a:avLst/>
          </a:prstGeom>
        </p:spPr>
        <p:txBody>
          <a:bodyPr wrap="square">
            <a:spAutoFit/>
          </a:bodyPr>
          <a:lstStyle/>
          <a:p>
            <a:endParaRPr lang="tr-TR" sz="1100" dirty="0">
              <a:solidFill>
                <a:srgbClr val="000000"/>
              </a:solidFill>
              <a:highlight>
                <a:srgbClr val="FFFFFF"/>
              </a:highlight>
              <a:latin typeface="Consolas" panose="020B0609020204030204" pitchFamily="49" charset="0"/>
            </a:endParaRPr>
          </a:p>
          <a:p>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class</a:t>
            </a:r>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TestTemperatureConverter</a:t>
            </a:r>
            <a:endParaRPr lang="tr-TR" sz="1100" dirty="0">
              <a:solidFill>
                <a:srgbClr val="000000"/>
              </a:solidFill>
              <a:highlight>
                <a:srgbClr val="FFFFFF"/>
              </a:highlight>
              <a:latin typeface="Consolas" panose="020B0609020204030204" pitchFamily="49" charset="0"/>
            </a:endParaRPr>
          </a:p>
          <a:p>
            <a:r>
              <a:rPr lang="tr-TR" sz="1100" dirty="0">
                <a:solidFill>
                  <a:srgbClr val="000000"/>
                </a:solidFill>
                <a:highlight>
                  <a:srgbClr val="FFFFFF"/>
                </a:highlight>
                <a:latin typeface="Consolas" panose="020B0609020204030204" pitchFamily="49" charset="0"/>
              </a:rPr>
              <a:t>    {</a:t>
            </a:r>
          </a:p>
          <a:p>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static</a:t>
            </a:r>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void</a:t>
            </a:r>
            <a:r>
              <a:rPr lang="tr-TR" sz="1100" dirty="0">
                <a:solidFill>
                  <a:srgbClr val="000000"/>
                </a:solidFill>
                <a:highlight>
                  <a:srgbClr val="FFFFFF"/>
                </a:highlight>
                <a:latin typeface="Consolas" panose="020B0609020204030204" pitchFamily="49" charset="0"/>
              </a:rPr>
              <a:t> Main()</a:t>
            </a:r>
          </a:p>
          <a:p>
            <a:r>
              <a:rPr lang="tr-TR" sz="1100" dirty="0">
                <a:solidFill>
                  <a:srgbClr val="000000"/>
                </a:solidFill>
                <a:highlight>
                  <a:srgbClr val="FFFFFF"/>
                </a:highlight>
                <a:latin typeface="Consolas" panose="020B0609020204030204" pitchFamily="49" charset="0"/>
              </a:rPr>
              <a:t>        {</a:t>
            </a:r>
          </a:p>
          <a:p>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.WriteLine</a:t>
            </a:r>
            <a:r>
              <a:rPr lang="tr-TR" sz="1100" dirty="0">
                <a:solidFill>
                  <a:srgbClr val="000000"/>
                </a:solidFill>
                <a:highlight>
                  <a:srgbClr val="FFFFFF"/>
                </a:highlight>
                <a:latin typeface="Consolas" panose="020B0609020204030204" pitchFamily="49" charset="0"/>
              </a:rPr>
              <a:t>(</a:t>
            </a:r>
            <a:r>
              <a:rPr lang="tr-TR" sz="1100" dirty="0">
                <a:solidFill>
                  <a:srgbClr val="A31515"/>
                </a:solidFill>
                <a:highlight>
                  <a:srgbClr val="FFFFFF"/>
                </a:highlight>
                <a:latin typeface="Consolas" panose="020B0609020204030204" pitchFamily="49" charset="0"/>
              </a:rPr>
              <a:t>" bir birim dönüştürme seçiniz"</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.WriteLine</a:t>
            </a:r>
            <a:r>
              <a:rPr lang="tr-TR" sz="1100" dirty="0">
                <a:solidFill>
                  <a:srgbClr val="000000"/>
                </a:solidFill>
                <a:highlight>
                  <a:srgbClr val="FFFFFF"/>
                </a:highlight>
                <a:latin typeface="Consolas" panose="020B0609020204030204" pitchFamily="49" charset="0"/>
              </a:rPr>
              <a:t>(</a:t>
            </a:r>
            <a:r>
              <a:rPr lang="tr-TR" sz="1100" dirty="0">
                <a:solidFill>
                  <a:srgbClr val="A31515"/>
                </a:solidFill>
                <a:highlight>
                  <a:srgbClr val="FFFFFF"/>
                </a:highlight>
                <a:latin typeface="Consolas" panose="020B0609020204030204" pitchFamily="49" charset="0"/>
              </a:rPr>
              <a:t>"1. dereceden </a:t>
            </a:r>
            <a:r>
              <a:rPr lang="tr-TR" sz="1100" dirty="0" err="1">
                <a:solidFill>
                  <a:srgbClr val="A31515"/>
                </a:solidFill>
                <a:highlight>
                  <a:srgbClr val="FFFFFF"/>
                </a:highlight>
                <a:latin typeface="Consolas" panose="020B0609020204030204" pitchFamily="49" charset="0"/>
              </a:rPr>
              <a:t>Fahrenheit'a</a:t>
            </a:r>
            <a:r>
              <a:rPr lang="tr-TR" sz="1100" dirty="0">
                <a:solidFill>
                  <a:srgbClr val="A31515"/>
                </a:solidFill>
                <a:highlight>
                  <a:srgbClr val="FFFFFF"/>
                </a:highlight>
                <a:latin typeface="Consolas" panose="020B0609020204030204" pitchFamily="49" charset="0"/>
              </a:rPr>
              <a:t>."</a:t>
            </a:r>
            <a:r>
              <a:rPr lang="tr-TR" sz="1100" dirty="0">
                <a:solidFill>
                  <a:srgbClr val="000000"/>
                </a:solidFill>
                <a:highlight>
                  <a:srgbClr val="FFFFFF"/>
                </a:highlight>
                <a:latin typeface="Consolas" panose="020B0609020204030204" pitchFamily="49" charset="0"/>
              </a:rPr>
              <a:t>);</a:t>
            </a:r>
          </a:p>
          <a:p>
            <a:r>
              <a:rPr lang="de-DE" sz="1100" dirty="0">
                <a:solidFill>
                  <a:srgbClr val="000000"/>
                </a:solidFill>
                <a:highlight>
                  <a:srgbClr val="FFFFFF"/>
                </a:highlight>
                <a:latin typeface="Consolas" panose="020B0609020204030204" pitchFamily="49" charset="0"/>
              </a:rPr>
              <a:t>            </a:t>
            </a:r>
            <a:r>
              <a:rPr lang="de-DE" sz="1100" dirty="0" err="1">
                <a:solidFill>
                  <a:srgbClr val="2B91AF"/>
                </a:solidFill>
                <a:highlight>
                  <a:srgbClr val="FFFFFF"/>
                </a:highlight>
                <a:latin typeface="Consolas" panose="020B0609020204030204" pitchFamily="49" charset="0"/>
              </a:rPr>
              <a:t>Console</a:t>
            </a:r>
            <a:r>
              <a:rPr lang="de-DE" sz="1100" dirty="0" err="1">
                <a:solidFill>
                  <a:srgbClr val="000000"/>
                </a:solidFill>
                <a:highlight>
                  <a:srgbClr val="FFFFFF"/>
                </a:highlight>
                <a:latin typeface="Consolas" panose="020B0609020204030204" pitchFamily="49" charset="0"/>
              </a:rPr>
              <a:t>.WriteLine</a:t>
            </a:r>
            <a:r>
              <a:rPr lang="de-DE" sz="1100" dirty="0">
                <a:solidFill>
                  <a:srgbClr val="000000"/>
                </a:solidFill>
                <a:highlight>
                  <a:srgbClr val="FFFFFF"/>
                </a:highlight>
                <a:latin typeface="Consolas" panose="020B0609020204030204" pitchFamily="49" charset="0"/>
              </a:rPr>
              <a:t>(</a:t>
            </a:r>
            <a:r>
              <a:rPr lang="de-DE" sz="1100" dirty="0">
                <a:solidFill>
                  <a:srgbClr val="A31515"/>
                </a:solidFill>
                <a:highlight>
                  <a:srgbClr val="FFFFFF"/>
                </a:highlight>
                <a:latin typeface="Consolas" panose="020B0609020204030204" pitchFamily="49" charset="0"/>
              </a:rPr>
              <a:t>"2. Fahrenheit </a:t>
            </a:r>
            <a:r>
              <a:rPr lang="de-DE" sz="1100" dirty="0" err="1">
                <a:solidFill>
                  <a:srgbClr val="A31515"/>
                </a:solidFill>
                <a:highlight>
                  <a:srgbClr val="FFFFFF"/>
                </a:highlight>
                <a:latin typeface="Consolas" panose="020B0609020204030204" pitchFamily="49" charset="0"/>
              </a:rPr>
              <a:t>dan</a:t>
            </a:r>
            <a:r>
              <a:rPr lang="de-DE" sz="1100" dirty="0">
                <a:solidFill>
                  <a:srgbClr val="A31515"/>
                </a:solidFill>
                <a:highlight>
                  <a:srgbClr val="FFFFFF"/>
                </a:highlight>
                <a:latin typeface="Consolas" panose="020B0609020204030204" pitchFamily="49" charset="0"/>
              </a:rPr>
              <a:t> </a:t>
            </a:r>
            <a:r>
              <a:rPr lang="de-DE" sz="1100" dirty="0" err="1">
                <a:solidFill>
                  <a:srgbClr val="A31515"/>
                </a:solidFill>
                <a:highlight>
                  <a:srgbClr val="FFFFFF"/>
                </a:highlight>
                <a:latin typeface="Consolas" panose="020B0609020204030204" pitchFamily="49" charset="0"/>
              </a:rPr>
              <a:t>dereceye</a:t>
            </a:r>
            <a:r>
              <a:rPr lang="de-DE" sz="1100" dirty="0">
                <a:solidFill>
                  <a:srgbClr val="A31515"/>
                </a:solidFill>
                <a:highlight>
                  <a:srgbClr val="FFFFFF"/>
                </a:highlight>
                <a:latin typeface="Consolas" panose="020B0609020204030204" pitchFamily="49" charset="0"/>
              </a:rPr>
              <a:t>."</a:t>
            </a:r>
            <a:r>
              <a:rPr lang="de-DE"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.Write</a:t>
            </a:r>
            <a:r>
              <a:rPr lang="tr-TR" sz="1100" dirty="0">
                <a:solidFill>
                  <a:srgbClr val="000000"/>
                </a:solidFill>
                <a:highlight>
                  <a:srgbClr val="FFFFFF"/>
                </a:highlight>
                <a:latin typeface="Consolas" panose="020B0609020204030204" pitchFamily="49" charset="0"/>
              </a:rPr>
              <a:t>(</a:t>
            </a:r>
            <a:r>
              <a:rPr lang="tr-TR" sz="1100" dirty="0">
                <a:solidFill>
                  <a:srgbClr val="A31515"/>
                </a:solidFill>
                <a:highlight>
                  <a:srgbClr val="FFFFFF"/>
                </a:highlight>
                <a:latin typeface="Consolas" panose="020B0609020204030204" pitchFamily="49" charset="0"/>
              </a:rPr>
              <a:t>":"</a:t>
            </a:r>
            <a:r>
              <a:rPr lang="tr-TR" sz="1100" dirty="0">
                <a:solidFill>
                  <a:srgbClr val="000000"/>
                </a:solidFill>
                <a:highlight>
                  <a:srgbClr val="FFFFFF"/>
                </a:highlight>
                <a:latin typeface="Consolas" panose="020B0609020204030204" pitchFamily="49" charset="0"/>
              </a:rPr>
              <a:t>);</a:t>
            </a:r>
          </a:p>
          <a:p>
            <a:endParaRPr lang="tr-TR" sz="1100" dirty="0">
              <a:solidFill>
                <a:srgbClr val="000000"/>
              </a:solidFill>
              <a:highlight>
                <a:srgbClr val="FFFFFF"/>
              </a:highlight>
              <a:latin typeface="Consolas" panose="020B0609020204030204" pitchFamily="49" charset="0"/>
            </a:endParaRPr>
          </a:p>
          <a:p>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string</a:t>
            </a:r>
            <a:r>
              <a:rPr lang="tr-TR" sz="1100" dirty="0">
                <a:solidFill>
                  <a:srgbClr val="000000"/>
                </a:solidFill>
                <a:highlight>
                  <a:srgbClr val="FFFFFF"/>
                </a:highlight>
                <a:latin typeface="Consolas" panose="020B0609020204030204" pitchFamily="49" charset="0"/>
              </a:rPr>
              <a:t> secim =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.ReadLine</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double</a:t>
            </a:r>
            <a:r>
              <a:rPr lang="tr-TR" sz="1100" dirty="0">
                <a:solidFill>
                  <a:srgbClr val="000000"/>
                </a:solidFill>
                <a:highlight>
                  <a:srgbClr val="FFFFFF"/>
                </a:highlight>
                <a:latin typeface="Consolas" panose="020B0609020204030204" pitchFamily="49" charset="0"/>
              </a:rPr>
              <a:t> F, C = 0;</a:t>
            </a:r>
          </a:p>
          <a:p>
            <a:endParaRPr lang="tr-TR" sz="1100" dirty="0">
              <a:solidFill>
                <a:srgbClr val="000000"/>
              </a:solidFill>
              <a:highlight>
                <a:srgbClr val="FFFFFF"/>
              </a:highlight>
              <a:latin typeface="Consolas" panose="020B0609020204030204" pitchFamily="49" charset="0"/>
            </a:endParaRPr>
          </a:p>
          <a:p>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switch</a:t>
            </a:r>
            <a:r>
              <a:rPr lang="tr-TR" sz="1100" dirty="0">
                <a:solidFill>
                  <a:srgbClr val="000000"/>
                </a:solidFill>
                <a:highlight>
                  <a:srgbClr val="FFFFFF"/>
                </a:highlight>
                <a:latin typeface="Consolas" panose="020B0609020204030204" pitchFamily="49" charset="0"/>
              </a:rPr>
              <a:t> (secim)</a:t>
            </a:r>
          </a:p>
          <a:p>
            <a:r>
              <a:rPr lang="tr-TR" sz="1100" dirty="0">
                <a:solidFill>
                  <a:srgbClr val="000000"/>
                </a:solidFill>
                <a:highlight>
                  <a:srgbClr val="FFFFFF"/>
                </a:highlight>
                <a:latin typeface="Consolas" panose="020B0609020204030204" pitchFamily="49" charset="0"/>
              </a:rPr>
              <a:t>            {</a:t>
            </a:r>
          </a:p>
          <a:p>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case</a:t>
            </a:r>
            <a:r>
              <a:rPr lang="tr-TR" sz="1100" dirty="0">
                <a:solidFill>
                  <a:srgbClr val="000000"/>
                </a:solidFill>
                <a:highlight>
                  <a:srgbClr val="FFFFFF"/>
                </a:highlight>
                <a:latin typeface="Consolas" panose="020B0609020204030204" pitchFamily="49" charset="0"/>
              </a:rPr>
              <a:t> </a:t>
            </a:r>
            <a:r>
              <a:rPr lang="tr-TR" sz="1100" dirty="0">
                <a:solidFill>
                  <a:srgbClr val="A31515"/>
                </a:solidFill>
                <a:highlight>
                  <a:srgbClr val="FFFFFF"/>
                </a:highlight>
                <a:latin typeface="Consolas" panose="020B0609020204030204" pitchFamily="49" charset="0"/>
              </a:rPr>
              <a:t>"1"</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.Write</a:t>
            </a:r>
            <a:r>
              <a:rPr lang="tr-TR" sz="1100" dirty="0">
                <a:solidFill>
                  <a:srgbClr val="000000"/>
                </a:solidFill>
                <a:highlight>
                  <a:srgbClr val="FFFFFF"/>
                </a:highlight>
                <a:latin typeface="Consolas" panose="020B0609020204030204" pitchFamily="49" charset="0"/>
              </a:rPr>
              <a:t>(</a:t>
            </a:r>
            <a:r>
              <a:rPr lang="tr-TR" sz="1100" dirty="0">
                <a:solidFill>
                  <a:srgbClr val="A31515"/>
                </a:solidFill>
                <a:highlight>
                  <a:srgbClr val="FFFFFF"/>
                </a:highlight>
                <a:latin typeface="Consolas" panose="020B0609020204030204" pitchFamily="49" charset="0"/>
              </a:rPr>
              <a:t>" Derece cinsinden sıcaklık değeri : "</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F = </a:t>
            </a:r>
            <a:r>
              <a:rPr lang="tr-TR" sz="1100" dirty="0" err="1">
                <a:solidFill>
                  <a:srgbClr val="2B91AF"/>
                </a:solidFill>
                <a:highlight>
                  <a:srgbClr val="FFFFFF"/>
                </a:highlight>
                <a:latin typeface="Consolas" panose="020B0609020204030204" pitchFamily="49" charset="0"/>
              </a:rPr>
              <a:t>BirimDonustur</a:t>
            </a:r>
            <a:r>
              <a:rPr lang="tr-TR" sz="1100" dirty="0" err="1">
                <a:solidFill>
                  <a:srgbClr val="000000"/>
                </a:solidFill>
                <a:highlight>
                  <a:srgbClr val="FFFFFF"/>
                </a:highlight>
                <a:latin typeface="Consolas" panose="020B0609020204030204" pitchFamily="49" charset="0"/>
              </a:rPr>
              <a:t>.DereceFahrenheit</a:t>
            </a:r>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.ReadLine</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.WriteLine</a:t>
            </a:r>
            <a:r>
              <a:rPr lang="tr-TR" sz="1100" dirty="0">
                <a:solidFill>
                  <a:srgbClr val="000000"/>
                </a:solidFill>
                <a:highlight>
                  <a:srgbClr val="FFFFFF"/>
                </a:highlight>
                <a:latin typeface="Consolas" panose="020B0609020204030204" pitchFamily="49" charset="0"/>
              </a:rPr>
              <a:t>(</a:t>
            </a:r>
            <a:r>
              <a:rPr lang="tr-TR" sz="1100" dirty="0">
                <a:solidFill>
                  <a:srgbClr val="A31515"/>
                </a:solidFill>
                <a:highlight>
                  <a:srgbClr val="FFFFFF"/>
                </a:highlight>
                <a:latin typeface="Consolas" panose="020B0609020204030204" pitchFamily="49" charset="0"/>
              </a:rPr>
              <a:t>" </a:t>
            </a:r>
            <a:r>
              <a:rPr lang="tr-TR" sz="1100" dirty="0" err="1">
                <a:solidFill>
                  <a:srgbClr val="A31515"/>
                </a:solidFill>
                <a:highlight>
                  <a:srgbClr val="FFFFFF"/>
                </a:highlight>
                <a:latin typeface="Consolas" panose="020B0609020204030204" pitchFamily="49" charset="0"/>
              </a:rPr>
              <a:t>Fahrenheit</a:t>
            </a:r>
            <a:r>
              <a:rPr lang="tr-TR" sz="1100" dirty="0">
                <a:solidFill>
                  <a:srgbClr val="A31515"/>
                </a:solidFill>
                <a:highlight>
                  <a:srgbClr val="FFFFFF"/>
                </a:highlight>
                <a:latin typeface="Consolas" panose="020B0609020204030204" pitchFamily="49" charset="0"/>
              </a:rPr>
              <a:t> karşılığı : {0:F2}"</a:t>
            </a:r>
            <a:r>
              <a:rPr lang="tr-TR" sz="1100" dirty="0">
                <a:solidFill>
                  <a:srgbClr val="000000"/>
                </a:solidFill>
                <a:highlight>
                  <a:srgbClr val="FFFFFF"/>
                </a:highlight>
                <a:latin typeface="Consolas" panose="020B0609020204030204" pitchFamily="49" charset="0"/>
              </a:rPr>
              <a:t>, F);</a:t>
            </a:r>
          </a:p>
          <a:p>
            <a:r>
              <a:rPr lang="tr-TR" sz="1100" dirty="0">
                <a:solidFill>
                  <a:srgbClr val="000000"/>
                </a:solidFill>
                <a:highlight>
                  <a:srgbClr val="FFFFFF"/>
                </a:highlight>
                <a:latin typeface="Consolas" panose="020B0609020204030204" pitchFamily="49" charset="0"/>
              </a:rPr>
              <a:t>                    </a:t>
            </a:r>
            <a:r>
              <a:rPr lang="tr-TR" sz="1100" dirty="0">
                <a:solidFill>
                  <a:srgbClr val="0000FF"/>
                </a:solidFill>
                <a:highlight>
                  <a:srgbClr val="FFFFFF"/>
                </a:highlight>
                <a:latin typeface="Consolas" panose="020B0609020204030204" pitchFamily="49" charset="0"/>
              </a:rPr>
              <a:t>break</a:t>
            </a:r>
            <a:r>
              <a:rPr lang="tr-TR" sz="1100" dirty="0">
                <a:solidFill>
                  <a:srgbClr val="000000"/>
                </a:solidFill>
                <a:highlight>
                  <a:srgbClr val="FFFFFF"/>
                </a:highlight>
                <a:latin typeface="Consolas" panose="020B0609020204030204" pitchFamily="49" charset="0"/>
              </a:rPr>
              <a:t>;</a:t>
            </a:r>
          </a:p>
          <a:p>
            <a:endParaRPr lang="tr-TR" sz="1100" dirty="0">
              <a:solidFill>
                <a:srgbClr val="000000"/>
              </a:solidFill>
              <a:highlight>
                <a:srgbClr val="FFFFFF"/>
              </a:highlight>
              <a:latin typeface="Consolas" panose="020B0609020204030204" pitchFamily="49" charset="0"/>
            </a:endParaRPr>
          </a:p>
          <a:p>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case</a:t>
            </a:r>
            <a:r>
              <a:rPr lang="tr-TR" sz="1100" dirty="0">
                <a:solidFill>
                  <a:srgbClr val="000000"/>
                </a:solidFill>
                <a:highlight>
                  <a:srgbClr val="FFFFFF"/>
                </a:highlight>
                <a:latin typeface="Consolas" panose="020B0609020204030204" pitchFamily="49" charset="0"/>
              </a:rPr>
              <a:t> </a:t>
            </a:r>
            <a:r>
              <a:rPr lang="tr-TR" sz="1100" dirty="0">
                <a:solidFill>
                  <a:srgbClr val="A31515"/>
                </a:solidFill>
                <a:highlight>
                  <a:srgbClr val="FFFFFF"/>
                </a:highlight>
                <a:latin typeface="Consolas" panose="020B0609020204030204" pitchFamily="49" charset="0"/>
              </a:rPr>
              <a:t>"2"</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.Write</a:t>
            </a:r>
            <a:r>
              <a:rPr lang="tr-TR" sz="1100" dirty="0">
                <a:solidFill>
                  <a:srgbClr val="000000"/>
                </a:solidFill>
                <a:highlight>
                  <a:srgbClr val="FFFFFF"/>
                </a:highlight>
                <a:latin typeface="Consolas" panose="020B0609020204030204" pitchFamily="49" charset="0"/>
              </a:rPr>
              <a:t>(</a:t>
            </a:r>
            <a:r>
              <a:rPr lang="tr-TR" sz="1100" dirty="0">
                <a:solidFill>
                  <a:srgbClr val="A31515"/>
                </a:solidFill>
                <a:highlight>
                  <a:srgbClr val="FFFFFF"/>
                </a:highlight>
                <a:latin typeface="Consolas" panose="020B0609020204030204" pitchFamily="49" charset="0"/>
              </a:rPr>
              <a:t>" </a:t>
            </a:r>
            <a:r>
              <a:rPr lang="tr-TR" sz="1100" dirty="0" err="1">
                <a:solidFill>
                  <a:srgbClr val="A31515"/>
                </a:solidFill>
                <a:highlight>
                  <a:srgbClr val="FFFFFF"/>
                </a:highlight>
                <a:latin typeface="Consolas" panose="020B0609020204030204" pitchFamily="49" charset="0"/>
              </a:rPr>
              <a:t>Fahrenheit</a:t>
            </a:r>
            <a:r>
              <a:rPr lang="tr-TR" sz="1100" dirty="0">
                <a:solidFill>
                  <a:srgbClr val="A31515"/>
                </a:solidFill>
                <a:highlight>
                  <a:srgbClr val="FFFFFF"/>
                </a:highlight>
                <a:latin typeface="Consolas" panose="020B0609020204030204" pitchFamily="49" charset="0"/>
              </a:rPr>
              <a:t> olarak sıcaklık değeri: "</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C = </a:t>
            </a:r>
            <a:r>
              <a:rPr lang="tr-TR" sz="1100" dirty="0" err="1">
                <a:solidFill>
                  <a:srgbClr val="2B91AF"/>
                </a:solidFill>
                <a:highlight>
                  <a:srgbClr val="FFFFFF"/>
                </a:highlight>
                <a:latin typeface="Consolas" panose="020B0609020204030204" pitchFamily="49" charset="0"/>
              </a:rPr>
              <a:t>BirimDonustur</a:t>
            </a:r>
            <a:r>
              <a:rPr lang="tr-TR" sz="1100" dirty="0" err="1">
                <a:solidFill>
                  <a:srgbClr val="000000"/>
                </a:solidFill>
                <a:highlight>
                  <a:srgbClr val="FFFFFF"/>
                </a:highlight>
                <a:latin typeface="Consolas" panose="020B0609020204030204" pitchFamily="49" charset="0"/>
              </a:rPr>
              <a:t>.FahrenheitDerece</a:t>
            </a:r>
            <a:r>
              <a:rPr lang="tr-TR" sz="1100" dirty="0">
                <a:solidFill>
                  <a:srgbClr val="000000"/>
                </a:solidFill>
                <a:highlight>
                  <a:srgbClr val="FFFFFF"/>
                </a:highlight>
                <a:latin typeface="Consolas" panose="020B0609020204030204" pitchFamily="49" charset="0"/>
              </a:rPr>
              <a:t>(</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.ReadLine</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.WriteLine</a:t>
            </a:r>
            <a:r>
              <a:rPr lang="tr-TR" sz="1100" dirty="0">
                <a:solidFill>
                  <a:srgbClr val="000000"/>
                </a:solidFill>
                <a:highlight>
                  <a:srgbClr val="FFFFFF"/>
                </a:highlight>
                <a:latin typeface="Consolas" panose="020B0609020204030204" pitchFamily="49" charset="0"/>
              </a:rPr>
              <a:t>(</a:t>
            </a:r>
            <a:r>
              <a:rPr lang="tr-TR" sz="1100" dirty="0">
                <a:solidFill>
                  <a:srgbClr val="A31515"/>
                </a:solidFill>
                <a:highlight>
                  <a:srgbClr val="FFFFFF"/>
                </a:highlight>
                <a:latin typeface="Consolas" panose="020B0609020204030204" pitchFamily="49" charset="0"/>
              </a:rPr>
              <a:t>" derece karşılığı: {0:F2}"</a:t>
            </a:r>
            <a:r>
              <a:rPr lang="tr-TR" sz="1100" dirty="0">
                <a:solidFill>
                  <a:srgbClr val="000000"/>
                </a:solidFill>
                <a:highlight>
                  <a:srgbClr val="FFFFFF"/>
                </a:highlight>
                <a:latin typeface="Consolas" panose="020B0609020204030204" pitchFamily="49" charset="0"/>
              </a:rPr>
              <a:t>, C);</a:t>
            </a:r>
          </a:p>
          <a:p>
            <a:r>
              <a:rPr lang="tr-TR" sz="1100" dirty="0">
                <a:solidFill>
                  <a:srgbClr val="000000"/>
                </a:solidFill>
                <a:highlight>
                  <a:srgbClr val="FFFFFF"/>
                </a:highlight>
                <a:latin typeface="Consolas" panose="020B0609020204030204" pitchFamily="49" charset="0"/>
              </a:rPr>
              <a:t>                    </a:t>
            </a:r>
            <a:r>
              <a:rPr lang="tr-TR" sz="1100" dirty="0">
                <a:solidFill>
                  <a:srgbClr val="0000FF"/>
                </a:solidFill>
                <a:highlight>
                  <a:srgbClr val="FFFFFF"/>
                </a:highlight>
                <a:latin typeface="Consolas" panose="020B0609020204030204" pitchFamily="49" charset="0"/>
              </a:rPr>
              <a:t>break</a:t>
            </a:r>
            <a:r>
              <a:rPr lang="tr-TR" sz="1100" dirty="0">
                <a:solidFill>
                  <a:srgbClr val="000000"/>
                </a:solidFill>
                <a:highlight>
                  <a:srgbClr val="FFFFFF"/>
                </a:highlight>
                <a:latin typeface="Consolas" panose="020B0609020204030204" pitchFamily="49" charset="0"/>
              </a:rPr>
              <a:t>;</a:t>
            </a:r>
          </a:p>
          <a:p>
            <a:endParaRPr lang="tr-TR" sz="1100" dirty="0">
              <a:solidFill>
                <a:srgbClr val="000000"/>
              </a:solidFill>
              <a:highlight>
                <a:srgbClr val="FFFFFF"/>
              </a:highlight>
              <a:latin typeface="Consolas" panose="020B0609020204030204" pitchFamily="49" charset="0"/>
            </a:endParaRPr>
          </a:p>
          <a:p>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default</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.WriteLine</a:t>
            </a:r>
            <a:r>
              <a:rPr lang="tr-TR" sz="1100" dirty="0">
                <a:solidFill>
                  <a:srgbClr val="000000"/>
                </a:solidFill>
                <a:highlight>
                  <a:srgbClr val="FFFFFF"/>
                </a:highlight>
                <a:latin typeface="Consolas" panose="020B0609020204030204" pitchFamily="49" charset="0"/>
              </a:rPr>
              <a:t>(</a:t>
            </a:r>
            <a:r>
              <a:rPr lang="tr-TR" sz="1100" dirty="0">
                <a:solidFill>
                  <a:srgbClr val="A31515"/>
                </a:solidFill>
                <a:highlight>
                  <a:srgbClr val="FFFFFF"/>
                </a:highlight>
                <a:latin typeface="Consolas" panose="020B0609020204030204" pitchFamily="49" charset="0"/>
              </a:rPr>
              <a:t>" bir birim dönüştürme seçiniz "</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a:solidFill>
                  <a:srgbClr val="0000FF"/>
                </a:solidFill>
                <a:highlight>
                  <a:srgbClr val="FFFFFF"/>
                </a:highlight>
                <a:latin typeface="Consolas" panose="020B0609020204030204" pitchFamily="49" charset="0"/>
              </a:rPr>
              <a:t>break</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p>
          <a:p>
            <a:endParaRPr lang="tr-TR"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a:solidFill>
                  <a:srgbClr val="008000"/>
                </a:solidFill>
                <a:highlight>
                  <a:srgbClr val="FFFFFF"/>
                </a:highlight>
                <a:latin typeface="Consolas" panose="020B0609020204030204" pitchFamily="49" charset="0"/>
              </a:rPr>
              <a:t>// Keep the console window open in debug mode.</a:t>
            </a:r>
            <a:endParaRPr lang="en-US" sz="1100" dirty="0">
              <a:solidFill>
                <a:srgbClr val="000000"/>
              </a:solidFill>
              <a:highlight>
                <a:srgbClr val="FFFFFF"/>
              </a:highlight>
              <a:latin typeface="Consolas" panose="020B0609020204030204" pitchFamily="49" charset="0"/>
            </a:endParaRPr>
          </a:p>
          <a:p>
            <a:r>
              <a:rPr lang="en-US" sz="1100" dirty="0">
                <a:solidFill>
                  <a:srgbClr val="000000"/>
                </a:solidFill>
                <a:highlight>
                  <a:srgbClr val="FFFFFF"/>
                </a:highlight>
                <a:latin typeface="Consolas" panose="020B0609020204030204" pitchFamily="49" charset="0"/>
              </a:rPr>
              <a:t>            </a:t>
            </a:r>
            <a:r>
              <a:rPr lang="en-US" sz="1100" dirty="0" err="1">
                <a:solidFill>
                  <a:srgbClr val="2B91AF"/>
                </a:solidFill>
                <a:highlight>
                  <a:srgbClr val="FFFFFF"/>
                </a:highlight>
                <a:latin typeface="Consolas" panose="020B0609020204030204" pitchFamily="49" charset="0"/>
              </a:rPr>
              <a:t>Console</a:t>
            </a:r>
            <a:r>
              <a:rPr lang="en-US" sz="1100" dirty="0" err="1">
                <a:solidFill>
                  <a:srgbClr val="000000"/>
                </a:solidFill>
                <a:highlight>
                  <a:srgbClr val="FFFFFF"/>
                </a:highlight>
                <a:latin typeface="Consolas" panose="020B0609020204030204" pitchFamily="49" charset="0"/>
              </a:rPr>
              <a:t>.WriteLine</a:t>
            </a:r>
            <a:r>
              <a:rPr lang="en-US" sz="1100" dirty="0">
                <a:solidFill>
                  <a:srgbClr val="000000"/>
                </a:solidFill>
                <a:highlight>
                  <a:srgbClr val="FFFFFF"/>
                </a:highlight>
                <a:latin typeface="Consolas" panose="020B0609020204030204" pitchFamily="49" charset="0"/>
              </a:rPr>
              <a:t>(</a:t>
            </a:r>
            <a:r>
              <a:rPr lang="en-US" sz="1100" dirty="0">
                <a:solidFill>
                  <a:srgbClr val="A31515"/>
                </a:solidFill>
                <a:highlight>
                  <a:srgbClr val="FFFFFF"/>
                </a:highlight>
                <a:latin typeface="Consolas" panose="020B0609020204030204" pitchFamily="49" charset="0"/>
              </a:rPr>
              <a:t>"Press any key to exit."</a:t>
            </a:r>
            <a:r>
              <a:rPr lang="en-US"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.ReadKey</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p>
          <a:p>
            <a:r>
              <a:rPr lang="tr-TR" sz="1100" dirty="0">
                <a:solidFill>
                  <a:srgbClr val="000000"/>
                </a:solidFill>
                <a:highlight>
                  <a:srgbClr val="FFFFFF"/>
                </a:highlight>
                <a:latin typeface="Consolas" panose="020B0609020204030204" pitchFamily="49" charset="0"/>
              </a:rPr>
              <a:t>    }</a:t>
            </a:r>
          </a:p>
          <a:p>
            <a:r>
              <a:rPr lang="tr-TR" sz="1100" dirty="0">
                <a:solidFill>
                  <a:srgbClr val="000000"/>
                </a:solidFill>
                <a:highlight>
                  <a:srgbClr val="FFFFFF"/>
                </a:highlight>
                <a:latin typeface="Consolas" panose="020B0609020204030204" pitchFamily="49" charset="0"/>
              </a:rPr>
              <a:t>}</a:t>
            </a:r>
          </a:p>
        </p:txBody>
      </p:sp>
      <p:pic>
        <p:nvPicPr>
          <p:cNvPr id="3" name="Resim 2"/>
          <p:cNvPicPr>
            <a:picLocks noChangeAspect="1"/>
          </p:cNvPicPr>
          <p:nvPr/>
        </p:nvPicPr>
        <p:blipFill>
          <a:blip r:embed="rId2"/>
          <a:stretch>
            <a:fillRect/>
          </a:stretch>
        </p:blipFill>
        <p:spPr>
          <a:xfrm>
            <a:off x="7182679" y="383490"/>
            <a:ext cx="4474472" cy="2492231"/>
          </a:xfrm>
          <a:prstGeom prst="rect">
            <a:avLst/>
          </a:prstGeom>
        </p:spPr>
      </p:pic>
    </p:spTree>
    <p:extLst>
      <p:ext uri="{BB962C8B-B14F-4D97-AF65-F5344CB8AC3E}">
        <p14:creationId xmlns:p14="http://schemas.microsoft.com/office/powerpoint/2010/main" val="1855355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30087" y="305056"/>
            <a:ext cx="8441635" cy="6401753"/>
          </a:xfrm>
          <a:prstGeom prst="rect">
            <a:avLst/>
          </a:prstGeom>
        </p:spPr>
        <p:txBody>
          <a:bodyPr wrap="square">
            <a:spAutoFit/>
          </a:bodyPr>
          <a:lstStyle/>
          <a:p>
            <a:r>
              <a:rPr lang="tr-TR" sz="1000" dirty="0" err="1">
                <a:solidFill>
                  <a:srgbClr val="0000FF"/>
                </a:solidFill>
                <a:highlight>
                  <a:srgbClr val="FFFFFF"/>
                </a:highlight>
                <a:latin typeface="Consolas" panose="020B0609020204030204" pitchFamily="49" charset="0"/>
              </a:rPr>
              <a:t>using</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System</a:t>
            </a:r>
            <a:r>
              <a:rPr lang="tr-TR" sz="1000" dirty="0">
                <a:solidFill>
                  <a:srgbClr val="000000"/>
                </a:solidFill>
                <a:highlight>
                  <a:srgbClr val="FFFFFF"/>
                </a:highlight>
                <a:latin typeface="Consolas" panose="020B0609020204030204" pitchFamily="49" charset="0"/>
              </a:rPr>
              <a:t>;</a:t>
            </a:r>
          </a:p>
          <a:p>
            <a:r>
              <a:rPr lang="tr-TR" sz="1000" dirty="0" err="1">
                <a:solidFill>
                  <a:srgbClr val="0000FF"/>
                </a:solidFill>
                <a:highlight>
                  <a:srgbClr val="FFFFFF"/>
                </a:highlight>
                <a:latin typeface="Consolas" panose="020B0609020204030204" pitchFamily="49" charset="0"/>
              </a:rPr>
              <a:t>using</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System.Collections.Generic</a:t>
            </a:r>
            <a:r>
              <a:rPr lang="tr-TR" sz="1000" dirty="0">
                <a:solidFill>
                  <a:srgbClr val="000000"/>
                </a:solidFill>
                <a:highlight>
                  <a:srgbClr val="FFFFFF"/>
                </a:highlight>
                <a:latin typeface="Consolas" panose="020B0609020204030204" pitchFamily="49" charset="0"/>
              </a:rPr>
              <a:t>;</a:t>
            </a:r>
          </a:p>
          <a:p>
            <a:r>
              <a:rPr lang="tr-TR" sz="1000" dirty="0" err="1">
                <a:solidFill>
                  <a:srgbClr val="0000FF"/>
                </a:solidFill>
                <a:highlight>
                  <a:srgbClr val="FFFFFF"/>
                </a:highlight>
                <a:latin typeface="Consolas" panose="020B0609020204030204" pitchFamily="49" charset="0"/>
              </a:rPr>
              <a:t>using</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System.Linq</a:t>
            </a:r>
            <a:r>
              <a:rPr lang="tr-TR" sz="1000" dirty="0">
                <a:solidFill>
                  <a:srgbClr val="000000"/>
                </a:solidFill>
                <a:highlight>
                  <a:srgbClr val="FFFFFF"/>
                </a:highlight>
                <a:latin typeface="Consolas" panose="020B0609020204030204" pitchFamily="49" charset="0"/>
              </a:rPr>
              <a:t>;</a:t>
            </a:r>
          </a:p>
          <a:p>
            <a:r>
              <a:rPr lang="tr-TR" sz="1000" dirty="0" err="1">
                <a:solidFill>
                  <a:srgbClr val="0000FF"/>
                </a:solidFill>
                <a:highlight>
                  <a:srgbClr val="FFFFFF"/>
                </a:highlight>
                <a:latin typeface="Consolas" panose="020B0609020204030204" pitchFamily="49" charset="0"/>
              </a:rPr>
              <a:t>using</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System.Text</a:t>
            </a:r>
            <a:r>
              <a:rPr lang="tr-TR" sz="1000" dirty="0">
                <a:solidFill>
                  <a:srgbClr val="000000"/>
                </a:solidFill>
                <a:highlight>
                  <a:srgbClr val="FFFFFF"/>
                </a:highlight>
                <a:latin typeface="Consolas" panose="020B0609020204030204" pitchFamily="49" charset="0"/>
              </a:rPr>
              <a:t>;</a:t>
            </a:r>
          </a:p>
          <a:p>
            <a:r>
              <a:rPr lang="tr-TR" sz="1000" dirty="0" err="1">
                <a:solidFill>
                  <a:srgbClr val="0000FF"/>
                </a:solidFill>
                <a:highlight>
                  <a:srgbClr val="FFFFFF"/>
                </a:highlight>
                <a:latin typeface="Consolas" panose="020B0609020204030204" pitchFamily="49" charset="0"/>
              </a:rPr>
              <a:t>using</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System.Threading.Tasks</a:t>
            </a:r>
            <a:r>
              <a:rPr lang="tr-TR" sz="1000" dirty="0">
                <a:solidFill>
                  <a:srgbClr val="000000"/>
                </a:solidFill>
                <a:highlight>
                  <a:srgbClr val="FFFFFF"/>
                </a:highlight>
                <a:latin typeface="Consolas" panose="020B0609020204030204" pitchFamily="49" charset="0"/>
              </a:rPr>
              <a:t>;</a:t>
            </a:r>
          </a:p>
          <a:p>
            <a:endParaRPr lang="tr-TR" sz="1000" dirty="0">
              <a:solidFill>
                <a:srgbClr val="000000"/>
              </a:solidFill>
              <a:highlight>
                <a:srgbClr val="FFFFFF"/>
              </a:highlight>
              <a:latin typeface="Consolas" panose="020B0609020204030204" pitchFamily="49" charset="0"/>
            </a:endParaRPr>
          </a:p>
          <a:p>
            <a:r>
              <a:rPr lang="tr-TR" sz="1000" dirty="0" err="1">
                <a:solidFill>
                  <a:srgbClr val="0000FF"/>
                </a:solidFill>
                <a:highlight>
                  <a:srgbClr val="FFFFFF"/>
                </a:highlight>
                <a:latin typeface="Consolas" panose="020B0609020204030204" pitchFamily="49" charset="0"/>
              </a:rPr>
              <a:t>namespace</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statikclass</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public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static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class</a:t>
            </a:r>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Square</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public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static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double</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side</a:t>
            </a:r>
            <a:r>
              <a:rPr lang="tr-TR" sz="1000" dirty="0">
                <a:solidFill>
                  <a:srgbClr val="000000"/>
                </a:solidFill>
                <a:highlight>
                  <a:srgbClr val="FFFFFF"/>
                </a:highlight>
                <a:latin typeface="Consolas" panose="020B0609020204030204" pitchFamily="49" charset="0"/>
              </a:rPr>
              <a:t>;</a:t>
            </a:r>
          </a:p>
          <a:p>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public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static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double</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Perimeter</a:t>
            </a:r>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return</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side</a:t>
            </a:r>
            <a:r>
              <a:rPr lang="tr-TR" sz="1000" dirty="0">
                <a:solidFill>
                  <a:srgbClr val="000000"/>
                </a:solidFill>
                <a:highlight>
                  <a:srgbClr val="FFFFFF"/>
                </a:highlight>
                <a:latin typeface="Consolas" panose="020B0609020204030204" pitchFamily="49" charset="0"/>
              </a:rPr>
              <a:t> * 4;</a:t>
            </a:r>
          </a:p>
          <a:p>
            <a:r>
              <a:rPr lang="tr-TR" sz="1000" dirty="0">
                <a:solidFill>
                  <a:srgbClr val="000000"/>
                </a:solidFill>
                <a:highlight>
                  <a:srgbClr val="FFFFFF"/>
                </a:highlight>
                <a:latin typeface="Consolas" panose="020B0609020204030204" pitchFamily="49" charset="0"/>
              </a:rPr>
              <a:t>        }</a:t>
            </a:r>
          </a:p>
          <a:p>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public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static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double</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Area</a:t>
            </a:r>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return</a:t>
            </a:r>
            <a:r>
              <a:rPr lang="tr-TR" sz="1000" dirty="0">
                <a:solidFill>
                  <a:srgbClr val="000000"/>
                </a:solidFill>
                <a:highlight>
                  <a:srgbClr val="FFFFFF"/>
                </a:highlight>
                <a:latin typeface="Consolas" panose="020B0609020204030204" pitchFamily="49" charset="0"/>
              </a:rPr>
              <a:t> </a:t>
            </a:r>
            <a:r>
              <a:rPr lang="tr-TR" sz="1000" dirty="0" err="1">
                <a:solidFill>
                  <a:srgbClr val="000000"/>
                </a:solidFill>
                <a:highlight>
                  <a:srgbClr val="FFFFFF"/>
                </a:highlight>
                <a:latin typeface="Consolas" panose="020B0609020204030204" pitchFamily="49" charset="0"/>
              </a:rPr>
              <a:t>side</a:t>
            </a:r>
            <a:r>
              <a:rPr lang="tr-TR" sz="1000" dirty="0">
                <a:solidFill>
                  <a:srgbClr val="000000"/>
                </a:solidFill>
                <a:highlight>
                  <a:srgbClr val="FFFFFF"/>
                </a:highlight>
                <a:latin typeface="Consolas" panose="020B0609020204030204" pitchFamily="49" charset="0"/>
              </a:rPr>
              <a:t> * </a:t>
            </a:r>
            <a:r>
              <a:rPr lang="tr-TR" sz="1000" dirty="0" err="1">
                <a:solidFill>
                  <a:srgbClr val="000000"/>
                </a:solidFill>
                <a:highlight>
                  <a:srgbClr val="FFFFFF"/>
                </a:highlight>
                <a:latin typeface="Consolas" panose="020B0609020204030204" pitchFamily="49" charset="0"/>
              </a:rPr>
              <a:t>side</a:t>
            </a:r>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    }</a:t>
            </a:r>
          </a:p>
          <a:p>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public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class</a:t>
            </a:r>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Exercise</a:t>
            </a:r>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public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static</a:t>
            </a:r>
            <a:r>
              <a:rPr lang="tr-TR" sz="1000" dirty="0">
                <a:solidFill>
                  <a:srgbClr val="000000"/>
                </a:solidFill>
                <a:highlight>
                  <a:srgbClr val="FFFFFF"/>
                </a:highlight>
                <a:latin typeface="Consolas" panose="020B0609020204030204" pitchFamily="49" charset="0"/>
              </a:rPr>
              <a:t> </a:t>
            </a:r>
            <a:r>
              <a:rPr lang="tr-TR" sz="1000" dirty="0" err="1">
                <a:solidFill>
                  <a:srgbClr val="0000FF"/>
                </a:solidFill>
                <a:highlight>
                  <a:srgbClr val="FFFFFF"/>
                </a:highlight>
                <a:latin typeface="Consolas" panose="020B0609020204030204" pitchFamily="49" charset="0"/>
              </a:rPr>
              <a:t>void</a:t>
            </a:r>
            <a:r>
              <a:rPr lang="tr-TR" sz="1000" dirty="0">
                <a:solidFill>
                  <a:srgbClr val="000000"/>
                </a:solidFill>
                <a:highlight>
                  <a:srgbClr val="FFFFFF"/>
                </a:highlight>
                <a:latin typeface="Consolas" panose="020B0609020204030204" pitchFamily="49" charset="0"/>
              </a:rPr>
              <a:t>  Main()</a:t>
            </a: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Square</a:t>
            </a:r>
            <a:r>
              <a:rPr lang="tr-TR" sz="1000" dirty="0" err="1">
                <a:solidFill>
                  <a:srgbClr val="000000"/>
                </a:solidFill>
                <a:highlight>
                  <a:srgbClr val="FFFFFF"/>
                </a:highlight>
                <a:latin typeface="Consolas" panose="020B0609020204030204" pitchFamily="49" charset="0"/>
              </a:rPr>
              <a:t>.side</a:t>
            </a:r>
            <a:r>
              <a:rPr lang="tr-TR" sz="1000" dirty="0">
                <a:solidFill>
                  <a:srgbClr val="000000"/>
                </a:solidFill>
                <a:highlight>
                  <a:srgbClr val="FFFFFF"/>
                </a:highlight>
                <a:latin typeface="Consolas" panose="020B0609020204030204" pitchFamily="49" charset="0"/>
              </a:rPr>
              <a:t> = 36.84;</a:t>
            </a:r>
          </a:p>
          <a:p>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Console</a:t>
            </a:r>
            <a:r>
              <a:rPr lang="tr-TR" sz="1000" dirty="0" err="1">
                <a:solidFill>
                  <a:srgbClr val="000000"/>
                </a:solidFill>
                <a:highlight>
                  <a:srgbClr val="FFFFFF"/>
                </a:highlight>
                <a:latin typeface="Consolas" panose="020B0609020204030204" pitchFamily="49" charset="0"/>
              </a:rPr>
              <a:t>.WriteLine</a:t>
            </a:r>
            <a:r>
              <a:rPr lang="tr-TR" sz="1000" dirty="0">
                <a:solidFill>
                  <a:srgbClr val="000000"/>
                </a:solidFill>
                <a:highlight>
                  <a:srgbClr val="FFFFFF"/>
                </a:highlight>
                <a:latin typeface="Consolas" panose="020B0609020204030204" pitchFamily="49" charset="0"/>
              </a:rPr>
              <a:t>(</a:t>
            </a:r>
            <a:r>
              <a:rPr lang="tr-TR" sz="1000" dirty="0">
                <a:solidFill>
                  <a:srgbClr val="A31515"/>
                </a:solidFill>
                <a:highlight>
                  <a:srgbClr val="FFFFFF"/>
                </a:highlight>
                <a:latin typeface="Consolas" panose="020B0609020204030204" pitchFamily="49" charset="0"/>
              </a:rPr>
              <a:t>"</a:t>
            </a:r>
            <a:r>
              <a:rPr lang="tr-TR" sz="1000" dirty="0" err="1">
                <a:solidFill>
                  <a:srgbClr val="A31515"/>
                </a:solidFill>
                <a:highlight>
                  <a:srgbClr val="FFFFFF"/>
                </a:highlight>
                <a:latin typeface="Consolas" panose="020B0609020204030204" pitchFamily="49" charset="0"/>
              </a:rPr>
              <a:t>Square</a:t>
            </a:r>
            <a:r>
              <a:rPr lang="tr-TR" sz="1000" dirty="0">
                <a:solidFill>
                  <a:srgbClr val="A31515"/>
                </a:solidFill>
                <a:highlight>
                  <a:srgbClr val="FFFFFF"/>
                </a:highlight>
                <a:latin typeface="Consolas" panose="020B0609020204030204" pitchFamily="49" charset="0"/>
              </a:rPr>
              <a:t> </a:t>
            </a:r>
            <a:r>
              <a:rPr lang="tr-TR" sz="1000" dirty="0" err="1">
                <a:solidFill>
                  <a:srgbClr val="A31515"/>
                </a:solidFill>
                <a:highlight>
                  <a:srgbClr val="FFFFFF"/>
                </a:highlight>
                <a:latin typeface="Consolas" panose="020B0609020204030204" pitchFamily="49" charset="0"/>
              </a:rPr>
              <a:t>Characteristics</a:t>
            </a:r>
            <a:r>
              <a:rPr lang="tr-TR" sz="1000" dirty="0">
                <a:solidFill>
                  <a:srgbClr val="A31515"/>
                </a:solidFill>
                <a:highlight>
                  <a:srgbClr val="FFFFFF"/>
                </a:highlight>
                <a:latin typeface="Consolas" panose="020B0609020204030204" pitchFamily="49" charset="0"/>
              </a:rPr>
              <a:t>"</a:t>
            </a:r>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Console</a:t>
            </a:r>
            <a:r>
              <a:rPr lang="tr-TR" sz="1000" dirty="0" err="1">
                <a:solidFill>
                  <a:srgbClr val="000000"/>
                </a:solidFill>
                <a:highlight>
                  <a:srgbClr val="FFFFFF"/>
                </a:highlight>
                <a:latin typeface="Consolas" panose="020B0609020204030204" pitchFamily="49" charset="0"/>
              </a:rPr>
              <a:t>.Write</a:t>
            </a:r>
            <a:r>
              <a:rPr lang="tr-TR" sz="1000" dirty="0">
                <a:solidFill>
                  <a:srgbClr val="000000"/>
                </a:solidFill>
                <a:highlight>
                  <a:srgbClr val="FFFFFF"/>
                </a:highlight>
                <a:latin typeface="Consolas" panose="020B0609020204030204" pitchFamily="49" charset="0"/>
              </a:rPr>
              <a:t>(</a:t>
            </a:r>
            <a:r>
              <a:rPr lang="tr-TR" sz="1000" dirty="0">
                <a:solidFill>
                  <a:srgbClr val="A31515"/>
                </a:solidFill>
                <a:highlight>
                  <a:srgbClr val="FFFFFF"/>
                </a:highlight>
                <a:latin typeface="Consolas" panose="020B0609020204030204" pitchFamily="49" charset="0"/>
              </a:rPr>
              <a:t>"Side:      "</a:t>
            </a:r>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Console</a:t>
            </a:r>
            <a:r>
              <a:rPr lang="tr-TR" sz="1000" dirty="0" err="1">
                <a:solidFill>
                  <a:srgbClr val="000000"/>
                </a:solidFill>
                <a:highlight>
                  <a:srgbClr val="FFFFFF"/>
                </a:highlight>
                <a:latin typeface="Consolas" panose="020B0609020204030204" pitchFamily="49" charset="0"/>
              </a:rPr>
              <a:t>.WriteLine</a:t>
            </a:r>
            <a:r>
              <a:rPr lang="tr-TR" sz="1000" dirty="0">
                <a:solidFill>
                  <a:srgbClr val="000000"/>
                </a:solidFill>
                <a:highlight>
                  <a:srgbClr val="FFFFFF"/>
                </a:highlight>
                <a:latin typeface="Consolas" panose="020B0609020204030204" pitchFamily="49" charset="0"/>
              </a:rPr>
              <a:t>(</a:t>
            </a:r>
            <a:r>
              <a:rPr lang="tr-TR" sz="1000" dirty="0" err="1">
                <a:solidFill>
                  <a:srgbClr val="2B91AF"/>
                </a:solidFill>
                <a:highlight>
                  <a:srgbClr val="FFFFFF"/>
                </a:highlight>
                <a:latin typeface="Consolas" panose="020B0609020204030204" pitchFamily="49" charset="0"/>
              </a:rPr>
              <a:t>Square</a:t>
            </a:r>
            <a:r>
              <a:rPr lang="tr-TR" sz="1000" dirty="0" err="1">
                <a:solidFill>
                  <a:srgbClr val="000000"/>
                </a:solidFill>
                <a:highlight>
                  <a:srgbClr val="FFFFFF"/>
                </a:highlight>
                <a:latin typeface="Consolas" panose="020B0609020204030204" pitchFamily="49" charset="0"/>
              </a:rPr>
              <a:t>.side</a:t>
            </a:r>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Console</a:t>
            </a:r>
            <a:r>
              <a:rPr lang="tr-TR" sz="1000" dirty="0" err="1">
                <a:solidFill>
                  <a:srgbClr val="000000"/>
                </a:solidFill>
                <a:highlight>
                  <a:srgbClr val="FFFFFF"/>
                </a:highlight>
                <a:latin typeface="Consolas" panose="020B0609020204030204" pitchFamily="49" charset="0"/>
              </a:rPr>
              <a:t>.Write</a:t>
            </a:r>
            <a:r>
              <a:rPr lang="tr-TR" sz="1000" dirty="0">
                <a:solidFill>
                  <a:srgbClr val="000000"/>
                </a:solidFill>
                <a:highlight>
                  <a:srgbClr val="FFFFFF"/>
                </a:highlight>
                <a:latin typeface="Consolas" panose="020B0609020204030204" pitchFamily="49" charset="0"/>
              </a:rPr>
              <a:t>(</a:t>
            </a:r>
            <a:r>
              <a:rPr lang="tr-TR" sz="1000" dirty="0">
                <a:solidFill>
                  <a:srgbClr val="A31515"/>
                </a:solidFill>
                <a:highlight>
                  <a:srgbClr val="FFFFFF"/>
                </a:highlight>
                <a:latin typeface="Consolas" panose="020B0609020204030204" pitchFamily="49" charset="0"/>
              </a:rPr>
              <a:t>"</a:t>
            </a:r>
            <a:r>
              <a:rPr lang="tr-TR" sz="1000" dirty="0" err="1">
                <a:solidFill>
                  <a:srgbClr val="A31515"/>
                </a:solidFill>
                <a:highlight>
                  <a:srgbClr val="FFFFFF"/>
                </a:highlight>
                <a:latin typeface="Consolas" panose="020B0609020204030204" pitchFamily="49" charset="0"/>
              </a:rPr>
              <a:t>Perimeter</a:t>
            </a:r>
            <a:r>
              <a:rPr lang="tr-TR" sz="1000" dirty="0">
                <a:solidFill>
                  <a:srgbClr val="A31515"/>
                </a:solidFill>
                <a:highlight>
                  <a:srgbClr val="FFFFFF"/>
                </a:highlight>
                <a:latin typeface="Consolas" panose="020B0609020204030204" pitchFamily="49" charset="0"/>
              </a:rPr>
              <a:t>: "</a:t>
            </a:r>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Console</a:t>
            </a:r>
            <a:r>
              <a:rPr lang="tr-TR" sz="1000" dirty="0" err="1">
                <a:solidFill>
                  <a:srgbClr val="000000"/>
                </a:solidFill>
                <a:highlight>
                  <a:srgbClr val="FFFFFF"/>
                </a:highlight>
                <a:latin typeface="Consolas" panose="020B0609020204030204" pitchFamily="49" charset="0"/>
              </a:rPr>
              <a:t>.WriteLine</a:t>
            </a:r>
            <a:r>
              <a:rPr lang="tr-TR" sz="1000" dirty="0">
                <a:solidFill>
                  <a:srgbClr val="000000"/>
                </a:solidFill>
                <a:highlight>
                  <a:srgbClr val="FFFFFF"/>
                </a:highlight>
                <a:latin typeface="Consolas" panose="020B0609020204030204" pitchFamily="49" charset="0"/>
              </a:rPr>
              <a:t>(</a:t>
            </a:r>
            <a:r>
              <a:rPr lang="tr-TR" sz="1000" dirty="0" err="1">
                <a:solidFill>
                  <a:srgbClr val="2B91AF"/>
                </a:solidFill>
                <a:highlight>
                  <a:srgbClr val="FFFFFF"/>
                </a:highlight>
                <a:latin typeface="Consolas" panose="020B0609020204030204" pitchFamily="49" charset="0"/>
              </a:rPr>
              <a:t>Square</a:t>
            </a:r>
            <a:r>
              <a:rPr lang="tr-TR" sz="1000" dirty="0" err="1">
                <a:solidFill>
                  <a:srgbClr val="000000"/>
                </a:solidFill>
                <a:highlight>
                  <a:srgbClr val="FFFFFF"/>
                </a:highlight>
                <a:latin typeface="Consolas" panose="020B0609020204030204" pitchFamily="49" charset="0"/>
              </a:rPr>
              <a:t>.Perimeter</a:t>
            </a:r>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Console</a:t>
            </a:r>
            <a:r>
              <a:rPr lang="tr-TR" sz="1000" dirty="0" err="1">
                <a:solidFill>
                  <a:srgbClr val="000000"/>
                </a:solidFill>
                <a:highlight>
                  <a:srgbClr val="FFFFFF"/>
                </a:highlight>
                <a:latin typeface="Consolas" panose="020B0609020204030204" pitchFamily="49" charset="0"/>
              </a:rPr>
              <a:t>.Write</a:t>
            </a:r>
            <a:r>
              <a:rPr lang="tr-TR" sz="1000" dirty="0">
                <a:solidFill>
                  <a:srgbClr val="000000"/>
                </a:solidFill>
                <a:highlight>
                  <a:srgbClr val="FFFFFF"/>
                </a:highlight>
                <a:latin typeface="Consolas" panose="020B0609020204030204" pitchFamily="49" charset="0"/>
              </a:rPr>
              <a:t>(</a:t>
            </a:r>
            <a:r>
              <a:rPr lang="tr-TR" sz="1000" dirty="0">
                <a:solidFill>
                  <a:srgbClr val="A31515"/>
                </a:solidFill>
                <a:highlight>
                  <a:srgbClr val="FFFFFF"/>
                </a:highlight>
                <a:latin typeface="Consolas" panose="020B0609020204030204" pitchFamily="49" charset="0"/>
              </a:rPr>
              <a:t>"</a:t>
            </a:r>
            <a:r>
              <a:rPr lang="tr-TR" sz="1000" dirty="0" err="1">
                <a:solidFill>
                  <a:srgbClr val="A31515"/>
                </a:solidFill>
                <a:highlight>
                  <a:srgbClr val="FFFFFF"/>
                </a:highlight>
                <a:latin typeface="Consolas" panose="020B0609020204030204" pitchFamily="49" charset="0"/>
              </a:rPr>
              <a:t>Area</a:t>
            </a:r>
            <a:r>
              <a:rPr lang="tr-TR" sz="1000" dirty="0">
                <a:solidFill>
                  <a:srgbClr val="A31515"/>
                </a:solidFill>
                <a:highlight>
                  <a:srgbClr val="FFFFFF"/>
                </a:highlight>
                <a:latin typeface="Consolas" panose="020B0609020204030204" pitchFamily="49" charset="0"/>
              </a:rPr>
              <a:t>:      "</a:t>
            </a:r>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Console</a:t>
            </a:r>
            <a:r>
              <a:rPr lang="tr-TR" sz="1000" dirty="0" err="1">
                <a:solidFill>
                  <a:srgbClr val="000000"/>
                </a:solidFill>
                <a:highlight>
                  <a:srgbClr val="FFFFFF"/>
                </a:highlight>
                <a:latin typeface="Consolas" panose="020B0609020204030204" pitchFamily="49" charset="0"/>
              </a:rPr>
              <a:t>.WriteLine</a:t>
            </a:r>
            <a:r>
              <a:rPr lang="tr-TR" sz="1000" dirty="0">
                <a:solidFill>
                  <a:srgbClr val="000000"/>
                </a:solidFill>
                <a:highlight>
                  <a:srgbClr val="FFFFFF"/>
                </a:highlight>
                <a:latin typeface="Consolas" panose="020B0609020204030204" pitchFamily="49" charset="0"/>
              </a:rPr>
              <a:t>(</a:t>
            </a:r>
            <a:r>
              <a:rPr lang="tr-TR" sz="1000" dirty="0" err="1">
                <a:solidFill>
                  <a:srgbClr val="2B91AF"/>
                </a:solidFill>
                <a:highlight>
                  <a:srgbClr val="FFFFFF"/>
                </a:highlight>
                <a:latin typeface="Consolas" panose="020B0609020204030204" pitchFamily="49" charset="0"/>
              </a:rPr>
              <a:t>Square</a:t>
            </a:r>
            <a:r>
              <a:rPr lang="tr-TR" sz="1000" dirty="0" err="1">
                <a:solidFill>
                  <a:srgbClr val="000000"/>
                </a:solidFill>
                <a:highlight>
                  <a:srgbClr val="FFFFFF"/>
                </a:highlight>
                <a:latin typeface="Consolas" panose="020B0609020204030204" pitchFamily="49" charset="0"/>
              </a:rPr>
              <a:t>.Area</a:t>
            </a:r>
            <a:r>
              <a:rPr lang="tr-TR" sz="1000" dirty="0">
                <a:solidFill>
                  <a:srgbClr val="000000"/>
                </a:solidFill>
                <a:highlight>
                  <a:srgbClr val="FFFFFF"/>
                </a:highlight>
                <a:latin typeface="Consolas" panose="020B0609020204030204" pitchFamily="49" charset="0"/>
              </a:rPr>
              <a:t>());</a:t>
            </a:r>
          </a:p>
          <a:p>
            <a:endParaRPr lang="tr-TR" sz="1000" dirty="0">
              <a:solidFill>
                <a:srgbClr val="000000"/>
              </a:solidFill>
              <a:highlight>
                <a:srgbClr val="FFFFFF"/>
              </a:highlight>
              <a:latin typeface="Consolas" panose="020B0609020204030204" pitchFamily="49" charset="0"/>
            </a:endParaRPr>
          </a:p>
          <a:p>
            <a:r>
              <a:rPr lang="tr-TR" sz="1000" dirty="0">
                <a:solidFill>
                  <a:srgbClr val="000000"/>
                </a:solidFill>
                <a:highlight>
                  <a:srgbClr val="FFFFFF"/>
                </a:highlight>
                <a:latin typeface="Consolas" panose="020B0609020204030204" pitchFamily="49" charset="0"/>
              </a:rPr>
              <a:t>            </a:t>
            </a:r>
            <a:r>
              <a:rPr lang="tr-TR" sz="1000" dirty="0" err="1">
                <a:solidFill>
                  <a:srgbClr val="2B91AF"/>
                </a:solidFill>
                <a:highlight>
                  <a:srgbClr val="FFFFFF"/>
                </a:highlight>
                <a:latin typeface="Consolas" panose="020B0609020204030204" pitchFamily="49" charset="0"/>
              </a:rPr>
              <a:t>Console</a:t>
            </a:r>
            <a:r>
              <a:rPr lang="tr-TR" sz="1000" dirty="0" err="1">
                <a:solidFill>
                  <a:srgbClr val="000000"/>
                </a:solidFill>
                <a:highlight>
                  <a:srgbClr val="FFFFFF"/>
                </a:highlight>
                <a:latin typeface="Consolas" panose="020B0609020204030204" pitchFamily="49" charset="0"/>
              </a:rPr>
              <a:t>.ReadKey</a:t>
            </a:r>
            <a:r>
              <a:rPr lang="tr-TR" sz="1000" dirty="0">
                <a:solidFill>
                  <a:srgbClr val="000000"/>
                </a:solidFill>
                <a:highlight>
                  <a:srgbClr val="FFFFFF"/>
                </a:highlight>
                <a:latin typeface="Consolas" panose="020B0609020204030204" pitchFamily="49" charset="0"/>
              </a:rPr>
              <a:t>();</a:t>
            </a: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    }</a:t>
            </a:r>
          </a:p>
          <a:p>
            <a:r>
              <a:rPr lang="tr-TR" sz="1000" dirty="0">
                <a:solidFill>
                  <a:srgbClr val="000000"/>
                </a:solidFill>
                <a:highlight>
                  <a:srgbClr val="FFFFFF"/>
                </a:highlight>
                <a:latin typeface="Consolas" panose="020B0609020204030204" pitchFamily="49" charset="0"/>
              </a:rPr>
              <a:t>}</a:t>
            </a:r>
          </a:p>
        </p:txBody>
      </p:sp>
      <p:pic>
        <p:nvPicPr>
          <p:cNvPr id="3" name="Resim 2"/>
          <p:cNvPicPr>
            <a:picLocks noChangeAspect="1"/>
          </p:cNvPicPr>
          <p:nvPr/>
        </p:nvPicPr>
        <p:blipFill>
          <a:blip r:embed="rId2"/>
          <a:stretch>
            <a:fillRect/>
          </a:stretch>
        </p:blipFill>
        <p:spPr>
          <a:xfrm>
            <a:off x="6851375" y="488925"/>
            <a:ext cx="4288846" cy="2055492"/>
          </a:xfrm>
          <a:prstGeom prst="rect">
            <a:avLst/>
          </a:prstGeom>
        </p:spPr>
      </p:pic>
    </p:spTree>
    <p:extLst>
      <p:ext uri="{BB962C8B-B14F-4D97-AF65-F5344CB8AC3E}">
        <p14:creationId xmlns:p14="http://schemas.microsoft.com/office/powerpoint/2010/main" val="1367349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89113" y="1305342"/>
            <a:ext cx="9011478" cy="5170646"/>
          </a:xfrm>
          <a:prstGeom prst="rect">
            <a:avLst/>
          </a:prstGeom>
        </p:spPr>
        <p:txBody>
          <a:bodyPr wrap="square">
            <a:spAutoFit/>
          </a:bodyPr>
          <a:lstStyle/>
          <a:p>
            <a:r>
              <a:rPr lang="tr-TR" sz="1100" dirty="0" err="1">
                <a:solidFill>
                  <a:srgbClr val="0000FF"/>
                </a:solidFill>
                <a:highlight>
                  <a:srgbClr val="FFFFFF"/>
                </a:highlight>
                <a:latin typeface="Consolas" panose="020B0609020204030204" pitchFamily="49" charset="0"/>
              </a:rPr>
              <a:t>using</a:t>
            </a:r>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System</a:t>
            </a:r>
            <a:r>
              <a:rPr lang="tr-TR" sz="1100" dirty="0">
                <a:solidFill>
                  <a:srgbClr val="000000"/>
                </a:solidFill>
                <a:highlight>
                  <a:srgbClr val="FFFFFF"/>
                </a:highlight>
                <a:latin typeface="Consolas" panose="020B0609020204030204" pitchFamily="49" charset="0"/>
              </a:rPr>
              <a:t>;</a:t>
            </a:r>
          </a:p>
          <a:p>
            <a:r>
              <a:rPr lang="tr-TR" sz="1100" dirty="0" err="1">
                <a:solidFill>
                  <a:srgbClr val="0000FF"/>
                </a:solidFill>
                <a:highlight>
                  <a:srgbClr val="FFFFFF"/>
                </a:highlight>
                <a:latin typeface="Consolas" panose="020B0609020204030204" pitchFamily="49" charset="0"/>
              </a:rPr>
              <a:t>using</a:t>
            </a:r>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System.Collections.Generic</a:t>
            </a:r>
            <a:r>
              <a:rPr lang="tr-TR" sz="1100" dirty="0">
                <a:solidFill>
                  <a:srgbClr val="000000"/>
                </a:solidFill>
                <a:highlight>
                  <a:srgbClr val="FFFFFF"/>
                </a:highlight>
                <a:latin typeface="Consolas" panose="020B0609020204030204" pitchFamily="49" charset="0"/>
              </a:rPr>
              <a:t>;</a:t>
            </a:r>
          </a:p>
          <a:p>
            <a:r>
              <a:rPr lang="tr-TR" sz="1100" dirty="0" err="1">
                <a:solidFill>
                  <a:srgbClr val="0000FF"/>
                </a:solidFill>
                <a:highlight>
                  <a:srgbClr val="FFFFFF"/>
                </a:highlight>
                <a:latin typeface="Consolas" panose="020B0609020204030204" pitchFamily="49" charset="0"/>
              </a:rPr>
              <a:t>using</a:t>
            </a:r>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System.Linq</a:t>
            </a:r>
            <a:r>
              <a:rPr lang="tr-TR" sz="1100" dirty="0">
                <a:solidFill>
                  <a:srgbClr val="000000"/>
                </a:solidFill>
                <a:highlight>
                  <a:srgbClr val="FFFFFF"/>
                </a:highlight>
                <a:latin typeface="Consolas" panose="020B0609020204030204" pitchFamily="49" charset="0"/>
              </a:rPr>
              <a:t>;</a:t>
            </a:r>
          </a:p>
          <a:p>
            <a:r>
              <a:rPr lang="tr-TR" sz="1100" dirty="0" err="1">
                <a:solidFill>
                  <a:srgbClr val="0000FF"/>
                </a:solidFill>
                <a:highlight>
                  <a:srgbClr val="FFFFFF"/>
                </a:highlight>
                <a:latin typeface="Consolas" panose="020B0609020204030204" pitchFamily="49" charset="0"/>
              </a:rPr>
              <a:t>using</a:t>
            </a:r>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System.Text</a:t>
            </a:r>
            <a:r>
              <a:rPr lang="tr-TR" sz="1100" dirty="0">
                <a:solidFill>
                  <a:srgbClr val="000000"/>
                </a:solidFill>
                <a:highlight>
                  <a:srgbClr val="FFFFFF"/>
                </a:highlight>
                <a:latin typeface="Consolas" panose="020B0609020204030204" pitchFamily="49" charset="0"/>
              </a:rPr>
              <a:t>;</a:t>
            </a:r>
          </a:p>
          <a:p>
            <a:r>
              <a:rPr lang="tr-TR" sz="1100" dirty="0" err="1">
                <a:solidFill>
                  <a:srgbClr val="0000FF"/>
                </a:solidFill>
                <a:highlight>
                  <a:srgbClr val="FFFFFF"/>
                </a:highlight>
                <a:latin typeface="Consolas" panose="020B0609020204030204" pitchFamily="49" charset="0"/>
              </a:rPr>
              <a:t>using</a:t>
            </a:r>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System.Threading.Tasks</a:t>
            </a:r>
            <a:r>
              <a:rPr lang="tr-TR" sz="1100" dirty="0">
                <a:solidFill>
                  <a:srgbClr val="000000"/>
                </a:solidFill>
                <a:highlight>
                  <a:srgbClr val="FFFFFF"/>
                </a:highlight>
                <a:latin typeface="Consolas" panose="020B0609020204030204" pitchFamily="49" charset="0"/>
              </a:rPr>
              <a:t>;</a:t>
            </a:r>
          </a:p>
          <a:p>
            <a:endParaRPr lang="tr-TR" sz="1100" dirty="0">
              <a:solidFill>
                <a:srgbClr val="000000"/>
              </a:solidFill>
              <a:highlight>
                <a:srgbClr val="FFFFFF"/>
              </a:highlight>
              <a:latin typeface="Consolas" panose="020B0609020204030204" pitchFamily="49" charset="0"/>
            </a:endParaRPr>
          </a:p>
          <a:p>
            <a:r>
              <a:rPr lang="tr-TR" sz="1100" dirty="0" err="1">
                <a:solidFill>
                  <a:srgbClr val="0000FF"/>
                </a:solidFill>
                <a:highlight>
                  <a:srgbClr val="FFFFFF"/>
                </a:highlight>
                <a:latin typeface="Consolas" panose="020B0609020204030204" pitchFamily="49" charset="0"/>
              </a:rPr>
              <a:t>namespace</a:t>
            </a:r>
            <a:r>
              <a:rPr lang="tr-TR" sz="1100" dirty="0">
                <a:solidFill>
                  <a:srgbClr val="000000"/>
                </a:solidFill>
                <a:highlight>
                  <a:srgbClr val="FFFFFF"/>
                </a:highlight>
                <a:latin typeface="Consolas" panose="020B0609020204030204" pitchFamily="49" charset="0"/>
              </a:rPr>
              <a:t> _16_saticSınıf</a:t>
            </a:r>
          </a:p>
          <a:p>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static</a:t>
            </a:r>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class</a:t>
            </a:r>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sklas</a:t>
            </a:r>
            <a:r>
              <a:rPr lang="tr-TR" sz="1100" dirty="0">
                <a:solidFill>
                  <a:srgbClr val="000000"/>
                </a:solidFill>
                <a:highlight>
                  <a:srgbClr val="FFFFFF"/>
                </a:highlight>
                <a:latin typeface="Consolas" panose="020B0609020204030204" pitchFamily="49" charset="0"/>
              </a:rPr>
              <a:t>   </a:t>
            </a:r>
            <a:r>
              <a:rPr lang="tr-TR" sz="1100" dirty="0">
                <a:solidFill>
                  <a:srgbClr val="008000"/>
                </a:solidFill>
                <a:highlight>
                  <a:srgbClr val="FFFFFF"/>
                </a:highlight>
                <a:latin typeface="Consolas" panose="020B0609020204030204" pitchFamily="49" charset="0"/>
              </a:rPr>
              <a:t>//</a:t>
            </a:r>
            <a:r>
              <a:rPr lang="tr-TR" sz="1100" dirty="0" err="1">
                <a:solidFill>
                  <a:srgbClr val="008000"/>
                </a:solidFill>
                <a:highlight>
                  <a:srgbClr val="FFFFFF"/>
                </a:highlight>
                <a:latin typeface="Consolas" panose="020B0609020204030204" pitchFamily="49" charset="0"/>
              </a:rPr>
              <a:t>static</a:t>
            </a:r>
            <a:r>
              <a:rPr lang="tr-TR" sz="1100" dirty="0">
                <a:solidFill>
                  <a:srgbClr val="008000"/>
                </a:solidFill>
                <a:highlight>
                  <a:srgbClr val="FFFFFF"/>
                </a:highlight>
                <a:latin typeface="Consolas" panose="020B0609020204030204" pitchFamily="49" charset="0"/>
              </a:rPr>
              <a:t> sınıflar içinde </a:t>
            </a:r>
            <a:r>
              <a:rPr lang="tr-TR" sz="1100" dirty="0" err="1">
                <a:solidFill>
                  <a:srgbClr val="008000"/>
                </a:solidFill>
                <a:highlight>
                  <a:srgbClr val="FFFFFF"/>
                </a:highlight>
                <a:latin typeface="Consolas" panose="020B0609020204030204" pitchFamily="49" charset="0"/>
              </a:rPr>
              <a:t>static</a:t>
            </a:r>
            <a:r>
              <a:rPr lang="tr-TR" sz="1100" dirty="0">
                <a:solidFill>
                  <a:srgbClr val="008000"/>
                </a:solidFill>
                <a:highlight>
                  <a:srgbClr val="FFFFFF"/>
                </a:highlight>
                <a:latin typeface="Consolas" panose="020B0609020204030204" pitchFamily="49" charset="0"/>
              </a:rPr>
              <a:t> olmayan metot yada özellik yazılamaz. </a:t>
            </a:r>
            <a:r>
              <a:rPr lang="tr-TR" sz="1100" dirty="0" err="1">
                <a:solidFill>
                  <a:srgbClr val="008000"/>
                </a:solidFill>
                <a:highlight>
                  <a:srgbClr val="FFFFFF"/>
                </a:highlight>
                <a:latin typeface="Consolas" panose="020B0609020204030204" pitchFamily="49" charset="0"/>
              </a:rPr>
              <a:t>static</a:t>
            </a:r>
            <a:r>
              <a:rPr lang="tr-TR" sz="1100" dirty="0">
                <a:solidFill>
                  <a:srgbClr val="008000"/>
                </a:solidFill>
                <a:highlight>
                  <a:srgbClr val="FFFFFF"/>
                </a:highlight>
                <a:latin typeface="Consolas" panose="020B0609020204030204" pitchFamily="49" charset="0"/>
              </a:rPr>
              <a:t> kurucu olmaz</a:t>
            </a:r>
            <a:endParaRPr lang="tr-TR" sz="1100" dirty="0">
              <a:solidFill>
                <a:srgbClr val="000000"/>
              </a:solidFill>
              <a:highlight>
                <a:srgbClr val="FFFFFF"/>
              </a:highlight>
              <a:latin typeface="Consolas" panose="020B0609020204030204" pitchFamily="49" charset="0"/>
            </a:endParaRPr>
          </a:p>
          <a:p>
            <a:r>
              <a:rPr lang="tr-TR"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static</a:t>
            </a:r>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int</a:t>
            </a:r>
            <a:r>
              <a:rPr lang="en-US" sz="1100" dirty="0">
                <a:solidFill>
                  <a:srgbClr val="000000"/>
                </a:solidFill>
                <a:highlight>
                  <a:srgbClr val="FFFFFF"/>
                </a:highlight>
                <a:latin typeface="Consolas" panose="020B0609020204030204" pitchFamily="49" charset="0"/>
              </a:rPr>
              <a:t> t(</a:t>
            </a:r>
            <a:r>
              <a:rPr lang="en-US" sz="1100" dirty="0" err="1">
                <a:solidFill>
                  <a:srgbClr val="0000FF"/>
                </a:solidFill>
                <a:highlight>
                  <a:srgbClr val="FFFFFF"/>
                </a:highlight>
                <a:latin typeface="Consolas" panose="020B0609020204030204" pitchFamily="49" charset="0"/>
              </a:rPr>
              <a:t>int</a:t>
            </a:r>
            <a:r>
              <a:rPr lang="en-US" sz="1100" dirty="0">
                <a:solidFill>
                  <a:srgbClr val="000000"/>
                </a:solidFill>
                <a:highlight>
                  <a:srgbClr val="FFFFFF"/>
                </a:highlight>
                <a:latin typeface="Consolas" panose="020B0609020204030204" pitchFamily="49" charset="0"/>
              </a:rPr>
              <a:t> s1,</a:t>
            </a:r>
            <a:r>
              <a:rPr lang="en-US" sz="1100" dirty="0">
                <a:solidFill>
                  <a:srgbClr val="0000FF"/>
                </a:solidFill>
                <a:highlight>
                  <a:srgbClr val="FFFFFF"/>
                </a:highlight>
                <a:latin typeface="Consolas" panose="020B0609020204030204" pitchFamily="49" charset="0"/>
              </a:rPr>
              <a:t>int</a:t>
            </a:r>
            <a:r>
              <a:rPr lang="en-US" sz="1100" dirty="0">
                <a:solidFill>
                  <a:srgbClr val="000000"/>
                </a:solidFill>
                <a:highlight>
                  <a:srgbClr val="FFFFFF"/>
                </a:highlight>
                <a:latin typeface="Consolas" panose="020B0609020204030204" pitchFamily="49" charset="0"/>
              </a:rPr>
              <a:t> s2)</a:t>
            </a:r>
          </a:p>
          <a:p>
            <a:r>
              <a:rPr lang="tr-TR" sz="1100" dirty="0">
                <a:solidFill>
                  <a:srgbClr val="000000"/>
                </a:solidFill>
                <a:highlight>
                  <a:srgbClr val="FFFFFF"/>
                </a:highlight>
                <a:latin typeface="Consolas" panose="020B0609020204030204" pitchFamily="49" charset="0"/>
              </a:rPr>
              <a:t>        {</a:t>
            </a:r>
          </a:p>
          <a:p>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return</a:t>
            </a:r>
            <a:r>
              <a:rPr lang="tr-TR" sz="1100" dirty="0">
                <a:solidFill>
                  <a:srgbClr val="000000"/>
                </a:solidFill>
                <a:highlight>
                  <a:srgbClr val="FFFFFF"/>
                </a:highlight>
                <a:latin typeface="Consolas" panose="020B0609020204030204" pitchFamily="49" charset="0"/>
              </a:rPr>
              <a:t> s1 + s2;</a:t>
            </a:r>
          </a:p>
          <a:p>
            <a:r>
              <a:rPr lang="tr-TR" sz="1100" dirty="0">
                <a:solidFill>
                  <a:srgbClr val="000000"/>
                </a:solidFill>
                <a:highlight>
                  <a:srgbClr val="FFFFFF"/>
                </a:highlight>
                <a:latin typeface="Consolas" panose="020B0609020204030204" pitchFamily="49" charset="0"/>
              </a:rPr>
              <a:t>        }</a:t>
            </a:r>
          </a:p>
          <a:p>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public</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static</a:t>
            </a:r>
            <a:r>
              <a:rPr lang="en-US" sz="1100" dirty="0">
                <a:solidFill>
                  <a:srgbClr val="000000"/>
                </a:solidFill>
                <a:highlight>
                  <a:srgbClr val="FFFFFF"/>
                </a:highlight>
                <a:latin typeface="Consolas" panose="020B0609020204030204" pitchFamily="49" charset="0"/>
              </a:rPr>
              <a:t> </a:t>
            </a:r>
            <a:r>
              <a:rPr lang="en-US" sz="1100" dirty="0" err="1">
                <a:solidFill>
                  <a:srgbClr val="0000FF"/>
                </a:solidFill>
                <a:highlight>
                  <a:srgbClr val="FFFFFF"/>
                </a:highlight>
                <a:latin typeface="Consolas" panose="020B0609020204030204" pitchFamily="49" charset="0"/>
              </a:rPr>
              <a:t>int</a:t>
            </a:r>
            <a:r>
              <a:rPr lang="en-US" sz="1100" dirty="0">
                <a:solidFill>
                  <a:srgbClr val="000000"/>
                </a:solidFill>
                <a:highlight>
                  <a:srgbClr val="FFFFFF"/>
                </a:highlight>
                <a:latin typeface="Consolas" panose="020B0609020204030204" pitchFamily="49" charset="0"/>
              </a:rPr>
              <a:t> c(</a:t>
            </a:r>
            <a:r>
              <a:rPr lang="en-US" sz="1100" dirty="0" err="1">
                <a:solidFill>
                  <a:srgbClr val="0000FF"/>
                </a:solidFill>
                <a:highlight>
                  <a:srgbClr val="FFFFFF"/>
                </a:highlight>
                <a:latin typeface="Consolas" panose="020B0609020204030204" pitchFamily="49" charset="0"/>
              </a:rPr>
              <a:t>int</a:t>
            </a:r>
            <a:r>
              <a:rPr lang="en-US" sz="1100" dirty="0">
                <a:solidFill>
                  <a:srgbClr val="000000"/>
                </a:solidFill>
                <a:highlight>
                  <a:srgbClr val="FFFFFF"/>
                </a:highlight>
                <a:latin typeface="Consolas" panose="020B0609020204030204" pitchFamily="49" charset="0"/>
              </a:rPr>
              <a:t> s1,</a:t>
            </a:r>
            <a:r>
              <a:rPr lang="en-US" sz="1100" dirty="0">
                <a:solidFill>
                  <a:srgbClr val="0000FF"/>
                </a:solidFill>
                <a:highlight>
                  <a:srgbClr val="FFFFFF"/>
                </a:highlight>
                <a:latin typeface="Consolas" panose="020B0609020204030204" pitchFamily="49" charset="0"/>
              </a:rPr>
              <a:t>int</a:t>
            </a:r>
            <a:r>
              <a:rPr lang="en-US" sz="1100" dirty="0">
                <a:solidFill>
                  <a:srgbClr val="000000"/>
                </a:solidFill>
                <a:highlight>
                  <a:srgbClr val="FFFFFF"/>
                </a:highlight>
                <a:latin typeface="Consolas" panose="020B0609020204030204" pitchFamily="49" charset="0"/>
              </a:rPr>
              <a:t> s2)</a:t>
            </a:r>
          </a:p>
          <a:p>
            <a:r>
              <a:rPr lang="tr-TR" sz="1100" dirty="0">
                <a:solidFill>
                  <a:srgbClr val="000000"/>
                </a:solidFill>
                <a:highlight>
                  <a:srgbClr val="FFFFFF"/>
                </a:highlight>
                <a:latin typeface="Consolas" panose="020B0609020204030204" pitchFamily="49" charset="0"/>
              </a:rPr>
              <a:t>        {</a:t>
            </a:r>
          </a:p>
          <a:p>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return</a:t>
            </a:r>
            <a:r>
              <a:rPr lang="tr-TR" sz="1100" dirty="0">
                <a:solidFill>
                  <a:srgbClr val="000000"/>
                </a:solidFill>
                <a:highlight>
                  <a:srgbClr val="FFFFFF"/>
                </a:highlight>
                <a:latin typeface="Consolas" panose="020B0609020204030204" pitchFamily="49" charset="0"/>
              </a:rPr>
              <a:t> s1 * s2;</a:t>
            </a:r>
          </a:p>
          <a:p>
            <a:r>
              <a:rPr lang="tr-TR" sz="1100" dirty="0">
                <a:solidFill>
                  <a:srgbClr val="000000"/>
                </a:solidFill>
                <a:highlight>
                  <a:srgbClr val="FFFFFF"/>
                </a:highlight>
                <a:latin typeface="Consolas" panose="020B0609020204030204" pitchFamily="49" charset="0"/>
              </a:rPr>
              <a:t>        }</a:t>
            </a:r>
          </a:p>
          <a:p>
            <a:r>
              <a:rPr lang="tr-TR" sz="1100" dirty="0">
                <a:solidFill>
                  <a:srgbClr val="000000"/>
                </a:solidFill>
                <a:highlight>
                  <a:srgbClr val="FFFFFF"/>
                </a:highlight>
                <a:latin typeface="Consolas" panose="020B0609020204030204" pitchFamily="49" charset="0"/>
              </a:rPr>
              <a:t>    }</a:t>
            </a:r>
          </a:p>
          <a:p>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class</a:t>
            </a:r>
            <a:r>
              <a:rPr lang="tr-TR" sz="1100" dirty="0">
                <a:solidFill>
                  <a:srgbClr val="000000"/>
                </a:solidFill>
                <a:highlight>
                  <a:srgbClr val="FFFFFF"/>
                </a:highlight>
                <a:latin typeface="Consolas" panose="020B0609020204030204" pitchFamily="49" charset="0"/>
              </a:rPr>
              <a:t> </a:t>
            </a:r>
            <a:r>
              <a:rPr lang="tr-TR" sz="1100" dirty="0">
                <a:solidFill>
                  <a:srgbClr val="2B91AF"/>
                </a:solidFill>
                <a:highlight>
                  <a:srgbClr val="FFFFFF"/>
                </a:highlight>
                <a:latin typeface="Consolas" panose="020B0609020204030204" pitchFamily="49" charset="0"/>
              </a:rPr>
              <a:t>Program</a:t>
            </a:r>
            <a:endParaRPr lang="tr-TR" sz="1100" dirty="0">
              <a:solidFill>
                <a:srgbClr val="000000"/>
              </a:solidFill>
              <a:highlight>
                <a:srgbClr val="FFFFFF"/>
              </a:highlight>
              <a:latin typeface="Consolas" panose="020B0609020204030204" pitchFamily="49" charset="0"/>
            </a:endParaRPr>
          </a:p>
          <a:p>
            <a:r>
              <a:rPr lang="tr-TR" sz="1100" dirty="0">
                <a:solidFill>
                  <a:srgbClr val="000000"/>
                </a:solidFill>
                <a:highlight>
                  <a:srgbClr val="FFFFFF"/>
                </a:highlight>
                <a:latin typeface="Consolas" panose="020B0609020204030204" pitchFamily="49" charset="0"/>
              </a:rPr>
              <a:t>    {</a:t>
            </a:r>
          </a:p>
          <a:p>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static</a:t>
            </a:r>
            <a:r>
              <a:rPr lang="tr-TR" sz="1100" dirty="0">
                <a:solidFill>
                  <a:srgbClr val="000000"/>
                </a:solidFill>
                <a:highlight>
                  <a:srgbClr val="FFFFFF"/>
                </a:highlight>
                <a:latin typeface="Consolas" panose="020B0609020204030204" pitchFamily="49" charset="0"/>
              </a:rPr>
              <a:t> </a:t>
            </a:r>
            <a:r>
              <a:rPr lang="tr-TR" sz="1100" dirty="0" err="1">
                <a:solidFill>
                  <a:srgbClr val="0000FF"/>
                </a:solidFill>
                <a:highlight>
                  <a:srgbClr val="FFFFFF"/>
                </a:highlight>
                <a:latin typeface="Consolas" panose="020B0609020204030204" pitchFamily="49" charset="0"/>
              </a:rPr>
              <a:t>void</a:t>
            </a:r>
            <a:r>
              <a:rPr lang="tr-TR" sz="1100" dirty="0">
                <a:solidFill>
                  <a:srgbClr val="000000"/>
                </a:solidFill>
                <a:highlight>
                  <a:srgbClr val="FFFFFF"/>
                </a:highlight>
                <a:latin typeface="Consolas" panose="020B0609020204030204" pitchFamily="49" charset="0"/>
              </a:rPr>
              <a:t> Main(</a:t>
            </a:r>
            <a:r>
              <a:rPr lang="tr-TR" sz="1100" dirty="0" err="1">
                <a:solidFill>
                  <a:srgbClr val="0000FF"/>
                </a:solidFill>
                <a:highlight>
                  <a:srgbClr val="FFFFFF"/>
                </a:highlight>
                <a:latin typeface="Consolas" panose="020B0609020204030204" pitchFamily="49" charset="0"/>
              </a:rPr>
              <a:t>string</a:t>
            </a:r>
            <a:r>
              <a:rPr lang="tr-TR" sz="1100" dirty="0">
                <a:solidFill>
                  <a:srgbClr val="000000"/>
                </a:solidFill>
                <a:highlight>
                  <a:srgbClr val="FFFFFF"/>
                </a:highlight>
                <a:latin typeface="Consolas" panose="020B0609020204030204" pitchFamily="49" charset="0"/>
              </a:rPr>
              <a:t>[] </a:t>
            </a:r>
            <a:r>
              <a:rPr lang="tr-TR" sz="1100" dirty="0" err="1">
                <a:solidFill>
                  <a:srgbClr val="000000"/>
                </a:solidFill>
                <a:highlight>
                  <a:srgbClr val="FFFFFF"/>
                </a:highlight>
                <a:latin typeface="Consolas" panose="020B0609020204030204" pitchFamily="49" charset="0"/>
              </a:rPr>
              <a:t>args</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p>
          <a:p>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.WriteLine</a:t>
            </a:r>
            <a:r>
              <a:rPr lang="tr-TR" sz="1100" dirty="0">
                <a:solidFill>
                  <a:srgbClr val="000000"/>
                </a:solidFill>
                <a:highlight>
                  <a:srgbClr val="FFFFFF"/>
                </a:highlight>
                <a:latin typeface="Consolas" panose="020B0609020204030204" pitchFamily="49" charset="0"/>
              </a:rPr>
              <a:t>(</a:t>
            </a:r>
            <a:r>
              <a:rPr lang="tr-TR" sz="1100" dirty="0" err="1">
                <a:solidFill>
                  <a:srgbClr val="2B91AF"/>
                </a:solidFill>
                <a:highlight>
                  <a:srgbClr val="FFFFFF"/>
                </a:highlight>
                <a:latin typeface="Consolas" panose="020B0609020204030204" pitchFamily="49" charset="0"/>
              </a:rPr>
              <a:t>sklas</a:t>
            </a:r>
            <a:r>
              <a:rPr lang="tr-TR" sz="1100" dirty="0" err="1">
                <a:solidFill>
                  <a:srgbClr val="000000"/>
                </a:solidFill>
                <a:highlight>
                  <a:srgbClr val="FFFFFF"/>
                </a:highlight>
                <a:latin typeface="Consolas" panose="020B0609020204030204" pitchFamily="49" charset="0"/>
              </a:rPr>
              <a:t>.c</a:t>
            </a:r>
            <a:r>
              <a:rPr lang="tr-TR" sz="1100" dirty="0">
                <a:solidFill>
                  <a:srgbClr val="000000"/>
                </a:solidFill>
                <a:highlight>
                  <a:srgbClr val="FFFFFF"/>
                </a:highlight>
                <a:latin typeface="Consolas" panose="020B0609020204030204" pitchFamily="49" charset="0"/>
              </a:rPr>
              <a:t>(4, 6));</a:t>
            </a:r>
          </a:p>
          <a:p>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.WriteLine</a:t>
            </a:r>
            <a:r>
              <a:rPr lang="tr-TR" sz="1100" dirty="0">
                <a:solidFill>
                  <a:srgbClr val="000000"/>
                </a:solidFill>
                <a:highlight>
                  <a:srgbClr val="FFFFFF"/>
                </a:highlight>
                <a:latin typeface="Consolas" panose="020B0609020204030204" pitchFamily="49" charset="0"/>
              </a:rPr>
              <a:t>(</a:t>
            </a:r>
            <a:r>
              <a:rPr lang="tr-TR" sz="1100" dirty="0">
                <a:solidFill>
                  <a:srgbClr val="2B91AF"/>
                </a:solidFill>
                <a:highlight>
                  <a:srgbClr val="FFFFFF"/>
                </a:highlight>
                <a:latin typeface="Consolas" panose="020B0609020204030204" pitchFamily="49" charset="0"/>
              </a:rPr>
              <a:t>sklas</a:t>
            </a:r>
            <a:r>
              <a:rPr lang="tr-TR" sz="1100" dirty="0">
                <a:solidFill>
                  <a:srgbClr val="000000"/>
                </a:solidFill>
                <a:highlight>
                  <a:srgbClr val="FFFFFF"/>
                </a:highlight>
                <a:latin typeface="Consolas" panose="020B0609020204030204" pitchFamily="49" charset="0"/>
              </a:rPr>
              <a:t>.t(4, 6));</a:t>
            </a:r>
          </a:p>
          <a:p>
            <a:r>
              <a:rPr lang="tr-TR" sz="1100" dirty="0">
                <a:solidFill>
                  <a:srgbClr val="000000"/>
                </a:solidFill>
                <a:highlight>
                  <a:srgbClr val="FFFFFF"/>
                </a:highlight>
                <a:latin typeface="Consolas" panose="020B0609020204030204" pitchFamily="49" charset="0"/>
              </a:rPr>
              <a:t>            </a:t>
            </a:r>
            <a:r>
              <a:rPr lang="tr-TR" sz="1100" dirty="0" err="1">
                <a:solidFill>
                  <a:srgbClr val="2B91AF"/>
                </a:solidFill>
                <a:highlight>
                  <a:srgbClr val="FFFFFF"/>
                </a:highlight>
                <a:latin typeface="Consolas" panose="020B0609020204030204" pitchFamily="49" charset="0"/>
              </a:rPr>
              <a:t>Console</a:t>
            </a:r>
            <a:r>
              <a:rPr lang="tr-TR" sz="1100" dirty="0" err="1">
                <a:solidFill>
                  <a:srgbClr val="000000"/>
                </a:solidFill>
                <a:highlight>
                  <a:srgbClr val="FFFFFF"/>
                </a:highlight>
                <a:latin typeface="Consolas" panose="020B0609020204030204" pitchFamily="49" charset="0"/>
              </a:rPr>
              <a:t>.ReadKey</a:t>
            </a:r>
            <a:r>
              <a:rPr lang="tr-TR" sz="1100" dirty="0">
                <a:solidFill>
                  <a:srgbClr val="000000"/>
                </a:solidFill>
                <a:highlight>
                  <a:srgbClr val="FFFFFF"/>
                </a:highlight>
                <a:latin typeface="Consolas" panose="020B0609020204030204" pitchFamily="49" charset="0"/>
              </a:rPr>
              <a:t>();</a:t>
            </a:r>
          </a:p>
          <a:p>
            <a:r>
              <a:rPr lang="tr-TR" sz="1100" dirty="0">
                <a:solidFill>
                  <a:srgbClr val="000000"/>
                </a:solidFill>
                <a:highlight>
                  <a:srgbClr val="FFFFFF"/>
                </a:highlight>
                <a:latin typeface="Consolas" panose="020B0609020204030204" pitchFamily="49" charset="0"/>
              </a:rPr>
              <a:t>        }</a:t>
            </a:r>
          </a:p>
          <a:p>
            <a:r>
              <a:rPr lang="tr-TR" sz="1100" dirty="0">
                <a:solidFill>
                  <a:srgbClr val="000000"/>
                </a:solidFill>
                <a:highlight>
                  <a:srgbClr val="FFFFFF"/>
                </a:highlight>
                <a:latin typeface="Consolas" panose="020B0609020204030204" pitchFamily="49" charset="0"/>
              </a:rPr>
              <a:t>    }</a:t>
            </a:r>
          </a:p>
          <a:p>
            <a:r>
              <a:rPr lang="tr-TR" sz="1100" dirty="0">
                <a:solidFill>
                  <a:srgbClr val="000000"/>
                </a:solidFill>
                <a:highlight>
                  <a:srgbClr val="FFFFFF"/>
                </a:highlight>
                <a:latin typeface="Consolas" panose="020B0609020204030204" pitchFamily="49" charset="0"/>
              </a:rPr>
              <a:t>}</a:t>
            </a:r>
          </a:p>
        </p:txBody>
      </p:sp>
      <p:sp>
        <p:nvSpPr>
          <p:cNvPr id="3" name="Metin kutusu 2"/>
          <p:cNvSpPr txBox="1"/>
          <p:nvPr/>
        </p:nvSpPr>
        <p:spPr>
          <a:xfrm>
            <a:off x="437321" y="410818"/>
            <a:ext cx="2853538" cy="369332"/>
          </a:xfrm>
          <a:prstGeom prst="rect">
            <a:avLst/>
          </a:prstGeom>
          <a:noFill/>
        </p:spPr>
        <p:txBody>
          <a:bodyPr wrap="none" rtlCol="0">
            <a:spAutoFit/>
          </a:bodyPr>
          <a:lstStyle/>
          <a:p>
            <a:r>
              <a:rPr lang="tr-TR" b="1" dirty="0"/>
              <a:t>Örnek : statik sınıf kullanımı</a:t>
            </a:r>
          </a:p>
        </p:txBody>
      </p:sp>
    </p:spTree>
    <p:extLst>
      <p:ext uri="{BB962C8B-B14F-4D97-AF65-F5344CB8AC3E}">
        <p14:creationId xmlns:p14="http://schemas.microsoft.com/office/powerpoint/2010/main" val="3559726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825832" y="354177"/>
            <a:ext cx="10252037" cy="1754326"/>
          </a:xfrm>
          <a:prstGeom prst="rect">
            <a:avLst/>
          </a:prstGeom>
        </p:spPr>
        <p:txBody>
          <a:bodyPr wrap="none">
            <a:spAutoFit/>
          </a:bodyPr>
          <a:lstStyle/>
          <a:p>
            <a:r>
              <a:rPr lang="tr-TR" dirty="0"/>
              <a:t>Statik Özellikler(</a:t>
            </a:r>
            <a:r>
              <a:rPr lang="tr-TR" dirty="0" err="1"/>
              <a:t>Properties</a:t>
            </a:r>
            <a:r>
              <a:rPr lang="tr-TR" dirty="0"/>
              <a:t>)</a:t>
            </a:r>
          </a:p>
          <a:p>
            <a:r>
              <a:rPr lang="tr-TR" dirty="0"/>
              <a:t>Özelliklerde statik olarak bildirilebilir(tanımlanabilir). Statik özellikler erişim belirteçleri diğer statik üyelerde </a:t>
            </a:r>
          </a:p>
          <a:p>
            <a:r>
              <a:rPr lang="tr-TR" dirty="0"/>
              <a:t>olduğu gibidir.</a:t>
            </a:r>
          </a:p>
          <a:p>
            <a:pPr marL="285750" indent="-285750">
              <a:buFont typeface="Arial" panose="020B0604020202020204" pitchFamily="34" charset="0"/>
              <a:buChar char="•"/>
            </a:pPr>
            <a:r>
              <a:rPr lang="tr-TR" dirty="0"/>
              <a:t>Sınıfın örnek(nesne) üyelerine erişemez. Fakat onlar erişebilir.</a:t>
            </a:r>
          </a:p>
          <a:p>
            <a:pPr marL="285750" indent="-285750">
              <a:buFont typeface="Arial" panose="020B0604020202020204" pitchFamily="34" charset="0"/>
              <a:buChar char="•"/>
            </a:pPr>
            <a:r>
              <a:rPr lang="tr-TR" dirty="0"/>
              <a:t>Sınıfın dışından erişilmek istendiğinde, sınıf ismi ile  referans verilmelidir. Örnek(nesne) ile değil.</a:t>
            </a:r>
          </a:p>
          <a:p>
            <a:r>
              <a:rPr lang="tr-TR" dirty="0"/>
              <a:t> </a:t>
            </a:r>
          </a:p>
        </p:txBody>
      </p:sp>
      <p:sp>
        <p:nvSpPr>
          <p:cNvPr id="4" name="Dikdörtgen 3"/>
          <p:cNvSpPr/>
          <p:nvPr/>
        </p:nvSpPr>
        <p:spPr>
          <a:xfrm>
            <a:off x="825831" y="2150888"/>
            <a:ext cx="9789159" cy="3970318"/>
          </a:xfrm>
          <a:prstGeom prst="rect">
            <a:avLst/>
          </a:prstGeom>
        </p:spPr>
        <p:txBody>
          <a:bodyPr wrap="square">
            <a:spAutoFit/>
          </a:bodyPr>
          <a:lstStyle/>
          <a:p>
            <a:r>
              <a:rPr lang="tr-TR" dirty="0"/>
              <a:t> </a:t>
            </a:r>
            <a:r>
              <a:rPr lang="tr-TR" dirty="0" err="1"/>
              <a:t>class</a:t>
            </a:r>
            <a:r>
              <a:rPr lang="tr-TR" dirty="0"/>
              <a:t> </a:t>
            </a:r>
            <a:r>
              <a:rPr lang="tr-TR" dirty="0" err="1"/>
              <a:t>Trivial</a:t>
            </a:r>
            <a:endParaRPr lang="tr-TR" dirty="0"/>
          </a:p>
          <a:p>
            <a:r>
              <a:rPr lang="tr-TR" dirty="0"/>
              <a:t>   {</a:t>
            </a:r>
          </a:p>
          <a:p>
            <a:r>
              <a:rPr lang="tr-TR" dirty="0"/>
              <a:t>      </a:t>
            </a:r>
            <a:r>
              <a:rPr lang="tr-TR" dirty="0" err="1"/>
              <a:t>static</a:t>
            </a:r>
            <a:r>
              <a:rPr lang="tr-TR" dirty="0"/>
              <a:t> </a:t>
            </a:r>
            <a:r>
              <a:rPr lang="tr-TR" dirty="0" err="1"/>
              <a:t>int</a:t>
            </a:r>
            <a:r>
              <a:rPr lang="tr-TR" dirty="0"/>
              <a:t> </a:t>
            </a:r>
            <a:r>
              <a:rPr lang="tr-TR" dirty="0" err="1"/>
              <a:t>myValue</a:t>
            </a:r>
            <a:r>
              <a:rPr lang="tr-TR" dirty="0"/>
              <a:t>; //</a:t>
            </a:r>
            <a:r>
              <a:rPr lang="tr-TR" dirty="0">
                <a:solidFill>
                  <a:srgbClr val="FF0000"/>
                </a:solidFill>
              </a:rPr>
              <a:t>statik alan</a:t>
            </a:r>
          </a:p>
          <a:p>
            <a:r>
              <a:rPr lang="tr-TR" dirty="0"/>
              <a:t>      </a:t>
            </a:r>
            <a:r>
              <a:rPr lang="tr-TR" dirty="0" err="1"/>
              <a:t>public</a:t>
            </a:r>
            <a:r>
              <a:rPr lang="tr-TR" dirty="0"/>
              <a:t> </a:t>
            </a:r>
            <a:r>
              <a:rPr lang="tr-TR" dirty="0" err="1"/>
              <a:t>static</a:t>
            </a:r>
            <a:r>
              <a:rPr lang="tr-TR" dirty="0"/>
              <a:t> </a:t>
            </a:r>
            <a:r>
              <a:rPr lang="tr-TR" dirty="0" err="1"/>
              <a:t>int</a:t>
            </a:r>
            <a:r>
              <a:rPr lang="tr-TR" dirty="0"/>
              <a:t> </a:t>
            </a:r>
            <a:r>
              <a:rPr lang="tr-TR" dirty="0" err="1"/>
              <a:t>MyValue</a:t>
            </a:r>
            <a:r>
              <a:rPr lang="tr-TR" dirty="0"/>
              <a:t>  // </a:t>
            </a:r>
            <a:r>
              <a:rPr lang="tr-TR" dirty="0">
                <a:solidFill>
                  <a:srgbClr val="FF0000"/>
                </a:solidFill>
              </a:rPr>
              <a:t>statik </a:t>
            </a:r>
            <a:r>
              <a:rPr lang="tr-TR" dirty="0" err="1">
                <a:solidFill>
                  <a:srgbClr val="FF0000"/>
                </a:solidFill>
              </a:rPr>
              <a:t>proporties</a:t>
            </a:r>
            <a:endParaRPr lang="tr-TR" dirty="0">
              <a:solidFill>
                <a:srgbClr val="FF0000"/>
              </a:solidFill>
            </a:endParaRPr>
          </a:p>
          <a:p>
            <a:r>
              <a:rPr lang="tr-TR" dirty="0"/>
              <a:t>      {</a:t>
            </a:r>
          </a:p>
          <a:p>
            <a:r>
              <a:rPr lang="tr-TR" dirty="0"/>
              <a:t>         set { </a:t>
            </a:r>
            <a:r>
              <a:rPr lang="tr-TR" dirty="0" err="1"/>
              <a:t>myValue</a:t>
            </a:r>
            <a:r>
              <a:rPr lang="tr-TR" dirty="0"/>
              <a:t> = </a:t>
            </a:r>
            <a:r>
              <a:rPr lang="tr-TR" dirty="0" err="1"/>
              <a:t>value</a:t>
            </a:r>
            <a:r>
              <a:rPr lang="tr-TR" dirty="0"/>
              <a:t>; }</a:t>
            </a:r>
          </a:p>
          <a:p>
            <a:r>
              <a:rPr lang="tr-TR" dirty="0"/>
              <a:t>         </a:t>
            </a:r>
            <a:r>
              <a:rPr lang="tr-TR" dirty="0" err="1"/>
              <a:t>get</a:t>
            </a:r>
            <a:r>
              <a:rPr lang="tr-TR" dirty="0"/>
              <a:t> { </a:t>
            </a:r>
            <a:r>
              <a:rPr lang="tr-TR" dirty="0" err="1"/>
              <a:t>return</a:t>
            </a:r>
            <a:r>
              <a:rPr lang="tr-TR" dirty="0"/>
              <a:t> </a:t>
            </a:r>
            <a:r>
              <a:rPr lang="tr-TR" dirty="0" err="1"/>
              <a:t>myValue</a:t>
            </a:r>
            <a:r>
              <a:rPr lang="tr-TR" dirty="0"/>
              <a:t>;  }</a:t>
            </a:r>
          </a:p>
          <a:p>
            <a:r>
              <a:rPr lang="tr-TR" dirty="0"/>
              <a:t>      }</a:t>
            </a:r>
          </a:p>
          <a:p>
            <a:r>
              <a:rPr lang="tr-TR" dirty="0"/>
              <a:t>     </a:t>
            </a:r>
            <a:r>
              <a:rPr lang="tr-TR" dirty="0" err="1"/>
              <a:t>public</a:t>
            </a:r>
            <a:r>
              <a:rPr lang="tr-TR" dirty="0"/>
              <a:t> </a:t>
            </a:r>
            <a:r>
              <a:rPr lang="tr-TR" dirty="0" err="1"/>
              <a:t>void</a:t>
            </a:r>
            <a:r>
              <a:rPr lang="tr-TR" dirty="0"/>
              <a:t> </a:t>
            </a:r>
            <a:r>
              <a:rPr lang="tr-TR" dirty="0" err="1"/>
              <a:t>PrintValue</a:t>
            </a:r>
            <a:r>
              <a:rPr lang="tr-TR" dirty="0"/>
              <a:t>()                           </a:t>
            </a:r>
            <a:r>
              <a:rPr lang="tr-TR" dirty="0">
                <a:solidFill>
                  <a:srgbClr val="FF0000"/>
                </a:solidFill>
              </a:rPr>
              <a:t>sınıfın içerisinden erişim</a:t>
            </a:r>
          </a:p>
          <a:p>
            <a:r>
              <a:rPr lang="tr-TR" dirty="0"/>
              <a:t>     {                                                                                    ↓</a:t>
            </a:r>
          </a:p>
          <a:p>
            <a:r>
              <a:rPr lang="tr-TR" dirty="0"/>
              <a:t>         </a:t>
            </a:r>
            <a:r>
              <a:rPr lang="tr-TR" dirty="0" err="1"/>
              <a:t>Console.WriteLine</a:t>
            </a:r>
            <a:r>
              <a:rPr lang="tr-TR" dirty="0"/>
              <a:t>("sınıf içinde değere erişim: {0}", </a:t>
            </a:r>
            <a:r>
              <a:rPr lang="tr-TR" dirty="0" err="1"/>
              <a:t>MyValue</a:t>
            </a:r>
            <a:r>
              <a:rPr lang="tr-TR" dirty="0"/>
              <a:t>);</a:t>
            </a:r>
          </a:p>
          <a:p>
            <a:r>
              <a:rPr lang="tr-TR" dirty="0"/>
              <a:t>      }</a:t>
            </a:r>
          </a:p>
          <a:p>
            <a:r>
              <a:rPr lang="tr-TR" dirty="0"/>
              <a:t>   }</a:t>
            </a:r>
          </a:p>
          <a:p>
            <a:endParaRPr lang="tr-TR" dirty="0"/>
          </a:p>
        </p:txBody>
      </p:sp>
    </p:spTree>
    <p:extLst>
      <p:ext uri="{BB962C8B-B14F-4D97-AF65-F5344CB8AC3E}">
        <p14:creationId xmlns:p14="http://schemas.microsoft.com/office/powerpoint/2010/main" val="2250790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335905" y="294860"/>
            <a:ext cx="11387667" cy="1143000"/>
          </a:xfrm>
          <a:noFill/>
          <a:extLst>
            <a:ext uri="{909E8E84-426E-40dd-AFC4-6F175D3DCCD1}">
              <a14:hiddenFill xmlns="" xmlns:a14="http://schemas.microsoft.com/office/drawing/2010/main">
                <a:solidFill>
                  <a:srgbClr val="FFFFFF"/>
                </a:solidFill>
              </a14:hiddenFill>
            </a:ext>
          </a:extLst>
        </p:spPr>
        <p:txBody>
          <a:bodyPr/>
          <a:lstStyle/>
          <a:p>
            <a:r>
              <a:rPr lang="tr-TR" altLang="tr-TR" dirty="0">
                <a:effectLst/>
                <a:latin typeface="Arial" panose="020B0604020202020204" pitchFamily="34" charset="0"/>
              </a:rPr>
              <a:t>5. Hafta İçeriği</a:t>
            </a:r>
          </a:p>
        </p:txBody>
      </p:sp>
      <p:sp>
        <p:nvSpPr>
          <p:cNvPr id="34819" name="Rectangle 3"/>
          <p:cNvSpPr>
            <a:spLocks noGrp="1" noRot="1" noChangeArrowheads="1"/>
          </p:cNvSpPr>
          <p:nvPr>
            <p:ph idx="1"/>
          </p:nvPr>
        </p:nvSpPr>
        <p:spPr>
          <a:xfrm>
            <a:off x="556591" y="1616765"/>
            <a:ext cx="11025809" cy="3612961"/>
          </a:xfrm>
          <a:noFill/>
          <a:extLst>
            <a:ext uri="{909E8E84-426E-40dd-AFC4-6F175D3DCCD1}">
              <a14:hiddenFill xmlns="" xmlns:a14="http://schemas.microsoft.com/office/drawing/2010/main">
                <a:solidFill>
                  <a:srgbClr val="FFFFFF"/>
                </a:solidFill>
              </a14:hiddenFill>
            </a:ext>
          </a:extLst>
        </p:spPr>
        <p:txBody>
          <a:bodyPr/>
          <a:lstStyle/>
          <a:p>
            <a:r>
              <a:rPr lang="tr-TR" dirty="0">
                <a:effectLst/>
              </a:rPr>
              <a:t>Statik alanlar</a:t>
            </a:r>
          </a:p>
          <a:p>
            <a:r>
              <a:rPr lang="tr-TR" dirty="0"/>
              <a:t>Statik üyelerin geçerlilik süresi</a:t>
            </a:r>
          </a:p>
          <a:p>
            <a:r>
              <a:rPr lang="tr-TR" dirty="0"/>
              <a:t>Statik metot üyeler</a:t>
            </a:r>
          </a:p>
          <a:p>
            <a:r>
              <a:rPr lang="tr-TR" dirty="0"/>
              <a:t>Statik özellikler</a:t>
            </a:r>
          </a:p>
          <a:p>
            <a:pPr>
              <a:lnSpc>
                <a:spcPct val="100000"/>
              </a:lnSpc>
              <a:spcBef>
                <a:spcPts val="0"/>
              </a:spcBef>
              <a:defRPr/>
            </a:pPr>
            <a:r>
              <a:rPr lang="tr-TR" kern="0" dirty="0">
                <a:solidFill>
                  <a:sysClr val="windowText" lastClr="000000"/>
                </a:solidFill>
              </a:rPr>
              <a:t>Statik Kurucu</a:t>
            </a:r>
          </a:p>
          <a:p>
            <a:r>
              <a:rPr lang="tr-TR" dirty="0"/>
              <a:t>Anonim Sınıflar</a:t>
            </a:r>
          </a:p>
          <a:p>
            <a:pPr>
              <a:lnSpc>
                <a:spcPct val="90000"/>
              </a:lnSpc>
            </a:pPr>
            <a:endParaRPr lang="tr-TR" altLang="tr-TR" dirty="0">
              <a:effectLst/>
              <a:latin typeface="Arial" panose="020B0604020202020204" pitchFamily="34" charset="0"/>
            </a:endParaRPr>
          </a:p>
          <a:p>
            <a:pPr>
              <a:lnSpc>
                <a:spcPct val="90000"/>
              </a:lnSpc>
            </a:pPr>
            <a:endParaRPr lang="tr-TR" altLang="tr-TR" dirty="0">
              <a:effectLst/>
              <a:latin typeface="Arial" panose="020B0604020202020204" pitchFamily="34" charset="0"/>
            </a:endParaRPr>
          </a:p>
        </p:txBody>
      </p:sp>
    </p:spTree>
    <p:extLst>
      <p:ext uri="{BB962C8B-B14F-4D97-AF65-F5344CB8AC3E}">
        <p14:creationId xmlns:p14="http://schemas.microsoft.com/office/powerpoint/2010/main" val="495950725"/>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22851" y="469159"/>
            <a:ext cx="8600661" cy="3139321"/>
          </a:xfrm>
          <a:prstGeom prst="rect">
            <a:avLst/>
          </a:prstGeom>
        </p:spPr>
        <p:txBody>
          <a:bodyPr wrap="square">
            <a:spAutoFit/>
          </a:bodyPr>
          <a:lstStyle/>
          <a:p>
            <a:pPr lvl="0"/>
            <a:r>
              <a:rPr lang="tr-TR" dirty="0">
                <a:solidFill>
                  <a:prstClr val="black"/>
                </a:solidFill>
              </a:rPr>
              <a:t> </a:t>
            </a:r>
            <a:r>
              <a:rPr lang="tr-TR" dirty="0" err="1">
                <a:solidFill>
                  <a:prstClr val="black"/>
                </a:solidFill>
              </a:rPr>
              <a:t>class</a:t>
            </a:r>
            <a:r>
              <a:rPr lang="tr-TR" dirty="0">
                <a:solidFill>
                  <a:prstClr val="black"/>
                </a:solidFill>
              </a:rPr>
              <a:t> Program</a:t>
            </a:r>
          </a:p>
          <a:p>
            <a:pPr lvl="0"/>
            <a:r>
              <a:rPr lang="tr-TR" dirty="0">
                <a:solidFill>
                  <a:prstClr val="black"/>
                </a:solidFill>
              </a:rPr>
              <a:t>   {</a:t>
            </a:r>
          </a:p>
          <a:p>
            <a:pPr lvl="0"/>
            <a:r>
              <a:rPr lang="tr-TR" dirty="0">
                <a:solidFill>
                  <a:prstClr val="black"/>
                </a:solidFill>
              </a:rPr>
              <a:t>       </a:t>
            </a:r>
            <a:r>
              <a:rPr lang="tr-TR" dirty="0" err="1">
                <a:solidFill>
                  <a:prstClr val="black"/>
                </a:solidFill>
              </a:rPr>
              <a:t>static</a:t>
            </a:r>
            <a:r>
              <a:rPr lang="tr-TR" dirty="0">
                <a:solidFill>
                  <a:prstClr val="black"/>
                </a:solidFill>
              </a:rPr>
              <a:t> </a:t>
            </a:r>
            <a:r>
              <a:rPr lang="tr-TR" dirty="0" err="1">
                <a:solidFill>
                  <a:prstClr val="black"/>
                </a:solidFill>
              </a:rPr>
              <a:t>void</a:t>
            </a:r>
            <a:r>
              <a:rPr lang="tr-TR" dirty="0">
                <a:solidFill>
                  <a:prstClr val="black"/>
                </a:solidFill>
              </a:rPr>
              <a:t> Main()                        </a:t>
            </a:r>
            <a:r>
              <a:rPr lang="tr-TR" dirty="0">
                <a:solidFill>
                  <a:srgbClr val="FF0000"/>
                </a:solidFill>
              </a:rPr>
              <a:t>sınıfın dışından statik özelliğe erişim</a:t>
            </a:r>
          </a:p>
          <a:p>
            <a:pPr lvl="0"/>
            <a:r>
              <a:rPr lang="tr-TR" dirty="0">
                <a:solidFill>
                  <a:prstClr val="black"/>
                </a:solidFill>
              </a:rPr>
              <a:t>       {                                                                             ↓</a:t>
            </a:r>
          </a:p>
          <a:p>
            <a:pPr lvl="0"/>
            <a:r>
              <a:rPr lang="tr-TR" dirty="0">
                <a:solidFill>
                  <a:prstClr val="black"/>
                </a:solidFill>
              </a:rPr>
              <a:t>             </a:t>
            </a:r>
            <a:r>
              <a:rPr lang="tr-TR" dirty="0" err="1">
                <a:solidFill>
                  <a:prstClr val="black"/>
                </a:solidFill>
              </a:rPr>
              <a:t>Console.WriteLine</a:t>
            </a:r>
            <a:r>
              <a:rPr lang="tr-TR" dirty="0">
                <a:solidFill>
                  <a:prstClr val="black"/>
                </a:solidFill>
              </a:rPr>
              <a:t>("ilk değeri: {0}", </a:t>
            </a:r>
            <a:r>
              <a:rPr lang="tr-TR" dirty="0" err="1">
                <a:solidFill>
                  <a:prstClr val="black"/>
                </a:solidFill>
              </a:rPr>
              <a:t>Trivial.MyValue</a:t>
            </a:r>
            <a:r>
              <a:rPr lang="tr-TR" dirty="0">
                <a:solidFill>
                  <a:prstClr val="black"/>
                </a:solidFill>
              </a:rPr>
              <a:t>);</a:t>
            </a:r>
          </a:p>
          <a:p>
            <a:pPr lvl="0"/>
            <a:r>
              <a:rPr lang="tr-TR" dirty="0">
                <a:solidFill>
                  <a:prstClr val="black"/>
                </a:solidFill>
              </a:rPr>
              <a:t>             </a:t>
            </a:r>
            <a:r>
              <a:rPr lang="tr-TR" dirty="0" err="1">
                <a:solidFill>
                  <a:prstClr val="black"/>
                </a:solidFill>
              </a:rPr>
              <a:t>Trivial.MyValue</a:t>
            </a:r>
            <a:r>
              <a:rPr lang="tr-TR" dirty="0">
                <a:solidFill>
                  <a:prstClr val="black"/>
                </a:solidFill>
              </a:rPr>
              <a:t> = 10;      ←  </a:t>
            </a:r>
            <a:r>
              <a:rPr lang="tr-TR" dirty="0">
                <a:solidFill>
                  <a:srgbClr val="FF0000"/>
                </a:solidFill>
              </a:rPr>
              <a:t>sınıfın dışından statik özelliğe erişim</a:t>
            </a:r>
          </a:p>
          <a:p>
            <a:pPr lvl="0"/>
            <a:r>
              <a:rPr lang="tr-TR" dirty="0">
                <a:solidFill>
                  <a:prstClr val="black"/>
                </a:solidFill>
              </a:rPr>
              <a:t>             </a:t>
            </a:r>
            <a:r>
              <a:rPr lang="tr-TR" dirty="0" err="1">
                <a:solidFill>
                  <a:prstClr val="black"/>
                </a:solidFill>
              </a:rPr>
              <a:t>Console.WriteLine</a:t>
            </a:r>
            <a:r>
              <a:rPr lang="tr-TR" dirty="0">
                <a:solidFill>
                  <a:prstClr val="black"/>
                </a:solidFill>
              </a:rPr>
              <a:t>("yeni değer: {0}", </a:t>
            </a:r>
            <a:r>
              <a:rPr lang="tr-TR" dirty="0" err="1">
                <a:solidFill>
                  <a:prstClr val="black"/>
                </a:solidFill>
              </a:rPr>
              <a:t>Trivial.MyValue</a:t>
            </a:r>
            <a:r>
              <a:rPr lang="tr-TR" dirty="0">
                <a:solidFill>
                  <a:prstClr val="black"/>
                </a:solidFill>
              </a:rPr>
              <a:t>);</a:t>
            </a:r>
          </a:p>
          <a:p>
            <a:pPr lvl="0"/>
            <a:r>
              <a:rPr lang="tr-TR" dirty="0">
                <a:solidFill>
                  <a:prstClr val="black"/>
                </a:solidFill>
              </a:rPr>
              <a:t>             </a:t>
            </a:r>
            <a:r>
              <a:rPr lang="tr-TR" dirty="0" err="1">
                <a:solidFill>
                  <a:prstClr val="black"/>
                </a:solidFill>
              </a:rPr>
              <a:t>Trivial</a:t>
            </a:r>
            <a:r>
              <a:rPr lang="tr-TR" dirty="0">
                <a:solidFill>
                  <a:prstClr val="black"/>
                </a:solidFill>
              </a:rPr>
              <a:t> tr = </a:t>
            </a:r>
            <a:r>
              <a:rPr lang="tr-TR" dirty="0" err="1">
                <a:solidFill>
                  <a:prstClr val="black"/>
                </a:solidFill>
              </a:rPr>
              <a:t>new</a:t>
            </a:r>
            <a:r>
              <a:rPr lang="tr-TR" dirty="0">
                <a:solidFill>
                  <a:prstClr val="black"/>
                </a:solidFill>
              </a:rPr>
              <a:t> </a:t>
            </a:r>
            <a:r>
              <a:rPr lang="tr-TR" dirty="0" err="1">
                <a:solidFill>
                  <a:prstClr val="black"/>
                </a:solidFill>
              </a:rPr>
              <a:t>Trivial</a:t>
            </a:r>
            <a:r>
              <a:rPr lang="tr-TR" dirty="0">
                <a:solidFill>
                  <a:prstClr val="black"/>
                </a:solidFill>
              </a:rPr>
              <a:t>();</a:t>
            </a:r>
          </a:p>
          <a:p>
            <a:pPr lvl="0"/>
            <a:r>
              <a:rPr lang="tr-TR" dirty="0">
                <a:solidFill>
                  <a:prstClr val="black"/>
                </a:solidFill>
              </a:rPr>
              <a:t>              </a:t>
            </a:r>
            <a:r>
              <a:rPr lang="tr-TR" dirty="0" err="1">
                <a:solidFill>
                  <a:prstClr val="black"/>
                </a:solidFill>
              </a:rPr>
              <a:t>tr.PrintValue</a:t>
            </a:r>
            <a:r>
              <a:rPr lang="tr-TR" dirty="0">
                <a:solidFill>
                  <a:prstClr val="black"/>
                </a:solidFill>
              </a:rPr>
              <a:t>(); </a:t>
            </a:r>
          </a:p>
          <a:p>
            <a:pPr lvl="0"/>
            <a:r>
              <a:rPr lang="tr-TR" dirty="0">
                <a:solidFill>
                  <a:prstClr val="black"/>
                </a:solidFill>
              </a:rPr>
              <a:t>     }</a:t>
            </a:r>
          </a:p>
          <a:p>
            <a:pPr lvl="0"/>
            <a:r>
              <a:rPr lang="tr-TR" dirty="0">
                <a:solidFill>
                  <a:prstClr val="black"/>
                </a:solidFill>
              </a:rPr>
              <a:t>   }</a:t>
            </a:r>
            <a:endParaRPr lang="tr-TR" dirty="0"/>
          </a:p>
        </p:txBody>
      </p:sp>
      <p:sp>
        <p:nvSpPr>
          <p:cNvPr id="3" name="Dikdörtgen 2"/>
          <p:cNvSpPr/>
          <p:nvPr/>
        </p:nvSpPr>
        <p:spPr>
          <a:xfrm>
            <a:off x="728870" y="4285279"/>
            <a:ext cx="6096000" cy="1477328"/>
          </a:xfrm>
          <a:prstGeom prst="rect">
            <a:avLst/>
          </a:prstGeom>
          <a:solidFill>
            <a:schemeClr val="accent2"/>
          </a:solidFill>
        </p:spPr>
        <p:txBody>
          <a:bodyPr>
            <a:spAutoFit/>
          </a:bodyPr>
          <a:lstStyle/>
          <a:p>
            <a:r>
              <a:rPr lang="tr-TR" dirty="0"/>
              <a:t>Programın </a:t>
            </a:r>
            <a:r>
              <a:rPr lang="tr-TR" dirty="0" err="1"/>
              <a:t>ekrn</a:t>
            </a:r>
            <a:r>
              <a:rPr lang="tr-TR" dirty="0"/>
              <a:t> çıktısı</a:t>
            </a:r>
          </a:p>
          <a:p>
            <a:r>
              <a:rPr lang="tr-TR" dirty="0">
                <a:solidFill>
                  <a:prstClr val="black"/>
                </a:solidFill>
              </a:rPr>
              <a:t>ilk değeri: </a:t>
            </a:r>
            <a:r>
              <a:rPr lang="en-US" dirty="0"/>
              <a:t>0 </a:t>
            </a:r>
            <a:endParaRPr lang="tr-TR" dirty="0"/>
          </a:p>
          <a:p>
            <a:r>
              <a:rPr lang="tr-TR" dirty="0">
                <a:solidFill>
                  <a:prstClr val="black"/>
                </a:solidFill>
              </a:rPr>
              <a:t>yeni değer: </a:t>
            </a:r>
            <a:r>
              <a:rPr lang="en-US" dirty="0"/>
              <a:t> 10 </a:t>
            </a:r>
            <a:endParaRPr lang="tr-TR" dirty="0"/>
          </a:p>
          <a:p>
            <a:r>
              <a:rPr lang="tr-TR" dirty="0"/>
              <a:t>sınıf içinde değere erişim:</a:t>
            </a:r>
            <a:r>
              <a:rPr lang="en-US" dirty="0"/>
              <a:t> 10</a:t>
            </a:r>
          </a:p>
          <a:p>
            <a:r>
              <a:rPr lang="en-US" dirty="0"/>
              <a:t> </a:t>
            </a:r>
            <a:endParaRPr lang="tr-TR" dirty="0"/>
          </a:p>
        </p:txBody>
      </p:sp>
    </p:spTree>
    <p:extLst>
      <p:ext uri="{BB962C8B-B14F-4D97-AF65-F5344CB8AC3E}">
        <p14:creationId xmlns:p14="http://schemas.microsoft.com/office/powerpoint/2010/main" val="1119625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68626" y="58847"/>
            <a:ext cx="8375374" cy="6186309"/>
          </a:xfrm>
          <a:prstGeom prst="rect">
            <a:avLst/>
          </a:prstGeom>
        </p:spPr>
        <p:txBody>
          <a:bodyPr wrap="square">
            <a:spAutoFit/>
          </a:bodyPr>
          <a:lstStyle/>
          <a:p>
            <a:r>
              <a:rPr lang="tr-TR" dirty="0"/>
              <a:t>Statik Özellikler</a:t>
            </a:r>
          </a:p>
          <a:p>
            <a:r>
              <a:rPr lang="tr-TR" dirty="0"/>
              <a:t>statik özellikler sayesinde tek bir sınıftan türetilmiş tüm nesnelerin aynı değişkeni kullanmasını sağlamış oluruz.</a:t>
            </a:r>
          </a:p>
          <a:p>
            <a:r>
              <a:rPr lang="tr-TR" dirty="0"/>
              <a:t>Not: Statik olmayan sınıf değişkenleri, her bir nesne için ayrı ayrı hesaplanırlar.</a:t>
            </a:r>
          </a:p>
          <a:p>
            <a:r>
              <a:rPr lang="tr-TR" dirty="0"/>
              <a:t>Örnekte </a:t>
            </a:r>
            <a:r>
              <a:rPr lang="tr-TR" dirty="0" err="1"/>
              <a:t>Cember</a:t>
            </a:r>
            <a:r>
              <a:rPr lang="tr-TR" dirty="0"/>
              <a:t> sınıfındaki  </a:t>
            </a:r>
            <a:r>
              <a:rPr lang="tr-TR" dirty="0" err="1"/>
              <a:t>cemberSayisi</a:t>
            </a:r>
            <a:r>
              <a:rPr lang="tr-TR" dirty="0"/>
              <a:t> statik özelliği ile her yeni oluşan çember nesnelerinin sayısını takip edebiliriz.</a:t>
            </a:r>
          </a:p>
          <a:p>
            <a:endParaRPr lang="tr-TR" dirty="0"/>
          </a:p>
          <a:p>
            <a:r>
              <a:rPr lang="tr-TR" dirty="0" err="1"/>
              <a:t>class</a:t>
            </a:r>
            <a:r>
              <a:rPr lang="tr-TR" dirty="0"/>
              <a:t> </a:t>
            </a:r>
            <a:r>
              <a:rPr lang="tr-TR" dirty="0" err="1"/>
              <a:t>Cember</a:t>
            </a:r>
            <a:endParaRPr lang="tr-TR" dirty="0"/>
          </a:p>
          <a:p>
            <a:r>
              <a:rPr lang="tr-TR" dirty="0"/>
              <a:t>{</a:t>
            </a:r>
          </a:p>
          <a:p>
            <a:pPr lvl="1"/>
            <a:r>
              <a:rPr lang="tr-TR" dirty="0" err="1"/>
              <a:t>private</a:t>
            </a:r>
            <a:r>
              <a:rPr lang="tr-TR" dirty="0"/>
              <a:t> </a:t>
            </a:r>
            <a:r>
              <a:rPr lang="tr-TR" dirty="0" err="1"/>
              <a:t>int</a:t>
            </a:r>
            <a:r>
              <a:rPr lang="tr-TR" dirty="0"/>
              <a:t> </a:t>
            </a:r>
            <a:r>
              <a:rPr lang="tr-TR" dirty="0" err="1"/>
              <a:t>yaricap</a:t>
            </a:r>
            <a:r>
              <a:rPr lang="tr-TR" dirty="0"/>
              <a:t>;</a:t>
            </a:r>
          </a:p>
          <a:p>
            <a:pPr lvl="1"/>
            <a:r>
              <a:rPr lang="tr-TR" dirty="0" err="1"/>
              <a:t>public</a:t>
            </a:r>
            <a:r>
              <a:rPr lang="tr-TR" dirty="0"/>
              <a:t> </a:t>
            </a:r>
            <a:r>
              <a:rPr lang="tr-TR" dirty="0" err="1"/>
              <a:t>static</a:t>
            </a:r>
            <a:r>
              <a:rPr lang="tr-TR" dirty="0"/>
              <a:t> </a:t>
            </a:r>
            <a:r>
              <a:rPr lang="tr-TR" dirty="0" err="1"/>
              <a:t>int</a:t>
            </a:r>
            <a:r>
              <a:rPr lang="tr-TR" dirty="0"/>
              <a:t> </a:t>
            </a:r>
            <a:r>
              <a:rPr lang="tr-TR" dirty="0" err="1"/>
              <a:t>cemberSayisi</a:t>
            </a:r>
            <a:r>
              <a:rPr lang="tr-TR" dirty="0"/>
              <a:t> = 0;</a:t>
            </a:r>
          </a:p>
          <a:p>
            <a:pPr lvl="1"/>
            <a:r>
              <a:rPr lang="tr-TR" dirty="0" err="1"/>
              <a:t>public</a:t>
            </a:r>
            <a:r>
              <a:rPr lang="tr-TR" dirty="0"/>
              <a:t> </a:t>
            </a:r>
            <a:r>
              <a:rPr lang="tr-TR" dirty="0" err="1"/>
              <a:t>Cember</a:t>
            </a:r>
            <a:r>
              <a:rPr lang="tr-TR" dirty="0"/>
              <a:t> () // varsayılan kurucu</a:t>
            </a:r>
          </a:p>
          <a:p>
            <a:pPr lvl="1"/>
            <a:r>
              <a:rPr lang="tr-TR" dirty="0"/>
              <a:t>{</a:t>
            </a:r>
          </a:p>
          <a:p>
            <a:pPr lvl="2"/>
            <a:r>
              <a:rPr lang="tr-TR" dirty="0" err="1"/>
              <a:t>yaricap</a:t>
            </a:r>
            <a:r>
              <a:rPr lang="tr-TR" dirty="0"/>
              <a:t> = 0;</a:t>
            </a:r>
          </a:p>
          <a:p>
            <a:pPr lvl="2"/>
            <a:r>
              <a:rPr lang="tr-TR" dirty="0" err="1"/>
              <a:t>cemberSayisi</a:t>
            </a:r>
            <a:r>
              <a:rPr lang="tr-TR" dirty="0"/>
              <a:t> ++;</a:t>
            </a:r>
          </a:p>
          <a:p>
            <a:pPr lvl="1"/>
            <a:r>
              <a:rPr lang="tr-TR" dirty="0"/>
              <a:t>}</a:t>
            </a:r>
          </a:p>
          <a:p>
            <a:pPr lvl="1"/>
            <a:r>
              <a:rPr lang="tr-TR" dirty="0" err="1"/>
              <a:t>public</a:t>
            </a:r>
            <a:r>
              <a:rPr lang="tr-TR" dirty="0"/>
              <a:t> </a:t>
            </a:r>
            <a:r>
              <a:rPr lang="tr-TR" dirty="0" err="1"/>
              <a:t>Cember</a:t>
            </a:r>
            <a:r>
              <a:rPr lang="tr-TR" dirty="0"/>
              <a:t> (</a:t>
            </a:r>
            <a:r>
              <a:rPr lang="tr-TR" dirty="0" err="1"/>
              <a:t>int</a:t>
            </a:r>
            <a:r>
              <a:rPr lang="tr-TR" dirty="0"/>
              <a:t> </a:t>
            </a:r>
            <a:r>
              <a:rPr lang="tr-TR" dirty="0" err="1"/>
              <a:t>baslangicYaricap</a:t>
            </a:r>
            <a:r>
              <a:rPr lang="tr-TR" dirty="0"/>
              <a:t>)  // aşırı yüklenmiş kurucu</a:t>
            </a:r>
          </a:p>
          <a:p>
            <a:pPr lvl="1"/>
            <a:r>
              <a:rPr lang="tr-TR" dirty="0"/>
              <a:t>{</a:t>
            </a:r>
          </a:p>
          <a:p>
            <a:pPr lvl="2"/>
            <a:r>
              <a:rPr lang="tr-TR" dirty="0" err="1"/>
              <a:t>yaricap</a:t>
            </a:r>
            <a:r>
              <a:rPr lang="tr-TR" dirty="0"/>
              <a:t> = </a:t>
            </a:r>
            <a:r>
              <a:rPr lang="tr-TR" dirty="0" err="1"/>
              <a:t>baslangicYaricap</a:t>
            </a:r>
            <a:r>
              <a:rPr lang="tr-TR" dirty="0"/>
              <a:t>;</a:t>
            </a:r>
          </a:p>
          <a:p>
            <a:pPr lvl="2"/>
            <a:r>
              <a:rPr lang="tr-TR" dirty="0" err="1"/>
              <a:t>cemberSayisi</a:t>
            </a:r>
            <a:r>
              <a:rPr lang="tr-TR" dirty="0"/>
              <a:t> ++;</a:t>
            </a:r>
          </a:p>
          <a:p>
            <a:pPr lvl="1"/>
            <a:r>
              <a:rPr lang="tr-TR" dirty="0"/>
              <a:t>}</a:t>
            </a:r>
          </a:p>
          <a:p>
            <a:r>
              <a:rPr lang="tr-TR" dirty="0"/>
              <a:t>}</a:t>
            </a:r>
          </a:p>
        </p:txBody>
      </p:sp>
    </p:spTree>
    <p:extLst>
      <p:ext uri="{BB962C8B-B14F-4D97-AF65-F5344CB8AC3E}">
        <p14:creationId xmlns:p14="http://schemas.microsoft.com/office/powerpoint/2010/main" val="2127815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37322" y="0"/>
            <a:ext cx="3750365" cy="6986528"/>
          </a:xfrm>
          <a:prstGeom prst="rect">
            <a:avLst/>
          </a:prstGeom>
        </p:spPr>
        <p:txBody>
          <a:bodyPr wrap="square">
            <a:spAutoFit/>
          </a:bodyPr>
          <a:lstStyle/>
          <a:p>
            <a:r>
              <a:rPr lang="tr-TR" sz="1600" dirty="0" err="1"/>
              <a:t>class</a:t>
            </a:r>
            <a:r>
              <a:rPr lang="tr-TR" sz="1600" dirty="0"/>
              <a:t> Matematik</a:t>
            </a:r>
          </a:p>
          <a:p>
            <a:r>
              <a:rPr lang="tr-TR" sz="1600" dirty="0"/>
              <a:t>    {</a:t>
            </a:r>
          </a:p>
          <a:p>
            <a:r>
              <a:rPr lang="tr-TR" sz="1600" dirty="0"/>
              <a:t>        </a:t>
            </a:r>
            <a:r>
              <a:rPr lang="tr-TR" sz="1600" dirty="0" err="1"/>
              <a:t>public</a:t>
            </a:r>
            <a:r>
              <a:rPr lang="tr-TR" sz="1600" dirty="0"/>
              <a:t> </a:t>
            </a:r>
            <a:r>
              <a:rPr lang="tr-TR" sz="1600" dirty="0" err="1"/>
              <a:t>static</a:t>
            </a:r>
            <a:r>
              <a:rPr lang="tr-TR" sz="1600" dirty="0"/>
              <a:t> </a:t>
            </a:r>
            <a:r>
              <a:rPr lang="tr-TR" sz="1600" dirty="0" err="1"/>
              <a:t>int</a:t>
            </a:r>
            <a:r>
              <a:rPr lang="tr-TR" sz="1600" dirty="0"/>
              <a:t> Topla(</a:t>
            </a:r>
            <a:r>
              <a:rPr lang="tr-TR" sz="1600" dirty="0" err="1"/>
              <a:t>int</a:t>
            </a:r>
            <a:r>
              <a:rPr lang="tr-TR" sz="1600" dirty="0"/>
              <a:t> a, </a:t>
            </a:r>
            <a:r>
              <a:rPr lang="tr-TR" sz="1600" dirty="0" err="1"/>
              <a:t>int</a:t>
            </a:r>
            <a:r>
              <a:rPr lang="tr-TR" sz="1600" dirty="0"/>
              <a:t> b)</a:t>
            </a:r>
          </a:p>
          <a:p>
            <a:r>
              <a:rPr lang="tr-TR" sz="1600" dirty="0"/>
              <a:t>        {</a:t>
            </a:r>
          </a:p>
          <a:p>
            <a:r>
              <a:rPr lang="tr-TR" sz="1600" dirty="0"/>
              <a:t>            </a:t>
            </a:r>
            <a:r>
              <a:rPr lang="tr-TR" sz="1600" dirty="0" err="1"/>
              <a:t>return</a:t>
            </a:r>
            <a:r>
              <a:rPr lang="tr-TR" sz="1600" dirty="0"/>
              <a:t> a + b;</a:t>
            </a:r>
          </a:p>
          <a:p>
            <a:r>
              <a:rPr lang="tr-TR" sz="1600" dirty="0"/>
              <a:t>        }</a:t>
            </a:r>
          </a:p>
          <a:p>
            <a:r>
              <a:rPr lang="tr-TR" sz="1600" dirty="0"/>
              <a:t>        </a:t>
            </a:r>
            <a:r>
              <a:rPr lang="tr-TR" sz="1600" dirty="0" err="1"/>
              <a:t>public</a:t>
            </a:r>
            <a:r>
              <a:rPr lang="tr-TR" sz="1600" dirty="0"/>
              <a:t> </a:t>
            </a:r>
            <a:r>
              <a:rPr lang="tr-TR" sz="1600" dirty="0" err="1"/>
              <a:t>static</a:t>
            </a:r>
            <a:r>
              <a:rPr lang="tr-TR" sz="1600" dirty="0"/>
              <a:t> </a:t>
            </a:r>
            <a:r>
              <a:rPr lang="tr-TR" sz="1600" dirty="0" err="1"/>
              <a:t>int</a:t>
            </a:r>
            <a:r>
              <a:rPr lang="tr-TR" sz="1600" dirty="0"/>
              <a:t> </a:t>
            </a:r>
            <a:r>
              <a:rPr lang="tr-TR" sz="1600" dirty="0" err="1"/>
              <a:t>Cikar</a:t>
            </a:r>
            <a:r>
              <a:rPr lang="tr-TR" sz="1600" dirty="0"/>
              <a:t>(</a:t>
            </a:r>
            <a:r>
              <a:rPr lang="tr-TR" sz="1600" dirty="0" err="1"/>
              <a:t>int</a:t>
            </a:r>
            <a:r>
              <a:rPr lang="tr-TR" sz="1600" dirty="0"/>
              <a:t> a, </a:t>
            </a:r>
            <a:r>
              <a:rPr lang="tr-TR" sz="1600" dirty="0" err="1"/>
              <a:t>int</a:t>
            </a:r>
            <a:r>
              <a:rPr lang="tr-TR" sz="1600" dirty="0"/>
              <a:t> b)</a:t>
            </a:r>
          </a:p>
          <a:p>
            <a:r>
              <a:rPr lang="tr-TR" sz="1600" dirty="0"/>
              <a:t>        {</a:t>
            </a:r>
          </a:p>
          <a:p>
            <a:r>
              <a:rPr lang="tr-TR" sz="1600" dirty="0"/>
              <a:t>            </a:t>
            </a:r>
            <a:r>
              <a:rPr lang="tr-TR" sz="1600" dirty="0" err="1"/>
              <a:t>return</a:t>
            </a:r>
            <a:r>
              <a:rPr lang="tr-TR" sz="1600" dirty="0"/>
              <a:t> a - b;</a:t>
            </a:r>
          </a:p>
          <a:p>
            <a:r>
              <a:rPr lang="tr-TR" sz="1600" dirty="0"/>
              <a:t>        }</a:t>
            </a:r>
          </a:p>
          <a:p>
            <a:r>
              <a:rPr lang="tr-TR" sz="1600" dirty="0"/>
              <a:t>        </a:t>
            </a:r>
            <a:r>
              <a:rPr lang="tr-TR" sz="1600" dirty="0" err="1"/>
              <a:t>public</a:t>
            </a:r>
            <a:r>
              <a:rPr lang="tr-TR" sz="1600" dirty="0"/>
              <a:t> </a:t>
            </a:r>
            <a:r>
              <a:rPr lang="tr-TR" sz="1600" dirty="0" err="1"/>
              <a:t>static</a:t>
            </a:r>
            <a:r>
              <a:rPr lang="tr-TR" sz="1600" dirty="0"/>
              <a:t> </a:t>
            </a:r>
            <a:r>
              <a:rPr lang="tr-TR" sz="1600" dirty="0" err="1"/>
              <a:t>int</a:t>
            </a:r>
            <a:r>
              <a:rPr lang="tr-TR" sz="1600" dirty="0"/>
              <a:t> </a:t>
            </a:r>
            <a:r>
              <a:rPr lang="tr-TR" sz="1600" dirty="0" err="1"/>
              <a:t>Carp</a:t>
            </a:r>
            <a:r>
              <a:rPr lang="tr-TR" sz="1600" dirty="0"/>
              <a:t>(</a:t>
            </a:r>
            <a:r>
              <a:rPr lang="tr-TR" sz="1600" dirty="0" err="1"/>
              <a:t>int</a:t>
            </a:r>
            <a:r>
              <a:rPr lang="tr-TR" sz="1600" dirty="0"/>
              <a:t> a, </a:t>
            </a:r>
            <a:r>
              <a:rPr lang="tr-TR" sz="1600" dirty="0" err="1"/>
              <a:t>int</a:t>
            </a:r>
            <a:r>
              <a:rPr lang="tr-TR" sz="1600" dirty="0"/>
              <a:t> b)</a:t>
            </a:r>
          </a:p>
          <a:p>
            <a:r>
              <a:rPr lang="tr-TR" sz="1600" dirty="0"/>
              <a:t>        {</a:t>
            </a:r>
          </a:p>
          <a:p>
            <a:r>
              <a:rPr lang="tr-TR" sz="1600" dirty="0"/>
              <a:t>            </a:t>
            </a:r>
            <a:r>
              <a:rPr lang="tr-TR" sz="1600" dirty="0" err="1"/>
              <a:t>return</a:t>
            </a:r>
            <a:r>
              <a:rPr lang="tr-TR" sz="1600" dirty="0"/>
              <a:t> a * b;</a:t>
            </a:r>
          </a:p>
          <a:p>
            <a:r>
              <a:rPr lang="tr-TR" sz="1600" dirty="0"/>
              <a:t>        }</a:t>
            </a:r>
          </a:p>
          <a:p>
            <a:r>
              <a:rPr lang="tr-TR" sz="1600" dirty="0"/>
              <a:t>        </a:t>
            </a:r>
            <a:r>
              <a:rPr lang="tr-TR" sz="1600" dirty="0" err="1"/>
              <a:t>public</a:t>
            </a:r>
            <a:r>
              <a:rPr lang="tr-TR" sz="1600" dirty="0"/>
              <a:t> </a:t>
            </a:r>
            <a:r>
              <a:rPr lang="tr-TR" sz="1600" dirty="0" err="1"/>
              <a:t>static</a:t>
            </a:r>
            <a:r>
              <a:rPr lang="tr-TR" sz="1600" dirty="0"/>
              <a:t> </a:t>
            </a:r>
            <a:r>
              <a:rPr lang="tr-TR" sz="1600" dirty="0" err="1"/>
              <a:t>int</a:t>
            </a:r>
            <a:r>
              <a:rPr lang="tr-TR" sz="1600" dirty="0"/>
              <a:t> Bol(</a:t>
            </a:r>
            <a:r>
              <a:rPr lang="tr-TR" sz="1600" dirty="0" err="1"/>
              <a:t>int</a:t>
            </a:r>
            <a:r>
              <a:rPr lang="tr-TR" sz="1600" dirty="0"/>
              <a:t> a, </a:t>
            </a:r>
            <a:r>
              <a:rPr lang="tr-TR" sz="1600" dirty="0" err="1"/>
              <a:t>int</a:t>
            </a:r>
            <a:r>
              <a:rPr lang="tr-TR" sz="1600" dirty="0"/>
              <a:t> b)</a:t>
            </a:r>
          </a:p>
          <a:p>
            <a:r>
              <a:rPr lang="tr-TR" sz="1600" dirty="0"/>
              <a:t>        {</a:t>
            </a:r>
          </a:p>
          <a:p>
            <a:r>
              <a:rPr lang="tr-TR" sz="1600" dirty="0"/>
              <a:t>            </a:t>
            </a:r>
            <a:r>
              <a:rPr lang="tr-TR" sz="1600" dirty="0" err="1"/>
              <a:t>try</a:t>
            </a:r>
            <a:endParaRPr lang="tr-TR" sz="1600" dirty="0"/>
          </a:p>
          <a:p>
            <a:r>
              <a:rPr lang="tr-TR" sz="1600" dirty="0"/>
              <a:t>            {</a:t>
            </a:r>
          </a:p>
          <a:p>
            <a:r>
              <a:rPr lang="tr-TR" sz="1600" dirty="0"/>
              <a:t>                </a:t>
            </a:r>
            <a:r>
              <a:rPr lang="tr-TR" sz="1600" dirty="0" err="1"/>
              <a:t>return</a:t>
            </a:r>
            <a:r>
              <a:rPr lang="tr-TR" sz="1600" dirty="0"/>
              <a:t> a / b;</a:t>
            </a:r>
          </a:p>
          <a:p>
            <a:r>
              <a:rPr lang="tr-TR" sz="1600" dirty="0"/>
              <a:t>            }</a:t>
            </a:r>
          </a:p>
          <a:p>
            <a:r>
              <a:rPr lang="tr-TR" sz="1600" dirty="0"/>
              <a:t>            </a:t>
            </a:r>
            <a:r>
              <a:rPr lang="tr-TR" sz="1600" dirty="0" err="1"/>
              <a:t>catch</a:t>
            </a:r>
            <a:r>
              <a:rPr lang="tr-TR" sz="1600" dirty="0"/>
              <a:t> (</a:t>
            </a:r>
            <a:r>
              <a:rPr lang="tr-TR" sz="1600" dirty="0" err="1"/>
              <a:t>DivideByZeroException</a:t>
            </a:r>
            <a:r>
              <a:rPr lang="tr-TR" sz="1600" dirty="0"/>
              <a:t> </a:t>
            </a:r>
            <a:r>
              <a:rPr lang="tr-TR" sz="1600" dirty="0" err="1"/>
              <a:t>ex</a:t>
            </a:r>
            <a:r>
              <a:rPr lang="tr-TR" sz="1600" dirty="0"/>
              <a:t>)</a:t>
            </a:r>
          </a:p>
          <a:p>
            <a:r>
              <a:rPr lang="tr-TR" sz="1600" dirty="0"/>
              <a:t>            {</a:t>
            </a:r>
          </a:p>
          <a:p>
            <a:r>
              <a:rPr lang="tr-TR" sz="1600" dirty="0"/>
              <a:t>                </a:t>
            </a:r>
            <a:r>
              <a:rPr lang="tr-TR" sz="1600" dirty="0" err="1"/>
              <a:t>Console.WriteLine</a:t>
            </a:r>
            <a:r>
              <a:rPr lang="tr-TR" sz="1600" dirty="0"/>
              <a:t>(</a:t>
            </a:r>
            <a:r>
              <a:rPr lang="tr-TR" sz="1600" dirty="0" err="1"/>
              <a:t>ex.Message</a:t>
            </a:r>
            <a:r>
              <a:rPr lang="tr-TR" sz="1600" dirty="0"/>
              <a:t>);</a:t>
            </a:r>
          </a:p>
          <a:p>
            <a:r>
              <a:rPr lang="tr-TR" sz="1600" dirty="0"/>
              <a:t>                </a:t>
            </a:r>
            <a:r>
              <a:rPr lang="tr-TR" sz="1600" dirty="0" err="1"/>
              <a:t>return</a:t>
            </a:r>
            <a:r>
              <a:rPr lang="tr-TR" sz="1600" dirty="0"/>
              <a:t> -1;</a:t>
            </a:r>
          </a:p>
          <a:p>
            <a:r>
              <a:rPr lang="tr-TR" sz="1600" dirty="0"/>
              <a:t>            }</a:t>
            </a:r>
          </a:p>
          <a:p>
            <a:r>
              <a:rPr lang="tr-TR" sz="1600" dirty="0"/>
              <a:t>        }</a:t>
            </a:r>
          </a:p>
          <a:p>
            <a:r>
              <a:rPr lang="tr-TR" sz="1600" dirty="0"/>
              <a:t>    }</a:t>
            </a:r>
          </a:p>
          <a:p>
            <a:endParaRPr lang="tr-TR" sz="1600" dirty="0"/>
          </a:p>
        </p:txBody>
      </p:sp>
      <p:sp>
        <p:nvSpPr>
          <p:cNvPr id="3" name="Dikdörtgen 2"/>
          <p:cNvSpPr/>
          <p:nvPr/>
        </p:nvSpPr>
        <p:spPr>
          <a:xfrm>
            <a:off x="5923722" y="763225"/>
            <a:ext cx="5698435" cy="2862322"/>
          </a:xfrm>
          <a:prstGeom prst="rect">
            <a:avLst/>
          </a:prstGeom>
        </p:spPr>
        <p:txBody>
          <a:bodyPr wrap="square">
            <a:spAutoFit/>
          </a:bodyPr>
          <a:lstStyle/>
          <a:p>
            <a:pPr lvl="0"/>
            <a:r>
              <a:rPr lang="tr-TR" dirty="0">
                <a:solidFill>
                  <a:prstClr val="black"/>
                </a:solidFill>
              </a:rPr>
              <a:t> </a:t>
            </a:r>
            <a:r>
              <a:rPr lang="tr-TR" dirty="0" err="1">
                <a:solidFill>
                  <a:prstClr val="black"/>
                </a:solidFill>
              </a:rPr>
              <a:t>class</a:t>
            </a:r>
            <a:r>
              <a:rPr lang="tr-TR" dirty="0">
                <a:solidFill>
                  <a:prstClr val="black"/>
                </a:solidFill>
              </a:rPr>
              <a:t> Program</a:t>
            </a:r>
          </a:p>
          <a:p>
            <a:pPr lvl="0"/>
            <a:r>
              <a:rPr lang="tr-TR" dirty="0">
                <a:solidFill>
                  <a:prstClr val="black"/>
                </a:solidFill>
              </a:rPr>
              <a:t>    {</a:t>
            </a:r>
          </a:p>
          <a:p>
            <a:pPr lvl="0"/>
            <a:r>
              <a:rPr lang="tr-TR" dirty="0">
                <a:solidFill>
                  <a:prstClr val="black"/>
                </a:solidFill>
              </a:rPr>
              <a:t>        </a:t>
            </a:r>
            <a:r>
              <a:rPr lang="tr-TR" dirty="0" err="1">
                <a:solidFill>
                  <a:prstClr val="black"/>
                </a:solidFill>
              </a:rPr>
              <a:t>static</a:t>
            </a:r>
            <a:r>
              <a:rPr lang="tr-TR" dirty="0">
                <a:solidFill>
                  <a:prstClr val="black"/>
                </a:solidFill>
              </a:rPr>
              <a:t> </a:t>
            </a:r>
            <a:r>
              <a:rPr lang="tr-TR" dirty="0" err="1">
                <a:solidFill>
                  <a:prstClr val="black"/>
                </a:solidFill>
              </a:rPr>
              <a:t>void</a:t>
            </a:r>
            <a:r>
              <a:rPr lang="tr-TR" dirty="0">
                <a:solidFill>
                  <a:prstClr val="black"/>
                </a:solidFill>
              </a:rPr>
              <a:t> Main(</a:t>
            </a:r>
            <a:r>
              <a:rPr lang="tr-TR" dirty="0" err="1">
                <a:solidFill>
                  <a:prstClr val="black"/>
                </a:solidFill>
              </a:rPr>
              <a:t>string</a:t>
            </a:r>
            <a:r>
              <a:rPr lang="tr-TR" dirty="0">
                <a:solidFill>
                  <a:prstClr val="black"/>
                </a:solidFill>
              </a:rPr>
              <a:t>[] </a:t>
            </a:r>
            <a:r>
              <a:rPr lang="tr-TR" dirty="0" err="1">
                <a:solidFill>
                  <a:prstClr val="black"/>
                </a:solidFill>
              </a:rPr>
              <a:t>args</a:t>
            </a:r>
            <a:r>
              <a:rPr lang="tr-TR" dirty="0">
                <a:solidFill>
                  <a:prstClr val="black"/>
                </a:solidFill>
              </a:rPr>
              <a:t>)</a:t>
            </a:r>
          </a:p>
          <a:p>
            <a:pPr lvl="0"/>
            <a:r>
              <a:rPr lang="tr-TR" dirty="0">
                <a:solidFill>
                  <a:prstClr val="black"/>
                </a:solidFill>
              </a:rPr>
              <a:t>        {</a:t>
            </a:r>
          </a:p>
          <a:p>
            <a:pPr lvl="0"/>
            <a:r>
              <a:rPr lang="tr-TR" dirty="0">
                <a:solidFill>
                  <a:prstClr val="black"/>
                </a:solidFill>
              </a:rPr>
              <a:t>            </a:t>
            </a:r>
            <a:r>
              <a:rPr lang="tr-TR" dirty="0" err="1">
                <a:solidFill>
                  <a:prstClr val="black"/>
                </a:solidFill>
              </a:rPr>
              <a:t>Console.WriteLine</a:t>
            </a:r>
            <a:r>
              <a:rPr lang="tr-TR" dirty="0">
                <a:solidFill>
                  <a:prstClr val="black"/>
                </a:solidFill>
              </a:rPr>
              <a:t>(</a:t>
            </a:r>
            <a:r>
              <a:rPr lang="tr-TR" dirty="0" err="1">
                <a:solidFill>
                  <a:prstClr val="black"/>
                </a:solidFill>
              </a:rPr>
              <a:t>Matematik.Topla</a:t>
            </a:r>
            <a:r>
              <a:rPr lang="tr-TR" dirty="0">
                <a:solidFill>
                  <a:prstClr val="black"/>
                </a:solidFill>
              </a:rPr>
              <a:t>(5, 3));</a:t>
            </a:r>
          </a:p>
          <a:p>
            <a:pPr lvl="0"/>
            <a:r>
              <a:rPr lang="tr-TR" dirty="0">
                <a:solidFill>
                  <a:prstClr val="black"/>
                </a:solidFill>
              </a:rPr>
              <a:t>            </a:t>
            </a:r>
            <a:r>
              <a:rPr lang="tr-TR" dirty="0" err="1">
                <a:solidFill>
                  <a:prstClr val="black"/>
                </a:solidFill>
              </a:rPr>
              <a:t>Console.WriteLine</a:t>
            </a:r>
            <a:r>
              <a:rPr lang="tr-TR" dirty="0">
                <a:solidFill>
                  <a:prstClr val="black"/>
                </a:solidFill>
              </a:rPr>
              <a:t>(</a:t>
            </a:r>
            <a:r>
              <a:rPr lang="tr-TR" dirty="0" err="1">
                <a:solidFill>
                  <a:prstClr val="black"/>
                </a:solidFill>
              </a:rPr>
              <a:t>Matematik.Cikar</a:t>
            </a:r>
            <a:r>
              <a:rPr lang="tr-TR" dirty="0">
                <a:solidFill>
                  <a:prstClr val="black"/>
                </a:solidFill>
              </a:rPr>
              <a:t>(5, 3));</a:t>
            </a:r>
          </a:p>
          <a:p>
            <a:pPr lvl="0"/>
            <a:r>
              <a:rPr lang="tr-TR" dirty="0">
                <a:solidFill>
                  <a:prstClr val="black"/>
                </a:solidFill>
              </a:rPr>
              <a:t>            </a:t>
            </a:r>
            <a:r>
              <a:rPr lang="tr-TR" dirty="0" err="1">
                <a:solidFill>
                  <a:prstClr val="black"/>
                </a:solidFill>
              </a:rPr>
              <a:t>Console.WriteLine</a:t>
            </a:r>
            <a:r>
              <a:rPr lang="tr-TR" dirty="0">
                <a:solidFill>
                  <a:prstClr val="black"/>
                </a:solidFill>
              </a:rPr>
              <a:t>(</a:t>
            </a:r>
            <a:r>
              <a:rPr lang="tr-TR" dirty="0" err="1">
                <a:solidFill>
                  <a:prstClr val="black"/>
                </a:solidFill>
              </a:rPr>
              <a:t>Matematik.Carp</a:t>
            </a:r>
            <a:r>
              <a:rPr lang="tr-TR" dirty="0">
                <a:solidFill>
                  <a:prstClr val="black"/>
                </a:solidFill>
              </a:rPr>
              <a:t>(5, 3));</a:t>
            </a:r>
          </a:p>
          <a:p>
            <a:pPr lvl="0"/>
            <a:r>
              <a:rPr lang="tr-TR" dirty="0">
                <a:solidFill>
                  <a:prstClr val="black"/>
                </a:solidFill>
              </a:rPr>
              <a:t>            </a:t>
            </a:r>
            <a:r>
              <a:rPr lang="tr-TR" dirty="0" err="1">
                <a:solidFill>
                  <a:prstClr val="black"/>
                </a:solidFill>
              </a:rPr>
              <a:t>Console.WriteLine</a:t>
            </a:r>
            <a:r>
              <a:rPr lang="tr-TR" dirty="0">
                <a:solidFill>
                  <a:prstClr val="black"/>
                </a:solidFill>
              </a:rPr>
              <a:t>(</a:t>
            </a:r>
            <a:r>
              <a:rPr lang="tr-TR" dirty="0" err="1">
                <a:solidFill>
                  <a:prstClr val="black"/>
                </a:solidFill>
              </a:rPr>
              <a:t>Matematik.Bol</a:t>
            </a:r>
            <a:r>
              <a:rPr lang="tr-TR" dirty="0">
                <a:solidFill>
                  <a:prstClr val="black"/>
                </a:solidFill>
              </a:rPr>
              <a:t>(5, 3));</a:t>
            </a:r>
          </a:p>
          <a:p>
            <a:pPr lvl="0"/>
            <a:r>
              <a:rPr lang="tr-TR" dirty="0">
                <a:solidFill>
                  <a:prstClr val="black"/>
                </a:solidFill>
              </a:rPr>
              <a:t>        }</a:t>
            </a:r>
          </a:p>
          <a:p>
            <a:pPr lvl="0"/>
            <a:r>
              <a:rPr lang="tr-TR" dirty="0">
                <a:solidFill>
                  <a:prstClr val="black"/>
                </a:solidFill>
              </a:rPr>
              <a:t>    }</a:t>
            </a:r>
            <a:endParaRPr lang="tr-TR" sz="2800" dirty="0"/>
          </a:p>
        </p:txBody>
      </p:sp>
    </p:spTree>
    <p:extLst>
      <p:ext uri="{BB962C8B-B14F-4D97-AF65-F5344CB8AC3E}">
        <p14:creationId xmlns:p14="http://schemas.microsoft.com/office/powerpoint/2010/main" val="1888885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834887" y="612845"/>
            <a:ext cx="9978887" cy="3693319"/>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tr-TR" sz="1800" b="0" i="0" u="none" strike="noStrike" kern="0" cap="none" spc="0" normalizeH="0" baseline="0" noProof="0" dirty="0" err="1">
                <a:ln>
                  <a:noFill/>
                </a:ln>
                <a:solidFill>
                  <a:sysClr val="windowText" lastClr="000000"/>
                </a:solidFill>
                <a:effectLst/>
                <a:uLnTx/>
                <a:uFillTx/>
              </a:rPr>
              <a:t>Static</a:t>
            </a:r>
            <a:r>
              <a:rPr kumimoji="0" lang="tr-TR" sz="1800" b="0" i="0" u="none" strike="noStrike" kern="0" cap="none" spc="0" normalizeH="0" baseline="0" noProof="0" dirty="0">
                <a:ln>
                  <a:noFill/>
                </a:ln>
                <a:solidFill>
                  <a:sysClr val="windowText" lastClr="000000"/>
                </a:solidFill>
                <a:effectLst/>
                <a:uLnTx/>
                <a:uFillTx/>
              </a:rPr>
              <a:t> Kurucu</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800" b="0" i="0" u="none" strike="noStrike" kern="0" cap="none" spc="0" normalizeH="0" baseline="0" noProof="0" dirty="0">
                <a:ln>
                  <a:noFill/>
                </a:ln>
                <a:solidFill>
                  <a:sysClr val="windowText" lastClr="000000"/>
                </a:solidFill>
                <a:effectLst/>
                <a:uLnTx/>
                <a:uFillTx/>
              </a:rPr>
              <a:t>Kurucular da </a:t>
            </a:r>
            <a:r>
              <a:rPr kumimoji="0" lang="tr-TR" sz="1800" b="0" i="0" u="none" strike="noStrike" kern="0" cap="none" spc="0" normalizeH="0" baseline="0" noProof="0" dirty="0" err="1">
                <a:ln>
                  <a:noFill/>
                </a:ln>
                <a:solidFill>
                  <a:sysClr val="windowText" lastClr="000000"/>
                </a:solidFill>
                <a:effectLst/>
                <a:uLnTx/>
                <a:uFillTx/>
              </a:rPr>
              <a:t>static</a:t>
            </a:r>
            <a:r>
              <a:rPr kumimoji="0" lang="tr-TR" sz="1800" b="0" i="0" u="none" strike="noStrike" kern="0" cap="none" spc="0" normalizeH="0" baseline="0" noProof="0" dirty="0">
                <a:ln>
                  <a:noFill/>
                </a:ln>
                <a:solidFill>
                  <a:sysClr val="windowText" lastClr="000000"/>
                </a:solidFill>
                <a:effectLst/>
                <a:uLnTx/>
                <a:uFillTx/>
              </a:rPr>
              <a:t> olarak tanımlanabilirler.  Kurucu her bir sınıf nesnesine ilk değer atar iken, statik kurucu sınıf seviyesindeki üyelere ilk değer ataması gerçekleştirir.</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800" b="0" i="0" u="none" strike="noStrike" kern="0" cap="none" spc="0" normalizeH="0" baseline="0" noProof="0" dirty="0">
                <a:ln>
                  <a:noFill/>
                </a:ln>
                <a:solidFill>
                  <a:sysClr val="windowText" lastClr="000000"/>
                </a:solidFill>
                <a:effectLst/>
                <a:uLnTx/>
                <a:uFillTx/>
              </a:rPr>
              <a:t>•	Sınıf seviyeli elemanlar ilk değer atamaya ihtiyaç duyar:</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800" b="0" i="0" u="none" strike="noStrike" kern="0" cap="none" spc="0" normalizeH="0" baseline="0" noProof="0" dirty="0">
                <a:ln>
                  <a:noFill/>
                </a:ln>
                <a:solidFill>
                  <a:sysClr val="windowText" lastClr="000000"/>
                </a:solidFill>
                <a:effectLst/>
                <a:uLnTx/>
                <a:uFillTx/>
              </a:rPr>
              <a:t>o	her hangi bir </a:t>
            </a:r>
            <a:r>
              <a:rPr kumimoji="0" lang="tr-TR" sz="1800" b="0" i="0" u="none" strike="noStrike" kern="0" cap="none" spc="0" normalizeH="0" baseline="0" noProof="0" dirty="0" err="1">
                <a:ln>
                  <a:noFill/>
                </a:ln>
                <a:solidFill>
                  <a:sysClr val="windowText" lastClr="000000"/>
                </a:solidFill>
                <a:effectLst/>
                <a:uLnTx/>
                <a:uFillTx/>
              </a:rPr>
              <a:t>static</a:t>
            </a:r>
            <a:r>
              <a:rPr kumimoji="0" lang="tr-TR" sz="1800" b="0" i="0" u="none" strike="noStrike" kern="0" cap="none" spc="0" normalizeH="0" baseline="0" noProof="0" dirty="0">
                <a:ln>
                  <a:noFill/>
                </a:ln>
                <a:solidFill>
                  <a:sysClr val="windowText" lastClr="000000"/>
                </a:solidFill>
                <a:effectLst/>
                <a:uLnTx/>
                <a:uFillTx/>
              </a:rPr>
              <a:t> üye referans verilmeden önce</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800" b="0" i="0" u="none" strike="noStrike" kern="0" cap="none" spc="0" normalizeH="0" baseline="0" noProof="0" dirty="0">
                <a:ln>
                  <a:noFill/>
                </a:ln>
                <a:solidFill>
                  <a:sysClr val="windowText" lastClr="000000"/>
                </a:solidFill>
                <a:effectLst/>
                <a:uLnTx/>
                <a:uFillTx/>
              </a:rPr>
              <a:t>o	her hangi bir sınıfın nesnesi yaratılmadan önce</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800" b="0" i="0" u="none" strike="noStrike" kern="0" cap="none" spc="0" normalizeH="0" baseline="0" noProof="0" dirty="0">
                <a:ln>
                  <a:noFill/>
                </a:ln>
                <a:solidFill>
                  <a:sysClr val="windowText" lastClr="000000"/>
                </a:solidFill>
                <a:effectLst/>
                <a:uLnTx/>
                <a:uFillTx/>
              </a:rPr>
              <a:t>•	</a:t>
            </a:r>
            <a:r>
              <a:rPr kumimoji="0" lang="tr-TR" sz="1800" b="0" i="0" u="none" strike="noStrike" kern="0" cap="none" spc="0" normalizeH="0" baseline="0" noProof="0" dirty="0" err="1">
                <a:ln>
                  <a:noFill/>
                </a:ln>
                <a:solidFill>
                  <a:sysClr val="windowText" lastClr="000000"/>
                </a:solidFill>
                <a:effectLst/>
                <a:uLnTx/>
                <a:uFillTx/>
              </a:rPr>
              <a:t>static</a:t>
            </a:r>
            <a:r>
              <a:rPr kumimoji="0" lang="tr-TR" sz="1800" b="0" i="0" u="none" strike="noStrike" kern="0" cap="none" spc="0" normalizeH="0" baseline="0" noProof="0" dirty="0">
                <a:ln>
                  <a:noFill/>
                </a:ln>
                <a:solidFill>
                  <a:sysClr val="windowText" lastClr="000000"/>
                </a:solidFill>
                <a:effectLst/>
                <a:uLnTx/>
                <a:uFillTx/>
              </a:rPr>
              <a:t> kurucular aşağıda belirtilen  yönleri ile nesne kuruculara benzer:</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800" b="0" i="0" u="none" strike="noStrike" kern="0" cap="none" spc="0" normalizeH="0" baseline="0" noProof="0" dirty="0">
                <a:ln>
                  <a:noFill/>
                </a:ln>
                <a:solidFill>
                  <a:sysClr val="windowText" lastClr="000000"/>
                </a:solidFill>
                <a:effectLst/>
                <a:uLnTx/>
                <a:uFillTx/>
              </a:rPr>
              <a:t>o	</a:t>
            </a:r>
            <a:r>
              <a:rPr kumimoji="0" lang="tr-TR" sz="1800" b="0" i="0" u="none" strike="noStrike" kern="0" cap="none" spc="0" normalizeH="0" baseline="0" noProof="0" dirty="0" err="1">
                <a:ln>
                  <a:noFill/>
                </a:ln>
                <a:solidFill>
                  <a:sysClr val="windowText" lastClr="000000"/>
                </a:solidFill>
                <a:effectLst/>
                <a:uLnTx/>
                <a:uFillTx/>
              </a:rPr>
              <a:t>Static</a:t>
            </a:r>
            <a:r>
              <a:rPr kumimoji="0" lang="tr-TR" sz="1800" b="0" i="0" u="none" strike="noStrike" kern="0" cap="none" spc="0" normalizeH="0" baseline="0" noProof="0" dirty="0">
                <a:ln>
                  <a:noFill/>
                </a:ln>
                <a:solidFill>
                  <a:sysClr val="windowText" lastClr="000000"/>
                </a:solidFill>
                <a:effectLst/>
                <a:uLnTx/>
                <a:uFillTx/>
              </a:rPr>
              <a:t> kurucunun ismi sınıfın ismi ile aynı isimde olmalıdır.</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800" b="0" i="0" u="none" strike="noStrike" kern="0" cap="none" spc="0" normalizeH="0" baseline="0" noProof="0" dirty="0">
                <a:ln>
                  <a:noFill/>
                </a:ln>
                <a:solidFill>
                  <a:sysClr val="windowText" lastClr="000000"/>
                </a:solidFill>
                <a:effectLst/>
                <a:uLnTx/>
                <a:uFillTx/>
              </a:rPr>
              <a:t>o	Kurucu değer döndüremez.</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800" b="0" i="0" u="none" strike="noStrike" kern="0" cap="none" spc="0" normalizeH="0" baseline="0" noProof="0" dirty="0">
                <a:ln>
                  <a:noFill/>
                </a:ln>
                <a:solidFill>
                  <a:sysClr val="windowText" lastClr="000000"/>
                </a:solidFill>
                <a:effectLst/>
                <a:uLnTx/>
                <a:uFillTx/>
              </a:rPr>
              <a:t>•	Statik kurucular aşağıda belirtilen yönlerle nesne kuruculara benzemez</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800" b="0" i="0" u="none" strike="noStrike" kern="0" cap="none" spc="0" normalizeH="0" baseline="0" noProof="0" dirty="0">
                <a:ln>
                  <a:noFill/>
                </a:ln>
                <a:solidFill>
                  <a:sysClr val="windowText" lastClr="000000"/>
                </a:solidFill>
                <a:effectLst/>
                <a:uLnTx/>
                <a:uFillTx/>
              </a:rPr>
              <a:t>o	</a:t>
            </a:r>
            <a:r>
              <a:rPr kumimoji="0" lang="tr-TR" sz="1800" b="0" i="0" u="none" strike="noStrike" kern="0" cap="none" spc="0" normalizeH="0" baseline="0" noProof="0" dirty="0" err="1">
                <a:ln>
                  <a:noFill/>
                </a:ln>
                <a:solidFill>
                  <a:sysClr val="windowText" lastClr="000000"/>
                </a:solidFill>
                <a:effectLst/>
                <a:uLnTx/>
                <a:uFillTx/>
              </a:rPr>
              <a:t>static</a:t>
            </a:r>
            <a:r>
              <a:rPr kumimoji="0" lang="tr-TR" sz="1800" b="0" i="0" u="none" strike="noStrike" kern="0" cap="none" spc="0" normalizeH="0" baseline="0" noProof="0" dirty="0">
                <a:ln>
                  <a:noFill/>
                </a:ln>
                <a:solidFill>
                  <a:sysClr val="windowText" lastClr="000000"/>
                </a:solidFill>
                <a:effectLst/>
                <a:uLnTx/>
                <a:uFillTx/>
              </a:rPr>
              <a:t> kurucular, tanımlamada </a:t>
            </a:r>
            <a:r>
              <a:rPr kumimoji="0" lang="tr-TR" sz="1800" b="0" i="0" u="none" strike="noStrike" kern="0" cap="none" spc="0" normalizeH="0" baseline="0" noProof="0" dirty="0" err="1">
                <a:ln>
                  <a:noFill/>
                </a:ln>
                <a:solidFill>
                  <a:sysClr val="windowText" lastClr="000000"/>
                </a:solidFill>
                <a:effectLst/>
                <a:uLnTx/>
                <a:uFillTx/>
              </a:rPr>
              <a:t>static</a:t>
            </a:r>
            <a:r>
              <a:rPr kumimoji="0" lang="tr-TR" sz="1800" b="0" i="0" u="none" strike="noStrike" kern="0" cap="none" spc="0" normalizeH="0" baseline="0" noProof="0" dirty="0">
                <a:ln>
                  <a:noFill/>
                </a:ln>
                <a:solidFill>
                  <a:sysClr val="windowText" lastClr="000000"/>
                </a:solidFill>
                <a:effectLst/>
                <a:uLnTx/>
                <a:uFillTx/>
              </a:rPr>
              <a:t> anahtar kelimesini kullanırlar</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800" b="0" i="0" u="none" strike="noStrike" kern="0" cap="none" spc="0" normalizeH="0" baseline="0" noProof="0" dirty="0">
                <a:ln>
                  <a:noFill/>
                </a:ln>
                <a:solidFill>
                  <a:sysClr val="windowText" lastClr="000000"/>
                </a:solidFill>
                <a:effectLst/>
                <a:uLnTx/>
                <a:uFillTx/>
              </a:rPr>
              <a:t>o	bir sınıf için sadece bir tek statik kurucu olabilir ve parametre kullanamaz.</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800" b="0" i="0" u="none" strike="noStrike" kern="0" cap="none" spc="0" normalizeH="0" baseline="0" noProof="0" dirty="0">
                <a:ln>
                  <a:noFill/>
                </a:ln>
                <a:solidFill>
                  <a:sysClr val="windowText" lastClr="000000"/>
                </a:solidFill>
                <a:effectLst/>
                <a:uLnTx/>
                <a:uFillTx/>
              </a:rPr>
              <a:t>o	statik kurucular erişim yenilemesine sahip değillerdir.</a:t>
            </a:r>
          </a:p>
        </p:txBody>
      </p:sp>
    </p:spTree>
    <p:extLst>
      <p:ext uri="{BB962C8B-B14F-4D97-AF65-F5344CB8AC3E}">
        <p14:creationId xmlns:p14="http://schemas.microsoft.com/office/powerpoint/2010/main" val="4229136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56590" y="980661"/>
            <a:ext cx="6771861" cy="5478423"/>
          </a:xfrm>
          <a:prstGeom prst="rect">
            <a:avLst/>
          </a:prstGeom>
        </p:spPr>
        <p:txBody>
          <a:bodyPr wrap="square">
            <a:spAutoFit/>
          </a:bodyPr>
          <a:lstStyle/>
          <a:p>
            <a:r>
              <a:rPr lang="tr-TR" sz="1400" dirty="0"/>
              <a:t> </a:t>
            </a:r>
            <a:r>
              <a:rPr lang="tr-TR" sz="1400" dirty="0" err="1"/>
              <a:t>class</a:t>
            </a:r>
            <a:r>
              <a:rPr lang="tr-TR" sz="1400" dirty="0"/>
              <a:t> Oyuncu</a:t>
            </a:r>
          </a:p>
          <a:p>
            <a:r>
              <a:rPr lang="tr-TR" sz="1400" dirty="0"/>
              <a:t>    {</a:t>
            </a:r>
          </a:p>
          <a:p>
            <a:r>
              <a:rPr lang="tr-TR" sz="1400" dirty="0"/>
              <a:t>        </a:t>
            </a:r>
            <a:r>
              <a:rPr lang="tr-TR" sz="1400" dirty="0" err="1"/>
              <a:t>public</a:t>
            </a:r>
            <a:r>
              <a:rPr lang="tr-TR" sz="1400" dirty="0"/>
              <a:t> </a:t>
            </a:r>
            <a:r>
              <a:rPr lang="tr-TR" sz="1400" dirty="0" err="1"/>
              <a:t>static</a:t>
            </a:r>
            <a:r>
              <a:rPr lang="tr-TR" sz="1400" dirty="0"/>
              <a:t> </a:t>
            </a:r>
            <a:r>
              <a:rPr lang="tr-TR" sz="1400" dirty="0" err="1"/>
              <a:t>int</a:t>
            </a:r>
            <a:r>
              <a:rPr lang="tr-TR" sz="1400" dirty="0"/>
              <a:t> </a:t>
            </a:r>
            <a:r>
              <a:rPr lang="tr-TR" sz="1400" dirty="0" err="1"/>
              <a:t>oyuncuSayisi</a:t>
            </a:r>
            <a:r>
              <a:rPr lang="tr-TR" sz="1400" dirty="0"/>
              <a:t>;</a:t>
            </a:r>
          </a:p>
          <a:p>
            <a:endParaRPr lang="tr-TR" sz="1400" dirty="0"/>
          </a:p>
          <a:p>
            <a:r>
              <a:rPr lang="tr-TR" sz="1400" dirty="0"/>
              <a:t>        </a:t>
            </a:r>
            <a:r>
              <a:rPr lang="tr-TR" sz="1400" dirty="0" err="1"/>
              <a:t>public</a:t>
            </a:r>
            <a:r>
              <a:rPr lang="tr-TR" sz="1400" dirty="0"/>
              <a:t> Oyuncu()</a:t>
            </a:r>
          </a:p>
          <a:p>
            <a:r>
              <a:rPr lang="tr-TR" sz="1400" dirty="0"/>
              <a:t>        {</a:t>
            </a:r>
          </a:p>
          <a:p>
            <a:r>
              <a:rPr lang="tr-TR" sz="1400" dirty="0"/>
              <a:t>            </a:t>
            </a:r>
            <a:r>
              <a:rPr lang="tr-TR" sz="1400" dirty="0" err="1"/>
              <a:t>oyuncuSayisi</a:t>
            </a:r>
            <a:r>
              <a:rPr lang="tr-TR" sz="1400" dirty="0"/>
              <a:t>++;</a:t>
            </a:r>
          </a:p>
          <a:p>
            <a:r>
              <a:rPr lang="tr-TR" sz="1400" dirty="0"/>
              <a:t>        }</a:t>
            </a:r>
          </a:p>
          <a:p>
            <a:endParaRPr lang="tr-TR" sz="1400" dirty="0"/>
          </a:p>
          <a:p>
            <a:r>
              <a:rPr lang="tr-TR" sz="1400" dirty="0"/>
              <a:t>        </a:t>
            </a:r>
            <a:r>
              <a:rPr lang="tr-TR" sz="1400" dirty="0" err="1"/>
              <a:t>static</a:t>
            </a:r>
            <a:r>
              <a:rPr lang="tr-TR" sz="1400" dirty="0"/>
              <a:t> Oyuncu()</a:t>
            </a:r>
          </a:p>
          <a:p>
            <a:r>
              <a:rPr lang="tr-TR" sz="1400" dirty="0"/>
              <a:t>        {</a:t>
            </a:r>
          </a:p>
          <a:p>
            <a:r>
              <a:rPr lang="tr-TR" sz="1400" dirty="0"/>
              <a:t>            </a:t>
            </a:r>
            <a:r>
              <a:rPr lang="tr-TR" sz="1400" dirty="0" err="1"/>
              <a:t>oyuncuSayisi</a:t>
            </a:r>
            <a:r>
              <a:rPr lang="tr-TR" sz="1400" dirty="0"/>
              <a:t> = 0;</a:t>
            </a:r>
          </a:p>
          <a:p>
            <a:r>
              <a:rPr lang="tr-TR" sz="1400" dirty="0"/>
              <a:t>        }</a:t>
            </a:r>
          </a:p>
          <a:p>
            <a:r>
              <a:rPr lang="tr-TR" sz="1400" dirty="0"/>
              <a:t>    }</a:t>
            </a:r>
          </a:p>
          <a:p>
            <a:r>
              <a:rPr lang="tr-TR" sz="1400" dirty="0"/>
              <a:t>    </a:t>
            </a:r>
            <a:r>
              <a:rPr lang="tr-TR" sz="1400" dirty="0" err="1"/>
              <a:t>class</a:t>
            </a:r>
            <a:r>
              <a:rPr lang="tr-TR" sz="1400" dirty="0"/>
              <a:t> Program</a:t>
            </a:r>
          </a:p>
          <a:p>
            <a:r>
              <a:rPr lang="tr-TR" sz="1400" dirty="0"/>
              <a:t>    {</a:t>
            </a:r>
          </a:p>
          <a:p>
            <a:r>
              <a:rPr lang="tr-TR" sz="1400" dirty="0"/>
              <a:t>        </a:t>
            </a:r>
            <a:r>
              <a:rPr lang="tr-TR" sz="1400" dirty="0" err="1"/>
              <a:t>static</a:t>
            </a:r>
            <a:r>
              <a:rPr lang="tr-TR" sz="1400" dirty="0"/>
              <a:t> </a:t>
            </a:r>
            <a:r>
              <a:rPr lang="tr-TR" sz="1400" dirty="0" err="1"/>
              <a:t>void</a:t>
            </a:r>
            <a:r>
              <a:rPr lang="tr-TR" sz="1400" dirty="0"/>
              <a:t> Main(</a:t>
            </a:r>
            <a:r>
              <a:rPr lang="tr-TR" sz="1400" dirty="0" err="1"/>
              <a:t>string</a:t>
            </a:r>
            <a:r>
              <a:rPr lang="tr-TR" sz="1400" dirty="0"/>
              <a:t>[] </a:t>
            </a:r>
            <a:r>
              <a:rPr lang="tr-TR" sz="1400" dirty="0" err="1"/>
              <a:t>args</a:t>
            </a:r>
            <a:r>
              <a:rPr lang="tr-TR" sz="1400" dirty="0"/>
              <a:t>)</a:t>
            </a:r>
          </a:p>
          <a:p>
            <a:r>
              <a:rPr lang="tr-TR" sz="1400" dirty="0"/>
              <a:t>        {</a:t>
            </a:r>
          </a:p>
          <a:p>
            <a:r>
              <a:rPr lang="tr-TR" sz="1400" dirty="0"/>
              <a:t>            Oyuncu oyuncu1 = </a:t>
            </a:r>
            <a:r>
              <a:rPr lang="tr-TR" sz="1400" dirty="0" err="1"/>
              <a:t>new</a:t>
            </a:r>
            <a:r>
              <a:rPr lang="tr-TR" sz="1400" dirty="0"/>
              <a:t> Oyuncu();</a:t>
            </a:r>
          </a:p>
          <a:p>
            <a:r>
              <a:rPr lang="tr-TR" sz="1400" dirty="0"/>
              <a:t>            Oyuncu oyuncu2 = </a:t>
            </a:r>
            <a:r>
              <a:rPr lang="tr-TR" sz="1400" dirty="0" err="1"/>
              <a:t>new</a:t>
            </a:r>
            <a:r>
              <a:rPr lang="tr-TR" sz="1400" dirty="0"/>
              <a:t> Oyuncu();</a:t>
            </a:r>
          </a:p>
          <a:p>
            <a:endParaRPr lang="tr-TR" sz="1400" dirty="0"/>
          </a:p>
          <a:p>
            <a:r>
              <a:rPr lang="tr-TR" sz="1400" dirty="0"/>
              <a:t>            </a:t>
            </a:r>
            <a:r>
              <a:rPr lang="tr-TR" sz="1400" dirty="0" err="1"/>
              <a:t>Console.WriteLine</a:t>
            </a:r>
            <a:r>
              <a:rPr lang="tr-TR" sz="1400" dirty="0"/>
              <a:t>(</a:t>
            </a:r>
            <a:r>
              <a:rPr lang="tr-TR" sz="1400" dirty="0" err="1"/>
              <a:t>Oyuncu.oyuncuSayisi</a:t>
            </a:r>
            <a:r>
              <a:rPr lang="tr-TR" sz="1400" dirty="0"/>
              <a:t>);</a:t>
            </a:r>
          </a:p>
          <a:p>
            <a:r>
              <a:rPr lang="tr-TR" sz="1400" dirty="0"/>
              <a:t>            </a:t>
            </a:r>
            <a:r>
              <a:rPr lang="tr-TR" sz="1400" dirty="0" err="1"/>
              <a:t>Console.Read</a:t>
            </a:r>
            <a:r>
              <a:rPr lang="tr-TR" sz="1400" dirty="0"/>
              <a:t>();</a:t>
            </a:r>
          </a:p>
          <a:p>
            <a:r>
              <a:rPr lang="tr-TR" sz="1400" dirty="0"/>
              <a:t>        }</a:t>
            </a:r>
          </a:p>
          <a:p>
            <a:r>
              <a:rPr lang="tr-TR" sz="1400" dirty="0"/>
              <a:t>    }</a:t>
            </a:r>
          </a:p>
        </p:txBody>
      </p:sp>
    </p:spTree>
    <p:extLst>
      <p:ext uri="{BB962C8B-B14F-4D97-AF65-F5344CB8AC3E}">
        <p14:creationId xmlns:p14="http://schemas.microsoft.com/office/powerpoint/2010/main" val="7084927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50574" y="466280"/>
            <a:ext cx="11290852" cy="655564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Aşağıdaki </a:t>
            </a:r>
            <a:r>
              <a:rPr kumimoji="0" lang="tr-TR" sz="1400" b="0" i="0" u="none" strike="noStrike" kern="0" cap="none" spc="0" normalizeH="0" baseline="0" noProof="0" dirty="0" err="1">
                <a:ln>
                  <a:noFill/>
                </a:ln>
                <a:solidFill>
                  <a:sysClr val="windowText" lastClr="000000"/>
                </a:solidFill>
                <a:effectLst/>
                <a:uLnTx/>
                <a:uFillTx/>
              </a:rPr>
              <a:t>satic</a:t>
            </a:r>
            <a:r>
              <a:rPr kumimoji="0" lang="tr-TR" sz="1400" b="0" i="0" u="none" strike="noStrike" kern="0" cap="none" spc="0" normalizeH="0" baseline="0" noProof="0" dirty="0">
                <a:ln>
                  <a:noFill/>
                </a:ln>
                <a:solidFill>
                  <a:sysClr val="windowText" lastClr="000000"/>
                </a:solidFill>
                <a:effectLst/>
                <a:uLnTx/>
                <a:uFillTx/>
              </a:rPr>
              <a:t> kurucuya bir örnektir.  Dikkat edilir ise </a:t>
            </a:r>
            <a:r>
              <a:rPr kumimoji="0" lang="tr-TR" sz="1400" b="0" i="0" u="none" strike="noStrike" kern="0" cap="none" spc="0" normalizeH="0" baseline="0" noProof="0" dirty="0" err="1">
                <a:ln>
                  <a:noFill/>
                </a:ln>
                <a:solidFill>
                  <a:sysClr val="windowText" lastClr="000000"/>
                </a:solidFill>
                <a:effectLst/>
                <a:uLnTx/>
                <a:uFillTx/>
              </a:rPr>
              <a:t>static</a:t>
            </a:r>
            <a:r>
              <a:rPr kumimoji="0" lang="tr-TR" sz="1400" b="0" i="0" u="none" strike="noStrike" kern="0" cap="none" spc="0" normalizeH="0" baseline="0" noProof="0" dirty="0">
                <a:ln>
                  <a:noFill/>
                </a:ln>
                <a:solidFill>
                  <a:sysClr val="windowText" lastClr="000000"/>
                </a:solidFill>
                <a:effectLst/>
                <a:uLnTx/>
                <a:uFillTx/>
              </a:rPr>
              <a:t> anahtar kelimesi haricinde biçimi nesne kurucusu gibidir.</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    </a:t>
            </a:r>
            <a:r>
              <a:rPr kumimoji="0" lang="tr-TR" sz="1400" b="0" i="0" u="none" strike="noStrike" kern="0" cap="none" spc="0" normalizeH="0" baseline="0" noProof="0" dirty="0" err="1">
                <a:ln>
                  <a:noFill/>
                </a:ln>
                <a:solidFill>
                  <a:sysClr val="windowText" lastClr="000000"/>
                </a:solidFill>
                <a:effectLst/>
                <a:uLnTx/>
                <a:uFillTx/>
              </a:rPr>
              <a:t>class</a:t>
            </a:r>
            <a:r>
              <a:rPr kumimoji="0" lang="tr-TR" sz="1400" b="0" i="0" u="none" strike="noStrike" kern="0" cap="none" spc="0" normalizeH="0" baseline="0" noProof="0" dirty="0">
                <a:ln>
                  <a:noFill/>
                </a:ln>
                <a:solidFill>
                  <a:sysClr val="windowText" lastClr="000000"/>
                </a:solidFill>
                <a:effectLst/>
                <a:uLnTx/>
                <a:uFillTx/>
              </a:rPr>
              <a:t> Box</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        </a:t>
            </a:r>
            <a:r>
              <a:rPr kumimoji="0" lang="tr-TR" sz="1400" b="0" i="0" u="none" strike="noStrike" kern="0" cap="none" spc="0" normalizeH="0" baseline="0" noProof="0" dirty="0" err="1">
                <a:ln>
                  <a:noFill/>
                </a:ln>
                <a:solidFill>
                  <a:sysClr val="windowText" lastClr="000000"/>
                </a:solidFill>
                <a:effectLst/>
                <a:uLnTx/>
                <a:uFillTx/>
              </a:rPr>
              <a:t>int</a:t>
            </a:r>
            <a:r>
              <a:rPr kumimoji="0" lang="tr-TR" sz="1400" b="0" i="0" u="none" strike="noStrike" kern="0" cap="none" spc="0" normalizeH="0" baseline="0" noProof="0" dirty="0">
                <a:ln>
                  <a:noFill/>
                </a:ln>
                <a:solidFill>
                  <a:sysClr val="windowText" lastClr="000000"/>
                </a:solidFill>
                <a:effectLst/>
                <a:uLnTx/>
                <a:uFillTx/>
              </a:rPr>
              <a:t> uzun;</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        </a:t>
            </a:r>
            <a:r>
              <a:rPr kumimoji="0" lang="tr-TR" sz="1400" b="0" i="0" u="none" strike="noStrike" kern="0" cap="none" spc="0" normalizeH="0" baseline="0" noProof="0" dirty="0" err="1">
                <a:ln>
                  <a:noFill/>
                </a:ln>
                <a:solidFill>
                  <a:sysClr val="windowText" lastClr="000000"/>
                </a:solidFill>
                <a:effectLst/>
                <a:uLnTx/>
                <a:uFillTx/>
              </a:rPr>
              <a:t>int</a:t>
            </a:r>
            <a:r>
              <a:rPr kumimoji="0" lang="tr-TR" sz="1400" b="0" i="0" u="none" strike="noStrike" kern="0" cap="none" spc="0" normalizeH="0" baseline="0" noProof="0" dirty="0">
                <a:ln>
                  <a:noFill/>
                </a:ln>
                <a:solidFill>
                  <a:sysClr val="windowText" lastClr="000000"/>
                </a:solidFill>
                <a:effectLst/>
                <a:uLnTx/>
                <a:uFillTx/>
              </a:rPr>
              <a:t> gen;</a:t>
            </a:r>
          </a:p>
          <a:p>
            <a:pPr marL="0" marR="0" lvl="0" indent="0" defTabSz="914400" eaLnBrk="1" fontAlgn="auto" latinLnBrk="0" hangingPunct="1">
              <a:lnSpc>
                <a:spcPct val="100000"/>
              </a:lnSpc>
              <a:spcBef>
                <a:spcPts val="0"/>
              </a:spcBef>
              <a:spcAft>
                <a:spcPts val="0"/>
              </a:spcAft>
              <a:buClrTx/>
              <a:buSzTx/>
              <a:buFontTx/>
              <a:buNone/>
              <a:tabLst/>
              <a:defRPr/>
            </a:pPr>
            <a:r>
              <a:rPr lang="tr-TR" sz="1400" kern="0" dirty="0">
                <a:solidFill>
                  <a:sysClr val="windowText" lastClr="000000"/>
                </a:solidFill>
              </a:rPr>
              <a:t>        </a:t>
            </a:r>
            <a:r>
              <a:rPr lang="tr-TR" sz="1400" kern="0" dirty="0" err="1">
                <a:solidFill>
                  <a:sysClr val="windowText" lastClr="000000"/>
                </a:solidFill>
              </a:rPr>
              <a:t>static</a:t>
            </a:r>
            <a:r>
              <a:rPr lang="tr-TR" sz="1400" kern="0" dirty="0">
                <a:solidFill>
                  <a:sysClr val="windowText" lastClr="000000"/>
                </a:solidFill>
              </a:rPr>
              <a:t> </a:t>
            </a:r>
            <a:r>
              <a:rPr lang="tr-TR" sz="1400" kern="0" dirty="0" err="1">
                <a:solidFill>
                  <a:sysClr val="windowText" lastClr="000000"/>
                </a:solidFill>
              </a:rPr>
              <a:t>int</a:t>
            </a:r>
            <a:r>
              <a:rPr lang="tr-TR" sz="1400" kern="0" dirty="0">
                <a:solidFill>
                  <a:sysClr val="windowText" lastClr="000000"/>
                </a:solidFill>
              </a:rPr>
              <a:t> </a:t>
            </a:r>
            <a:r>
              <a:rPr lang="tr-TR" sz="1400" kern="0" dirty="0" err="1">
                <a:solidFill>
                  <a:sysClr val="windowText" lastClr="000000"/>
                </a:solidFill>
              </a:rPr>
              <a:t>bsay</a:t>
            </a:r>
            <a:r>
              <a:rPr lang="tr-TR" sz="1400" kern="0" dirty="0">
                <a:solidFill>
                  <a:sysClr val="windowText" lastClr="000000"/>
                </a:solidFill>
              </a:rPr>
              <a:t>;</a:t>
            </a:r>
            <a:endParaRPr kumimoji="0" lang="tr-TR" sz="14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lang="tr-TR" sz="1400" kern="0" dirty="0">
                <a:solidFill>
                  <a:sysClr val="windowText" lastClr="000000"/>
                </a:solidFill>
              </a:rPr>
              <a:t>        </a:t>
            </a:r>
            <a:r>
              <a:rPr kumimoji="0" lang="tr-TR" sz="1400" b="0" i="0" u="none" strike="noStrike" kern="0" cap="none" spc="0" normalizeH="0" baseline="0" noProof="0" dirty="0" err="1">
                <a:ln>
                  <a:noFill/>
                </a:ln>
                <a:solidFill>
                  <a:sysClr val="windowText" lastClr="000000"/>
                </a:solidFill>
                <a:effectLst/>
                <a:uLnTx/>
                <a:uFillTx/>
              </a:rPr>
              <a:t>static</a:t>
            </a:r>
            <a:r>
              <a:rPr kumimoji="0" lang="tr-TR" sz="1400" b="0" i="0" u="none" strike="noStrike" kern="0" cap="none" spc="0" normalizeH="0" baseline="0" noProof="0" dirty="0">
                <a:ln>
                  <a:noFill/>
                </a:ln>
                <a:solidFill>
                  <a:sysClr val="windowText" lastClr="000000"/>
                </a:solidFill>
                <a:effectLst/>
                <a:uLnTx/>
                <a:uFillTx/>
              </a:rPr>
              <a:t> Box()</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        {</a:t>
            </a:r>
          </a:p>
          <a:p>
            <a:pPr lvl="0">
              <a:defRPr/>
            </a:pPr>
            <a:r>
              <a:rPr kumimoji="0" lang="tr-TR" sz="1400" b="0" i="0" u="none" strike="noStrike" kern="0" cap="none" spc="0" normalizeH="0" baseline="0" noProof="0" dirty="0">
                <a:ln>
                  <a:noFill/>
                </a:ln>
                <a:solidFill>
                  <a:sysClr val="windowText" lastClr="000000"/>
                </a:solidFill>
                <a:effectLst/>
                <a:uLnTx/>
                <a:uFillTx/>
              </a:rPr>
              <a:t>	</a:t>
            </a:r>
            <a:r>
              <a:rPr lang="tr-TR" sz="1400" kern="0" dirty="0">
                <a:solidFill>
                  <a:sysClr val="windowText" lastClr="000000"/>
                </a:solidFill>
              </a:rPr>
              <a:t> </a:t>
            </a:r>
            <a:r>
              <a:rPr lang="tr-TR" sz="1400" kern="0" dirty="0" err="1">
                <a:solidFill>
                  <a:sysClr val="windowText" lastClr="000000"/>
                </a:solidFill>
              </a:rPr>
              <a:t>bsay</a:t>
            </a:r>
            <a:r>
              <a:rPr lang="tr-TR" sz="1400" kern="0" dirty="0">
                <a:solidFill>
                  <a:sysClr val="windowText" lastClr="000000"/>
                </a:solidFill>
              </a:rPr>
              <a:t>=0;</a:t>
            </a:r>
            <a:r>
              <a:rPr kumimoji="0" lang="tr-TR" sz="1400" b="0" i="0" u="none" strike="noStrike" kern="0" cap="none" spc="0" normalizeH="0" baseline="0" noProof="0" dirty="0">
                <a:ln>
                  <a:noFill/>
                </a:ln>
                <a:solidFill>
                  <a:sysClr val="windowText" lastClr="000000"/>
                </a:solidFill>
                <a:effectLst/>
                <a:uLnTx/>
                <a:uFillTx/>
              </a:rPr>
              <a:t> // tüm </a:t>
            </a:r>
            <a:r>
              <a:rPr kumimoji="0" lang="tr-TR" sz="1400" b="0" i="0" u="none" strike="noStrike" kern="0" cap="none" spc="0" normalizeH="0" baseline="0" noProof="0" dirty="0" err="1">
                <a:ln>
                  <a:noFill/>
                </a:ln>
                <a:solidFill>
                  <a:sysClr val="windowText" lastClr="000000"/>
                </a:solidFill>
                <a:effectLst/>
                <a:uLnTx/>
                <a:uFillTx/>
              </a:rPr>
              <a:t>satatik</a:t>
            </a:r>
            <a:r>
              <a:rPr kumimoji="0" lang="tr-TR" sz="1400" b="0" i="0" u="none" strike="noStrike" kern="0" cap="none" spc="0" normalizeH="0" baseline="0" noProof="0" dirty="0">
                <a:ln>
                  <a:noFill/>
                </a:ln>
                <a:solidFill>
                  <a:sysClr val="windowText" lastClr="000000"/>
                </a:solidFill>
                <a:effectLst/>
                <a:uLnTx/>
                <a:uFillTx/>
              </a:rPr>
              <a:t> ilk değer atamaları gerçekleştir.</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         </a:t>
            </a:r>
            <a:r>
              <a:rPr lang="tr-TR" sz="1400" kern="0" dirty="0">
                <a:solidFill>
                  <a:sysClr val="windowText" lastClr="000000"/>
                </a:solidFill>
              </a:rPr>
              <a:t>}</a:t>
            </a:r>
            <a:endParaRPr kumimoji="0" lang="tr-TR" sz="14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      </a:t>
            </a:r>
            <a:r>
              <a:rPr kumimoji="0" lang="tr-TR" sz="1400" b="0" i="0" u="none" strike="noStrike" kern="0" cap="none" spc="0" normalizeH="0" baseline="0" noProof="0" dirty="0" err="1">
                <a:ln>
                  <a:noFill/>
                </a:ln>
                <a:solidFill>
                  <a:sysClr val="windowText" lastClr="000000"/>
                </a:solidFill>
                <a:effectLst/>
                <a:uLnTx/>
                <a:uFillTx/>
              </a:rPr>
              <a:t>public</a:t>
            </a:r>
            <a:r>
              <a:rPr kumimoji="0" lang="tr-TR" sz="1400" b="0" i="0" u="none" strike="noStrike" kern="0" cap="none" spc="0" normalizeH="0" baseline="0" noProof="0" dirty="0">
                <a:ln>
                  <a:noFill/>
                </a:ln>
                <a:solidFill>
                  <a:sysClr val="windowText" lastClr="000000"/>
                </a:solidFill>
                <a:effectLst/>
                <a:uLnTx/>
                <a:uFillTx/>
              </a:rPr>
              <a:t>  Box(</a:t>
            </a:r>
            <a:r>
              <a:rPr kumimoji="0" lang="tr-TR" sz="1400" b="0" i="0" u="none" strike="noStrike" kern="0" cap="none" spc="0" normalizeH="0" baseline="0" noProof="0" dirty="0" err="1">
                <a:ln>
                  <a:noFill/>
                </a:ln>
                <a:solidFill>
                  <a:sysClr val="windowText" lastClr="000000"/>
                </a:solidFill>
                <a:effectLst/>
                <a:uLnTx/>
                <a:uFillTx/>
              </a:rPr>
              <a:t>int</a:t>
            </a:r>
            <a:r>
              <a:rPr kumimoji="0" lang="tr-TR" sz="1400" b="0" i="0" u="none" strike="noStrike" kern="0" cap="none" spc="0" normalizeH="0" baseline="0" noProof="0" dirty="0">
                <a:ln>
                  <a:noFill/>
                </a:ln>
                <a:solidFill>
                  <a:sysClr val="windowText" lastClr="000000"/>
                </a:solidFill>
                <a:effectLst/>
                <a:uLnTx/>
                <a:uFillTx/>
              </a:rPr>
              <a:t> _uzun, </a:t>
            </a:r>
            <a:r>
              <a:rPr kumimoji="0" lang="tr-TR" sz="1400" b="0" i="0" u="none" strike="noStrike" kern="0" cap="none" spc="0" normalizeH="0" baseline="0" noProof="0" dirty="0" err="1">
                <a:ln>
                  <a:noFill/>
                </a:ln>
                <a:solidFill>
                  <a:sysClr val="windowText" lastClr="000000"/>
                </a:solidFill>
                <a:effectLst/>
                <a:uLnTx/>
                <a:uFillTx/>
              </a:rPr>
              <a:t>int</a:t>
            </a:r>
            <a:r>
              <a:rPr kumimoji="0" lang="tr-TR" sz="1400" b="0" i="0" u="none" strike="noStrike" kern="0" cap="none" spc="0" normalizeH="0" baseline="0" noProof="0" dirty="0">
                <a:ln>
                  <a:noFill/>
                </a:ln>
                <a:solidFill>
                  <a:sysClr val="windowText" lastClr="000000"/>
                </a:solidFill>
                <a:effectLst/>
                <a:uLnTx/>
                <a:uFillTx/>
              </a:rPr>
              <a:t> _gen)// bir parametreli kurucu</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            uzun = _uzun;</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            gen = _gen;</a:t>
            </a:r>
          </a:p>
          <a:p>
            <a:pPr lvl="0">
              <a:defRPr/>
            </a:pPr>
            <a:r>
              <a:rPr lang="tr-TR" sz="1400" kern="0" dirty="0">
                <a:solidFill>
                  <a:sysClr val="windowText" lastClr="000000"/>
                </a:solidFill>
              </a:rPr>
              <a:t>            </a:t>
            </a:r>
            <a:r>
              <a:rPr lang="tr-TR" sz="1400" kern="0" dirty="0" err="1">
                <a:solidFill>
                  <a:sysClr val="windowText" lastClr="000000"/>
                </a:solidFill>
              </a:rPr>
              <a:t>bsay</a:t>
            </a:r>
            <a:r>
              <a:rPr lang="tr-TR" sz="1400" kern="0" dirty="0">
                <a:solidFill>
                  <a:sysClr val="windowText" lastClr="000000"/>
                </a:solidFill>
              </a:rPr>
              <a:t>++;</a:t>
            </a:r>
            <a:endParaRPr kumimoji="0" lang="tr-TR" sz="14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      </a:t>
            </a:r>
            <a:r>
              <a:rPr kumimoji="0" lang="tr-TR" sz="1400" b="0" i="0" u="none" strike="noStrike" kern="0" cap="none" spc="0" normalizeH="0" baseline="0" noProof="0" dirty="0" err="1">
                <a:ln>
                  <a:noFill/>
                </a:ln>
                <a:solidFill>
                  <a:sysClr val="windowText" lastClr="000000"/>
                </a:solidFill>
                <a:effectLst/>
                <a:uLnTx/>
                <a:uFillTx/>
              </a:rPr>
              <a:t>public</a:t>
            </a:r>
            <a:r>
              <a:rPr kumimoji="0" lang="tr-TR" sz="1400" b="0" i="0" u="none" strike="noStrike" kern="0" cap="none" spc="0" normalizeH="0" baseline="0" noProof="0" dirty="0">
                <a:ln>
                  <a:noFill/>
                </a:ln>
                <a:solidFill>
                  <a:sysClr val="windowText" lastClr="000000"/>
                </a:solidFill>
                <a:effectLst/>
                <a:uLnTx/>
                <a:uFillTx/>
              </a:rPr>
              <a:t>  Box(</a:t>
            </a:r>
            <a:r>
              <a:rPr kumimoji="0" lang="tr-TR" sz="1400" b="0" i="0" u="none" strike="noStrike" kern="0" cap="none" spc="0" normalizeH="0" baseline="0" noProof="0" dirty="0" err="1">
                <a:ln>
                  <a:noFill/>
                </a:ln>
                <a:solidFill>
                  <a:sysClr val="windowText" lastClr="000000"/>
                </a:solidFill>
                <a:effectLst/>
                <a:uLnTx/>
                <a:uFillTx/>
              </a:rPr>
              <a:t>int</a:t>
            </a:r>
            <a:r>
              <a:rPr kumimoji="0" lang="tr-TR" sz="1400" b="0" i="0" u="none" strike="noStrike" kern="0" cap="none" spc="0" normalizeH="0" baseline="0" noProof="0" dirty="0">
                <a:ln>
                  <a:noFill/>
                </a:ln>
                <a:solidFill>
                  <a:sysClr val="windowText" lastClr="000000"/>
                </a:solidFill>
                <a:effectLst/>
                <a:uLnTx/>
                <a:uFillTx/>
              </a:rPr>
              <a:t> _uzun)// iki parametreli kurucu</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            uzun = _uzun;</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            gen = 2;</a:t>
            </a:r>
          </a:p>
          <a:p>
            <a:pPr lvl="0">
              <a:defRPr/>
            </a:pPr>
            <a:r>
              <a:rPr lang="tr-TR" sz="1400" kern="0" dirty="0">
                <a:solidFill>
                  <a:sysClr val="windowText" lastClr="000000"/>
                </a:solidFill>
              </a:rPr>
              <a:t>            </a:t>
            </a:r>
            <a:r>
              <a:rPr lang="tr-TR" sz="1400" kern="0" dirty="0" err="1">
                <a:solidFill>
                  <a:sysClr val="windowText" lastClr="000000"/>
                </a:solidFill>
              </a:rPr>
              <a:t>bsay</a:t>
            </a:r>
            <a:r>
              <a:rPr lang="tr-TR" sz="1400" kern="0" dirty="0">
                <a:solidFill>
                  <a:sysClr val="windowText" lastClr="000000"/>
                </a:solidFill>
              </a:rPr>
              <a:t>++;</a:t>
            </a:r>
            <a:endParaRPr kumimoji="0" lang="tr-TR" sz="14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err="1">
                <a:ln>
                  <a:noFill/>
                </a:ln>
                <a:solidFill>
                  <a:sysClr val="windowText" lastClr="000000"/>
                </a:solidFill>
                <a:effectLst/>
                <a:uLnTx/>
                <a:uFillTx/>
              </a:rPr>
              <a:t>public</a:t>
            </a:r>
            <a:r>
              <a:rPr kumimoji="0" lang="tr-TR" sz="1400" b="0" i="0" u="none" strike="noStrike" kern="0" cap="none" spc="0" normalizeH="0" baseline="0" noProof="0" dirty="0">
                <a:ln>
                  <a:noFill/>
                </a:ln>
                <a:solidFill>
                  <a:sysClr val="windowText" lastClr="000000"/>
                </a:solidFill>
                <a:effectLst/>
                <a:uLnTx/>
                <a:uFillTx/>
              </a:rPr>
              <a:t> </a:t>
            </a:r>
            <a:r>
              <a:rPr kumimoji="0" lang="tr-TR" sz="1400" b="0" i="0" u="none" strike="noStrike" kern="0" cap="none" spc="0" normalizeH="0" baseline="0" noProof="0" dirty="0" err="1">
                <a:ln>
                  <a:noFill/>
                </a:ln>
                <a:solidFill>
                  <a:sysClr val="windowText" lastClr="000000"/>
                </a:solidFill>
                <a:effectLst/>
                <a:uLnTx/>
                <a:uFillTx/>
              </a:rPr>
              <a:t>void</a:t>
            </a:r>
            <a:r>
              <a:rPr kumimoji="0" lang="tr-TR" sz="1400" b="0" i="0" u="none" strike="noStrike" kern="0" cap="none" spc="0" normalizeH="0" baseline="0" noProof="0" dirty="0">
                <a:ln>
                  <a:noFill/>
                </a:ln>
                <a:solidFill>
                  <a:sysClr val="windowText" lastClr="000000"/>
                </a:solidFill>
                <a:effectLst/>
                <a:uLnTx/>
                <a:uFillTx/>
              </a:rPr>
              <a:t> </a:t>
            </a:r>
            <a:r>
              <a:rPr kumimoji="0" lang="tr-TR" sz="1400" b="0" i="0" u="none" strike="noStrike" kern="0" cap="none" spc="0" normalizeH="0" baseline="0" noProof="0" dirty="0" err="1">
                <a:ln>
                  <a:noFill/>
                </a:ln>
                <a:solidFill>
                  <a:sysClr val="windowText" lastClr="000000"/>
                </a:solidFill>
                <a:effectLst/>
                <a:uLnTx/>
                <a:uFillTx/>
              </a:rPr>
              <a:t>Yazdir</a:t>
            </a:r>
            <a:r>
              <a:rPr kumimoji="0" lang="tr-TR" sz="14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            </a:t>
            </a:r>
            <a:r>
              <a:rPr kumimoji="0" lang="tr-TR" sz="1400" b="0" i="0" u="none" strike="noStrike" kern="0" cap="none" spc="0" normalizeH="0" baseline="0" noProof="0" dirty="0" err="1">
                <a:ln>
                  <a:noFill/>
                </a:ln>
                <a:solidFill>
                  <a:sysClr val="windowText" lastClr="000000"/>
                </a:solidFill>
                <a:effectLst/>
                <a:uLnTx/>
                <a:uFillTx/>
              </a:rPr>
              <a:t>Console.WriteLine</a:t>
            </a:r>
            <a:r>
              <a:rPr kumimoji="0" lang="tr-TR" sz="1400" b="0" i="0" u="none" strike="noStrike" kern="0" cap="none" spc="0" normalizeH="0" baseline="0" noProof="0" dirty="0">
                <a:ln>
                  <a:noFill/>
                </a:ln>
                <a:solidFill>
                  <a:sysClr val="windowText" lastClr="000000"/>
                </a:solidFill>
                <a:effectLst/>
                <a:uLnTx/>
                <a:uFillTx/>
              </a:rPr>
              <a:t>("Uzunluk ={0} , Genişlik ={1}", uzun, gen);</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//sınıfın diğer </a:t>
            </a:r>
            <a:r>
              <a:rPr kumimoji="0" lang="tr-TR" sz="1400" b="0" i="0" u="none" strike="noStrike" kern="0" cap="none" spc="0" normalizeH="0" baseline="0" noProof="0" dirty="0" err="1">
                <a:ln>
                  <a:noFill/>
                </a:ln>
                <a:solidFill>
                  <a:sysClr val="windowText" lastClr="000000"/>
                </a:solidFill>
                <a:effectLst/>
                <a:uLnTx/>
                <a:uFillTx/>
              </a:rPr>
              <a:t>metodları</a:t>
            </a:r>
            <a:endParaRPr kumimoji="0" lang="tr-TR" sz="14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    }</a:t>
            </a:r>
          </a:p>
        </p:txBody>
      </p:sp>
    </p:spTree>
    <p:extLst>
      <p:ext uri="{BB962C8B-B14F-4D97-AF65-F5344CB8AC3E}">
        <p14:creationId xmlns:p14="http://schemas.microsoft.com/office/powerpoint/2010/main" val="253323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55374" y="726927"/>
            <a:ext cx="8600661" cy="2585323"/>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tr-TR" sz="18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tr-TR" sz="1800" b="0" i="0" u="none" strike="noStrike" kern="0" cap="none" spc="0" normalizeH="0" baseline="0" noProof="0" dirty="0">
                <a:ln>
                  <a:noFill/>
                </a:ln>
                <a:solidFill>
                  <a:sysClr val="windowText" lastClr="000000"/>
                </a:solidFill>
                <a:effectLst/>
                <a:uLnTx/>
                <a:uFillTx/>
              </a:rPr>
              <a:t> Statik kurucular hakkında bilinmesi gereken diğer bilgiler aşağıda verilmiştir;</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800" b="0" i="0" u="none" strike="noStrike" kern="0" cap="none" spc="0" normalizeH="0" baseline="0" noProof="0" dirty="0">
                <a:ln>
                  <a:noFill/>
                </a:ln>
                <a:solidFill>
                  <a:sysClr val="windowText" lastClr="000000"/>
                </a:solidFill>
                <a:effectLst/>
                <a:uLnTx/>
                <a:uFillTx/>
              </a:rPr>
              <a:t>•	Bir sınıf hem </a:t>
            </a:r>
            <a:r>
              <a:rPr kumimoji="0" lang="tr-TR" sz="1800" b="0" i="0" u="none" strike="noStrike" kern="0" cap="none" spc="0" normalizeH="0" baseline="0" noProof="0" dirty="0" err="1">
                <a:ln>
                  <a:noFill/>
                </a:ln>
                <a:solidFill>
                  <a:sysClr val="windowText" lastClr="000000"/>
                </a:solidFill>
                <a:effectLst/>
                <a:uLnTx/>
                <a:uFillTx/>
              </a:rPr>
              <a:t>satatik</a:t>
            </a:r>
            <a:r>
              <a:rPr kumimoji="0" lang="tr-TR" sz="1800" b="0" i="0" u="none" strike="noStrike" kern="0" cap="none" spc="0" normalizeH="0" baseline="0" noProof="0" dirty="0">
                <a:ln>
                  <a:noFill/>
                </a:ln>
                <a:solidFill>
                  <a:sysClr val="windowText" lastClr="000000"/>
                </a:solidFill>
                <a:effectLst/>
                <a:uLnTx/>
                <a:uFillTx/>
              </a:rPr>
              <a:t> hem de nesne kurucu suna aynı anda sahip olabilir.</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800" b="0" i="0" u="none" strike="noStrike" kern="0" cap="none" spc="0" normalizeH="0" baseline="0" noProof="0" dirty="0">
                <a:ln>
                  <a:noFill/>
                </a:ln>
                <a:solidFill>
                  <a:sysClr val="windowText" lastClr="000000"/>
                </a:solidFill>
                <a:effectLst/>
                <a:uLnTx/>
                <a:uFillTx/>
              </a:rPr>
              <a:t>•	statik </a:t>
            </a:r>
            <a:r>
              <a:rPr kumimoji="0" lang="tr-TR" sz="1800" b="0" i="0" u="none" strike="noStrike" kern="0" cap="none" spc="0" normalizeH="0" baseline="0" noProof="0" dirty="0" err="1">
                <a:ln>
                  <a:noFill/>
                </a:ln>
                <a:solidFill>
                  <a:sysClr val="windowText" lastClr="000000"/>
                </a:solidFill>
                <a:effectLst/>
                <a:uLnTx/>
                <a:uFillTx/>
              </a:rPr>
              <a:t>methodlarda</a:t>
            </a:r>
            <a:r>
              <a:rPr kumimoji="0" lang="tr-TR" sz="1800" b="0" i="0" u="none" strike="noStrike" kern="0" cap="none" spc="0" normalizeH="0" baseline="0" noProof="0" dirty="0">
                <a:ln>
                  <a:noFill/>
                </a:ln>
                <a:solidFill>
                  <a:sysClr val="windowText" lastClr="000000"/>
                </a:solidFill>
                <a:effectLst/>
                <a:uLnTx/>
                <a:uFillTx/>
              </a:rPr>
              <a:t> olduğu gibi bir statik kurucu sınıfın nesne kurucularına erişemez. bu yüzdende </a:t>
            </a:r>
            <a:r>
              <a:rPr kumimoji="0" lang="tr-TR" sz="1800" b="0" i="0" u="none" strike="noStrike" kern="0" cap="none" spc="0" normalizeH="0" baseline="0" noProof="0" dirty="0" err="1">
                <a:ln>
                  <a:noFill/>
                </a:ln>
                <a:solidFill>
                  <a:sysClr val="windowText" lastClr="000000"/>
                </a:solidFill>
                <a:effectLst/>
                <a:uLnTx/>
                <a:uFillTx/>
              </a:rPr>
              <a:t>this</a:t>
            </a:r>
            <a:r>
              <a:rPr kumimoji="0" lang="tr-TR" sz="1800" b="0" i="0" u="none" strike="noStrike" kern="0" cap="none" spc="0" normalizeH="0" baseline="0" noProof="0" dirty="0">
                <a:ln>
                  <a:noFill/>
                </a:ln>
                <a:solidFill>
                  <a:sysClr val="windowText" lastClr="000000"/>
                </a:solidFill>
                <a:effectLst/>
                <a:uLnTx/>
                <a:uFillTx/>
              </a:rPr>
              <a:t> erişim ifadesini kullanamazlar.</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800" b="0" i="0" u="none" strike="noStrike" kern="0" cap="none" spc="0" normalizeH="0" baseline="0" noProof="0" dirty="0">
                <a:ln>
                  <a:noFill/>
                </a:ln>
                <a:solidFill>
                  <a:sysClr val="windowText" lastClr="000000"/>
                </a:solidFill>
                <a:effectLst/>
                <a:uLnTx/>
                <a:uFillTx/>
              </a:rPr>
              <a:t>•	statik kurucular programdan açık olarak çağrılamazlar.  Bu kurucular sistem tarafından otomatik olarak çağırılırlar.</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800" b="0" i="0" u="none" strike="noStrike" kern="0" cap="none" spc="0" normalizeH="0" baseline="0" noProof="0" dirty="0">
                <a:ln>
                  <a:noFill/>
                </a:ln>
                <a:solidFill>
                  <a:sysClr val="windowText" lastClr="000000"/>
                </a:solidFill>
                <a:effectLst/>
                <a:uLnTx/>
                <a:uFillTx/>
              </a:rPr>
              <a:t>o	sınıfın hiç bir </a:t>
            </a:r>
            <a:r>
              <a:rPr kumimoji="0" lang="tr-TR" sz="1800" b="0" i="0" u="none" strike="noStrike" kern="0" cap="none" spc="0" normalizeH="0" baseline="0" noProof="0" dirty="0" err="1">
                <a:ln>
                  <a:noFill/>
                </a:ln>
                <a:solidFill>
                  <a:sysClr val="windowText" lastClr="000000"/>
                </a:solidFill>
                <a:effectLst/>
                <a:uLnTx/>
                <a:uFillTx/>
              </a:rPr>
              <a:t>nesnesii</a:t>
            </a:r>
            <a:r>
              <a:rPr kumimoji="0" lang="tr-TR" sz="1800" b="0" i="0" u="none" strike="noStrike" kern="0" cap="none" spc="0" normalizeH="0" baseline="0" noProof="0" dirty="0">
                <a:ln>
                  <a:noFill/>
                </a:ln>
                <a:solidFill>
                  <a:sysClr val="windowText" lastClr="000000"/>
                </a:solidFill>
                <a:effectLst/>
                <a:uLnTx/>
                <a:uFillTx/>
              </a:rPr>
              <a:t> yaratılmadan önce</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800" b="0" i="0" u="none" strike="noStrike" kern="0" cap="none" spc="0" normalizeH="0" baseline="0" noProof="0" dirty="0">
                <a:ln>
                  <a:noFill/>
                </a:ln>
                <a:solidFill>
                  <a:sysClr val="windowText" lastClr="000000"/>
                </a:solidFill>
                <a:effectLst/>
                <a:uLnTx/>
                <a:uFillTx/>
              </a:rPr>
              <a:t>o	sınıfın hiçbir statik </a:t>
            </a:r>
            <a:r>
              <a:rPr kumimoji="0" lang="tr-TR" sz="1800" b="0" i="0" u="none" strike="noStrike" kern="0" cap="none" spc="0" normalizeH="0" baseline="0" noProof="0" dirty="0" err="1">
                <a:ln>
                  <a:noFill/>
                </a:ln>
                <a:solidFill>
                  <a:sysClr val="windowText" lastClr="000000"/>
                </a:solidFill>
                <a:effectLst/>
                <a:uLnTx/>
                <a:uFillTx/>
              </a:rPr>
              <a:t>üyelesi</a:t>
            </a:r>
            <a:r>
              <a:rPr kumimoji="0" lang="tr-TR" sz="1800" b="0" i="0" u="none" strike="noStrike" kern="0" cap="none" spc="0" normalizeH="0" baseline="0" noProof="0" dirty="0">
                <a:ln>
                  <a:noFill/>
                </a:ln>
                <a:solidFill>
                  <a:sysClr val="windowText" lastClr="000000"/>
                </a:solidFill>
                <a:effectLst/>
                <a:uLnTx/>
                <a:uFillTx/>
              </a:rPr>
              <a:t> </a:t>
            </a:r>
            <a:r>
              <a:rPr kumimoji="0" lang="tr-TR" sz="1800" b="0" i="0" u="none" strike="noStrike" kern="0" cap="none" spc="0" normalizeH="0" baseline="0" noProof="0" dirty="0" err="1">
                <a:ln>
                  <a:noFill/>
                </a:ln>
                <a:solidFill>
                  <a:sysClr val="windowText" lastClr="000000"/>
                </a:solidFill>
                <a:effectLst/>
                <a:uLnTx/>
                <a:uFillTx/>
              </a:rPr>
              <a:t>refere</a:t>
            </a:r>
            <a:r>
              <a:rPr kumimoji="0" lang="tr-TR" sz="1800" b="0" i="0" u="none" strike="noStrike" kern="0" cap="none" spc="0" normalizeH="0" baseline="0" noProof="0" dirty="0">
                <a:ln>
                  <a:noFill/>
                </a:ln>
                <a:solidFill>
                  <a:sysClr val="windowText" lastClr="000000"/>
                </a:solidFill>
                <a:effectLst/>
                <a:uLnTx/>
                <a:uFillTx/>
              </a:rPr>
              <a:t> edilmeden önce.</a:t>
            </a:r>
          </a:p>
        </p:txBody>
      </p:sp>
    </p:spTree>
    <p:extLst>
      <p:ext uri="{BB962C8B-B14F-4D97-AF65-F5344CB8AC3E}">
        <p14:creationId xmlns:p14="http://schemas.microsoft.com/office/powerpoint/2010/main" val="4117420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874643" y="540891"/>
            <a:ext cx="2092624" cy="369332"/>
          </a:xfrm>
          <a:prstGeom prst="rect">
            <a:avLst/>
          </a:prstGeom>
        </p:spPr>
        <p:txBody>
          <a:bodyPr wrap="none">
            <a:spAutoFit/>
          </a:bodyPr>
          <a:lstStyle/>
          <a:p>
            <a:r>
              <a:rPr lang="tr-TR" dirty="0" err="1">
                <a:solidFill>
                  <a:srgbClr val="000000"/>
                </a:solidFill>
                <a:latin typeface="Segoe UI" panose="020B0502040204020203" pitchFamily="34" charset="0"/>
              </a:rPr>
              <a:t>Static</a:t>
            </a:r>
            <a:r>
              <a:rPr lang="tr-TR" dirty="0">
                <a:solidFill>
                  <a:srgbClr val="000000"/>
                </a:solidFill>
                <a:latin typeface="Segoe UI" panose="020B0502040204020203" pitchFamily="34" charset="0"/>
              </a:rPr>
              <a:t> </a:t>
            </a:r>
            <a:r>
              <a:rPr lang="tr-TR" dirty="0" err="1">
                <a:solidFill>
                  <a:srgbClr val="000000"/>
                </a:solidFill>
                <a:latin typeface="Segoe UI" panose="020B0502040204020203" pitchFamily="34" charset="0"/>
              </a:rPr>
              <a:t>Constructors</a:t>
            </a:r>
            <a:endParaRPr lang="tr-TR" b="0" i="0" dirty="0">
              <a:solidFill>
                <a:srgbClr val="000000"/>
              </a:solidFill>
              <a:effectLst/>
              <a:latin typeface="Segoe UI" panose="020B0502040204020203" pitchFamily="34" charset="0"/>
            </a:endParaRPr>
          </a:p>
        </p:txBody>
      </p:sp>
      <p:sp>
        <p:nvSpPr>
          <p:cNvPr id="4" name="Dikdörtgen 3"/>
          <p:cNvSpPr/>
          <p:nvPr/>
        </p:nvSpPr>
        <p:spPr>
          <a:xfrm>
            <a:off x="874643" y="1522057"/>
            <a:ext cx="8216348" cy="3139321"/>
          </a:xfrm>
          <a:prstGeom prst="rect">
            <a:avLst/>
          </a:prstGeom>
        </p:spPr>
        <p:txBody>
          <a:bodyPr wrap="square">
            <a:spAutoFit/>
          </a:bodyPr>
          <a:lstStyle/>
          <a:p>
            <a:r>
              <a:rPr lang="en-US" dirty="0"/>
              <a:t>class </a:t>
            </a:r>
            <a:r>
              <a:rPr lang="en-US" dirty="0" err="1"/>
              <a:t>SimpleClass</a:t>
            </a:r>
            <a:endParaRPr lang="en-US" dirty="0"/>
          </a:p>
          <a:p>
            <a:r>
              <a:rPr lang="en-US" dirty="0"/>
              <a:t>{</a:t>
            </a:r>
          </a:p>
          <a:p>
            <a:r>
              <a:rPr lang="en-US" dirty="0"/>
              <a:t>    // </a:t>
            </a:r>
            <a:r>
              <a:rPr lang="tr-TR" dirty="0"/>
              <a:t>çalışma zamanında ilk değer atanacak </a:t>
            </a:r>
            <a:r>
              <a:rPr lang="en-US" dirty="0" err="1"/>
              <a:t>Stati</a:t>
            </a:r>
            <a:r>
              <a:rPr lang="tr-TR" dirty="0"/>
              <a:t>k değişken</a:t>
            </a:r>
            <a:r>
              <a:rPr lang="en-US" dirty="0"/>
              <a:t>.</a:t>
            </a:r>
          </a:p>
          <a:p>
            <a:r>
              <a:rPr lang="en-US" dirty="0"/>
              <a:t>    static </a:t>
            </a:r>
            <a:r>
              <a:rPr lang="en-US" dirty="0" err="1"/>
              <a:t>readonly</a:t>
            </a:r>
            <a:r>
              <a:rPr lang="en-US" dirty="0"/>
              <a:t> long baseline;</a:t>
            </a:r>
          </a:p>
          <a:p>
            <a:endParaRPr lang="en-US" dirty="0"/>
          </a:p>
          <a:p>
            <a:r>
              <a:rPr lang="en-US" dirty="0"/>
              <a:t>    // </a:t>
            </a:r>
            <a:r>
              <a:rPr lang="tr-TR" dirty="0"/>
              <a:t>nesne kurucuları çağrılmadan veya üyelere erişilmeden </a:t>
            </a:r>
            <a:r>
              <a:rPr lang="en-US" dirty="0"/>
              <a:t>Static </a:t>
            </a:r>
            <a:r>
              <a:rPr lang="tr-TR" dirty="0"/>
              <a:t>kurucu çağrılır.</a:t>
            </a:r>
            <a:endParaRPr lang="en-US" dirty="0"/>
          </a:p>
          <a:p>
            <a:r>
              <a:rPr lang="en-US" dirty="0"/>
              <a:t>    static </a:t>
            </a:r>
            <a:r>
              <a:rPr lang="en-US" dirty="0" err="1"/>
              <a:t>SimpleClass</a:t>
            </a:r>
            <a:r>
              <a:rPr lang="en-US" dirty="0"/>
              <a:t>()</a:t>
            </a:r>
          </a:p>
          <a:p>
            <a:r>
              <a:rPr lang="en-US" dirty="0"/>
              <a:t>    {</a:t>
            </a:r>
          </a:p>
          <a:p>
            <a:r>
              <a:rPr lang="en-US" dirty="0"/>
              <a:t>        baseline = </a:t>
            </a:r>
            <a:r>
              <a:rPr lang="en-US" dirty="0" err="1"/>
              <a:t>DateTime.Now.Ticks</a:t>
            </a:r>
            <a:r>
              <a:rPr lang="en-US" dirty="0"/>
              <a:t>;</a:t>
            </a:r>
          </a:p>
          <a:p>
            <a:r>
              <a:rPr lang="en-US" dirty="0"/>
              <a:t>    }</a:t>
            </a:r>
          </a:p>
          <a:p>
            <a:r>
              <a:rPr lang="en-US" dirty="0"/>
              <a:t>}</a:t>
            </a:r>
            <a:endParaRPr lang="tr-TR" dirty="0"/>
          </a:p>
        </p:txBody>
      </p:sp>
    </p:spTree>
    <p:extLst>
      <p:ext uri="{BB962C8B-B14F-4D97-AF65-F5344CB8AC3E}">
        <p14:creationId xmlns:p14="http://schemas.microsoft.com/office/powerpoint/2010/main" val="2705780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28870" y="0"/>
            <a:ext cx="11052313" cy="6986528"/>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Statik kurucuya örnek</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aşağıdaki program statik kurucu </a:t>
            </a:r>
            <a:r>
              <a:rPr kumimoji="0" lang="tr-TR" sz="1400" b="0" i="0" u="none" strike="noStrike" kern="0" cap="none" spc="0" normalizeH="0" baseline="0" noProof="0" dirty="0" err="1">
                <a:ln>
                  <a:noFill/>
                </a:ln>
                <a:solidFill>
                  <a:sysClr val="windowText" lastClr="000000"/>
                </a:solidFill>
                <a:effectLst/>
                <a:uLnTx/>
                <a:uFillTx/>
              </a:rPr>
              <a:t>private</a:t>
            </a:r>
            <a:r>
              <a:rPr kumimoji="0" lang="tr-TR" sz="1400" b="0" i="0" u="none" strike="noStrike" kern="0" cap="none" spc="0" normalizeH="0" baseline="0" noProof="0" dirty="0">
                <a:ln>
                  <a:noFill/>
                </a:ln>
                <a:solidFill>
                  <a:sysClr val="windowText" lastClr="000000"/>
                </a:solidFill>
                <a:effectLst/>
                <a:uLnTx/>
                <a:uFillTx/>
              </a:rPr>
              <a:t> statik bir alan olan </a:t>
            </a:r>
            <a:r>
              <a:rPr kumimoji="0" lang="tr-TR" sz="1400" b="0" i="0" u="none" strike="noStrike" kern="0" cap="none" spc="0" normalizeH="0" baseline="0" noProof="0" dirty="0" err="1">
                <a:ln>
                  <a:noFill/>
                </a:ln>
                <a:solidFill>
                  <a:sysClr val="windowText" lastClr="000000"/>
                </a:solidFill>
                <a:effectLst/>
                <a:uLnTx/>
                <a:uFillTx/>
              </a:rPr>
              <a:t>RandomKey’e</a:t>
            </a:r>
            <a:r>
              <a:rPr kumimoji="0" lang="tr-TR" sz="1400" b="0" i="0" u="none" strike="noStrike" kern="0" cap="none" spc="0" normalizeH="0" baseline="0" noProof="0" dirty="0">
                <a:ln>
                  <a:noFill/>
                </a:ln>
                <a:solidFill>
                  <a:sysClr val="windowText" lastClr="000000"/>
                </a:solidFill>
                <a:effectLst/>
                <a:uLnTx/>
                <a:uFillTx/>
              </a:rPr>
              <a:t> ilk değer atamak için kullanır. </a:t>
            </a:r>
            <a:r>
              <a:rPr kumimoji="0" lang="tr-TR" sz="1400" b="0" i="0" u="none" strike="noStrike" kern="0" cap="none" spc="0" normalizeH="0" baseline="0" noProof="0" dirty="0" err="1">
                <a:ln>
                  <a:noFill/>
                </a:ln>
                <a:solidFill>
                  <a:sysClr val="windowText" lastClr="000000"/>
                </a:solidFill>
                <a:effectLst/>
                <a:uLnTx/>
                <a:uFillTx/>
              </a:rPr>
              <a:t>Random</a:t>
            </a:r>
            <a:r>
              <a:rPr kumimoji="0" lang="tr-TR" sz="1400" b="0" i="0" u="none" strike="noStrike" kern="0" cap="none" spc="0" normalizeH="0" baseline="0" noProof="0" dirty="0">
                <a:ln>
                  <a:noFill/>
                </a:ln>
                <a:solidFill>
                  <a:sysClr val="windowText" lastClr="000000"/>
                </a:solidFill>
                <a:effectLst/>
                <a:uLnTx/>
                <a:uFillTx/>
              </a:rPr>
              <a:t> BCL tarafından rasgele sayı üretmek için  sunulan bir sınıftır. </a:t>
            </a:r>
            <a:r>
              <a:rPr kumimoji="0" lang="tr-TR" sz="1400" b="0" i="0" u="none" strike="noStrike" kern="0" cap="none" spc="0" normalizeH="0" baseline="0" noProof="0" dirty="0" err="1">
                <a:ln>
                  <a:noFill/>
                </a:ln>
                <a:solidFill>
                  <a:sysClr val="windowText" lastClr="000000"/>
                </a:solidFill>
                <a:effectLst/>
                <a:uLnTx/>
                <a:uFillTx/>
              </a:rPr>
              <a:t>System</a:t>
            </a:r>
            <a:r>
              <a:rPr kumimoji="0" lang="tr-TR" sz="1400" b="0" i="0" u="none" strike="noStrike" kern="0" cap="none" spc="0" normalizeH="0" baseline="0" noProof="0" dirty="0">
                <a:ln>
                  <a:noFill/>
                </a:ln>
                <a:solidFill>
                  <a:sysClr val="windowText" lastClr="000000"/>
                </a:solidFill>
                <a:effectLst/>
                <a:uLnTx/>
                <a:uFillTx/>
              </a:rPr>
              <a:t> isim uzayının içerisinde yer alır.</a:t>
            </a:r>
          </a:p>
          <a:p>
            <a:pPr marL="0" marR="0" lvl="0" indent="0" defTabSz="914400" eaLnBrk="1" fontAlgn="auto" latinLnBrk="0" hangingPunct="1">
              <a:lnSpc>
                <a:spcPct val="100000"/>
              </a:lnSpc>
              <a:spcBef>
                <a:spcPts val="0"/>
              </a:spcBef>
              <a:spcAft>
                <a:spcPts val="0"/>
              </a:spcAft>
              <a:buClrTx/>
              <a:buSzTx/>
              <a:buFontTx/>
              <a:buNone/>
              <a:tabLst/>
              <a:defRPr/>
            </a:pPr>
            <a:endParaRPr kumimoji="0" lang="tr-TR" sz="14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Class </a:t>
            </a:r>
            <a:r>
              <a:rPr kumimoji="0" lang="tr-TR" sz="1400" b="0" i="0" u="none" strike="noStrike" kern="0" cap="none" spc="0" normalizeH="0" baseline="0" noProof="0" dirty="0" err="1">
                <a:ln>
                  <a:noFill/>
                </a:ln>
                <a:solidFill>
                  <a:sysClr val="windowText" lastClr="000000"/>
                </a:solidFill>
                <a:effectLst/>
                <a:uLnTx/>
                <a:uFillTx/>
              </a:rPr>
              <a:t>RandomNumberClass</a:t>
            </a:r>
            <a:endParaRPr kumimoji="0" lang="tr-TR" sz="14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a:t>
            </a:r>
          </a:p>
          <a:p>
            <a:pPr lvl="1"/>
            <a:r>
              <a:rPr kumimoji="0" lang="tr-TR" sz="1400" b="0" i="0" u="none" strike="noStrike" kern="0" cap="none" spc="0" normalizeH="0" baseline="0" noProof="0" dirty="0" err="1">
                <a:ln>
                  <a:noFill/>
                </a:ln>
                <a:solidFill>
                  <a:sysClr val="windowText" lastClr="000000"/>
                </a:solidFill>
                <a:effectLst/>
                <a:uLnTx/>
                <a:uFillTx/>
              </a:rPr>
              <a:t>private</a:t>
            </a:r>
            <a:r>
              <a:rPr kumimoji="0" lang="tr-TR" sz="1400" b="0" i="0" u="none" strike="noStrike" kern="0" cap="none" spc="0" normalizeH="0" baseline="0" noProof="0" dirty="0">
                <a:ln>
                  <a:noFill/>
                </a:ln>
                <a:solidFill>
                  <a:sysClr val="windowText" lastClr="000000"/>
                </a:solidFill>
                <a:effectLst/>
                <a:uLnTx/>
                <a:uFillTx/>
              </a:rPr>
              <a:t> </a:t>
            </a:r>
            <a:r>
              <a:rPr kumimoji="0" lang="tr-TR" sz="1400" b="0" i="0" u="none" strike="noStrike" kern="0" cap="none" spc="0" normalizeH="0" baseline="0" noProof="0" dirty="0" err="1">
                <a:ln>
                  <a:noFill/>
                </a:ln>
                <a:solidFill>
                  <a:sysClr val="windowText" lastClr="000000"/>
                </a:solidFill>
                <a:effectLst/>
                <a:uLnTx/>
                <a:uFillTx/>
              </a:rPr>
              <a:t>static</a:t>
            </a:r>
            <a:r>
              <a:rPr kumimoji="0" lang="tr-TR" sz="1400" b="0" i="0" u="none" strike="noStrike" kern="0" cap="none" spc="0" normalizeH="0" baseline="0" noProof="0" dirty="0">
                <a:ln>
                  <a:noFill/>
                </a:ln>
                <a:solidFill>
                  <a:sysClr val="windowText" lastClr="000000"/>
                </a:solidFill>
                <a:effectLst/>
                <a:uLnTx/>
                <a:uFillTx/>
              </a:rPr>
              <a:t> </a:t>
            </a:r>
            <a:r>
              <a:rPr kumimoji="0" lang="tr-TR" sz="1400" b="0" i="0" u="none" strike="noStrike" kern="0" cap="none" spc="0" normalizeH="0" baseline="0" noProof="0" dirty="0" err="1">
                <a:ln>
                  <a:noFill/>
                </a:ln>
                <a:solidFill>
                  <a:sysClr val="windowText" lastClr="000000"/>
                </a:solidFill>
                <a:effectLst/>
                <a:uLnTx/>
                <a:uFillTx/>
              </a:rPr>
              <a:t>Random</a:t>
            </a:r>
            <a:r>
              <a:rPr kumimoji="0" lang="tr-TR" sz="1400" b="0" i="0" u="none" strike="noStrike" kern="0" cap="none" spc="0" normalizeH="0" baseline="0" noProof="0" dirty="0">
                <a:ln>
                  <a:noFill/>
                </a:ln>
                <a:solidFill>
                  <a:sysClr val="windowText" lastClr="000000"/>
                </a:solidFill>
                <a:effectLst/>
                <a:uLnTx/>
                <a:uFillTx/>
              </a:rPr>
              <a:t> </a:t>
            </a:r>
            <a:r>
              <a:rPr kumimoji="0" lang="tr-TR" sz="1400" b="0" i="0" u="none" strike="noStrike" kern="0" cap="none" spc="0" normalizeH="0" baseline="0" noProof="0" dirty="0" err="1">
                <a:ln>
                  <a:noFill/>
                </a:ln>
                <a:solidFill>
                  <a:sysClr val="windowText" lastClr="000000"/>
                </a:solidFill>
                <a:effectLst/>
                <a:uLnTx/>
                <a:uFillTx/>
              </a:rPr>
              <a:t>RandomKey</a:t>
            </a:r>
            <a:r>
              <a:rPr kumimoji="0" lang="tr-TR" sz="1400" b="0" i="0" u="none" strike="noStrike" kern="0" cap="none" spc="0" normalizeH="0" baseline="0" noProof="0" dirty="0">
                <a:ln>
                  <a:noFill/>
                </a:ln>
                <a:solidFill>
                  <a:sysClr val="windowText" lastClr="000000"/>
                </a:solidFill>
                <a:effectLst/>
                <a:uLnTx/>
                <a:uFillTx/>
              </a:rPr>
              <a:t>; 	// </a:t>
            </a:r>
            <a:r>
              <a:rPr kumimoji="0" lang="tr-TR" sz="1400" b="0" i="0" u="none" strike="noStrike" kern="0" cap="none" spc="0" normalizeH="0" baseline="0" noProof="0" dirty="0" err="1">
                <a:ln>
                  <a:noFill/>
                </a:ln>
                <a:solidFill>
                  <a:sysClr val="windowText" lastClr="000000"/>
                </a:solidFill>
                <a:effectLst/>
                <a:uLnTx/>
                <a:uFillTx/>
              </a:rPr>
              <a:t>Private</a:t>
            </a:r>
            <a:r>
              <a:rPr kumimoji="0" lang="tr-TR" sz="1400" b="0" i="0" u="none" strike="noStrike" kern="0" cap="none" spc="0" normalizeH="0" baseline="0" noProof="0" dirty="0">
                <a:ln>
                  <a:noFill/>
                </a:ln>
                <a:solidFill>
                  <a:sysClr val="windowText" lastClr="000000"/>
                </a:solidFill>
                <a:effectLst/>
                <a:uLnTx/>
                <a:uFillTx/>
              </a:rPr>
              <a:t> statik</a:t>
            </a:r>
            <a:r>
              <a:rPr kumimoji="0" lang="tr-TR" sz="1400" b="0" i="0" u="none" strike="noStrike" kern="0" cap="none" spc="0" normalizeH="0" noProof="0" dirty="0">
                <a:ln>
                  <a:noFill/>
                </a:ln>
                <a:solidFill>
                  <a:sysClr val="windowText" lastClr="000000"/>
                </a:solidFill>
                <a:effectLst/>
                <a:uLnTx/>
                <a:uFillTx/>
              </a:rPr>
              <a:t> alan</a:t>
            </a:r>
            <a:endParaRPr kumimoji="0" lang="tr-TR" sz="1400" b="0" i="0" u="none" strike="noStrike" kern="0" cap="none" spc="0" normalizeH="0" baseline="0" noProof="0" dirty="0">
              <a:ln>
                <a:noFill/>
              </a:ln>
              <a:solidFill>
                <a:sysClr val="windowText" lastClr="000000"/>
              </a:solidFill>
              <a:effectLst/>
              <a:uLnTx/>
              <a:uFillTx/>
            </a:endParaRPr>
          </a:p>
          <a:p>
            <a:pPr lvl="1"/>
            <a:r>
              <a:rPr kumimoji="0" lang="tr-TR" sz="1400" b="0" i="0" u="none" strike="noStrike" kern="0" cap="none" spc="0" normalizeH="0" baseline="0" noProof="0" dirty="0" err="1">
                <a:ln>
                  <a:noFill/>
                </a:ln>
                <a:solidFill>
                  <a:sysClr val="windowText" lastClr="000000"/>
                </a:solidFill>
                <a:effectLst/>
                <a:uLnTx/>
                <a:uFillTx/>
              </a:rPr>
              <a:t>static</a:t>
            </a:r>
            <a:r>
              <a:rPr kumimoji="0" lang="tr-TR" sz="1400" b="0" i="0" u="none" strike="noStrike" kern="0" cap="none" spc="0" normalizeH="0" baseline="0" noProof="0" dirty="0">
                <a:ln>
                  <a:noFill/>
                </a:ln>
                <a:solidFill>
                  <a:sysClr val="windowText" lastClr="000000"/>
                </a:solidFill>
                <a:effectLst/>
                <a:uLnTx/>
                <a:uFillTx/>
              </a:rPr>
              <a:t> </a:t>
            </a:r>
            <a:r>
              <a:rPr kumimoji="0" lang="tr-TR" sz="1400" b="0" i="0" u="none" strike="noStrike" kern="0" cap="none" spc="0" normalizeH="0" baseline="0" noProof="0" dirty="0" err="1">
                <a:ln>
                  <a:noFill/>
                </a:ln>
                <a:solidFill>
                  <a:sysClr val="windowText" lastClr="000000"/>
                </a:solidFill>
                <a:effectLst/>
                <a:uLnTx/>
                <a:uFillTx/>
              </a:rPr>
              <a:t>RandomNumberClass</a:t>
            </a:r>
            <a:r>
              <a:rPr kumimoji="0" lang="tr-TR" sz="1400" b="0" i="0" u="none" strike="noStrike" kern="0" cap="none" spc="0" normalizeH="0" baseline="0" noProof="0" dirty="0">
                <a:ln>
                  <a:noFill/>
                </a:ln>
                <a:solidFill>
                  <a:sysClr val="windowText" lastClr="000000"/>
                </a:solidFill>
                <a:effectLst/>
                <a:uLnTx/>
                <a:uFillTx/>
              </a:rPr>
              <a:t>() 		// </a:t>
            </a:r>
            <a:r>
              <a:rPr kumimoji="0" lang="tr-TR" sz="1400" b="0" i="0" u="none" strike="noStrike" kern="0" cap="none" spc="0" normalizeH="0" baseline="0" noProof="0" dirty="0" err="1">
                <a:ln>
                  <a:noFill/>
                </a:ln>
                <a:solidFill>
                  <a:sysClr val="windowText" lastClr="000000"/>
                </a:solidFill>
                <a:effectLst/>
                <a:uLnTx/>
                <a:uFillTx/>
              </a:rPr>
              <a:t>Static</a:t>
            </a:r>
            <a:r>
              <a:rPr kumimoji="0" lang="tr-TR" sz="1400" b="0" i="0" u="none" strike="noStrike" kern="0" cap="none" spc="0" normalizeH="0" baseline="0" noProof="0" dirty="0">
                <a:ln>
                  <a:noFill/>
                </a:ln>
                <a:solidFill>
                  <a:sysClr val="windowText" lastClr="000000"/>
                </a:solidFill>
                <a:effectLst/>
                <a:uLnTx/>
                <a:uFillTx/>
              </a:rPr>
              <a:t> kurucu</a:t>
            </a:r>
          </a:p>
          <a:p>
            <a:pPr lvl="1"/>
            <a:r>
              <a:rPr kumimoji="0" lang="tr-TR" sz="1400" b="0" i="0" u="none" strike="noStrike" kern="0" cap="none" spc="0" normalizeH="0" baseline="0" noProof="0" dirty="0">
                <a:ln>
                  <a:noFill/>
                </a:ln>
                <a:solidFill>
                  <a:sysClr val="windowText" lastClr="000000"/>
                </a:solidFill>
                <a:effectLst/>
                <a:uLnTx/>
                <a:uFillTx/>
              </a:rPr>
              <a:t>{</a:t>
            </a:r>
          </a:p>
          <a:p>
            <a:pPr lvl="2"/>
            <a:r>
              <a:rPr kumimoji="0" lang="tr-TR" sz="1400" b="0" i="0" u="none" strike="noStrike" kern="0" cap="none" spc="0" normalizeH="0" baseline="0" noProof="0" dirty="0" err="1">
                <a:ln>
                  <a:noFill/>
                </a:ln>
                <a:solidFill>
                  <a:sysClr val="windowText" lastClr="000000"/>
                </a:solidFill>
                <a:effectLst/>
                <a:uLnTx/>
                <a:uFillTx/>
              </a:rPr>
              <a:t>RandomKey</a:t>
            </a:r>
            <a:r>
              <a:rPr kumimoji="0" lang="tr-TR" sz="1400" b="0" i="0" u="none" strike="noStrike" kern="0" cap="none" spc="0" normalizeH="0" baseline="0" noProof="0" dirty="0">
                <a:ln>
                  <a:noFill/>
                </a:ln>
                <a:solidFill>
                  <a:sysClr val="windowText" lastClr="000000"/>
                </a:solidFill>
                <a:effectLst/>
                <a:uLnTx/>
                <a:uFillTx/>
              </a:rPr>
              <a:t> = </a:t>
            </a:r>
            <a:r>
              <a:rPr kumimoji="0" lang="tr-TR" sz="1400" b="0" i="0" u="none" strike="noStrike" kern="0" cap="none" spc="0" normalizeH="0" baseline="0" noProof="0" dirty="0" err="1">
                <a:ln>
                  <a:noFill/>
                </a:ln>
                <a:solidFill>
                  <a:sysClr val="windowText" lastClr="000000"/>
                </a:solidFill>
                <a:effectLst/>
                <a:uLnTx/>
                <a:uFillTx/>
              </a:rPr>
              <a:t>new</a:t>
            </a:r>
            <a:r>
              <a:rPr kumimoji="0" lang="tr-TR" sz="1400" b="0" i="0" u="none" strike="noStrike" kern="0" cap="none" spc="0" normalizeH="0" baseline="0" noProof="0" dirty="0">
                <a:ln>
                  <a:noFill/>
                </a:ln>
                <a:solidFill>
                  <a:sysClr val="windowText" lastClr="000000"/>
                </a:solidFill>
                <a:effectLst/>
                <a:uLnTx/>
                <a:uFillTx/>
              </a:rPr>
              <a:t> </a:t>
            </a:r>
            <a:r>
              <a:rPr kumimoji="0" lang="tr-TR" sz="1400" b="0" i="0" u="none" strike="noStrike" kern="0" cap="none" spc="0" normalizeH="0" baseline="0" noProof="0" dirty="0" err="1">
                <a:ln>
                  <a:noFill/>
                </a:ln>
                <a:solidFill>
                  <a:sysClr val="windowText" lastClr="000000"/>
                </a:solidFill>
                <a:effectLst/>
                <a:uLnTx/>
                <a:uFillTx/>
              </a:rPr>
              <a:t>Random</a:t>
            </a:r>
            <a:r>
              <a:rPr kumimoji="0" lang="tr-TR" sz="1400" b="0" i="0" u="none" strike="noStrike" kern="0" cap="none" spc="0" normalizeH="0" baseline="0" noProof="0" dirty="0">
                <a:ln>
                  <a:noFill/>
                </a:ln>
                <a:solidFill>
                  <a:sysClr val="windowText" lastClr="000000"/>
                </a:solidFill>
                <a:effectLst/>
                <a:uLnTx/>
                <a:uFillTx/>
              </a:rPr>
              <a:t>(); 	// </a:t>
            </a:r>
            <a:r>
              <a:rPr kumimoji="0" lang="tr-TR" sz="1400" b="0" i="0" u="none" strike="noStrike" kern="0" cap="none" spc="0" normalizeH="0" baseline="0" noProof="0" dirty="0" err="1">
                <a:ln>
                  <a:noFill/>
                </a:ln>
                <a:solidFill>
                  <a:sysClr val="windowText" lastClr="000000"/>
                </a:solidFill>
                <a:effectLst/>
                <a:uLnTx/>
                <a:uFillTx/>
              </a:rPr>
              <a:t>RandomKey</a:t>
            </a:r>
            <a:r>
              <a:rPr kumimoji="0" lang="tr-TR" sz="1400" b="0" i="0" u="none" strike="noStrike" kern="0" cap="none" spc="0" normalizeH="0" baseline="0" noProof="0" dirty="0">
                <a:ln>
                  <a:noFill/>
                </a:ln>
                <a:solidFill>
                  <a:sysClr val="windowText" lastClr="000000"/>
                </a:solidFill>
                <a:effectLst/>
                <a:uLnTx/>
                <a:uFillTx/>
              </a:rPr>
              <a:t>’ e ilk değer ata</a:t>
            </a:r>
          </a:p>
          <a:p>
            <a:pPr lvl="1"/>
            <a:r>
              <a:rPr kumimoji="0" lang="tr-TR" sz="1400" b="0" i="0" u="none" strike="noStrike" kern="0" cap="none" spc="0" normalizeH="0" baseline="0" noProof="0" dirty="0">
                <a:ln>
                  <a:noFill/>
                </a:ln>
                <a:solidFill>
                  <a:sysClr val="windowText" lastClr="000000"/>
                </a:solidFill>
                <a:effectLst/>
                <a:uLnTx/>
                <a:uFillTx/>
              </a:rPr>
              <a:t>}</a:t>
            </a:r>
          </a:p>
          <a:p>
            <a:pPr lvl="1"/>
            <a:r>
              <a:rPr kumimoji="0" lang="tr-TR" sz="1400" b="0" i="0" u="none" strike="noStrike" kern="0" cap="none" spc="0" normalizeH="0" baseline="0" noProof="0" dirty="0" err="1">
                <a:ln>
                  <a:noFill/>
                </a:ln>
                <a:solidFill>
                  <a:sysClr val="windowText" lastClr="000000"/>
                </a:solidFill>
                <a:effectLst/>
                <a:uLnTx/>
                <a:uFillTx/>
              </a:rPr>
              <a:t>public</a:t>
            </a:r>
            <a:r>
              <a:rPr kumimoji="0" lang="tr-TR" sz="1400" b="0" i="0" u="none" strike="noStrike" kern="0" cap="none" spc="0" normalizeH="0" baseline="0" noProof="0" dirty="0">
                <a:ln>
                  <a:noFill/>
                </a:ln>
                <a:solidFill>
                  <a:sysClr val="windowText" lastClr="000000"/>
                </a:solidFill>
                <a:effectLst/>
                <a:uLnTx/>
                <a:uFillTx/>
              </a:rPr>
              <a:t> </a:t>
            </a:r>
            <a:r>
              <a:rPr kumimoji="0" lang="tr-TR" sz="1400" b="0" i="0" u="none" strike="noStrike" kern="0" cap="none" spc="0" normalizeH="0" baseline="0" noProof="0" dirty="0" err="1">
                <a:ln>
                  <a:noFill/>
                </a:ln>
                <a:solidFill>
                  <a:sysClr val="windowText" lastClr="000000"/>
                </a:solidFill>
                <a:effectLst/>
                <a:uLnTx/>
                <a:uFillTx/>
              </a:rPr>
              <a:t>int</a:t>
            </a:r>
            <a:r>
              <a:rPr kumimoji="0" lang="tr-TR" sz="1400" b="0" i="0" u="none" strike="noStrike" kern="0" cap="none" spc="0" normalizeH="0" baseline="0" noProof="0" dirty="0">
                <a:ln>
                  <a:noFill/>
                </a:ln>
                <a:solidFill>
                  <a:sysClr val="windowText" lastClr="000000"/>
                </a:solidFill>
                <a:effectLst/>
                <a:uLnTx/>
                <a:uFillTx/>
              </a:rPr>
              <a:t> </a:t>
            </a:r>
            <a:r>
              <a:rPr kumimoji="0" lang="tr-TR" sz="1400" b="0" i="0" u="none" strike="noStrike" kern="0" cap="none" spc="0" normalizeH="0" baseline="0" noProof="0" dirty="0" err="1">
                <a:ln>
                  <a:noFill/>
                </a:ln>
                <a:solidFill>
                  <a:sysClr val="windowText" lastClr="000000"/>
                </a:solidFill>
                <a:effectLst/>
                <a:uLnTx/>
                <a:uFillTx/>
              </a:rPr>
              <a:t>GetRandomNumber</a:t>
            </a:r>
            <a:r>
              <a:rPr kumimoji="0" lang="tr-TR" sz="1400" b="0" i="0" u="none" strike="noStrike" kern="0" cap="none" spc="0" normalizeH="0" baseline="0" noProof="0" dirty="0">
                <a:ln>
                  <a:noFill/>
                </a:ln>
                <a:solidFill>
                  <a:sysClr val="windowText" lastClr="000000"/>
                </a:solidFill>
                <a:effectLst/>
                <a:uLnTx/>
                <a:uFillTx/>
              </a:rPr>
              <a:t>()</a:t>
            </a:r>
          </a:p>
          <a:p>
            <a:pPr lvl="1"/>
            <a:r>
              <a:rPr kumimoji="0" lang="tr-TR" sz="1400" b="0" i="0" u="none" strike="noStrike" kern="0" cap="none" spc="0" normalizeH="0" baseline="0" noProof="0" dirty="0">
                <a:ln>
                  <a:noFill/>
                </a:ln>
                <a:solidFill>
                  <a:sysClr val="windowText" lastClr="000000"/>
                </a:solidFill>
                <a:effectLst/>
                <a:uLnTx/>
                <a:uFillTx/>
              </a:rPr>
              <a:t>{</a:t>
            </a:r>
          </a:p>
          <a:p>
            <a:pPr lvl="2"/>
            <a:r>
              <a:rPr kumimoji="0" lang="tr-TR" sz="1400" b="0" i="0" u="none" strike="noStrike" kern="0" cap="none" spc="0" normalizeH="0" baseline="0" noProof="0" dirty="0" err="1">
                <a:ln>
                  <a:noFill/>
                </a:ln>
                <a:solidFill>
                  <a:sysClr val="windowText" lastClr="000000"/>
                </a:solidFill>
                <a:effectLst/>
                <a:uLnTx/>
                <a:uFillTx/>
              </a:rPr>
              <a:t>return</a:t>
            </a:r>
            <a:r>
              <a:rPr kumimoji="0" lang="tr-TR" sz="1400" b="0" i="0" u="none" strike="noStrike" kern="0" cap="none" spc="0" normalizeH="0" baseline="0" noProof="0" dirty="0">
                <a:ln>
                  <a:noFill/>
                </a:ln>
                <a:solidFill>
                  <a:sysClr val="windowText" lastClr="000000"/>
                </a:solidFill>
                <a:effectLst/>
                <a:uLnTx/>
                <a:uFillTx/>
              </a:rPr>
              <a:t> </a:t>
            </a:r>
            <a:r>
              <a:rPr kumimoji="0" lang="tr-TR" sz="1400" b="0" i="0" u="none" strike="noStrike" kern="0" cap="none" spc="0" normalizeH="0" baseline="0" noProof="0" dirty="0" err="1">
                <a:ln>
                  <a:noFill/>
                </a:ln>
                <a:solidFill>
                  <a:sysClr val="windowText" lastClr="000000"/>
                </a:solidFill>
                <a:effectLst/>
                <a:uLnTx/>
                <a:uFillTx/>
              </a:rPr>
              <a:t>RandomKey.Next</a:t>
            </a:r>
            <a:r>
              <a:rPr kumimoji="0" lang="tr-TR" sz="1400" b="0" i="0" u="none" strike="noStrike" kern="0" cap="none" spc="0" normalizeH="0" baseline="0" noProof="0" dirty="0">
                <a:ln>
                  <a:noFill/>
                </a:ln>
                <a:solidFill>
                  <a:sysClr val="windowText" lastClr="000000"/>
                </a:solidFill>
                <a:effectLst/>
                <a:uLnTx/>
                <a:uFillTx/>
              </a:rPr>
              <a:t>();</a:t>
            </a:r>
          </a:p>
          <a:p>
            <a:pPr lvl="1"/>
            <a:r>
              <a:rPr kumimoji="0" lang="tr-TR" sz="14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err="1">
                <a:ln>
                  <a:noFill/>
                </a:ln>
                <a:solidFill>
                  <a:sysClr val="windowText" lastClr="000000"/>
                </a:solidFill>
                <a:effectLst/>
                <a:uLnTx/>
                <a:uFillTx/>
              </a:rPr>
              <a:t>class</a:t>
            </a:r>
            <a:r>
              <a:rPr kumimoji="0" lang="tr-TR" sz="1400" b="0" i="0" u="none" strike="noStrike" kern="0" cap="none" spc="0" normalizeH="0" baseline="0" noProof="0" dirty="0">
                <a:ln>
                  <a:noFill/>
                </a:ln>
                <a:solidFill>
                  <a:sysClr val="windowText" lastClr="000000"/>
                </a:solidFill>
                <a:effectLst/>
                <a:uLnTx/>
                <a:uFillTx/>
              </a:rPr>
              <a:t> Program</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a:t>
            </a:r>
          </a:p>
          <a:p>
            <a:pPr lvl="1"/>
            <a:r>
              <a:rPr kumimoji="0" lang="tr-TR" sz="1400" b="0" i="0" u="none" strike="noStrike" kern="0" cap="none" spc="0" normalizeH="0" baseline="0" noProof="0" dirty="0" err="1">
                <a:ln>
                  <a:noFill/>
                </a:ln>
                <a:solidFill>
                  <a:sysClr val="windowText" lastClr="000000"/>
                </a:solidFill>
                <a:effectLst/>
                <a:uLnTx/>
                <a:uFillTx/>
              </a:rPr>
              <a:t>static</a:t>
            </a:r>
            <a:r>
              <a:rPr kumimoji="0" lang="tr-TR" sz="1400" b="0" i="0" u="none" strike="noStrike" kern="0" cap="none" spc="0" normalizeH="0" baseline="0" noProof="0" dirty="0">
                <a:ln>
                  <a:noFill/>
                </a:ln>
                <a:solidFill>
                  <a:sysClr val="windowText" lastClr="000000"/>
                </a:solidFill>
                <a:effectLst/>
                <a:uLnTx/>
                <a:uFillTx/>
              </a:rPr>
              <a:t> </a:t>
            </a:r>
            <a:r>
              <a:rPr kumimoji="0" lang="tr-TR" sz="1400" b="0" i="0" u="none" strike="noStrike" kern="0" cap="none" spc="0" normalizeH="0" baseline="0" noProof="0" dirty="0" err="1">
                <a:ln>
                  <a:noFill/>
                </a:ln>
                <a:solidFill>
                  <a:sysClr val="windowText" lastClr="000000"/>
                </a:solidFill>
                <a:effectLst/>
                <a:uLnTx/>
                <a:uFillTx/>
              </a:rPr>
              <a:t>void</a:t>
            </a:r>
            <a:r>
              <a:rPr kumimoji="0" lang="tr-TR" sz="1400" b="0" i="0" u="none" strike="noStrike" kern="0" cap="none" spc="0" normalizeH="0" baseline="0" noProof="0" dirty="0">
                <a:ln>
                  <a:noFill/>
                </a:ln>
                <a:solidFill>
                  <a:sysClr val="windowText" lastClr="000000"/>
                </a:solidFill>
                <a:effectLst/>
                <a:uLnTx/>
                <a:uFillTx/>
              </a:rPr>
              <a:t> Main()</a:t>
            </a:r>
          </a:p>
          <a:p>
            <a:pPr lvl="1"/>
            <a:r>
              <a:rPr kumimoji="0" lang="tr-TR" sz="1400" b="0" i="0" u="none" strike="noStrike" kern="0" cap="none" spc="0" normalizeH="0" baseline="0" noProof="0" dirty="0">
                <a:ln>
                  <a:noFill/>
                </a:ln>
                <a:solidFill>
                  <a:sysClr val="windowText" lastClr="000000"/>
                </a:solidFill>
                <a:effectLst/>
                <a:uLnTx/>
                <a:uFillTx/>
              </a:rPr>
              <a:t>{</a:t>
            </a:r>
          </a:p>
          <a:p>
            <a:pPr lvl="2"/>
            <a:r>
              <a:rPr kumimoji="0" lang="tr-TR" sz="1400" b="0" i="0" u="none" strike="noStrike" kern="0" cap="none" spc="0" normalizeH="0" baseline="0" noProof="0" dirty="0" err="1">
                <a:ln>
                  <a:noFill/>
                </a:ln>
                <a:solidFill>
                  <a:sysClr val="windowText" lastClr="000000"/>
                </a:solidFill>
                <a:effectLst/>
                <a:uLnTx/>
                <a:uFillTx/>
              </a:rPr>
              <a:t>RandomNumberClass</a:t>
            </a:r>
            <a:r>
              <a:rPr kumimoji="0" lang="tr-TR" sz="1400" b="0" i="0" u="none" strike="noStrike" kern="0" cap="none" spc="0" normalizeH="0" baseline="0" noProof="0" dirty="0">
                <a:ln>
                  <a:noFill/>
                </a:ln>
                <a:solidFill>
                  <a:sysClr val="windowText" lastClr="000000"/>
                </a:solidFill>
                <a:effectLst/>
                <a:uLnTx/>
                <a:uFillTx/>
              </a:rPr>
              <a:t> a = </a:t>
            </a:r>
            <a:r>
              <a:rPr kumimoji="0" lang="tr-TR" sz="1400" b="0" i="0" u="none" strike="noStrike" kern="0" cap="none" spc="0" normalizeH="0" baseline="0" noProof="0" dirty="0" err="1">
                <a:ln>
                  <a:noFill/>
                </a:ln>
                <a:solidFill>
                  <a:sysClr val="windowText" lastClr="000000"/>
                </a:solidFill>
                <a:effectLst/>
                <a:uLnTx/>
                <a:uFillTx/>
              </a:rPr>
              <a:t>new</a:t>
            </a:r>
            <a:r>
              <a:rPr kumimoji="0" lang="tr-TR" sz="1400" b="0" i="0" u="none" strike="noStrike" kern="0" cap="none" spc="0" normalizeH="0" baseline="0" noProof="0" dirty="0">
                <a:ln>
                  <a:noFill/>
                </a:ln>
                <a:solidFill>
                  <a:sysClr val="windowText" lastClr="000000"/>
                </a:solidFill>
                <a:effectLst/>
                <a:uLnTx/>
                <a:uFillTx/>
              </a:rPr>
              <a:t> </a:t>
            </a:r>
            <a:r>
              <a:rPr kumimoji="0" lang="tr-TR" sz="1400" b="0" i="0" u="none" strike="noStrike" kern="0" cap="none" spc="0" normalizeH="0" baseline="0" noProof="0" dirty="0" err="1">
                <a:ln>
                  <a:noFill/>
                </a:ln>
                <a:solidFill>
                  <a:sysClr val="windowText" lastClr="000000"/>
                </a:solidFill>
                <a:effectLst/>
                <a:uLnTx/>
                <a:uFillTx/>
              </a:rPr>
              <a:t>RandomNumberClass</a:t>
            </a:r>
            <a:r>
              <a:rPr kumimoji="0" lang="tr-TR" sz="1400" b="0" i="0" u="none" strike="noStrike" kern="0" cap="none" spc="0" normalizeH="0" baseline="0" noProof="0" dirty="0">
                <a:ln>
                  <a:noFill/>
                </a:ln>
                <a:solidFill>
                  <a:sysClr val="windowText" lastClr="000000"/>
                </a:solidFill>
                <a:effectLst/>
                <a:uLnTx/>
                <a:uFillTx/>
              </a:rPr>
              <a:t>();</a:t>
            </a:r>
          </a:p>
          <a:p>
            <a:pPr lvl="2"/>
            <a:r>
              <a:rPr kumimoji="0" lang="tr-TR" sz="1400" b="0" i="0" u="none" strike="noStrike" kern="0" cap="none" spc="0" normalizeH="0" baseline="0" noProof="0" dirty="0" err="1">
                <a:ln>
                  <a:noFill/>
                </a:ln>
                <a:solidFill>
                  <a:sysClr val="windowText" lastClr="000000"/>
                </a:solidFill>
                <a:effectLst/>
                <a:uLnTx/>
                <a:uFillTx/>
              </a:rPr>
              <a:t>RandomNumberClass</a:t>
            </a:r>
            <a:r>
              <a:rPr kumimoji="0" lang="tr-TR" sz="1400" b="0" i="0" u="none" strike="noStrike" kern="0" cap="none" spc="0" normalizeH="0" baseline="0" noProof="0" dirty="0">
                <a:ln>
                  <a:noFill/>
                </a:ln>
                <a:solidFill>
                  <a:sysClr val="windowText" lastClr="000000"/>
                </a:solidFill>
                <a:effectLst/>
                <a:uLnTx/>
                <a:uFillTx/>
              </a:rPr>
              <a:t> b = </a:t>
            </a:r>
            <a:r>
              <a:rPr kumimoji="0" lang="tr-TR" sz="1400" b="0" i="0" u="none" strike="noStrike" kern="0" cap="none" spc="0" normalizeH="0" baseline="0" noProof="0" dirty="0" err="1">
                <a:ln>
                  <a:noFill/>
                </a:ln>
                <a:solidFill>
                  <a:sysClr val="windowText" lastClr="000000"/>
                </a:solidFill>
                <a:effectLst/>
                <a:uLnTx/>
                <a:uFillTx/>
              </a:rPr>
              <a:t>new</a:t>
            </a:r>
            <a:r>
              <a:rPr kumimoji="0" lang="tr-TR" sz="1400" b="0" i="0" u="none" strike="noStrike" kern="0" cap="none" spc="0" normalizeH="0" baseline="0" noProof="0" dirty="0">
                <a:ln>
                  <a:noFill/>
                </a:ln>
                <a:solidFill>
                  <a:sysClr val="windowText" lastClr="000000"/>
                </a:solidFill>
                <a:effectLst/>
                <a:uLnTx/>
                <a:uFillTx/>
              </a:rPr>
              <a:t> </a:t>
            </a:r>
            <a:r>
              <a:rPr kumimoji="0" lang="tr-TR" sz="1400" b="0" i="0" u="none" strike="noStrike" kern="0" cap="none" spc="0" normalizeH="0" baseline="0" noProof="0" dirty="0" err="1">
                <a:ln>
                  <a:noFill/>
                </a:ln>
                <a:solidFill>
                  <a:sysClr val="windowText" lastClr="000000"/>
                </a:solidFill>
                <a:effectLst/>
                <a:uLnTx/>
                <a:uFillTx/>
              </a:rPr>
              <a:t>RandomNumberClass</a:t>
            </a:r>
            <a:r>
              <a:rPr kumimoji="0" lang="tr-TR" sz="1400" b="0" i="0" u="none" strike="noStrike" kern="0" cap="none" spc="0" normalizeH="0" baseline="0" noProof="0" dirty="0">
                <a:ln>
                  <a:noFill/>
                </a:ln>
                <a:solidFill>
                  <a:sysClr val="windowText" lastClr="000000"/>
                </a:solidFill>
                <a:effectLst/>
                <a:uLnTx/>
                <a:uFillTx/>
              </a:rPr>
              <a:t>();</a:t>
            </a:r>
          </a:p>
          <a:p>
            <a:pPr lvl="2"/>
            <a:endParaRPr kumimoji="0" lang="tr-TR" sz="1400" b="0" i="0" u="none" strike="noStrike" kern="0" cap="none" spc="0" normalizeH="0" baseline="0" noProof="0" dirty="0">
              <a:ln>
                <a:noFill/>
              </a:ln>
              <a:solidFill>
                <a:sysClr val="windowText" lastClr="000000"/>
              </a:solidFill>
              <a:effectLst/>
              <a:uLnTx/>
              <a:uFillTx/>
            </a:endParaRPr>
          </a:p>
          <a:p>
            <a:pPr lvl="2"/>
            <a:r>
              <a:rPr kumimoji="0" lang="tr-TR" sz="1400" b="0" i="0" u="none" strike="noStrike" kern="0" cap="none" spc="0" normalizeH="0" baseline="0" noProof="0" dirty="0" err="1">
                <a:ln>
                  <a:noFill/>
                </a:ln>
                <a:solidFill>
                  <a:sysClr val="windowText" lastClr="000000"/>
                </a:solidFill>
                <a:effectLst/>
                <a:uLnTx/>
                <a:uFillTx/>
              </a:rPr>
              <a:t>Console.WriteLine</a:t>
            </a:r>
            <a:r>
              <a:rPr kumimoji="0" lang="tr-TR" sz="1400" b="0" i="0" u="none" strike="noStrike" kern="0" cap="none" spc="0" normalizeH="0" baseline="0" noProof="0" dirty="0">
                <a:ln>
                  <a:noFill/>
                </a:ln>
                <a:solidFill>
                  <a:sysClr val="windowText" lastClr="000000"/>
                </a:solidFill>
                <a:effectLst/>
                <a:uLnTx/>
                <a:uFillTx/>
              </a:rPr>
              <a:t>(</a:t>
            </a:r>
            <a:r>
              <a:rPr lang="tr-TR" sz="1400" kern="0" dirty="0">
                <a:solidFill>
                  <a:sysClr val="windowText" lastClr="000000"/>
                </a:solidFill>
              </a:rPr>
              <a:t>" </a:t>
            </a:r>
            <a:r>
              <a:rPr kumimoji="0" lang="tr-TR" sz="1400" b="0" i="0" u="none" strike="noStrike" kern="0" cap="none" spc="0" normalizeH="0" baseline="0" noProof="0" dirty="0">
                <a:ln>
                  <a:noFill/>
                </a:ln>
                <a:solidFill>
                  <a:sysClr val="windowText" lastClr="000000"/>
                </a:solidFill>
                <a:effectLst/>
                <a:uLnTx/>
                <a:uFillTx/>
              </a:rPr>
              <a:t>sonraki rasgele sayı #: {0}", </a:t>
            </a:r>
            <a:r>
              <a:rPr kumimoji="0" lang="tr-TR" sz="1400" b="0" i="0" u="none" strike="noStrike" kern="0" cap="none" spc="0" normalizeH="0" baseline="0" noProof="0" dirty="0" err="1">
                <a:ln>
                  <a:noFill/>
                </a:ln>
                <a:solidFill>
                  <a:sysClr val="windowText" lastClr="000000"/>
                </a:solidFill>
                <a:effectLst/>
                <a:uLnTx/>
                <a:uFillTx/>
              </a:rPr>
              <a:t>a.GetRandomNumber</a:t>
            </a:r>
            <a:r>
              <a:rPr kumimoji="0" lang="tr-TR" sz="1400" b="0" i="0" u="none" strike="noStrike" kern="0" cap="none" spc="0" normalizeH="0" baseline="0" noProof="0" dirty="0">
                <a:ln>
                  <a:noFill/>
                </a:ln>
                <a:solidFill>
                  <a:sysClr val="windowText" lastClr="000000"/>
                </a:solidFill>
                <a:effectLst/>
                <a:uLnTx/>
                <a:uFillTx/>
              </a:rPr>
              <a:t>());</a:t>
            </a:r>
          </a:p>
          <a:p>
            <a:pPr lvl="2"/>
            <a:r>
              <a:rPr kumimoji="0" lang="tr-TR" sz="1400" b="0" i="0" u="none" strike="noStrike" kern="0" cap="none" spc="0" normalizeH="0" baseline="0" noProof="0" dirty="0" err="1">
                <a:ln>
                  <a:noFill/>
                </a:ln>
                <a:solidFill>
                  <a:sysClr val="windowText" lastClr="000000"/>
                </a:solidFill>
                <a:effectLst/>
                <a:uLnTx/>
                <a:uFillTx/>
              </a:rPr>
              <a:t>Console.WriteLine</a:t>
            </a:r>
            <a:r>
              <a:rPr lang="tr-TR" sz="1400" kern="0" dirty="0">
                <a:solidFill>
                  <a:sysClr val="windowText" lastClr="000000"/>
                </a:solidFill>
              </a:rPr>
              <a:t>(" sonraki rasgele sayı #: </a:t>
            </a:r>
            <a:r>
              <a:rPr kumimoji="0" lang="tr-TR" sz="1400" b="0" i="0" u="none" strike="noStrike" kern="0" cap="none" spc="0" normalizeH="0" baseline="0" noProof="0" dirty="0">
                <a:ln>
                  <a:noFill/>
                </a:ln>
                <a:solidFill>
                  <a:sysClr val="windowText" lastClr="000000"/>
                </a:solidFill>
                <a:effectLst/>
                <a:uLnTx/>
                <a:uFillTx/>
              </a:rPr>
              <a:t>{0}", </a:t>
            </a:r>
            <a:r>
              <a:rPr kumimoji="0" lang="tr-TR" sz="1400" b="0" i="0" u="none" strike="noStrike" kern="0" cap="none" spc="0" normalizeH="0" baseline="0" noProof="0" dirty="0" err="1">
                <a:ln>
                  <a:noFill/>
                </a:ln>
                <a:solidFill>
                  <a:sysClr val="windowText" lastClr="000000"/>
                </a:solidFill>
                <a:effectLst/>
                <a:uLnTx/>
                <a:uFillTx/>
              </a:rPr>
              <a:t>b.GetRandomNumber</a:t>
            </a:r>
            <a:r>
              <a:rPr kumimoji="0" lang="tr-TR" sz="1400" b="0" i="0" u="none" strike="noStrike" kern="0" cap="none" spc="0" normalizeH="0" baseline="0" noProof="0" dirty="0">
                <a:ln>
                  <a:noFill/>
                </a:ln>
                <a:solidFill>
                  <a:sysClr val="windowText" lastClr="000000"/>
                </a:solidFill>
                <a:effectLst/>
                <a:uLnTx/>
                <a:uFillTx/>
              </a:rPr>
              <a:t>());</a:t>
            </a:r>
          </a:p>
          <a:p>
            <a:pPr lvl="1"/>
            <a:r>
              <a:rPr kumimoji="0" lang="tr-TR" sz="14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tr-TR" sz="14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a:ln>
                  <a:noFill/>
                </a:ln>
                <a:solidFill>
                  <a:sysClr val="windowText" lastClr="000000"/>
                </a:solidFill>
                <a:effectLst/>
                <a:uLnTx/>
                <a:uFillTx/>
              </a:rPr>
              <a:t>Programın örnek çıktısı aşağıda verilmiştir.</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err="1">
                <a:ln>
                  <a:noFill/>
                </a:ln>
                <a:solidFill>
                  <a:sysClr val="windowText" lastClr="000000"/>
                </a:solidFill>
                <a:effectLst/>
                <a:uLnTx/>
                <a:uFillTx/>
              </a:rPr>
              <a:t>Next</a:t>
            </a:r>
            <a:r>
              <a:rPr kumimoji="0" lang="tr-TR" sz="1400" b="0" i="0" u="none" strike="noStrike" kern="0" cap="none" spc="0" normalizeH="0" baseline="0" noProof="0" dirty="0">
                <a:ln>
                  <a:noFill/>
                </a:ln>
                <a:solidFill>
                  <a:sysClr val="windowText" lastClr="000000"/>
                </a:solidFill>
                <a:effectLst/>
                <a:uLnTx/>
                <a:uFillTx/>
              </a:rPr>
              <a:t> </a:t>
            </a:r>
            <a:r>
              <a:rPr kumimoji="0" lang="tr-TR" sz="1400" b="0" i="0" u="none" strike="noStrike" kern="0" cap="none" spc="0" normalizeH="0" baseline="0" noProof="0" dirty="0" err="1">
                <a:ln>
                  <a:noFill/>
                </a:ln>
                <a:solidFill>
                  <a:sysClr val="windowText" lastClr="000000"/>
                </a:solidFill>
                <a:effectLst/>
                <a:uLnTx/>
                <a:uFillTx/>
              </a:rPr>
              <a:t>Random</a:t>
            </a:r>
            <a:r>
              <a:rPr kumimoji="0" lang="tr-TR" sz="1400" b="0" i="0" u="none" strike="noStrike" kern="0" cap="none" spc="0" normalizeH="0" baseline="0" noProof="0" dirty="0">
                <a:ln>
                  <a:noFill/>
                </a:ln>
                <a:solidFill>
                  <a:sysClr val="windowText" lastClr="000000"/>
                </a:solidFill>
                <a:effectLst/>
                <a:uLnTx/>
                <a:uFillTx/>
              </a:rPr>
              <a:t> #: 47857058</a:t>
            </a:r>
          </a:p>
          <a:p>
            <a:pPr marL="0" marR="0" lvl="0" indent="0" defTabSz="914400" eaLnBrk="1" fontAlgn="auto" latinLnBrk="0" hangingPunct="1">
              <a:lnSpc>
                <a:spcPct val="100000"/>
              </a:lnSpc>
              <a:spcBef>
                <a:spcPts val="0"/>
              </a:spcBef>
              <a:spcAft>
                <a:spcPts val="0"/>
              </a:spcAft>
              <a:buClrTx/>
              <a:buSzTx/>
              <a:buFontTx/>
              <a:buNone/>
              <a:tabLst/>
              <a:defRPr/>
            </a:pPr>
            <a:r>
              <a:rPr kumimoji="0" lang="tr-TR" sz="1400" b="0" i="0" u="none" strike="noStrike" kern="0" cap="none" spc="0" normalizeH="0" baseline="0" noProof="0" dirty="0" err="1">
                <a:ln>
                  <a:noFill/>
                </a:ln>
                <a:solidFill>
                  <a:sysClr val="windowText" lastClr="000000"/>
                </a:solidFill>
                <a:effectLst/>
                <a:uLnTx/>
                <a:uFillTx/>
              </a:rPr>
              <a:t>Next</a:t>
            </a:r>
            <a:r>
              <a:rPr kumimoji="0" lang="tr-TR" sz="1400" b="0" i="0" u="none" strike="noStrike" kern="0" cap="none" spc="0" normalizeH="0" baseline="0" noProof="0" dirty="0">
                <a:ln>
                  <a:noFill/>
                </a:ln>
                <a:solidFill>
                  <a:sysClr val="windowText" lastClr="000000"/>
                </a:solidFill>
                <a:effectLst/>
                <a:uLnTx/>
                <a:uFillTx/>
              </a:rPr>
              <a:t> </a:t>
            </a:r>
            <a:r>
              <a:rPr kumimoji="0" lang="tr-TR" sz="1400" b="0" i="0" u="none" strike="noStrike" kern="0" cap="none" spc="0" normalizeH="0" baseline="0" noProof="0" dirty="0" err="1">
                <a:ln>
                  <a:noFill/>
                </a:ln>
                <a:solidFill>
                  <a:sysClr val="windowText" lastClr="000000"/>
                </a:solidFill>
                <a:effectLst/>
                <a:uLnTx/>
                <a:uFillTx/>
              </a:rPr>
              <a:t>Random</a:t>
            </a:r>
            <a:r>
              <a:rPr kumimoji="0" lang="tr-TR" sz="1400" b="0" i="0" u="none" strike="noStrike" kern="0" cap="none" spc="0" normalizeH="0" baseline="0" noProof="0" dirty="0">
                <a:ln>
                  <a:noFill/>
                </a:ln>
                <a:solidFill>
                  <a:sysClr val="windowText" lastClr="000000"/>
                </a:solidFill>
                <a:effectLst/>
                <a:uLnTx/>
                <a:uFillTx/>
              </a:rPr>
              <a:t> #: 112484204</a:t>
            </a:r>
          </a:p>
        </p:txBody>
      </p:sp>
    </p:spTree>
    <p:extLst>
      <p:ext uri="{BB962C8B-B14F-4D97-AF65-F5344CB8AC3E}">
        <p14:creationId xmlns:p14="http://schemas.microsoft.com/office/powerpoint/2010/main" val="4003112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37322" y="172278"/>
            <a:ext cx="10906539" cy="6555641"/>
          </a:xfrm>
          <a:prstGeom prst="rect">
            <a:avLst/>
          </a:prstGeom>
        </p:spPr>
        <p:txBody>
          <a:bodyPr wrap="square">
            <a:spAutoFit/>
          </a:bodyPr>
          <a:lstStyle/>
          <a:p>
            <a:r>
              <a:rPr lang="en-US" sz="1400" dirty="0"/>
              <a:t> public class Bus</a:t>
            </a:r>
          </a:p>
          <a:p>
            <a:r>
              <a:rPr lang="en-US" sz="1400" dirty="0"/>
              <a:t> {</a:t>
            </a:r>
          </a:p>
          <a:p>
            <a:r>
              <a:rPr lang="tr-TR" sz="1400" dirty="0"/>
              <a:t>      </a:t>
            </a:r>
            <a:r>
              <a:rPr lang="en-US" sz="1400" dirty="0"/>
              <a:t>protected static </a:t>
            </a:r>
            <a:r>
              <a:rPr lang="en-US" sz="1400" dirty="0" err="1"/>
              <a:t>readonly</a:t>
            </a:r>
            <a:r>
              <a:rPr lang="en-US" sz="1400" dirty="0"/>
              <a:t> </a:t>
            </a:r>
            <a:r>
              <a:rPr lang="en-US" sz="1400" dirty="0" err="1"/>
              <a:t>DateTime</a:t>
            </a:r>
            <a:r>
              <a:rPr lang="en-US" sz="1400" dirty="0"/>
              <a:t> </a:t>
            </a:r>
            <a:r>
              <a:rPr lang="en-US" sz="1400" dirty="0" err="1"/>
              <a:t>globalStartTime</a:t>
            </a:r>
            <a:r>
              <a:rPr lang="en-US" sz="1400" dirty="0"/>
              <a:t>;</a:t>
            </a:r>
          </a:p>
          <a:p>
            <a:r>
              <a:rPr lang="tr-TR" sz="1400" dirty="0"/>
              <a:t> </a:t>
            </a:r>
            <a:endParaRPr lang="en-US" sz="1400" dirty="0"/>
          </a:p>
          <a:p>
            <a:r>
              <a:rPr lang="en-US" sz="1400" dirty="0"/>
              <a:t>     protected </a:t>
            </a:r>
            <a:r>
              <a:rPr lang="en-US" sz="1400" dirty="0" err="1"/>
              <a:t>int</a:t>
            </a:r>
            <a:r>
              <a:rPr lang="en-US" sz="1400" dirty="0"/>
              <a:t> </a:t>
            </a:r>
            <a:r>
              <a:rPr lang="en-US" sz="1400" dirty="0" err="1"/>
              <a:t>RouteNumber</a:t>
            </a:r>
            <a:r>
              <a:rPr lang="en-US" sz="1400" dirty="0"/>
              <a:t> { get; set; }</a:t>
            </a:r>
          </a:p>
          <a:p>
            <a:r>
              <a:rPr lang="en-US" sz="1400" dirty="0"/>
              <a:t>     </a:t>
            </a:r>
            <a:r>
              <a:rPr lang="tr-TR" sz="1400" dirty="0"/>
              <a:t>  </a:t>
            </a:r>
            <a:endParaRPr lang="en-US" sz="1400" dirty="0"/>
          </a:p>
          <a:p>
            <a:r>
              <a:rPr lang="en-US" sz="1400" dirty="0"/>
              <a:t>     static Bus()</a:t>
            </a:r>
          </a:p>
          <a:p>
            <a:r>
              <a:rPr lang="en-US" sz="1400" dirty="0"/>
              <a:t>     {</a:t>
            </a:r>
          </a:p>
          <a:p>
            <a:r>
              <a:rPr lang="en-US" sz="1400" dirty="0"/>
              <a:t>         </a:t>
            </a:r>
            <a:r>
              <a:rPr lang="en-US" sz="1400" dirty="0" err="1"/>
              <a:t>globalStartTime</a:t>
            </a:r>
            <a:r>
              <a:rPr lang="en-US" sz="1400" dirty="0"/>
              <a:t> = </a:t>
            </a:r>
            <a:r>
              <a:rPr lang="en-US" sz="1400" dirty="0" err="1"/>
              <a:t>DateTime.Now</a:t>
            </a:r>
            <a:r>
              <a:rPr lang="en-US" sz="1400" dirty="0"/>
              <a:t>;</a:t>
            </a:r>
          </a:p>
          <a:p>
            <a:r>
              <a:rPr lang="en-US" sz="1400" dirty="0"/>
              <a:t>         </a:t>
            </a:r>
            <a:r>
              <a:rPr lang="en-US" sz="1400" dirty="0" err="1"/>
              <a:t>Console.WriteLine</a:t>
            </a:r>
            <a:r>
              <a:rPr lang="en-US" sz="1400" dirty="0"/>
              <a:t>("</a:t>
            </a:r>
            <a:r>
              <a:rPr lang="tr-TR" sz="1400" dirty="0"/>
              <a:t> </a:t>
            </a:r>
            <a:r>
              <a:rPr lang="en-US" sz="1400" dirty="0"/>
              <a:t>S</a:t>
            </a:r>
            <a:r>
              <a:rPr lang="tr-TR" sz="1400" dirty="0" err="1"/>
              <a:t>tatik</a:t>
            </a:r>
            <a:r>
              <a:rPr lang="tr-TR" sz="1400" dirty="0"/>
              <a:t> kurucu </a:t>
            </a:r>
            <a:r>
              <a:rPr lang="en-US" sz="1400" dirty="0"/>
              <a:t> global start time</a:t>
            </a:r>
            <a:r>
              <a:rPr lang="tr-TR" sz="1400" dirty="0"/>
              <a:t>’a atadığı </a:t>
            </a:r>
            <a:r>
              <a:rPr lang="tr-TR" sz="1400" dirty="0" err="1"/>
              <a:t>ilkdeğer</a:t>
            </a:r>
            <a:r>
              <a:rPr lang="en-US" sz="1400" dirty="0"/>
              <a:t> {0}",</a:t>
            </a:r>
          </a:p>
          <a:p>
            <a:r>
              <a:rPr lang="en-US" sz="1400" dirty="0"/>
              <a:t>             </a:t>
            </a:r>
            <a:r>
              <a:rPr lang="en-US" sz="1400" dirty="0" err="1"/>
              <a:t>globalStartTime.ToLongTimeString</a:t>
            </a:r>
            <a:r>
              <a:rPr lang="en-US" sz="1400" dirty="0"/>
              <a:t>());</a:t>
            </a:r>
          </a:p>
          <a:p>
            <a:r>
              <a:rPr lang="en-US" sz="1400" dirty="0"/>
              <a:t>     }</a:t>
            </a:r>
          </a:p>
          <a:p>
            <a:r>
              <a:rPr lang="en-US" sz="1400" dirty="0"/>
              <a:t>     // </a:t>
            </a:r>
            <a:r>
              <a:rPr lang="tr-TR" sz="1400" dirty="0"/>
              <a:t>Nesne(örnek) kurucusu</a:t>
            </a:r>
            <a:r>
              <a:rPr lang="en-US" sz="1400" dirty="0"/>
              <a:t>.</a:t>
            </a:r>
          </a:p>
          <a:p>
            <a:r>
              <a:rPr lang="en-US" sz="1400" dirty="0"/>
              <a:t>     public Bus(</a:t>
            </a:r>
            <a:r>
              <a:rPr lang="en-US" sz="1400" dirty="0" err="1"/>
              <a:t>int</a:t>
            </a:r>
            <a:r>
              <a:rPr lang="en-US" sz="1400" dirty="0"/>
              <a:t> </a:t>
            </a:r>
            <a:r>
              <a:rPr lang="en-US" sz="1400" dirty="0" err="1"/>
              <a:t>routeNum</a:t>
            </a:r>
            <a:r>
              <a:rPr lang="en-US" sz="1400" dirty="0"/>
              <a:t>)</a:t>
            </a:r>
          </a:p>
          <a:p>
            <a:r>
              <a:rPr lang="en-US" sz="1400" dirty="0"/>
              <a:t>     {</a:t>
            </a:r>
          </a:p>
          <a:p>
            <a:r>
              <a:rPr lang="en-US" sz="1400" dirty="0"/>
              <a:t>         </a:t>
            </a:r>
            <a:r>
              <a:rPr lang="en-US" sz="1400" dirty="0" err="1"/>
              <a:t>RouteNumber</a:t>
            </a:r>
            <a:r>
              <a:rPr lang="en-US" sz="1400" dirty="0"/>
              <a:t> = </a:t>
            </a:r>
            <a:r>
              <a:rPr lang="en-US" sz="1400" dirty="0" err="1"/>
              <a:t>routeNum</a:t>
            </a:r>
            <a:r>
              <a:rPr lang="en-US" sz="1400" dirty="0"/>
              <a:t>;</a:t>
            </a:r>
          </a:p>
          <a:p>
            <a:r>
              <a:rPr lang="en-US" sz="1400" dirty="0"/>
              <a:t>         </a:t>
            </a:r>
            <a:r>
              <a:rPr lang="en-US" sz="1400" dirty="0" err="1"/>
              <a:t>Console.WriteLine</a:t>
            </a:r>
            <a:r>
              <a:rPr lang="en-US" sz="1400" dirty="0"/>
              <a:t>("Bus #{0} </a:t>
            </a:r>
            <a:r>
              <a:rPr lang="tr-TR" sz="1400" dirty="0"/>
              <a:t>oluşturuldu</a:t>
            </a:r>
            <a:r>
              <a:rPr lang="en-US" sz="1400" dirty="0"/>
              <a:t>.", </a:t>
            </a:r>
            <a:r>
              <a:rPr lang="en-US" sz="1400" dirty="0" err="1"/>
              <a:t>RouteNumber</a:t>
            </a:r>
            <a:r>
              <a:rPr lang="en-US" sz="1400" dirty="0"/>
              <a:t>);</a:t>
            </a:r>
          </a:p>
          <a:p>
            <a:r>
              <a:rPr lang="en-US" sz="1400" dirty="0"/>
              <a:t>     }</a:t>
            </a:r>
          </a:p>
          <a:p>
            <a:r>
              <a:rPr lang="en-US" sz="1400" dirty="0"/>
              <a:t>     // </a:t>
            </a:r>
            <a:r>
              <a:rPr lang="tr-TR" sz="1400" dirty="0"/>
              <a:t>nesne(örnek) metodu</a:t>
            </a:r>
            <a:r>
              <a:rPr lang="en-US" sz="1400" dirty="0"/>
              <a:t>.</a:t>
            </a:r>
          </a:p>
          <a:p>
            <a:r>
              <a:rPr lang="en-US" sz="1400" dirty="0"/>
              <a:t>     public void Drive()</a:t>
            </a:r>
          </a:p>
          <a:p>
            <a:r>
              <a:rPr lang="en-US" sz="1400" dirty="0"/>
              <a:t>     {</a:t>
            </a:r>
          </a:p>
          <a:p>
            <a:r>
              <a:rPr lang="en-US" sz="1400" dirty="0"/>
              <a:t>         </a:t>
            </a:r>
            <a:r>
              <a:rPr lang="en-US" sz="1400" dirty="0" err="1"/>
              <a:t>TimeSpan</a:t>
            </a:r>
            <a:r>
              <a:rPr lang="en-US" sz="1400" dirty="0"/>
              <a:t> </a:t>
            </a:r>
            <a:r>
              <a:rPr lang="en-US" sz="1400" dirty="0" err="1"/>
              <a:t>elapsedTime</a:t>
            </a:r>
            <a:r>
              <a:rPr lang="en-US" sz="1400" dirty="0"/>
              <a:t> = </a:t>
            </a:r>
            <a:r>
              <a:rPr lang="en-US" sz="1400" dirty="0" err="1"/>
              <a:t>DateTime.Now</a:t>
            </a:r>
            <a:r>
              <a:rPr lang="en-US" sz="1400" dirty="0"/>
              <a:t> - </a:t>
            </a:r>
            <a:r>
              <a:rPr lang="en-US" sz="1400" dirty="0" err="1"/>
              <a:t>globalStartTime</a:t>
            </a:r>
            <a:r>
              <a:rPr lang="en-US" sz="1400" dirty="0"/>
              <a:t>;</a:t>
            </a:r>
          </a:p>
          <a:p>
            <a:r>
              <a:rPr lang="tr-TR" sz="1400" dirty="0"/>
              <a:t> </a:t>
            </a:r>
            <a:endParaRPr lang="en-US" sz="1400" dirty="0"/>
          </a:p>
          <a:p>
            <a:r>
              <a:rPr lang="en-US" sz="1400" dirty="0"/>
              <a:t>         </a:t>
            </a:r>
            <a:r>
              <a:rPr lang="en-US" sz="1400" dirty="0" err="1"/>
              <a:t>Console.WriteLine</a:t>
            </a:r>
            <a:r>
              <a:rPr lang="en-US" sz="1400" dirty="0"/>
              <a:t>("{0} </a:t>
            </a:r>
            <a:r>
              <a:rPr lang="tr-TR" sz="1400" dirty="0"/>
              <a:t>yoluna çıktı, </a:t>
            </a:r>
            <a:r>
              <a:rPr lang="en-US" sz="1400" dirty="0"/>
              <a:t>global start time </a:t>
            </a:r>
            <a:r>
              <a:rPr lang="tr-TR" sz="1400" dirty="0"/>
              <a:t>‘dan {</a:t>
            </a:r>
            <a:r>
              <a:rPr lang="en-US" sz="1400" dirty="0"/>
              <a:t>1:N2} </a:t>
            </a:r>
            <a:r>
              <a:rPr lang="tr-TR" sz="1400" dirty="0"/>
              <a:t> dakika sonra </a:t>
            </a:r>
            <a:r>
              <a:rPr lang="en-US" sz="1400" dirty="0"/>
              <a:t>{2}.",</a:t>
            </a:r>
          </a:p>
          <a:p>
            <a:r>
              <a:rPr lang="en-US" sz="1400" dirty="0"/>
              <a:t>                                 </a:t>
            </a:r>
            <a:r>
              <a:rPr lang="en-US" sz="1400" dirty="0" err="1"/>
              <a:t>this.RouteNumber</a:t>
            </a:r>
            <a:r>
              <a:rPr lang="en-US" sz="1400" dirty="0"/>
              <a:t>,</a:t>
            </a:r>
          </a:p>
          <a:p>
            <a:r>
              <a:rPr lang="en-US" sz="1400" dirty="0"/>
              <a:t>                                 </a:t>
            </a:r>
            <a:r>
              <a:rPr lang="en-US" sz="1400" dirty="0" err="1"/>
              <a:t>elapsedTime.TotalMilliseconds</a:t>
            </a:r>
            <a:r>
              <a:rPr lang="en-US" sz="1400" dirty="0"/>
              <a:t>,</a:t>
            </a:r>
          </a:p>
          <a:p>
            <a:r>
              <a:rPr lang="en-US" sz="1400" dirty="0"/>
              <a:t>                                 </a:t>
            </a:r>
            <a:r>
              <a:rPr lang="en-US" sz="1400" dirty="0" err="1"/>
              <a:t>globalStartTime.ToShortTimeString</a:t>
            </a:r>
            <a:r>
              <a:rPr lang="en-US" sz="1400" dirty="0"/>
              <a:t>());</a:t>
            </a:r>
          </a:p>
          <a:p>
            <a:r>
              <a:rPr lang="en-US" sz="1400" dirty="0"/>
              <a:t>     }</a:t>
            </a:r>
          </a:p>
          <a:p>
            <a:r>
              <a:rPr lang="en-US" sz="1400" dirty="0"/>
              <a:t> }</a:t>
            </a:r>
          </a:p>
          <a:p>
            <a:endParaRPr lang="en-US" sz="1400" dirty="0"/>
          </a:p>
        </p:txBody>
      </p:sp>
    </p:spTree>
    <p:extLst>
      <p:ext uri="{BB962C8B-B14F-4D97-AF65-F5344CB8AC3E}">
        <p14:creationId xmlns:p14="http://schemas.microsoft.com/office/powerpoint/2010/main" val="733934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410816" y="410817"/>
            <a:ext cx="11502888" cy="6617196"/>
          </a:xfrm>
          <a:prstGeom prst="rect">
            <a:avLst/>
          </a:prstGeom>
        </p:spPr>
        <p:txBody>
          <a:bodyPr wrap="square">
            <a:spAutoFit/>
          </a:bodyPr>
          <a:lstStyle/>
          <a:p>
            <a:pPr algn="just"/>
            <a:r>
              <a:rPr lang="tr-TR" sz="2400" b="1" dirty="0"/>
              <a:t>Statik kavramı</a:t>
            </a:r>
          </a:p>
          <a:p>
            <a:pPr algn="just"/>
            <a:endParaRPr lang="tr-TR" sz="2000" dirty="0"/>
          </a:p>
          <a:p>
            <a:pPr algn="just"/>
            <a:r>
              <a:rPr lang="tr-TR" sz="2000" dirty="0"/>
              <a:t>Tanım olarak statik nesneye bağlı olmayan kullanım olarak düşünebiliriz, yani statik olarak tanımlanan herhangi bir metot, özellik ya da alan nesne aracılığıyla çağırılamaz,</a:t>
            </a:r>
          </a:p>
          <a:p>
            <a:pPr algn="just"/>
            <a:endParaRPr lang="tr-TR" sz="2000" dirty="0"/>
          </a:p>
          <a:p>
            <a:pPr algn="just"/>
            <a:r>
              <a:rPr lang="tr-TR" sz="2000" dirty="0"/>
              <a:t>Statik üyeler sınıf bazlı bir özellik olduğu için sınıf adıyla çağırılır.</a:t>
            </a:r>
          </a:p>
          <a:p>
            <a:pPr algn="just"/>
            <a:endParaRPr lang="tr-TR" sz="2000" dirty="0"/>
          </a:p>
          <a:p>
            <a:pPr algn="just"/>
            <a:r>
              <a:rPr lang="tr-TR" sz="2000" dirty="0"/>
              <a:t>örnek olarak; Bir oyun programında; Oyuncu diye bir sınıf yazar, bu sınıftan oyuncular türetir isek ve bu sınıfın içinde oyuncu sayısını tutmak ister isek, her bir oyuncu nesnesi ürettiğimizde oyuncu sayısı her bir oyuncu nesnesi için sürekli oluşturulacaktır.</a:t>
            </a:r>
          </a:p>
          <a:p>
            <a:pPr algn="just"/>
            <a:endParaRPr lang="tr-TR" sz="2000" dirty="0"/>
          </a:p>
          <a:p>
            <a:pPr algn="just"/>
            <a:r>
              <a:rPr lang="tr-TR" sz="2000" dirty="0"/>
              <a:t>Normal de ise sınıftan bir nesne oluşturulduğunda, oyuncu sayısı alanı oluşturulmalı, daha sonrada, bu alan değeri her bir oyuncu üretildiğinde birer birer artmalıdır.</a:t>
            </a:r>
          </a:p>
          <a:p>
            <a:pPr algn="just"/>
            <a:endParaRPr lang="tr-TR" sz="2000" dirty="0"/>
          </a:p>
          <a:p>
            <a:pPr algn="just"/>
            <a:r>
              <a:rPr lang="tr-TR" sz="2000" dirty="0"/>
              <a:t>statik alan  buna benzer durumlar için kullanılır. Yani ürettiğimiz </a:t>
            </a:r>
            <a:r>
              <a:rPr lang="tr-TR" sz="2000" dirty="0" err="1"/>
              <a:t>oyuncusayısı</a:t>
            </a:r>
            <a:r>
              <a:rPr lang="tr-TR" sz="2000" dirty="0"/>
              <a:t> değeri nesnelerin oluşturulmasından bağımsız olarak, sınıf bazında bir özellik olmalıdır.</a:t>
            </a:r>
          </a:p>
          <a:p>
            <a:pPr algn="just"/>
            <a:endParaRPr lang="tr-TR" sz="2000" dirty="0"/>
          </a:p>
          <a:p>
            <a:pPr algn="just"/>
            <a:r>
              <a:rPr lang="tr-TR" sz="2000" dirty="0"/>
              <a:t>Oyuncu sayısını tutacak alan statik olmalıdır.</a:t>
            </a:r>
          </a:p>
          <a:p>
            <a:pPr algn="just"/>
            <a:endParaRPr lang="tr-TR" sz="2400" dirty="0"/>
          </a:p>
          <a:p>
            <a:pPr algn="just"/>
            <a:endParaRPr lang="tr-TR" sz="2400" dirty="0"/>
          </a:p>
          <a:p>
            <a:endParaRPr lang="tr-TR" sz="1600" dirty="0"/>
          </a:p>
        </p:txBody>
      </p:sp>
    </p:spTree>
    <p:extLst>
      <p:ext uri="{BB962C8B-B14F-4D97-AF65-F5344CB8AC3E}">
        <p14:creationId xmlns:p14="http://schemas.microsoft.com/office/powerpoint/2010/main" val="1513840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821634" y="0"/>
            <a:ext cx="10906539" cy="6771084"/>
          </a:xfrm>
          <a:prstGeom prst="rect">
            <a:avLst/>
          </a:prstGeom>
        </p:spPr>
        <p:txBody>
          <a:bodyPr wrap="square">
            <a:spAutoFit/>
          </a:bodyPr>
          <a:lstStyle/>
          <a:p>
            <a:r>
              <a:rPr lang="en-US" sz="1400" dirty="0"/>
              <a:t> class </a:t>
            </a:r>
            <a:r>
              <a:rPr lang="en-US" sz="1400" dirty="0" err="1"/>
              <a:t>TestBus</a:t>
            </a:r>
            <a:endParaRPr lang="en-US" sz="1400" dirty="0"/>
          </a:p>
          <a:p>
            <a:r>
              <a:rPr lang="en-US" sz="1400" dirty="0"/>
              <a:t> {</a:t>
            </a:r>
          </a:p>
          <a:p>
            <a:r>
              <a:rPr lang="en-US" sz="1400" dirty="0"/>
              <a:t>     static void Main()</a:t>
            </a:r>
          </a:p>
          <a:p>
            <a:r>
              <a:rPr lang="en-US" sz="1400" dirty="0"/>
              <a:t>     {</a:t>
            </a:r>
          </a:p>
          <a:p>
            <a:r>
              <a:rPr lang="en-US" sz="1400" dirty="0"/>
              <a:t>         // </a:t>
            </a:r>
            <a:r>
              <a:rPr lang="tr-TR" sz="1400" dirty="0"/>
              <a:t>nesne oluşturma statik kurucuyu çağırır.</a:t>
            </a:r>
            <a:r>
              <a:rPr lang="en-US" sz="1400" dirty="0"/>
              <a:t>.</a:t>
            </a:r>
          </a:p>
          <a:p>
            <a:r>
              <a:rPr lang="en-US" sz="1400" dirty="0"/>
              <a:t>         Bus bus1 = new Bus(71);</a:t>
            </a:r>
          </a:p>
          <a:p>
            <a:endParaRPr lang="en-US" sz="1400" dirty="0"/>
          </a:p>
          <a:p>
            <a:r>
              <a:rPr lang="en-US" sz="1400" dirty="0"/>
              <a:t>         // </a:t>
            </a:r>
            <a:r>
              <a:rPr lang="tr-TR" sz="1400" dirty="0"/>
              <a:t>ikinci otobüsü oluştur.</a:t>
            </a:r>
            <a:endParaRPr lang="en-US" sz="1400" dirty="0"/>
          </a:p>
          <a:p>
            <a:r>
              <a:rPr lang="en-US" sz="1400" dirty="0"/>
              <a:t>         Bus bus2 = new Bus(72);</a:t>
            </a:r>
          </a:p>
          <a:p>
            <a:endParaRPr lang="en-US" sz="1400" dirty="0"/>
          </a:p>
          <a:p>
            <a:r>
              <a:rPr lang="en-US" sz="1400" dirty="0"/>
              <a:t>         // bus1</a:t>
            </a:r>
            <a:r>
              <a:rPr lang="tr-TR" sz="1400" dirty="0"/>
              <a:t> (otobüs 1) yala çıkar.</a:t>
            </a:r>
            <a:endParaRPr lang="en-US" sz="1400" dirty="0"/>
          </a:p>
          <a:p>
            <a:r>
              <a:rPr lang="en-US" sz="1400" dirty="0"/>
              <a:t>         bus1.Drive();</a:t>
            </a:r>
          </a:p>
          <a:p>
            <a:endParaRPr lang="en-US" sz="1400" dirty="0"/>
          </a:p>
          <a:p>
            <a:r>
              <a:rPr lang="en-US" sz="1400" dirty="0"/>
              <a:t>         // </a:t>
            </a:r>
            <a:r>
              <a:rPr lang="tr-TR" sz="1400" dirty="0"/>
              <a:t>ikinci otobüsün hazır olması için bekle</a:t>
            </a:r>
            <a:r>
              <a:rPr lang="en-US" sz="1400" dirty="0"/>
              <a:t>.</a:t>
            </a:r>
          </a:p>
          <a:p>
            <a:r>
              <a:rPr lang="en-US" sz="1400" dirty="0"/>
              <a:t>         </a:t>
            </a:r>
            <a:r>
              <a:rPr lang="en-US" sz="1400" dirty="0" err="1"/>
              <a:t>System.Threading.Thread.Sleep</a:t>
            </a:r>
            <a:r>
              <a:rPr lang="en-US" sz="1400" dirty="0"/>
              <a:t>(25);</a:t>
            </a:r>
          </a:p>
          <a:p>
            <a:endParaRPr lang="en-US" sz="1400" dirty="0"/>
          </a:p>
          <a:p>
            <a:r>
              <a:rPr lang="en-US" sz="1400" dirty="0"/>
              <a:t>         // bus2</a:t>
            </a:r>
            <a:r>
              <a:rPr lang="tr-TR" sz="1400" dirty="0"/>
              <a:t>(otobüs2 </a:t>
            </a:r>
            <a:r>
              <a:rPr lang="tr-TR" sz="1400" dirty="0" err="1"/>
              <a:t>yi</a:t>
            </a:r>
            <a:r>
              <a:rPr lang="tr-TR" sz="1400" dirty="0"/>
              <a:t>) yola çıkar.</a:t>
            </a:r>
            <a:endParaRPr lang="en-US" sz="1400" dirty="0"/>
          </a:p>
          <a:p>
            <a:r>
              <a:rPr lang="en-US" sz="1400" dirty="0"/>
              <a:t>         bus2.Drive();</a:t>
            </a:r>
          </a:p>
          <a:p>
            <a:endParaRPr lang="en-US" sz="1400" dirty="0"/>
          </a:p>
          <a:p>
            <a:r>
              <a:rPr lang="en-US" sz="1400" dirty="0"/>
              <a:t>         </a:t>
            </a:r>
            <a:r>
              <a:rPr lang="en-US" sz="1400" dirty="0" err="1"/>
              <a:t>System.Console.WriteLine</a:t>
            </a:r>
            <a:r>
              <a:rPr lang="en-US" sz="1400" dirty="0"/>
              <a:t>("Press any key to exit.");</a:t>
            </a:r>
          </a:p>
          <a:p>
            <a:r>
              <a:rPr lang="en-US" sz="1400" dirty="0"/>
              <a:t>         </a:t>
            </a:r>
            <a:r>
              <a:rPr lang="en-US" sz="1400" dirty="0" err="1"/>
              <a:t>System.Console.ReadKey</a:t>
            </a:r>
            <a:r>
              <a:rPr lang="en-US" sz="1400" dirty="0"/>
              <a:t>();</a:t>
            </a:r>
          </a:p>
          <a:p>
            <a:r>
              <a:rPr lang="en-US" sz="1400" dirty="0"/>
              <a:t>     }</a:t>
            </a:r>
          </a:p>
          <a:p>
            <a:r>
              <a:rPr lang="en-US" sz="1400" dirty="0"/>
              <a:t> }</a:t>
            </a:r>
          </a:p>
          <a:p>
            <a:r>
              <a:rPr lang="en-US" sz="1400" dirty="0"/>
              <a:t> /* </a:t>
            </a:r>
            <a:r>
              <a:rPr lang="tr-TR" sz="1400" dirty="0"/>
              <a:t>örnek ekran çıktı</a:t>
            </a:r>
            <a:r>
              <a:rPr lang="en-US" sz="1400" dirty="0"/>
              <a:t>:</a:t>
            </a:r>
            <a:endParaRPr lang="tr-TR" sz="1400" dirty="0"/>
          </a:p>
          <a:p>
            <a:r>
              <a:rPr lang="tr-TR" sz="1400" dirty="0"/>
              <a:t>     </a:t>
            </a:r>
            <a:r>
              <a:rPr lang="en-US" sz="1400" dirty="0"/>
              <a:t>S</a:t>
            </a:r>
            <a:r>
              <a:rPr lang="tr-TR" sz="1400" dirty="0" err="1"/>
              <a:t>tatik</a:t>
            </a:r>
            <a:r>
              <a:rPr lang="tr-TR" sz="1400" dirty="0"/>
              <a:t> kurucu </a:t>
            </a:r>
            <a:r>
              <a:rPr lang="en-US" sz="1400" dirty="0"/>
              <a:t> global start time</a:t>
            </a:r>
            <a:r>
              <a:rPr lang="tr-TR" sz="1400" dirty="0"/>
              <a:t>’a atadığı </a:t>
            </a:r>
            <a:r>
              <a:rPr lang="tr-TR" sz="1400" dirty="0" err="1"/>
              <a:t>ilkdeğer</a:t>
            </a:r>
            <a:r>
              <a:rPr lang="en-US" sz="1400" dirty="0"/>
              <a:t> </a:t>
            </a:r>
            <a:r>
              <a:rPr lang="tr-TR" sz="1400" dirty="0"/>
              <a:t> 3:57:08 PM</a:t>
            </a:r>
            <a:r>
              <a:rPr lang="en-US" sz="1400" dirty="0"/>
              <a:t> </a:t>
            </a:r>
            <a:r>
              <a:rPr lang="tr-TR" sz="1400" dirty="0"/>
              <a:t> </a:t>
            </a:r>
            <a:endParaRPr lang="en-US" sz="1400" dirty="0"/>
          </a:p>
          <a:p>
            <a:r>
              <a:rPr lang="en-US" sz="1400" dirty="0"/>
              <a:t>     Bus #71 </a:t>
            </a:r>
            <a:r>
              <a:rPr lang="tr-TR" sz="1400" dirty="0"/>
              <a:t>oluşturuldu</a:t>
            </a:r>
            <a:r>
              <a:rPr lang="en-US" sz="1400" dirty="0"/>
              <a:t>.</a:t>
            </a:r>
          </a:p>
          <a:p>
            <a:r>
              <a:rPr lang="en-US" sz="1400" dirty="0"/>
              <a:t>     Bus #72 </a:t>
            </a:r>
            <a:r>
              <a:rPr lang="tr-TR" sz="1400" dirty="0"/>
              <a:t>oluşturuldu</a:t>
            </a:r>
            <a:r>
              <a:rPr lang="en-US" sz="1400" dirty="0"/>
              <a:t>.</a:t>
            </a:r>
            <a:endParaRPr lang="tr-TR" sz="1400" dirty="0"/>
          </a:p>
          <a:p>
            <a:r>
              <a:rPr lang="tr-TR" sz="1400" dirty="0"/>
              <a:t>     71</a:t>
            </a:r>
            <a:r>
              <a:rPr lang="en-US" sz="1400" dirty="0"/>
              <a:t> </a:t>
            </a:r>
            <a:r>
              <a:rPr lang="tr-TR" sz="1400" dirty="0"/>
              <a:t>yoluna çıktı, </a:t>
            </a:r>
            <a:r>
              <a:rPr lang="en-US" sz="1400" dirty="0"/>
              <a:t>global start time </a:t>
            </a:r>
            <a:r>
              <a:rPr lang="tr-TR" sz="1400" dirty="0"/>
              <a:t>‘dan  6.00</a:t>
            </a:r>
            <a:r>
              <a:rPr lang="en-US" sz="1400" dirty="0"/>
              <a:t> </a:t>
            </a:r>
            <a:r>
              <a:rPr lang="tr-TR" sz="1400" dirty="0"/>
              <a:t> dakika sonra 3.57 PM</a:t>
            </a:r>
          </a:p>
          <a:p>
            <a:r>
              <a:rPr lang="tr-TR" sz="1400" dirty="0"/>
              <a:t>     72</a:t>
            </a:r>
            <a:r>
              <a:rPr lang="en-US" sz="1400" dirty="0"/>
              <a:t> </a:t>
            </a:r>
            <a:r>
              <a:rPr lang="tr-TR" sz="1400" dirty="0"/>
              <a:t>yoluna çıktı, </a:t>
            </a:r>
            <a:r>
              <a:rPr lang="en-US" sz="1400" dirty="0"/>
              <a:t>global start time </a:t>
            </a:r>
            <a:r>
              <a:rPr lang="tr-TR" sz="1400" dirty="0"/>
              <a:t>‘dan  31.00</a:t>
            </a:r>
            <a:r>
              <a:rPr lang="en-US" sz="1400" dirty="0"/>
              <a:t> </a:t>
            </a:r>
            <a:r>
              <a:rPr lang="tr-TR" sz="1400" dirty="0"/>
              <a:t> dakika sonra 3.57 PM</a:t>
            </a:r>
            <a:endParaRPr lang="en-US" sz="1400" dirty="0"/>
          </a:p>
          <a:p>
            <a:r>
              <a:rPr lang="en-US" sz="1400" dirty="0"/>
              <a:t>*/</a:t>
            </a:r>
            <a:endParaRPr lang="tr-TR" sz="1400" dirty="0"/>
          </a:p>
        </p:txBody>
      </p:sp>
    </p:spTree>
    <p:extLst>
      <p:ext uri="{BB962C8B-B14F-4D97-AF65-F5344CB8AC3E}">
        <p14:creationId xmlns:p14="http://schemas.microsoft.com/office/powerpoint/2010/main" val="3222568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68626" y="709785"/>
            <a:ext cx="7712765" cy="2585323"/>
          </a:xfrm>
          <a:prstGeom prst="rect">
            <a:avLst/>
          </a:prstGeom>
        </p:spPr>
        <p:txBody>
          <a:bodyPr wrap="square">
            <a:spAutoFit/>
          </a:bodyPr>
          <a:lstStyle/>
          <a:p>
            <a:r>
              <a:rPr lang="en-US" dirty="0"/>
              <a:t> class </a:t>
            </a:r>
            <a:r>
              <a:rPr lang="en-US" dirty="0" err="1"/>
              <a:t>MyClass</a:t>
            </a:r>
            <a:r>
              <a:rPr lang="en-US" dirty="0"/>
              <a:t> </a:t>
            </a:r>
            <a:endParaRPr lang="tr-TR" dirty="0"/>
          </a:p>
          <a:p>
            <a:r>
              <a:rPr lang="en-US" dirty="0"/>
              <a:t>  {</a:t>
            </a:r>
            <a:endParaRPr lang="tr-TR" dirty="0"/>
          </a:p>
          <a:p>
            <a:r>
              <a:rPr lang="en-US" dirty="0"/>
              <a:t>       </a:t>
            </a:r>
            <a:r>
              <a:rPr lang="en-US" dirty="0" err="1"/>
              <a:t>const</a:t>
            </a:r>
            <a:r>
              <a:rPr lang="en-US" dirty="0"/>
              <a:t> </a:t>
            </a:r>
            <a:r>
              <a:rPr lang="en-US" dirty="0" err="1"/>
              <a:t>int</a:t>
            </a:r>
            <a:r>
              <a:rPr lang="en-US" dirty="0"/>
              <a:t> </a:t>
            </a:r>
            <a:r>
              <a:rPr lang="en-US" dirty="0" err="1"/>
              <a:t>IntVal</a:t>
            </a:r>
            <a:r>
              <a:rPr lang="en-US" dirty="0"/>
              <a:t> = 100;     // Defines a constant of type</a:t>
            </a:r>
            <a:r>
              <a:rPr lang="tr-TR" dirty="0"/>
              <a:t> </a:t>
            </a:r>
            <a:r>
              <a:rPr lang="en-US" dirty="0" err="1"/>
              <a:t>int</a:t>
            </a:r>
            <a:endParaRPr lang="tr-TR" dirty="0"/>
          </a:p>
          <a:p>
            <a:r>
              <a:rPr lang="tr-TR" dirty="0"/>
              <a:t>                   </a:t>
            </a:r>
            <a:r>
              <a:rPr lang="en-US" dirty="0"/>
              <a:t>↑ </a:t>
            </a:r>
            <a:r>
              <a:rPr lang="tr-TR" dirty="0"/>
              <a:t> </a:t>
            </a:r>
            <a:r>
              <a:rPr lang="en-US" dirty="0"/>
              <a:t>            ↑          // with a value of 100.</a:t>
            </a:r>
            <a:endParaRPr lang="tr-TR" dirty="0"/>
          </a:p>
          <a:p>
            <a:r>
              <a:rPr lang="en-US" dirty="0"/>
              <a:t>   }         </a:t>
            </a:r>
            <a:r>
              <a:rPr lang="tr-TR" dirty="0"/>
              <a:t>   </a:t>
            </a:r>
            <a:r>
              <a:rPr lang="en-US" dirty="0"/>
              <a:t>Type       Initializer </a:t>
            </a:r>
            <a:endParaRPr lang="tr-TR" dirty="0"/>
          </a:p>
          <a:p>
            <a:endParaRPr lang="tr-TR" dirty="0"/>
          </a:p>
          <a:p>
            <a:r>
              <a:rPr lang="en-US" dirty="0" err="1"/>
              <a:t>const</a:t>
            </a:r>
            <a:r>
              <a:rPr lang="en-US" dirty="0"/>
              <a:t> double PI = 3.1416;      // Error: cannot be declared outside a type</a:t>
            </a:r>
            <a:endParaRPr lang="tr-TR" dirty="0"/>
          </a:p>
          <a:p>
            <a:r>
              <a:rPr lang="tr-TR" dirty="0"/>
              <a:t>          </a:t>
            </a:r>
            <a:r>
              <a:rPr lang="en-US" dirty="0"/>
              <a:t>                                  </a:t>
            </a:r>
            <a:r>
              <a:rPr lang="tr-TR" dirty="0"/>
              <a:t>       </a:t>
            </a:r>
            <a:r>
              <a:rPr lang="en-US" dirty="0"/>
              <a:t>// declaration</a:t>
            </a:r>
          </a:p>
          <a:p>
            <a:r>
              <a:rPr lang="en-US" dirty="0"/>
              <a:t> </a:t>
            </a:r>
            <a:endParaRPr lang="tr-TR" dirty="0"/>
          </a:p>
        </p:txBody>
      </p:sp>
      <p:sp>
        <p:nvSpPr>
          <p:cNvPr id="3" name="Dikdörtgen 2"/>
          <p:cNvSpPr/>
          <p:nvPr/>
        </p:nvSpPr>
        <p:spPr>
          <a:xfrm>
            <a:off x="901146" y="3523926"/>
            <a:ext cx="7023653" cy="1477328"/>
          </a:xfrm>
          <a:prstGeom prst="rect">
            <a:avLst/>
          </a:prstGeom>
        </p:spPr>
        <p:txBody>
          <a:bodyPr wrap="square">
            <a:spAutoFit/>
          </a:bodyPr>
          <a:lstStyle/>
          <a:p>
            <a:r>
              <a:rPr lang="en-US" dirty="0"/>
              <a:t> class </a:t>
            </a:r>
            <a:r>
              <a:rPr lang="en-US" dirty="0" err="1"/>
              <a:t>MyClass</a:t>
            </a:r>
            <a:endParaRPr lang="tr-TR" dirty="0"/>
          </a:p>
          <a:p>
            <a:r>
              <a:rPr lang="en-US" dirty="0"/>
              <a:t>   {</a:t>
            </a:r>
            <a:endParaRPr lang="tr-TR" dirty="0"/>
          </a:p>
          <a:p>
            <a:r>
              <a:rPr lang="en-US" dirty="0"/>
              <a:t>      </a:t>
            </a:r>
            <a:r>
              <a:rPr lang="en-US" dirty="0" err="1"/>
              <a:t>const</a:t>
            </a:r>
            <a:r>
              <a:rPr lang="en-US" dirty="0"/>
              <a:t> </a:t>
            </a:r>
            <a:r>
              <a:rPr lang="en-US" dirty="0" err="1"/>
              <a:t>int</a:t>
            </a:r>
            <a:r>
              <a:rPr lang="en-US" dirty="0"/>
              <a:t> IntVal1 = 100;</a:t>
            </a:r>
            <a:endParaRPr lang="tr-TR" dirty="0"/>
          </a:p>
          <a:p>
            <a:r>
              <a:rPr lang="en-US" dirty="0"/>
              <a:t>      </a:t>
            </a:r>
            <a:r>
              <a:rPr lang="en-US" dirty="0" err="1"/>
              <a:t>const</a:t>
            </a:r>
            <a:r>
              <a:rPr lang="en-US" dirty="0"/>
              <a:t> </a:t>
            </a:r>
            <a:r>
              <a:rPr lang="en-US" dirty="0" err="1"/>
              <a:t>int</a:t>
            </a:r>
            <a:r>
              <a:rPr lang="en-US" dirty="0"/>
              <a:t> IntVal2 = 2 * IntVal1;  // Fine, since the value of</a:t>
            </a:r>
            <a:r>
              <a:rPr lang="tr-TR" dirty="0"/>
              <a:t> </a:t>
            </a:r>
            <a:r>
              <a:rPr lang="en-US" dirty="0"/>
              <a:t>IntVal1</a:t>
            </a:r>
            <a:endParaRPr lang="tr-TR" dirty="0"/>
          </a:p>
          <a:p>
            <a:r>
              <a:rPr lang="en-US" dirty="0"/>
              <a:t>   }                                    // was set in the previous line</a:t>
            </a:r>
            <a:endParaRPr lang="tr-TR" dirty="0"/>
          </a:p>
        </p:txBody>
      </p:sp>
    </p:spTree>
    <p:extLst>
      <p:ext uri="{BB962C8B-B14F-4D97-AF65-F5344CB8AC3E}">
        <p14:creationId xmlns:p14="http://schemas.microsoft.com/office/powerpoint/2010/main" val="1990568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086678" y="886744"/>
            <a:ext cx="6983896" cy="1477328"/>
          </a:xfrm>
          <a:prstGeom prst="rect">
            <a:avLst/>
          </a:prstGeom>
        </p:spPr>
        <p:txBody>
          <a:bodyPr wrap="square">
            <a:spAutoFit/>
          </a:bodyPr>
          <a:lstStyle/>
          <a:p>
            <a:r>
              <a:rPr lang="en-US" dirty="0"/>
              <a:t> class </a:t>
            </a:r>
            <a:r>
              <a:rPr lang="en-US" dirty="0" err="1"/>
              <a:t>MyClass</a:t>
            </a:r>
            <a:endParaRPr lang="tr-TR" dirty="0"/>
          </a:p>
          <a:p>
            <a:r>
              <a:rPr lang="en-US" dirty="0"/>
              <a:t>   {</a:t>
            </a:r>
            <a:endParaRPr lang="tr-TR" dirty="0"/>
          </a:p>
          <a:p>
            <a:r>
              <a:rPr lang="en-US" dirty="0"/>
              <a:t>      </a:t>
            </a:r>
            <a:r>
              <a:rPr lang="en-US" dirty="0" err="1"/>
              <a:t>const</a:t>
            </a:r>
            <a:r>
              <a:rPr lang="en-US" dirty="0"/>
              <a:t> </a:t>
            </a:r>
            <a:r>
              <a:rPr lang="en-US" dirty="0" err="1"/>
              <a:t>int</a:t>
            </a:r>
            <a:r>
              <a:rPr lang="en-US" dirty="0"/>
              <a:t> </a:t>
            </a:r>
            <a:r>
              <a:rPr lang="en-US" dirty="0" err="1"/>
              <a:t>IntVal</a:t>
            </a:r>
            <a:r>
              <a:rPr lang="en-US" dirty="0"/>
              <a:t>;                // Error: initialization is required.</a:t>
            </a:r>
            <a:endParaRPr lang="tr-TR" dirty="0"/>
          </a:p>
          <a:p>
            <a:r>
              <a:rPr lang="en-US" dirty="0"/>
              <a:t>      </a:t>
            </a:r>
            <a:r>
              <a:rPr lang="en-US" dirty="0" err="1"/>
              <a:t>IntVal</a:t>
            </a:r>
            <a:r>
              <a:rPr lang="en-US" dirty="0"/>
              <a:t> = 100;                    // Error: assignment is not allowed.</a:t>
            </a:r>
            <a:endParaRPr lang="tr-TR" dirty="0"/>
          </a:p>
          <a:p>
            <a:r>
              <a:rPr lang="en-US" dirty="0"/>
              <a:t>   }</a:t>
            </a:r>
          </a:p>
        </p:txBody>
      </p:sp>
      <p:sp>
        <p:nvSpPr>
          <p:cNvPr id="3" name="Dikdörtgen 2"/>
          <p:cNvSpPr/>
          <p:nvPr/>
        </p:nvSpPr>
        <p:spPr>
          <a:xfrm>
            <a:off x="1232452" y="2834814"/>
            <a:ext cx="7142922" cy="3139321"/>
          </a:xfrm>
          <a:prstGeom prst="rect">
            <a:avLst/>
          </a:prstGeom>
        </p:spPr>
        <p:txBody>
          <a:bodyPr wrap="square">
            <a:spAutoFit/>
          </a:bodyPr>
          <a:lstStyle/>
          <a:p>
            <a:r>
              <a:rPr lang="tr-TR" dirty="0"/>
              <a:t> </a:t>
            </a:r>
            <a:r>
              <a:rPr lang="tr-TR" dirty="0" err="1"/>
              <a:t>class</a:t>
            </a:r>
            <a:r>
              <a:rPr lang="tr-TR" dirty="0"/>
              <a:t> X</a:t>
            </a:r>
          </a:p>
          <a:p>
            <a:r>
              <a:rPr lang="tr-TR" dirty="0"/>
              <a:t>   {</a:t>
            </a:r>
          </a:p>
          <a:p>
            <a:r>
              <a:rPr lang="tr-TR" dirty="0"/>
              <a:t>      </a:t>
            </a:r>
            <a:r>
              <a:rPr lang="tr-TR" dirty="0" err="1"/>
              <a:t>public</a:t>
            </a:r>
            <a:r>
              <a:rPr lang="tr-TR" dirty="0"/>
              <a:t> </a:t>
            </a:r>
            <a:r>
              <a:rPr lang="tr-TR" dirty="0" err="1"/>
              <a:t>const</a:t>
            </a:r>
            <a:r>
              <a:rPr lang="tr-TR" dirty="0"/>
              <a:t> </a:t>
            </a:r>
            <a:r>
              <a:rPr lang="tr-TR" dirty="0" err="1"/>
              <a:t>double</a:t>
            </a:r>
            <a:r>
              <a:rPr lang="tr-TR" dirty="0"/>
              <a:t> PI = 3.1416;</a:t>
            </a:r>
          </a:p>
          <a:p>
            <a:r>
              <a:rPr lang="tr-TR" dirty="0"/>
              <a:t>   }</a:t>
            </a:r>
          </a:p>
          <a:p>
            <a:r>
              <a:rPr lang="tr-TR" dirty="0"/>
              <a:t>      </a:t>
            </a:r>
            <a:r>
              <a:rPr lang="tr-TR" dirty="0" err="1"/>
              <a:t>class</a:t>
            </a:r>
            <a:r>
              <a:rPr lang="tr-TR" dirty="0"/>
              <a:t> Program</a:t>
            </a:r>
          </a:p>
          <a:p>
            <a:r>
              <a:rPr lang="tr-TR" dirty="0"/>
              <a:t>   {</a:t>
            </a:r>
          </a:p>
          <a:p>
            <a:r>
              <a:rPr lang="tr-TR" dirty="0"/>
              <a:t>      </a:t>
            </a:r>
            <a:r>
              <a:rPr lang="tr-TR" dirty="0" err="1"/>
              <a:t>static</a:t>
            </a:r>
            <a:r>
              <a:rPr lang="tr-TR" dirty="0"/>
              <a:t> </a:t>
            </a:r>
            <a:r>
              <a:rPr lang="tr-TR" dirty="0" err="1"/>
              <a:t>void</a:t>
            </a:r>
            <a:r>
              <a:rPr lang="tr-TR" dirty="0"/>
              <a:t> Main()</a:t>
            </a:r>
          </a:p>
          <a:p>
            <a:r>
              <a:rPr lang="tr-TR" dirty="0"/>
              <a:t>      {</a:t>
            </a:r>
          </a:p>
          <a:p>
            <a:r>
              <a:rPr lang="tr-TR" dirty="0"/>
              <a:t>         </a:t>
            </a:r>
            <a:r>
              <a:rPr lang="tr-TR" dirty="0" err="1"/>
              <a:t>Console.WriteLine</a:t>
            </a:r>
            <a:r>
              <a:rPr lang="tr-TR" dirty="0"/>
              <a:t>("pi = {0}", X.PI);    // </a:t>
            </a:r>
            <a:r>
              <a:rPr lang="tr-TR" dirty="0" err="1"/>
              <a:t>Use</a:t>
            </a:r>
            <a:r>
              <a:rPr lang="tr-TR" dirty="0"/>
              <a:t> </a:t>
            </a:r>
            <a:r>
              <a:rPr lang="tr-TR" dirty="0" err="1"/>
              <a:t>static</a:t>
            </a:r>
            <a:r>
              <a:rPr lang="tr-TR" dirty="0"/>
              <a:t> </a:t>
            </a:r>
            <a:r>
              <a:rPr lang="tr-TR" dirty="0" err="1"/>
              <a:t>field</a:t>
            </a:r>
            <a:r>
              <a:rPr lang="tr-TR" dirty="0"/>
              <a:t> PI          </a:t>
            </a:r>
          </a:p>
          <a:p>
            <a:r>
              <a:rPr lang="tr-TR" dirty="0"/>
              <a:t>       } </a:t>
            </a:r>
          </a:p>
          <a:p>
            <a:r>
              <a:rPr lang="tr-TR" dirty="0"/>
              <a:t>  }</a:t>
            </a:r>
          </a:p>
        </p:txBody>
      </p:sp>
      <p:sp>
        <p:nvSpPr>
          <p:cNvPr id="4" name="Dikdörtgen 3"/>
          <p:cNvSpPr/>
          <p:nvPr/>
        </p:nvSpPr>
        <p:spPr>
          <a:xfrm>
            <a:off x="1417982" y="6260211"/>
            <a:ext cx="1340576" cy="369332"/>
          </a:xfrm>
          <a:prstGeom prst="rect">
            <a:avLst/>
          </a:prstGeom>
          <a:solidFill>
            <a:schemeClr val="accent2"/>
          </a:solidFill>
        </p:spPr>
        <p:txBody>
          <a:bodyPr wrap="square">
            <a:spAutoFit/>
          </a:bodyPr>
          <a:lstStyle/>
          <a:p>
            <a:r>
              <a:rPr lang="tr-TR" dirty="0"/>
              <a:t>pi = 3.1416</a:t>
            </a:r>
          </a:p>
        </p:txBody>
      </p:sp>
    </p:spTree>
    <p:extLst>
      <p:ext uri="{BB962C8B-B14F-4D97-AF65-F5344CB8AC3E}">
        <p14:creationId xmlns:p14="http://schemas.microsoft.com/office/powerpoint/2010/main" val="3584650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503582" y="0"/>
            <a:ext cx="11569148" cy="6955750"/>
          </a:xfrm>
          <a:prstGeom prst="rect">
            <a:avLst/>
          </a:prstGeom>
        </p:spPr>
        <p:txBody>
          <a:bodyPr wrap="square">
            <a:spAutoFit/>
          </a:bodyPr>
          <a:lstStyle/>
          <a:p>
            <a:r>
              <a:rPr lang="tr-TR" dirty="0"/>
              <a:t>Anonim Sınıflar</a:t>
            </a:r>
          </a:p>
          <a:p>
            <a:endParaRPr lang="tr-TR" sz="1600" dirty="0"/>
          </a:p>
          <a:p>
            <a:r>
              <a:rPr lang="tr-TR" sz="1600" dirty="0"/>
              <a:t>Adı olmayan sınıflara anonim sınıf adı verilmektedir.</a:t>
            </a:r>
          </a:p>
          <a:p>
            <a:r>
              <a:rPr lang="tr-TR" sz="1600" dirty="0"/>
              <a:t>Yeni bir anonim sınıf oluşturmak için;</a:t>
            </a:r>
          </a:p>
          <a:p>
            <a:endParaRPr lang="tr-TR" sz="1600" dirty="0"/>
          </a:p>
          <a:p>
            <a:r>
              <a:rPr lang="tr-TR" sz="1600" dirty="0" err="1"/>
              <a:t>anonimNesne</a:t>
            </a:r>
            <a:r>
              <a:rPr lang="tr-TR" sz="1600" dirty="0"/>
              <a:t> = </a:t>
            </a:r>
            <a:r>
              <a:rPr lang="tr-TR" sz="1600" dirty="0" err="1"/>
              <a:t>new</a:t>
            </a:r>
            <a:r>
              <a:rPr lang="tr-TR" sz="1600" dirty="0"/>
              <a:t> { Ad = "Furkan", Yas = 28 };</a:t>
            </a:r>
          </a:p>
          <a:p>
            <a:endParaRPr lang="tr-TR" sz="1600" dirty="0"/>
          </a:p>
          <a:p>
            <a:r>
              <a:rPr lang="tr-TR" sz="1600" dirty="0"/>
              <a:t>Bu sınıf, Ad ve Yas olmak üzere iki </a:t>
            </a:r>
            <a:r>
              <a:rPr lang="tr-TR" sz="1600" dirty="0" err="1"/>
              <a:t>public</a:t>
            </a:r>
            <a:r>
              <a:rPr lang="tr-TR" sz="1600" dirty="0"/>
              <a:t> özellik içermektedir.</a:t>
            </a:r>
          </a:p>
          <a:p>
            <a:endParaRPr lang="tr-TR" sz="1600" dirty="0"/>
          </a:p>
          <a:p>
            <a:r>
              <a:rPr lang="tr-TR" sz="1600" dirty="0"/>
              <a:t>Not: Anonim sınıflara aslında isimsiz değillerdir çünkü çalışma zamanı sırasında derleyici tarafından isimlendirilmektedirler, ancak arka planda işleyen bu isimlendirme işlemi kullanıcıyı etkilememektedir.</a:t>
            </a:r>
          </a:p>
          <a:p>
            <a:endParaRPr lang="tr-TR" sz="1600" dirty="0"/>
          </a:p>
          <a:p>
            <a:r>
              <a:rPr lang="tr-TR" sz="1600" dirty="0"/>
              <a:t>var anahtar sözcüğü sayesinde,  nesnenin veri türü aslında bizi pek de ilgilendirmemektedir.</a:t>
            </a:r>
          </a:p>
          <a:p>
            <a:endParaRPr lang="tr-TR" sz="1600" dirty="0"/>
          </a:p>
          <a:p>
            <a:r>
              <a:rPr lang="tr-TR" sz="1600" dirty="0"/>
              <a:t>var </a:t>
            </a:r>
            <a:r>
              <a:rPr lang="tr-TR" sz="1600" dirty="0" err="1"/>
              <a:t>anonimNesne</a:t>
            </a:r>
            <a:r>
              <a:rPr lang="tr-TR" sz="1600" dirty="0"/>
              <a:t> = </a:t>
            </a:r>
            <a:r>
              <a:rPr lang="tr-TR" sz="1600" dirty="0" err="1"/>
              <a:t>new</a:t>
            </a:r>
            <a:r>
              <a:rPr lang="tr-TR" sz="1600" dirty="0"/>
              <a:t> { Ad = "Furkan", Yas = 28 };</a:t>
            </a:r>
          </a:p>
          <a:p>
            <a:endParaRPr lang="tr-TR" sz="1600" dirty="0"/>
          </a:p>
          <a:p>
            <a:r>
              <a:rPr lang="tr-TR" sz="1600" dirty="0"/>
              <a:t>Bu nesnenin özelliklerine de aşağıdaki gibi erişebiliriz</a:t>
            </a:r>
          </a:p>
          <a:p>
            <a:endParaRPr lang="tr-TR" sz="1600" dirty="0"/>
          </a:p>
          <a:p>
            <a:r>
              <a:rPr lang="tr-TR" sz="1600" dirty="0" err="1"/>
              <a:t>Console.WriteLine</a:t>
            </a:r>
            <a:r>
              <a:rPr lang="tr-TR" sz="1600" dirty="0"/>
              <a:t>("Ad: {0} Yaş: {1}", </a:t>
            </a:r>
            <a:r>
              <a:rPr lang="tr-TR" sz="1600" dirty="0" err="1"/>
              <a:t>anonimNesne.Ad</a:t>
            </a:r>
            <a:r>
              <a:rPr lang="tr-TR" sz="1600" dirty="0"/>
              <a:t>, </a:t>
            </a:r>
            <a:r>
              <a:rPr lang="tr-TR" sz="1600" dirty="0" err="1"/>
              <a:t>anonimNesne.Yas</a:t>
            </a:r>
            <a:r>
              <a:rPr lang="tr-TR" sz="1600" dirty="0"/>
              <a:t>};</a:t>
            </a:r>
          </a:p>
          <a:p>
            <a:endParaRPr lang="tr-TR" sz="1600" dirty="0"/>
          </a:p>
          <a:p>
            <a:r>
              <a:rPr lang="tr-TR" sz="1600" dirty="0"/>
              <a:t>Ve yeni anonim nesneler de ekleyebiliriz</a:t>
            </a:r>
          </a:p>
          <a:p>
            <a:endParaRPr lang="tr-TR" sz="1600" dirty="0"/>
          </a:p>
          <a:p>
            <a:r>
              <a:rPr lang="tr-TR" sz="1600" dirty="0"/>
              <a:t>var </a:t>
            </a:r>
            <a:r>
              <a:rPr lang="tr-TR" sz="1600" dirty="0" err="1"/>
              <a:t>baskaBirAnonimNesne</a:t>
            </a:r>
            <a:r>
              <a:rPr lang="tr-TR" sz="1600" dirty="0"/>
              <a:t> = </a:t>
            </a:r>
            <a:r>
              <a:rPr lang="tr-TR" sz="1600" dirty="0" err="1"/>
              <a:t>new</a:t>
            </a:r>
            <a:r>
              <a:rPr lang="tr-TR" sz="1600" dirty="0"/>
              <a:t> { Ad = "Hakan", Yas = 25 };</a:t>
            </a:r>
          </a:p>
          <a:p>
            <a:r>
              <a:rPr lang="tr-TR" sz="1600" dirty="0"/>
              <a:t>Ek olarak, yarattığımız bu eş veri türüne dahil nesnelerin değerlerini de birbirlerine atayabilmemiz mümkündür:</a:t>
            </a:r>
          </a:p>
          <a:p>
            <a:r>
              <a:rPr lang="tr-TR" sz="1600" dirty="0" err="1"/>
              <a:t>anonimNesne</a:t>
            </a:r>
            <a:r>
              <a:rPr lang="tr-TR" sz="1600" dirty="0"/>
              <a:t>= </a:t>
            </a:r>
            <a:r>
              <a:rPr lang="tr-TR" sz="1600" dirty="0" err="1"/>
              <a:t>baskaBirAnonimNesne</a:t>
            </a:r>
            <a:r>
              <a:rPr lang="tr-TR" sz="1600" dirty="0"/>
              <a:t>;</a:t>
            </a:r>
          </a:p>
          <a:p>
            <a:r>
              <a:rPr lang="tr-TR" sz="1600" dirty="0"/>
              <a:t>Not: Anonim sınıflar sadece </a:t>
            </a:r>
            <a:r>
              <a:rPr lang="tr-TR" sz="1600" dirty="0" err="1"/>
              <a:t>public</a:t>
            </a:r>
            <a:r>
              <a:rPr lang="tr-TR" sz="1600" dirty="0"/>
              <a:t> özellikler barındırabilirler ve tüm özellikler nesne yaratma aşamasında atanmalıdır. Statik olarak belirtilemezler ve </a:t>
            </a:r>
            <a:r>
              <a:rPr lang="tr-TR" sz="1600" dirty="0" err="1"/>
              <a:t>metod</a:t>
            </a:r>
            <a:r>
              <a:rPr lang="tr-TR" sz="1600" dirty="0"/>
              <a:t> barındıramazlar.</a:t>
            </a:r>
          </a:p>
        </p:txBody>
      </p:sp>
    </p:spTree>
    <p:extLst>
      <p:ext uri="{BB962C8B-B14F-4D97-AF65-F5344CB8AC3E}">
        <p14:creationId xmlns:p14="http://schemas.microsoft.com/office/powerpoint/2010/main" val="433700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630017" y="1009904"/>
            <a:ext cx="6096000" cy="2585323"/>
          </a:xfrm>
          <a:prstGeom prst="rect">
            <a:avLst/>
          </a:prstGeom>
        </p:spPr>
        <p:txBody>
          <a:bodyPr>
            <a:spAutoFit/>
          </a:bodyPr>
          <a:lstStyle/>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System.Collections.Generic</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System.Linq</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System.Text</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System.Threading.Tasks</a:t>
            </a:r>
            <a:r>
              <a:rPr lang="tr-TR" sz="900" dirty="0">
                <a:solidFill>
                  <a:srgbClr val="000000"/>
                </a:solidFill>
                <a:highlight>
                  <a:srgbClr val="FFFFFF"/>
                </a:highlight>
                <a:latin typeface="Consolas" panose="020B0609020204030204" pitchFamily="49" charset="0"/>
              </a:rPr>
              <a:t>;</a:t>
            </a:r>
          </a:p>
          <a:p>
            <a:endParaRPr lang="tr-TR" sz="900" dirty="0">
              <a:solidFill>
                <a:srgbClr val="000000"/>
              </a:solidFill>
              <a:highlight>
                <a:srgbClr val="FFFFFF"/>
              </a:highlight>
              <a:latin typeface="Consolas" panose="020B0609020204030204" pitchFamily="49" charset="0"/>
            </a:endParaRPr>
          </a:p>
          <a:p>
            <a:r>
              <a:rPr lang="tr-TR" sz="900" dirty="0" err="1">
                <a:solidFill>
                  <a:srgbClr val="0000FF"/>
                </a:solidFill>
                <a:highlight>
                  <a:srgbClr val="FFFFFF"/>
                </a:highlight>
                <a:latin typeface="Consolas" panose="020B0609020204030204" pitchFamily="49" charset="0"/>
              </a:rPr>
              <a:t>namespace</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agirlik</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a:solidFill>
                  <a:srgbClr val="2B91AF"/>
                </a:solidFill>
                <a:highlight>
                  <a:srgbClr val="FFFFFF"/>
                </a:highlight>
                <a:latin typeface="Consolas" panose="020B0609020204030204" pitchFamily="49" charset="0"/>
              </a:rPr>
              <a:t>Personel</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p>
          <a:p>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Agirlik</a:t>
            </a:r>
            <a:r>
              <a:rPr lang="en-US" sz="900" dirty="0">
                <a:solidFill>
                  <a:srgbClr val="000000"/>
                </a:solidFill>
                <a:highlight>
                  <a:srgbClr val="FFFFFF"/>
                </a:highlight>
                <a:latin typeface="Consolas" panose="020B0609020204030204" pitchFamily="49" charset="0"/>
              </a:rPr>
              <a:t> a = </a:t>
            </a:r>
            <a:r>
              <a:rPr lang="en-US" sz="900" dirty="0">
                <a:solidFill>
                  <a:srgbClr val="0000FF"/>
                </a:solidFill>
                <a:highlight>
                  <a:srgbClr val="FFFFFF"/>
                </a:highlight>
                <a:latin typeface="Consolas" panose="020B0609020204030204" pitchFamily="49" charset="0"/>
              </a:rPr>
              <a:t>new</a:t>
            </a:r>
            <a:r>
              <a:rPr lang="en-US" sz="900" dirty="0">
                <a:solidFill>
                  <a:srgbClr val="000000"/>
                </a:solidFill>
                <a:highlight>
                  <a:srgbClr val="FFFFFF"/>
                </a:highlight>
                <a:latin typeface="Consolas" panose="020B0609020204030204" pitchFamily="49" charset="0"/>
              </a:rPr>
              <a:t> </a:t>
            </a:r>
            <a:r>
              <a:rPr lang="en-US" sz="900" dirty="0" err="1">
                <a:solidFill>
                  <a:srgbClr val="2B91AF"/>
                </a:solidFill>
                <a:highlight>
                  <a:srgbClr val="FFFFFF"/>
                </a:highlight>
                <a:latin typeface="Consolas" panose="020B0609020204030204" pitchFamily="49" charset="0"/>
              </a:rPr>
              <a:t>Agirlik</a:t>
            </a:r>
            <a:r>
              <a:rPr lang="en-US" sz="900" dirty="0">
                <a:solidFill>
                  <a:srgbClr val="000000"/>
                </a:solidFill>
                <a:highlight>
                  <a:srgbClr val="FFFFFF"/>
                </a:highlight>
                <a:latin typeface="Consolas" panose="020B0609020204030204" pitchFamily="49" charset="0"/>
              </a:rPr>
              <a:t>(5, 35);</a:t>
            </a:r>
          </a:p>
          <a:p>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void</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yazdir</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Console</a:t>
            </a:r>
            <a:r>
              <a:rPr lang="tr-TR" sz="900" dirty="0" err="1">
                <a:solidFill>
                  <a:srgbClr val="000000"/>
                </a:solidFill>
                <a:highlight>
                  <a:srgbClr val="FFFFFF"/>
                </a:highlight>
                <a:latin typeface="Consolas" panose="020B0609020204030204" pitchFamily="49" charset="0"/>
              </a:rPr>
              <a:t>.WriteLine</a:t>
            </a:r>
            <a:r>
              <a:rPr lang="tr-TR" sz="900" dirty="0">
                <a:solidFill>
                  <a:srgbClr val="000000"/>
                </a:solidFill>
                <a:highlight>
                  <a:srgbClr val="FFFFFF"/>
                </a:highlight>
                <a:latin typeface="Consolas" panose="020B0609020204030204" pitchFamily="49" charset="0"/>
              </a:rPr>
              <a:t>(</a:t>
            </a:r>
            <a:r>
              <a:rPr lang="tr-TR" sz="900" dirty="0">
                <a:solidFill>
                  <a:srgbClr val="A31515"/>
                </a:solidFill>
                <a:highlight>
                  <a:srgbClr val="FFFFFF"/>
                </a:highlight>
                <a:latin typeface="Consolas" panose="020B0609020204030204" pitchFamily="49" charset="0"/>
              </a:rPr>
              <a:t>" </a:t>
            </a:r>
            <a:r>
              <a:rPr lang="tr-TR" sz="900" dirty="0" err="1">
                <a:solidFill>
                  <a:srgbClr val="A31515"/>
                </a:solidFill>
                <a:highlight>
                  <a:srgbClr val="FFFFFF"/>
                </a:highlight>
                <a:latin typeface="Consolas" panose="020B0609020204030204" pitchFamily="49" charset="0"/>
              </a:rPr>
              <a:t>agırlık</a:t>
            </a:r>
            <a:r>
              <a:rPr lang="tr-TR" sz="900" dirty="0">
                <a:solidFill>
                  <a:srgbClr val="A31515"/>
                </a:solidFill>
                <a:highlight>
                  <a:srgbClr val="FFFFFF"/>
                </a:highlight>
                <a:latin typeface="Consolas" panose="020B0609020204030204" pitchFamily="49" charset="0"/>
              </a:rPr>
              <a:t> :{0} kilo, {1} gram </a:t>
            </a:r>
            <a:r>
              <a:rPr lang="tr-TR" sz="900" dirty="0" err="1">
                <a:solidFill>
                  <a:srgbClr val="A31515"/>
                </a:solidFill>
                <a:highlight>
                  <a:srgbClr val="FFFFFF"/>
                </a:highlight>
                <a:latin typeface="Consolas" panose="020B0609020204030204" pitchFamily="49" charset="0"/>
              </a:rPr>
              <a:t>dır</a:t>
            </a:r>
            <a:r>
              <a:rPr lang="tr-TR" sz="900" dirty="0">
                <a:solidFill>
                  <a:srgbClr val="A31515"/>
                </a:solidFill>
                <a:highlight>
                  <a:srgbClr val="FFFFFF"/>
                </a:highlight>
                <a:latin typeface="Consolas" panose="020B0609020204030204" pitchFamily="49" charset="0"/>
              </a:rPr>
              <a:t>"</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a.Kilo</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a.Gram</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a:t>
            </a:r>
            <a:endParaRPr lang="tr-TR" dirty="0"/>
          </a:p>
        </p:txBody>
      </p:sp>
    </p:spTree>
    <p:extLst>
      <p:ext uri="{BB962C8B-B14F-4D97-AF65-F5344CB8AC3E}">
        <p14:creationId xmlns:p14="http://schemas.microsoft.com/office/powerpoint/2010/main" val="28847646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047999" y="-218152"/>
            <a:ext cx="6904383" cy="7294305"/>
          </a:xfrm>
          <a:prstGeom prst="rect">
            <a:avLst/>
          </a:prstGeom>
        </p:spPr>
        <p:txBody>
          <a:bodyPr wrap="square">
            <a:spAutoFit/>
          </a:bodyPr>
          <a:lstStyle/>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System.Collections.Generic</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System.Linq</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System.Text</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System.Threading.Tasks</a:t>
            </a:r>
            <a:r>
              <a:rPr lang="tr-TR" sz="900" dirty="0">
                <a:solidFill>
                  <a:srgbClr val="000000"/>
                </a:solidFill>
                <a:highlight>
                  <a:srgbClr val="FFFFFF"/>
                </a:highlight>
                <a:latin typeface="Consolas" panose="020B0609020204030204" pitchFamily="49" charset="0"/>
              </a:rPr>
              <a:t>;</a:t>
            </a:r>
          </a:p>
          <a:p>
            <a:endParaRPr lang="tr-TR" sz="900" dirty="0">
              <a:solidFill>
                <a:srgbClr val="000000"/>
              </a:solidFill>
              <a:highlight>
                <a:srgbClr val="FFFFFF"/>
              </a:highlight>
              <a:latin typeface="Consolas" panose="020B0609020204030204" pitchFamily="49" charset="0"/>
            </a:endParaRPr>
          </a:p>
          <a:p>
            <a:r>
              <a:rPr lang="tr-TR" sz="900" dirty="0" err="1">
                <a:solidFill>
                  <a:srgbClr val="0000FF"/>
                </a:solidFill>
                <a:highlight>
                  <a:srgbClr val="FFFFFF"/>
                </a:highlight>
                <a:latin typeface="Consolas" panose="020B0609020204030204" pitchFamily="49" charset="0"/>
              </a:rPr>
              <a:t>namespace</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agirlik</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Agirlik</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int</a:t>
            </a:r>
            <a:r>
              <a:rPr lang="tr-TR" sz="900" dirty="0">
                <a:solidFill>
                  <a:srgbClr val="000000"/>
                </a:solidFill>
                <a:highlight>
                  <a:srgbClr val="FFFFFF"/>
                </a:highlight>
                <a:latin typeface="Consolas" panose="020B0609020204030204" pitchFamily="49" charset="0"/>
              </a:rPr>
              <a:t> kilo;</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int</a:t>
            </a:r>
            <a:r>
              <a:rPr lang="tr-TR" sz="900" dirty="0">
                <a:solidFill>
                  <a:srgbClr val="000000"/>
                </a:solidFill>
                <a:highlight>
                  <a:srgbClr val="FFFFFF"/>
                </a:highlight>
                <a:latin typeface="Consolas" panose="020B0609020204030204" pitchFamily="49" charset="0"/>
              </a:rPr>
              <a:t> gram;</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int</a:t>
            </a:r>
            <a:r>
              <a:rPr lang="tr-TR" sz="900" dirty="0">
                <a:solidFill>
                  <a:srgbClr val="000000"/>
                </a:solidFill>
                <a:highlight>
                  <a:srgbClr val="FFFFFF"/>
                </a:highlight>
                <a:latin typeface="Consolas" panose="020B0609020204030204" pitchFamily="49" charset="0"/>
              </a:rPr>
              <a:t> Kilo</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a:solidFill>
                  <a:srgbClr val="0000FF"/>
                </a:solidFill>
                <a:highlight>
                  <a:srgbClr val="FFFFFF"/>
                </a:highlight>
                <a:latin typeface="Consolas" panose="020B0609020204030204" pitchFamily="49" charset="0"/>
              </a:rPr>
              <a:t>set</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kilo = </a:t>
            </a:r>
            <a:r>
              <a:rPr lang="tr-TR" sz="900" dirty="0" err="1">
                <a:solidFill>
                  <a:srgbClr val="0000FF"/>
                </a:solidFill>
                <a:highlight>
                  <a:srgbClr val="FFFFFF"/>
                </a:highlight>
                <a:latin typeface="Consolas" panose="020B0609020204030204" pitchFamily="49" charset="0"/>
              </a:rPr>
              <a:t>value</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get</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return</a:t>
            </a:r>
            <a:r>
              <a:rPr lang="tr-TR" sz="900" dirty="0">
                <a:solidFill>
                  <a:srgbClr val="000000"/>
                </a:solidFill>
                <a:highlight>
                  <a:srgbClr val="FFFFFF"/>
                </a:highlight>
                <a:latin typeface="Consolas" panose="020B0609020204030204" pitchFamily="49" charset="0"/>
              </a:rPr>
              <a:t> kilo;</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int</a:t>
            </a:r>
            <a:r>
              <a:rPr lang="tr-TR" sz="900" dirty="0">
                <a:solidFill>
                  <a:srgbClr val="000000"/>
                </a:solidFill>
                <a:highlight>
                  <a:srgbClr val="FFFFFF"/>
                </a:highlight>
                <a:latin typeface="Consolas" panose="020B0609020204030204" pitchFamily="49" charset="0"/>
              </a:rPr>
              <a:t> Gram</a:t>
            </a:r>
          </a:p>
          <a:p>
            <a:r>
              <a:rPr lang="tr-TR" sz="900" dirty="0">
                <a:solidFill>
                  <a:srgbClr val="000000"/>
                </a:solidFill>
                <a:highlight>
                  <a:srgbClr val="FFFFFF"/>
                </a:highlight>
                <a:latin typeface="Consolas" panose="020B0609020204030204" pitchFamily="49" charset="0"/>
              </a:rPr>
              <a:t>        { </a:t>
            </a:r>
          </a:p>
          <a:p>
            <a:r>
              <a:rPr lang="tr-TR" sz="900" dirty="0">
                <a:solidFill>
                  <a:srgbClr val="000000"/>
                </a:solidFill>
                <a:highlight>
                  <a:srgbClr val="FFFFFF"/>
                </a:highlight>
                <a:latin typeface="Consolas" panose="020B0609020204030204" pitchFamily="49" charset="0"/>
              </a:rPr>
              <a:t>            </a:t>
            </a:r>
            <a:r>
              <a:rPr lang="tr-TR" sz="900" dirty="0">
                <a:solidFill>
                  <a:srgbClr val="0000FF"/>
                </a:solidFill>
                <a:highlight>
                  <a:srgbClr val="FFFFFF"/>
                </a:highlight>
                <a:latin typeface="Consolas" panose="020B0609020204030204" pitchFamily="49" charset="0"/>
              </a:rPr>
              <a:t>set</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gram = </a:t>
            </a:r>
            <a:r>
              <a:rPr lang="tr-TR" sz="900" dirty="0" err="1">
                <a:solidFill>
                  <a:srgbClr val="0000FF"/>
                </a:solidFill>
                <a:highlight>
                  <a:srgbClr val="FFFFFF"/>
                </a:highlight>
                <a:latin typeface="Consolas" panose="020B0609020204030204" pitchFamily="49" charset="0"/>
              </a:rPr>
              <a:t>value</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get</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return</a:t>
            </a:r>
            <a:r>
              <a:rPr lang="tr-TR" sz="900" dirty="0">
                <a:solidFill>
                  <a:srgbClr val="000000"/>
                </a:solidFill>
                <a:highlight>
                  <a:srgbClr val="FFFFFF"/>
                </a:highlight>
                <a:latin typeface="Consolas" panose="020B0609020204030204" pitchFamily="49" charset="0"/>
              </a:rPr>
              <a:t> gram;</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Agirlik</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this</a:t>
            </a:r>
            <a:r>
              <a:rPr lang="tr-TR" sz="900" dirty="0" err="1">
                <a:solidFill>
                  <a:srgbClr val="000000"/>
                </a:solidFill>
                <a:highlight>
                  <a:srgbClr val="FFFFFF"/>
                </a:highlight>
                <a:latin typeface="Consolas" panose="020B0609020204030204" pitchFamily="49" charset="0"/>
              </a:rPr>
              <a:t>.Kilo</a:t>
            </a:r>
            <a:r>
              <a:rPr lang="tr-TR" sz="900" dirty="0">
                <a:solidFill>
                  <a:srgbClr val="000000"/>
                </a:solidFill>
                <a:highlight>
                  <a:srgbClr val="FFFFFF"/>
                </a:highlight>
                <a:latin typeface="Consolas" panose="020B0609020204030204" pitchFamily="49" charset="0"/>
              </a:rPr>
              <a:t> = 0;</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this</a:t>
            </a:r>
            <a:r>
              <a:rPr lang="tr-TR" sz="900" dirty="0" err="1">
                <a:solidFill>
                  <a:srgbClr val="000000"/>
                </a:solidFill>
                <a:highlight>
                  <a:srgbClr val="FFFFFF"/>
                </a:highlight>
                <a:latin typeface="Consolas" panose="020B0609020204030204" pitchFamily="49" charset="0"/>
              </a:rPr>
              <a:t>.Gram</a:t>
            </a:r>
            <a:r>
              <a:rPr lang="tr-TR" sz="900" dirty="0">
                <a:solidFill>
                  <a:srgbClr val="000000"/>
                </a:solidFill>
                <a:highlight>
                  <a:srgbClr val="FFFFFF"/>
                </a:highlight>
                <a:latin typeface="Consolas" panose="020B0609020204030204" pitchFamily="49" charset="0"/>
              </a:rPr>
              <a:t> = 0;</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Agirlik</a:t>
            </a:r>
            <a:r>
              <a:rPr lang="tr-TR" sz="900" dirty="0">
                <a:solidFill>
                  <a:srgbClr val="000000"/>
                </a:solidFill>
                <a:highlight>
                  <a:srgbClr val="FFFFFF"/>
                </a:highlight>
                <a:latin typeface="Consolas" panose="020B0609020204030204" pitchFamily="49" charset="0"/>
              </a:rPr>
              <a:t>(</a:t>
            </a:r>
            <a:r>
              <a:rPr lang="tr-TR" sz="900" dirty="0" err="1">
                <a:solidFill>
                  <a:srgbClr val="0000FF"/>
                </a:solidFill>
                <a:highlight>
                  <a:srgbClr val="FFFFFF"/>
                </a:highlight>
                <a:latin typeface="Consolas" panose="020B0609020204030204" pitchFamily="49" charset="0"/>
              </a:rPr>
              <a:t>int</a:t>
            </a:r>
            <a:r>
              <a:rPr lang="tr-TR" sz="900" dirty="0">
                <a:solidFill>
                  <a:srgbClr val="000000"/>
                </a:solidFill>
                <a:highlight>
                  <a:srgbClr val="FFFFFF"/>
                </a:highlight>
                <a:latin typeface="Consolas" panose="020B0609020204030204" pitchFamily="49" charset="0"/>
              </a:rPr>
              <a:t> _kilo, </a:t>
            </a:r>
            <a:r>
              <a:rPr lang="tr-TR" sz="900" dirty="0" err="1">
                <a:solidFill>
                  <a:srgbClr val="0000FF"/>
                </a:solidFill>
                <a:highlight>
                  <a:srgbClr val="FFFFFF"/>
                </a:highlight>
                <a:latin typeface="Consolas" panose="020B0609020204030204" pitchFamily="49" charset="0"/>
              </a:rPr>
              <a:t>int</a:t>
            </a:r>
            <a:r>
              <a:rPr lang="tr-TR" sz="900" dirty="0">
                <a:solidFill>
                  <a:srgbClr val="000000"/>
                </a:solidFill>
                <a:highlight>
                  <a:srgbClr val="FFFFFF"/>
                </a:highlight>
                <a:latin typeface="Consolas" panose="020B0609020204030204" pitchFamily="49" charset="0"/>
              </a:rPr>
              <a:t> _gram)</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this</a:t>
            </a:r>
            <a:r>
              <a:rPr lang="tr-TR" sz="900" dirty="0" err="1">
                <a:solidFill>
                  <a:srgbClr val="000000"/>
                </a:solidFill>
                <a:highlight>
                  <a:srgbClr val="FFFFFF"/>
                </a:highlight>
                <a:latin typeface="Consolas" panose="020B0609020204030204" pitchFamily="49" charset="0"/>
              </a:rPr>
              <a:t>.Kilo</a:t>
            </a:r>
            <a:r>
              <a:rPr lang="tr-TR" sz="900" dirty="0">
                <a:solidFill>
                  <a:srgbClr val="000000"/>
                </a:solidFill>
                <a:highlight>
                  <a:srgbClr val="FFFFFF"/>
                </a:highlight>
                <a:latin typeface="Consolas" panose="020B0609020204030204" pitchFamily="49" charset="0"/>
              </a:rPr>
              <a:t> = _kilo;</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this</a:t>
            </a:r>
            <a:r>
              <a:rPr lang="tr-TR" sz="900" dirty="0" err="1">
                <a:solidFill>
                  <a:srgbClr val="000000"/>
                </a:solidFill>
                <a:highlight>
                  <a:srgbClr val="FFFFFF"/>
                </a:highlight>
                <a:latin typeface="Consolas" panose="020B0609020204030204" pitchFamily="49" charset="0"/>
              </a:rPr>
              <a:t>.Gram</a:t>
            </a:r>
            <a:r>
              <a:rPr lang="tr-TR" sz="900" dirty="0">
                <a:solidFill>
                  <a:srgbClr val="000000"/>
                </a:solidFill>
                <a:highlight>
                  <a:srgbClr val="FFFFFF"/>
                </a:highlight>
                <a:latin typeface="Consolas" panose="020B0609020204030204" pitchFamily="49" charset="0"/>
              </a:rPr>
              <a:t> = _gram;</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public</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Agirlik</a:t>
            </a:r>
            <a:r>
              <a:rPr lang="tr-TR" sz="900" dirty="0">
                <a:solidFill>
                  <a:srgbClr val="000000"/>
                </a:solidFill>
                <a:highlight>
                  <a:srgbClr val="FFFFFF"/>
                </a:highlight>
                <a:latin typeface="Consolas" panose="020B0609020204030204" pitchFamily="49" charset="0"/>
              </a:rPr>
              <a:t>(</a:t>
            </a:r>
            <a:r>
              <a:rPr lang="tr-TR" sz="900" dirty="0" err="1">
                <a:solidFill>
                  <a:srgbClr val="0000FF"/>
                </a:solidFill>
                <a:highlight>
                  <a:srgbClr val="FFFFFF"/>
                </a:highlight>
                <a:latin typeface="Consolas" panose="020B0609020204030204" pitchFamily="49" charset="0"/>
              </a:rPr>
              <a:t>double</a:t>
            </a:r>
            <a:r>
              <a:rPr lang="tr-TR" sz="900" dirty="0">
                <a:solidFill>
                  <a:srgbClr val="000000"/>
                </a:solidFill>
                <a:highlight>
                  <a:srgbClr val="FFFFFF"/>
                </a:highlight>
                <a:latin typeface="Consolas" panose="020B0609020204030204" pitchFamily="49" charset="0"/>
              </a:rPr>
              <a:t> k)</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this</a:t>
            </a:r>
            <a:r>
              <a:rPr lang="tr-TR" sz="900" dirty="0" err="1">
                <a:solidFill>
                  <a:srgbClr val="000000"/>
                </a:solidFill>
                <a:highlight>
                  <a:srgbClr val="FFFFFF"/>
                </a:highlight>
                <a:latin typeface="Consolas" panose="020B0609020204030204" pitchFamily="49" charset="0"/>
              </a:rPr>
              <a:t>.Kilo</a:t>
            </a:r>
            <a:r>
              <a:rPr lang="tr-TR" sz="900" dirty="0">
                <a:solidFill>
                  <a:srgbClr val="000000"/>
                </a:solidFill>
                <a:highlight>
                  <a:srgbClr val="FFFFFF"/>
                </a:highlight>
                <a:latin typeface="Consolas" panose="020B0609020204030204" pitchFamily="49" charset="0"/>
              </a:rPr>
              <a:t> = (</a:t>
            </a:r>
            <a:r>
              <a:rPr lang="tr-TR" sz="900" dirty="0" err="1">
                <a:solidFill>
                  <a:srgbClr val="0000FF"/>
                </a:solidFill>
                <a:highlight>
                  <a:srgbClr val="FFFFFF"/>
                </a:highlight>
                <a:latin typeface="Consolas" panose="020B0609020204030204" pitchFamily="49" charset="0"/>
              </a:rPr>
              <a:t>int</a:t>
            </a:r>
            <a:r>
              <a:rPr lang="tr-TR" sz="900" dirty="0">
                <a:solidFill>
                  <a:srgbClr val="000000"/>
                </a:solidFill>
                <a:highlight>
                  <a:srgbClr val="FFFFFF"/>
                </a:highlight>
                <a:latin typeface="Consolas" panose="020B0609020204030204" pitchFamily="49" charset="0"/>
              </a:rPr>
              <a:t>)k;</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double</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gec</a:t>
            </a:r>
            <a:r>
              <a:rPr lang="tr-TR" sz="900" dirty="0">
                <a:solidFill>
                  <a:srgbClr val="000000"/>
                </a:solidFill>
                <a:highlight>
                  <a:srgbClr val="FFFFFF"/>
                </a:highlight>
                <a:latin typeface="Consolas" panose="020B0609020204030204" pitchFamily="49" charset="0"/>
              </a:rPr>
              <a:t> = (k - (</a:t>
            </a:r>
            <a:r>
              <a:rPr lang="tr-TR" sz="900" dirty="0" err="1">
                <a:solidFill>
                  <a:srgbClr val="0000FF"/>
                </a:solidFill>
                <a:highlight>
                  <a:srgbClr val="FFFFFF"/>
                </a:highlight>
                <a:latin typeface="Consolas" panose="020B0609020204030204" pitchFamily="49" charset="0"/>
              </a:rPr>
              <a:t>double</a:t>
            </a:r>
            <a:r>
              <a:rPr lang="tr-TR" sz="900" dirty="0">
                <a:solidFill>
                  <a:srgbClr val="000000"/>
                </a:solidFill>
                <a:highlight>
                  <a:srgbClr val="FFFFFF"/>
                </a:highlight>
                <a:latin typeface="Consolas" panose="020B0609020204030204" pitchFamily="49" charset="0"/>
              </a:rPr>
              <a:t>)</a:t>
            </a:r>
            <a:r>
              <a:rPr lang="tr-TR" sz="900" dirty="0" err="1">
                <a:solidFill>
                  <a:srgbClr val="0000FF"/>
                </a:solidFill>
                <a:highlight>
                  <a:srgbClr val="FFFFFF"/>
                </a:highlight>
                <a:latin typeface="Consolas" panose="020B0609020204030204" pitchFamily="49" charset="0"/>
              </a:rPr>
              <a:t>this</a:t>
            </a:r>
            <a:r>
              <a:rPr lang="tr-TR" sz="900" dirty="0" err="1">
                <a:solidFill>
                  <a:srgbClr val="000000"/>
                </a:solidFill>
                <a:highlight>
                  <a:srgbClr val="FFFFFF"/>
                </a:highlight>
                <a:latin typeface="Consolas" panose="020B0609020204030204" pitchFamily="49" charset="0"/>
              </a:rPr>
              <a:t>.Kilo</a:t>
            </a:r>
            <a:r>
              <a:rPr lang="tr-TR" sz="900" dirty="0">
                <a:solidFill>
                  <a:srgbClr val="000000"/>
                </a:solidFill>
                <a:highlight>
                  <a:srgbClr val="FFFFFF"/>
                </a:highlight>
                <a:latin typeface="Consolas" panose="020B0609020204030204" pitchFamily="49" charset="0"/>
              </a:rPr>
              <a:t>)*1000;</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this</a:t>
            </a:r>
            <a:r>
              <a:rPr lang="tr-TR" sz="900" dirty="0" err="1">
                <a:solidFill>
                  <a:srgbClr val="000000"/>
                </a:solidFill>
                <a:highlight>
                  <a:srgbClr val="FFFFFF"/>
                </a:highlight>
                <a:latin typeface="Consolas" panose="020B0609020204030204" pitchFamily="49" charset="0"/>
              </a:rPr>
              <a:t>.Gram</a:t>
            </a:r>
            <a:r>
              <a:rPr lang="tr-TR" sz="900" dirty="0">
                <a:solidFill>
                  <a:srgbClr val="000000"/>
                </a:solidFill>
                <a:highlight>
                  <a:srgbClr val="FFFFFF"/>
                </a:highlight>
                <a:latin typeface="Consolas" panose="020B0609020204030204" pitchFamily="49" charset="0"/>
              </a:rPr>
              <a:t> = (</a:t>
            </a:r>
            <a:r>
              <a:rPr lang="tr-TR" sz="900" dirty="0" err="1">
                <a:solidFill>
                  <a:srgbClr val="0000FF"/>
                </a:solidFill>
                <a:highlight>
                  <a:srgbClr val="FFFFFF"/>
                </a:highlight>
                <a:latin typeface="Consolas" panose="020B0609020204030204" pitchFamily="49" charset="0"/>
              </a:rPr>
              <a:t>int</a:t>
            </a:r>
            <a:r>
              <a:rPr lang="tr-TR" sz="900" dirty="0">
                <a:solidFill>
                  <a:srgbClr val="000000"/>
                </a:solidFill>
                <a:highlight>
                  <a:srgbClr val="FFFFFF"/>
                </a:highlight>
                <a:latin typeface="Consolas" panose="020B0609020204030204" pitchFamily="49" charset="0"/>
              </a:rPr>
              <a:t>)</a:t>
            </a:r>
            <a:r>
              <a:rPr lang="tr-TR" sz="900" dirty="0" err="1">
                <a:solidFill>
                  <a:srgbClr val="000000"/>
                </a:solidFill>
                <a:highlight>
                  <a:srgbClr val="FFFFFF"/>
                </a:highlight>
                <a:latin typeface="Consolas" panose="020B0609020204030204" pitchFamily="49" charset="0"/>
              </a:rPr>
              <a:t>gec</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a:t>
            </a:r>
            <a:endParaRPr lang="tr-TR" dirty="0"/>
          </a:p>
        </p:txBody>
      </p:sp>
    </p:spTree>
    <p:extLst>
      <p:ext uri="{BB962C8B-B14F-4D97-AF65-F5344CB8AC3E}">
        <p14:creationId xmlns:p14="http://schemas.microsoft.com/office/powerpoint/2010/main" val="8570010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048000" y="1720840"/>
            <a:ext cx="6096000" cy="3416320"/>
          </a:xfrm>
          <a:prstGeom prst="rect">
            <a:avLst/>
          </a:prstGeom>
        </p:spPr>
        <p:txBody>
          <a:bodyPr>
            <a:spAutoFit/>
          </a:bodyPr>
          <a:lstStyle/>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System.Collections.Generic</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System.Linq</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System.Text</a:t>
            </a:r>
            <a:r>
              <a:rPr lang="tr-TR" sz="900" dirty="0">
                <a:solidFill>
                  <a:srgbClr val="000000"/>
                </a:solidFill>
                <a:highlight>
                  <a:srgbClr val="FFFFFF"/>
                </a:highlight>
                <a:latin typeface="Consolas" panose="020B0609020204030204" pitchFamily="49" charset="0"/>
              </a:rPr>
              <a:t>;</a:t>
            </a:r>
          </a:p>
          <a:p>
            <a:r>
              <a:rPr lang="tr-TR" sz="900" dirty="0" err="1">
                <a:solidFill>
                  <a:srgbClr val="0000FF"/>
                </a:solidFill>
                <a:highlight>
                  <a:srgbClr val="FFFFFF"/>
                </a:highlight>
                <a:latin typeface="Consolas" panose="020B0609020204030204" pitchFamily="49" charset="0"/>
              </a:rPr>
              <a:t>using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System.Threading.Tasks</a:t>
            </a:r>
            <a:r>
              <a:rPr lang="tr-TR" sz="900" dirty="0">
                <a:solidFill>
                  <a:srgbClr val="000000"/>
                </a:solidFill>
                <a:highlight>
                  <a:srgbClr val="FFFFFF"/>
                </a:highlight>
                <a:latin typeface="Consolas" panose="020B0609020204030204" pitchFamily="49" charset="0"/>
              </a:rPr>
              <a:t>;</a:t>
            </a:r>
          </a:p>
          <a:p>
            <a:endParaRPr lang="tr-TR" sz="900" dirty="0">
              <a:solidFill>
                <a:srgbClr val="000000"/>
              </a:solidFill>
              <a:highlight>
                <a:srgbClr val="FFFFFF"/>
              </a:highlight>
              <a:latin typeface="Consolas" panose="020B0609020204030204" pitchFamily="49" charset="0"/>
            </a:endParaRPr>
          </a:p>
          <a:p>
            <a:r>
              <a:rPr lang="tr-TR" sz="900" dirty="0" err="1">
                <a:solidFill>
                  <a:srgbClr val="0000FF"/>
                </a:solidFill>
                <a:highlight>
                  <a:srgbClr val="FFFFFF"/>
                </a:highlight>
                <a:latin typeface="Consolas" panose="020B0609020204030204" pitchFamily="49" charset="0"/>
              </a:rPr>
              <a:t>namespace</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agirlik</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class</a:t>
            </a:r>
            <a:r>
              <a:rPr lang="tr-TR" sz="900" dirty="0">
                <a:solidFill>
                  <a:srgbClr val="000000"/>
                </a:solidFill>
                <a:highlight>
                  <a:srgbClr val="FFFFFF"/>
                </a:highlight>
                <a:latin typeface="Consolas" panose="020B0609020204030204" pitchFamily="49" charset="0"/>
              </a:rPr>
              <a:t> </a:t>
            </a:r>
            <a:r>
              <a:rPr lang="tr-TR" sz="900" dirty="0">
                <a:solidFill>
                  <a:srgbClr val="2B91AF"/>
                </a:solidFill>
                <a:highlight>
                  <a:srgbClr val="FFFFFF"/>
                </a:highlight>
                <a:latin typeface="Consolas" panose="020B0609020204030204" pitchFamily="49" charset="0"/>
              </a:rPr>
              <a:t>Program</a:t>
            </a:r>
            <a:endParaRPr lang="tr-TR" sz="900" dirty="0">
              <a:solidFill>
                <a:srgbClr val="000000"/>
              </a:solidFill>
              <a:highlight>
                <a:srgbClr val="FFFFFF"/>
              </a:highlight>
              <a:latin typeface="Consolas" panose="020B0609020204030204" pitchFamily="49" charset="0"/>
            </a:endParaRP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static</a:t>
            </a:r>
            <a:r>
              <a:rPr lang="tr-TR" sz="900" dirty="0">
                <a:solidFill>
                  <a:srgbClr val="000000"/>
                </a:solidFill>
                <a:highlight>
                  <a:srgbClr val="FFFFFF"/>
                </a:highlight>
                <a:latin typeface="Consolas" panose="020B0609020204030204" pitchFamily="49" charset="0"/>
              </a:rPr>
              <a:t> </a:t>
            </a:r>
            <a:r>
              <a:rPr lang="tr-TR" sz="900" dirty="0" err="1">
                <a:solidFill>
                  <a:srgbClr val="0000FF"/>
                </a:solidFill>
                <a:highlight>
                  <a:srgbClr val="FFFFFF"/>
                </a:highlight>
                <a:latin typeface="Consolas" panose="020B0609020204030204" pitchFamily="49" charset="0"/>
              </a:rPr>
              <a:t>void</a:t>
            </a:r>
            <a:r>
              <a:rPr lang="tr-TR" sz="900" dirty="0">
                <a:solidFill>
                  <a:srgbClr val="000000"/>
                </a:solidFill>
                <a:highlight>
                  <a:srgbClr val="FFFFFF"/>
                </a:highlight>
                <a:latin typeface="Consolas" panose="020B0609020204030204" pitchFamily="49" charset="0"/>
              </a:rPr>
              <a:t> Main(</a:t>
            </a:r>
            <a:r>
              <a:rPr lang="tr-TR" sz="900" dirty="0" err="1">
                <a:solidFill>
                  <a:srgbClr val="0000FF"/>
                </a:solidFill>
                <a:highlight>
                  <a:srgbClr val="FFFFFF"/>
                </a:highlight>
                <a:latin typeface="Consolas" panose="020B0609020204030204" pitchFamily="49" charset="0"/>
              </a:rPr>
              <a:t>string</a:t>
            </a:r>
            <a:r>
              <a:rPr lang="tr-TR" sz="900" dirty="0">
                <a:solidFill>
                  <a:srgbClr val="000000"/>
                </a:solidFill>
                <a:highlight>
                  <a:srgbClr val="FFFFFF"/>
                </a:highlight>
                <a:latin typeface="Consolas" panose="020B0609020204030204" pitchFamily="49" charset="0"/>
              </a:rPr>
              <a:t>[] </a:t>
            </a:r>
            <a:r>
              <a:rPr lang="tr-TR" sz="900" dirty="0" err="1">
                <a:solidFill>
                  <a:srgbClr val="000000"/>
                </a:solidFill>
                <a:highlight>
                  <a:srgbClr val="FFFFFF"/>
                </a:highlight>
                <a:latin typeface="Consolas" panose="020B0609020204030204" pitchFamily="49" charset="0"/>
              </a:rPr>
              <a:t>args</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Agirlik</a:t>
            </a:r>
            <a:r>
              <a:rPr lang="tr-TR" sz="900" dirty="0">
                <a:solidFill>
                  <a:srgbClr val="000000"/>
                </a:solidFill>
                <a:highlight>
                  <a:srgbClr val="FFFFFF"/>
                </a:highlight>
                <a:latin typeface="Consolas" panose="020B0609020204030204" pitchFamily="49" charset="0"/>
              </a:rPr>
              <a:t> a1 = </a:t>
            </a:r>
            <a:r>
              <a:rPr lang="tr-TR" sz="900" dirty="0" err="1">
                <a:solidFill>
                  <a:srgbClr val="0000FF"/>
                </a:solidFill>
                <a:highlight>
                  <a:srgbClr val="FFFFFF"/>
                </a:highlight>
                <a:latin typeface="Consolas" panose="020B0609020204030204" pitchFamily="49" charset="0"/>
              </a:rPr>
              <a:t>new</a:t>
            </a:r>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Agirlik</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Agirlik</a:t>
            </a:r>
            <a:r>
              <a:rPr lang="tr-TR" sz="900" dirty="0">
                <a:solidFill>
                  <a:srgbClr val="000000"/>
                </a:solidFill>
                <a:highlight>
                  <a:srgbClr val="FFFFFF"/>
                </a:highlight>
                <a:latin typeface="Consolas" panose="020B0609020204030204" pitchFamily="49" charset="0"/>
              </a:rPr>
              <a:t> a2 = </a:t>
            </a:r>
            <a:r>
              <a:rPr lang="tr-TR" sz="900" dirty="0" err="1">
                <a:solidFill>
                  <a:srgbClr val="0000FF"/>
                </a:solidFill>
                <a:highlight>
                  <a:srgbClr val="FFFFFF"/>
                </a:highlight>
                <a:latin typeface="Consolas" panose="020B0609020204030204" pitchFamily="49" charset="0"/>
              </a:rPr>
              <a:t>new</a:t>
            </a:r>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Agirlik</a:t>
            </a:r>
            <a:r>
              <a:rPr lang="tr-TR" sz="900" dirty="0">
                <a:solidFill>
                  <a:srgbClr val="000000"/>
                </a:solidFill>
                <a:highlight>
                  <a:srgbClr val="FFFFFF"/>
                </a:highlight>
                <a:latin typeface="Consolas" panose="020B0609020204030204" pitchFamily="49" charset="0"/>
              </a:rPr>
              <a:t>(10.30);</a:t>
            </a:r>
          </a:p>
          <a:p>
            <a:r>
              <a:rPr lang="tr-TR" sz="900" dirty="0">
                <a:solidFill>
                  <a:srgbClr val="000000"/>
                </a:solidFill>
                <a:highlight>
                  <a:srgbClr val="FFFFFF"/>
                </a:highlight>
                <a:latin typeface="Consolas" panose="020B0609020204030204" pitchFamily="49" charset="0"/>
              </a:rPr>
              <a:t>            </a:t>
            </a:r>
            <a:r>
              <a:rPr lang="tr-TR" sz="900" dirty="0">
                <a:solidFill>
                  <a:srgbClr val="2B91AF"/>
                </a:solidFill>
                <a:highlight>
                  <a:srgbClr val="FFFFFF"/>
                </a:highlight>
                <a:latin typeface="Consolas" panose="020B0609020204030204" pitchFamily="49" charset="0"/>
              </a:rPr>
              <a:t>Personel</a:t>
            </a:r>
            <a:r>
              <a:rPr lang="tr-TR" sz="900" dirty="0">
                <a:solidFill>
                  <a:srgbClr val="000000"/>
                </a:solidFill>
                <a:highlight>
                  <a:srgbClr val="FFFFFF"/>
                </a:highlight>
                <a:latin typeface="Consolas" panose="020B0609020204030204" pitchFamily="49" charset="0"/>
              </a:rPr>
              <a:t> p1 = </a:t>
            </a:r>
            <a:r>
              <a:rPr lang="tr-TR" sz="900" dirty="0" err="1">
                <a:solidFill>
                  <a:srgbClr val="0000FF"/>
                </a:solidFill>
                <a:highlight>
                  <a:srgbClr val="FFFFFF"/>
                </a:highlight>
                <a:latin typeface="Consolas" panose="020B0609020204030204" pitchFamily="49" charset="0"/>
              </a:rPr>
              <a:t>new</a:t>
            </a:r>
            <a:r>
              <a:rPr lang="tr-TR" sz="900" dirty="0">
                <a:solidFill>
                  <a:srgbClr val="000000"/>
                </a:solidFill>
                <a:highlight>
                  <a:srgbClr val="FFFFFF"/>
                </a:highlight>
                <a:latin typeface="Consolas" panose="020B0609020204030204" pitchFamily="49" charset="0"/>
              </a:rPr>
              <a:t> </a:t>
            </a:r>
            <a:r>
              <a:rPr lang="tr-TR" sz="900" dirty="0">
                <a:solidFill>
                  <a:srgbClr val="2B91AF"/>
                </a:solidFill>
                <a:highlight>
                  <a:srgbClr val="FFFFFF"/>
                </a:highlight>
                <a:latin typeface="Consolas" panose="020B0609020204030204" pitchFamily="49" charset="0"/>
              </a:rPr>
              <a:t>Personel</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a1.Kilo=10;</a:t>
            </a:r>
          </a:p>
          <a:p>
            <a:r>
              <a:rPr lang="tr-TR" sz="900" dirty="0">
                <a:solidFill>
                  <a:srgbClr val="000000"/>
                </a:solidFill>
                <a:highlight>
                  <a:srgbClr val="FFFFFF"/>
                </a:highlight>
                <a:latin typeface="Consolas" panose="020B0609020204030204" pitchFamily="49" charset="0"/>
              </a:rPr>
              <a:t>            a1.Gram = 20;</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Console</a:t>
            </a:r>
            <a:r>
              <a:rPr lang="tr-TR" sz="900" dirty="0" err="1">
                <a:solidFill>
                  <a:srgbClr val="000000"/>
                </a:solidFill>
                <a:highlight>
                  <a:srgbClr val="FFFFFF"/>
                </a:highlight>
                <a:latin typeface="Consolas" panose="020B0609020204030204" pitchFamily="49" charset="0"/>
              </a:rPr>
              <a:t>.WriteLine</a:t>
            </a:r>
            <a:r>
              <a:rPr lang="tr-TR" sz="900" dirty="0">
                <a:solidFill>
                  <a:srgbClr val="000000"/>
                </a:solidFill>
                <a:highlight>
                  <a:srgbClr val="FFFFFF"/>
                </a:highlight>
                <a:latin typeface="Consolas" panose="020B0609020204030204" pitchFamily="49" charset="0"/>
              </a:rPr>
              <a:t>(</a:t>
            </a:r>
            <a:r>
              <a:rPr lang="tr-TR" sz="900" dirty="0">
                <a:solidFill>
                  <a:srgbClr val="A31515"/>
                </a:solidFill>
                <a:highlight>
                  <a:srgbClr val="FFFFFF"/>
                </a:highlight>
                <a:latin typeface="Consolas" panose="020B0609020204030204" pitchFamily="49" charset="0"/>
              </a:rPr>
              <a:t>" kilo {0}, gram {1}"</a:t>
            </a:r>
            <a:r>
              <a:rPr lang="tr-TR" sz="900" dirty="0">
                <a:solidFill>
                  <a:srgbClr val="000000"/>
                </a:solidFill>
                <a:highlight>
                  <a:srgbClr val="FFFFFF"/>
                </a:highlight>
                <a:latin typeface="Consolas" panose="020B0609020204030204" pitchFamily="49" charset="0"/>
              </a:rPr>
              <a:t>, a1.Kilo , a1.Gram);</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Console</a:t>
            </a:r>
            <a:r>
              <a:rPr lang="tr-TR" sz="900" dirty="0" err="1">
                <a:solidFill>
                  <a:srgbClr val="000000"/>
                </a:solidFill>
                <a:highlight>
                  <a:srgbClr val="FFFFFF"/>
                </a:highlight>
                <a:latin typeface="Consolas" panose="020B0609020204030204" pitchFamily="49" charset="0"/>
              </a:rPr>
              <a:t>.WriteLine</a:t>
            </a:r>
            <a:r>
              <a:rPr lang="tr-TR" sz="900" dirty="0">
                <a:solidFill>
                  <a:srgbClr val="000000"/>
                </a:solidFill>
                <a:highlight>
                  <a:srgbClr val="FFFFFF"/>
                </a:highlight>
                <a:latin typeface="Consolas" panose="020B0609020204030204" pitchFamily="49" charset="0"/>
              </a:rPr>
              <a:t>(</a:t>
            </a:r>
            <a:r>
              <a:rPr lang="tr-TR" sz="900" dirty="0">
                <a:solidFill>
                  <a:srgbClr val="A31515"/>
                </a:solidFill>
                <a:highlight>
                  <a:srgbClr val="FFFFFF"/>
                </a:highlight>
                <a:latin typeface="Consolas" panose="020B0609020204030204" pitchFamily="49" charset="0"/>
              </a:rPr>
              <a:t>" kilo {0}, gram {1}"</a:t>
            </a:r>
            <a:r>
              <a:rPr lang="tr-TR" sz="900" dirty="0">
                <a:solidFill>
                  <a:srgbClr val="000000"/>
                </a:solidFill>
                <a:highlight>
                  <a:srgbClr val="FFFFFF"/>
                </a:highlight>
                <a:latin typeface="Consolas" panose="020B0609020204030204" pitchFamily="49" charset="0"/>
              </a:rPr>
              <a:t>, a2.Kilo, a2.Gram);</a:t>
            </a:r>
          </a:p>
          <a:p>
            <a:r>
              <a:rPr lang="tr-TR" sz="900" dirty="0">
                <a:solidFill>
                  <a:srgbClr val="000000"/>
                </a:solidFill>
                <a:highlight>
                  <a:srgbClr val="FFFFFF"/>
                </a:highlight>
                <a:latin typeface="Consolas" panose="020B0609020204030204" pitchFamily="49" charset="0"/>
              </a:rPr>
              <a:t>            p1.yazdir();</a:t>
            </a:r>
          </a:p>
          <a:p>
            <a:r>
              <a:rPr lang="tr-TR" sz="900" dirty="0">
                <a:solidFill>
                  <a:srgbClr val="000000"/>
                </a:solidFill>
                <a:highlight>
                  <a:srgbClr val="FFFFFF"/>
                </a:highlight>
                <a:latin typeface="Consolas" panose="020B0609020204030204" pitchFamily="49" charset="0"/>
              </a:rPr>
              <a:t>            </a:t>
            </a:r>
            <a:r>
              <a:rPr lang="tr-TR" sz="900" dirty="0" err="1">
                <a:solidFill>
                  <a:srgbClr val="2B91AF"/>
                </a:solidFill>
                <a:highlight>
                  <a:srgbClr val="FFFFFF"/>
                </a:highlight>
                <a:latin typeface="Consolas" panose="020B0609020204030204" pitchFamily="49" charset="0"/>
              </a:rPr>
              <a:t>Console</a:t>
            </a:r>
            <a:r>
              <a:rPr lang="tr-TR" sz="900" dirty="0" err="1">
                <a:solidFill>
                  <a:srgbClr val="000000"/>
                </a:solidFill>
                <a:highlight>
                  <a:srgbClr val="FFFFFF"/>
                </a:highlight>
                <a:latin typeface="Consolas" panose="020B0609020204030204" pitchFamily="49" charset="0"/>
              </a:rPr>
              <a:t>.ReadKey</a:t>
            </a:r>
            <a:r>
              <a:rPr lang="tr-TR" sz="900" dirty="0">
                <a:solidFill>
                  <a:srgbClr val="000000"/>
                </a:solidFill>
                <a:highlight>
                  <a:srgbClr val="FFFFFF"/>
                </a:highlight>
                <a:latin typeface="Consolas" panose="020B0609020204030204" pitchFamily="49" charset="0"/>
              </a:rPr>
              <a:t>();</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    }</a:t>
            </a:r>
          </a:p>
          <a:p>
            <a:r>
              <a:rPr lang="tr-TR" sz="9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2405107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4828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18051" y="393251"/>
            <a:ext cx="11502888" cy="5878532"/>
          </a:xfrm>
          <a:prstGeom prst="rect">
            <a:avLst/>
          </a:prstGeom>
        </p:spPr>
        <p:txBody>
          <a:bodyPr wrap="square">
            <a:spAutoFit/>
          </a:bodyPr>
          <a:lstStyle/>
          <a:p>
            <a:endParaRPr lang="tr-TR" sz="1600" dirty="0"/>
          </a:p>
          <a:p>
            <a:pPr algn="just"/>
            <a:r>
              <a:rPr lang="tr-TR" sz="2000" dirty="0"/>
              <a:t>statik olan alan sınıfın ilk objesi oluştuğunda bir kere oluşturulur ve daha sonra onun üzerinde değişiklik yapılır. </a:t>
            </a:r>
          </a:p>
          <a:p>
            <a:pPr algn="just"/>
            <a:endParaRPr lang="tr-TR" sz="2000" dirty="0"/>
          </a:p>
          <a:p>
            <a:pPr algn="just"/>
            <a:r>
              <a:rPr lang="tr-TR" sz="2000" dirty="0"/>
              <a:t>Statik anahtar kelimesini ile ;</a:t>
            </a:r>
          </a:p>
          <a:p>
            <a:pPr marL="285750" indent="-285750" algn="just">
              <a:buFont typeface="Arial" panose="020B0604020202020204" pitchFamily="34" charset="0"/>
              <a:buChar char="•"/>
            </a:pPr>
            <a:r>
              <a:rPr lang="tr-TR" sz="2000" dirty="0"/>
              <a:t>Sınıfların içindeki metotlar statik olarak tanımlanabilir</a:t>
            </a:r>
          </a:p>
          <a:p>
            <a:pPr marL="285750" indent="-285750" algn="just">
              <a:buFont typeface="Arial" panose="020B0604020202020204" pitchFamily="34" charset="0"/>
              <a:buChar char="•"/>
            </a:pPr>
            <a:r>
              <a:rPr lang="tr-TR" sz="2000" dirty="0"/>
              <a:t>Sınıfların içindeki alanlar statik olarak tanımlanabilir</a:t>
            </a:r>
          </a:p>
          <a:p>
            <a:pPr marL="285750" indent="-285750" algn="just">
              <a:buFont typeface="Arial" panose="020B0604020202020204" pitchFamily="34" charset="0"/>
              <a:buChar char="•"/>
            </a:pPr>
            <a:r>
              <a:rPr lang="tr-TR" sz="2000" dirty="0"/>
              <a:t>Sınıfın kendisi statik olarak tanımlanabilir</a:t>
            </a:r>
          </a:p>
          <a:p>
            <a:pPr marL="285750" indent="-285750" algn="just">
              <a:buFont typeface="Arial" panose="020B0604020202020204" pitchFamily="34" charset="0"/>
              <a:buChar char="•"/>
            </a:pPr>
            <a:r>
              <a:rPr lang="tr-TR" sz="2000" dirty="0"/>
              <a:t>Sınıfların kurucu metotları statik olarak tanımlanabilir</a:t>
            </a:r>
          </a:p>
          <a:p>
            <a:pPr algn="just"/>
            <a:endParaRPr lang="tr-TR" sz="2000" dirty="0"/>
          </a:p>
          <a:p>
            <a:pPr algn="just"/>
            <a:r>
              <a:rPr lang="tr-TR" sz="2000" dirty="0" err="1"/>
              <a:t>constant</a:t>
            </a:r>
            <a:r>
              <a:rPr lang="tr-TR" sz="2000" dirty="0"/>
              <a:t> olarak tanımlanan değişkenler kendiliğinden statiktir. </a:t>
            </a:r>
          </a:p>
          <a:p>
            <a:pPr algn="just"/>
            <a:endParaRPr lang="tr-TR" sz="2000" dirty="0"/>
          </a:p>
          <a:p>
            <a:pPr algn="just"/>
            <a:r>
              <a:rPr lang="tr-TR" sz="2000" dirty="0" err="1"/>
              <a:t>Readonly</a:t>
            </a:r>
            <a:r>
              <a:rPr lang="tr-TR" sz="2000" dirty="0"/>
              <a:t> olarak tanımlanan değişkenler ise statik değildir, yani </a:t>
            </a:r>
            <a:r>
              <a:rPr lang="tr-TR" sz="2000" dirty="0" err="1"/>
              <a:t>static</a:t>
            </a:r>
            <a:r>
              <a:rPr lang="tr-TR" sz="2000" dirty="0"/>
              <a:t> </a:t>
            </a:r>
            <a:r>
              <a:rPr lang="tr-TR" sz="2000" dirty="0" err="1"/>
              <a:t>readonly</a:t>
            </a:r>
            <a:r>
              <a:rPr lang="tr-TR" sz="2000" dirty="0"/>
              <a:t> bir değişken tanımlanırsa bu </a:t>
            </a:r>
            <a:r>
              <a:rPr lang="tr-TR" sz="2000" dirty="0" err="1"/>
              <a:t>constantla</a:t>
            </a:r>
            <a:r>
              <a:rPr lang="tr-TR" sz="2000" dirty="0"/>
              <a:t> aynı anlama gelmektedir.</a:t>
            </a:r>
          </a:p>
          <a:p>
            <a:pPr algn="just"/>
            <a:endParaRPr lang="tr-TR" sz="2000" dirty="0"/>
          </a:p>
          <a:p>
            <a:pPr algn="just"/>
            <a:r>
              <a:rPr lang="tr-TR" sz="2000" dirty="0"/>
              <a:t>Bir </a:t>
            </a:r>
            <a:r>
              <a:rPr lang="tr-TR" sz="2000" dirty="0" err="1"/>
              <a:t>console</a:t>
            </a:r>
            <a:r>
              <a:rPr lang="tr-TR" sz="2000" dirty="0"/>
              <a:t> projesi oluşturduğumuz zaman main metodunun </a:t>
            </a:r>
            <a:r>
              <a:rPr lang="tr-TR" sz="2000" dirty="0" err="1"/>
              <a:t>static</a:t>
            </a:r>
            <a:r>
              <a:rPr lang="tr-TR" sz="2000" dirty="0"/>
              <a:t> olduğu gözümüze çarpar ve bu </a:t>
            </a:r>
            <a:r>
              <a:rPr lang="tr-TR" sz="2000" dirty="0" err="1"/>
              <a:t>console</a:t>
            </a:r>
            <a:r>
              <a:rPr lang="tr-TR" sz="2000" dirty="0"/>
              <a:t> projesi içinde yazdığımız </a:t>
            </a:r>
            <a:r>
              <a:rPr lang="tr-TR" sz="2000" dirty="0" err="1"/>
              <a:t>static</a:t>
            </a:r>
            <a:r>
              <a:rPr lang="tr-TR" sz="2000" dirty="0"/>
              <a:t> olmayan metotlara main metodu içinden ulaşamayız. Bunun sebebi objeye bağlı olmayan bir yerden objeye bağlı olan bir yeri çağırmaya </a:t>
            </a:r>
            <a:r>
              <a:rPr lang="tr-TR" sz="2000" dirty="0" err="1"/>
              <a:t>çalışmakdır</a:t>
            </a:r>
            <a:r>
              <a:rPr lang="tr-TR" sz="2000" dirty="0"/>
              <a:t>. Bu yüzden </a:t>
            </a:r>
            <a:r>
              <a:rPr lang="tr-TR" sz="2000" dirty="0" err="1"/>
              <a:t>static</a:t>
            </a:r>
            <a:r>
              <a:rPr lang="tr-TR" sz="2000" dirty="0"/>
              <a:t> anahtar kelimesini dikkatli ve mantık çerçevesinde kullanmamız gerekmektedir.</a:t>
            </a:r>
          </a:p>
        </p:txBody>
      </p:sp>
    </p:spTree>
    <p:extLst>
      <p:ext uri="{BB962C8B-B14F-4D97-AF65-F5344CB8AC3E}">
        <p14:creationId xmlns:p14="http://schemas.microsoft.com/office/powerpoint/2010/main" val="311231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Alt Başlık"/>
          <p:cNvSpPr>
            <a:spLocks noGrp="1"/>
          </p:cNvSpPr>
          <p:nvPr>
            <p:ph type="subTitle" idx="1"/>
          </p:nvPr>
        </p:nvSpPr>
        <p:spPr>
          <a:xfrm>
            <a:off x="571112" y="355343"/>
            <a:ext cx="10764028" cy="2272208"/>
          </a:xfrm>
        </p:spPr>
        <p:txBody>
          <a:bodyPr rtlCol="0">
            <a:normAutofit fontScale="92500" lnSpcReduction="10000"/>
          </a:bodyPr>
          <a:lstStyle/>
          <a:p>
            <a:pPr algn="l" eaLnBrk="1" fontAlgn="auto" hangingPunct="1">
              <a:spcAft>
                <a:spcPts val="0"/>
              </a:spcAft>
              <a:defRPr/>
            </a:pPr>
            <a:r>
              <a:rPr lang="tr-TR" sz="2000" dirty="0"/>
              <a:t>.Net </a:t>
            </a:r>
            <a:r>
              <a:rPr lang="tr-TR" sz="2000" dirty="0" err="1"/>
              <a:t>framework</a:t>
            </a:r>
            <a:r>
              <a:rPr lang="tr-TR" sz="2000" dirty="0"/>
              <a:t> bir çok sınıfa sahiptir. Bunlardan bazıları statik sınıflardır. Sınıfın üyelerini kullanabilmek için o sınıftan nesneler oluşturmamız gerekiyordu. Ancak statik sınıflardan nesne türetmemiz gerekmemektedir. </a:t>
            </a:r>
            <a:r>
              <a:rPr lang="tr-TR" sz="2000" b="1" dirty="0"/>
              <a:t>Math </a:t>
            </a:r>
            <a:r>
              <a:rPr lang="tr-TR" sz="2000" dirty="0"/>
              <a:t>sınıfı da böyle bir sınıftır. Sınıfın metotlarını kullanmak için nesne türetmemize gerek yoktur. </a:t>
            </a:r>
          </a:p>
          <a:p>
            <a:pPr algn="l" eaLnBrk="1" fontAlgn="auto" hangingPunct="1">
              <a:spcAft>
                <a:spcPts val="0"/>
              </a:spcAft>
              <a:defRPr/>
            </a:pPr>
            <a:endParaRPr lang="tr-TR" sz="2000" dirty="0"/>
          </a:p>
          <a:p>
            <a:pPr algn="l" eaLnBrk="1" fontAlgn="auto" hangingPunct="1">
              <a:spcAft>
                <a:spcPts val="0"/>
              </a:spcAft>
              <a:defRPr/>
            </a:pPr>
            <a:r>
              <a:rPr lang="tr-TR" sz="2000" b="1" dirty="0" err="1"/>
              <a:t>Console.WriteLine</a:t>
            </a:r>
            <a:r>
              <a:rPr lang="tr-TR" sz="2000" b="1" dirty="0"/>
              <a:t>(</a:t>
            </a:r>
            <a:r>
              <a:rPr lang="tr-TR" sz="2000" b="1" dirty="0" err="1"/>
              <a:t>Math.Pow</a:t>
            </a:r>
            <a:r>
              <a:rPr lang="tr-TR" sz="2000" b="1" dirty="0"/>
              <a:t>(5,2));</a:t>
            </a:r>
          </a:p>
          <a:p>
            <a:pPr algn="l" eaLnBrk="1" fontAlgn="auto" hangingPunct="1">
              <a:spcAft>
                <a:spcPts val="0"/>
              </a:spcAft>
              <a:defRPr/>
            </a:pPr>
            <a:endParaRPr lang="tr-TR" sz="2000" dirty="0"/>
          </a:p>
          <a:p>
            <a:pPr algn="l" eaLnBrk="1" fontAlgn="auto" hangingPunct="1">
              <a:spcAft>
                <a:spcPts val="0"/>
              </a:spcAft>
              <a:defRPr/>
            </a:pPr>
            <a:r>
              <a:rPr lang="tr-TR" sz="2000" dirty="0"/>
              <a:t>Şeklinde kullanabiliriz.</a:t>
            </a:r>
          </a:p>
          <a:p>
            <a:pPr algn="l" eaLnBrk="1" fontAlgn="auto" hangingPunct="1">
              <a:spcAft>
                <a:spcPts val="0"/>
              </a:spcAft>
              <a:defRPr/>
            </a:pPr>
            <a:endParaRPr lang="tr-TR" dirty="0"/>
          </a:p>
        </p:txBody>
      </p:sp>
      <p:pic>
        <p:nvPicPr>
          <p:cNvPr id="174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345" y="2627551"/>
            <a:ext cx="8945562" cy="4138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4981125"/>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rotWithShape="1">
          <a:blip r:embed="rId2"/>
          <a:srcRect l="34593" t="52944" r="34712" b="21925"/>
          <a:stretch/>
        </p:blipFill>
        <p:spPr>
          <a:xfrm>
            <a:off x="2619376" y="3638548"/>
            <a:ext cx="7086600" cy="2342109"/>
          </a:xfrm>
          <a:prstGeom prst="rect">
            <a:avLst/>
          </a:prstGeom>
        </p:spPr>
      </p:pic>
      <p:sp>
        <p:nvSpPr>
          <p:cNvPr id="5" name="Metin kutusu 4"/>
          <p:cNvSpPr txBox="1"/>
          <p:nvPr/>
        </p:nvSpPr>
        <p:spPr>
          <a:xfrm>
            <a:off x="1885950" y="371475"/>
            <a:ext cx="7143750" cy="2862322"/>
          </a:xfrm>
          <a:prstGeom prst="rect">
            <a:avLst/>
          </a:prstGeom>
          <a:noFill/>
        </p:spPr>
        <p:txBody>
          <a:bodyPr wrap="square" rtlCol="0">
            <a:spAutoFit/>
          </a:bodyPr>
          <a:lstStyle/>
          <a:p>
            <a:r>
              <a:rPr lang="tr-TR" dirty="0"/>
              <a:t>Bir bildirim çok sayıda yenileyiciye(</a:t>
            </a:r>
            <a:r>
              <a:rPr lang="tr-TR" dirty="0" err="1"/>
              <a:t>modifier</a:t>
            </a:r>
            <a:r>
              <a:rPr lang="tr-TR" dirty="0"/>
              <a:t>) </a:t>
            </a:r>
            <a:r>
              <a:rPr lang="tr-TR" dirty="0" err="1"/>
              <a:t>sahise</a:t>
            </a:r>
            <a:r>
              <a:rPr lang="tr-TR" dirty="0"/>
              <a:t>, asıl bildirimden önce her hangi sırada kullanılabilirler. Burada </a:t>
            </a:r>
            <a:r>
              <a:rPr lang="tr-TR" dirty="0" err="1"/>
              <a:t>public</a:t>
            </a:r>
            <a:r>
              <a:rPr lang="tr-TR" dirty="0"/>
              <a:t> ve </a:t>
            </a:r>
            <a:r>
              <a:rPr lang="tr-TR" dirty="0" err="1"/>
              <a:t>private</a:t>
            </a:r>
            <a:r>
              <a:rPr lang="tr-TR" dirty="0"/>
              <a:t> üzerinde yoğunlaşacağız. </a:t>
            </a:r>
          </a:p>
          <a:p>
            <a:endParaRPr lang="tr-TR" dirty="0"/>
          </a:p>
          <a:p>
            <a:r>
              <a:rPr lang="tr-TR" dirty="0"/>
              <a:t>Örneğin </a:t>
            </a:r>
            <a:r>
              <a:rPr lang="tr-TR" dirty="0" err="1"/>
              <a:t>public</a:t>
            </a:r>
            <a:r>
              <a:rPr lang="tr-TR" dirty="0"/>
              <a:t> ile </a:t>
            </a:r>
            <a:r>
              <a:rPr lang="tr-TR" dirty="0" err="1"/>
              <a:t>static’in</a:t>
            </a:r>
            <a:r>
              <a:rPr lang="tr-TR" dirty="0"/>
              <a:t> her </a:t>
            </a:r>
            <a:r>
              <a:rPr lang="tr-TR" dirty="0" err="1"/>
              <a:t>ikiside</a:t>
            </a:r>
            <a:r>
              <a:rPr lang="tr-TR" dirty="0"/>
              <a:t> yenileyicidir. Yerleri hangisinin önce hangisinin sonra geleceği önemli değildir </a:t>
            </a:r>
          </a:p>
          <a:p>
            <a:endParaRPr lang="tr-TR" dirty="0"/>
          </a:p>
          <a:p>
            <a:r>
              <a:rPr lang="tr-TR" dirty="0" err="1"/>
              <a:t>public</a:t>
            </a:r>
            <a:r>
              <a:rPr lang="tr-TR" dirty="0"/>
              <a:t> </a:t>
            </a:r>
            <a:r>
              <a:rPr lang="tr-TR" dirty="0" err="1"/>
              <a:t>static</a:t>
            </a:r>
            <a:r>
              <a:rPr lang="tr-TR" dirty="0"/>
              <a:t> </a:t>
            </a:r>
            <a:r>
              <a:rPr lang="tr-TR" dirty="0" err="1"/>
              <a:t>int</a:t>
            </a:r>
            <a:r>
              <a:rPr lang="tr-TR" dirty="0"/>
              <a:t> </a:t>
            </a:r>
            <a:r>
              <a:rPr lang="tr-TR" dirty="0" err="1"/>
              <a:t>MaxVal</a:t>
            </a:r>
            <a:r>
              <a:rPr lang="tr-TR" dirty="0"/>
              <a:t>;</a:t>
            </a:r>
          </a:p>
          <a:p>
            <a:r>
              <a:rPr lang="tr-TR" dirty="0" err="1"/>
              <a:t>static</a:t>
            </a:r>
            <a:r>
              <a:rPr lang="tr-TR" dirty="0"/>
              <a:t> </a:t>
            </a:r>
            <a:r>
              <a:rPr lang="tr-TR" dirty="0" err="1"/>
              <a:t>public</a:t>
            </a:r>
            <a:r>
              <a:rPr lang="tr-TR" dirty="0"/>
              <a:t> </a:t>
            </a:r>
            <a:r>
              <a:rPr lang="tr-TR" dirty="0" err="1"/>
              <a:t>int</a:t>
            </a:r>
            <a:r>
              <a:rPr lang="tr-TR" dirty="0"/>
              <a:t> </a:t>
            </a:r>
            <a:r>
              <a:rPr lang="tr-TR" dirty="0" err="1"/>
              <a:t>MaxVal</a:t>
            </a:r>
            <a:r>
              <a:rPr lang="tr-TR" dirty="0"/>
              <a:t>;</a:t>
            </a:r>
          </a:p>
          <a:p>
            <a:endParaRPr lang="tr-TR" dirty="0"/>
          </a:p>
        </p:txBody>
      </p:sp>
    </p:spTree>
    <p:extLst>
      <p:ext uri="{BB962C8B-B14F-4D97-AF65-F5344CB8AC3E}">
        <p14:creationId xmlns:p14="http://schemas.microsoft.com/office/powerpoint/2010/main" val="1442783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711653" y="2470968"/>
            <a:ext cx="8258175" cy="3970318"/>
          </a:xfrm>
          <a:prstGeom prst="rect">
            <a:avLst/>
          </a:prstGeom>
        </p:spPr>
        <p:txBody>
          <a:bodyPr wrap="square">
            <a:spAutoFit/>
          </a:bodyPr>
          <a:lstStyle/>
          <a:p>
            <a:r>
              <a:rPr lang="tr-TR" dirty="0"/>
              <a:t> </a:t>
            </a:r>
            <a:r>
              <a:rPr lang="tr-TR" dirty="0" err="1"/>
              <a:t>class</a:t>
            </a:r>
            <a:r>
              <a:rPr lang="tr-TR" dirty="0"/>
              <a:t> D </a:t>
            </a:r>
          </a:p>
          <a:p>
            <a:pPr lvl="1"/>
            <a:r>
              <a:rPr lang="tr-TR" dirty="0"/>
              <a:t>  {</a:t>
            </a:r>
          </a:p>
          <a:p>
            <a:pPr lvl="1"/>
            <a:r>
              <a:rPr lang="tr-TR" dirty="0"/>
              <a:t>      </a:t>
            </a:r>
            <a:r>
              <a:rPr lang="tr-TR" dirty="0" err="1"/>
              <a:t>public</a:t>
            </a:r>
            <a:r>
              <a:rPr lang="tr-TR" dirty="0"/>
              <a:t> </a:t>
            </a:r>
            <a:r>
              <a:rPr lang="tr-TR" dirty="0" err="1"/>
              <a:t>int</a:t>
            </a:r>
            <a:r>
              <a:rPr lang="tr-TR" dirty="0"/>
              <a:t> Mem1; </a:t>
            </a:r>
          </a:p>
          <a:p>
            <a:pPr lvl="1"/>
            <a:r>
              <a:rPr lang="tr-TR" dirty="0"/>
              <a:t>  }  </a:t>
            </a:r>
          </a:p>
          <a:p>
            <a:r>
              <a:rPr lang="tr-TR" dirty="0"/>
              <a:t>    </a:t>
            </a:r>
            <a:r>
              <a:rPr lang="tr-TR" dirty="0" err="1"/>
              <a:t>class</a:t>
            </a:r>
            <a:r>
              <a:rPr lang="tr-TR" dirty="0"/>
              <a:t> Program</a:t>
            </a:r>
          </a:p>
          <a:p>
            <a:r>
              <a:rPr lang="tr-TR" dirty="0"/>
              <a:t>   {  </a:t>
            </a:r>
          </a:p>
          <a:p>
            <a:pPr lvl="1"/>
            <a:r>
              <a:rPr lang="tr-TR" dirty="0"/>
              <a:t>    </a:t>
            </a:r>
            <a:r>
              <a:rPr lang="tr-TR" dirty="0" err="1"/>
              <a:t>static</a:t>
            </a:r>
            <a:r>
              <a:rPr lang="tr-TR" dirty="0"/>
              <a:t> </a:t>
            </a:r>
            <a:r>
              <a:rPr lang="tr-TR" dirty="0" err="1"/>
              <a:t>void</a:t>
            </a:r>
            <a:r>
              <a:rPr lang="tr-TR" dirty="0"/>
              <a:t> Main()</a:t>
            </a:r>
          </a:p>
          <a:p>
            <a:pPr lvl="1"/>
            <a:r>
              <a:rPr lang="tr-TR" dirty="0"/>
              <a:t>      {   </a:t>
            </a:r>
          </a:p>
          <a:p>
            <a:pPr lvl="1"/>
            <a:r>
              <a:rPr lang="tr-TR" dirty="0"/>
              <a:t>         D d1 = </a:t>
            </a:r>
            <a:r>
              <a:rPr lang="tr-TR" dirty="0" err="1"/>
              <a:t>new</a:t>
            </a:r>
            <a:r>
              <a:rPr lang="tr-TR" dirty="0"/>
              <a:t> D();</a:t>
            </a:r>
          </a:p>
          <a:p>
            <a:pPr lvl="1"/>
            <a:r>
              <a:rPr lang="tr-TR" dirty="0"/>
              <a:t>         D d2 = </a:t>
            </a:r>
            <a:r>
              <a:rPr lang="tr-TR" dirty="0" err="1"/>
              <a:t>new</a:t>
            </a:r>
            <a:r>
              <a:rPr lang="tr-TR" dirty="0"/>
              <a:t> D();</a:t>
            </a:r>
          </a:p>
          <a:p>
            <a:pPr lvl="1"/>
            <a:r>
              <a:rPr lang="tr-TR" dirty="0"/>
              <a:t>         d1.Mem1 = 10; d2.Mem1 = 28;</a:t>
            </a:r>
          </a:p>
          <a:p>
            <a:pPr lvl="1"/>
            <a:r>
              <a:rPr lang="tr-TR" dirty="0"/>
              <a:t>         </a:t>
            </a:r>
            <a:r>
              <a:rPr lang="tr-TR" dirty="0" err="1"/>
              <a:t>Console.WriteLine</a:t>
            </a:r>
            <a:r>
              <a:rPr lang="tr-TR" dirty="0"/>
              <a:t>("d1 = {0}, d2 = {1}", d1.Mem1, d2.Mem1);</a:t>
            </a:r>
          </a:p>
          <a:p>
            <a:pPr lvl="1"/>
            <a:r>
              <a:rPr lang="tr-TR" dirty="0"/>
              <a:t>      } </a:t>
            </a:r>
          </a:p>
          <a:p>
            <a:r>
              <a:rPr lang="tr-TR" dirty="0"/>
              <a:t>    }</a:t>
            </a:r>
          </a:p>
        </p:txBody>
      </p:sp>
      <p:sp>
        <p:nvSpPr>
          <p:cNvPr id="3" name="Metin kutusu 2"/>
          <p:cNvSpPr txBox="1"/>
          <p:nvPr/>
        </p:nvSpPr>
        <p:spPr>
          <a:xfrm>
            <a:off x="783771" y="636814"/>
            <a:ext cx="10368643" cy="923330"/>
          </a:xfrm>
          <a:prstGeom prst="rect">
            <a:avLst/>
          </a:prstGeom>
          <a:noFill/>
        </p:spPr>
        <p:txBody>
          <a:bodyPr wrap="square" rtlCol="0">
            <a:spAutoFit/>
          </a:bodyPr>
          <a:lstStyle/>
          <a:p>
            <a:r>
              <a:rPr lang="tr-TR" dirty="0"/>
              <a:t>Varsayılan olarak bir sınıfın üyeleri o sınıftan nesne türetilmediği sürece kullanılamaz. Sınıfın her bir örneği(nesne) sınıf üyelerinin kendisi için bir kopyasını oluşturur. Bir nesnenin üyelerinin değerini değiştirmek diğer nesnelerin üyelerini etkilemez. </a:t>
            </a:r>
          </a:p>
        </p:txBody>
      </p:sp>
      <p:sp>
        <p:nvSpPr>
          <p:cNvPr id="4" name="Dikdörtgen 3"/>
          <p:cNvSpPr/>
          <p:nvPr/>
        </p:nvSpPr>
        <p:spPr>
          <a:xfrm>
            <a:off x="9468940" y="5514005"/>
            <a:ext cx="1683474" cy="369332"/>
          </a:xfrm>
          <a:prstGeom prst="rect">
            <a:avLst/>
          </a:prstGeom>
          <a:solidFill>
            <a:schemeClr val="accent2"/>
          </a:solidFill>
        </p:spPr>
        <p:txBody>
          <a:bodyPr wrap="none">
            <a:spAutoFit/>
          </a:bodyPr>
          <a:lstStyle/>
          <a:p>
            <a:r>
              <a:rPr lang="tr-TR" dirty="0"/>
              <a:t>d1 = 10, d2 = 28</a:t>
            </a:r>
          </a:p>
        </p:txBody>
      </p:sp>
      <p:pic>
        <p:nvPicPr>
          <p:cNvPr id="5" name="Resim 4"/>
          <p:cNvPicPr>
            <a:picLocks noChangeAspect="1"/>
          </p:cNvPicPr>
          <p:nvPr/>
        </p:nvPicPr>
        <p:blipFill rotWithShape="1">
          <a:blip r:embed="rId2"/>
          <a:srcRect l="38206" t="24453" r="18667" b="39955"/>
          <a:stretch/>
        </p:blipFill>
        <p:spPr>
          <a:xfrm>
            <a:off x="7712766" y="2235253"/>
            <a:ext cx="4302340" cy="2603642"/>
          </a:xfrm>
          <a:prstGeom prst="rect">
            <a:avLst/>
          </a:prstGeom>
        </p:spPr>
      </p:pic>
      <p:sp>
        <p:nvSpPr>
          <p:cNvPr id="6" name="Metin kutusu 5"/>
          <p:cNvSpPr txBox="1"/>
          <p:nvPr/>
        </p:nvSpPr>
        <p:spPr>
          <a:xfrm>
            <a:off x="7416602" y="1865921"/>
            <a:ext cx="4598504" cy="369332"/>
          </a:xfrm>
          <a:prstGeom prst="rect">
            <a:avLst/>
          </a:prstGeom>
          <a:noFill/>
        </p:spPr>
        <p:txBody>
          <a:bodyPr wrap="square" rtlCol="0">
            <a:spAutoFit/>
          </a:bodyPr>
          <a:lstStyle/>
          <a:p>
            <a:r>
              <a:rPr lang="tr-TR" dirty="0"/>
              <a:t>Her bir nesne kendi Mem1 kopyasına sahiptir</a:t>
            </a:r>
          </a:p>
        </p:txBody>
      </p:sp>
    </p:spTree>
    <p:extLst>
      <p:ext uri="{BB962C8B-B14F-4D97-AF65-F5344CB8AC3E}">
        <p14:creationId xmlns:p14="http://schemas.microsoft.com/office/powerpoint/2010/main" val="252549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591143" y="237088"/>
            <a:ext cx="10140042" cy="2031325"/>
          </a:xfrm>
          <a:prstGeom prst="rect">
            <a:avLst/>
          </a:prstGeom>
          <a:noFill/>
        </p:spPr>
        <p:txBody>
          <a:bodyPr wrap="square" rtlCol="0">
            <a:spAutoFit/>
          </a:bodyPr>
          <a:lstStyle/>
          <a:p>
            <a:r>
              <a:rPr lang="tr-TR" b="1" dirty="0"/>
              <a:t>Statik alanlar</a:t>
            </a:r>
          </a:p>
          <a:p>
            <a:endParaRPr lang="tr-TR" dirty="0"/>
          </a:p>
          <a:p>
            <a:r>
              <a:rPr lang="tr-TR" dirty="0"/>
              <a:t>Kopya alanlar haricinde statik alanlarda vardır. Statik alanlar tüm nesneler tarafından paylaşılır.  Biri için yapılan değişiklik diğerleri tarafından da kullanılmaktadır.</a:t>
            </a:r>
          </a:p>
          <a:p>
            <a:endParaRPr lang="tr-TR" dirty="0"/>
          </a:p>
          <a:p>
            <a:r>
              <a:rPr lang="tr-TR" dirty="0"/>
              <a:t>Statik alanları tanımlamak için </a:t>
            </a:r>
            <a:r>
              <a:rPr lang="tr-TR" dirty="0" err="1"/>
              <a:t>static</a:t>
            </a:r>
            <a:r>
              <a:rPr lang="tr-TR" dirty="0"/>
              <a:t> anahtarı kullanılır.</a:t>
            </a:r>
          </a:p>
          <a:p>
            <a:endParaRPr lang="tr-TR" dirty="0"/>
          </a:p>
        </p:txBody>
      </p:sp>
      <p:sp>
        <p:nvSpPr>
          <p:cNvPr id="3" name="Dikdörtgen 2"/>
          <p:cNvSpPr/>
          <p:nvPr/>
        </p:nvSpPr>
        <p:spPr>
          <a:xfrm>
            <a:off x="816430" y="2268413"/>
            <a:ext cx="6096000" cy="4524315"/>
          </a:xfrm>
          <a:prstGeom prst="rect">
            <a:avLst/>
          </a:prstGeom>
        </p:spPr>
        <p:txBody>
          <a:bodyPr>
            <a:spAutoFit/>
          </a:bodyPr>
          <a:lstStyle/>
          <a:p>
            <a:pPr lvl="0"/>
            <a:r>
              <a:rPr lang="tr-TR" dirty="0" err="1">
                <a:solidFill>
                  <a:prstClr val="black"/>
                </a:solidFill>
              </a:rPr>
              <a:t>class</a:t>
            </a:r>
            <a:r>
              <a:rPr lang="tr-TR" dirty="0">
                <a:solidFill>
                  <a:prstClr val="black"/>
                </a:solidFill>
              </a:rPr>
              <a:t> D </a:t>
            </a:r>
          </a:p>
          <a:p>
            <a:pPr lvl="1"/>
            <a:r>
              <a:rPr lang="tr-TR" dirty="0">
                <a:solidFill>
                  <a:prstClr val="black"/>
                </a:solidFill>
              </a:rPr>
              <a:t>  {</a:t>
            </a:r>
          </a:p>
          <a:p>
            <a:pPr lvl="1"/>
            <a:r>
              <a:rPr lang="tr-TR" dirty="0">
                <a:solidFill>
                  <a:prstClr val="black"/>
                </a:solidFill>
              </a:rPr>
              <a:t>      </a:t>
            </a:r>
            <a:r>
              <a:rPr lang="tr-TR" dirty="0" err="1">
                <a:solidFill>
                  <a:prstClr val="black"/>
                </a:solidFill>
              </a:rPr>
              <a:t>public</a:t>
            </a:r>
            <a:r>
              <a:rPr lang="tr-TR" dirty="0">
                <a:solidFill>
                  <a:prstClr val="black"/>
                </a:solidFill>
              </a:rPr>
              <a:t> </a:t>
            </a:r>
            <a:r>
              <a:rPr lang="tr-TR" dirty="0" err="1">
                <a:solidFill>
                  <a:prstClr val="black"/>
                </a:solidFill>
              </a:rPr>
              <a:t>int</a:t>
            </a:r>
            <a:r>
              <a:rPr lang="tr-TR" dirty="0">
                <a:solidFill>
                  <a:prstClr val="black"/>
                </a:solidFill>
              </a:rPr>
              <a:t> Mem1;   //örnek alan</a:t>
            </a:r>
          </a:p>
          <a:p>
            <a:pPr lvl="1"/>
            <a:r>
              <a:rPr lang="tr-TR" dirty="0">
                <a:solidFill>
                  <a:prstClr val="black"/>
                </a:solidFill>
              </a:rPr>
              <a:t>      </a:t>
            </a:r>
            <a:r>
              <a:rPr lang="tr-TR" dirty="0" err="1">
                <a:solidFill>
                  <a:prstClr val="black"/>
                </a:solidFill>
              </a:rPr>
              <a:t>Static</a:t>
            </a:r>
            <a:r>
              <a:rPr lang="tr-TR" dirty="0">
                <a:solidFill>
                  <a:prstClr val="black"/>
                </a:solidFill>
              </a:rPr>
              <a:t> </a:t>
            </a:r>
            <a:r>
              <a:rPr lang="tr-TR" dirty="0" err="1">
                <a:solidFill>
                  <a:prstClr val="black"/>
                </a:solidFill>
              </a:rPr>
              <a:t>int</a:t>
            </a:r>
            <a:r>
              <a:rPr lang="tr-TR" dirty="0">
                <a:solidFill>
                  <a:prstClr val="black"/>
                </a:solidFill>
              </a:rPr>
              <a:t> mem2; //</a:t>
            </a:r>
            <a:r>
              <a:rPr lang="tr-TR" dirty="0" err="1">
                <a:solidFill>
                  <a:prstClr val="black"/>
                </a:solidFill>
              </a:rPr>
              <a:t>static</a:t>
            </a:r>
            <a:r>
              <a:rPr lang="tr-TR" dirty="0">
                <a:solidFill>
                  <a:prstClr val="black"/>
                </a:solidFill>
              </a:rPr>
              <a:t> alan</a:t>
            </a:r>
          </a:p>
          <a:p>
            <a:pPr lvl="1"/>
            <a:r>
              <a:rPr lang="tr-TR" dirty="0">
                <a:solidFill>
                  <a:prstClr val="black"/>
                </a:solidFill>
              </a:rPr>
              <a:t>  }</a:t>
            </a:r>
          </a:p>
          <a:p>
            <a:r>
              <a:rPr lang="tr-TR" dirty="0"/>
              <a:t> </a:t>
            </a:r>
            <a:r>
              <a:rPr lang="tr-TR" dirty="0" err="1"/>
              <a:t>class</a:t>
            </a:r>
            <a:r>
              <a:rPr lang="tr-TR" dirty="0"/>
              <a:t> Program</a:t>
            </a:r>
          </a:p>
          <a:p>
            <a:r>
              <a:rPr lang="tr-TR" dirty="0"/>
              <a:t>   {  </a:t>
            </a:r>
          </a:p>
          <a:p>
            <a:pPr lvl="1"/>
            <a:r>
              <a:rPr lang="tr-TR" dirty="0"/>
              <a:t>    </a:t>
            </a:r>
            <a:r>
              <a:rPr lang="tr-TR" dirty="0" err="1"/>
              <a:t>static</a:t>
            </a:r>
            <a:r>
              <a:rPr lang="tr-TR" dirty="0"/>
              <a:t> </a:t>
            </a:r>
            <a:r>
              <a:rPr lang="tr-TR" dirty="0" err="1"/>
              <a:t>void</a:t>
            </a:r>
            <a:r>
              <a:rPr lang="tr-TR" dirty="0"/>
              <a:t> Main()</a:t>
            </a:r>
          </a:p>
          <a:p>
            <a:pPr lvl="1"/>
            <a:r>
              <a:rPr lang="tr-TR" dirty="0"/>
              <a:t>      {   </a:t>
            </a:r>
          </a:p>
          <a:p>
            <a:pPr lvl="1"/>
            <a:r>
              <a:rPr lang="tr-TR" dirty="0"/>
              <a:t>         D d1 = </a:t>
            </a:r>
            <a:r>
              <a:rPr lang="tr-TR" dirty="0" err="1"/>
              <a:t>new</a:t>
            </a:r>
            <a:r>
              <a:rPr lang="tr-TR" dirty="0"/>
              <a:t> D();</a:t>
            </a:r>
          </a:p>
          <a:p>
            <a:pPr lvl="1"/>
            <a:r>
              <a:rPr lang="tr-TR" dirty="0"/>
              <a:t>         D d2 = </a:t>
            </a:r>
            <a:r>
              <a:rPr lang="tr-TR" dirty="0" err="1"/>
              <a:t>new</a:t>
            </a:r>
            <a:r>
              <a:rPr lang="tr-TR" dirty="0"/>
              <a:t> D();</a:t>
            </a:r>
          </a:p>
          <a:p>
            <a:pPr lvl="1"/>
            <a:r>
              <a:rPr lang="tr-TR" dirty="0"/>
              <a:t>         d1.Mem1 = 10; d2.Mem1 = 28;</a:t>
            </a:r>
          </a:p>
          <a:p>
            <a:pPr lvl="1"/>
            <a:r>
              <a:rPr lang="tr-TR" dirty="0"/>
              <a:t>         </a:t>
            </a:r>
            <a:r>
              <a:rPr lang="tr-TR" dirty="0" err="1"/>
              <a:t>Console.WriteLine</a:t>
            </a:r>
            <a:r>
              <a:rPr lang="tr-TR" dirty="0"/>
              <a:t>("d1 = {0}, d2 = {1}", d1.Mem1, d2.Mem1);</a:t>
            </a:r>
          </a:p>
          <a:p>
            <a:pPr lvl="1"/>
            <a:r>
              <a:rPr lang="tr-TR" dirty="0"/>
              <a:t>      } </a:t>
            </a:r>
          </a:p>
          <a:p>
            <a:r>
              <a:rPr lang="tr-TR" dirty="0"/>
              <a:t>    }</a:t>
            </a:r>
            <a:r>
              <a:rPr lang="tr-TR" dirty="0">
                <a:solidFill>
                  <a:prstClr val="black"/>
                </a:solidFill>
              </a:rPr>
              <a:t>  </a:t>
            </a:r>
          </a:p>
        </p:txBody>
      </p:sp>
      <p:pic>
        <p:nvPicPr>
          <p:cNvPr id="4" name="Resim 3"/>
          <p:cNvPicPr>
            <a:picLocks noChangeAspect="1"/>
          </p:cNvPicPr>
          <p:nvPr/>
        </p:nvPicPr>
        <p:blipFill rotWithShape="1">
          <a:blip r:embed="rId2"/>
          <a:srcRect l="46319" t="20759" r="18542" b="39958"/>
          <a:stretch/>
        </p:blipFill>
        <p:spPr>
          <a:xfrm>
            <a:off x="6819900" y="1828800"/>
            <a:ext cx="5372100" cy="3234519"/>
          </a:xfrm>
          <a:prstGeom prst="rect">
            <a:avLst/>
          </a:prstGeom>
        </p:spPr>
      </p:pic>
      <p:sp>
        <p:nvSpPr>
          <p:cNvPr id="5" name="Metin kutusu 4"/>
          <p:cNvSpPr txBox="1"/>
          <p:nvPr/>
        </p:nvSpPr>
        <p:spPr>
          <a:xfrm>
            <a:off x="7053115" y="5063319"/>
            <a:ext cx="4926849" cy="923330"/>
          </a:xfrm>
          <a:prstGeom prst="rect">
            <a:avLst/>
          </a:prstGeom>
          <a:noFill/>
        </p:spPr>
        <p:txBody>
          <a:bodyPr wrap="square" rtlCol="0">
            <a:spAutoFit/>
          </a:bodyPr>
          <a:lstStyle/>
          <a:p>
            <a:r>
              <a:rPr lang="tr-TR" dirty="0"/>
              <a:t>Statik alan Mem2 D sınıfının tüm nesneleri tarafından paylaşılır. Mem1 alanı ise her biri için ayrı ayrı kopyaları çıkarılır.</a:t>
            </a:r>
          </a:p>
        </p:txBody>
      </p:sp>
      <p:sp>
        <p:nvSpPr>
          <p:cNvPr id="6" name="Metin kutusu 5"/>
          <p:cNvSpPr txBox="1"/>
          <p:nvPr/>
        </p:nvSpPr>
        <p:spPr>
          <a:xfrm>
            <a:off x="9152166" y="2407469"/>
            <a:ext cx="2464904" cy="923330"/>
          </a:xfrm>
          <a:prstGeom prst="rect">
            <a:avLst/>
          </a:prstGeom>
          <a:solidFill>
            <a:schemeClr val="bg1"/>
          </a:solidFill>
        </p:spPr>
        <p:txBody>
          <a:bodyPr wrap="square" rtlCol="0">
            <a:spAutoFit/>
          </a:bodyPr>
          <a:lstStyle/>
          <a:p>
            <a:r>
              <a:rPr lang="tr-TR" dirty="0"/>
              <a:t>Bir sınıfın statik üyeleri nesne üyelerinden ayrı olarak saklanır.</a:t>
            </a:r>
          </a:p>
        </p:txBody>
      </p:sp>
    </p:spTree>
    <p:extLst>
      <p:ext uri="{BB962C8B-B14F-4D97-AF65-F5344CB8AC3E}">
        <p14:creationId xmlns:p14="http://schemas.microsoft.com/office/powerpoint/2010/main" val="136183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139687" y="596348"/>
            <a:ext cx="7686261" cy="369332"/>
          </a:xfrm>
          <a:prstGeom prst="rect">
            <a:avLst/>
          </a:prstGeom>
          <a:noFill/>
        </p:spPr>
        <p:txBody>
          <a:bodyPr wrap="square" rtlCol="0">
            <a:spAutoFit/>
          </a:bodyPr>
          <a:lstStyle/>
          <a:p>
            <a:r>
              <a:rPr lang="tr-TR" dirty="0"/>
              <a:t>Sınıfın dışından statik üyelere erişim</a:t>
            </a:r>
          </a:p>
        </p:txBody>
      </p:sp>
      <p:sp>
        <p:nvSpPr>
          <p:cNvPr id="3" name="Metin kutusu 2"/>
          <p:cNvSpPr txBox="1"/>
          <p:nvPr/>
        </p:nvSpPr>
        <p:spPr>
          <a:xfrm>
            <a:off x="887896" y="1285461"/>
            <a:ext cx="10303268" cy="2585323"/>
          </a:xfrm>
          <a:prstGeom prst="rect">
            <a:avLst/>
          </a:prstGeom>
          <a:noFill/>
        </p:spPr>
        <p:txBody>
          <a:bodyPr wrap="square" rtlCol="0">
            <a:spAutoFit/>
          </a:bodyPr>
          <a:lstStyle/>
          <a:p>
            <a:r>
              <a:rPr lang="tr-TR" dirty="0"/>
              <a:t>Statik üyelere nesneler gibi sınıfın dışından nokta operatörü ile erişilebilir. </a:t>
            </a:r>
          </a:p>
          <a:p>
            <a:r>
              <a:rPr lang="tr-TR" dirty="0"/>
              <a:t>Ancak nesne üzerinden değil doğruca sınıf ismi ve nokta operatörü ile gerçekleştirilir.</a:t>
            </a:r>
          </a:p>
          <a:p>
            <a:endParaRPr lang="tr-TR" dirty="0"/>
          </a:p>
          <a:p>
            <a:r>
              <a:rPr lang="en-US" dirty="0"/>
              <a:t> </a:t>
            </a:r>
            <a:r>
              <a:rPr lang="en-US" dirty="0">
                <a:solidFill>
                  <a:srgbClr val="FF0000"/>
                </a:solidFill>
              </a:rPr>
              <a:t>Class </a:t>
            </a:r>
            <a:r>
              <a:rPr lang="tr-TR" dirty="0">
                <a:solidFill>
                  <a:srgbClr val="FF0000"/>
                </a:solidFill>
              </a:rPr>
              <a:t>ismi</a:t>
            </a:r>
          </a:p>
          <a:p>
            <a:r>
              <a:rPr lang="en-US" dirty="0"/>
              <a:t>   ↓</a:t>
            </a:r>
            <a:endParaRPr lang="tr-TR" dirty="0"/>
          </a:p>
          <a:p>
            <a:r>
              <a:rPr lang="en-US" dirty="0"/>
              <a:t>   D.Mem2 = 5;            // </a:t>
            </a:r>
            <a:r>
              <a:rPr lang="tr-TR" dirty="0"/>
              <a:t>sınıfın statik üyelerine erişim</a:t>
            </a:r>
          </a:p>
          <a:p>
            <a:r>
              <a:rPr lang="en-US" dirty="0"/>
              <a:t>      </a:t>
            </a:r>
            <a:r>
              <a:rPr lang="tr-TR" dirty="0"/>
              <a:t>    </a:t>
            </a:r>
            <a:r>
              <a:rPr lang="en-US" dirty="0"/>
              <a:t>↑</a:t>
            </a:r>
            <a:endParaRPr lang="tr-TR" dirty="0"/>
          </a:p>
          <a:p>
            <a:r>
              <a:rPr lang="en-US" dirty="0"/>
              <a:t>   </a:t>
            </a:r>
            <a:r>
              <a:rPr lang="tr-TR" dirty="0">
                <a:solidFill>
                  <a:srgbClr val="FF0000"/>
                </a:solidFill>
              </a:rPr>
              <a:t>Statik üye</a:t>
            </a:r>
            <a:endParaRPr lang="en-US" dirty="0">
              <a:solidFill>
                <a:srgbClr val="FF0000"/>
              </a:solidFill>
            </a:endParaRPr>
          </a:p>
          <a:p>
            <a:r>
              <a:rPr lang="en-US" dirty="0"/>
              <a:t> </a:t>
            </a:r>
            <a:endParaRPr lang="tr-TR" dirty="0"/>
          </a:p>
        </p:txBody>
      </p:sp>
    </p:spTree>
    <p:extLst>
      <p:ext uri="{BB962C8B-B14F-4D97-AF65-F5344CB8AC3E}">
        <p14:creationId xmlns:p14="http://schemas.microsoft.com/office/powerpoint/2010/main" val="164632387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8088</TotalTime>
  <Words>3474</Words>
  <Application>Microsoft Office PowerPoint</Application>
  <PresentationFormat>Geniş ekran</PresentationFormat>
  <Paragraphs>769</Paragraphs>
  <Slides>37</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37</vt:i4>
      </vt:variant>
    </vt:vector>
  </HeadingPairs>
  <TitlesOfParts>
    <vt:vector size="44" baseType="lpstr">
      <vt:lpstr>Arial</vt:lpstr>
      <vt:lpstr>Calibri</vt:lpstr>
      <vt:lpstr>Calibri Light</vt:lpstr>
      <vt:lpstr>Consolas</vt:lpstr>
      <vt:lpstr>Segoe UI</vt:lpstr>
      <vt:lpstr>Tahoma</vt:lpstr>
      <vt:lpstr>Office Teması</vt:lpstr>
      <vt:lpstr>PowerPoint Sunusu</vt:lpstr>
      <vt:lpstr>5. Hafta İçeriği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cemiloz</dc:creator>
  <cp:lastModifiedBy>Sau</cp:lastModifiedBy>
  <cp:revision>70</cp:revision>
  <dcterms:created xsi:type="dcterms:W3CDTF">2016-02-24T20:02:15Z</dcterms:created>
  <dcterms:modified xsi:type="dcterms:W3CDTF">2024-02-11T21:22:44Z</dcterms:modified>
</cp:coreProperties>
</file>