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64" r:id="rId5"/>
    <p:sldId id="281" r:id="rId6"/>
    <p:sldId id="283" r:id="rId7"/>
    <p:sldId id="284" r:id="rId8"/>
    <p:sldId id="285" r:id="rId9"/>
    <p:sldId id="293" r:id="rId10"/>
    <p:sldId id="294" r:id="rId11"/>
    <p:sldId id="280" r:id="rId12"/>
    <p:sldId id="295" r:id="rId13"/>
    <p:sldId id="282" r:id="rId14"/>
    <p:sldId id="296" r:id="rId15"/>
    <p:sldId id="297" r:id="rId16"/>
    <p:sldId id="298" r:id="rId17"/>
    <p:sldId id="299" r:id="rId18"/>
    <p:sldId id="266" r:id="rId19"/>
    <p:sldId id="286" r:id="rId20"/>
    <p:sldId id="288" r:id="rId21"/>
    <p:sldId id="289" r:id="rId22"/>
    <p:sldId id="290" r:id="rId23"/>
    <p:sldId id="300" r:id="rId24"/>
    <p:sldId id="291" r:id="rId25"/>
    <p:sldId id="301" r:id="rId26"/>
    <p:sldId id="304" r:id="rId27"/>
    <p:sldId id="305" r:id="rId28"/>
    <p:sldId id="302" r:id="rId29"/>
    <p:sldId id="292" r:id="rId30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9" d="100"/>
          <a:sy n="69" d="100"/>
        </p:scale>
        <p:origin x="581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6766E61-8483-4E85-A7AA-B03676934E74}" type="datetime1">
              <a:rPr lang="tr-TR" smtClean="0">
                <a:solidFill>
                  <a:schemeClr val="tx2"/>
                </a:solidFill>
              </a:rPr>
              <a:pPr algn="r" rtl="0"/>
              <a:t>11.08.2023</a:t>
            </a:fld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tr-TR" smtClean="0">
                <a:solidFill>
                  <a:schemeClr val="tx2"/>
                </a:solidFill>
              </a:rPr>
              <a:pPr algn="r" rtl="0"/>
              <a:t>‹#›</a:t>
            </a:fld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D4890AD5-4316-40C1-84C6-5DB9875CE083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93C2F-276E-45A2-A26D-280D43F4DEC0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E73423-0FCB-43D8-A89E-348919C940EF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CD94FF-AF33-4AFA-A6D6-D15D6E4AF075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60B1F9-9B61-4E5E-BE20-BD0526E05453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21372" y="1608835"/>
            <a:ext cx="4973041" cy="753363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17309" y="2590800"/>
            <a:ext cx="4977104" cy="3581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753362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7559" y="2590800"/>
            <a:ext cx="4977104" cy="3581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B9DD9-F15D-4B9F-93EF-364AA77EACFA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802B63-CB18-4428-940D-76000F7D0D7F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3D9A3A-F2D1-49D2-9940-81A32FD4BC1B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7729AD-F7C7-473C-BE4B-248522DE8F48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FCCC71-70BB-43D3-97CB-6EEE61369627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E217E46-B403-4530-8B5B-57B5C1217BD3}" type="datetime1">
              <a:rPr lang="tr-TR" smtClean="0"/>
              <a:pPr/>
              <a:t>11.08.2023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tr" dirty="0"/>
              <a:t>Üniversite Yaşamına Giriş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tr" dirty="0"/>
              <a:t>Zaman Yönetimi</a:t>
            </a:r>
          </a:p>
          <a:p>
            <a:pPr algn="ctr" rtl="0"/>
            <a:endParaRPr lang="tr" dirty="0"/>
          </a:p>
          <a:p>
            <a:pPr algn="ctr" rtl="0"/>
            <a:r>
              <a:rPr lang="tr" dirty="0"/>
              <a:t>Dr. Betül Düşünceli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Yönetimi </a:t>
            </a:r>
            <a:r>
              <a:rPr lang="tr-TR" dirty="0" smtClean="0"/>
              <a:t>Teknikleri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B89897E-56EC-6CB8-150C-54F13A89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ÖİÖ Tekniği (Önemli işlere öncelik)</a:t>
            </a:r>
          </a:p>
          <a:p>
            <a:r>
              <a:rPr lang="tr-TR" dirty="0" err="1"/>
              <a:t>Pomodoro</a:t>
            </a:r>
            <a:r>
              <a:rPr lang="tr-TR" dirty="0"/>
              <a:t> tekniği</a:t>
            </a:r>
          </a:p>
          <a:p>
            <a:r>
              <a:rPr lang="tr-TR" dirty="0"/>
              <a:t>Haftalık Plan Tekniği</a:t>
            </a:r>
          </a:p>
          <a:p>
            <a:r>
              <a:rPr lang="tr-TR" dirty="0"/>
              <a:t>Parkinson Tekniği</a:t>
            </a:r>
          </a:p>
          <a:p>
            <a:r>
              <a:rPr lang="tr-TR" dirty="0"/>
              <a:t>80/20 tekniği</a:t>
            </a:r>
          </a:p>
          <a:p>
            <a:r>
              <a:rPr lang="tr-TR" dirty="0"/>
              <a:t>İş Akış Çizelgesi</a:t>
            </a:r>
          </a:p>
          <a:p>
            <a:r>
              <a:rPr lang="tr-TR" dirty="0"/>
              <a:t>Hareket ve Zaman etüdü</a:t>
            </a:r>
          </a:p>
          <a:p>
            <a:r>
              <a:rPr lang="tr-TR" dirty="0"/>
              <a:t>PUKÖ Döngüsü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428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ÖİÖ Tekniği (Önemli işlere öncelik)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xmlns="" id="{AE29335E-913A-4F12-E9AA-BF647CF09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37726"/>
              </p:ext>
            </p:extLst>
          </p:nvPr>
        </p:nvGraphicFramePr>
        <p:xfrm>
          <a:off x="1117600" y="1701800"/>
          <a:ext cx="10156824" cy="32393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5608">
                  <a:extLst>
                    <a:ext uri="{9D8B030D-6E8A-4147-A177-3AD203B41FA5}">
                      <a16:colId xmlns:a16="http://schemas.microsoft.com/office/drawing/2014/main" xmlns="" val="1977368425"/>
                    </a:ext>
                  </a:extLst>
                </a:gridCol>
                <a:gridCol w="3385608">
                  <a:extLst>
                    <a:ext uri="{9D8B030D-6E8A-4147-A177-3AD203B41FA5}">
                      <a16:colId xmlns:a16="http://schemas.microsoft.com/office/drawing/2014/main" xmlns="" val="2496578"/>
                    </a:ext>
                  </a:extLst>
                </a:gridCol>
                <a:gridCol w="3385608">
                  <a:extLst>
                    <a:ext uri="{9D8B030D-6E8A-4147-A177-3AD203B41FA5}">
                      <a16:colId xmlns:a16="http://schemas.microsoft.com/office/drawing/2014/main" xmlns="" val="1770354706"/>
                    </a:ext>
                  </a:extLst>
                </a:gridCol>
              </a:tblGrid>
              <a:tr h="107978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ACİL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ACİL DEĞİL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3823064"/>
                  </a:ext>
                </a:extLst>
              </a:tr>
              <a:tr h="1079789">
                <a:tc>
                  <a:txBody>
                    <a:bodyPr/>
                    <a:lstStyle/>
                    <a:p>
                      <a:r>
                        <a:rPr lang="tr-TR" dirty="0"/>
                        <a:t>ÖNEMLİ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Şimdi yap!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Planla!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1685363"/>
                  </a:ext>
                </a:extLst>
              </a:tr>
              <a:tr h="1079789">
                <a:tc>
                  <a:txBody>
                    <a:bodyPr/>
                    <a:lstStyle/>
                    <a:p>
                      <a:r>
                        <a:rPr lang="tr-TR" dirty="0"/>
                        <a:t>ÖNEMLİ DEĞİL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Devret!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Yapma!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Pomodoro</a:t>
            </a:r>
            <a:r>
              <a:rPr lang="tr-TR"/>
              <a:t> Tekniği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xmlns="" id="{C9F51F1D-4F28-F94B-9192-F79BA497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25 dakika çalışma + 5 dakika dinlenme «1 </a:t>
            </a:r>
            <a:r>
              <a:rPr lang="tr-TR" dirty="0" err="1"/>
              <a:t>pomodoro</a:t>
            </a:r>
            <a:r>
              <a:rPr lang="tr-TR" dirty="0"/>
              <a:t>»</a:t>
            </a:r>
          </a:p>
          <a:p>
            <a:r>
              <a:rPr lang="tr-TR" dirty="0"/>
              <a:t>25 dakika çalışma + 5 dakika dinlenme «1 </a:t>
            </a:r>
            <a:r>
              <a:rPr lang="tr-TR" dirty="0" err="1"/>
              <a:t>pomodoro</a:t>
            </a:r>
            <a:r>
              <a:rPr lang="tr-TR" dirty="0"/>
              <a:t>»</a:t>
            </a:r>
          </a:p>
          <a:p>
            <a:r>
              <a:rPr lang="tr-TR" dirty="0"/>
              <a:t>25 dakika çalışma + 5 dakika dinlenme «1 </a:t>
            </a:r>
            <a:r>
              <a:rPr lang="tr-TR" dirty="0" err="1"/>
              <a:t>pomodoro</a:t>
            </a:r>
            <a:r>
              <a:rPr lang="tr-TR" dirty="0"/>
              <a:t>»</a:t>
            </a:r>
          </a:p>
          <a:p>
            <a:r>
              <a:rPr lang="tr-TR" dirty="0"/>
              <a:t>25 dakika çalışma + 5 dakika dinlenme «1 </a:t>
            </a:r>
            <a:r>
              <a:rPr lang="tr-TR" dirty="0" err="1"/>
              <a:t>pomodoro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		4 </a:t>
            </a:r>
            <a:r>
              <a:rPr lang="tr-TR" dirty="0" err="1"/>
              <a:t>pomodoro</a:t>
            </a:r>
            <a:r>
              <a:rPr lang="tr-TR" dirty="0"/>
              <a:t> +15 dakika dinlenme</a:t>
            </a:r>
          </a:p>
        </p:txBody>
      </p:sp>
    </p:spTree>
    <p:extLst>
      <p:ext uri="{BB962C8B-B14F-4D97-AF65-F5344CB8AC3E}">
        <p14:creationId xmlns:p14="http://schemas.microsoft.com/office/powerpoint/2010/main" val="13683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Pomodoro</a:t>
            </a:r>
            <a:r>
              <a:rPr lang="tr-TR"/>
              <a:t> Tekniği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xmlns="" id="{C9F51F1D-4F28-F94B-9192-F79BA497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Sınava çalışma</a:t>
            </a:r>
          </a:p>
          <a:p>
            <a:r>
              <a:rPr lang="tr-TR" dirty="0"/>
              <a:t>Yetiştirmeniz gereken bir yazı</a:t>
            </a:r>
          </a:p>
          <a:p>
            <a:r>
              <a:rPr lang="tr-TR" dirty="0"/>
              <a:t>Bitirmeniz gereken bir proje ya da araştırma</a:t>
            </a:r>
          </a:p>
          <a:p>
            <a:r>
              <a:rPr lang="tr-TR" dirty="0"/>
              <a:t>Kitap okuma alışkanlığı kazanma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68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988" y="5816599"/>
            <a:ext cx="7313295" cy="762000"/>
          </a:xfrm>
        </p:spPr>
        <p:txBody>
          <a:bodyPr anchor="b">
            <a:normAutofit/>
          </a:bodyPr>
          <a:lstStyle/>
          <a:p>
            <a:r>
              <a:rPr lang="tr-TR" dirty="0"/>
              <a:t>Haftalık Plan Tekniği</a:t>
            </a:r>
          </a:p>
        </p:txBody>
      </p:sp>
      <p:pic>
        <p:nvPicPr>
          <p:cNvPr id="4" name="Resim 3" descr="metin, el yazısı, tasarım içeren bir resim&#10;&#10;Açıklama otomatik olarak oluşturuldu">
            <a:extLst>
              <a:ext uri="{FF2B5EF4-FFF2-40B4-BE49-F238E27FC236}">
                <a16:creationId xmlns:a16="http://schemas.microsoft.com/office/drawing/2014/main" xmlns="" id="{0E58EE9E-2F38-9DBD-BDA1-EF353D905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16632"/>
            <a:ext cx="9148852" cy="6106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7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7828" y="476672"/>
            <a:ext cx="7008574" cy="5040560"/>
          </a:xfrm>
        </p:spPr>
        <p:txBody>
          <a:bodyPr rtlCol="0" anchor="t"/>
          <a:lstStyle/>
          <a:p>
            <a:pPr algn="ctr" rtl="0"/>
            <a:r>
              <a:rPr lang="tr-TR" dirty="0"/>
              <a:t>Kaynakça</a:t>
            </a:r>
          </a:p>
          <a:p>
            <a:pPr marL="457200" indent="-457200" rtl="0">
              <a:buFont typeface="Wingdings" panose="05000000000000000000" pitchFamily="2" charset="2"/>
              <a:buChar char="§"/>
            </a:pPr>
            <a:endParaRPr lang="tr-TR" dirty="0"/>
          </a:p>
          <a:p>
            <a:pPr marL="457200" indent="-457200" rtl="0">
              <a:buFont typeface="Wingdings" panose="05000000000000000000" pitchFamily="2" charset="2"/>
              <a:buChar char="§"/>
            </a:pPr>
            <a:r>
              <a:rPr lang="tr-TR" dirty="0"/>
              <a:t>Ünlü-Bayramlı, Ü. (2017). Zaman Yönetimi Öz Yönetim – Zaman Tuzakları – Zaman Yönetim Teknikleri. Ankara: Seçkin Yayıncılık</a:t>
            </a:r>
          </a:p>
          <a:p>
            <a:pPr rtl="0"/>
            <a:endParaRPr lang="tr-TR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tr" dirty="0"/>
              <a:t>Üniversite Yaşamına Giriş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tr" dirty="0"/>
              <a:t>Verimli Öğrenme</a:t>
            </a:r>
          </a:p>
          <a:p>
            <a:pPr algn="ctr" rtl="0"/>
            <a:endParaRPr lang="tr" dirty="0"/>
          </a:p>
          <a:p>
            <a:pPr algn="ctr" rtl="0"/>
            <a:r>
              <a:rPr lang="tr" dirty="0"/>
              <a:t>Dr. Betül Düşünceli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557E44F-699B-6EA9-6DC4-2B63DF5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Verimli ders çalışma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96DAE92-4830-C7DC-BA6A-E86B056C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Kişinin ders çalıştığı süre boyunca yaptığı bu eylemden </a:t>
            </a:r>
            <a:r>
              <a:rPr lang="tr-TR" b="1" dirty="0"/>
              <a:t>istediği</a:t>
            </a:r>
            <a:r>
              <a:rPr lang="tr-TR" dirty="0"/>
              <a:t> bir şekilde ve </a:t>
            </a:r>
            <a:r>
              <a:rPr lang="tr-TR" b="1" dirty="0"/>
              <a:t>etkin</a:t>
            </a:r>
            <a:r>
              <a:rPr lang="tr-TR" dirty="0"/>
              <a:t> olarak sonuç almasıdır.</a:t>
            </a:r>
          </a:p>
          <a:p>
            <a:r>
              <a:rPr lang="tr-TR" dirty="0"/>
              <a:t>Verimli ders çalışmak çok çalışmak değildir.</a:t>
            </a:r>
          </a:p>
          <a:p>
            <a:r>
              <a:rPr lang="tr-TR" dirty="0"/>
              <a:t>Çalışmayı planlayarak, kısa ve uzun dönemli hedefler belirleyerek, bu sayede ne yaptığını ve yapacağını bilerek çalışmaktır.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33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64" y="5085184"/>
            <a:ext cx="8841224" cy="1125488"/>
          </a:xfrm>
        </p:spPr>
        <p:txBody>
          <a:bodyPr anchor="b">
            <a:normAutofit/>
          </a:bodyPr>
          <a:lstStyle/>
          <a:p>
            <a:r>
              <a:rPr lang="tr-TR" sz="2400" dirty="0"/>
              <a:t>Kısa süreli bellekten               Uzun süreli belleğe geçiş</a:t>
            </a:r>
          </a:p>
        </p:txBody>
      </p:sp>
      <p:pic>
        <p:nvPicPr>
          <p:cNvPr id="5" name="İçerik Yer Tutucusu 4" descr="kırpıntı çizim, çizgi film içeren bir resim&#10;&#10;Açıklama otomatik olarak oluşturuldu">
            <a:extLst>
              <a:ext uri="{FF2B5EF4-FFF2-40B4-BE49-F238E27FC236}">
                <a16:creationId xmlns:a16="http://schemas.microsoft.com/office/drawing/2014/main" xmlns="" id="{2F0C6ACA-998B-8007-9103-DD35F560FF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70325" y="279401"/>
            <a:ext cx="4448175" cy="4448175"/>
          </a:xfrm>
          <a:noFill/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xmlns="" id="{F8E4193C-5642-C864-31AF-1AAB3DDEA6AE}"/>
              </a:ext>
            </a:extLst>
          </p:cNvPr>
          <p:cNvSpPr/>
          <p:nvPr/>
        </p:nvSpPr>
        <p:spPr>
          <a:xfrm>
            <a:off x="5374332" y="5850632"/>
            <a:ext cx="648072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10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tr-TR" dirty="0"/>
              <a:t>Çalışma Ortamı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247E4738-3599-B16A-C689-7CD1436E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dikkati</a:t>
            </a:r>
            <a:r>
              <a:rPr lang="en-US" dirty="0"/>
              <a:t> </a:t>
            </a:r>
            <a:r>
              <a:rPr lang="en-US" dirty="0" err="1"/>
              <a:t>dağıtıcı</a:t>
            </a:r>
            <a:r>
              <a:rPr lang="en-US" dirty="0"/>
              <a:t> </a:t>
            </a:r>
            <a:r>
              <a:rPr lang="en-US" dirty="0" err="1"/>
              <a:t>afiş</a:t>
            </a:r>
            <a:r>
              <a:rPr lang="en-US" dirty="0"/>
              <a:t>, poster, </a:t>
            </a:r>
            <a:r>
              <a:rPr lang="en-US" dirty="0" err="1"/>
              <a:t>yazı</a:t>
            </a:r>
            <a:r>
              <a:rPr lang="en-US" dirty="0"/>
              <a:t>, </a:t>
            </a:r>
            <a:r>
              <a:rPr lang="en-US" dirty="0" err="1"/>
              <a:t>resim</a:t>
            </a:r>
            <a:r>
              <a:rPr lang="en-US" dirty="0"/>
              <a:t>, TV, </a:t>
            </a:r>
            <a:r>
              <a:rPr lang="en-US" dirty="0" err="1" smtClean="0"/>
              <a:t>bilgisayar</a:t>
            </a:r>
            <a:r>
              <a:rPr lang="en-US" dirty="0" smtClean="0"/>
              <a:t>, </a:t>
            </a:r>
            <a:r>
              <a:rPr lang="en-US" dirty="0" err="1"/>
              <a:t>müzik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uyarıcıların</a:t>
            </a:r>
            <a:r>
              <a:rPr lang="en-US" dirty="0"/>
              <a:t> </a:t>
            </a:r>
            <a:r>
              <a:rPr lang="en-US" dirty="0" err="1"/>
              <a:t>olmaması</a:t>
            </a:r>
            <a:endParaRPr lang="en-US" dirty="0"/>
          </a:p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huzur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, </a:t>
            </a:r>
            <a:r>
              <a:rPr lang="tr-TR" dirty="0" smtClean="0"/>
              <a:t>kişiyi </a:t>
            </a:r>
            <a:r>
              <a:rPr lang="en-US" dirty="0" err="1" smtClean="0"/>
              <a:t>olumlu</a:t>
            </a:r>
            <a:r>
              <a:rPr lang="en-US" dirty="0" smtClean="0"/>
              <a:t> </a:t>
            </a:r>
            <a:r>
              <a:rPr lang="en-US" dirty="0" err="1" smtClean="0"/>
              <a:t>etkileyen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renkte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  <a:p>
            <a:r>
              <a:rPr lang="en-US" dirty="0" err="1"/>
              <a:t>Aydınlatmanın</a:t>
            </a:r>
            <a:r>
              <a:rPr lang="en-US" dirty="0"/>
              <a:t> </a:t>
            </a:r>
            <a:r>
              <a:rPr lang="en-US" dirty="0" err="1"/>
              <a:t>gözü</a:t>
            </a:r>
            <a:r>
              <a:rPr lang="en-US" dirty="0"/>
              <a:t> </a:t>
            </a:r>
            <a:r>
              <a:rPr lang="en-US" dirty="0" err="1"/>
              <a:t>yormayacak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uyku</a:t>
            </a:r>
            <a:r>
              <a:rPr lang="en-US" dirty="0"/>
              <a:t> </a:t>
            </a:r>
            <a:r>
              <a:rPr lang="en-US" dirty="0" err="1"/>
              <a:t>getirmeyecek</a:t>
            </a:r>
            <a:r>
              <a:rPr lang="en-US" dirty="0"/>
              <a:t> </a:t>
            </a:r>
            <a:r>
              <a:rPr lang="en-US" dirty="0" err="1"/>
              <a:t>düzeyde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dikkatini</a:t>
            </a:r>
            <a:r>
              <a:rPr lang="en-US" dirty="0"/>
              <a:t> </a:t>
            </a:r>
            <a:r>
              <a:rPr lang="en-US" dirty="0" err="1"/>
              <a:t>dağıtacak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olmaması</a:t>
            </a:r>
            <a:endParaRPr lang="en-US" dirty="0"/>
          </a:p>
          <a:p>
            <a:r>
              <a:rPr lang="tr-TR" dirty="0"/>
              <a:t>B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saatin</a:t>
            </a:r>
            <a:r>
              <a:rPr lang="en-US" dirty="0"/>
              <a:t> </a:t>
            </a:r>
            <a:r>
              <a:rPr lang="en-US" dirty="0" err="1"/>
              <a:t>bulunması</a:t>
            </a:r>
            <a:endParaRPr lang="en-US" dirty="0"/>
          </a:p>
          <a:p>
            <a:endParaRPr lang="en-US" dirty="0"/>
          </a:p>
        </p:txBody>
      </p:sp>
      <p:pic>
        <p:nvPicPr>
          <p:cNvPr id="12" name="İçerik Yer Tutucusu 11" descr="mobilya, bilgisayar, çizgi film, kırpıntı çizim içeren bir resim&#10;&#10;Açıklama otomatik olarak oluşturuldu">
            <a:extLst>
              <a:ext uri="{FF2B5EF4-FFF2-40B4-BE49-F238E27FC236}">
                <a16:creationId xmlns:a16="http://schemas.microsoft.com/office/drawing/2014/main" xmlns="" id="{E3C2CF33-4218-21D5-EE0D-430280DBF4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8" y="1960286"/>
            <a:ext cx="4448796" cy="3953427"/>
          </a:xfrm>
        </p:spPr>
      </p:pic>
    </p:spTree>
    <p:extLst>
      <p:ext uri="{BB962C8B-B14F-4D97-AF65-F5344CB8AC3E}">
        <p14:creationId xmlns:p14="http://schemas.microsoft.com/office/powerpoint/2010/main" val="27733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557E44F-699B-6EA9-6DC4-2B63DF5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96DAE92-4830-C7DC-BA6A-E86B056C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Zaman insanın duyu organları ile algılayamadığı; fiziksel, felsefi, psikolojik ve sosyolojik boyutları olan bir olgu ver gerçektir. </a:t>
            </a:r>
          </a:p>
          <a:p>
            <a:r>
              <a:rPr lang="tr-TR" dirty="0"/>
              <a:t>Bir işin, bir oluşun içinde geçtiği, geçeceği veya geçmekte olduğu süredir. </a:t>
            </a:r>
          </a:p>
          <a:p>
            <a:r>
              <a:rPr lang="tr-TR" dirty="0"/>
              <a:t>Zaman hem iyi bir öğreticidir hem de iyileştirici bir özelliği vardır. </a:t>
            </a:r>
          </a:p>
          <a:p>
            <a:pPr marL="0" indent="0" algn="r">
              <a:buNone/>
            </a:pPr>
            <a:r>
              <a:rPr lang="tr-TR" dirty="0"/>
              <a:t>«Zamana değer verirsen o da sana değer verir.»</a:t>
            </a:r>
          </a:p>
        </p:txBody>
      </p:sp>
    </p:spTree>
    <p:extLst>
      <p:ext uri="{BB962C8B-B14F-4D97-AF65-F5344CB8AC3E}">
        <p14:creationId xmlns:p14="http://schemas.microsoft.com/office/powerpoint/2010/main" val="10995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tr-TR" dirty="0"/>
              <a:t>Çalışma Ortamı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247E4738-3599-B16A-C689-7CD1436E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Oda </a:t>
            </a:r>
            <a:r>
              <a:rPr lang="en-US" dirty="0" err="1"/>
              <a:t>ısısının</a:t>
            </a:r>
            <a:r>
              <a:rPr lang="en-US" dirty="0"/>
              <a:t> ne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soğuk</a:t>
            </a:r>
            <a:r>
              <a:rPr lang="en-US" dirty="0"/>
              <a:t> ne de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sıcak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  <a:p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ders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faaliyetlerde</a:t>
            </a:r>
            <a:r>
              <a:rPr lang="en-US" dirty="0"/>
              <a:t> </a:t>
            </a:r>
            <a:r>
              <a:rPr lang="en-US" dirty="0" err="1" smtClean="0"/>
              <a:t>kullanılmaması</a:t>
            </a:r>
            <a:r>
              <a:rPr lang="tr-TR" dirty="0" smtClean="0"/>
              <a:t> (</a:t>
            </a:r>
            <a:r>
              <a:rPr lang="tr-TR" dirty="0" err="1"/>
              <a:t>Ö</a:t>
            </a:r>
            <a:r>
              <a:rPr lang="tr-TR" dirty="0" err="1" smtClean="0"/>
              <a:t>rn</a:t>
            </a:r>
            <a:r>
              <a:rPr lang="tr-TR" dirty="0" smtClean="0"/>
              <a:t>; yemek yemek)</a:t>
            </a:r>
            <a:endParaRPr lang="en-US" dirty="0"/>
          </a:p>
          <a:p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en-US" dirty="0" err="1"/>
              <a:t>çalışılan</a:t>
            </a:r>
            <a:r>
              <a:rPr lang="en-US" dirty="0"/>
              <a:t> masa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sandalyenin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ergonomik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  <a:p>
            <a:r>
              <a:rPr lang="en-US" dirty="0" smtClean="0"/>
              <a:t>Masada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 smtClean="0"/>
              <a:t>çalıştı</a:t>
            </a:r>
            <a:r>
              <a:rPr lang="tr-TR" dirty="0" smtClean="0"/>
              <a:t>lan</a:t>
            </a:r>
            <a:r>
              <a:rPr lang="en-US" dirty="0" smtClean="0"/>
              <a:t> </a:t>
            </a:r>
            <a:r>
              <a:rPr lang="en-US" dirty="0" err="1"/>
              <a:t>dersle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gereçlerin</a:t>
            </a:r>
            <a:r>
              <a:rPr lang="en-US" dirty="0"/>
              <a:t> </a:t>
            </a:r>
            <a:r>
              <a:rPr lang="en-US" dirty="0" err="1"/>
              <a:t>bulunması</a:t>
            </a:r>
            <a:endParaRPr lang="en-US" dirty="0"/>
          </a:p>
          <a:p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ihtiyaçların</a:t>
            </a:r>
            <a:r>
              <a:rPr lang="en-US" dirty="0"/>
              <a:t> </a:t>
            </a:r>
            <a:r>
              <a:rPr lang="en-US" dirty="0" err="1" smtClean="0"/>
              <a:t>giderilmesi</a:t>
            </a:r>
            <a:endParaRPr lang="tr-TR" dirty="0" smtClean="0"/>
          </a:p>
          <a:p>
            <a:r>
              <a:rPr lang="en-US" dirty="0" err="1" smtClean="0"/>
              <a:t>Odanın</a:t>
            </a:r>
            <a:r>
              <a:rPr lang="en-US" dirty="0" smtClean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havalandırılması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</p:txBody>
      </p:sp>
      <p:pic>
        <p:nvPicPr>
          <p:cNvPr id="12" name="İçerik Yer Tutucusu 11" descr="mobilya, bilgisayar, çizgi film, kırpıntı çizim içeren bir resim&#10;&#10;Açıklama otomatik olarak oluşturuldu">
            <a:extLst>
              <a:ext uri="{FF2B5EF4-FFF2-40B4-BE49-F238E27FC236}">
                <a16:creationId xmlns:a16="http://schemas.microsoft.com/office/drawing/2014/main" xmlns="" id="{E3C2CF33-4218-21D5-EE0D-430280DBF4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8" y="1960286"/>
            <a:ext cx="4448796" cy="3953427"/>
          </a:xfrm>
        </p:spPr>
      </p:pic>
    </p:spTree>
    <p:extLst>
      <p:ext uri="{BB962C8B-B14F-4D97-AF65-F5344CB8AC3E}">
        <p14:creationId xmlns:p14="http://schemas.microsoft.com/office/powerpoint/2010/main" val="456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 Belirleme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Neden</a:t>
            </a:r>
            <a:r>
              <a:rPr lang="tr-TR" dirty="0"/>
              <a:t>, hangi amaçla ders </a:t>
            </a:r>
            <a:r>
              <a:rPr lang="tr-TR" dirty="0" smtClean="0"/>
              <a:t>çalışıyorum?</a:t>
            </a:r>
          </a:p>
          <a:p>
            <a:r>
              <a:rPr lang="tr-TR" dirty="0" smtClean="0"/>
              <a:t>Neler </a:t>
            </a:r>
            <a:r>
              <a:rPr lang="tr-TR" dirty="0"/>
              <a:t>yaparsam hedefimi gerçekleştirebilirim</a:t>
            </a:r>
            <a:r>
              <a:rPr lang="tr-TR" dirty="0" smtClean="0"/>
              <a:t>?</a:t>
            </a:r>
          </a:p>
          <a:p>
            <a:r>
              <a:rPr lang="tr-TR" dirty="0" smtClean="0"/>
              <a:t>Amaç belirlediğimizde;</a:t>
            </a:r>
          </a:p>
          <a:p>
            <a:pPr lvl="1"/>
            <a:r>
              <a:rPr lang="tr-TR" dirty="0" smtClean="0"/>
              <a:t>Daha istekli ders çalışma</a:t>
            </a:r>
          </a:p>
          <a:p>
            <a:pPr lvl="1"/>
            <a:r>
              <a:rPr lang="tr-TR" dirty="0" smtClean="0"/>
              <a:t>Bir anlamın olması</a:t>
            </a:r>
          </a:p>
          <a:p>
            <a:pPr lvl="1"/>
            <a:r>
              <a:rPr lang="tr-TR" dirty="0" smtClean="0"/>
              <a:t>Odaklanabilme</a:t>
            </a:r>
          </a:p>
          <a:p>
            <a:pPr lvl="1"/>
            <a:r>
              <a:rPr lang="tr-TR" dirty="0" smtClean="0"/>
              <a:t>Planlı </a:t>
            </a:r>
            <a:r>
              <a:rPr lang="tr-TR" dirty="0"/>
              <a:t>çalışmaya </a:t>
            </a:r>
            <a:r>
              <a:rPr lang="tr-TR" dirty="0" smtClean="0"/>
              <a:t>başlama</a:t>
            </a:r>
          </a:p>
          <a:p>
            <a:pPr lvl="1"/>
            <a:r>
              <a:rPr lang="tr-TR" dirty="0" smtClean="0"/>
              <a:t>Gelecek </a:t>
            </a:r>
            <a:r>
              <a:rPr lang="tr-TR" dirty="0"/>
              <a:t>için </a:t>
            </a:r>
            <a:r>
              <a:rPr lang="tr-TR" dirty="0" smtClean="0"/>
              <a:t>planlarlar yapabilme </a:t>
            </a:r>
          </a:p>
        </p:txBody>
      </p:sp>
    </p:spTree>
    <p:extLst>
      <p:ext uri="{BB962C8B-B14F-4D97-AF65-F5344CB8AC3E}">
        <p14:creationId xmlns:p14="http://schemas.microsoft.com/office/powerpoint/2010/main" val="23761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Plan Yapma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Neyi</a:t>
            </a:r>
            <a:r>
              <a:rPr lang="tr-TR" dirty="0"/>
              <a:t>, ne zaman,  nasıl ve nerede çalışılacağına karar </a:t>
            </a:r>
            <a:r>
              <a:rPr lang="tr-TR" dirty="0" smtClean="0"/>
              <a:t>vermek. </a:t>
            </a:r>
          </a:p>
          <a:p>
            <a:pPr lvl="1"/>
            <a:r>
              <a:rPr lang="tr-TR" dirty="0" smtClean="0"/>
              <a:t>Günlük, haftalık, aylık (sunum, ödev, proje teslim, sınav tarihleri)</a:t>
            </a:r>
            <a:endParaRPr lang="tr-TR" dirty="0"/>
          </a:p>
          <a:p>
            <a:r>
              <a:rPr lang="tr-TR" dirty="0" smtClean="0"/>
              <a:t>Ders çalışma +sosyal etkinlikler</a:t>
            </a:r>
          </a:p>
          <a:p>
            <a:pPr>
              <a:buClr>
                <a:schemeClr val="accent2"/>
              </a:buClr>
            </a:pPr>
            <a:r>
              <a:rPr lang="tr-TR" dirty="0" smtClean="0"/>
              <a:t>Ders çalışma planı yaparken;</a:t>
            </a:r>
          </a:p>
          <a:p>
            <a:pPr lvl="1">
              <a:buClr>
                <a:schemeClr val="accent2"/>
              </a:buClr>
            </a:pPr>
            <a:r>
              <a:rPr lang="tr-TR" dirty="0" smtClean="0"/>
              <a:t>En </a:t>
            </a:r>
            <a:r>
              <a:rPr lang="tr-TR" dirty="0"/>
              <a:t>verimli </a:t>
            </a:r>
            <a:r>
              <a:rPr lang="tr-TR" dirty="0" smtClean="0"/>
              <a:t>saatleri seçilmeli,</a:t>
            </a:r>
          </a:p>
          <a:p>
            <a:pPr lvl="1">
              <a:buClr>
                <a:schemeClr val="accent2"/>
              </a:buClr>
            </a:pPr>
            <a:r>
              <a:rPr lang="tr-TR" dirty="0" smtClean="0"/>
              <a:t>Yeterli oranda molalar oluşturulmalı,</a:t>
            </a:r>
          </a:p>
          <a:p>
            <a:pPr lvl="1">
              <a:buClr>
                <a:schemeClr val="accent2"/>
              </a:buClr>
            </a:pPr>
            <a:r>
              <a:rPr lang="tr-TR" dirty="0" smtClean="0"/>
              <a:t>Hangi </a:t>
            </a:r>
            <a:r>
              <a:rPr lang="tr-TR" dirty="0"/>
              <a:t>saatte neyin </a:t>
            </a:r>
            <a:r>
              <a:rPr lang="tr-TR" dirty="0" smtClean="0"/>
              <a:t>çalışılacağını/yapılacağını </a:t>
            </a:r>
            <a:r>
              <a:rPr lang="tr-TR" dirty="0"/>
              <a:t>önceden </a:t>
            </a:r>
            <a:r>
              <a:rPr lang="tr-TR" dirty="0" smtClean="0"/>
              <a:t>belirlenmeli,</a:t>
            </a:r>
          </a:p>
          <a:p>
            <a:pPr lvl="1">
              <a:buClr>
                <a:schemeClr val="accent2"/>
              </a:buClr>
            </a:pPr>
            <a:r>
              <a:rPr lang="tr-TR" dirty="0" smtClean="0"/>
              <a:t>Yapılan </a:t>
            </a:r>
            <a:r>
              <a:rPr lang="tr-TR" dirty="0"/>
              <a:t>plana ne ölçüde uyulduğu günün sonunda </a:t>
            </a:r>
            <a:r>
              <a:rPr lang="tr-TR" dirty="0" smtClean="0"/>
              <a:t>denetlemelidir.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17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29" y="39793"/>
            <a:ext cx="10157354" cy="1397000"/>
          </a:xfrm>
        </p:spPr>
        <p:txBody>
          <a:bodyPr/>
          <a:lstStyle/>
          <a:p>
            <a:pPr algn="ctr"/>
            <a:r>
              <a:rPr lang="tr-TR" dirty="0" smtClean="0"/>
              <a:t>Etkili Okuma (İSOAT)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543060" y="1709103"/>
            <a:ext cx="1959064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İzle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1518920" y="2632387"/>
            <a:ext cx="1983204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Sor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1501429" y="3560500"/>
            <a:ext cx="2000695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Oku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1501429" y="4488613"/>
            <a:ext cx="2000695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Anlat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1471837" y="5437293"/>
            <a:ext cx="2030287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Tekrar</a:t>
            </a: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477788" y="1701800"/>
            <a:ext cx="639521" cy="56931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</a:t>
            </a:r>
          </a:p>
        </p:txBody>
      </p:sp>
      <p:sp>
        <p:nvSpPr>
          <p:cNvPr id="10" name="Oval 9"/>
          <p:cNvSpPr/>
          <p:nvPr/>
        </p:nvSpPr>
        <p:spPr>
          <a:xfrm>
            <a:off x="499608" y="3652345"/>
            <a:ext cx="639521" cy="56931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</a:t>
            </a:r>
          </a:p>
        </p:txBody>
      </p:sp>
      <p:sp>
        <p:nvSpPr>
          <p:cNvPr id="11" name="Oval 10"/>
          <p:cNvSpPr/>
          <p:nvPr/>
        </p:nvSpPr>
        <p:spPr>
          <a:xfrm>
            <a:off x="517052" y="2666505"/>
            <a:ext cx="639521" cy="56931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</a:t>
            </a:r>
            <a:endParaRPr lang="tr-TR" dirty="0"/>
          </a:p>
        </p:txBody>
      </p:sp>
      <p:sp>
        <p:nvSpPr>
          <p:cNvPr id="12" name="Oval 11"/>
          <p:cNvSpPr/>
          <p:nvPr/>
        </p:nvSpPr>
        <p:spPr>
          <a:xfrm>
            <a:off x="517052" y="4618258"/>
            <a:ext cx="639521" cy="56931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13" name="Oval 12"/>
          <p:cNvSpPr/>
          <p:nvPr/>
        </p:nvSpPr>
        <p:spPr>
          <a:xfrm>
            <a:off x="489268" y="5512678"/>
            <a:ext cx="639521" cy="56931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4078187" y="1674550"/>
            <a:ext cx="7218295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Kitabın ya da bölümün genel hatları ile </a:t>
            </a:r>
            <a:r>
              <a:rPr lang="tr-TR" dirty="0" smtClean="0"/>
              <a:t>incelenmek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4078188" y="2643469"/>
            <a:ext cx="7218294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Okunacak </a:t>
            </a:r>
            <a:r>
              <a:rPr lang="tr-TR" dirty="0"/>
              <a:t>metni izledikten sonra oradaki konular hakkında soru </a:t>
            </a:r>
            <a:r>
              <a:rPr lang="tr-TR" dirty="0" smtClean="0"/>
              <a:t>çıkarmak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4093717" y="3588597"/>
            <a:ext cx="7202765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Çıkarılan soruların </a:t>
            </a:r>
            <a:r>
              <a:rPr lang="tr-TR" dirty="0"/>
              <a:t>cevabını bulma amaçlı </a:t>
            </a:r>
            <a:r>
              <a:rPr lang="tr-TR" dirty="0" smtClean="0"/>
              <a:t>okuma yapmak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4078187" y="4488613"/>
            <a:ext cx="7218295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Çıkarılan cevapları anlatmak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4078187" y="5454742"/>
            <a:ext cx="7272809" cy="8790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Okunan konu, tüm alınan cevaplar bir bütün olarak </a:t>
            </a:r>
            <a:r>
              <a:rPr lang="tr-TR" dirty="0" smtClean="0"/>
              <a:t>anlatmak ve </a:t>
            </a:r>
            <a:r>
              <a:rPr lang="tr-TR" dirty="0"/>
              <a:t>tekrar </a:t>
            </a:r>
            <a:r>
              <a:rPr lang="tr-TR" dirty="0" smtClean="0"/>
              <a:t>etmek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37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29" y="39793"/>
            <a:ext cx="10157354" cy="850199"/>
          </a:xfrm>
        </p:spPr>
        <p:txBody>
          <a:bodyPr/>
          <a:lstStyle/>
          <a:p>
            <a:pPr algn="ctr"/>
            <a:r>
              <a:rPr lang="tr-TR" dirty="0" smtClean="0"/>
              <a:t>Etkin Dinleme (İFİKAN)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584476" y="1984599"/>
            <a:ext cx="1959064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Fikirler 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1572406" y="2875775"/>
            <a:ext cx="1983204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İşaretler 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1559892" y="3746322"/>
            <a:ext cx="2000695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Katıl 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1554915" y="4808595"/>
            <a:ext cx="2000695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Araştır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1555635" y="5737425"/>
            <a:ext cx="2030287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Not tut</a:t>
            </a: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531956" y="2053211"/>
            <a:ext cx="607173" cy="56931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531584" y="3923461"/>
            <a:ext cx="639521" cy="56931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</a:t>
            </a:r>
            <a:endParaRPr lang="tr-TR" dirty="0"/>
          </a:p>
        </p:txBody>
      </p:sp>
      <p:sp>
        <p:nvSpPr>
          <p:cNvPr id="11" name="Oval 10"/>
          <p:cNvSpPr/>
          <p:nvPr/>
        </p:nvSpPr>
        <p:spPr>
          <a:xfrm>
            <a:off x="549399" y="2951160"/>
            <a:ext cx="639521" cy="56931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</a:t>
            </a:r>
          </a:p>
        </p:txBody>
      </p:sp>
      <p:sp>
        <p:nvSpPr>
          <p:cNvPr id="12" name="Oval 11"/>
          <p:cNvSpPr/>
          <p:nvPr/>
        </p:nvSpPr>
        <p:spPr>
          <a:xfrm>
            <a:off x="563932" y="4867983"/>
            <a:ext cx="639521" cy="56931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563932" y="5793711"/>
            <a:ext cx="639521" cy="56931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4058694" y="1938867"/>
            <a:ext cx="7218295" cy="72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Anlatılmak istenenin temel düşüncesini kavramaya çalışmak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4063507" y="2835841"/>
            <a:ext cx="7218294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Anlatıcının söyleyeceği önemli şeye ilişkin işaretleri takip etmek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4093717" y="3746322"/>
            <a:ext cx="7202765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Derse etkin bir şekilde katılmak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4078187" y="4717213"/>
            <a:ext cx="7218295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Anlaşılmayan konuları sormak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4098015" y="5727050"/>
            <a:ext cx="7272809" cy="7026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Dersle ilgili not tutmak</a:t>
            </a:r>
            <a:endParaRPr lang="tr-TR" dirty="0"/>
          </a:p>
        </p:txBody>
      </p:sp>
      <p:sp>
        <p:nvSpPr>
          <p:cNvPr id="20" name="Oval 19"/>
          <p:cNvSpPr/>
          <p:nvPr/>
        </p:nvSpPr>
        <p:spPr>
          <a:xfrm>
            <a:off x="563932" y="1167792"/>
            <a:ext cx="607173" cy="569310"/>
          </a:xfrm>
          <a:prstGeom prst="ellipse">
            <a:avLst/>
          </a:prstGeom>
        </p:spPr>
        <p:style>
          <a:lnRef idx="1">
            <a:schemeClr val="accent2"/>
          </a:lnRef>
          <a:fillRef idx="1001">
            <a:schemeClr val="dk1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</a:t>
            </a:r>
          </a:p>
        </p:txBody>
      </p:sp>
      <p:sp>
        <p:nvSpPr>
          <p:cNvPr id="23" name="Yuvarlatılmış Dikdörtgen 22"/>
          <p:cNvSpPr/>
          <p:nvPr/>
        </p:nvSpPr>
        <p:spPr>
          <a:xfrm>
            <a:off x="1554915" y="1104501"/>
            <a:ext cx="1959064" cy="720080"/>
          </a:xfrm>
          <a:prstGeom prst="roundRect">
            <a:avLst/>
          </a:prstGeom>
        </p:spPr>
        <p:style>
          <a:lnRef idx="1">
            <a:schemeClr val="accent4"/>
          </a:lnRef>
          <a:fillRef idx="1001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İleriye Bak</a:t>
            </a:r>
          </a:p>
        </p:txBody>
      </p:sp>
      <p:sp>
        <p:nvSpPr>
          <p:cNvPr id="24" name="Yuvarlatılmış Dikdörtgen 23"/>
          <p:cNvSpPr/>
          <p:nvPr/>
        </p:nvSpPr>
        <p:spPr>
          <a:xfrm>
            <a:off x="4058693" y="1054389"/>
            <a:ext cx="7218295" cy="720080"/>
          </a:xfrm>
          <a:prstGeom prst="roundRect">
            <a:avLst/>
          </a:prstGeom>
        </p:spPr>
        <p:style>
          <a:lnRef idx="1">
            <a:schemeClr val="accent4"/>
          </a:lnRef>
          <a:fillRef idx="1001">
            <a:schemeClr val="dk1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Derste öğreticinin anlatacağını tahmin etmeye çalışmak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272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Verimli bir çalışma süreci için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Ders öncesi hazırlık yapmak</a:t>
            </a:r>
          </a:p>
          <a:p>
            <a:r>
              <a:rPr lang="tr-TR" dirty="0" smtClean="0"/>
              <a:t>Not tutmak</a:t>
            </a:r>
          </a:p>
          <a:p>
            <a:r>
              <a:rPr lang="tr-TR" dirty="0" smtClean="0"/>
              <a:t>Özet çıkarmak</a:t>
            </a:r>
          </a:p>
          <a:p>
            <a:r>
              <a:rPr lang="tr-TR" dirty="0" smtClean="0"/>
              <a:t>Düzenli aralıklarla tekrar yapmak</a:t>
            </a:r>
          </a:p>
          <a:p>
            <a:r>
              <a:rPr lang="tr-TR" dirty="0"/>
              <a:t>Öğrenme sürecinde farklı kaynaklardan yararlanmak</a:t>
            </a:r>
          </a:p>
          <a:p>
            <a:r>
              <a:rPr lang="tr-TR" dirty="0" smtClean="0"/>
              <a:t>Öğrenilen konunun mesleki ya da günlük hayattaki karşılığını analiz edebilmek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6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7828" y="3068960"/>
            <a:ext cx="7008574" cy="2448272"/>
          </a:xfrm>
        </p:spPr>
        <p:txBody>
          <a:bodyPr rtlCol="0" anchor="t"/>
          <a:lstStyle/>
          <a:p>
            <a:pPr algn="ctr" rtl="0"/>
            <a:r>
              <a:rPr lang="tr-TR" b="1" dirty="0" smtClean="0"/>
              <a:t>DİNLEDİĞİNİZ İÇİN TEŞEKKÜR EDERİM…</a:t>
            </a:r>
            <a:endParaRPr lang="tr-TR" b="1" dirty="0"/>
          </a:p>
          <a:p>
            <a:pPr marL="457200" indent="-457200" rtl="0">
              <a:buFont typeface="Wingdings" panose="05000000000000000000" pitchFamily="2" charset="2"/>
              <a:buChar char="§"/>
            </a:pPr>
            <a:endParaRPr lang="tr-TR" dirty="0"/>
          </a:p>
          <a:p>
            <a:pPr marL="457200" indent="-457200" rtl="0">
              <a:buFont typeface="Wingdings" panose="05000000000000000000" pitchFamily="2" charset="2"/>
              <a:buChar char="§"/>
            </a:pPr>
            <a:endParaRPr lang="tr-TR" dirty="0"/>
          </a:p>
          <a:p>
            <a:pPr rtl="0"/>
            <a:endParaRPr lang="tr-TR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Zamanı kontrol etmek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Akreple yelkovanın akışını kontrol etmek mümkün değildir ancak kişi kendi yaşamını kontrol edebilir. </a:t>
            </a:r>
          </a:p>
          <a:p>
            <a:endParaRPr lang="tr-TR" dirty="0"/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xmlns="" id="{843D7150-2E99-CAFA-3A97-C170B855B2FC}"/>
              </a:ext>
            </a:extLst>
          </p:cNvPr>
          <p:cNvSpPr/>
          <p:nvPr/>
        </p:nvSpPr>
        <p:spPr>
          <a:xfrm>
            <a:off x="2926060" y="2852936"/>
            <a:ext cx="7128792" cy="93610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şeyin planladığımız gibi olmasını beklemek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xmlns="" id="{AFF548EF-3CB4-ED30-2D73-D48E30DFD111}"/>
              </a:ext>
            </a:extLst>
          </p:cNvPr>
          <p:cNvSpPr/>
          <p:nvPr/>
        </p:nvSpPr>
        <p:spPr>
          <a:xfrm>
            <a:off x="2938391" y="5373216"/>
            <a:ext cx="7128792" cy="9361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 şeyi akışına bırakmak</a:t>
            </a:r>
          </a:p>
        </p:txBody>
      </p:sp>
      <p:sp>
        <p:nvSpPr>
          <p:cNvPr id="6" name="Ok: Aşağı 5">
            <a:extLst>
              <a:ext uri="{FF2B5EF4-FFF2-40B4-BE49-F238E27FC236}">
                <a16:creationId xmlns:a16="http://schemas.microsoft.com/office/drawing/2014/main" xmlns="" id="{4E2087BB-FD32-3E28-3170-31F32542AD41}"/>
              </a:ext>
            </a:extLst>
          </p:cNvPr>
          <p:cNvSpPr/>
          <p:nvPr/>
        </p:nvSpPr>
        <p:spPr>
          <a:xfrm>
            <a:off x="4366220" y="4005064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Ok: Aşağı 6">
            <a:extLst>
              <a:ext uri="{FF2B5EF4-FFF2-40B4-BE49-F238E27FC236}">
                <a16:creationId xmlns:a16="http://schemas.microsoft.com/office/drawing/2014/main" xmlns="" id="{4EE32BE7-F554-550C-69F0-6D7C2E97CDEE}"/>
              </a:ext>
            </a:extLst>
          </p:cNvPr>
          <p:cNvSpPr/>
          <p:nvPr/>
        </p:nvSpPr>
        <p:spPr>
          <a:xfrm flipV="1">
            <a:off x="8254652" y="3936611"/>
            <a:ext cx="504056" cy="1100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8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Yönetimi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Zaman yönetimi, hedeflere ve amaçlara ulaşmada önemli bir kaynak olan zamanı verimli kullanma çabasıdır. </a:t>
            </a:r>
          </a:p>
          <a:p>
            <a:r>
              <a:rPr lang="tr-TR" dirty="0"/>
              <a:t>Zaman yönetimi bir bireyin hayattan aldığı zevki etkileyen ve yaşam kalitesini değiştiren bir kavramdır. </a:t>
            </a:r>
          </a:p>
          <a:p>
            <a:r>
              <a:rPr lang="tr-TR" dirty="0"/>
              <a:t>Zamanı yönetmek bir sonuç değil, bir süreçtir. Bu süreç öğrenilebilir. </a:t>
            </a:r>
          </a:p>
        </p:txBody>
      </p:sp>
    </p:spTree>
    <p:extLst>
      <p:ext uri="{BB962C8B-B14F-4D97-AF65-F5344CB8AC3E}">
        <p14:creationId xmlns:p14="http://schemas.microsoft.com/office/powerpoint/2010/main" val="818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4F41B1D-3CA6-2409-633C-06D13396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Zaman yönetimi birbirini takip eden beş adımlık bir süreçten oluşur.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7376E1-EE35-3F11-013B-25729A60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Zamanı Algıla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Zorlukları Bil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Kendini Tanı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Zaman Tuzaklarını Fark et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Teknikleri Uygula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43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4F41B1D-3CA6-2409-633C-06D13396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Zamanı yönetebilen kişilerin şu özellikleri de gelişir: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7376E1-EE35-3F11-013B-25729A60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Yeniliğe açık olma,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İç disipline sahip olma,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Planlı yaşama,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Zamanı daha verimli kullanma adına bilgileri arttırma,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Gündelik işlerin yarattığı stresten korunma ve kurtulma yollarını araştırma ve öğrenme.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21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4F41B1D-3CA6-2409-633C-06D13396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Zamanı yönetmenin anahtarları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7376E1-EE35-3F11-013B-25729A60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Davranış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Duygular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Tutumlar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İnançlar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Programlama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4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BİR</a:t>
            </a:r>
            <a:br>
              <a:rPr lang="tr-TR" sz="4000" dirty="0"/>
            </a:br>
            <a:r>
              <a:rPr lang="tr-TR" sz="4000" dirty="0"/>
              <a:t>UYGULAMA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tr-TR" dirty="0"/>
              <a:t>Cümleleri sırasıyla tamamlamaya çalışın. Üçüncü cümleyi tamamladığınızda birinci cümleye geri gidin. Bunu zamanınız elverdiğince tekrarlayın. Kolay yapabilmeye başladığınızda mümkün olduğunca sık yapın. </a:t>
            </a:r>
          </a:p>
          <a:p>
            <a:pPr marL="0" indent="0" rtl="0">
              <a:buNone/>
            </a:pPr>
            <a:r>
              <a:rPr lang="tr-TR" dirty="0"/>
              <a:t>1. Tam şimdi dikkat ediyorum ki...</a:t>
            </a:r>
          </a:p>
          <a:p>
            <a:pPr marL="0" indent="0" rtl="0">
              <a:buNone/>
            </a:pPr>
            <a:r>
              <a:rPr lang="tr-TR" dirty="0"/>
              <a:t>(</a:t>
            </a:r>
            <a:r>
              <a:rPr lang="tr-TR" dirty="0" err="1"/>
              <a:t>Örn</a:t>
            </a:r>
            <a:r>
              <a:rPr lang="tr-TR" dirty="0"/>
              <a:t>; bir kişi, ses, renk, koku, doku vb.)</a:t>
            </a:r>
          </a:p>
          <a:p>
            <a:pPr marL="0" indent="0" rtl="0">
              <a:buNone/>
            </a:pPr>
            <a:r>
              <a:rPr lang="tr-TR" dirty="0"/>
              <a:t>2. Tam şimdi düşünüyorum ki….</a:t>
            </a:r>
          </a:p>
          <a:p>
            <a:pPr marL="0" indent="0" rtl="0">
              <a:buNone/>
            </a:pPr>
            <a:r>
              <a:rPr lang="tr-TR" dirty="0"/>
              <a:t>(</a:t>
            </a:r>
            <a:r>
              <a:rPr lang="tr-TR" dirty="0" err="1"/>
              <a:t>Örn</a:t>
            </a:r>
            <a:r>
              <a:rPr lang="tr-TR" dirty="0"/>
              <a:t>; bir fikir, bir yargı vb.)</a:t>
            </a:r>
          </a:p>
          <a:p>
            <a:pPr marL="0" indent="0" rtl="0">
              <a:buNone/>
            </a:pPr>
            <a:r>
              <a:rPr lang="tr-TR" dirty="0"/>
              <a:t>3. Tam şimdi hissediyorum ki…</a:t>
            </a:r>
          </a:p>
          <a:p>
            <a:pPr marL="0" indent="0" rtl="0">
              <a:buNone/>
            </a:pPr>
            <a:r>
              <a:rPr lang="tr-TR" dirty="0"/>
              <a:t>(</a:t>
            </a:r>
            <a:r>
              <a:rPr lang="tr-TR" dirty="0" err="1"/>
              <a:t>Örn</a:t>
            </a:r>
            <a:r>
              <a:rPr lang="tr-TR" dirty="0"/>
              <a:t>; bir duygu- tek bir sözcük)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tr-TR" dirty="0"/>
              <a:t>Nasıl hissettiğinizin ne düşündüğünüzden etkilendiğini ve ne düşündüğünüzün neye dikkat ettiğinize bağlı </a:t>
            </a:r>
            <a:r>
              <a:rPr lang="tr-TR" dirty="0" smtClean="0"/>
              <a:t>olduğunu görebilirsiniz</a:t>
            </a:r>
            <a:r>
              <a:rPr lang="tr-TR" dirty="0"/>
              <a:t>. </a:t>
            </a:r>
          </a:p>
          <a:p>
            <a:pPr marL="0" indent="0" rtl="0">
              <a:buNone/>
            </a:pPr>
            <a:r>
              <a:rPr lang="tr-TR" dirty="0"/>
              <a:t>Neye dikkat edeceğinizi odaklanma yeri seçimiyle kontrol edebildiğiniz için, düşünce ve duygularınız üzerinde kontrolünüzü arttırabilirsiniz.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aplar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9_TF02787940_TF02787940.potx" id="{28172E8D-EAD7-4AC2-8B44-6816FF20E00E}" vid="{89738596-E4E7-4B62-90A4-7590996B647A}"/>
    </a:ext>
  </a:extLst>
</a:theme>
</file>

<file path=ppt/theme/theme2.xml><?xml version="1.0" encoding="utf-8"?>
<a:theme xmlns:a="http://schemas.openxmlformats.org/drawingml/2006/main" name="Office Teması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Mavi kitap yığını sunusu (geniş ekran)</Template>
  <TotalTime>607</TotalTime>
  <Words>881</Words>
  <Application>Microsoft Office PowerPoint</Application>
  <PresentationFormat>Özel</PresentationFormat>
  <Paragraphs>163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</vt:lpstr>
      <vt:lpstr>Kitaplar 16 x 9</vt:lpstr>
      <vt:lpstr>Üniversite Yaşamına Giriş</vt:lpstr>
      <vt:lpstr>Zaman </vt:lpstr>
      <vt:lpstr>Zamanı kontrol etmek</vt:lpstr>
      <vt:lpstr>Zaman Yönetimi</vt:lpstr>
      <vt:lpstr>Zaman yönetimi birbirini takip eden beş adımlık bir süreçten oluşur. </vt:lpstr>
      <vt:lpstr>Zamanı yönetebilen kişilerin şu özellikleri de gelişir:</vt:lpstr>
      <vt:lpstr>Zamanı yönetmenin anahtarları</vt:lpstr>
      <vt:lpstr>BİR UYGULAMA</vt:lpstr>
      <vt:lpstr>PowerPoint Sunusu</vt:lpstr>
      <vt:lpstr>Zaman Yönetimi Teknikleri</vt:lpstr>
      <vt:lpstr>ÖİÖ Tekniği (Önemli işlere öncelik)</vt:lpstr>
      <vt:lpstr>Pomodoro Tekniği</vt:lpstr>
      <vt:lpstr>Pomodoro Tekniği</vt:lpstr>
      <vt:lpstr>Haftalık Plan Tekniği</vt:lpstr>
      <vt:lpstr>PowerPoint Sunusu</vt:lpstr>
      <vt:lpstr>Üniversite Yaşamına Giriş</vt:lpstr>
      <vt:lpstr>Verimli ders çalışma</vt:lpstr>
      <vt:lpstr>Kısa süreli bellekten               Uzun süreli belleğe geçiş</vt:lpstr>
      <vt:lpstr>Çalışma Ortamı</vt:lpstr>
      <vt:lpstr>Çalışma Ortamı</vt:lpstr>
      <vt:lpstr>Amaç Belirleme</vt:lpstr>
      <vt:lpstr>Plan Yapma</vt:lpstr>
      <vt:lpstr>Etkili Okuma (İSOAT)</vt:lpstr>
      <vt:lpstr>Etkin Dinleme (İFİKAN)</vt:lpstr>
      <vt:lpstr>Verimli bir çalışma süreci için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Üniversite Yaşamına Giriş</dc:title>
  <dc:creator>Betül Düşünceli</dc:creator>
  <cp:lastModifiedBy>X</cp:lastModifiedBy>
  <cp:revision>38</cp:revision>
  <dcterms:created xsi:type="dcterms:W3CDTF">2023-07-24T07:52:00Z</dcterms:created>
  <dcterms:modified xsi:type="dcterms:W3CDTF">2023-08-11T09:33:49Z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