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purl.oclc.org/ooxml/officeDocument/relationships/extendedProperties" Target="docProps/app.xml"/><Relationship Id="rId2" Type="http://schemas.openxmlformats.org/package/2006/relationships/metadata/core-properties" Target="docProps/core.xml"/><Relationship Id="rId1" Type="http://purl.oclc.org/ooxml/officeDocument/relationships/officeDocument" Target="ppt/presentation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autoCompressPictures="0" conformance="strict">
  <p:sldMasterIdLst>
    <p:sldMasterId id="214748416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85" r:id="rId4"/>
    <p:sldId id="273" r:id="rId5"/>
    <p:sldId id="280" r:id="rId6"/>
    <p:sldId id="279" r:id="rId7"/>
    <p:sldId id="274" r:id="rId8"/>
    <p:sldId id="265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%"/>
            </a:schemeClr>
          </a:solidFill>
        </a:fill>
      </a:tcStyle>
    </a:wholeTbl>
    <a:band1H>
      <a:tcStyle>
        <a:tcBdr/>
        <a:fill>
          <a:solidFill>
            <a:schemeClr val="accent6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%"/>
            </a:schemeClr>
          </a:solidFill>
        </a:fill>
      </a:tcStyle>
    </a:wholeTbl>
    <a:band1H>
      <a:tcStyle>
        <a:tcBdr/>
        <a:fill>
          <a:solidFill>
            <a:schemeClr val="accent5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%"/>
            </a:schemeClr>
          </a:solidFill>
        </a:fill>
      </a:tcStyle>
    </a:wholeTbl>
    <a:band1H>
      <a:tcStyle>
        <a:tcBdr/>
        <a:fill>
          <a:solidFill>
            <a:schemeClr val="accent2">
              <a:tint val="40%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%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%" g="0%" b="0%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%"/>
            </a:schemeClr>
          </a:solidFill>
        </a:fill>
      </a:tcStyle>
    </a:band1H>
    <a:band1V>
      <a:tcStyle>
        <a:tcBdr/>
        <a:fill>
          <a:solidFill>
            <a:schemeClr val="accent2">
              <a:shade val="60%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%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%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%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%" g="0%" b="0%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%"/>
            </a:schemeClr>
          </a:solidFill>
        </a:fill>
      </a:tcStyle>
    </a:wholeTbl>
    <a:band1H>
      <a:tcStyle>
        <a:tcBdr/>
        <a:fill>
          <a:solidFill>
            <a:schemeClr val="accent1">
              <a:tint val="40%"/>
            </a:schemeClr>
          </a:solidFill>
        </a:fill>
      </a:tcStyle>
    </a:band1H>
    <a:band1V>
      <a:tcStyle>
        <a:tcBdr/>
        <a:fill>
          <a:solidFill>
            <a:schemeClr val="accent1">
              <a:tint val="40%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%"/>
            </a:schemeClr>
          </a:solidFill>
        </a:fill>
      </a:tcStyle>
    </a:lastRow>
    <a:firstRow>
      <a:tcTxStyle b="on">
        <a:fontRef idx="minor">
          <a:scrgbClr r="0%" g="0%" b="0%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 horzBarState="maximized">
    <p:restoredLeft sz="14.995%" autoAdjust="0"/>
    <p:restoredTop sz="88.501%" autoAdjust="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2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slide" Target="slides/slide7.xml"/><Relationship Id="rId13" Type="http://purl.oclc.org/ooxml/officeDocument/relationships/slide" Target="slides/slide12.xml"/><Relationship Id="rId1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slide" Target="slides/slide6.xml"/><Relationship Id="rId12" Type="http://purl.oclc.org/ooxml/officeDocument/relationships/slide" Target="slides/slide11.xml"/><Relationship Id="rId17" Type="http://purl.oclc.org/ooxml/officeDocument/relationships/viewProps" Target="viewProps.xml"/><Relationship Id="rId2" Type="http://purl.oclc.org/ooxml/officeDocument/relationships/slide" Target="slides/slide1.xml"/><Relationship Id="rId16" Type="http://purl.oclc.org/ooxml/officeDocument/relationships/presProps" Target="presProps.xml"/><Relationship Id="rId1" Type="http://purl.oclc.org/ooxml/officeDocument/relationships/slideMaster" Target="slideMasters/slideMaster1.xml"/><Relationship Id="rId6" Type="http://purl.oclc.org/ooxml/officeDocument/relationships/slide" Target="slides/slide5.xml"/><Relationship Id="rId11" Type="http://purl.oclc.org/ooxml/officeDocument/relationships/slide" Target="slides/slide10.xml"/><Relationship Id="rId5" Type="http://purl.oclc.org/ooxml/officeDocument/relationships/slide" Target="slides/slide4.xml"/><Relationship Id="rId15" Type="http://purl.oclc.org/ooxml/officeDocument/relationships/handoutMaster" Target="handoutMasters/handoutMaster1.xml"/><Relationship Id="rId10" Type="http://purl.oclc.org/ooxml/officeDocument/relationships/slide" Target="slides/slide9.xml"/><Relationship Id="rId19" Type="http://purl.oclc.org/ooxml/officeDocument/relationships/tableStyles" Target="tableStyles.xml"/><Relationship Id="rId4" Type="http://purl.oclc.org/ooxml/officeDocument/relationships/slide" Target="slides/slide3.xml"/><Relationship Id="rId9" Type="http://purl.oclc.org/ooxml/officeDocument/relationships/slide" Target="slides/slide8.xml"/><Relationship Id="rId14" Type="http://purl.oclc.org/ooxml/officeDocument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0A57E1-CEB3-4C96-B7C6-36B0FA3064E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CF1BBD7-2276-4DDA-BFFE-26CAACEE5E9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7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0279F17-7BA4-49BC-BB37-7F646CF8D2F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purl.oclc.org/ooxml/officeDocument/relationships/image" Target="../media/image4.png"/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purl.oclc.org/ooxml/officeDocument/relationships/image" Target="../media/image6.png"/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purl.oclc.org/ooxml/officeDocument/relationships/image" Target="../media/image5.png"/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rtlCol="0"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%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rtlCol="0"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%">
                <a:schemeClr val="tx1">
                  <a:alpha val="0%"/>
                </a:schemeClr>
              </a:gs>
              <a:gs pos="100%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%"/>
                      </a14:imgEffect>
                      <a14:imgEffect>
                        <a14:saturation sat="0%"/>
                      </a14:imgEffect>
                      <a14:imgEffect>
                        <a14:brightnessContrast bright="4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%" sy="20%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%"/>
              <a:lumOff val="25%"/>
            </a:schemeClr>
          </a:solidFill>
          <a:effectLst>
            <a:innerShdw blurRad="25400" dist="12700" dir="13500000">
              <a:prstClr val="black">
                <a:alpha val="16%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rtlCol="0" anchor="ctr"/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rtlCol="0" anchor="ctr"/>
          <a:lstStyle>
            <a:lvl1pPr marL="0" marR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/>
            </a:pPr>
            <a:r>
              <a:rPr lang="en-gb" noProof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rtlCol="0" anchor="ctr"/>
          <a:lstStyle>
            <a:lvl1pPr marL="0" marR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/>
            </a:pPr>
            <a:r>
              <a:rPr lang="en-gb" noProof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%">
                <a:schemeClr val="tx1">
                  <a:alpha val="0%"/>
                </a:schemeClr>
              </a:gs>
              <a:gs pos="100%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%"/>
                      </a14:imgEffect>
                      <a14:imgEffect>
                        <a14:saturation sat="0%"/>
                      </a14:imgEffect>
                      <a14:imgEffect>
                        <a14:brightnessContrast bright="4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%" sy="20%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%"/>
              <a:lumOff val="25%"/>
            </a:schemeClr>
          </a:solidFill>
          <a:effectLst>
            <a:innerShdw blurRad="25400" dist="12700" dir="13500000">
              <a:prstClr val="black">
                <a:alpha val="16%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%"/>
              </a:schemeClr>
            </a:solidFill>
            <a:miter lim="800%"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rtlCol="0" anchor="t"/>
          <a:lstStyle>
            <a:lvl1pPr algn="r">
              <a:defRPr/>
            </a:lvl1pPr>
          </a:lstStyle>
          <a:p>
            <a:pPr rtl="0"/>
            <a:r>
              <a:rPr lang="en-gb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n-gb" noProof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marR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/>
            </a:pPr>
            <a:r>
              <a:rPr lang="en-gb" noProof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marR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/>
            </a:pPr>
            <a:r>
              <a:rPr lang="en-gb" noProof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/>
            </a:lvl1pPr>
          </a:lstStyle>
          <a:p>
            <a:pPr rtl="0"/>
            <a:r>
              <a:rPr lang="en-gb" noProof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marR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%"/>
              </a:lnSpc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tabLst/>
              <a:defRPr/>
            </a:pPr>
            <a:r>
              <a:rPr lang="en-gb" noProof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 rtlCol="0"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 rtl="0"/>
            <a:r>
              <a:rPr lang="en-gb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%"/>
              <a:lumOff val="15%"/>
            </a:schemeClr>
          </a:solidFill>
          <a:ln>
            <a:noFill/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%"/>
            </a:schemeClr>
          </a:solidFill>
        </p:spPr>
        <p:txBody>
          <a:bodyPr rtlCol="0" anchor="ctr"/>
          <a:lstStyle>
            <a:lvl1pPr marL="0" indent="0" algn="ctr">
              <a:buNone/>
              <a:defRPr sz="1600" i="1">
                <a:solidFill>
                  <a:schemeClr val="tx1">
                    <a:lumMod val="85%"/>
                    <a:lumOff val="15%"/>
                  </a:schemeClr>
                </a:solidFill>
              </a:defRPr>
            </a:lvl1pPr>
          </a:lstStyle>
          <a:p>
            <a:pPr rtl="0"/>
            <a:r>
              <a:rPr lang="en-gb" noProof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%" sy="102%" algn="tl" rotWithShape="0">
              <a:prstClr val="black">
                <a:alpha val="40%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%" sy="102%" algn="tl" rotWithShape="0">
              <a:prstClr val="black">
                <a:alpha val="40%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%" sy="102%" algn="tl" rotWithShape="0">
              <a:prstClr val="black">
                <a:alpha val="40%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%" sy="102%" algn="tl" rotWithShape="0">
              <a:prstClr val="black">
                <a:alpha val="40%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noProof="0" smtClean="0"/>
              <a:t>5/20/2025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%">
                <a:schemeClr val="tx1">
                  <a:alpha val="0%"/>
                </a:schemeClr>
              </a:gs>
              <a:gs pos="100%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%"/>
                      </a14:imgEffect>
                      <a14:imgEffect>
                        <a14:saturation sat="0%"/>
                      </a14:imgEffect>
                      <a14:imgEffect>
                        <a14:brightnessContrast bright="4%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%" sy="20%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%"/>
              <a:lumOff val="25%"/>
            </a:schemeClr>
          </a:solidFill>
          <a:effectLst>
            <a:innerShdw blurRad="25400" dist="12700" dir="13500000">
              <a:prstClr val="black">
                <a:alpha val="16%"/>
              </a:prstClr>
            </a:innerShdw>
          </a:effectLst>
        </p:spPr>
        <p:txBody>
          <a:bodyPr lIns="180000" rIns="180000" rtlCol="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 rtlCol="0"/>
          <a:lstStyle/>
          <a:p>
            <a:pPr rtl="0"/>
            <a:r>
              <a:rPr lang="en-gb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 rtlCol="0"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en-gb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rtlCol="0" anchor="b">
            <a:normAutofit/>
          </a:bodyPr>
          <a:lstStyle>
            <a:lvl1pPr algn="ctr">
              <a:defRPr sz="4400" b="0" cap="none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%"/>
          </a:ln>
        </p:spPr>
        <p:txBody>
          <a:bodyPr rtlCol="0"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 rtl="0"/>
            <a:r>
              <a:rPr lang="en-gb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%"/>
          </a:ln>
        </p:spPr>
        <p:txBody>
          <a:bodyPr rtlCol="0"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 rtl="0"/>
            <a:r>
              <a:rPr lang="en-gb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%"/>
          </a:ln>
        </p:spPr>
        <p:txBody>
          <a:bodyPr rtlCol="0"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 rtl="0"/>
            <a:r>
              <a:rPr lang="en-gb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18" Type="http://purl.oclc.org/ooxml/officeDocument/relationships/theme" Target="../theme/theme1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slideLayout" Target="../slideLayouts/slideLayout17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19" Type="http://purl.oclc.org/ooxml/officeDocument/relationships/image" Target="../media/image3.png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E7D5-CF57-46EF-B807-FDD0502418D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%"/>
        </a:spcBef>
        <a:buNone/>
        <a:defRPr sz="4400" kern="1200" cap="none">
          <a:ln w="3175" cmpd="sng">
            <a:noFill/>
          </a:ln>
          <a:solidFill>
            <a:schemeClr val="tx1">
              <a:lumMod val="85%"/>
              <a:lumOff val="15%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8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6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2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1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%"/>
        </a:spcBef>
        <a:spcAft>
          <a:spcPts val="600"/>
        </a:spcAft>
        <a:buClr>
          <a:schemeClr val="accent1"/>
        </a:buClr>
        <a:buSzPct val="115%"/>
        <a:buFont typeface="Arial"/>
        <a:buChar char="•"/>
        <a:defRPr sz="1400" kern="1200" cap="none">
          <a:solidFill>
            <a:schemeClr val="tx1">
              <a:lumMod val="85%"/>
              <a:lumOff val="15%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purl.oclc.org/ooxml/officeDocument/relationships/image" Target="../media/image15.png"/><Relationship Id="rId1" Type="http://purl.oclc.org/ooxml/officeDocument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8.svg"/><Relationship Id="rId2" Type="http://purl.oclc.org/ooxml/officeDocument/relationships/image" Target="../media/image7.png"/><Relationship Id="rId1" Type="http://purl.oclc.org/ooxml/officeDocument/relationships/slideLayout" Target="../slideLayouts/slideLayout4.xml"/><Relationship Id="rId6" Type="http://purl.oclc.org/ooxml/officeDocument/relationships/image" Target="../media/image11.png"/><Relationship Id="rId5" Type="http://purl.oclc.org/ooxml/officeDocument/relationships/image" Target="../media/image10.svg"/><Relationship Id="rId4" Type="http://purl.oclc.org/ooxml/officeDocument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purl.oclc.org/ooxml/officeDocument/relationships/image" Target="../media/image12.png"/><Relationship Id="rId1" Type="http://purl.oclc.org/ooxml/officeDocument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purl.oclc.org/ooxml/officeDocument/relationships/image" Target="../media/image13.png"/><Relationship Id="rId2" Type="http://purl.oclc.org/ooxml/officeDocument/relationships/notesSlide" Target="../notesSlides/notesSlide1.xml"/><Relationship Id="rId1" Type="http://purl.oclc.org/ooxml/officeDocument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purl.oclc.org/ooxml/officeDocument/relationships/image" Target="../media/image14.JPG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rtlCol="0"/>
          <a:lstStyle/>
          <a:p>
            <a:pPr rtl="0"/>
            <a:r>
              <a:rPr lang="en-gb" sz="4400" dirty="0"/>
              <a:t>Comparing AI-Based and Manual Photo Editing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A Research Overview by Kledi Azzopardi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E9A4-B635-DCAC-EE65-C2621FEB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anchor="ctr">
            <a:normAutofit/>
          </a:bodyPr>
          <a:lstStyle/>
          <a:p>
            <a:r>
              <a:rPr lang="en-US" dirty="0"/>
              <a:t>Limitations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FEB9-EB7B-9B48-C1CD-6C5F7E1B8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2" y="3563450"/>
            <a:ext cx="4718304" cy="1303868"/>
          </a:xfrm>
        </p:spPr>
        <p:txBody>
          <a:bodyPr anchor="t">
            <a:normAutofit/>
          </a:bodyPr>
          <a:lstStyle/>
          <a:p>
            <a:r>
              <a:rPr lang="en-US" dirty="0"/>
              <a:t>Only facial images tested</a:t>
            </a:r>
          </a:p>
          <a:p>
            <a:r>
              <a:rPr lang="en-US" dirty="0"/>
              <a:t>GANs can be unstable</a:t>
            </a:r>
          </a:p>
          <a:p>
            <a:r>
              <a:rPr lang="en-US" dirty="0"/>
              <a:t>Human ratings are subjective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Placeholder 5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4A7AC664-4571-02C5-7059-AD6478AD5A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5.92%" b="-0.003%"/>
          <a:stretch>
            <a:fillRect/>
          </a:stretch>
        </p:blipFill>
        <p:spPr>
          <a:xfrm>
            <a:off x="6181344" y="2560320"/>
            <a:ext cx="4718304" cy="3310128"/>
          </a:xfrm>
          <a:noFill/>
        </p:spPr>
      </p:pic>
    </p:spTree>
    <p:extLst>
      <p:ext uri="{BB962C8B-B14F-4D97-AF65-F5344CB8AC3E}">
        <p14:creationId xmlns:p14="http://schemas.microsoft.com/office/powerpoint/2010/main" val="2954602370"/>
      </p:ext>
    </p:extLst>
  </p:cSld>
  <p:clrMapOvr>
    <a:masterClrMapping/>
  </p:clrMapOvr>
</p:sld>
</file>

<file path=ppt/slides/slide1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B4F8-2EA2-921E-A00C-FDAB0ACB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8FD4-D7F8-686D-4DC6-F5D6BDE20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Final Takeaways</a:t>
            </a:r>
            <a:endParaRPr lang="en-GB" dirty="0"/>
          </a:p>
          <a:p>
            <a:r>
              <a:rPr lang="en-GB" dirty="0"/>
              <a:t>GANs are a strong Photoshop alternative</a:t>
            </a:r>
          </a:p>
          <a:p>
            <a:r>
              <a:rPr lang="en-GB" dirty="0"/>
              <a:t>VAEs need improvement</a:t>
            </a:r>
          </a:p>
          <a:p>
            <a:r>
              <a:rPr lang="en-GB" dirty="0"/>
              <a:t>AI editing saves time and shows promise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B67E-6427-456F-182D-6306DD4AE2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Future Work</a:t>
            </a:r>
            <a:endParaRPr lang="en-GB" dirty="0"/>
          </a:p>
          <a:p>
            <a:r>
              <a:rPr lang="en-GB" dirty="0"/>
              <a:t>Test on more image types</a:t>
            </a:r>
          </a:p>
          <a:p>
            <a:r>
              <a:rPr lang="en-GB" dirty="0"/>
              <a:t>Try combining GANs and VAEs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3342"/>
      </p:ext>
    </p:extLst>
  </p:cSld>
  <p:clrMapOvr>
    <a:masterClrMapping/>
  </p:clrMapOvr>
</p:sld>
</file>

<file path=ppt/slides/slide1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A9584D-C38B-9CBE-009F-DC3A9C212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AA34CF5-CE1A-403D-9361-6588B78B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885111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92BC-2A7E-406A-9A53-C554591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Research Goal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AB04-2B85-480B-A4EF-348CDC4C2C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Compare AI tools (GANs, VAEs) with Photoshop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AC1F-AA24-4F87-B1E4-BEAAA47EA7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Focus on realism, structure and editing speed</a:t>
            </a:r>
          </a:p>
          <a:p>
            <a:pPr rtl="0"/>
            <a:endParaRPr lang="en-US" dirty="0"/>
          </a:p>
        </p:txBody>
      </p:sp>
      <p:pic>
        <p:nvPicPr>
          <p:cNvPr id="10" name="Picture Placeholder 9" descr="Medal icon">
            <a:extLst>
              <a:ext uri="{FF2B5EF4-FFF2-40B4-BE49-F238E27FC236}">
                <a16:creationId xmlns:a16="http://schemas.microsoft.com/office/drawing/2014/main" id="{2AB2E71E-F344-413C-AACF-807A2D141C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.382%" r="9.382%"/>
          <a:stretch/>
        </p:blipFill>
        <p:spPr/>
      </p:pic>
      <p:pic>
        <p:nvPicPr>
          <p:cNvPr id="12" name="Picture Placeholder 11" descr="Tick icon">
            <a:extLst>
              <a:ext uri="{FF2B5EF4-FFF2-40B4-BE49-F238E27FC236}">
                <a16:creationId xmlns:a16="http://schemas.microsoft.com/office/drawing/2014/main" id="{7E09C728-C3D0-4D16-ADAC-753EFE19B1D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2922588"/>
            <a:ext cx="1160463" cy="1160462"/>
          </a:xfrm>
        </p:spPr>
      </p:pic>
      <p:pic>
        <p:nvPicPr>
          <p:cNvPr id="15" name="Picture 14" descr="A diagram of a pie chart&#10;&#10;AI-generated content may be incorrect.">
            <a:extLst>
              <a:ext uri="{FF2B5EF4-FFF2-40B4-BE49-F238E27FC236}">
                <a16:creationId xmlns:a16="http://schemas.microsoft.com/office/drawing/2014/main" id="{53CA31B3-4C80-CE5C-A462-E7B5DB6E6A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189" y="3429000"/>
            <a:ext cx="4263772" cy="25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6927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1137-43B1-1720-9502-5C102F70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 anchor="ctr">
            <a:normAutofit/>
          </a:bodyPr>
          <a:lstStyle/>
          <a:p>
            <a:r>
              <a:rPr lang="en-US" dirty="0"/>
              <a:t>Literature Map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37C91B2-9C4E-5E87-ABCD-813C89A016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48516908"/>
              </p:ext>
            </p:extLst>
          </p:nvPr>
        </p:nvGraphicFramePr>
        <p:xfrm>
          <a:off x="1179320" y="2791394"/>
          <a:ext cx="5127475" cy="2771579"/>
        </p:xfrm>
        <a:graphic>
          <a:graphicData uri="http://purl.oclc.org/ooxml/drawingml/table">
            <a:tbl>
              <a:tblPr firstRow="1" bandRow="1">
                <a:tableStyleId>{0660B408-B3CF-4A94-85FC-2B1E0A45F4A2}</a:tableStyleId>
              </a:tblPr>
              <a:tblGrid>
                <a:gridCol w="3368697">
                  <a:extLst>
                    <a:ext uri="{9D8B030D-6E8A-4147-A177-3AD203B41FA5}">
                      <a16:colId xmlns:a16="http://schemas.microsoft.com/office/drawing/2014/main" val="1809599760"/>
                    </a:ext>
                  </a:extLst>
                </a:gridCol>
                <a:gridCol w="1758778">
                  <a:extLst>
                    <a:ext uri="{9D8B030D-6E8A-4147-A177-3AD203B41FA5}">
                      <a16:colId xmlns:a16="http://schemas.microsoft.com/office/drawing/2014/main" val="3495978908"/>
                    </a:ext>
                  </a:extLst>
                </a:gridCol>
              </a:tblGrid>
              <a:tr h="292119">
                <a:tc>
                  <a:txBody>
                    <a:bodyPr/>
                    <a:lstStyle/>
                    <a:p>
                      <a:r>
                        <a:rPr lang="en-US" sz="1400" b="0" dirty="0"/>
                        <a:t>Visual Overview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Map Focus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extLst>
                  <a:ext uri="{0D108BD9-81ED-4DB2-BD59-A6C34878D82A}">
                    <a16:rowId xmlns:a16="http://schemas.microsoft.com/office/drawing/2014/main" val="2524979089"/>
                  </a:ext>
                </a:extLst>
              </a:tr>
              <a:tr h="560504">
                <a:tc>
                  <a:txBody>
                    <a:bodyPr/>
                    <a:lstStyle/>
                    <a:p>
                      <a:r>
                        <a:rPr lang="en-US" sz="1400" b="0" dirty="0"/>
                        <a:t>Diagram showing relationships between GANs, VAEs and Photoshop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GAN: Realism, detail</a:t>
                      </a:r>
                    </a:p>
                  </a:txBody>
                  <a:tcPr marL="70691" marR="70691" marT="35346" marB="35346"/>
                </a:tc>
                <a:extLst>
                  <a:ext uri="{0D108BD9-81ED-4DB2-BD59-A6C34878D82A}">
                    <a16:rowId xmlns:a16="http://schemas.microsoft.com/office/drawing/2014/main" val="2471364962"/>
                  </a:ext>
                </a:extLst>
              </a:tr>
              <a:tr h="444023">
                <a:tc>
                  <a:txBody>
                    <a:bodyPr/>
                    <a:lstStyle/>
                    <a:p>
                      <a:r>
                        <a:rPr lang="en-US" sz="1400" b="0" dirty="0"/>
                        <a:t>Highlights strengths, weaknesses and research gap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VAE: Structure, control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extLst>
                  <a:ext uri="{0D108BD9-81ED-4DB2-BD59-A6C34878D82A}">
                    <a16:rowId xmlns:a16="http://schemas.microsoft.com/office/drawing/2014/main" val="4006410176"/>
                  </a:ext>
                </a:extLst>
              </a:tr>
              <a:tr h="494836">
                <a:tc>
                  <a:txBody>
                    <a:bodyPr/>
                    <a:lstStyle/>
                    <a:p>
                      <a:endParaRPr lang="en-GB" sz="1400" b="0" dirty="0"/>
                    </a:p>
                  </a:txBody>
                  <a:tcPr marL="70691" marR="70691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Photoshop: Manual precision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extLst>
                  <a:ext uri="{0D108BD9-81ED-4DB2-BD59-A6C34878D82A}">
                    <a16:rowId xmlns:a16="http://schemas.microsoft.com/office/drawing/2014/main" val="4053835393"/>
                  </a:ext>
                </a:extLst>
              </a:tr>
              <a:tr h="706908">
                <a:tc>
                  <a:txBody>
                    <a:bodyPr/>
                    <a:lstStyle/>
                    <a:p>
                      <a:endParaRPr lang="en-GB" sz="1400" b="0"/>
                    </a:p>
                  </a:txBody>
                  <a:tcPr marL="70691" marR="70691" marT="35346" marB="35346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Gap: No clear comparison between AI and manual editing</a:t>
                      </a:r>
                      <a:endParaRPr lang="en-GB" sz="1400" b="0" dirty="0"/>
                    </a:p>
                  </a:txBody>
                  <a:tcPr marL="70691" marR="70691" marT="35346" marB="35346"/>
                </a:tc>
                <a:extLst>
                  <a:ext uri="{0D108BD9-81ED-4DB2-BD59-A6C34878D82A}">
                    <a16:rowId xmlns:a16="http://schemas.microsoft.com/office/drawing/2014/main" val="3949570642"/>
                  </a:ext>
                </a:extLst>
              </a:tr>
            </a:tbl>
          </a:graphicData>
        </a:graphic>
      </p:graphicFrame>
      <p:pic>
        <p:nvPicPr>
          <p:cNvPr id="7" name="Picture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B6F71241-C7EC-EC30-9DF9-2EBA75BEB4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0.074%" t="-0.489%" r="-0.072%" b="0.312%"/>
          <a:stretch/>
        </p:blipFill>
        <p:spPr>
          <a:xfrm>
            <a:off x="6680046" y="2560320"/>
            <a:ext cx="4219601" cy="3233729"/>
          </a:xfrm>
          <a:noFill/>
        </p:spPr>
      </p:pic>
    </p:spTree>
    <p:extLst>
      <p:ext uri="{BB962C8B-B14F-4D97-AF65-F5344CB8AC3E}">
        <p14:creationId xmlns:p14="http://schemas.microsoft.com/office/powerpoint/2010/main" val="3997988624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FD8D-85A3-4615-A429-E50BA24B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197D-A94D-457B-836D-4FCC5292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2952000" cy="520392"/>
          </a:xfrm>
        </p:spPr>
        <p:txBody>
          <a:bodyPr rtlCol="0"/>
          <a:lstStyle/>
          <a:p>
            <a:pPr rtl="0"/>
            <a:r>
              <a:rPr lang="en-US" dirty="0"/>
              <a:t>P</a:t>
            </a:r>
            <a:r>
              <a:rPr lang="en-gb" dirty="0"/>
              <a:t>rocess Followed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C3FCA-87E6-488B-8AC1-2CCE3382912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>
            <a:normAutofit fontScale="92.5%" lnSpcReduction="20%"/>
          </a:bodyPr>
          <a:lstStyle/>
          <a:p>
            <a:r>
              <a:rPr lang="en-US" dirty="0"/>
              <a:t>Based on the Research Onion model</a:t>
            </a:r>
          </a:p>
          <a:p>
            <a:r>
              <a:rPr lang="en-US" dirty="0"/>
              <a:t>Experimental comparison approach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EFB10-E96A-43FB-B678-E77AFE5162E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rtlCol="0">
            <a:normAutofit lnSpcReduction="10%"/>
          </a:bodyPr>
          <a:lstStyle/>
          <a:p>
            <a:r>
              <a:rPr lang="en-gb" dirty="0"/>
              <a:t>Photoshop</a:t>
            </a:r>
          </a:p>
          <a:p>
            <a:r>
              <a:rPr lang="en-GB" dirty="0"/>
              <a:t>GAN-Control</a:t>
            </a:r>
          </a:p>
          <a:p>
            <a:r>
              <a:rPr lang="en-GB" dirty="0"/>
              <a:t>AOT-GAN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C9CC3-9115-49C8-A9B1-329D565EA721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n-gb" dirty="0"/>
              <a:t>CelebA (faces)</a:t>
            </a:r>
          </a:p>
          <a:p>
            <a:pPr rtl="0"/>
            <a:r>
              <a:rPr lang="en-GB" dirty="0"/>
              <a:t>Places2 (general images)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7E8288-7555-CEE3-44BB-AE1D060D92E9}"/>
              </a:ext>
            </a:extLst>
          </p:cNvPr>
          <p:cNvSpPr txBox="1">
            <a:spLocks/>
          </p:cNvSpPr>
          <p:nvPr/>
        </p:nvSpPr>
        <p:spPr>
          <a:xfrm>
            <a:off x="4620000" y="3073155"/>
            <a:ext cx="2952000" cy="52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8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6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Tools Used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E50A96E-CB79-1027-D480-2B8239F130AA}"/>
              </a:ext>
            </a:extLst>
          </p:cNvPr>
          <p:cNvSpPr txBox="1">
            <a:spLocks/>
          </p:cNvSpPr>
          <p:nvPr/>
        </p:nvSpPr>
        <p:spPr>
          <a:xfrm>
            <a:off x="7944597" y="3073155"/>
            <a:ext cx="2952000" cy="52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8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6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713874"/>
      </p:ext>
    </p:extLst>
  </p:cSld>
  <p:clrMapOvr>
    <a:masterClrMapping/>
  </p:clrMapOvr>
</p:sld>
</file>

<file path=ppt/slides/slide5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>
          <a:extLst>
            <a:ext uri="{FF2B5EF4-FFF2-40B4-BE49-F238E27FC236}">
              <a16:creationId xmlns:a16="http://schemas.microsoft.com/office/drawing/2014/main" id="{BDC6279E-244F-9D3E-D3FB-731B7129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F851-8720-DA34-5ABD-D76A0C5D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Metrics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9CCE8-103F-CB81-7698-1717EC1A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400" y="3073155"/>
            <a:ext cx="2952000" cy="520392"/>
          </a:xfrm>
        </p:spPr>
        <p:txBody>
          <a:bodyPr rtlCol="0">
            <a:normAutofit fontScale="92.5%"/>
          </a:bodyPr>
          <a:lstStyle/>
          <a:p>
            <a:pPr rtl="0"/>
            <a:r>
              <a:rPr lang="en-US" dirty="0"/>
              <a:t>Quantitative Metrics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FA039-7011-F708-EF6A-AE4A811D81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771401" y="3864479"/>
            <a:ext cx="2952000" cy="1109133"/>
          </a:xfrm>
        </p:spPr>
        <p:txBody>
          <a:bodyPr rtlCol="0">
            <a:normAutofit fontScale="85%" lnSpcReduction="20%"/>
          </a:bodyPr>
          <a:lstStyle/>
          <a:p>
            <a:r>
              <a:rPr lang="en-US" dirty="0"/>
              <a:t>MSE (Mean Squared Error)</a:t>
            </a:r>
          </a:p>
          <a:p>
            <a:r>
              <a:rPr lang="en-US" dirty="0"/>
              <a:t>SSIM (Structural Similarity)</a:t>
            </a:r>
          </a:p>
          <a:p>
            <a:r>
              <a:rPr lang="en-US" dirty="0"/>
              <a:t>PSNR (Peak Signal-to-Noise Ratio)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16FFD-8868-9C07-D672-2870AED881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0" y="3864479"/>
            <a:ext cx="2952000" cy="1109133"/>
          </a:xfrm>
        </p:spPr>
        <p:txBody>
          <a:bodyPr rtlCol="0">
            <a:normAutofit lnSpcReduction="10%"/>
          </a:bodyPr>
          <a:lstStyle/>
          <a:p>
            <a:r>
              <a:rPr lang="en-US" dirty="0"/>
              <a:t>Realism</a:t>
            </a:r>
          </a:p>
          <a:p>
            <a:r>
              <a:rPr lang="en-US" dirty="0"/>
              <a:t>Blending</a:t>
            </a:r>
          </a:p>
          <a:p>
            <a:r>
              <a:rPr lang="en-US" dirty="0"/>
              <a:t>Detail Preservation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FFD8A89-6C1A-A11D-5F47-769BEE05DF4C}"/>
              </a:ext>
            </a:extLst>
          </p:cNvPr>
          <p:cNvSpPr txBox="1">
            <a:spLocks/>
          </p:cNvSpPr>
          <p:nvPr/>
        </p:nvSpPr>
        <p:spPr>
          <a:xfrm>
            <a:off x="6096000" y="3073155"/>
            <a:ext cx="2952000" cy="5203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.5%"/>
          </a:bodyPr>
          <a:lstStyle>
            <a:lvl1pPr marL="0" indent="0" algn="ctr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8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6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Qualitative Feedback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4047545"/>
      </p:ext>
    </p:extLst>
  </p:cSld>
  <p:clrMapOvr>
    <a:masterClrMapping/>
  </p:clrMapOvr>
</p:sld>
</file>

<file path=ppt/slides/slide6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9F3DF2-F3CF-65A2-3A09-D9A672AB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GANs and VAEs Work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E5A97A-181A-7541-A3F3-F93F441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GANs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F885955-1072-2A2E-2FA1-0A1987CF39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Two-part model: Generator + Discriminator</a:t>
            </a:r>
          </a:p>
          <a:p>
            <a:r>
              <a:rPr lang="en-US" dirty="0"/>
              <a:t>Great at making images look real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131B99A-8957-98FB-F641-16F13D0C9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VAEs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828368-D70F-FC39-7D7A-453EF62826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Use latent space for controlled edits</a:t>
            </a:r>
          </a:p>
          <a:p>
            <a:r>
              <a:rPr lang="en-US" dirty="0"/>
              <a:t>Often blurrier results</a:t>
            </a:r>
          </a:p>
        </p:txBody>
      </p:sp>
    </p:spTree>
    <p:extLst>
      <p:ext uri="{BB962C8B-B14F-4D97-AF65-F5344CB8AC3E}">
        <p14:creationId xmlns:p14="http://schemas.microsoft.com/office/powerpoint/2010/main" val="141082150"/>
      </p:ext>
    </p:extLst>
  </p:cSld>
  <p:clrMapOvr>
    <a:masterClrMapping/>
  </p:clrMapOvr>
</p:sld>
</file>

<file path=ppt/slides/slide7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2AB3-9E22-45B7-B682-56304D5B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Experiment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A86A1-F801-442C-838A-F834D93A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Tasked Tested:</a:t>
            </a:r>
          </a:p>
          <a:p>
            <a:r>
              <a:rPr lang="en-GB" dirty="0"/>
              <a:t>Hair Colour Transformation</a:t>
            </a:r>
          </a:p>
          <a:p>
            <a:r>
              <a:rPr lang="en-GB" dirty="0"/>
              <a:t>Logo Removal (Image Inpainting)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Compared Outputs From:</a:t>
            </a:r>
          </a:p>
          <a:p>
            <a:r>
              <a:rPr lang="en-GB" dirty="0"/>
              <a:t>Photoshop</a:t>
            </a:r>
          </a:p>
          <a:p>
            <a:r>
              <a:rPr lang="en-GB" dirty="0"/>
              <a:t>GAN Model</a:t>
            </a:r>
          </a:p>
          <a:p>
            <a:r>
              <a:rPr lang="en-GB" dirty="0"/>
              <a:t>VAE Model</a:t>
            </a:r>
            <a:endParaRPr lang="en-gb" dirty="0"/>
          </a:p>
          <a:p>
            <a:pPr rt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EBE2-8DEA-68B1-0FC7-79CE1F4D80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Hair Colour Transformation</a:t>
            </a:r>
            <a:endParaRPr lang="en-GB" dirty="0">
              <a:latin typeface="+mn-lt"/>
            </a:endParaRPr>
          </a:p>
        </p:txBody>
      </p:sp>
      <p:pic>
        <p:nvPicPr>
          <p:cNvPr id="9" name="Content Placeholder 8" descr="A collage of women's faces&#10;&#10;AI-generated content may be incorrect.">
            <a:extLst>
              <a:ext uri="{FF2B5EF4-FFF2-40B4-BE49-F238E27FC236}">
                <a16:creationId xmlns:a16="http://schemas.microsoft.com/office/drawing/2014/main" id="{BE8C5E58-A39B-B5CC-2F0C-1D82CDF6062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226175" y="1681690"/>
            <a:ext cx="5051425" cy="3318936"/>
          </a:xfrm>
        </p:spPr>
      </p:pic>
    </p:spTree>
    <p:extLst>
      <p:ext uri="{BB962C8B-B14F-4D97-AF65-F5344CB8AC3E}">
        <p14:creationId xmlns:p14="http://schemas.microsoft.com/office/powerpoint/2010/main" val="2149331564"/>
      </p:ext>
    </p:extLst>
  </p:cSld>
  <p:clrMapOvr>
    <a:masterClrMapping/>
  </p:clrMapOvr>
</p:sld>
</file>

<file path=ppt/slides/slide8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Results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8FDBB6-6A54-4B1D-ABBE-DE509301FF6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rtlCol="0"/>
          <a:lstStyle/>
          <a:p>
            <a:pPr rtl="0"/>
            <a:r>
              <a:rPr lang="en-gb" dirty="0"/>
              <a:t>Best control</a:t>
            </a:r>
          </a:p>
          <a:p>
            <a:pPr rtl="0"/>
            <a:r>
              <a:rPr lang="en-GB" dirty="0"/>
              <a:t>Least sharp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295401" y="3213689"/>
            <a:ext cx="2952000" cy="430621"/>
          </a:xfrm>
        </p:spPr>
        <p:txBody>
          <a:bodyPr rtlCol="0">
            <a:normAutofit lnSpcReduction="10%"/>
          </a:bodyPr>
          <a:lstStyle/>
          <a:p>
            <a:pPr rtl="0"/>
            <a:r>
              <a:rPr lang="en-gb" dirty="0"/>
              <a:t>GAN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8BCC3-1600-4308-8014-14A0B186C18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rtlCol="0"/>
          <a:lstStyle/>
          <a:p>
            <a:pPr rtl="0"/>
            <a:r>
              <a:rPr lang="en-US" dirty="0"/>
              <a:t>C</a:t>
            </a:r>
            <a:r>
              <a:rPr lang="en-gb" dirty="0"/>
              <a:t>lose to Photoshop</a:t>
            </a:r>
          </a:p>
          <a:p>
            <a:pPr rtl="0"/>
            <a:r>
              <a:rPr lang="en-GB" dirty="0"/>
              <a:t>Much faster and automated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05710-068E-495A-A0FE-9CCD02F298A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rtlCol="0"/>
          <a:lstStyle/>
          <a:p>
            <a:pPr rtl="0"/>
            <a:r>
              <a:rPr lang="en-gb" dirty="0"/>
              <a:t>Most accurate</a:t>
            </a:r>
          </a:p>
          <a:p>
            <a:pPr rtl="0"/>
            <a:r>
              <a:rPr lang="en-GB" dirty="0"/>
              <a:t>Best for detail</a:t>
            </a:r>
            <a:endParaRPr lang="en-gb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62AA3D34-F336-B37C-7ACE-8FE4D9316315}"/>
              </a:ext>
            </a:extLst>
          </p:cNvPr>
          <p:cNvSpPr txBox="1">
            <a:spLocks/>
          </p:cNvSpPr>
          <p:nvPr/>
        </p:nvSpPr>
        <p:spPr>
          <a:xfrm>
            <a:off x="4619998" y="3213689"/>
            <a:ext cx="2952000" cy="430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%"/>
          </a:bodyPr>
          <a:lstStyle>
            <a:lvl1pPr marL="0" indent="0" algn="ctr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8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6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VAE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6407FEB-F7E7-7BEC-BE1D-A407C24826E1}"/>
              </a:ext>
            </a:extLst>
          </p:cNvPr>
          <p:cNvSpPr txBox="1">
            <a:spLocks/>
          </p:cNvSpPr>
          <p:nvPr/>
        </p:nvSpPr>
        <p:spPr>
          <a:xfrm>
            <a:off x="7944595" y="3213689"/>
            <a:ext cx="2952000" cy="43062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%"/>
          </a:bodyPr>
          <a:lstStyle>
            <a:lvl1pPr marL="0" indent="0" algn="ctr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8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6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%"/>
              </a:spcBef>
              <a:spcAft>
                <a:spcPts val="600"/>
              </a:spcAft>
              <a:buClr>
                <a:schemeClr val="accent1"/>
              </a:buClr>
              <a:buSzPct val="115%"/>
              <a:buFont typeface="Arial"/>
              <a:buNone/>
              <a:defRPr sz="1400" kern="1200" cap="none">
                <a:solidFill>
                  <a:schemeClr val="tx1">
                    <a:tint val="75%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Photoshop</a:t>
            </a:r>
          </a:p>
        </p:txBody>
      </p:sp>
    </p:spTree>
    <p:extLst>
      <p:ext uri="{BB962C8B-B14F-4D97-AF65-F5344CB8AC3E}">
        <p14:creationId xmlns:p14="http://schemas.microsoft.com/office/powerpoint/2010/main" val="1665483968"/>
      </p:ext>
    </p:extLst>
  </p:cSld>
  <p:clrMapOvr>
    <a:masterClrMapping/>
  </p:clrMapOvr>
</p:sld>
</file>

<file path=ppt/slides/slide9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E4B916-3D24-A9EB-8DB0-EBD66ECE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Key Hypothesis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6531E-9A35-4E96-BF89-83FFC9652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GANs produce more realistic images than Photoshop</a:t>
            </a:r>
          </a:p>
          <a:p>
            <a:r>
              <a:rPr lang="en-US" dirty="0"/>
              <a:t>VAEs are good for control but less sharp</a:t>
            </a:r>
          </a:p>
          <a:p>
            <a:r>
              <a:rPr lang="en-US" dirty="0"/>
              <a:t>Merging both could be ideal</a:t>
            </a:r>
          </a:p>
          <a:p>
            <a:r>
              <a:rPr lang="en-US" dirty="0"/>
              <a:t>AI editing is faster than manual editing</a:t>
            </a:r>
            <a:endParaRPr lang="en-GB" dirty="0"/>
          </a:p>
        </p:txBody>
      </p:sp>
      <p:pic>
        <p:nvPicPr>
          <p:cNvPr id="15" name="Picture Placeholder 14" descr="A sign in the middle of a garden&#10;&#10;AI-generated content may be incorrect.">
            <a:extLst>
              <a:ext uri="{FF2B5EF4-FFF2-40B4-BE49-F238E27FC236}">
                <a16:creationId xmlns:a16="http://schemas.microsoft.com/office/drawing/2014/main" id="{BA86A0F7-8D79-8362-A67B-9E15545BEA8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 flipH="1">
            <a:off x="3422887" y="4251326"/>
            <a:ext cx="5137150" cy="1895475"/>
          </a:xfrm>
          <a:noFill/>
        </p:spPr>
      </p:pic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120CEC-C615-8EB3-6B98-6A6DCAB9A49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 rot="21043309">
            <a:off x="8715684" y="5431446"/>
            <a:ext cx="1950298" cy="425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 Inpainting</a:t>
            </a:r>
          </a:p>
        </p:txBody>
      </p:sp>
    </p:spTree>
    <p:extLst>
      <p:ext uri="{BB962C8B-B14F-4D97-AF65-F5344CB8AC3E}">
        <p14:creationId xmlns:p14="http://schemas.microsoft.com/office/powerpoint/2010/main" val="344692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purl.oclc.org/ooxml/officeDocument/relationships/image" Target="../media/image2.jpeg"/><Relationship Id="rId1" Type="http://purl.oclc.org/ooxml/officeDocument/relationships/image" Target="../media/image1.jpeg"/></Relationships>
</file>

<file path=ppt/theme/theme1.xml><?xml version="1.0" encoding="utf-8"?>
<a:theme xmlns:a="http://purl.oclc.org/ooxml/drawingml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%">
              <a:schemeClr val="phClr">
                <a:tint val="60%"/>
                <a:lumMod val="110%"/>
              </a:schemeClr>
            </a:gs>
            <a:gs pos="100%">
              <a:schemeClr val="phClr">
                <a:tint val="82%"/>
              </a:schemeClr>
            </a:gs>
          </a:gsLst>
          <a:lin ang="5400000" scaled="0"/>
        </a:gradFill>
        <a:blipFill>
          <a:blip xmlns:r="http://purl.oclc.org/ooxml/officeDocument/relationships" r:embed="rId1">
            <a:duotone>
              <a:schemeClr val="phClr">
                <a:shade val="74%"/>
                <a:satMod val="130%"/>
                <a:lumMod val="90%"/>
              </a:schemeClr>
              <a:schemeClr val="phClr">
                <a:tint val="94%"/>
                <a:satMod val="120%"/>
                <a:lumMod val="104%"/>
              </a:schemeClr>
            </a:duotone>
          </a:blip>
          <a:tile tx="0" ty="0" sx="100%" sy="100%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%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%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90%"/>
                <a:lumMod val="110%"/>
              </a:schemeClr>
            </a:gs>
            <a:gs pos="100%">
              <a:schemeClr val="phClr">
                <a:shade val="88%"/>
                <a:lumMod val="98%"/>
              </a:schemeClr>
            </a:gs>
          </a:gsLst>
          <a:lin ang="5400000" scaled="0"/>
        </a:gradFill>
        <a:blipFill>
          <a:blip xmlns:r="http://purl.oclc.org/ooxml/officeDocument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AA4C2B0-D56A-49A5-B04B-59748EA945F1}" vid="{92422447-6AAB-464B-B12D-7264B187A884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Digital time capsule</Template>
  <TotalTime>32</TotalTime>
  <Words>287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Handwriting</vt:lpstr>
      <vt:lpstr>Rockwell</vt:lpstr>
      <vt:lpstr>Trebuchet MS</vt:lpstr>
      <vt:lpstr>Organic</vt:lpstr>
      <vt:lpstr>Comparing AI-Based and Manual Photo Editing</vt:lpstr>
      <vt:lpstr>Research Goal</vt:lpstr>
      <vt:lpstr>Literature Map</vt:lpstr>
      <vt:lpstr>Methodology</vt:lpstr>
      <vt:lpstr>Metrics Used</vt:lpstr>
      <vt:lpstr>How GANs and VAEs Work</vt:lpstr>
      <vt:lpstr>Experiment Setup</vt:lpstr>
      <vt:lpstr>Results Summary</vt:lpstr>
      <vt:lpstr>Key Hypothesis</vt:lpstr>
      <vt:lpstr>Limitations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Kledi Azzopardi</dc:creator>
  <cp:lastModifiedBy>Kledi Azzopardi</cp:lastModifiedBy>
  <cp:revision>14</cp:revision>
  <dcterms:created xsi:type="dcterms:W3CDTF">2025-05-20T21:52:02Z</dcterms:created>
  <dcterms:modified xsi:type="dcterms:W3CDTF">2025-05-20T22:24:22Z</dcterms:modified>
</cp:coreProperties>
</file>