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80E9E6-EDDC-4A0F-8A78-2BE35FBA40B0}" type="datetimeFigureOut">
              <a:rPr lang="en-US" smtClean="0"/>
              <a:t>9, March,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182379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9,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425096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9,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470397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9,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7562589-EA7A-4CB1-BDFE-003BC842A7F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5099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9,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133421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80E9E6-EDDC-4A0F-8A78-2BE35FBA40B0}" type="datetimeFigureOut">
              <a:rPr lang="en-US" smtClean="0"/>
              <a:t>9, March,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868105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80E9E6-EDDC-4A0F-8A78-2BE35FBA40B0}" type="datetimeFigureOut">
              <a:rPr lang="en-US" smtClean="0"/>
              <a:t>9, March,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3182557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0E9E6-EDDC-4A0F-8A78-2BE35FBA40B0}" type="datetimeFigureOut">
              <a:rPr lang="en-US" smtClean="0"/>
              <a:t>9, March,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136955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80E9E6-EDDC-4A0F-8A78-2BE35FBA40B0}" type="datetimeFigureOut">
              <a:rPr lang="en-US" smtClean="0"/>
              <a:t>9, March, 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7562589-EA7A-4CB1-BDFE-003BC842A7F8}" type="slidenum">
              <a:rPr lang="en-US" smtClean="0"/>
              <a:t>‹#›</a:t>
            </a:fld>
            <a:endParaRPr lang="en-US"/>
          </a:p>
        </p:txBody>
      </p:sp>
    </p:spTree>
    <p:extLst>
      <p:ext uri="{BB962C8B-B14F-4D97-AF65-F5344CB8AC3E}">
        <p14:creationId xmlns:p14="http://schemas.microsoft.com/office/powerpoint/2010/main" val="289411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0E9E6-EDDC-4A0F-8A78-2BE35FBA40B0}" type="datetimeFigureOut">
              <a:rPr lang="en-US" smtClean="0"/>
              <a:t>9, March,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376489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0E9E6-EDDC-4A0F-8A78-2BE35FBA40B0}" type="datetimeFigureOut">
              <a:rPr lang="en-US" smtClean="0"/>
              <a:t>9, March,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63875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80E9E6-EDDC-4A0F-8A78-2BE35FBA40B0}" type="datetimeFigureOut">
              <a:rPr lang="en-US" smtClean="0"/>
              <a:t>9,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342360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80E9E6-EDDC-4A0F-8A78-2BE35FBA40B0}" type="datetimeFigureOut">
              <a:rPr lang="en-US" smtClean="0"/>
              <a:t>9, March,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3719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80E9E6-EDDC-4A0F-8A78-2BE35FBA40B0}" type="datetimeFigureOut">
              <a:rPr lang="en-US" smtClean="0"/>
              <a:t>9, March,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99272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80E9E6-EDDC-4A0F-8A78-2BE35FBA40B0}" type="datetimeFigureOut">
              <a:rPr lang="en-US" smtClean="0"/>
              <a:t>9, March,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17499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9,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57727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9,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62654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80E9E6-EDDC-4A0F-8A78-2BE35FBA40B0}" type="datetimeFigureOut">
              <a:rPr lang="en-US" smtClean="0"/>
              <a:t>9, March, 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7562589-EA7A-4CB1-BDFE-003BC842A7F8}" type="slidenum">
              <a:rPr lang="en-US" smtClean="0"/>
              <a:t>‹#›</a:t>
            </a:fld>
            <a:endParaRPr lang="en-US"/>
          </a:p>
        </p:txBody>
      </p:sp>
    </p:spTree>
    <p:extLst>
      <p:ext uri="{BB962C8B-B14F-4D97-AF65-F5344CB8AC3E}">
        <p14:creationId xmlns:p14="http://schemas.microsoft.com/office/powerpoint/2010/main" val="33316785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B0E-D6F7-447B-80A4-3B80DD628FC3}"/>
              </a:ext>
            </a:extLst>
          </p:cNvPr>
          <p:cNvSpPr>
            <a:spLocks noGrp="1"/>
          </p:cNvSpPr>
          <p:nvPr>
            <p:ph type="ctrTitle"/>
          </p:nvPr>
        </p:nvSpPr>
        <p:spPr>
          <a:xfrm>
            <a:off x="0" y="2601118"/>
            <a:ext cx="8920065" cy="1655763"/>
          </a:xfrm>
        </p:spPr>
        <p:txBody>
          <a:bodyPr anchor="ctr">
            <a:noAutofit/>
          </a:bodyPr>
          <a:lstStyle/>
          <a:p>
            <a:pPr algn="l"/>
            <a:r>
              <a:rPr lang="en-US" sz="4200" dirty="0"/>
              <a:t>Memory-Based Cluster Sampling for Remote Sensing Image Classification</a:t>
            </a:r>
          </a:p>
        </p:txBody>
      </p:sp>
      <p:sp>
        <p:nvSpPr>
          <p:cNvPr id="3" name="Subtitle 2">
            <a:extLst>
              <a:ext uri="{FF2B5EF4-FFF2-40B4-BE49-F238E27FC236}">
                <a16:creationId xmlns:a16="http://schemas.microsoft.com/office/drawing/2014/main" id="{D29DC42C-6FF4-4954-B496-777B79DAEB78}"/>
              </a:ext>
            </a:extLst>
          </p:cNvPr>
          <p:cNvSpPr>
            <a:spLocks noGrp="1"/>
          </p:cNvSpPr>
          <p:nvPr>
            <p:ph type="subTitle" idx="1"/>
          </p:nvPr>
        </p:nvSpPr>
        <p:spPr>
          <a:xfrm>
            <a:off x="9106678" y="3156283"/>
            <a:ext cx="3085322" cy="424530"/>
          </a:xfrm>
        </p:spPr>
        <p:txBody>
          <a:bodyPr>
            <a:normAutofit/>
          </a:bodyPr>
          <a:lstStyle/>
          <a:p>
            <a:r>
              <a:rPr lang="en-US" dirty="0">
                <a:solidFill>
                  <a:schemeClr val="bg1"/>
                </a:solidFill>
              </a:rPr>
              <a:t>Members: Kledi Kallastra</a:t>
            </a:r>
          </a:p>
        </p:txBody>
      </p:sp>
    </p:spTree>
    <p:extLst>
      <p:ext uri="{BB962C8B-B14F-4D97-AF65-F5344CB8AC3E}">
        <p14:creationId xmlns:p14="http://schemas.microsoft.com/office/powerpoint/2010/main" val="154342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126A6064-3EEB-4D82-B8AB-85EC8287EF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4" name="Picture 33">
            <a:extLst>
              <a:ext uri="{FF2B5EF4-FFF2-40B4-BE49-F238E27FC236}">
                <a16:creationId xmlns:a16="http://schemas.microsoft.com/office/drawing/2014/main" id="{70EB3F8A-0655-4D47-B546-F7EC731E0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6" name="Rectangle 35">
            <a:extLst>
              <a:ext uri="{FF2B5EF4-FFF2-40B4-BE49-F238E27FC236}">
                <a16:creationId xmlns:a16="http://schemas.microsoft.com/office/drawing/2014/main" id="{FC563705-9678-4052-A909-B5114B9A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22FEEF27-DE57-43BD-AD75-1F367403B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 name="Group 39">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1" name="Rectangle 40">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4" name="Rectangle 43">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8" name="Picture 47">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2" name="TextBox 1">
            <a:extLst>
              <a:ext uri="{FF2B5EF4-FFF2-40B4-BE49-F238E27FC236}">
                <a16:creationId xmlns:a16="http://schemas.microsoft.com/office/drawing/2014/main" id="{8F34DAD5-5A6D-4FA8-B865-7035CBA008D5}"/>
              </a:ext>
            </a:extLst>
          </p:cNvPr>
          <p:cNvSpPr txBox="1"/>
          <p:nvPr/>
        </p:nvSpPr>
        <p:spPr>
          <a:xfrm>
            <a:off x="-6352" y="65314"/>
            <a:ext cx="7554153" cy="6792686"/>
          </a:xfrm>
          <a:prstGeom prst="rect">
            <a:avLst/>
          </a:prstGeom>
        </p:spPr>
        <p:txBody>
          <a:bodyPr vert="horz" lIns="91440" tIns="45720" rIns="91440" bIns="45720" rtlCol="0">
            <a:normAutofit fontScale="92500" lnSpcReduction="10000"/>
          </a:bodyPr>
          <a:lstStyle/>
          <a:p>
            <a:pPr marL="400050" indent="-171450" defTabSz="914400">
              <a:lnSpc>
                <a:spcPct val="90000"/>
              </a:lnSpc>
              <a:spcBef>
                <a:spcPct val="0"/>
              </a:spcBef>
              <a:spcAft>
                <a:spcPts val="600"/>
              </a:spcAft>
              <a:buFont typeface="Arial" panose="020B0604020202020204" pitchFamily="34" charset="0"/>
              <a:buChar char="•"/>
            </a:pPr>
            <a:r>
              <a:rPr lang="en-US" sz="2200" b="1" dirty="0"/>
              <a:t>KSC dataset: hyperspectral imagery</a:t>
            </a:r>
          </a:p>
          <a:p>
            <a:pPr marL="914400" lvl="1" indent="-228600" defTabSz="914400">
              <a:lnSpc>
                <a:spcPct val="90000"/>
              </a:lnSpc>
              <a:spcBef>
                <a:spcPct val="0"/>
              </a:spcBef>
              <a:spcAft>
                <a:spcPts val="600"/>
              </a:spcAft>
              <a:buFont typeface="Arial" panose="020B0604020202020204" pitchFamily="34" charset="0"/>
              <a:buChar char="•"/>
            </a:pPr>
            <a:r>
              <a:rPr lang="en-US" sz="1400" dirty="0"/>
              <a:t>The hyperspectral case study is characterized by a full SVM estimated κ statistic of 0.934. The active learning heuristics with q = 20 reached this accuracy after sampling 445 pixels (19 iterations, hCS-i1 and hCS-i2), 485 (21 iterations, ECBD and hCS-i3) and 525 (23 iterations, MCLU). The same trends are observed when sampling 40 pixels per iteration.</a:t>
            </a:r>
          </a:p>
          <a:p>
            <a:pPr marL="914400" lvl="1" indent="-228600" defTabSz="914400">
              <a:lnSpc>
                <a:spcPct val="90000"/>
              </a:lnSpc>
              <a:spcBef>
                <a:spcPct val="0"/>
              </a:spcBef>
              <a:spcAft>
                <a:spcPts val="600"/>
              </a:spcAft>
              <a:buFont typeface="Arial" panose="020B0604020202020204" pitchFamily="34" charset="0"/>
              <a:buChar char="•"/>
            </a:pPr>
            <a:r>
              <a:rPr lang="en-US" sz="1400" dirty="0"/>
              <a:t>Considering the q = 20 experiment shown in Fig. 4(a), all the proposed methods and the MCLU result in similar average accuracies, except for hCS-i1, that performs slightly better between the 4th and the 11th iteration. From iteration 11 on, all the memory-based approaches show similar performances. The q = 40 curves shown in Fig. 4(d) illustrate again the good performance of the hCS-i1. </a:t>
            </a:r>
          </a:p>
          <a:p>
            <a:pPr marL="914400" lvl="1" indent="-228600" defTabSz="914400">
              <a:lnSpc>
                <a:spcPct val="90000"/>
              </a:lnSpc>
              <a:spcBef>
                <a:spcPct val="0"/>
              </a:spcBef>
              <a:spcAft>
                <a:spcPts val="600"/>
              </a:spcAft>
              <a:buFont typeface="Arial" panose="020B0604020202020204" pitchFamily="34" charset="0"/>
              <a:buChar char="•"/>
            </a:pPr>
            <a:r>
              <a:rPr lang="en-US" sz="1400" dirty="0"/>
              <a:t>Regarding standard deviations values with q = 20 (curves Fig.4(b)) the </a:t>
            </a:r>
            <a:r>
              <a:rPr lang="en-US" sz="1400" dirty="0" err="1"/>
              <a:t>hCS</a:t>
            </a:r>
            <a:r>
              <a:rPr lang="en-US" sz="1400" dirty="0"/>
              <a:t>-s, hCS-i1 and hCS-i3 are the approaches that show the faster decrease (in 5 and 6 iterations). After iterations 12-13 standard deviation values are stable, and the hCS-i1 demonstrates its good performance by providing, together to the hCS-i3, the most stable solutions for most of the iterations. The q = 40 standard deviation curves (Fig.4(e)) show that the hCS-i1 provides again the most stable solution. This is the only method providing a standard deviation similar to the one observable with the smaller batch (q = 20).</a:t>
            </a:r>
          </a:p>
          <a:p>
            <a:pPr marL="914400" lvl="1" indent="-228600" defTabSz="914400">
              <a:lnSpc>
                <a:spcPct val="90000"/>
              </a:lnSpc>
              <a:spcBef>
                <a:spcPct val="0"/>
              </a:spcBef>
              <a:spcAft>
                <a:spcPts val="600"/>
              </a:spcAft>
              <a:buFont typeface="Arial" panose="020B0604020202020204" pitchFamily="34" charset="0"/>
              <a:buChar char="•"/>
            </a:pPr>
            <a:r>
              <a:rPr lang="en-US" sz="1400" dirty="0"/>
              <a:t>In Fig. 4(c) and 4(f) the best </a:t>
            </a:r>
            <a:r>
              <a:rPr lang="en-US" sz="1400" dirty="0" err="1"/>
              <a:t>hCS</a:t>
            </a:r>
            <a:r>
              <a:rPr lang="en-US" sz="1400" dirty="0"/>
              <a:t> heuristic is compared to other state of the art methods. The best approach is the hCS-i1 that slightly outperforms in the first iterations the ECBD. At convergence, all the cluster-based approaches perform similarly. It is worth recalling that the MS-</a:t>
            </a:r>
            <a:r>
              <a:rPr lang="en-US" sz="1400" dirty="0" err="1"/>
              <a:t>cSV</a:t>
            </a:r>
            <a:r>
              <a:rPr lang="en-US" sz="1400" dirty="0"/>
              <a:t> is the only active method that does not exploit the uncertainty criteria adopted by the other approaches and it is really indicative on the ability of the MCLU to evaluate uncertainty (see e.g., the results in [25]).</a:t>
            </a:r>
          </a:p>
          <a:p>
            <a:pPr marL="914400" lvl="1" indent="-228600" defTabSz="914400">
              <a:lnSpc>
                <a:spcPct val="90000"/>
              </a:lnSpc>
              <a:spcBef>
                <a:spcPct val="0"/>
              </a:spcBef>
              <a:spcAft>
                <a:spcPts val="600"/>
              </a:spcAft>
              <a:buFont typeface="Arial" panose="020B0604020202020204" pitchFamily="34" charset="0"/>
              <a:buChar char="•"/>
            </a:pPr>
            <a:r>
              <a:rPr lang="en-US" sz="1400" dirty="0"/>
              <a:t>Table II summarizes and compares the approaches, for the two batch sizes, after sampling 225 and 305 pixels. For the smaller batch (q = 10, X = 225), the only method significantly better than MCLU is the hCS-i1, followed by the ECBD method (performing only slightly better than MCLU). For the larger batch (q = 30), results shows generally similar accuracies and again the hCS-i1 performs better than the other methods (this time no method is statistically better than the MCLU). When the training set is composed by 305 samples, the batch composed by 40 pixels show better performances for the hCS-1 and hCS-i2, but not significantly better than the baseline MCLU. For a training set composed by 305 samples the observations are similar. Summing up, methods exploiting memory and diversity in sampling converge faster and better than the other state of the art methods tested in this experiment.</a:t>
            </a:r>
          </a:p>
        </p:txBody>
      </p:sp>
      <p:pic>
        <p:nvPicPr>
          <p:cNvPr id="6" name="Picture 5">
            <a:extLst>
              <a:ext uri="{FF2B5EF4-FFF2-40B4-BE49-F238E27FC236}">
                <a16:creationId xmlns:a16="http://schemas.microsoft.com/office/drawing/2014/main" id="{1DC5FCE9-348C-47DF-BA5C-FAD4E5D95680}"/>
              </a:ext>
            </a:extLst>
          </p:cNvPr>
          <p:cNvPicPr>
            <a:picLocks noChangeAspect="1"/>
          </p:cNvPicPr>
          <p:nvPr/>
        </p:nvPicPr>
        <p:blipFill>
          <a:blip r:embed="rId5"/>
          <a:stretch>
            <a:fillRect/>
          </a:stretch>
        </p:blipFill>
        <p:spPr>
          <a:xfrm>
            <a:off x="8188212" y="1100590"/>
            <a:ext cx="3360531" cy="2167542"/>
          </a:xfrm>
          <a:prstGeom prst="rect">
            <a:avLst/>
          </a:prstGeom>
        </p:spPr>
      </p:pic>
      <p:pic>
        <p:nvPicPr>
          <p:cNvPr id="4" name="Picture 3">
            <a:extLst>
              <a:ext uri="{FF2B5EF4-FFF2-40B4-BE49-F238E27FC236}">
                <a16:creationId xmlns:a16="http://schemas.microsoft.com/office/drawing/2014/main" id="{4BBDF2B8-AEA8-491D-B08B-5CAD8943786D}"/>
              </a:ext>
            </a:extLst>
          </p:cNvPr>
          <p:cNvPicPr>
            <a:picLocks noChangeAspect="1"/>
          </p:cNvPicPr>
          <p:nvPr/>
        </p:nvPicPr>
        <p:blipFill>
          <a:blip r:embed="rId6"/>
          <a:stretch>
            <a:fillRect/>
          </a:stretch>
        </p:blipFill>
        <p:spPr>
          <a:xfrm>
            <a:off x="8188213" y="3589866"/>
            <a:ext cx="3360530" cy="2226350"/>
          </a:xfrm>
          <a:prstGeom prst="rect">
            <a:avLst/>
          </a:prstGeom>
        </p:spPr>
      </p:pic>
    </p:spTree>
    <p:extLst>
      <p:ext uri="{BB962C8B-B14F-4D97-AF65-F5344CB8AC3E}">
        <p14:creationId xmlns:p14="http://schemas.microsoft.com/office/powerpoint/2010/main" val="196566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59FB-46FF-47D8-B5DF-F2C8CC7500A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640F4FE-AA1B-4F32-A8F4-9C0FEA0C956C}"/>
              </a:ext>
            </a:extLst>
          </p:cNvPr>
          <p:cNvSpPr>
            <a:spLocks noGrp="1"/>
          </p:cNvSpPr>
          <p:nvPr>
            <p:ph idx="1"/>
          </p:nvPr>
        </p:nvSpPr>
        <p:spPr>
          <a:xfrm>
            <a:off x="680321" y="1978090"/>
            <a:ext cx="10768340" cy="4879910"/>
          </a:xfrm>
        </p:spPr>
        <p:txBody>
          <a:bodyPr>
            <a:normAutofit/>
          </a:bodyPr>
          <a:lstStyle/>
          <a:p>
            <a:pPr>
              <a:lnSpc>
                <a:spcPct val="100000"/>
              </a:lnSpc>
            </a:pPr>
            <a:r>
              <a:rPr lang="en-US" sz="1300" dirty="0"/>
              <a:t>In this paper, two approaches to active learning have been presented. These approaches exploit clustering in the feature space spanned by the kernel function of the SVM to prevent redundancy when selecting a batch of points: first, the proximity of sampling (low diversity) is avoided by exploring the set of uncertain candidates with the hierarchical clustering implemented using kernel k-means algorithm. Secondly, the proposed approaches (in particular the </a:t>
            </a:r>
            <a:r>
              <a:rPr lang="en-US" sz="1300" dirty="0" err="1"/>
              <a:t>hCS-i</a:t>
            </a:r>
            <a:r>
              <a:rPr lang="en-US" sz="1300" dirty="0"/>
              <a:t>) can solve regions where the classes are strongly overlapping, discarding regions of the feature space prone to provide uninformative pixels for the classification problem (i.e., a cluster that contains a pixel sampled at the previous iterations). In case of redundancy, sampling is forced to move either to unexplored or underexplored areas, where examples are needed to learn improved classification boundaries. In particular </a:t>
            </a:r>
            <a:r>
              <a:rPr lang="en-US" sz="1300" dirty="0" err="1"/>
              <a:t>hCS-i</a:t>
            </a:r>
            <a:r>
              <a:rPr lang="en-US" sz="1300" dirty="0"/>
              <a:t> has demonstrated its effectiveness by competing with state-of-the-art methods and introducing in the active learning framework a temporal component through memory. By controlling pixels sampled in last iterations the convergence to adequate accuracies is boosted, especially in firsts iterations. Summing up, the inclusion of the memory in the active learning framework successfully tackles the problem of lack in exploration during the iterations, while the cluster-based sampling systematically avoids proximal sampling returning diversified batches. For the tested datasets, memory based active learning showed the steepest increases in accuracy: different parameters defining the capacity of the memory and the degree of exploration showed promising results.</a:t>
            </a:r>
          </a:p>
          <a:p>
            <a:pPr>
              <a:lnSpc>
                <a:spcPct val="100000"/>
              </a:lnSpc>
            </a:pPr>
            <a:r>
              <a:rPr lang="en-US" sz="1300" dirty="0"/>
              <a:t>It results clearly that the best solution in terms of AL solution is not given by a single universal method. The different tested approaches show different convergence rates depending on the data at hand and the degree of complexity of the images. In order to achieve the best convergence, future research has to deal with the combination of criteria, and the memory-based framework for active learning seems thus an appropriate tool for combining informative sampling with user specific prior knowledge about the data controlling the constraints defining cluster redundancy. Additional efforts should also account for dynamical adaptation of the thresholds and parameters of the active learning process, as θ and in particular γ. By varying those parameters during the active learning process, the algorithm can tune itself by encoding information about the data structure in its free parameters, resulting in optimal sampling schemes. More efforts should also be included in the inclusion of regularization terms in order to avoid sampling noise and atypical pixels.</a:t>
            </a:r>
          </a:p>
        </p:txBody>
      </p:sp>
    </p:spTree>
    <p:extLst>
      <p:ext uri="{BB962C8B-B14F-4D97-AF65-F5344CB8AC3E}">
        <p14:creationId xmlns:p14="http://schemas.microsoft.com/office/powerpoint/2010/main" val="121178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3392-1212-489A-91EF-7EABAE89AD2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EF9EDF9-B576-46C7-90CE-C01DD52D5622}"/>
              </a:ext>
            </a:extLst>
          </p:cNvPr>
          <p:cNvSpPr>
            <a:spLocks noGrp="1"/>
          </p:cNvSpPr>
          <p:nvPr>
            <p:ph idx="1"/>
          </p:nvPr>
        </p:nvSpPr>
        <p:spPr>
          <a:xfrm>
            <a:off x="680321" y="2141620"/>
            <a:ext cx="9613861" cy="4716379"/>
          </a:xfrm>
        </p:spPr>
        <p:txBody>
          <a:bodyPr>
            <a:normAutofit fontScale="92500" lnSpcReduction="10000"/>
          </a:bodyPr>
          <a:lstStyle/>
          <a:p>
            <a:r>
              <a:rPr lang="en-US" dirty="0"/>
              <a:t>The increase of spatial and spectral resolutions of remotely sensed images opens a wide range of potential applications in Earth observation tasks. Nonetheless, the issues of efficiency and performance of data processing algorithms arise, since models must be accurate and provide solutions that are robust to complex and high dimensional spaces. In this sense, kernel methods and in particular Support Vector Machines (SVM) have known increasing success in hyperspectral and multispectral image classification.</a:t>
            </a:r>
          </a:p>
          <a:p>
            <a:r>
              <a:rPr lang="en-US" dirty="0"/>
              <a:t>In the machine learning literature this approach to sampling is known as active learning. Active learning is defined as the iterative procedure of selecting from a subset of unlabeled samples the most informative examples. This choice is based on a ranking score computed thanks to the model outcome, the chosen candidates are presented to the user, who is asked for their labeling, and then are included into the training set.</a:t>
            </a:r>
          </a:p>
        </p:txBody>
      </p:sp>
    </p:spTree>
    <p:extLst>
      <p:ext uri="{BB962C8B-B14F-4D97-AF65-F5344CB8AC3E}">
        <p14:creationId xmlns:p14="http://schemas.microsoft.com/office/powerpoint/2010/main" val="224636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C4CFD-9F6D-4166-B64F-4F9D723B9E43}"/>
              </a:ext>
            </a:extLst>
          </p:cNvPr>
          <p:cNvSpPr txBox="1"/>
          <p:nvPr/>
        </p:nvSpPr>
        <p:spPr>
          <a:xfrm>
            <a:off x="505326" y="197346"/>
            <a:ext cx="9681411" cy="6463308"/>
          </a:xfrm>
          <a:prstGeom prst="rect">
            <a:avLst/>
          </a:prstGeom>
          <a:noFill/>
        </p:spPr>
        <p:txBody>
          <a:bodyPr wrap="square" rtlCol="0">
            <a:spAutoFit/>
          </a:bodyPr>
          <a:lstStyle/>
          <a:p>
            <a:pPr marL="285750" indent="-285750">
              <a:buFont typeface="Arial" panose="020B0604020202020204" pitchFamily="34" charset="0"/>
              <a:buChar char="•"/>
            </a:pPr>
            <a:r>
              <a:rPr lang="en-US" dirty="0"/>
              <a:t>The selection criteria for active learning are based on the efficient reduction of the hypothesis space, by evaluating the uncertainty of the classifier on the pool of unlabeled examples. The concept of uncertainty is crucial for the definition of Active Learning heuristics and can be roughly defined as the reciprocal of the confidence of a classifier on the label assignment on a given set of samples.</a:t>
            </a:r>
          </a:p>
          <a:p>
            <a:pPr marL="285750" indent="-285750">
              <a:buFont typeface="Arial" panose="020B0604020202020204" pitchFamily="34" charset="0"/>
              <a:buChar char="•"/>
            </a:pPr>
            <a:r>
              <a:rPr lang="en-US" dirty="0"/>
              <a:t>Margin-based classifiers such as SVM are well-suited candidates to active learning: the distance to the separating hyperplane, i.e., the value of the decision function, provides a straightforward way to estimate the classifier confidence on a set of candidates. Since SVM relies on a sparse representation of the training samples, this family of heuristics aims at completing this set by adding the most uncertain samples more likely to become support vectors, i.e., the samples receiving a non-zero coefficient contributing to the classification solution.</a:t>
            </a:r>
          </a:p>
          <a:p>
            <a:pPr marL="285750" indent="-285750">
              <a:buFont typeface="Arial" panose="020B0604020202020204" pitchFamily="34" charset="0"/>
              <a:buChar char="•"/>
            </a:pPr>
            <a:r>
              <a:rPr lang="en-US" dirty="0"/>
              <a:t>Even if yielding to good performances when selecting a single example per iteration, heuristics based on the sole distance to the margin are suboptimal when faced to the sampling of batches of samples. Although avoiding proximal sampling problem, this restriction does not enhance the exploration of the SVM margin through iterations (dense sampling or low exploration problem hereafter): MS-</a:t>
            </a:r>
            <a:r>
              <a:rPr lang="en-US" dirty="0" err="1"/>
              <a:t>cSV</a:t>
            </a:r>
            <a:r>
              <a:rPr lang="en-US" dirty="0"/>
              <a:t> only samples in the proximity of current support vectors and thus cannot discover areas of the margin that are poorly described by the current data.</a:t>
            </a:r>
          </a:p>
          <a:p>
            <a:pPr marL="285750" indent="-285750">
              <a:buFont typeface="Arial" panose="020B0604020202020204" pitchFamily="34" charset="0"/>
              <a:buChar char="•"/>
            </a:pPr>
            <a:r>
              <a:rPr lang="en-US" dirty="0"/>
              <a:t>In this paper we extend this last idea proposing two improved active sampling criteria. In the kernel induced feature space, points are first selected as a function of their estimated uncertainty with respect to their class assignments and then grouped by means of nonlinear clustering.</a:t>
            </a:r>
          </a:p>
        </p:txBody>
      </p:sp>
    </p:spTree>
    <p:extLst>
      <p:ext uri="{BB962C8B-B14F-4D97-AF65-F5344CB8AC3E}">
        <p14:creationId xmlns:p14="http://schemas.microsoft.com/office/powerpoint/2010/main" val="181448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72A7-5A83-4057-9928-9CC661AE4169}"/>
              </a:ext>
            </a:extLst>
          </p:cNvPr>
          <p:cNvSpPr>
            <a:spLocks noGrp="1"/>
          </p:cNvSpPr>
          <p:nvPr>
            <p:ph type="title"/>
          </p:nvPr>
        </p:nvSpPr>
        <p:spPr/>
        <p:txBody>
          <a:bodyPr/>
          <a:lstStyle/>
          <a:p>
            <a:r>
              <a:rPr lang="en-US" dirty="0"/>
              <a:t>ACTIVE LEARNING METHODS FOR SUPPORT VECTOR MACHINES</a:t>
            </a:r>
          </a:p>
        </p:txBody>
      </p:sp>
      <p:sp>
        <p:nvSpPr>
          <p:cNvPr id="3" name="Content Placeholder 2">
            <a:extLst>
              <a:ext uri="{FF2B5EF4-FFF2-40B4-BE49-F238E27FC236}">
                <a16:creationId xmlns:a16="http://schemas.microsoft.com/office/drawing/2014/main" id="{A5E88E01-E33E-48ED-858C-C98E6A5B4765}"/>
              </a:ext>
            </a:extLst>
          </p:cNvPr>
          <p:cNvSpPr>
            <a:spLocks noGrp="1"/>
          </p:cNvSpPr>
          <p:nvPr>
            <p:ph idx="1"/>
          </p:nvPr>
        </p:nvSpPr>
        <p:spPr/>
        <p:txBody>
          <a:bodyPr>
            <a:normAutofit fontScale="92500" lnSpcReduction="20000"/>
          </a:bodyPr>
          <a:lstStyle/>
          <a:p>
            <a:r>
              <a:rPr lang="en-US" dirty="0"/>
              <a:t>This section briefly reviews the kernel trick and SVM, then introduces active learning heuristics.</a:t>
            </a:r>
          </a:p>
          <a:p>
            <a:r>
              <a:rPr lang="en-US" dirty="0"/>
              <a:t>The kernel trick:</a:t>
            </a:r>
          </a:p>
          <a:p>
            <a:pPr lvl="1"/>
            <a:r>
              <a:rPr lang="en-US" dirty="0"/>
              <a:t>Let φ(·) : X → H be the smooth and continuous mapping function from the input space to a higher dimensional Reproducing Kernel Hilbert Space H (RKHS). Also, let (φ(·), φ(·)) be the dot product quantifying the similarity of the examples in H. Usually, neither the space H∗ providing the best solution nor the mapping function φ∗(·) to that specific space are known in advance, making the search of the optimal space infeasible. In order to solve this issue, the inner product between the (explicit) mapped patterns is replaced by a kernel function k(x</a:t>
            </a:r>
            <a:r>
              <a:rPr lang="en-US" baseline="-25000" dirty="0"/>
              <a:t>i</a:t>
            </a:r>
            <a:r>
              <a:rPr lang="en-US" dirty="0"/>
              <a:t>, </a:t>
            </a:r>
            <a:r>
              <a:rPr lang="en-US" dirty="0" err="1"/>
              <a:t>x</a:t>
            </a:r>
            <a:r>
              <a:rPr lang="en-US" baseline="-25000" dirty="0" err="1"/>
              <a:t>j</a:t>
            </a:r>
            <a:r>
              <a:rPr lang="en-US" dirty="0"/>
              <a:t> ) = (φ(x</a:t>
            </a:r>
            <a:r>
              <a:rPr lang="en-US" baseline="-25000" dirty="0"/>
              <a:t>i</a:t>
            </a:r>
            <a:r>
              <a:rPr lang="en-US" dirty="0"/>
              <a:t>), φ(</a:t>
            </a:r>
            <a:r>
              <a:rPr lang="en-US" dirty="0" err="1"/>
              <a:t>x</a:t>
            </a:r>
            <a:r>
              <a:rPr lang="en-US" baseline="-25000" dirty="0" err="1"/>
              <a:t>j</a:t>
            </a:r>
            <a:r>
              <a:rPr lang="en-US" dirty="0"/>
              <a:t>)) that implicitly maps the samples from the original space X into H, computes the dot product and returns this value. By implicitly, it is meant that only the patterns in the original input space are required. </a:t>
            </a:r>
          </a:p>
          <a:p>
            <a:pPr lvl="1"/>
            <a:r>
              <a:rPr lang="en-US" dirty="0"/>
              <a:t>This is known as the kernel trick</a:t>
            </a:r>
          </a:p>
        </p:txBody>
      </p:sp>
    </p:spTree>
    <p:extLst>
      <p:ext uri="{BB962C8B-B14F-4D97-AF65-F5344CB8AC3E}">
        <p14:creationId xmlns:p14="http://schemas.microsoft.com/office/powerpoint/2010/main" val="242634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DACD892-7ECB-4AB2-85BC-FEE5DABCCA9B}"/>
                  </a:ext>
                </a:extLst>
              </p:cNvPr>
              <p:cNvSpPr txBox="1"/>
              <p:nvPr/>
            </p:nvSpPr>
            <p:spPr>
              <a:xfrm>
                <a:off x="320842" y="312821"/>
                <a:ext cx="10226842" cy="6485558"/>
              </a:xfrm>
              <a:prstGeom prst="rect">
                <a:avLst/>
              </a:prstGeom>
              <a:noFill/>
            </p:spPr>
            <p:txBody>
              <a:bodyPr wrap="square" rtlCol="0">
                <a:spAutoFit/>
              </a:bodyPr>
              <a:lstStyle/>
              <a:p>
                <a:pPr marL="285750" indent="-285750">
                  <a:buFont typeface="Arial" panose="020B0604020202020204" pitchFamily="34" charset="0"/>
                  <a:buChar char="•"/>
                </a:pPr>
                <a:r>
                  <a:rPr lang="en-US" dirty="0"/>
                  <a:t>Support vector machines classifier</a:t>
                </a:r>
              </a:p>
              <a:p>
                <a:pPr marL="742950" lvl="1" indent="-285750">
                  <a:buFont typeface="Arial" panose="020B0604020202020204" pitchFamily="34" charset="0"/>
                  <a:buChar char="•"/>
                </a:pPr>
                <a:r>
                  <a:rPr lang="en-US" dirty="0"/>
                  <a:t>Support vector machines are a nonparametric classifier based on </a:t>
                </a:r>
                <a:r>
                  <a:rPr lang="en-US" dirty="0" err="1"/>
                  <a:t>Vapnik’s</a:t>
                </a:r>
                <a:r>
                  <a:rPr lang="en-US" dirty="0"/>
                  <a:t> statistical learning theory. To achieve non-linear separation, SVM build a linear decision function in the higher dimensional feature space H where the samples are more likely to be (linearly) separable. This mapping is implicitly performed using kernel functions, and, when using non-linear mappings, a linear separation in H corresponds to a non-linear separation in the input space.</a:t>
                </a:r>
              </a:p>
              <a:p>
                <a:pPr marL="742950" lvl="1" indent="-285750">
                  <a:buFont typeface="Arial" panose="020B0604020202020204" pitchFamily="34" charset="0"/>
                  <a:buChar char="•"/>
                </a:pPr>
                <a:r>
                  <a:rPr lang="en-US" dirty="0"/>
                  <a:t>0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𝛼</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C and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𝑙</m:t>
                        </m:r>
                      </m:sup>
                      <m:e>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a14:m>
                <a:r>
                  <a:rPr lang="en-US" dirty="0"/>
                  <a:t> = 0</a:t>
                </a:r>
              </a:p>
              <a:p>
                <a:pPr marL="742950" lvl="1" indent="-285750">
                  <a:buFont typeface="Arial" panose="020B0604020202020204" pitchFamily="34" charset="0"/>
                  <a:buChar char="•"/>
                </a:pPr>
                <a:r>
                  <a:rPr lang="en-US" dirty="0"/>
                  <a:t>The solution gives rise to the following </a:t>
                </a:r>
                <a14:m>
                  <m:oMath xmlns:m="http://schemas.openxmlformats.org/officeDocument/2006/math">
                    <m:r>
                      <a:rPr lang="en-US" i="1" smtClean="0">
                        <a:latin typeface="Cambria Math" panose="02040503050406030204" pitchFamily="18" charset="0"/>
                      </a:rPr>
                      <m:t>𝛼</m:t>
                    </m:r>
                  </m:oMath>
                </a14:m>
                <a:r>
                  <a:rPr lang="en-US" dirty="0"/>
                  <a:t> values:</a:t>
                </a:r>
              </a:p>
              <a:p>
                <a:pPr marL="1200150" lvl="2"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oMath>
                </a14:m>
                <a:r>
                  <a:rPr lang="en-US" dirty="0"/>
                  <a:t> = 0: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classified on the correct side of the margin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&gt;1</m:t>
                    </m:r>
                  </m:oMath>
                </a14:m>
                <a:r>
                  <a:rPr lang="en-US" dirty="0"/>
                  <a:t>), with an associated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a14:m>
                <a:r>
                  <a:rPr lang="en-US" dirty="0"/>
                  <a:t> = 0. most of the </a:t>
                </a:r>
                <a14:m>
                  <m:oMath xmlns:m="http://schemas.openxmlformats.org/officeDocument/2006/math">
                    <m:r>
                      <a:rPr lang="en-US" i="1">
                        <a:latin typeface="Cambria Math" panose="02040503050406030204" pitchFamily="18" charset="0"/>
                      </a:rPr>
                      <m:t>𝛼</m:t>
                    </m:r>
                  </m:oMath>
                </a14:m>
                <a:r>
                  <a:rPr lang="en-US" dirty="0"/>
                  <a:t> coefficients will belong to this case, implementing the sparsity of the SVM solution.</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a:p>
                <a:pPr lvl="2"/>
                <a:endParaRPr lang="en-US" dirty="0"/>
              </a:p>
              <a:p>
                <a:pPr lvl="2"/>
                <a:endParaRPr lang="en-US" dirty="0"/>
              </a:p>
              <a:p>
                <a:pPr lvl="2"/>
                <a:endParaRPr lang="en-US" dirty="0"/>
              </a:p>
              <a:p>
                <a:pPr marL="1200150" lvl="2" indent="-285750">
                  <a:buFont typeface="Arial" panose="020B0604020202020204" pitchFamily="34" charset="0"/>
                  <a:buChar char="•"/>
                </a:pPr>
                <a:r>
                  <a:rPr lang="en-US" dirty="0"/>
                  <a:t>In (a) the MS approach [35] shows potential high proximity redundancy when sampling a batch 3 of points, avoiding sampling from a large zone in the margin (dashed ellipse) and in (b) the baseline of proposed approach that aims at removing any kind of redundancy among patterns.</a:t>
                </a:r>
              </a:p>
            </p:txBody>
          </p:sp>
        </mc:Choice>
        <mc:Fallback>
          <p:sp>
            <p:nvSpPr>
              <p:cNvPr id="2" name="TextBox 1">
                <a:extLst>
                  <a:ext uri="{FF2B5EF4-FFF2-40B4-BE49-F238E27FC236}">
                    <a16:creationId xmlns:a16="http://schemas.microsoft.com/office/drawing/2014/main" id="{CDACD892-7ECB-4AB2-85BC-FEE5DABCCA9B}"/>
                  </a:ext>
                </a:extLst>
              </p:cNvPr>
              <p:cNvSpPr txBox="1">
                <a:spLocks noRot="1" noChangeAspect="1" noMove="1" noResize="1" noEditPoints="1" noAdjustHandles="1" noChangeArrowheads="1" noChangeShapeType="1" noTextEdit="1"/>
              </p:cNvSpPr>
              <p:nvPr/>
            </p:nvSpPr>
            <p:spPr>
              <a:xfrm>
                <a:off x="320842" y="312821"/>
                <a:ext cx="10226842" cy="6485558"/>
              </a:xfrm>
              <a:prstGeom prst="rect">
                <a:avLst/>
              </a:prstGeom>
              <a:blipFill>
                <a:blip r:embed="rId2"/>
                <a:stretch>
                  <a:fillRect l="-417" t="-564" r="-835" b="-47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44DC324-A523-4012-8B6B-CFB9D6CFA406}"/>
              </a:ext>
            </a:extLst>
          </p:cNvPr>
          <p:cNvPicPr>
            <a:picLocks noChangeAspect="1"/>
          </p:cNvPicPr>
          <p:nvPr/>
        </p:nvPicPr>
        <p:blipFill>
          <a:blip r:embed="rId3"/>
          <a:stretch>
            <a:fillRect/>
          </a:stretch>
        </p:blipFill>
        <p:spPr>
          <a:xfrm>
            <a:off x="3998243" y="3688932"/>
            <a:ext cx="3457575" cy="1838325"/>
          </a:xfrm>
          <a:prstGeom prst="rect">
            <a:avLst/>
          </a:prstGeom>
        </p:spPr>
      </p:pic>
    </p:spTree>
    <p:extLst>
      <p:ext uri="{BB962C8B-B14F-4D97-AF65-F5344CB8AC3E}">
        <p14:creationId xmlns:p14="http://schemas.microsoft.com/office/powerpoint/2010/main" val="80250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65E26EE-06DE-43B7-8630-42B2C22B26B3}"/>
                  </a:ext>
                </a:extLst>
              </p:cNvPr>
              <p:cNvSpPr txBox="1"/>
              <p:nvPr/>
            </p:nvSpPr>
            <p:spPr>
              <a:xfrm>
                <a:off x="224590" y="232611"/>
                <a:ext cx="10291010" cy="3217932"/>
              </a:xfrm>
              <a:prstGeom prst="rect">
                <a:avLst/>
              </a:prstGeom>
              <a:noFill/>
            </p:spPr>
            <p:txBody>
              <a:bodyPr wrap="square" rtlCol="0">
                <a:spAutoFit/>
              </a:bodyPr>
              <a:lstStyle/>
              <a:p>
                <a:pPr marL="285750" indent="-285750">
                  <a:buFont typeface="Arial" panose="020B0604020202020204" pitchFamily="34" charset="0"/>
                  <a:buChar char="•"/>
                </a:pPr>
                <a:r>
                  <a:rPr lang="en-US" b="1" dirty="0"/>
                  <a:t>Margin sampling based active learning and the evaluation of uncertainty</a:t>
                </a:r>
              </a:p>
              <a:p>
                <a:pPr marL="742950" lvl="1" indent="-285750">
                  <a:buFont typeface="Arial" panose="020B0604020202020204" pitchFamily="34" charset="0"/>
                  <a:buChar char="•"/>
                </a:pPr>
                <a:r>
                  <a:rPr lang="en-US" dirty="0"/>
                  <a:t>As stated in the introduction, the MS heuristic for active learning takes directly advantage of the distance from the SVM margin given by f(x’)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𝑙</m:t>
                        </m:r>
                      </m:sup>
                      <m:e>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e>
                    </m:nary>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𝑘</m:t>
                    </m:r>
                    <m:d>
                      <m:dPr>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a:t>
                </a:r>
              </a:p>
              <a:p>
                <a:pPr marL="742950" lvl="1" indent="-285750">
                  <a:buFont typeface="Arial" panose="020B0604020202020204" pitchFamily="34" charset="0"/>
                  <a:buChar char="•"/>
                </a:pPr>
                <a:r>
                  <a:rPr lang="en-US" dirty="0"/>
                  <a:t>If we now consider the ensemble of unlabeled candidates (U), we can assume that those that may receive a non-zero </a:t>
                </a:r>
                <a14:m>
                  <m:oMath xmlns:m="http://schemas.openxmlformats.org/officeDocument/2006/math">
                    <m:r>
                      <a:rPr lang="en-US" i="1" smtClean="0">
                        <a:latin typeface="Cambria Math" panose="02040503050406030204" pitchFamily="18" charset="0"/>
                      </a:rPr>
                      <m:t>𝛼</m:t>
                    </m:r>
                  </m:oMath>
                </a14:m>
                <a:r>
                  <a:rPr lang="en-US" dirty="0"/>
                  <a:t> coefficient if added to the training set are the samples that fall within the margin of the current classifier. The candidates to be included in the training set satisfy the following heuristic: </a:t>
                </a:r>
                <a14:m>
                  <m:oMath xmlns:m="http://schemas.openxmlformats.org/officeDocument/2006/math">
                    <m:sSup>
                      <m:sSupPr>
                        <m:ctrlPr>
                          <a:rPr lang="en-US" dirty="0" smtClean="0">
                            <a:solidFill>
                              <a:srgbClr val="836967"/>
                            </a:solidFill>
                            <a:latin typeface="Cambria Math" panose="02040503050406030204" pitchFamily="18" charset="0"/>
                          </a:rPr>
                        </m:ctrlPr>
                      </m:sSupPr>
                      <m:e>
                        <m:acc>
                          <m:accPr>
                            <m:chr m:val="̂"/>
                            <m:ctrlPr>
                              <a:rPr lang="en-US"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p>
                        <m:r>
                          <a:rPr lang="en-US" i="1" dirty="0">
                            <a:latin typeface="Cambria Math" panose="02040503050406030204" pitchFamily="18" charset="0"/>
                          </a:rPr>
                          <m:t>𝑀𝑆</m:t>
                        </m:r>
                      </m:sup>
                    </m:sSup>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𝑎𝑟𝑔𝑚𝑖𝑛</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𝑈</m:t>
                        </m:r>
                      </m:sub>
                    </m:sSub>
                    <m:r>
                      <a:rPr lang="en-US" b="0" i="1" dirty="0" smtClean="0">
                        <a:latin typeface="Cambria Math" panose="02040503050406030204" pitchFamily="18" charset="0"/>
                      </a:rPr>
                      <m:t>𝑔</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where g(</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𝑚𝑖𝑛</m:t>
                        </m:r>
                      </m:e>
                      <m:sub>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oMath>
                </a14:m>
                <a:r>
                  <a:rPr lang="en-US" dirty="0"/>
                  <a:t>(·) is the decision function of the One-Against-All (OAA) SVM subproblem. Recall that the multiclass OAA architecture builds |Y| binary SVM and assigns the class membership based on the highest confidence. This way, the information about absolute sample uncertainty can be summarized in a unidimensional measure, g(x</a:t>
                </a:r>
                <a:r>
                  <a:rPr lang="en-US" baseline="-25000" dirty="0"/>
                  <a:t>i</a:t>
                </a:r>
                <a:r>
                  <a:rPr lang="en-US" dirty="0"/>
                  <a:t>).</a:t>
                </a:r>
              </a:p>
            </p:txBody>
          </p:sp>
        </mc:Choice>
        <mc:Fallback>
          <p:sp>
            <p:nvSpPr>
              <p:cNvPr id="2" name="TextBox 1">
                <a:extLst>
                  <a:ext uri="{FF2B5EF4-FFF2-40B4-BE49-F238E27FC236}">
                    <a16:creationId xmlns:a16="http://schemas.microsoft.com/office/drawing/2014/main" id="{565E26EE-06DE-43B7-8630-42B2C22B26B3}"/>
                  </a:ext>
                </a:extLst>
              </p:cNvPr>
              <p:cNvSpPr txBox="1">
                <a:spLocks noRot="1" noChangeAspect="1" noMove="1" noResize="1" noEditPoints="1" noAdjustHandles="1" noChangeArrowheads="1" noChangeShapeType="1" noTextEdit="1"/>
              </p:cNvSpPr>
              <p:nvPr/>
            </p:nvSpPr>
            <p:spPr>
              <a:xfrm>
                <a:off x="224590" y="232611"/>
                <a:ext cx="10291010" cy="3217932"/>
              </a:xfrm>
              <a:prstGeom prst="rect">
                <a:avLst/>
              </a:prstGeom>
              <a:blipFill>
                <a:blip r:embed="rId2"/>
                <a:stretch>
                  <a:fillRect l="-415" t="-1136" r="-829" b="-1894"/>
                </a:stretch>
              </a:blipFill>
            </p:spPr>
            <p:txBody>
              <a:bodyPr/>
              <a:lstStyle/>
              <a:p>
                <a:r>
                  <a:rPr lang="en-US">
                    <a:noFill/>
                  </a:rPr>
                  <a:t> </a:t>
                </a:r>
              </a:p>
            </p:txBody>
          </p:sp>
        </mc:Fallback>
      </mc:AlternateContent>
    </p:spTree>
    <p:extLst>
      <p:ext uri="{BB962C8B-B14F-4D97-AF65-F5344CB8AC3E}">
        <p14:creationId xmlns:p14="http://schemas.microsoft.com/office/powerpoint/2010/main" val="411847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3B79-FD7F-46DA-9AE7-8B5B16195CE6}"/>
              </a:ext>
            </a:extLst>
          </p:cNvPr>
          <p:cNvSpPr>
            <a:spLocks noGrp="1"/>
          </p:cNvSpPr>
          <p:nvPr>
            <p:ph type="title"/>
          </p:nvPr>
        </p:nvSpPr>
        <p:spPr/>
        <p:txBody>
          <a:bodyPr/>
          <a:lstStyle/>
          <a:p>
            <a:r>
              <a:rPr lang="en-US" dirty="0"/>
              <a:t>DATASETS AND EXPERIMENTAL SETUP</a:t>
            </a:r>
          </a:p>
        </p:txBody>
      </p:sp>
      <p:sp>
        <p:nvSpPr>
          <p:cNvPr id="3" name="Content Placeholder 2">
            <a:extLst>
              <a:ext uri="{FF2B5EF4-FFF2-40B4-BE49-F238E27FC236}">
                <a16:creationId xmlns:a16="http://schemas.microsoft.com/office/drawing/2014/main" id="{633565DF-15CB-413C-BA5C-CC039CF8A946}"/>
              </a:ext>
            </a:extLst>
          </p:cNvPr>
          <p:cNvSpPr>
            <a:spLocks noGrp="1"/>
          </p:cNvSpPr>
          <p:nvPr>
            <p:ph idx="1"/>
          </p:nvPr>
        </p:nvSpPr>
        <p:spPr>
          <a:xfrm>
            <a:off x="680321" y="2021304"/>
            <a:ext cx="9613861" cy="4692317"/>
          </a:xfrm>
        </p:spPr>
        <p:txBody>
          <a:bodyPr>
            <a:normAutofit/>
          </a:bodyPr>
          <a:lstStyle/>
          <a:p>
            <a:r>
              <a:rPr lang="en-US" dirty="0"/>
              <a:t>Datasets:</a:t>
            </a:r>
          </a:p>
          <a:p>
            <a:pPr lvl="1"/>
            <a:r>
              <a:rPr lang="en-US" dirty="0"/>
              <a:t>VHR: the first dataset is a 0.6 m spatial resolution multispectral pansharpened </a:t>
            </a:r>
            <a:r>
              <a:rPr lang="en-US" dirty="0" err="1"/>
              <a:t>QuickBird</a:t>
            </a:r>
            <a:r>
              <a:rPr lang="en-US" dirty="0"/>
              <a:t> image of a portion of the city of Zurich (Switzerland) acquired in 2002. The image presents 5 different classes of built and natural environments. A total of 75972 samples are used for testing and 20050 patterns are included in the pool of candidates U</a:t>
            </a:r>
            <a:r>
              <a:rPr lang="en-US" baseline="30000" dirty="0"/>
              <a:t>0</a:t>
            </a:r>
            <a:r>
              <a:rPr lang="en-US" dirty="0"/>
              <a:t>. The initial training sets X</a:t>
            </a:r>
            <a:r>
              <a:rPr lang="en-US" baseline="30000" dirty="0"/>
              <a:t>1</a:t>
            </a:r>
            <a:r>
              <a:rPr lang="en-US" dirty="0"/>
              <a:t> are composed of 5 examples per class, randomly drawn from U</a:t>
            </a:r>
            <a:r>
              <a:rPr lang="en-US" baseline="30000" dirty="0"/>
              <a:t>0</a:t>
            </a:r>
            <a:r>
              <a:rPr lang="en-US" dirty="0"/>
              <a:t>.</a:t>
            </a:r>
          </a:p>
          <a:p>
            <a:pPr lvl="1"/>
            <a:r>
              <a:rPr lang="en-US" dirty="0"/>
              <a:t>Hyperspectral: the second image was acquired by the NASA AVIRIS sensor over the Kennedy Space Center (KSC) in Florida, U.S.A, in 1996. It has a spatial resolution of about 18 m. This sensor produces a 224 bands of 10 nm width. Here, low Signal-to-Noise ratio and water absorption bands are removed resulting in 176 bands. 13 ground cover classes were considered resulting in 5211 examples. The U</a:t>
            </a:r>
            <a:r>
              <a:rPr lang="en-US" baseline="30000" dirty="0"/>
              <a:t>0</a:t>
            </a:r>
            <a:r>
              <a:rPr lang="en-US" dirty="0"/>
              <a:t> set is composed of 3800 samples and the independent test set by 1411 pixels. The 3800 U</a:t>
            </a:r>
            <a:r>
              <a:rPr lang="en-US" baseline="30000" dirty="0"/>
              <a:t>0</a:t>
            </a:r>
            <a:r>
              <a:rPr lang="en-US" dirty="0"/>
              <a:t> set was also used in order to evaluate the full SVM performance.</a:t>
            </a:r>
          </a:p>
        </p:txBody>
      </p:sp>
    </p:spTree>
    <p:extLst>
      <p:ext uri="{BB962C8B-B14F-4D97-AF65-F5344CB8AC3E}">
        <p14:creationId xmlns:p14="http://schemas.microsoft.com/office/powerpoint/2010/main" val="147232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FD83A-79D6-4F55-965C-3E42AD6930BF}"/>
              </a:ext>
            </a:extLst>
          </p:cNvPr>
          <p:cNvSpPr txBox="1"/>
          <p:nvPr/>
        </p:nvSpPr>
        <p:spPr>
          <a:xfrm>
            <a:off x="216568" y="360947"/>
            <a:ext cx="10355179" cy="5786199"/>
          </a:xfrm>
          <a:prstGeom prst="rect">
            <a:avLst/>
          </a:prstGeom>
          <a:noFill/>
        </p:spPr>
        <p:txBody>
          <a:bodyPr wrap="square" rtlCol="0">
            <a:spAutoFit/>
          </a:bodyPr>
          <a:lstStyle/>
          <a:p>
            <a:pPr marL="285750" indent="-285750">
              <a:buFont typeface="Arial" panose="020B0604020202020204" pitchFamily="34" charset="0"/>
              <a:buChar char="•"/>
            </a:pPr>
            <a:r>
              <a:rPr lang="en-US" dirty="0"/>
              <a:t>Experimental setup</a:t>
            </a:r>
          </a:p>
          <a:p>
            <a:pPr marL="742950" lvl="1" indent="-285750">
              <a:buFont typeface="Arial" panose="020B0604020202020204" pitchFamily="34" charset="0"/>
              <a:buChar char="•"/>
            </a:pPr>
            <a:r>
              <a:rPr lang="en-US" sz="1600" dirty="0"/>
              <a:t>For all the experiments, the comprehensive labeled set has been divided in two parts: the first part defines the sets X and U, while the second (the test set) has been used for validation purposes and it is the same for all the experiments on a same image. The starting training set X</a:t>
            </a:r>
            <a:r>
              <a:rPr lang="en-US" sz="1600" baseline="30000" dirty="0"/>
              <a:t>1</a:t>
            </a:r>
            <a:r>
              <a:rPr lang="en-US" sz="1600" dirty="0"/>
              <a:t>, was randomly extracted from U</a:t>
            </a:r>
            <a:r>
              <a:rPr lang="en-US" sz="1600" baseline="30000" dirty="0"/>
              <a:t>0</a:t>
            </a:r>
            <a:r>
              <a:rPr lang="en-US" sz="1600" dirty="0"/>
              <a:t> (the initial pool of candidates at iteration  = 0). The remaining candidates, after hiding their labels, compose the pool of candidates U</a:t>
            </a:r>
            <a:r>
              <a:rPr lang="en-US" sz="1600" baseline="30000" dirty="0"/>
              <a:t>1</a:t>
            </a:r>
            <a:r>
              <a:rPr lang="en-US" sz="1600" dirty="0"/>
              <a:t>. For each independent run, a 5-fold cross validation has been carried </a:t>
            </a:r>
            <a:r>
              <a:rPr lang="en-US" sz="1600" dirty="0" err="1"/>
              <a:t>outin</a:t>
            </a:r>
            <a:r>
              <a:rPr lang="en-US" sz="1600" dirty="0"/>
              <a:t> order to choose an initial set of hyperparameters in the ranges C = [1, 10, 20, ..., 600] and</a:t>
            </a:r>
          </a:p>
          <a:p>
            <a:pPr marL="742950" lvl="1" indent="-285750">
              <a:buFont typeface="Arial" panose="020B0604020202020204" pitchFamily="34" charset="0"/>
              <a:buChar char="•"/>
            </a:pPr>
            <a:r>
              <a:rPr lang="en-US" sz="1600" dirty="0"/>
              <a:t>σ = [0.5 × </a:t>
            </a:r>
            <a:r>
              <a:rPr lang="en-US" sz="1600" dirty="0" err="1"/>
              <a:t>σp</a:t>
            </a:r>
            <a:r>
              <a:rPr lang="en-US" sz="1600" dirty="0"/>
              <a:t> , </a:t>
            </a:r>
            <a:r>
              <a:rPr lang="en-US" sz="1600" dirty="0" err="1"/>
              <a:t>σp</a:t>
            </a:r>
            <a:r>
              <a:rPr lang="en-US" sz="1600" dirty="0"/>
              <a:t> , 1.5 × </a:t>
            </a:r>
            <a:r>
              <a:rPr lang="en-US" sz="1600" dirty="0" err="1"/>
              <a:t>σp</a:t>
            </a:r>
            <a:r>
              <a:rPr lang="en-US" sz="1600" dirty="0"/>
              <a:t>], where </a:t>
            </a:r>
            <a:r>
              <a:rPr lang="en-US" sz="1600" dirty="0" err="1"/>
              <a:t>σp</a:t>
            </a:r>
            <a:r>
              <a:rPr lang="en-US" sz="1600" dirty="0"/>
              <a:t> is equal to the average </a:t>
            </a:r>
            <a:r>
              <a:rPr lang="en-US" sz="1600" dirty="0" err="1"/>
              <a:t>euclidean</a:t>
            </a:r>
            <a:r>
              <a:rPr lang="en-US" sz="1600" dirty="0"/>
              <a:t> distance between</a:t>
            </a:r>
          </a:p>
          <a:p>
            <a:pPr marL="742950" lvl="1" indent="-285750">
              <a:buFont typeface="Arial" panose="020B0604020202020204" pitchFamily="34" charset="0"/>
              <a:buChar char="•"/>
            </a:pPr>
            <a:r>
              <a:rPr lang="en-US" sz="1600" dirty="0"/>
              <a:t>randomly chosen pixels in U</a:t>
            </a:r>
            <a:r>
              <a:rPr lang="en-US" sz="1600" baseline="30000" dirty="0"/>
              <a:t>0</a:t>
            </a:r>
            <a:r>
              <a:rPr lang="en-US" sz="1600" dirty="0"/>
              <a:t>. These hyperparameters are then kept throughout the experiment. Empirical observations showed that the re-evaluation of the kernel parameter and of the SVM penalization term C during iterations do not affect the average convergence rate.</a:t>
            </a:r>
          </a:p>
          <a:p>
            <a:pPr marL="742950" lvl="1" indent="-285750">
              <a:buFont typeface="Arial" panose="020B0604020202020204" pitchFamily="34" charset="0"/>
              <a:buChar char="•"/>
            </a:pPr>
            <a:r>
              <a:rPr lang="en-US" sz="1600" dirty="0"/>
              <a:t>The parameters of the methods are set as follows: for the VHR case study the </a:t>
            </a:r>
            <a:r>
              <a:rPr lang="en-US" sz="1600" dirty="0" err="1"/>
              <a:t>hCS</a:t>
            </a:r>
            <a:r>
              <a:rPr lang="en-US" sz="1600" dirty="0"/>
              <a:t> parameters are θ = 0.25 for </a:t>
            </a:r>
            <a:r>
              <a:rPr lang="en-US" sz="1600" dirty="0" err="1"/>
              <a:t>hCS</a:t>
            </a:r>
            <a:r>
              <a:rPr lang="en-US" sz="1600" dirty="0"/>
              <a:t>-s and hCS-i1, θ = 0.5 for hCS-i2 and hCS-i3. In order to allow fair comparison, ECBD is run with the same θ as for the </a:t>
            </a:r>
            <a:r>
              <a:rPr lang="en-US" sz="1600" dirty="0" err="1"/>
              <a:t>hCS</a:t>
            </a:r>
            <a:r>
              <a:rPr lang="en-US" sz="1600" dirty="0"/>
              <a:t>-s approach. For the hyperspectral experiment, the θ parameter of </a:t>
            </a:r>
            <a:r>
              <a:rPr lang="en-US" sz="1600" dirty="0" err="1"/>
              <a:t>hCS</a:t>
            </a:r>
            <a:r>
              <a:rPr lang="en-US" sz="1600" dirty="0"/>
              <a:t>-s and ECBD is equal to 1. For hCS-i1, hCS-i2 and hCS-i3, the θ are 1, 2 and 2 respectively. The </a:t>
            </a:r>
            <a:r>
              <a:rPr lang="en-US" sz="1600" dirty="0" err="1"/>
              <a:t>hCS</a:t>
            </a:r>
            <a:r>
              <a:rPr lang="en-US" sz="1600" dirty="0"/>
              <a:t> parameters were chosen based on a percentage of the uncertain samples that will be included in the clustering step. The hCS-i2 and hCS-i3 heuristics need larger thresholds θ since the search they perform needs more candidates: the former simply extends the hypothesis space, the latter considers more iterations resulting in a refined search among clustered samples. Another way of selecting θ is based on the visual inspection of the histogram of the uncertainty score of the samples in the pool of candidates at the first iteration: considering this histogram, the user can define a parameter θ that includes the high-density region corresponding to low values of the uncertainty criteria.</a:t>
            </a:r>
          </a:p>
        </p:txBody>
      </p:sp>
    </p:spTree>
    <p:extLst>
      <p:ext uri="{BB962C8B-B14F-4D97-AF65-F5344CB8AC3E}">
        <p14:creationId xmlns:p14="http://schemas.microsoft.com/office/powerpoint/2010/main" val="124576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4" name="Rectangle 23">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7" name="Rectangle 26">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0AD5FD-22B7-4F7E-8AE9-6D68CB41E412}"/>
              </a:ext>
            </a:extLst>
          </p:cNvPr>
          <p:cNvSpPr>
            <a:spLocks noGrp="1"/>
          </p:cNvSpPr>
          <p:nvPr>
            <p:ph type="title"/>
          </p:nvPr>
        </p:nvSpPr>
        <p:spPr>
          <a:xfrm>
            <a:off x="680321" y="753228"/>
            <a:ext cx="7087552" cy="1080938"/>
          </a:xfrm>
        </p:spPr>
        <p:txBody>
          <a:bodyPr>
            <a:normAutofit/>
          </a:bodyPr>
          <a:lstStyle/>
          <a:p>
            <a:r>
              <a:rPr lang="en-US"/>
              <a:t>RESULTS AND DISCUSSION</a:t>
            </a:r>
          </a:p>
        </p:txBody>
      </p:sp>
      <p:pic>
        <p:nvPicPr>
          <p:cNvPr id="31" name="Picture 30">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0F159A0E-0C2E-4A30-AB88-210472DA52A6}"/>
              </a:ext>
            </a:extLst>
          </p:cNvPr>
          <p:cNvSpPr>
            <a:spLocks noGrp="1"/>
          </p:cNvSpPr>
          <p:nvPr>
            <p:ph idx="1"/>
          </p:nvPr>
        </p:nvSpPr>
        <p:spPr>
          <a:xfrm>
            <a:off x="680321" y="2336873"/>
            <a:ext cx="6423211" cy="3599316"/>
          </a:xfrm>
        </p:spPr>
        <p:txBody>
          <a:bodyPr>
            <a:normAutofit/>
          </a:bodyPr>
          <a:lstStyle/>
          <a:p>
            <a:r>
              <a:rPr lang="en-US" sz="1700" b="1"/>
              <a:t>Zurich dataset: VHR imagery:</a:t>
            </a:r>
          </a:p>
          <a:p>
            <a:pPr lvl="1"/>
            <a:r>
              <a:rPr lang="en-US" sz="1700"/>
              <a:t>Learning curves for the ZH dataset: (a) the proposed approaches sampling 10 samples per iteration and in (b) theirstandard deviation. In (c) the best approach against state-of-the-art AL algorithms. In (d), (e) and (f) the same plots sampling30 pixels per iteration.</a:t>
            </a:r>
          </a:p>
          <a:p>
            <a:pPr lvl="1"/>
            <a:r>
              <a:rPr lang="en-US" sz="1700"/>
              <a:t>Table 1 summarizes skills scores for the experiments when the training set is composed by 145 and 205 samples. For the first case and when sampling small batches (left column, q = 10), the memory of already sampled pixels can greatly improve the generalization ability of the classifier.</a:t>
            </a:r>
          </a:p>
        </p:txBody>
      </p:sp>
      <p:pic>
        <p:nvPicPr>
          <p:cNvPr id="5" name="Picture 4" descr="Chart&#10;&#10;Description automatically generated">
            <a:extLst>
              <a:ext uri="{FF2B5EF4-FFF2-40B4-BE49-F238E27FC236}">
                <a16:creationId xmlns:a16="http://schemas.microsoft.com/office/drawing/2014/main" id="{7807AA7C-A0ED-4AAE-88AE-B5EAE966C9D8}"/>
              </a:ext>
            </a:extLst>
          </p:cNvPr>
          <p:cNvPicPr>
            <a:picLocks noChangeAspect="1"/>
          </p:cNvPicPr>
          <p:nvPr/>
        </p:nvPicPr>
        <p:blipFill>
          <a:blip r:embed="rId4"/>
          <a:stretch>
            <a:fillRect/>
          </a:stretch>
        </p:blipFill>
        <p:spPr>
          <a:xfrm>
            <a:off x="8188212" y="1150998"/>
            <a:ext cx="3360531" cy="2117134"/>
          </a:xfrm>
          <a:prstGeom prst="rect">
            <a:avLst/>
          </a:prstGeom>
        </p:spPr>
      </p:pic>
      <p:pic>
        <p:nvPicPr>
          <p:cNvPr id="7" name="Picture 6">
            <a:extLst>
              <a:ext uri="{FF2B5EF4-FFF2-40B4-BE49-F238E27FC236}">
                <a16:creationId xmlns:a16="http://schemas.microsoft.com/office/drawing/2014/main" id="{54002959-0D75-4216-8123-C294EC36A840}"/>
              </a:ext>
            </a:extLst>
          </p:cNvPr>
          <p:cNvPicPr>
            <a:picLocks noChangeAspect="1"/>
          </p:cNvPicPr>
          <p:nvPr/>
        </p:nvPicPr>
        <p:blipFill>
          <a:blip r:embed="rId5"/>
          <a:stretch>
            <a:fillRect/>
          </a:stretch>
        </p:blipFill>
        <p:spPr>
          <a:xfrm>
            <a:off x="8188213" y="3589866"/>
            <a:ext cx="3360530" cy="2167541"/>
          </a:xfrm>
          <a:prstGeom prst="rect">
            <a:avLst/>
          </a:prstGeom>
        </p:spPr>
      </p:pic>
    </p:spTree>
    <p:extLst>
      <p:ext uri="{BB962C8B-B14F-4D97-AF65-F5344CB8AC3E}">
        <p14:creationId xmlns:p14="http://schemas.microsoft.com/office/powerpoint/2010/main" val="96870324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58</TotalTime>
  <Words>2758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 Math</vt:lpstr>
      <vt:lpstr>Trebuchet MS</vt:lpstr>
      <vt:lpstr>Berlin</vt:lpstr>
      <vt:lpstr>Memory-Based Cluster Sampling for Remote Sensing Image Classification</vt:lpstr>
      <vt:lpstr>Introduction</vt:lpstr>
      <vt:lpstr>PowerPoint Presentation</vt:lpstr>
      <vt:lpstr>ACTIVE LEARNING METHODS FOR SUPPORT VECTOR MACHINES</vt:lpstr>
      <vt:lpstr>PowerPoint Presentation</vt:lpstr>
      <vt:lpstr>PowerPoint Presentation</vt:lpstr>
      <vt:lpstr>DATASETS AND EXPERIMENTAL SETUP</vt:lpstr>
      <vt:lpstr>PowerPoint Presentation</vt:lpstr>
      <vt:lpstr>RESULTS AND DISCUSSION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Memory-Based Cluster Sampling for Remote Sensing Image Classification</dc:title>
  <dc:creator>Kledi Kallastra</dc:creator>
  <cp:lastModifiedBy>Kledi Kallastra</cp:lastModifiedBy>
  <cp:revision>8</cp:revision>
  <dcterms:created xsi:type="dcterms:W3CDTF">2022-03-09T14:17:19Z</dcterms:created>
  <dcterms:modified xsi:type="dcterms:W3CDTF">2022-03-09T15:15:44Z</dcterms:modified>
</cp:coreProperties>
</file>