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38" autoAdjust="0"/>
  </p:normalViewPr>
  <p:slideViewPr>
    <p:cSldViewPr>
      <p:cViewPr varScale="1">
        <p:scale>
          <a:sx n="100" d="100"/>
          <a:sy n="100" d="100"/>
        </p:scale>
        <p:origin x="-19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Mocking is replacing dependencies with a mock version of it that allows you to easily specify the behaviour of the object. The control if gives you makes it really easy to start throwing these in in favour of real objects.</a:t>
            </a:r>
          </a:p>
          <a:p>
            <a:pPr rtl="0">
              <a:spcBef>
                <a:spcPts val="0"/>
              </a:spcBef>
              <a:buNone/>
            </a:pPr>
            <a:endParaRPr/>
          </a:p>
          <a:p>
            <a:pPr>
              <a:spcBef>
                <a:spcPts val="0"/>
              </a:spcBef>
              <a:buNone/>
            </a:pPr>
            <a:r>
              <a:rPr lang="en-GB"/>
              <a:t>Mocks can have  pretty serious down side though. If you use too many of them you can find that rather than testing your code you’re really just running tests on your mocking framework.  This case can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It depends = Worst answer ever. But unfortunately the only correct one. </a:t>
            </a:r>
          </a:p>
          <a:p>
            <a:pPr rtl="0">
              <a:spcBef>
                <a:spcPts val="0"/>
              </a:spcBef>
              <a:buNone/>
            </a:pPr>
            <a:r>
              <a:rPr lang="en-GB"/>
              <a:t>What are you after?  </a:t>
            </a:r>
          </a:p>
          <a:p>
            <a:pPr rtl="0">
              <a:spcBef>
                <a:spcPts val="0"/>
              </a:spcBef>
              <a:buNone/>
            </a:pPr>
            <a:r>
              <a:rPr lang="en-GB"/>
              <a:t>- Speed? </a:t>
            </a:r>
          </a:p>
          <a:p>
            <a:pPr rtl="0">
              <a:spcBef>
                <a:spcPts val="0"/>
              </a:spcBef>
              <a:buNone/>
            </a:pPr>
            <a:r>
              <a:rPr lang="en-GB"/>
              <a:t>- Performance Metrics?</a:t>
            </a:r>
          </a:p>
          <a:p>
            <a:pPr rtl="0">
              <a:spcBef>
                <a:spcPts val="0"/>
              </a:spcBef>
              <a:buNone/>
            </a:pPr>
            <a:r>
              <a:rPr lang="en-GB"/>
              <a:t>- Maintainability? </a:t>
            </a:r>
          </a:p>
          <a:p>
            <a:pPr rtl="0">
              <a:spcBef>
                <a:spcPts val="0"/>
              </a:spcBef>
              <a:buNone/>
            </a:pPr>
            <a:r>
              <a:rPr lang="en-GB"/>
              <a:t>- Knowing that everything connects up correctly when you spin up?</a:t>
            </a:r>
          </a:p>
          <a:p>
            <a:pPr rtl="0">
              <a:spcBef>
                <a:spcPts val="0"/>
              </a:spcBef>
              <a:buNone/>
            </a:pPr>
            <a:endParaRPr/>
          </a:p>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GB"/>
              <a:t>This is a rough diagram of the architecture that we developed around MVVM.   John should have shown you something to this effect.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This is the first testing design that we used. </a:t>
            </a:r>
          </a:p>
          <a:p>
            <a:pPr rtl="0">
              <a:spcBef>
                <a:spcPts val="0"/>
              </a:spcBef>
              <a:buNone/>
            </a:pPr>
            <a:r>
              <a:rPr lang="en-GB"/>
              <a:t>Lots of testing.  High level of coverage.  TDD was practiced. </a:t>
            </a:r>
          </a:p>
          <a:p>
            <a:pPr rtl="0">
              <a:spcBef>
                <a:spcPts val="0"/>
              </a:spcBef>
              <a:buNone/>
            </a:pPr>
            <a:r>
              <a:rPr lang="en-GB"/>
              <a:t>Event aggreator is code from Caliburn - We trust it to work. </a:t>
            </a:r>
          </a:p>
          <a:p>
            <a:pPr rtl="0">
              <a:spcBef>
                <a:spcPts val="0"/>
              </a:spcBef>
              <a:buNone/>
            </a:pPr>
            <a:r>
              <a:rPr lang="en-GB"/>
              <a:t>The view is best tested by people.   The service is an interface to a class that is tested elsewhere.  </a:t>
            </a:r>
          </a:p>
          <a:p>
            <a:pPr rtl="0">
              <a:spcBef>
                <a:spcPts val="0"/>
              </a:spcBef>
              <a:buNone/>
            </a:pPr>
            <a:endParaRPr/>
          </a:p>
          <a:p>
            <a:pPr rtl="0">
              <a:spcBef>
                <a:spcPts val="0"/>
              </a:spcBef>
              <a:buNone/>
            </a:pPr>
            <a:r>
              <a:rPr lang="en-GB"/>
              <a:t>We found tests that looked very similar in the ViewModel and the Model. </a:t>
            </a:r>
          </a:p>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You can see with these names the tests were basically duplicates.   Further more we felt like we were just testing our mocking framework.  The test content being given the mock has this data when I call the property then the value given to the mock is returned</a:t>
            </a:r>
          </a:p>
          <a:p>
            <a:pPr rtl="0">
              <a:spcBef>
                <a:spcPts val="0"/>
              </a:spcBef>
              <a:buNone/>
            </a:pPr>
            <a:endParaRPr/>
          </a:p>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I also found that I could justify writing code that wasn’t used.  </a:t>
            </a:r>
          </a:p>
          <a:p>
            <a:pPr rtl="0">
              <a:spcBef>
                <a:spcPts val="0"/>
              </a:spcBef>
              <a:buNone/>
            </a:pPr>
            <a:r>
              <a:rPr lang="en-GB"/>
              <a:t>I </a:t>
            </a:r>
            <a:r>
              <a:rPr lang="en-GB" i="1"/>
              <a:t>NEED</a:t>
            </a:r>
            <a:r>
              <a:rPr lang="en-GB"/>
              <a:t> a setter here so i can test this other part of the code.  </a:t>
            </a:r>
          </a:p>
          <a:p>
            <a:pPr rtl="0">
              <a:spcBef>
                <a:spcPts val="0"/>
              </a:spcBef>
              <a:buNone/>
            </a:pPr>
            <a:r>
              <a:rPr lang="en-GB"/>
              <a:t>I </a:t>
            </a:r>
            <a:r>
              <a:rPr lang="en-GB" i="1"/>
              <a:t>NEED</a:t>
            </a:r>
            <a:r>
              <a:rPr lang="en-GB"/>
              <a:t> to be able to get access to this property so that I can test.  </a:t>
            </a:r>
          </a:p>
          <a:p>
            <a:pPr rtl="0">
              <a:spcBef>
                <a:spcPts val="0"/>
              </a:spcBef>
              <a:buNone/>
            </a:pPr>
            <a:endParaRPr/>
          </a:p>
          <a:p>
            <a:pPr lvl="0" rtl="0">
              <a:spcBef>
                <a:spcPts val="0"/>
              </a:spcBef>
              <a:buNone/>
            </a:pPr>
            <a:r>
              <a:rPr lang="en-GB"/>
              <a:t>These are the things that we here against TDD and they were things that I found myself guilty of.  It’s not TDD’s fault it was me not selecting the correct test pattern. </a:t>
            </a:r>
          </a:p>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Originally when I was starting this style of testing I put the black box at the event aggregator.  This way the givens of any tests was the stream of events that flows into the model to create the initial state for most of the tests.  This style of given is nice and makes for clear given scenarios.  Our given clause can just use a stream of events passed into the event aggregator and assuming that you’re following clean coding practices your given writes itself.</a:t>
            </a:r>
          </a:p>
          <a:p>
            <a:pPr rtl="0">
              <a:spcBef>
                <a:spcPts val="0"/>
              </a:spcBef>
              <a:buNone/>
            </a:pPr>
            <a:endParaRPr/>
          </a:p>
          <a:p>
            <a:pPr lvl="0" rtl="0">
              <a:spcBef>
                <a:spcPts val="0"/>
              </a:spcBef>
              <a:buNone/>
            </a:pPr>
            <a:r>
              <a:rPr lang="en-GB"/>
              <a:t>However the command handler and callback ended up being very anemic.  To remedy this we extended the black box to cover these as well.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Now we have suite of tests that execute quickly. There is nothing in the black box that doesn’t run in memory. Everything outside of the box is a mock, or in the case of the View the test itself. </a:t>
            </a:r>
          </a:p>
          <a:p>
            <a:pPr rtl="0">
              <a:spcBef>
                <a:spcPts val="0"/>
              </a:spcBef>
              <a:buNone/>
            </a:pPr>
            <a:r>
              <a:rPr lang="en-GB"/>
              <a:t>The tests also cover all the C# code and use the actual code paths.  This means that any code that isn’t exercised by one of these tests can be removed. </a:t>
            </a:r>
          </a:p>
          <a:p>
            <a:pPr rtl="0">
              <a:spcBef>
                <a:spcPts val="0"/>
              </a:spcBef>
              <a:buNone/>
            </a:pPr>
            <a:endParaRPr/>
          </a:p>
          <a:p>
            <a:pPr lvl="0" rtl="0">
              <a:spcBef>
                <a:spcPts val="0"/>
              </a:spcBef>
              <a:buNone/>
            </a:pPr>
            <a:r>
              <a:rPr lang="en-GB"/>
              <a:t>This pattern makes TDD easier as well. All you  need to start writing your test is the IService which you can mock out and the ViewModel, which you can create empty to start with.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 100%  - This is one of the best parts of this.  I know that the code that gets executed in the day to day usage of my MVVM UI is tested 100%. Because i’ve got the repeatable pattern I can spin up a new test quickly without having to think too much about it.  Any code that isn’t covered by a test can be deleted, I like this (if you cant guess).</a:t>
            </a:r>
          </a:p>
          <a:p>
            <a:pPr rtl="0">
              <a:spcBef>
                <a:spcPts val="0"/>
              </a:spcBef>
              <a:buNone/>
            </a:pPr>
            <a:endParaRPr/>
          </a:p>
          <a:p>
            <a:pPr rtl="0">
              <a:spcBef>
                <a:spcPts val="0"/>
              </a:spcBef>
              <a:buNone/>
            </a:pPr>
            <a:endParaRPr/>
          </a:p>
          <a:p>
            <a:pPr rtl="0">
              <a:spcBef>
                <a:spcPts val="0"/>
              </a:spcBef>
              <a:buNone/>
            </a:pPr>
            <a:r>
              <a:rPr lang="en-GB"/>
              <a:t>Manual wiring is something that I haven’t mentioned before now but its a bonus of leaving the DI container out of the tests.  When you have to manually wire up all the dependencies of your tests you get to feel the pain of creating your dependencies, its a good indication of if you have to many or if your black box is getting too big. </a:t>
            </a:r>
          </a:p>
          <a:p>
            <a:pPr rtl="0">
              <a:spcBef>
                <a:spcPts val="0"/>
              </a:spcBef>
              <a:buNone/>
            </a:pPr>
            <a:endParaRPr/>
          </a:p>
          <a:p>
            <a:pPr>
              <a:spcBef>
                <a:spcPts val="0"/>
              </a:spcBef>
              <a:buNone/>
            </a:pPr>
            <a:r>
              <a:rPr lang="en-GB"/>
              <a:t>We found that this test pattern was repeatable across other areas where similar code structure emerged.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GB" dirty="0"/>
              <a:t>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What is automated testing? </a:t>
            </a:r>
          </a:p>
          <a:p>
            <a:pPr rtl="0">
              <a:spcBef>
                <a:spcPts val="0"/>
              </a:spcBef>
              <a:buNone/>
            </a:pPr>
            <a:r>
              <a:rPr lang="en-GB"/>
              <a:t>Automated tests are just that automatic tests.  They’re small pieces of code that you write to test elements of your system in a way that means you dont have to do more than kick them off.  If you’re using Mighty Moose, continuous tests, or something similar then maybe you dont even have to do that.  </a:t>
            </a:r>
          </a:p>
          <a:p>
            <a:pPr rtl="0">
              <a:spcBef>
                <a:spcPts val="0"/>
              </a:spcBef>
              <a:buNone/>
            </a:pPr>
            <a:endParaRPr/>
          </a:p>
          <a:p>
            <a:pPr rtl="0">
              <a:spcBef>
                <a:spcPts val="0"/>
              </a:spcBef>
              <a:buNone/>
            </a:pPr>
            <a:r>
              <a:rPr lang="en-GB"/>
              <a:t>They can help to give you feed back when you change the code as to if you’ve broken something and where that thing is broken.  They can also be a great way to reproduce a bug and know when you’ve fixed it.  Or you can go down the TDD path and write the breaking tests before you’ve written the code that they test, that way you know you’ve only written the code that you need to write in order to make the test pass.  Therefore less code same functionality, has to be a good thing.  I”m not going to talk about TDD today but I can at a later stage if its of interest. </a:t>
            </a:r>
          </a:p>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Test coverage is a metric of how much of your code is covered by your automated tests.  There are plenty of tools out there to tell you that.  Open cover is a free one for .Net.  Sonar for Java, there are sure to be ones for other language. </a:t>
            </a:r>
          </a:p>
          <a:p>
            <a:pPr rtl="0">
              <a:spcBef>
                <a:spcPts val="0"/>
              </a:spcBef>
              <a:buNone/>
            </a:pPr>
            <a:endParaRPr/>
          </a:p>
          <a:p>
            <a:pPr rtl="0">
              <a:spcBef>
                <a:spcPts val="0"/>
              </a:spcBef>
              <a:buNone/>
            </a:pPr>
            <a:r>
              <a:rPr lang="en-GB"/>
              <a:t>So how much coverage should I have?  Uncle bob says 100%. But he’s a bit of an extremist.  He has made a career out of the TDD = Professionalism statement.  </a:t>
            </a:r>
          </a:p>
          <a:p>
            <a:pPr rtl="0">
              <a:spcBef>
                <a:spcPts val="0"/>
              </a:spcBef>
              <a:buNone/>
            </a:pPr>
            <a:endParaRPr/>
          </a:p>
          <a:p>
            <a:pPr lvl="0" rtl="0">
              <a:spcBef>
                <a:spcPts val="0"/>
              </a:spcBef>
              <a:buNone/>
            </a:pPr>
            <a:r>
              <a:rPr lang="en-GB"/>
              <a:t>Martin fowler has a better idea.  That is that 100% is good but only if they’re good tests.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Assert Something: </a:t>
            </a:r>
          </a:p>
          <a:p>
            <a:pPr rtl="0">
              <a:spcBef>
                <a:spcPts val="0"/>
              </a:spcBef>
              <a:buNone/>
            </a:pPr>
            <a:r>
              <a:rPr lang="en-GB"/>
              <a:t>	Your test needs to set up the case in which it will fail.  You’d think that this was a pretty obvious thing but it’s been known to be left of out in the name of coverage. </a:t>
            </a:r>
          </a:p>
          <a:p>
            <a:pPr rtl="0">
              <a:spcBef>
                <a:spcPts val="0"/>
              </a:spcBef>
              <a:buNone/>
            </a:pPr>
            <a:endParaRPr/>
          </a:p>
          <a:p>
            <a:pPr rtl="0">
              <a:spcBef>
                <a:spcPts val="0"/>
              </a:spcBef>
              <a:buNone/>
            </a:pPr>
            <a:r>
              <a:rPr lang="en-GB"/>
              <a:t>One change:</a:t>
            </a:r>
          </a:p>
          <a:p>
            <a:pPr lvl="0" indent="457200" rtl="0">
              <a:spcBef>
                <a:spcPts val="0"/>
              </a:spcBef>
              <a:buNone/>
            </a:pPr>
            <a:r>
              <a:rPr lang="en-GB"/>
              <a:t>Every system can be set up as a finite state machine.  Your system should set up the initial state and then perform an action on 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Is there more than just unit testing? yes -  Why am I drawing a distinction? - because unit testing is one kind of automated testing and to try and remove some ambiguity I’m going to separate the terms.  </a:t>
            </a:r>
          </a:p>
          <a:p>
            <a:pPr lvl="0" rtl="0">
              <a:spcBef>
                <a:spcPts val="0"/>
              </a:spcBef>
              <a:buNone/>
            </a:pPr>
            <a:endParaRPr/>
          </a:p>
          <a:p>
            <a:pPr lvl="0" rtl="0">
              <a:spcBef>
                <a:spcPts val="0"/>
              </a:spcBef>
              <a:buNone/>
            </a:pPr>
            <a:r>
              <a:rPr lang="en-GB"/>
              <a:t>Testing requires that you define a black box.  The black box is where we put the input in and expect the result out.  In uni I was taught the that there is black box testing and white box testing. But now I know that there is always a black box.  </a:t>
            </a:r>
          </a:p>
          <a:p>
            <a:pPr rtl="0">
              <a:spcBef>
                <a:spcPts val="0"/>
              </a:spcBef>
              <a:buNone/>
            </a:pPr>
            <a:endParaRPr/>
          </a:p>
          <a:p>
            <a:pPr lvl="0" rtl="0">
              <a:spcBef>
                <a:spcPts val="0"/>
              </a:spcBef>
              <a:buNone/>
            </a:pPr>
            <a:r>
              <a:rPr lang="en-GB"/>
              <a:t>No matter what level we test at we should define our box.  It helps us to write tests that we can understand next time we look at the code. </a:t>
            </a:r>
          </a:p>
          <a:p>
            <a:pPr lvl="0" rtl="0">
              <a:spcBef>
                <a:spcPts val="0"/>
              </a:spcBef>
              <a:buNone/>
            </a:pPr>
            <a:r>
              <a:rPr lang="en-GB"/>
              <a:t>Lots of tests at different levels make tests confusing, especially when they’re in the same class or share a naming convention.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Smallest black box you can manage, one method within one class. </a:t>
            </a:r>
          </a:p>
          <a:p>
            <a:pPr rtl="0">
              <a:spcBef>
                <a:spcPts val="0"/>
              </a:spcBef>
              <a:buNone/>
            </a:pPr>
            <a:r>
              <a:rPr lang="en-GB"/>
              <a:t>This means you can get really clear visibility into the class.  It’s really easy to get 100% coverage.  If you’ve got numbers to meet then this is for you. </a:t>
            </a:r>
          </a:p>
          <a:p>
            <a:pPr rtl="0">
              <a:spcBef>
                <a:spcPts val="0"/>
              </a:spcBef>
              <a:buNone/>
            </a:pPr>
            <a:r>
              <a:rPr lang="en-GB"/>
              <a:t>Really good for getting to niggly bits of the code.  </a:t>
            </a:r>
          </a:p>
          <a:p>
            <a:pPr>
              <a:spcBef>
                <a:spcPts val="0"/>
              </a:spcBef>
              <a:buNone/>
            </a:pPr>
            <a:r>
              <a:rPr lang="en-GB"/>
              <a:t>The language of the tests is highly focused on what the code is doing.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Integration test is the traditional step up from unit testing. </a:t>
            </a:r>
          </a:p>
          <a:p>
            <a:pPr rtl="0">
              <a:spcBef>
                <a:spcPts val="0"/>
              </a:spcBef>
              <a:buNone/>
            </a:pPr>
            <a:r>
              <a:rPr lang="en-GB"/>
              <a:t>Focuses on testing the integration between component.  </a:t>
            </a:r>
          </a:p>
          <a:p>
            <a:pPr rtl="0">
              <a:spcBef>
                <a:spcPts val="0"/>
              </a:spcBef>
              <a:buNone/>
            </a:pPr>
            <a:r>
              <a:rPr lang="en-GB"/>
              <a:t>Great for making sure that your DI is all configured correctly. </a:t>
            </a:r>
          </a:p>
          <a:p>
            <a:pPr rtl="0">
              <a:spcBef>
                <a:spcPts val="0"/>
              </a:spcBef>
              <a:buNone/>
            </a:pPr>
            <a:r>
              <a:rPr lang="en-GB"/>
              <a:t>Because the call out to other services and frameworks they can be slow to develop, configure and run. </a:t>
            </a:r>
          </a:p>
          <a:p>
            <a:pPr rtl="0">
              <a:spcBef>
                <a:spcPts val="0"/>
              </a:spcBef>
              <a:buNone/>
            </a:pPr>
            <a:r>
              <a:rPr lang="en-GB"/>
              <a:t>They make testing exception and edge cases more difficult but cover parts of the system that can’t be covered with a traditional unit test. </a:t>
            </a:r>
          </a:p>
          <a:p>
            <a:pPr rtl="0">
              <a:spcBef>
                <a:spcPts val="0"/>
              </a:spcBef>
              <a:buNone/>
            </a:pPr>
            <a:r>
              <a:rPr lang="en-GB"/>
              <a:t>When using them to test logic there is a risk of having them fail for reasons other than the test goal. </a:t>
            </a:r>
          </a:p>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Acceptance testing covers the whole system.  Thats the primary up side of it.  But knowing that your app works end to end is a pretty big upside. </a:t>
            </a:r>
          </a:p>
          <a:p>
            <a:pPr rtl="0">
              <a:spcBef>
                <a:spcPts val="0"/>
              </a:spcBef>
              <a:buNone/>
            </a:pPr>
            <a:r>
              <a:rPr lang="en-GB"/>
              <a:t>The downsides however are that the tests are often difficult to automate.  - Spin up a web server/application, provide input into the application and find a way to assert on the end result. </a:t>
            </a:r>
          </a:p>
          <a:p>
            <a:pPr rtl="0">
              <a:spcBef>
                <a:spcPts val="0"/>
              </a:spcBef>
              <a:buNone/>
            </a:pPr>
            <a:r>
              <a:rPr lang="en-GB"/>
              <a:t>The other downside is again that there is the potential for multiple failure causes.  </a:t>
            </a:r>
          </a:p>
          <a:p>
            <a:pPr rtl="0">
              <a:spcBef>
                <a:spcPts val="0"/>
              </a:spcBef>
              <a:buNone/>
            </a:pPr>
            <a:r>
              <a:rPr lang="en-GB"/>
              <a:t>One of the up sides is the it forces you to assess how your features are going to be verified.  If you’ve got a truly cross functional team with a QA person on board you can know what acceptance tests they’re going to run so you can make sure you implement the feature correctly the first time.  That’s easier said than done. </a:t>
            </a:r>
          </a:p>
          <a:p>
            <a:pPr rtl="0">
              <a:spcBef>
                <a:spcPts val="0"/>
              </a:spcBef>
              <a:buNone/>
            </a:pPr>
            <a:endParaRPr/>
          </a:p>
          <a:p>
            <a:pPr lvl="0" rtl="0">
              <a:spcBef>
                <a:spcPts val="0"/>
              </a:spcBef>
              <a:buNone/>
            </a:pPr>
            <a:r>
              <a:rPr lang="en-GB" b="1"/>
              <a:t>Prometheus </a:t>
            </a:r>
          </a:p>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GB"/>
              <a:t>The final style of testing that I wanted to cover is Component Testing. </a:t>
            </a:r>
          </a:p>
          <a:p>
            <a:pPr rtl="0">
              <a:spcBef>
                <a:spcPts val="0"/>
              </a:spcBef>
              <a:buNone/>
            </a:pPr>
            <a:r>
              <a:rPr lang="en-GB"/>
              <a:t>Component testing is my name for tests that cover each component, they comprise of multiple units but you might say they don’t quite get to the point of testing integration. </a:t>
            </a:r>
          </a:p>
          <a:p>
            <a:pPr rtl="0">
              <a:spcBef>
                <a:spcPts val="0"/>
              </a:spcBef>
              <a:buNone/>
            </a:pPr>
            <a:r>
              <a:rPr lang="en-GB"/>
              <a:t>The advantages of these tests are many.  </a:t>
            </a:r>
          </a:p>
          <a:p>
            <a:pPr rtl="0">
              <a:spcBef>
                <a:spcPts val="0"/>
              </a:spcBef>
              <a:buNone/>
            </a:pPr>
            <a:r>
              <a:rPr lang="en-GB"/>
              <a:t>Only using the bare minimum of mocks to increase the reality of the tests. </a:t>
            </a:r>
          </a:p>
          <a:p>
            <a:pPr rtl="0">
              <a:spcBef>
                <a:spcPts val="0"/>
              </a:spcBef>
              <a:buNone/>
            </a:pPr>
            <a:r>
              <a:rPr lang="en-GB"/>
              <a:t>Mocking out the slow bits so the tests still run quickly. </a:t>
            </a:r>
          </a:p>
          <a:p>
            <a:pPr rtl="0">
              <a:spcBef>
                <a:spcPts val="0"/>
              </a:spcBef>
              <a:buNone/>
            </a:pPr>
            <a:r>
              <a:rPr lang="en-GB"/>
              <a:t>Functional language describes the function of the system. BDD style language helps to bring the tests down to one action. </a:t>
            </a:r>
          </a:p>
          <a:p>
            <a:pPr rtl="0">
              <a:spcBef>
                <a:spcPts val="0"/>
              </a:spcBef>
              <a:buNone/>
            </a:pPr>
            <a:endParaRPr/>
          </a:p>
          <a:p>
            <a:pPr>
              <a:spcBef>
                <a:spcPts val="0"/>
              </a:spcBef>
              <a:buNone/>
            </a:pPr>
            <a:r>
              <a:rPr lang="en-GB"/>
              <a:t>Defining the black box is critical in this style of testing.  Since it is really where you want to put it.  You need to look at the logical boundaries within the system and test between them.  Identifying the size of the box and making it consistent will help satisfy the homicidal programmer comming after you.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4124212"/>
            <a:ext cx="8458200" cy="9501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9" name="Shape 9"/>
          <p:cNvSpPr txBox="1">
            <a:spLocks noGrp="1"/>
          </p:cNvSpPr>
          <p:nvPr>
            <p:ph type="ctrTitle"/>
          </p:nvPr>
        </p:nvSpPr>
        <p:spPr>
          <a:xfrm>
            <a:off x="685800" y="1734342"/>
            <a:ext cx="7772400" cy="2245499"/>
          </a:xfrm>
          <a:prstGeom prst="rect">
            <a:avLst/>
          </a:prstGeom>
        </p:spPr>
        <p:txBody>
          <a:bodyPr lIns="91425" tIns="91425" rIns="91425" b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a:endParaRPr/>
          </a:p>
        </p:txBody>
      </p:sp>
      <p:sp>
        <p:nvSpPr>
          <p:cNvPr id="10" name="Shape 10"/>
          <p:cNvSpPr txBox="1">
            <a:spLocks noGrp="1"/>
          </p:cNvSpPr>
          <p:nvPr>
            <p:ph type="subTitle" idx="1"/>
          </p:nvPr>
        </p:nvSpPr>
        <p:spPr>
          <a:xfrm>
            <a:off x="685800" y="4124476"/>
            <a:ext cx="7772400" cy="950100"/>
          </a:xfrm>
          <a:prstGeom prst="rect">
            <a:avLst/>
          </a:prstGeom>
        </p:spPr>
        <p:txBody>
          <a:bodyPr lIns="91425" tIns="91425" rIns="91425" b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sz="3000" b="1">
                <a:solidFill>
                  <a:schemeClr val="lt2"/>
                </a:solidFill>
              </a:defRPr>
            </a:lvl2pPr>
            <a:lvl3pPr>
              <a:spcBef>
                <a:spcPts val="0"/>
              </a:spcBef>
              <a:buClr>
                <a:schemeClr val="lt2"/>
              </a:buClr>
              <a:buSzPct val="100000"/>
              <a:buNone/>
              <a:defRPr sz="3000" b="1">
                <a:solidFill>
                  <a:schemeClr val="lt2"/>
                </a:solidFill>
              </a:defRPr>
            </a:lvl3pPr>
            <a:lvl4pPr>
              <a:spcBef>
                <a:spcPts val="0"/>
              </a:spcBef>
              <a:buClr>
                <a:schemeClr val="lt2"/>
              </a:buClr>
              <a:buSzPct val="100000"/>
              <a:buNone/>
              <a:defRPr sz="3000" b="1">
                <a:solidFill>
                  <a:schemeClr val="lt2"/>
                </a:solidFill>
              </a:defRPr>
            </a:lvl4pPr>
            <a:lvl5pPr>
              <a:spcBef>
                <a:spcPts val="0"/>
              </a:spcBef>
              <a:buClr>
                <a:schemeClr val="lt2"/>
              </a:buClr>
              <a:buSzPct val="100000"/>
              <a:buNone/>
              <a:defRPr sz="3000" b="1">
                <a:solidFill>
                  <a:schemeClr val="lt2"/>
                </a:solidFill>
              </a:defRPr>
            </a:lvl5pPr>
            <a:lvl6pPr>
              <a:spcBef>
                <a:spcPts val="0"/>
              </a:spcBef>
              <a:buClr>
                <a:schemeClr val="lt2"/>
              </a:buClr>
              <a:buSzPct val="100000"/>
              <a:buNone/>
              <a:defRPr sz="3000" b="1">
                <a:solidFill>
                  <a:schemeClr val="lt2"/>
                </a:solidFill>
              </a:defRPr>
            </a:lvl6pPr>
            <a:lvl7pPr>
              <a:spcBef>
                <a:spcPts val="0"/>
              </a:spcBef>
              <a:buClr>
                <a:schemeClr val="lt2"/>
              </a:buClr>
              <a:buSzPct val="100000"/>
              <a:buNone/>
              <a:defRPr sz="3000" b="1">
                <a:solidFill>
                  <a:schemeClr val="lt2"/>
                </a:solidFill>
              </a:defRPr>
            </a:lvl7pPr>
            <a:lvl8pPr>
              <a:spcBef>
                <a:spcPts val="0"/>
              </a:spcBef>
              <a:buClr>
                <a:schemeClr val="lt2"/>
              </a:buClr>
              <a:buSzPct val="100000"/>
              <a:buNone/>
              <a:defRPr sz="3000" b="1">
                <a:solidFill>
                  <a:schemeClr val="lt2"/>
                </a:solidFill>
              </a:defRPr>
            </a:lvl8pPr>
            <a:lvl9pPr>
              <a:spcBef>
                <a:spcPts val="0"/>
              </a:spcBef>
              <a:buClr>
                <a:schemeClr val="lt2"/>
              </a:buClr>
              <a:buSzPct val="100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74636"/>
            <a:ext cx="8686800" cy="15540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74636"/>
            <a:ext cx="8686800" cy="15540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947332"/>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56667" y="1949211"/>
            <a:ext cx="4030200" cy="46202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74636"/>
            <a:ext cx="8686800" cy="15540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5875079"/>
            <a:ext cx="8686800" cy="692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ctr" anchorCtr="0"/>
          <a:lstStyle>
            <a:lvl1pPr>
              <a:spcBef>
                <a:spcPts val="0"/>
              </a:spcBef>
              <a:buClr>
                <a:schemeClr val="lt1"/>
              </a:buClr>
              <a:buSzPct val="1000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521900"/>
          </a:xfrm>
          <a:prstGeom prst="rect">
            <a:avLst/>
          </a:prstGeom>
        </p:spPr>
        <p:txBody>
          <a:bodyPr lIns="91425" tIns="91425" rIns="91425" bIns="91425" anchor="b" anchorCtr="0"/>
          <a:lstStyle>
            <a:lvl1pPr>
              <a:spcBef>
                <a:spcPts val="0"/>
              </a:spcBef>
              <a:buClr>
                <a:schemeClr val="lt1"/>
              </a:buClr>
              <a:buSzPct val="100000"/>
              <a:buNone/>
              <a:defRPr sz="4800" b="1">
                <a:solidFill>
                  <a:schemeClr val="lt1"/>
                </a:solidFill>
              </a:defRPr>
            </a:lvl1pPr>
            <a:lvl2pPr>
              <a:spcBef>
                <a:spcPts val="0"/>
              </a:spcBef>
              <a:buClr>
                <a:schemeClr val="lt1"/>
              </a:buClr>
              <a:buSzPct val="100000"/>
              <a:buNone/>
              <a:defRPr sz="4800" b="1">
                <a:solidFill>
                  <a:schemeClr val="lt1"/>
                </a:solidFill>
              </a:defRPr>
            </a:lvl2pPr>
            <a:lvl3pPr>
              <a:spcBef>
                <a:spcPts val="0"/>
              </a:spcBef>
              <a:buClr>
                <a:schemeClr val="lt1"/>
              </a:buClr>
              <a:buSzPct val="100000"/>
              <a:buNone/>
              <a:defRPr sz="4800" b="1">
                <a:solidFill>
                  <a:schemeClr val="lt1"/>
                </a:solidFill>
              </a:defRPr>
            </a:lvl3pPr>
            <a:lvl4pPr>
              <a:spcBef>
                <a:spcPts val="0"/>
              </a:spcBef>
              <a:buClr>
                <a:schemeClr val="lt1"/>
              </a:buClr>
              <a:buSzPct val="100000"/>
              <a:buNone/>
              <a:defRPr sz="4800" b="1">
                <a:solidFill>
                  <a:schemeClr val="lt1"/>
                </a:solidFill>
              </a:defRPr>
            </a:lvl4pPr>
            <a:lvl5pPr>
              <a:spcBef>
                <a:spcPts val="0"/>
              </a:spcBef>
              <a:buClr>
                <a:schemeClr val="lt1"/>
              </a:buClr>
              <a:buSzPct val="100000"/>
              <a:buNone/>
              <a:defRPr sz="4800" b="1">
                <a:solidFill>
                  <a:schemeClr val="lt1"/>
                </a:solidFill>
              </a:defRPr>
            </a:lvl5pPr>
            <a:lvl6pPr>
              <a:spcBef>
                <a:spcPts val="0"/>
              </a:spcBef>
              <a:buClr>
                <a:schemeClr val="lt1"/>
              </a:buClr>
              <a:buSzPct val="100000"/>
              <a:buNone/>
              <a:defRPr sz="4800" b="1">
                <a:solidFill>
                  <a:schemeClr val="lt1"/>
                </a:solidFill>
              </a:defRPr>
            </a:lvl6pPr>
            <a:lvl7pPr>
              <a:spcBef>
                <a:spcPts val="0"/>
              </a:spcBef>
              <a:buClr>
                <a:schemeClr val="lt1"/>
              </a:buClr>
              <a:buSzPct val="100000"/>
              <a:buNone/>
              <a:defRPr sz="4800" b="1">
                <a:solidFill>
                  <a:schemeClr val="lt1"/>
                </a:solidFill>
              </a:defRPr>
            </a:lvl7pPr>
            <a:lvl8pPr>
              <a:spcBef>
                <a:spcPts val="0"/>
              </a:spcBef>
              <a:buClr>
                <a:schemeClr val="lt1"/>
              </a:buClr>
              <a:buSzPct val="100000"/>
              <a:buNone/>
              <a:defRPr sz="4800" b="1">
                <a:solidFill>
                  <a:schemeClr val="lt1"/>
                </a:solidFill>
              </a:defRPr>
            </a:lvl8pPr>
            <a:lvl9pPr>
              <a:spcBef>
                <a:spcPts val="0"/>
              </a:spcBef>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947332"/>
            <a:ext cx="8229600" cy="4620299"/>
          </a:xfrm>
          <a:prstGeom prst="rect">
            <a:avLst/>
          </a:prstGeom>
        </p:spPr>
        <p:txBody>
          <a:bodyPr lIns="91425" tIns="91425" rIns="91425" b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leeUT/MVVMTestingDem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klee.ut@g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734342"/>
            <a:ext cx="7772400" cy="2245499"/>
          </a:xfrm>
          <a:prstGeom prst="rect">
            <a:avLst/>
          </a:prstGeom>
        </p:spPr>
        <p:txBody>
          <a:bodyPr lIns="91425" tIns="91425" rIns="91425" bIns="91425" anchor="b" anchorCtr="0">
            <a:noAutofit/>
          </a:bodyPr>
          <a:lstStyle/>
          <a:p>
            <a:pPr algn="ctr">
              <a:spcBef>
                <a:spcPts val="0"/>
              </a:spcBef>
              <a:buNone/>
            </a:pPr>
            <a:r>
              <a:rPr lang="en-GB" sz="5500"/>
              <a:t>Unit Testing &amp; MVVM</a:t>
            </a:r>
          </a:p>
        </p:txBody>
      </p:sp>
      <p:sp>
        <p:nvSpPr>
          <p:cNvPr id="29" name="Shape 29"/>
          <p:cNvSpPr txBox="1">
            <a:spLocks noGrp="1"/>
          </p:cNvSpPr>
          <p:nvPr>
            <p:ph type="subTitle" idx="1"/>
          </p:nvPr>
        </p:nvSpPr>
        <p:spPr>
          <a:xfrm>
            <a:off x="685800" y="4124476"/>
            <a:ext cx="7772400" cy="950100"/>
          </a:xfrm>
          <a:prstGeom prst="rect">
            <a:avLst/>
          </a:prstGeom>
        </p:spPr>
        <p:txBody>
          <a:bodyPr lIns="91425" tIns="91425" rIns="91425" bIns="91425" anchor="ctr" anchorCtr="0">
            <a:noAutofit/>
          </a:bodyPr>
          <a:lstStyle/>
          <a:p>
            <a:pPr>
              <a:spcBef>
                <a:spcPts val="0"/>
              </a:spcBef>
              <a:buNone/>
            </a:pPr>
            <a:r>
              <a:rPr lang="en-GB"/>
              <a:t>Klee Thomas </a:t>
            </a:r>
            <a:r>
              <a:rPr lang="en-GB" sz="1200"/>
              <a:t>with helpful (?) input from John Roach</a:t>
            </a:r>
          </a:p>
        </p:txBody>
      </p:sp>
      <p:sp>
        <p:nvSpPr>
          <p:cNvPr id="30" name="Shape 30"/>
          <p:cNvSpPr txBox="1"/>
          <p:nvPr/>
        </p:nvSpPr>
        <p:spPr>
          <a:xfrm>
            <a:off x="309900" y="383533"/>
            <a:ext cx="8148299" cy="1350900"/>
          </a:xfrm>
          <a:prstGeom prst="rect">
            <a:avLst/>
          </a:prstGeom>
        </p:spPr>
        <p:txBody>
          <a:bodyPr lIns="91425" tIns="91425" rIns="91425" bIns="91425" anchor="t" anchorCtr="0">
            <a:noAutofit/>
          </a:bodyPr>
          <a:lstStyle/>
          <a:p>
            <a:pPr algn="r">
              <a:spcBef>
                <a:spcPts val="0"/>
              </a:spcBef>
              <a:buNone/>
            </a:pPr>
            <a:r>
              <a:rPr lang="en-GB"/>
              <a:t>#NCGAU</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97" name="Shape 9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Mocking</a:t>
            </a:r>
          </a:p>
        </p:txBody>
      </p:sp>
      <p:sp>
        <p:nvSpPr>
          <p:cNvPr id="98" name="Shape 9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t>A test double.</a:t>
            </a:r>
          </a:p>
          <a:p>
            <a:pPr marL="457200" lvl="0" indent="-419100" rtl="0">
              <a:spcBef>
                <a:spcPts val="0"/>
              </a:spcBef>
              <a:buClr>
                <a:schemeClr val="dk2"/>
              </a:buClr>
              <a:buSzPct val="100000"/>
              <a:buFont typeface="Arial"/>
              <a:buChar char="●"/>
            </a:pPr>
            <a:r>
              <a:rPr lang="en-GB" dirty="0"/>
              <a:t>Used to replace a dependency for the test.</a:t>
            </a:r>
          </a:p>
          <a:p>
            <a:pPr marL="457200" lvl="0" indent="-419100" rtl="0">
              <a:spcBef>
                <a:spcPts val="0"/>
              </a:spcBef>
              <a:buClr>
                <a:schemeClr val="dk2"/>
              </a:buClr>
              <a:buSzPct val="100000"/>
              <a:buFont typeface="Arial"/>
              <a:buChar char="●"/>
            </a:pPr>
            <a:r>
              <a:rPr lang="en-GB" dirty="0"/>
              <a:t>Is mocking bad?</a:t>
            </a:r>
          </a:p>
          <a:p>
            <a:pPr marL="914400" lvl="1" indent="-381000" rtl="0">
              <a:spcBef>
                <a:spcPts val="0"/>
              </a:spcBef>
              <a:buClr>
                <a:schemeClr val="dk2"/>
              </a:buClr>
              <a:buSzPct val="80000"/>
              <a:buFont typeface="Courier New"/>
              <a:buChar char="o"/>
            </a:pPr>
            <a:r>
              <a:rPr lang="en-GB" dirty="0"/>
              <a:t>When it’s overused. </a:t>
            </a:r>
          </a:p>
          <a:p>
            <a:pPr marL="914400" lvl="1" indent="-381000" rtl="0">
              <a:spcBef>
                <a:spcPts val="0"/>
              </a:spcBef>
              <a:buClr>
                <a:schemeClr val="dk2"/>
              </a:buClr>
              <a:buSzPct val="80000"/>
              <a:buFont typeface="Courier New"/>
              <a:buChar char="o"/>
            </a:pPr>
            <a:r>
              <a:rPr lang="en-GB" dirty="0"/>
              <a:t>When it’s hiding things that should be fixed.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10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1000"/>
                                        <p:tgtEl>
                                          <p:spTgt spid="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a:spcBef>
                <a:spcPts val="0"/>
              </a:spcBef>
              <a:buNone/>
            </a:pPr>
            <a:r>
              <a:rPr lang="en-GB"/>
              <a:t>What level is for me?</a:t>
            </a:r>
          </a:p>
        </p:txBody>
      </p:sp>
      <p:sp>
        <p:nvSpPr>
          <p:cNvPr id="104" name="Shape 10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t>It depends. </a:t>
            </a:r>
          </a:p>
          <a:p>
            <a:pPr marL="457200" lvl="0" indent="-419100" rtl="0">
              <a:spcBef>
                <a:spcPts val="0"/>
              </a:spcBef>
              <a:buClr>
                <a:schemeClr val="dk2"/>
              </a:buClr>
              <a:buSzPct val="100000"/>
              <a:buFont typeface="Arial"/>
              <a:buChar char="●"/>
            </a:pPr>
            <a:r>
              <a:rPr lang="en-GB" dirty="0"/>
              <a:t>What are you after? </a:t>
            </a:r>
          </a:p>
          <a:p>
            <a:pPr marL="457200" lvl="0" indent="-419100" rtl="0">
              <a:spcBef>
                <a:spcPts val="0"/>
              </a:spcBef>
              <a:buClr>
                <a:schemeClr val="dk2"/>
              </a:buClr>
              <a:buSzPct val="100000"/>
              <a:buFont typeface="Arial"/>
              <a:buChar char="●"/>
            </a:pPr>
            <a:r>
              <a:rPr lang="en-GB" dirty="0" smtClean="0"/>
              <a:t>Probably a mix across different levels. </a:t>
            </a:r>
            <a:endParaRPr lang="en-GB" dirty="0"/>
          </a:p>
          <a:p>
            <a:pPr marL="457200" lvl="0" indent="-419100">
              <a:spcBef>
                <a:spcPts val="0"/>
              </a:spcBef>
              <a:buClr>
                <a:schemeClr val="dk2"/>
              </a:buClr>
              <a:buSzPct val="100000"/>
              <a:buFont typeface="Arial"/>
              <a:buChar char="●"/>
            </a:pPr>
            <a:r>
              <a:rPr lang="en-GB" dirty="0"/>
              <a:t>Higher complexity, lower level.</a:t>
            </a:r>
          </a:p>
        </p:txBody>
      </p:sp>
      <p:sp>
        <p:nvSpPr>
          <p:cNvPr id="105" name="Shape 105"/>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1000"/>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17" name="Shape 117"/>
          <p:cNvCxnSpPr>
            <a:stCxn id="118" idx="2"/>
          </p:cNvCxnSpPr>
          <p:nvPr/>
        </p:nvCxnSpPr>
        <p:spPr>
          <a:xfrm>
            <a:off x="6282175" y="4316666"/>
            <a:ext cx="783600" cy="1664100"/>
          </a:xfrm>
          <a:prstGeom prst="straightConnector1">
            <a:avLst/>
          </a:prstGeom>
          <a:noFill/>
          <a:ln w="19050" cap="flat">
            <a:solidFill>
              <a:schemeClr val="dk2"/>
            </a:solidFill>
            <a:prstDash val="solid"/>
            <a:round/>
            <a:headEnd type="none" w="lg" len="lg"/>
            <a:tailEnd type="triangle" w="lg" len="lg"/>
          </a:ln>
        </p:spPr>
      </p:cxnSp>
      <p:sp>
        <p:nvSpPr>
          <p:cNvPr id="119" name="Shape 119"/>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120" name="Shape 12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MVVM - What did we do?</a:t>
            </a:r>
          </a:p>
        </p:txBody>
      </p:sp>
      <p:sp>
        <p:nvSpPr>
          <p:cNvPr id="121" name="Shape 121"/>
          <p:cNvSpPr/>
          <p:nvPr/>
        </p:nvSpPr>
        <p:spPr>
          <a:xfrm>
            <a:off x="5264725" y="4606110"/>
            <a:ext cx="1871375" cy="1371232"/>
          </a:xfrm>
          <a:custGeom>
            <a:avLst/>
            <a:gdLst/>
            <a:ahLst/>
            <a:cxnLst/>
            <a:rect l="0" t="0" r="0" b="0"/>
            <a:pathLst>
              <a:path w="74855" h="41138" extrusionOk="0">
                <a:moveTo>
                  <a:pt x="0" y="21006"/>
                </a:moveTo>
                <a:cubicBezTo>
                  <a:pt x="3810" y="17542"/>
                  <a:pt x="11083" y="1667"/>
                  <a:pt x="22860" y="224"/>
                </a:cubicBezTo>
                <a:cubicBezTo>
                  <a:pt x="34636" y="-1219"/>
                  <a:pt x="62403" y="6112"/>
                  <a:pt x="70658" y="12347"/>
                </a:cubicBezTo>
                <a:cubicBezTo>
                  <a:pt x="78913" y="18581"/>
                  <a:pt x="72390" y="32839"/>
                  <a:pt x="72390" y="37631"/>
                </a:cubicBezTo>
                <a:cubicBezTo>
                  <a:pt x="72390" y="42422"/>
                  <a:pt x="70946" y="40517"/>
                  <a:pt x="70658" y="41095"/>
                </a:cubicBezTo>
              </a:path>
            </a:pathLst>
          </a:custGeom>
          <a:noFill/>
          <a:ln w="19050" cap="flat">
            <a:solidFill>
              <a:schemeClr val="dk2"/>
            </a:solidFill>
            <a:prstDash val="solid"/>
            <a:round/>
            <a:headEnd type="none" w="lg" len="lg"/>
            <a:tailEnd type="none" w="lg" len="lg"/>
          </a:ln>
        </p:spPr>
      </p:sp>
      <p:cxnSp>
        <p:nvCxnSpPr>
          <p:cNvPr id="122" name="Shape 122"/>
          <p:cNvCxnSpPr>
            <a:endCxn id="123" idx="2"/>
          </p:cNvCxnSpPr>
          <p:nvPr/>
        </p:nvCxnSpPr>
        <p:spPr>
          <a:xfrm rot="10800000" flipH="1">
            <a:off x="7368750" y="4316666"/>
            <a:ext cx="497999" cy="1559999"/>
          </a:xfrm>
          <a:prstGeom prst="straightConnector1">
            <a:avLst/>
          </a:prstGeom>
          <a:noFill/>
          <a:ln w="19050" cap="flat">
            <a:solidFill>
              <a:schemeClr val="dk2"/>
            </a:solidFill>
            <a:prstDash val="solid"/>
            <a:round/>
            <a:headEnd type="none" w="lg" len="lg"/>
            <a:tailEnd type="triangle" w="lg" len="lg"/>
          </a:ln>
        </p:spPr>
      </p:cxnSp>
      <p:sp>
        <p:nvSpPr>
          <p:cNvPr id="124" name="Shape 124"/>
          <p:cNvSpPr/>
          <p:nvPr/>
        </p:nvSpPr>
        <p:spPr>
          <a:xfrm>
            <a:off x="3725150" y="2996148"/>
            <a:ext cx="2389900" cy="1068873"/>
          </a:xfrm>
          <a:custGeom>
            <a:avLst/>
            <a:gdLst/>
            <a:ahLst/>
            <a:cxnLst/>
            <a:rect l="0" t="0" r="0" b="0"/>
            <a:pathLst>
              <a:path w="95596" h="32067" extrusionOk="0">
                <a:moveTo>
                  <a:pt x="0" y="32067"/>
                </a:moveTo>
                <a:cubicBezTo>
                  <a:pt x="7042" y="26756"/>
                  <a:pt x="26323" y="1818"/>
                  <a:pt x="42256" y="202"/>
                </a:cubicBezTo>
                <a:cubicBezTo>
                  <a:pt x="58188" y="-1414"/>
                  <a:pt x="86706" y="18674"/>
                  <a:pt x="95596" y="22369"/>
                </a:cubicBezTo>
              </a:path>
            </a:pathLst>
          </a:custGeom>
          <a:noFill/>
          <a:ln w="19050" cap="flat">
            <a:solidFill>
              <a:schemeClr val="dk2"/>
            </a:solidFill>
            <a:prstDash val="solid"/>
            <a:round/>
            <a:headEnd type="none" w="lg" len="lg"/>
            <a:tailEnd type="none" w="lg" len="lg"/>
          </a:ln>
        </p:spPr>
      </p:sp>
      <p:sp>
        <p:nvSpPr>
          <p:cNvPr id="125" name="Shape 125"/>
          <p:cNvSpPr/>
          <p:nvPr/>
        </p:nvSpPr>
        <p:spPr>
          <a:xfrm>
            <a:off x="1155125" y="36266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 Model</a:t>
            </a:r>
          </a:p>
        </p:txBody>
      </p:sp>
      <p:sp>
        <p:nvSpPr>
          <p:cNvPr id="126" name="Shape 126"/>
          <p:cNvSpPr/>
          <p:nvPr/>
        </p:nvSpPr>
        <p:spPr>
          <a:xfrm>
            <a:off x="5690725"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Handler</a:t>
            </a:r>
          </a:p>
        </p:txBody>
      </p:sp>
      <p:sp>
        <p:nvSpPr>
          <p:cNvPr id="127" name="Shape 127"/>
          <p:cNvSpPr/>
          <p:nvPr/>
        </p:nvSpPr>
        <p:spPr>
          <a:xfrm>
            <a:off x="5673450" y="4688833"/>
            <a:ext cx="3080999" cy="310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Service</a:t>
            </a:r>
          </a:p>
        </p:txBody>
      </p:sp>
      <p:cxnSp>
        <p:nvCxnSpPr>
          <p:cNvPr id="128" name="Shape 128"/>
          <p:cNvCxnSpPr/>
          <p:nvPr/>
        </p:nvCxnSpPr>
        <p:spPr>
          <a:xfrm>
            <a:off x="2107625" y="3949050"/>
            <a:ext cx="689400" cy="0"/>
          </a:xfrm>
          <a:prstGeom prst="straightConnector1">
            <a:avLst/>
          </a:prstGeom>
          <a:noFill/>
          <a:ln w="19050" cap="flat">
            <a:solidFill>
              <a:schemeClr val="dk2"/>
            </a:solidFill>
            <a:prstDash val="solid"/>
            <a:round/>
            <a:headEnd type="none" w="lg" len="lg"/>
            <a:tailEnd type="triangle" w="lg" len="lg"/>
          </a:ln>
        </p:spPr>
      </p:cxnSp>
      <p:cxnSp>
        <p:nvCxnSpPr>
          <p:cNvPr id="129" name="Shape 129"/>
          <p:cNvCxnSpPr/>
          <p:nvPr/>
        </p:nvCxnSpPr>
        <p:spPr>
          <a:xfrm rot="10800000">
            <a:off x="2118874" y="3994283"/>
            <a:ext cx="718800" cy="0"/>
          </a:xfrm>
          <a:prstGeom prst="straightConnector1">
            <a:avLst/>
          </a:prstGeom>
          <a:noFill/>
          <a:ln w="19050" cap="flat">
            <a:solidFill>
              <a:schemeClr val="dk2"/>
            </a:solidFill>
            <a:prstDash val="solid"/>
            <a:round/>
            <a:headEnd type="none" w="lg" len="lg"/>
            <a:tailEnd type="triangle" w="lg" len="lg"/>
          </a:ln>
        </p:spPr>
      </p:cxnSp>
      <p:sp>
        <p:nvSpPr>
          <p:cNvPr id="130" name="Shape 130"/>
          <p:cNvSpPr/>
          <p:nvPr/>
        </p:nvSpPr>
        <p:spPr>
          <a:xfrm>
            <a:off x="2641175" y="28053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Sender</a:t>
            </a:r>
          </a:p>
        </p:txBody>
      </p:sp>
      <p:cxnSp>
        <p:nvCxnSpPr>
          <p:cNvPr id="131" name="Shape 131"/>
          <p:cNvCxnSpPr/>
          <p:nvPr/>
        </p:nvCxnSpPr>
        <p:spPr>
          <a:xfrm rot="3341430">
            <a:off x="735087" y="3281958"/>
            <a:ext cx="885103" cy="0"/>
          </a:xfrm>
          <a:prstGeom prst="straightConnector1">
            <a:avLst/>
          </a:prstGeom>
          <a:noFill/>
          <a:ln w="19050" cap="flat">
            <a:solidFill>
              <a:schemeClr val="dk2"/>
            </a:solidFill>
            <a:prstDash val="solid"/>
            <a:round/>
            <a:headEnd type="none" w="lg" len="lg"/>
            <a:tailEnd type="triangle" w="lg" len="lg"/>
          </a:ln>
        </p:spPr>
      </p:cxnSp>
      <p:cxnSp>
        <p:nvCxnSpPr>
          <p:cNvPr id="132" name="Shape 132"/>
          <p:cNvCxnSpPr/>
          <p:nvPr/>
        </p:nvCxnSpPr>
        <p:spPr>
          <a:xfrm rot="-7459062">
            <a:off x="779683" y="3243980"/>
            <a:ext cx="858311" cy="0"/>
          </a:xfrm>
          <a:prstGeom prst="straightConnector1">
            <a:avLst/>
          </a:prstGeom>
          <a:noFill/>
          <a:ln w="19050" cap="flat">
            <a:solidFill>
              <a:schemeClr val="dk2"/>
            </a:solidFill>
            <a:prstDash val="solid"/>
            <a:round/>
            <a:headEnd type="none" w="lg" len="lg"/>
            <a:tailEnd type="triangle" w="lg" len="lg"/>
          </a:ln>
        </p:spPr>
      </p:cxnSp>
      <p:sp>
        <p:nvSpPr>
          <p:cNvPr id="133" name="Shape 133"/>
          <p:cNvSpPr/>
          <p:nvPr/>
        </p:nvSpPr>
        <p:spPr>
          <a:xfrm>
            <a:off x="14400" y="22538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a:t>
            </a:r>
          </a:p>
        </p:txBody>
      </p:sp>
      <p:cxnSp>
        <p:nvCxnSpPr>
          <p:cNvPr id="134" name="Shape 134"/>
          <p:cNvCxnSpPr>
            <a:stCxn id="125" idx="3"/>
            <a:endCxn id="130" idx="1"/>
          </p:cNvCxnSpPr>
          <p:nvPr/>
        </p:nvCxnSpPr>
        <p:spPr>
          <a:xfrm rot="10800000" flipH="1">
            <a:off x="2107624" y="3150366"/>
            <a:ext cx="533550" cy="821300"/>
          </a:xfrm>
          <a:prstGeom prst="straightConnector1">
            <a:avLst/>
          </a:prstGeom>
          <a:noFill/>
          <a:ln w="19050" cap="flat">
            <a:solidFill>
              <a:schemeClr val="dk2"/>
            </a:solidFill>
            <a:prstDash val="solid"/>
            <a:round/>
            <a:headEnd type="none" w="lg" len="lg"/>
            <a:tailEnd type="triangle" w="lg" len="lg"/>
          </a:ln>
        </p:spPr>
      </p:cxnSp>
      <p:sp>
        <p:nvSpPr>
          <p:cNvPr id="135" name="Shape 135"/>
          <p:cNvSpPr/>
          <p:nvPr/>
        </p:nvSpPr>
        <p:spPr>
          <a:xfrm>
            <a:off x="3827325" y="2343585"/>
            <a:ext cx="4087075" cy="1454830"/>
          </a:xfrm>
          <a:custGeom>
            <a:avLst/>
            <a:gdLst/>
            <a:ahLst/>
            <a:cxnLst/>
            <a:rect l="0" t="0" r="0" b="0"/>
            <a:pathLst>
              <a:path w="163483" h="43646" extrusionOk="0">
                <a:moveTo>
                  <a:pt x="0" y="23557"/>
                </a:moveTo>
                <a:cubicBezTo>
                  <a:pt x="12815" y="19689"/>
                  <a:pt x="49644" y="-2998"/>
                  <a:pt x="76892" y="350"/>
                </a:cubicBezTo>
                <a:cubicBezTo>
                  <a:pt x="104139" y="3698"/>
                  <a:pt x="149051" y="36430"/>
                  <a:pt x="163483" y="43646"/>
                </a:cubicBezTo>
              </a:path>
            </a:pathLst>
          </a:custGeom>
          <a:noFill/>
          <a:ln w="19050" cap="flat">
            <a:solidFill>
              <a:schemeClr val="dk2"/>
            </a:solidFill>
            <a:prstDash val="solid"/>
            <a:round/>
            <a:headEnd type="none" w="lg" len="lg"/>
            <a:tailEnd type="none" w="lg" len="lg"/>
          </a:ln>
        </p:spPr>
      </p:sp>
      <p:sp>
        <p:nvSpPr>
          <p:cNvPr id="123" name="Shape 123"/>
          <p:cNvSpPr/>
          <p:nvPr/>
        </p:nvSpPr>
        <p:spPr>
          <a:xfrm>
            <a:off x="7275300"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Callback</a:t>
            </a:r>
          </a:p>
        </p:txBody>
      </p:sp>
      <p:sp>
        <p:nvSpPr>
          <p:cNvPr id="136" name="Shape 136"/>
          <p:cNvSpPr/>
          <p:nvPr/>
        </p:nvSpPr>
        <p:spPr>
          <a:xfrm rot="67">
            <a:off x="4128699" y="1489362"/>
            <a:ext cx="2744927" cy="1901825"/>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Event Aggregator</a:t>
            </a:r>
          </a:p>
        </p:txBody>
      </p:sp>
      <p:sp>
        <p:nvSpPr>
          <p:cNvPr id="137" name="Shape 137"/>
          <p:cNvSpPr/>
          <p:nvPr/>
        </p:nvSpPr>
        <p:spPr>
          <a:xfrm>
            <a:off x="2797025" y="3649300"/>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Model</a:t>
            </a:r>
          </a:p>
        </p:txBody>
      </p:sp>
      <p:sp>
        <p:nvSpPr>
          <p:cNvPr id="138" name="Shape 138"/>
          <p:cNvSpPr/>
          <p:nvPr/>
        </p:nvSpPr>
        <p:spPr>
          <a:xfrm>
            <a:off x="4076675" y="4790433"/>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Query Service</a:t>
            </a:r>
          </a:p>
        </p:txBody>
      </p:sp>
      <p:sp>
        <p:nvSpPr>
          <p:cNvPr id="139" name="Shape 139"/>
          <p:cNvSpPr/>
          <p:nvPr/>
        </p:nvSpPr>
        <p:spPr>
          <a:xfrm>
            <a:off x="2474000" y="4790433"/>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Factory</a:t>
            </a:r>
          </a:p>
        </p:txBody>
      </p:sp>
      <p:cxnSp>
        <p:nvCxnSpPr>
          <p:cNvPr id="140" name="Shape 140"/>
          <p:cNvCxnSpPr>
            <a:stCxn id="138" idx="1"/>
            <a:endCxn id="139" idx="3"/>
          </p:cNvCxnSpPr>
          <p:nvPr/>
        </p:nvCxnSpPr>
        <p:spPr>
          <a:xfrm rot="10800000">
            <a:off x="3426499" y="5135433"/>
            <a:ext cx="650175" cy="0"/>
          </a:xfrm>
          <a:prstGeom prst="straightConnector1">
            <a:avLst/>
          </a:prstGeom>
          <a:noFill/>
          <a:ln w="19050" cap="flat">
            <a:solidFill>
              <a:schemeClr val="dk2"/>
            </a:solidFill>
            <a:prstDash val="solid"/>
            <a:round/>
            <a:headEnd type="none" w="lg" len="lg"/>
            <a:tailEnd type="triangle" w="lg" len="lg"/>
          </a:ln>
        </p:spPr>
      </p:cxnSp>
      <p:grpSp>
        <p:nvGrpSpPr>
          <p:cNvPr id="141" name="Shape 141"/>
          <p:cNvGrpSpPr/>
          <p:nvPr/>
        </p:nvGrpSpPr>
        <p:grpSpPr>
          <a:xfrm>
            <a:off x="457200" y="3564913"/>
            <a:ext cx="4045500" cy="1225402"/>
            <a:chOff x="457200" y="2597550"/>
            <a:chExt cx="4045500" cy="919074"/>
          </a:xfrm>
        </p:grpSpPr>
        <p:sp>
          <p:nvSpPr>
            <p:cNvPr id="142" name="Shape 142"/>
            <p:cNvSpPr/>
            <p:nvPr/>
          </p:nvSpPr>
          <p:spPr>
            <a:xfrm>
              <a:off x="457200" y="2597550"/>
              <a:ext cx="4045500" cy="744599"/>
            </a:xfrm>
            <a:prstGeom prst="arc">
              <a:avLst>
                <a:gd name="adj1" fmla="val 21465709"/>
                <a:gd name="adj2" fmla="val 10896347"/>
              </a:avLst>
            </a:prstGeom>
            <a:no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43" name="Shape 143"/>
            <p:cNvCxnSpPr/>
            <p:nvPr/>
          </p:nvCxnSpPr>
          <p:spPr>
            <a:xfrm>
              <a:off x="2537150" y="3351025"/>
              <a:ext cx="413100" cy="165599"/>
            </a:xfrm>
            <a:prstGeom prst="straightConnector1">
              <a:avLst/>
            </a:prstGeom>
            <a:noFill/>
            <a:ln w="19050" cap="flat">
              <a:solidFill>
                <a:srgbClr val="D9D9D9"/>
              </a:solidFill>
              <a:prstDash val="solid"/>
              <a:round/>
              <a:headEnd type="none" w="lg" len="lg"/>
              <a:tailEnd type="none" w="lg" len="lg"/>
            </a:ln>
          </p:spPr>
        </p:cxnSp>
      </p:grpSp>
      <p:sp>
        <p:nvSpPr>
          <p:cNvPr id="144" name="Shape 144"/>
          <p:cNvSpPr/>
          <p:nvPr/>
        </p:nvSpPr>
        <p:spPr>
          <a:xfrm>
            <a:off x="6113324" y="5449500"/>
            <a:ext cx="2511107" cy="1466262"/>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Other stuff</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p:nvPr/>
        </p:nvSpPr>
        <p:spPr>
          <a:xfrm>
            <a:off x="3742075" y="2075038"/>
            <a:ext cx="4003000" cy="1711723"/>
          </a:xfrm>
          <a:custGeom>
            <a:avLst/>
            <a:gdLst/>
            <a:ahLst/>
            <a:cxnLst/>
            <a:rect l="0" t="0" r="0" b="0"/>
            <a:pathLst>
              <a:path w="160120" h="51353" extrusionOk="0">
                <a:moveTo>
                  <a:pt x="0" y="47477"/>
                </a:moveTo>
                <a:cubicBezTo>
                  <a:pt x="9243" y="41066"/>
                  <a:pt x="37620" y="16368"/>
                  <a:pt x="55461" y="9013"/>
                </a:cubicBezTo>
                <a:cubicBezTo>
                  <a:pt x="73301" y="1658"/>
                  <a:pt x="89601" y="-3709"/>
                  <a:pt x="107045" y="3347"/>
                </a:cubicBezTo>
                <a:cubicBezTo>
                  <a:pt x="124488" y="10403"/>
                  <a:pt x="151274" y="43352"/>
                  <a:pt x="160120" y="51353"/>
                </a:cubicBezTo>
              </a:path>
            </a:pathLst>
          </a:custGeom>
          <a:noFill/>
          <a:ln w="19050" cap="flat">
            <a:solidFill>
              <a:schemeClr val="dk2"/>
            </a:solidFill>
            <a:prstDash val="solid"/>
            <a:round/>
            <a:headEnd type="none" w="lg" len="lg"/>
            <a:tailEnd type="none" w="lg" len="lg"/>
          </a:ln>
        </p:spPr>
      </p:sp>
      <p:sp>
        <p:nvSpPr>
          <p:cNvPr id="150" name="Shape 150"/>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151" name="Shape 15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MVVM - Black Box</a:t>
            </a:r>
          </a:p>
        </p:txBody>
      </p:sp>
      <p:sp>
        <p:nvSpPr>
          <p:cNvPr id="152" name="Shape 152"/>
          <p:cNvSpPr/>
          <p:nvPr/>
        </p:nvSpPr>
        <p:spPr>
          <a:xfrm>
            <a:off x="5264725" y="4606110"/>
            <a:ext cx="1871375" cy="1371232"/>
          </a:xfrm>
          <a:custGeom>
            <a:avLst/>
            <a:gdLst/>
            <a:ahLst/>
            <a:cxnLst/>
            <a:rect l="0" t="0" r="0" b="0"/>
            <a:pathLst>
              <a:path w="74855" h="41138" extrusionOk="0">
                <a:moveTo>
                  <a:pt x="0" y="21006"/>
                </a:moveTo>
                <a:cubicBezTo>
                  <a:pt x="3810" y="17542"/>
                  <a:pt x="11083" y="1667"/>
                  <a:pt x="22860" y="224"/>
                </a:cubicBezTo>
                <a:cubicBezTo>
                  <a:pt x="34636" y="-1219"/>
                  <a:pt x="62403" y="6112"/>
                  <a:pt x="70658" y="12347"/>
                </a:cubicBezTo>
                <a:cubicBezTo>
                  <a:pt x="78913" y="18581"/>
                  <a:pt x="72390" y="32839"/>
                  <a:pt x="72390" y="37631"/>
                </a:cubicBezTo>
                <a:cubicBezTo>
                  <a:pt x="72390" y="42422"/>
                  <a:pt x="70946" y="40517"/>
                  <a:pt x="70658" y="41095"/>
                </a:cubicBezTo>
              </a:path>
            </a:pathLst>
          </a:custGeom>
          <a:noFill/>
          <a:ln w="19050" cap="flat">
            <a:solidFill>
              <a:schemeClr val="dk2"/>
            </a:solidFill>
            <a:prstDash val="solid"/>
            <a:round/>
            <a:headEnd type="none" w="lg" len="lg"/>
            <a:tailEnd type="none" w="lg" len="lg"/>
          </a:ln>
        </p:spPr>
      </p:sp>
      <p:cxnSp>
        <p:nvCxnSpPr>
          <p:cNvPr id="153" name="Shape 153"/>
          <p:cNvCxnSpPr>
            <a:stCxn id="154" idx="2"/>
          </p:cNvCxnSpPr>
          <p:nvPr/>
        </p:nvCxnSpPr>
        <p:spPr>
          <a:xfrm>
            <a:off x="6282175" y="4316666"/>
            <a:ext cx="783600" cy="1664100"/>
          </a:xfrm>
          <a:prstGeom prst="straightConnector1">
            <a:avLst/>
          </a:prstGeom>
          <a:noFill/>
          <a:ln w="19050" cap="flat">
            <a:solidFill>
              <a:schemeClr val="dk2"/>
            </a:solidFill>
            <a:prstDash val="solid"/>
            <a:round/>
            <a:headEnd type="none" w="lg" len="lg"/>
            <a:tailEnd type="triangle" w="lg" len="lg"/>
          </a:ln>
        </p:spPr>
      </p:cxnSp>
      <p:cxnSp>
        <p:nvCxnSpPr>
          <p:cNvPr id="155" name="Shape 155"/>
          <p:cNvCxnSpPr>
            <a:endCxn id="156" idx="2"/>
          </p:cNvCxnSpPr>
          <p:nvPr/>
        </p:nvCxnSpPr>
        <p:spPr>
          <a:xfrm rot="10800000" flipH="1">
            <a:off x="7368750" y="4316666"/>
            <a:ext cx="497999" cy="1559999"/>
          </a:xfrm>
          <a:prstGeom prst="straightConnector1">
            <a:avLst/>
          </a:prstGeom>
          <a:noFill/>
          <a:ln w="19050" cap="flat">
            <a:solidFill>
              <a:schemeClr val="dk2"/>
            </a:solidFill>
            <a:prstDash val="solid"/>
            <a:round/>
            <a:headEnd type="none" w="lg" len="lg"/>
            <a:tailEnd type="triangle" w="lg" len="lg"/>
          </a:ln>
        </p:spPr>
      </p:cxnSp>
      <p:sp>
        <p:nvSpPr>
          <p:cNvPr id="157" name="Shape 157"/>
          <p:cNvSpPr/>
          <p:nvPr/>
        </p:nvSpPr>
        <p:spPr>
          <a:xfrm>
            <a:off x="3725150" y="2996148"/>
            <a:ext cx="2389900" cy="1068873"/>
          </a:xfrm>
          <a:custGeom>
            <a:avLst/>
            <a:gdLst/>
            <a:ahLst/>
            <a:cxnLst/>
            <a:rect l="0" t="0" r="0" b="0"/>
            <a:pathLst>
              <a:path w="95596" h="32067" extrusionOk="0">
                <a:moveTo>
                  <a:pt x="0" y="32067"/>
                </a:moveTo>
                <a:cubicBezTo>
                  <a:pt x="7042" y="26756"/>
                  <a:pt x="26323" y="1818"/>
                  <a:pt x="42256" y="202"/>
                </a:cubicBezTo>
                <a:cubicBezTo>
                  <a:pt x="58188" y="-1414"/>
                  <a:pt x="86706" y="18674"/>
                  <a:pt x="95596" y="22369"/>
                </a:cubicBezTo>
              </a:path>
            </a:pathLst>
          </a:custGeom>
          <a:noFill/>
          <a:ln w="19050" cap="flat">
            <a:solidFill>
              <a:schemeClr val="dk2"/>
            </a:solidFill>
            <a:prstDash val="solid"/>
            <a:round/>
            <a:headEnd type="none" w="lg" len="lg"/>
            <a:tailEnd type="none" w="lg" len="lg"/>
          </a:ln>
        </p:spPr>
      </p:sp>
      <p:sp>
        <p:nvSpPr>
          <p:cNvPr id="158" name="Shape 158"/>
          <p:cNvSpPr/>
          <p:nvPr/>
        </p:nvSpPr>
        <p:spPr>
          <a:xfrm>
            <a:off x="1155125" y="36266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 Model</a:t>
            </a:r>
          </a:p>
        </p:txBody>
      </p:sp>
      <p:sp>
        <p:nvSpPr>
          <p:cNvPr id="154" name="Shape 154"/>
          <p:cNvSpPr/>
          <p:nvPr/>
        </p:nvSpPr>
        <p:spPr>
          <a:xfrm>
            <a:off x="5690725"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Handler</a:t>
            </a:r>
          </a:p>
        </p:txBody>
      </p:sp>
      <p:sp>
        <p:nvSpPr>
          <p:cNvPr id="159" name="Shape 159"/>
          <p:cNvSpPr/>
          <p:nvPr/>
        </p:nvSpPr>
        <p:spPr>
          <a:xfrm>
            <a:off x="5673450" y="4688833"/>
            <a:ext cx="3080999" cy="310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Service</a:t>
            </a:r>
          </a:p>
        </p:txBody>
      </p:sp>
      <p:cxnSp>
        <p:nvCxnSpPr>
          <p:cNvPr id="160" name="Shape 160"/>
          <p:cNvCxnSpPr/>
          <p:nvPr/>
        </p:nvCxnSpPr>
        <p:spPr>
          <a:xfrm>
            <a:off x="2107625" y="3949050"/>
            <a:ext cx="689400" cy="0"/>
          </a:xfrm>
          <a:prstGeom prst="straightConnector1">
            <a:avLst/>
          </a:prstGeom>
          <a:noFill/>
          <a:ln w="19050" cap="flat">
            <a:solidFill>
              <a:schemeClr val="dk2"/>
            </a:solidFill>
            <a:prstDash val="solid"/>
            <a:round/>
            <a:headEnd type="none" w="lg" len="lg"/>
            <a:tailEnd type="triangle" w="lg" len="lg"/>
          </a:ln>
        </p:spPr>
      </p:cxnSp>
      <p:cxnSp>
        <p:nvCxnSpPr>
          <p:cNvPr id="161" name="Shape 161"/>
          <p:cNvCxnSpPr/>
          <p:nvPr/>
        </p:nvCxnSpPr>
        <p:spPr>
          <a:xfrm rot="10800000">
            <a:off x="2118874" y="3994283"/>
            <a:ext cx="718800" cy="0"/>
          </a:xfrm>
          <a:prstGeom prst="straightConnector1">
            <a:avLst/>
          </a:prstGeom>
          <a:noFill/>
          <a:ln w="19050" cap="flat">
            <a:solidFill>
              <a:schemeClr val="dk2"/>
            </a:solidFill>
            <a:prstDash val="solid"/>
            <a:round/>
            <a:headEnd type="none" w="lg" len="lg"/>
            <a:tailEnd type="triangle" w="lg" len="lg"/>
          </a:ln>
        </p:spPr>
      </p:cxnSp>
      <p:cxnSp>
        <p:nvCxnSpPr>
          <p:cNvPr id="162" name="Shape 162"/>
          <p:cNvCxnSpPr/>
          <p:nvPr/>
        </p:nvCxnSpPr>
        <p:spPr>
          <a:xfrm rot="3341430">
            <a:off x="735087" y="3281958"/>
            <a:ext cx="885103" cy="0"/>
          </a:xfrm>
          <a:prstGeom prst="straightConnector1">
            <a:avLst/>
          </a:prstGeom>
          <a:noFill/>
          <a:ln w="19050" cap="flat">
            <a:solidFill>
              <a:schemeClr val="dk2"/>
            </a:solidFill>
            <a:prstDash val="solid"/>
            <a:round/>
            <a:headEnd type="none" w="lg" len="lg"/>
            <a:tailEnd type="triangle" w="lg" len="lg"/>
          </a:ln>
        </p:spPr>
      </p:cxnSp>
      <p:cxnSp>
        <p:nvCxnSpPr>
          <p:cNvPr id="163" name="Shape 163"/>
          <p:cNvCxnSpPr/>
          <p:nvPr/>
        </p:nvCxnSpPr>
        <p:spPr>
          <a:xfrm rot="-7459062">
            <a:off x="779683" y="3243980"/>
            <a:ext cx="858311" cy="0"/>
          </a:xfrm>
          <a:prstGeom prst="straightConnector1">
            <a:avLst/>
          </a:prstGeom>
          <a:noFill/>
          <a:ln w="19050" cap="flat">
            <a:solidFill>
              <a:schemeClr val="dk2"/>
            </a:solidFill>
            <a:prstDash val="solid"/>
            <a:round/>
            <a:headEnd type="none" w="lg" len="lg"/>
            <a:tailEnd type="triangle" w="lg" len="lg"/>
          </a:ln>
        </p:spPr>
      </p:cxnSp>
      <p:sp>
        <p:nvSpPr>
          <p:cNvPr id="164" name="Shape 164"/>
          <p:cNvSpPr/>
          <p:nvPr/>
        </p:nvSpPr>
        <p:spPr>
          <a:xfrm>
            <a:off x="14400" y="22538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a:t>
            </a:r>
          </a:p>
        </p:txBody>
      </p:sp>
      <p:sp>
        <p:nvSpPr>
          <p:cNvPr id="156" name="Shape 156"/>
          <p:cNvSpPr/>
          <p:nvPr/>
        </p:nvSpPr>
        <p:spPr>
          <a:xfrm>
            <a:off x="7275300"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Callback</a:t>
            </a:r>
          </a:p>
        </p:txBody>
      </p:sp>
      <p:sp>
        <p:nvSpPr>
          <p:cNvPr id="165" name="Shape 165"/>
          <p:cNvSpPr/>
          <p:nvPr/>
        </p:nvSpPr>
        <p:spPr>
          <a:xfrm rot="67">
            <a:off x="4128699" y="1489362"/>
            <a:ext cx="2744927" cy="1901825"/>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Event Aggregator</a:t>
            </a:r>
          </a:p>
        </p:txBody>
      </p:sp>
      <p:sp>
        <p:nvSpPr>
          <p:cNvPr id="166" name="Shape 166"/>
          <p:cNvSpPr/>
          <p:nvPr/>
        </p:nvSpPr>
        <p:spPr>
          <a:xfrm>
            <a:off x="2797025" y="3649300"/>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Model</a:t>
            </a:r>
          </a:p>
        </p:txBody>
      </p:sp>
      <p:sp>
        <p:nvSpPr>
          <p:cNvPr id="167" name="Shape 167"/>
          <p:cNvSpPr/>
          <p:nvPr/>
        </p:nvSpPr>
        <p:spPr>
          <a:xfrm>
            <a:off x="4076675" y="4790433"/>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dirty="0"/>
              <a:t>Query Service</a:t>
            </a:r>
          </a:p>
        </p:txBody>
      </p:sp>
      <p:sp>
        <p:nvSpPr>
          <p:cNvPr id="168" name="Shape 168"/>
          <p:cNvSpPr/>
          <p:nvPr/>
        </p:nvSpPr>
        <p:spPr>
          <a:xfrm>
            <a:off x="2474000" y="4790433"/>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Factory</a:t>
            </a:r>
          </a:p>
        </p:txBody>
      </p:sp>
      <p:cxnSp>
        <p:nvCxnSpPr>
          <p:cNvPr id="169" name="Shape 169"/>
          <p:cNvCxnSpPr>
            <a:stCxn id="167" idx="1"/>
            <a:endCxn id="168" idx="3"/>
          </p:cNvCxnSpPr>
          <p:nvPr/>
        </p:nvCxnSpPr>
        <p:spPr>
          <a:xfrm rot="10800000">
            <a:off x="3426499" y="5135433"/>
            <a:ext cx="650175" cy="0"/>
          </a:xfrm>
          <a:prstGeom prst="straightConnector1">
            <a:avLst/>
          </a:prstGeom>
          <a:noFill/>
          <a:ln w="19050" cap="flat">
            <a:solidFill>
              <a:schemeClr val="dk2"/>
            </a:solidFill>
            <a:prstDash val="solid"/>
            <a:round/>
            <a:headEnd type="none" w="lg" len="lg"/>
            <a:tailEnd type="triangle" w="lg" len="lg"/>
          </a:ln>
        </p:spPr>
      </p:cxnSp>
      <p:grpSp>
        <p:nvGrpSpPr>
          <p:cNvPr id="170" name="Shape 170"/>
          <p:cNvGrpSpPr/>
          <p:nvPr/>
        </p:nvGrpSpPr>
        <p:grpSpPr>
          <a:xfrm>
            <a:off x="457200" y="3564913"/>
            <a:ext cx="4045500" cy="1225402"/>
            <a:chOff x="457200" y="2597550"/>
            <a:chExt cx="4045500" cy="919074"/>
          </a:xfrm>
        </p:grpSpPr>
        <p:sp>
          <p:nvSpPr>
            <p:cNvPr id="171" name="Shape 171"/>
            <p:cNvSpPr/>
            <p:nvPr/>
          </p:nvSpPr>
          <p:spPr>
            <a:xfrm>
              <a:off x="457200" y="2597550"/>
              <a:ext cx="4045500" cy="744599"/>
            </a:xfrm>
            <a:prstGeom prst="arc">
              <a:avLst>
                <a:gd name="adj1" fmla="val 21465709"/>
                <a:gd name="adj2" fmla="val 10896347"/>
              </a:avLst>
            </a:prstGeom>
            <a:no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72" name="Shape 172"/>
            <p:cNvCxnSpPr/>
            <p:nvPr/>
          </p:nvCxnSpPr>
          <p:spPr>
            <a:xfrm>
              <a:off x="2537150" y="3351025"/>
              <a:ext cx="413100" cy="165599"/>
            </a:xfrm>
            <a:prstGeom prst="straightConnector1">
              <a:avLst/>
            </a:prstGeom>
            <a:noFill/>
            <a:ln w="19050" cap="flat">
              <a:solidFill>
                <a:srgbClr val="D9D9D9"/>
              </a:solidFill>
              <a:prstDash val="solid"/>
              <a:round/>
              <a:headEnd type="none" w="lg" len="lg"/>
              <a:tailEnd type="none" w="lg" len="lg"/>
            </a:ln>
          </p:spPr>
        </p:cxnSp>
      </p:grpSp>
      <p:sp>
        <p:nvSpPr>
          <p:cNvPr id="173" name="Shape 173"/>
          <p:cNvSpPr/>
          <p:nvPr/>
        </p:nvSpPr>
        <p:spPr>
          <a:xfrm>
            <a:off x="6113324" y="5449500"/>
            <a:ext cx="2511107" cy="1466262"/>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Other stuff</a:t>
            </a:r>
          </a:p>
        </p:txBody>
      </p:sp>
      <p:sp>
        <p:nvSpPr>
          <p:cNvPr id="174" name="Shape 174"/>
          <p:cNvSpPr/>
          <p:nvPr/>
        </p:nvSpPr>
        <p:spPr>
          <a:xfrm>
            <a:off x="1039925" y="3561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175" name="Shape 175"/>
          <p:cNvSpPr/>
          <p:nvPr/>
        </p:nvSpPr>
        <p:spPr>
          <a:xfrm>
            <a:off x="2641175" y="3583702"/>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176" name="Shape 176"/>
          <p:cNvSpPr/>
          <p:nvPr/>
        </p:nvSpPr>
        <p:spPr>
          <a:xfrm>
            <a:off x="2358800" y="4738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177" name="Shape 177"/>
          <p:cNvSpPr/>
          <p:nvPr/>
        </p:nvSpPr>
        <p:spPr>
          <a:xfrm>
            <a:off x="4076675" y="4738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178" name="Shape 178"/>
          <p:cNvSpPr/>
          <p:nvPr/>
        </p:nvSpPr>
        <p:spPr>
          <a:xfrm>
            <a:off x="5690725" y="35384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179" name="Shape 179"/>
          <p:cNvSpPr/>
          <p:nvPr/>
        </p:nvSpPr>
        <p:spPr>
          <a:xfrm>
            <a:off x="7275300" y="35384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185" name="Shape 18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endParaRPr/>
          </a:p>
        </p:txBody>
      </p:sp>
      <p:sp>
        <p:nvSpPr>
          <p:cNvPr id="186" name="Shape 18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2"/>
              </a:buClr>
              <a:buSzPct val="100000"/>
              <a:buFont typeface="Arial"/>
              <a:buChar char="●"/>
            </a:pPr>
            <a:r>
              <a:rPr lang="en-GB" dirty="0"/>
              <a:t>View Model - </a:t>
            </a:r>
            <a:r>
              <a:rPr lang="en-GB" sz="1800" dirty="0" err="1"/>
              <a:t>TestClickingSaveTellsTheModelToSave</a:t>
            </a:r>
            <a:r>
              <a:rPr lang="en-GB" sz="1800" dirty="0"/>
              <a:t>()</a:t>
            </a:r>
          </a:p>
          <a:p>
            <a:pPr marL="457200" marR="0" lvl="0" indent="-419100" algn="l" rtl="0">
              <a:lnSpc>
                <a:spcPct val="100000"/>
              </a:lnSpc>
              <a:spcBef>
                <a:spcPts val="600"/>
              </a:spcBef>
              <a:spcAft>
                <a:spcPts val="0"/>
              </a:spcAft>
              <a:buClr>
                <a:schemeClr val="dk2"/>
              </a:buClr>
              <a:buSzPct val="100000"/>
              <a:buFont typeface="Arial"/>
              <a:buChar char="●"/>
            </a:pPr>
            <a:r>
              <a:rPr lang="en-GB" dirty="0"/>
              <a:t>Model - </a:t>
            </a:r>
            <a:r>
              <a:rPr lang="en-GB" sz="1800" dirty="0" err="1"/>
              <a:t>TestModelSavesWhenToldToSave</a:t>
            </a:r>
            <a:r>
              <a:rPr lang="en-GB" sz="1800" dirty="0"/>
              <a: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192" name="Shape 19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MVVM - Black Box</a:t>
            </a:r>
          </a:p>
        </p:txBody>
      </p:sp>
      <p:sp>
        <p:nvSpPr>
          <p:cNvPr id="193" name="Shape 193"/>
          <p:cNvSpPr/>
          <p:nvPr/>
        </p:nvSpPr>
        <p:spPr>
          <a:xfrm>
            <a:off x="5264725" y="4606110"/>
            <a:ext cx="1871375" cy="1371232"/>
          </a:xfrm>
          <a:custGeom>
            <a:avLst/>
            <a:gdLst/>
            <a:ahLst/>
            <a:cxnLst/>
            <a:rect l="0" t="0" r="0" b="0"/>
            <a:pathLst>
              <a:path w="74855" h="41138" extrusionOk="0">
                <a:moveTo>
                  <a:pt x="0" y="21006"/>
                </a:moveTo>
                <a:cubicBezTo>
                  <a:pt x="3810" y="17542"/>
                  <a:pt x="11083" y="1667"/>
                  <a:pt x="22860" y="224"/>
                </a:cubicBezTo>
                <a:cubicBezTo>
                  <a:pt x="34636" y="-1219"/>
                  <a:pt x="62403" y="6112"/>
                  <a:pt x="70658" y="12347"/>
                </a:cubicBezTo>
                <a:cubicBezTo>
                  <a:pt x="78913" y="18581"/>
                  <a:pt x="72390" y="32839"/>
                  <a:pt x="72390" y="37631"/>
                </a:cubicBezTo>
                <a:cubicBezTo>
                  <a:pt x="72390" y="42422"/>
                  <a:pt x="70946" y="40517"/>
                  <a:pt x="70658" y="41095"/>
                </a:cubicBezTo>
              </a:path>
            </a:pathLst>
          </a:custGeom>
          <a:noFill/>
          <a:ln w="19050" cap="flat">
            <a:solidFill>
              <a:schemeClr val="dk2"/>
            </a:solidFill>
            <a:prstDash val="solid"/>
            <a:round/>
            <a:headEnd type="none" w="lg" len="lg"/>
            <a:tailEnd type="none" w="lg" len="lg"/>
          </a:ln>
        </p:spPr>
      </p:sp>
      <p:cxnSp>
        <p:nvCxnSpPr>
          <p:cNvPr id="194" name="Shape 194"/>
          <p:cNvCxnSpPr>
            <a:stCxn id="195" idx="2"/>
          </p:cNvCxnSpPr>
          <p:nvPr/>
        </p:nvCxnSpPr>
        <p:spPr>
          <a:xfrm>
            <a:off x="6282175" y="4316666"/>
            <a:ext cx="783600" cy="1664100"/>
          </a:xfrm>
          <a:prstGeom prst="straightConnector1">
            <a:avLst/>
          </a:prstGeom>
          <a:noFill/>
          <a:ln w="19050" cap="flat">
            <a:solidFill>
              <a:schemeClr val="dk2"/>
            </a:solidFill>
            <a:prstDash val="solid"/>
            <a:round/>
            <a:headEnd type="none" w="lg" len="lg"/>
            <a:tailEnd type="triangle" w="lg" len="lg"/>
          </a:ln>
        </p:spPr>
      </p:cxnSp>
      <p:cxnSp>
        <p:nvCxnSpPr>
          <p:cNvPr id="196" name="Shape 196"/>
          <p:cNvCxnSpPr>
            <a:endCxn id="197" idx="2"/>
          </p:cNvCxnSpPr>
          <p:nvPr/>
        </p:nvCxnSpPr>
        <p:spPr>
          <a:xfrm rot="10800000" flipH="1">
            <a:off x="7368750" y="4316666"/>
            <a:ext cx="497999" cy="1559999"/>
          </a:xfrm>
          <a:prstGeom prst="straightConnector1">
            <a:avLst/>
          </a:prstGeom>
          <a:noFill/>
          <a:ln w="19050" cap="flat">
            <a:solidFill>
              <a:schemeClr val="dk2"/>
            </a:solidFill>
            <a:prstDash val="solid"/>
            <a:round/>
            <a:headEnd type="none" w="lg" len="lg"/>
            <a:tailEnd type="triangle" w="lg" len="lg"/>
          </a:ln>
        </p:spPr>
      </p:cxnSp>
      <p:sp>
        <p:nvSpPr>
          <p:cNvPr id="198" name="Shape 198"/>
          <p:cNvSpPr/>
          <p:nvPr/>
        </p:nvSpPr>
        <p:spPr>
          <a:xfrm>
            <a:off x="3725150" y="2996148"/>
            <a:ext cx="2389900" cy="1068873"/>
          </a:xfrm>
          <a:custGeom>
            <a:avLst/>
            <a:gdLst/>
            <a:ahLst/>
            <a:cxnLst/>
            <a:rect l="0" t="0" r="0" b="0"/>
            <a:pathLst>
              <a:path w="95596" h="32067" extrusionOk="0">
                <a:moveTo>
                  <a:pt x="0" y="32067"/>
                </a:moveTo>
                <a:cubicBezTo>
                  <a:pt x="7042" y="26756"/>
                  <a:pt x="26323" y="1818"/>
                  <a:pt x="42256" y="202"/>
                </a:cubicBezTo>
                <a:cubicBezTo>
                  <a:pt x="58188" y="-1414"/>
                  <a:pt x="86706" y="18674"/>
                  <a:pt x="95596" y="22369"/>
                </a:cubicBezTo>
              </a:path>
            </a:pathLst>
          </a:custGeom>
          <a:noFill/>
          <a:ln w="19050" cap="flat">
            <a:solidFill>
              <a:schemeClr val="dk2"/>
            </a:solidFill>
            <a:prstDash val="solid"/>
            <a:round/>
            <a:headEnd type="none" w="lg" len="lg"/>
            <a:tailEnd type="none" w="lg" len="lg"/>
          </a:ln>
        </p:spPr>
      </p:sp>
      <p:sp>
        <p:nvSpPr>
          <p:cNvPr id="199" name="Shape 199"/>
          <p:cNvSpPr/>
          <p:nvPr/>
        </p:nvSpPr>
        <p:spPr>
          <a:xfrm>
            <a:off x="1155125" y="36266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 Model</a:t>
            </a:r>
          </a:p>
        </p:txBody>
      </p:sp>
      <p:sp>
        <p:nvSpPr>
          <p:cNvPr id="195" name="Shape 195"/>
          <p:cNvSpPr/>
          <p:nvPr/>
        </p:nvSpPr>
        <p:spPr>
          <a:xfrm>
            <a:off x="5690725"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Handler</a:t>
            </a:r>
          </a:p>
        </p:txBody>
      </p:sp>
      <p:sp>
        <p:nvSpPr>
          <p:cNvPr id="200" name="Shape 200"/>
          <p:cNvSpPr/>
          <p:nvPr/>
        </p:nvSpPr>
        <p:spPr>
          <a:xfrm>
            <a:off x="5673450" y="4688833"/>
            <a:ext cx="3080999" cy="310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Service</a:t>
            </a:r>
          </a:p>
        </p:txBody>
      </p:sp>
      <p:cxnSp>
        <p:nvCxnSpPr>
          <p:cNvPr id="201" name="Shape 201"/>
          <p:cNvCxnSpPr/>
          <p:nvPr/>
        </p:nvCxnSpPr>
        <p:spPr>
          <a:xfrm>
            <a:off x="2107625" y="3949050"/>
            <a:ext cx="689400" cy="0"/>
          </a:xfrm>
          <a:prstGeom prst="straightConnector1">
            <a:avLst/>
          </a:prstGeom>
          <a:noFill/>
          <a:ln w="19050" cap="flat">
            <a:solidFill>
              <a:schemeClr val="dk2"/>
            </a:solidFill>
            <a:prstDash val="solid"/>
            <a:round/>
            <a:headEnd type="none" w="lg" len="lg"/>
            <a:tailEnd type="triangle" w="lg" len="lg"/>
          </a:ln>
        </p:spPr>
      </p:cxnSp>
      <p:cxnSp>
        <p:nvCxnSpPr>
          <p:cNvPr id="202" name="Shape 202"/>
          <p:cNvCxnSpPr/>
          <p:nvPr/>
        </p:nvCxnSpPr>
        <p:spPr>
          <a:xfrm rot="10800000">
            <a:off x="2118874" y="3994283"/>
            <a:ext cx="718800" cy="0"/>
          </a:xfrm>
          <a:prstGeom prst="straightConnector1">
            <a:avLst/>
          </a:prstGeom>
          <a:noFill/>
          <a:ln w="19050" cap="flat">
            <a:solidFill>
              <a:schemeClr val="dk2"/>
            </a:solidFill>
            <a:prstDash val="solid"/>
            <a:round/>
            <a:headEnd type="none" w="lg" len="lg"/>
            <a:tailEnd type="triangle" w="lg" len="lg"/>
          </a:ln>
        </p:spPr>
      </p:cxnSp>
      <p:sp>
        <p:nvSpPr>
          <p:cNvPr id="203" name="Shape 203"/>
          <p:cNvSpPr/>
          <p:nvPr/>
        </p:nvSpPr>
        <p:spPr>
          <a:xfrm>
            <a:off x="2641175" y="28053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Sender</a:t>
            </a:r>
          </a:p>
        </p:txBody>
      </p:sp>
      <p:cxnSp>
        <p:nvCxnSpPr>
          <p:cNvPr id="204" name="Shape 204"/>
          <p:cNvCxnSpPr/>
          <p:nvPr/>
        </p:nvCxnSpPr>
        <p:spPr>
          <a:xfrm rot="3341430">
            <a:off x="735087" y="3281958"/>
            <a:ext cx="885103" cy="0"/>
          </a:xfrm>
          <a:prstGeom prst="straightConnector1">
            <a:avLst/>
          </a:prstGeom>
          <a:noFill/>
          <a:ln w="19050" cap="flat">
            <a:solidFill>
              <a:schemeClr val="dk2"/>
            </a:solidFill>
            <a:prstDash val="solid"/>
            <a:round/>
            <a:headEnd type="none" w="lg" len="lg"/>
            <a:tailEnd type="triangle" w="lg" len="lg"/>
          </a:ln>
        </p:spPr>
      </p:cxnSp>
      <p:cxnSp>
        <p:nvCxnSpPr>
          <p:cNvPr id="205" name="Shape 205"/>
          <p:cNvCxnSpPr/>
          <p:nvPr/>
        </p:nvCxnSpPr>
        <p:spPr>
          <a:xfrm rot="-7459062">
            <a:off x="779683" y="3243980"/>
            <a:ext cx="858311" cy="0"/>
          </a:xfrm>
          <a:prstGeom prst="straightConnector1">
            <a:avLst/>
          </a:prstGeom>
          <a:noFill/>
          <a:ln w="19050" cap="flat">
            <a:solidFill>
              <a:schemeClr val="dk2"/>
            </a:solidFill>
            <a:prstDash val="solid"/>
            <a:round/>
            <a:headEnd type="none" w="lg" len="lg"/>
            <a:tailEnd type="triangle" w="lg" len="lg"/>
          </a:ln>
        </p:spPr>
      </p:cxnSp>
      <p:sp>
        <p:nvSpPr>
          <p:cNvPr id="206" name="Shape 206"/>
          <p:cNvSpPr/>
          <p:nvPr/>
        </p:nvSpPr>
        <p:spPr>
          <a:xfrm>
            <a:off x="14400" y="22538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a:t>
            </a:r>
          </a:p>
        </p:txBody>
      </p:sp>
      <p:cxnSp>
        <p:nvCxnSpPr>
          <p:cNvPr id="207" name="Shape 207"/>
          <p:cNvCxnSpPr>
            <a:stCxn id="199" idx="3"/>
            <a:endCxn id="203" idx="1"/>
          </p:cNvCxnSpPr>
          <p:nvPr/>
        </p:nvCxnSpPr>
        <p:spPr>
          <a:xfrm rot="10800000" flipH="1">
            <a:off x="2107624" y="3150366"/>
            <a:ext cx="533550" cy="821300"/>
          </a:xfrm>
          <a:prstGeom prst="straightConnector1">
            <a:avLst/>
          </a:prstGeom>
          <a:noFill/>
          <a:ln w="19050" cap="flat">
            <a:solidFill>
              <a:schemeClr val="dk2"/>
            </a:solidFill>
            <a:prstDash val="solid"/>
            <a:round/>
            <a:headEnd type="none" w="lg" len="lg"/>
            <a:tailEnd type="triangle" w="lg" len="lg"/>
          </a:ln>
        </p:spPr>
      </p:cxnSp>
      <p:sp>
        <p:nvSpPr>
          <p:cNvPr id="208" name="Shape 208"/>
          <p:cNvSpPr/>
          <p:nvPr/>
        </p:nvSpPr>
        <p:spPr>
          <a:xfrm>
            <a:off x="3827325" y="2343585"/>
            <a:ext cx="4087075" cy="1454830"/>
          </a:xfrm>
          <a:custGeom>
            <a:avLst/>
            <a:gdLst/>
            <a:ahLst/>
            <a:cxnLst/>
            <a:rect l="0" t="0" r="0" b="0"/>
            <a:pathLst>
              <a:path w="163483" h="43646" extrusionOk="0">
                <a:moveTo>
                  <a:pt x="0" y="23557"/>
                </a:moveTo>
                <a:cubicBezTo>
                  <a:pt x="12815" y="19689"/>
                  <a:pt x="49644" y="-2998"/>
                  <a:pt x="76892" y="350"/>
                </a:cubicBezTo>
                <a:cubicBezTo>
                  <a:pt x="104139" y="3698"/>
                  <a:pt x="149051" y="36430"/>
                  <a:pt x="163483" y="43646"/>
                </a:cubicBezTo>
              </a:path>
            </a:pathLst>
          </a:custGeom>
          <a:noFill/>
          <a:ln w="19050" cap="flat">
            <a:solidFill>
              <a:schemeClr val="dk2"/>
            </a:solidFill>
            <a:prstDash val="solid"/>
            <a:round/>
            <a:headEnd type="none" w="lg" len="lg"/>
            <a:tailEnd type="none" w="lg" len="lg"/>
          </a:ln>
        </p:spPr>
      </p:sp>
      <p:sp>
        <p:nvSpPr>
          <p:cNvPr id="197" name="Shape 197"/>
          <p:cNvSpPr/>
          <p:nvPr/>
        </p:nvSpPr>
        <p:spPr>
          <a:xfrm>
            <a:off x="7275300"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Callback</a:t>
            </a:r>
          </a:p>
        </p:txBody>
      </p:sp>
      <p:sp>
        <p:nvSpPr>
          <p:cNvPr id="209" name="Shape 209"/>
          <p:cNvSpPr/>
          <p:nvPr/>
        </p:nvSpPr>
        <p:spPr>
          <a:xfrm rot="67">
            <a:off x="4128699" y="1489362"/>
            <a:ext cx="2744927" cy="1901825"/>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Event Aggregator</a:t>
            </a:r>
          </a:p>
        </p:txBody>
      </p:sp>
      <p:sp>
        <p:nvSpPr>
          <p:cNvPr id="210" name="Shape 210"/>
          <p:cNvSpPr/>
          <p:nvPr/>
        </p:nvSpPr>
        <p:spPr>
          <a:xfrm>
            <a:off x="2797025" y="3649300"/>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Model</a:t>
            </a:r>
          </a:p>
        </p:txBody>
      </p:sp>
      <p:sp>
        <p:nvSpPr>
          <p:cNvPr id="211" name="Shape 211"/>
          <p:cNvSpPr/>
          <p:nvPr/>
        </p:nvSpPr>
        <p:spPr>
          <a:xfrm>
            <a:off x="4076675" y="4790433"/>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Query Service</a:t>
            </a:r>
          </a:p>
        </p:txBody>
      </p:sp>
      <p:sp>
        <p:nvSpPr>
          <p:cNvPr id="212" name="Shape 212"/>
          <p:cNvSpPr/>
          <p:nvPr/>
        </p:nvSpPr>
        <p:spPr>
          <a:xfrm>
            <a:off x="2474000" y="4790433"/>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Factory</a:t>
            </a:r>
          </a:p>
        </p:txBody>
      </p:sp>
      <p:cxnSp>
        <p:nvCxnSpPr>
          <p:cNvPr id="213" name="Shape 213"/>
          <p:cNvCxnSpPr>
            <a:stCxn id="211" idx="1"/>
            <a:endCxn id="212" idx="3"/>
          </p:cNvCxnSpPr>
          <p:nvPr/>
        </p:nvCxnSpPr>
        <p:spPr>
          <a:xfrm rot="10800000">
            <a:off x="3426499" y="5135433"/>
            <a:ext cx="650175" cy="0"/>
          </a:xfrm>
          <a:prstGeom prst="straightConnector1">
            <a:avLst/>
          </a:prstGeom>
          <a:noFill/>
          <a:ln w="19050" cap="flat">
            <a:solidFill>
              <a:schemeClr val="dk2"/>
            </a:solidFill>
            <a:prstDash val="solid"/>
            <a:round/>
            <a:headEnd type="none" w="lg" len="lg"/>
            <a:tailEnd type="triangle" w="lg" len="lg"/>
          </a:ln>
        </p:spPr>
      </p:cxnSp>
      <p:grpSp>
        <p:nvGrpSpPr>
          <p:cNvPr id="214" name="Shape 214"/>
          <p:cNvGrpSpPr/>
          <p:nvPr/>
        </p:nvGrpSpPr>
        <p:grpSpPr>
          <a:xfrm>
            <a:off x="457200" y="3564913"/>
            <a:ext cx="4045500" cy="1225402"/>
            <a:chOff x="457200" y="2597550"/>
            <a:chExt cx="4045500" cy="919074"/>
          </a:xfrm>
        </p:grpSpPr>
        <p:sp>
          <p:nvSpPr>
            <p:cNvPr id="215" name="Shape 215"/>
            <p:cNvSpPr/>
            <p:nvPr/>
          </p:nvSpPr>
          <p:spPr>
            <a:xfrm>
              <a:off x="457200" y="2597550"/>
              <a:ext cx="4045500" cy="744599"/>
            </a:xfrm>
            <a:prstGeom prst="arc">
              <a:avLst>
                <a:gd name="adj1" fmla="val 21465709"/>
                <a:gd name="adj2" fmla="val 10896347"/>
              </a:avLst>
            </a:prstGeom>
            <a:no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16" name="Shape 216"/>
            <p:cNvCxnSpPr/>
            <p:nvPr/>
          </p:nvCxnSpPr>
          <p:spPr>
            <a:xfrm>
              <a:off x="2537150" y="3351025"/>
              <a:ext cx="413100" cy="165599"/>
            </a:xfrm>
            <a:prstGeom prst="straightConnector1">
              <a:avLst/>
            </a:prstGeom>
            <a:noFill/>
            <a:ln w="19050" cap="flat">
              <a:solidFill>
                <a:srgbClr val="D9D9D9"/>
              </a:solidFill>
              <a:prstDash val="solid"/>
              <a:round/>
              <a:headEnd type="none" w="lg" len="lg"/>
              <a:tailEnd type="none" w="lg" len="lg"/>
            </a:ln>
          </p:spPr>
        </p:cxnSp>
      </p:grpSp>
      <p:sp>
        <p:nvSpPr>
          <p:cNvPr id="217" name="Shape 217"/>
          <p:cNvSpPr/>
          <p:nvPr/>
        </p:nvSpPr>
        <p:spPr>
          <a:xfrm>
            <a:off x="6113324" y="5449500"/>
            <a:ext cx="2511107" cy="1466262"/>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Other stuff</a:t>
            </a:r>
          </a:p>
        </p:txBody>
      </p:sp>
      <p:sp>
        <p:nvSpPr>
          <p:cNvPr id="218" name="Shape 218"/>
          <p:cNvSpPr/>
          <p:nvPr/>
        </p:nvSpPr>
        <p:spPr>
          <a:xfrm>
            <a:off x="1039925" y="3561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19" name="Shape 219"/>
          <p:cNvSpPr/>
          <p:nvPr/>
        </p:nvSpPr>
        <p:spPr>
          <a:xfrm>
            <a:off x="2641175" y="2739768"/>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20" name="Shape 220"/>
          <p:cNvSpPr/>
          <p:nvPr/>
        </p:nvSpPr>
        <p:spPr>
          <a:xfrm>
            <a:off x="2641175" y="3583702"/>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21" name="Shape 221"/>
          <p:cNvSpPr/>
          <p:nvPr/>
        </p:nvSpPr>
        <p:spPr>
          <a:xfrm>
            <a:off x="2358800" y="4738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22" name="Shape 222"/>
          <p:cNvSpPr/>
          <p:nvPr/>
        </p:nvSpPr>
        <p:spPr>
          <a:xfrm>
            <a:off x="4076675" y="47380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23" name="Shape 223"/>
          <p:cNvSpPr/>
          <p:nvPr/>
        </p:nvSpPr>
        <p:spPr>
          <a:xfrm>
            <a:off x="5690725" y="35384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
        <p:nvSpPr>
          <p:cNvPr id="224" name="Shape 224"/>
          <p:cNvSpPr/>
          <p:nvPr/>
        </p:nvSpPr>
        <p:spPr>
          <a:xfrm>
            <a:off x="7275300" y="3538469"/>
            <a:ext cx="1182900" cy="8210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78571"/>
              <a:buFont typeface="Arial"/>
              <a:buNone/>
            </a:pPr>
            <a:r>
              <a:rPr lang="en-GB" b="1">
                <a:solidFill>
                  <a:srgbClr val="FF9900"/>
                </a:solidFill>
              </a:rPr>
              <a:t>Black Box</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230" name="Shape 23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MVVM - Black Box</a:t>
            </a:r>
          </a:p>
        </p:txBody>
      </p:sp>
      <p:sp>
        <p:nvSpPr>
          <p:cNvPr id="231" name="Shape 231"/>
          <p:cNvSpPr/>
          <p:nvPr/>
        </p:nvSpPr>
        <p:spPr>
          <a:xfrm>
            <a:off x="5264725" y="4606110"/>
            <a:ext cx="1871375" cy="1371232"/>
          </a:xfrm>
          <a:custGeom>
            <a:avLst/>
            <a:gdLst/>
            <a:ahLst/>
            <a:cxnLst/>
            <a:rect l="0" t="0" r="0" b="0"/>
            <a:pathLst>
              <a:path w="74855" h="41138" extrusionOk="0">
                <a:moveTo>
                  <a:pt x="0" y="21006"/>
                </a:moveTo>
                <a:cubicBezTo>
                  <a:pt x="3810" y="17542"/>
                  <a:pt x="11083" y="1667"/>
                  <a:pt x="22860" y="224"/>
                </a:cubicBezTo>
                <a:cubicBezTo>
                  <a:pt x="34636" y="-1219"/>
                  <a:pt x="62403" y="6112"/>
                  <a:pt x="70658" y="12347"/>
                </a:cubicBezTo>
                <a:cubicBezTo>
                  <a:pt x="78913" y="18581"/>
                  <a:pt x="72390" y="32839"/>
                  <a:pt x="72390" y="37631"/>
                </a:cubicBezTo>
                <a:cubicBezTo>
                  <a:pt x="72390" y="42422"/>
                  <a:pt x="70946" y="40517"/>
                  <a:pt x="70658" y="41095"/>
                </a:cubicBezTo>
              </a:path>
            </a:pathLst>
          </a:custGeom>
          <a:noFill/>
          <a:ln w="19050" cap="flat">
            <a:solidFill>
              <a:schemeClr val="dk2"/>
            </a:solidFill>
            <a:prstDash val="solid"/>
            <a:round/>
            <a:headEnd type="none" w="lg" len="lg"/>
            <a:tailEnd type="none" w="lg" len="lg"/>
          </a:ln>
        </p:spPr>
      </p:sp>
      <p:cxnSp>
        <p:nvCxnSpPr>
          <p:cNvPr id="232" name="Shape 232"/>
          <p:cNvCxnSpPr>
            <a:stCxn id="233" idx="2"/>
          </p:cNvCxnSpPr>
          <p:nvPr/>
        </p:nvCxnSpPr>
        <p:spPr>
          <a:xfrm>
            <a:off x="6282175" y="4316666"/>
            <a:ext cx="783600" cy="1664100"/>
          </a:xfrm>
          <a:prstGeom prst="straightConnector1">
            <a:avLst/>
          </a:prstGeom>
          <a:noFill/>
          <a:ln w="19050" cap="flat">
            <a:solidFill>
              <a:schemeClr val="dk2"/>
            </a:solidFill>
            <a:prstDash val="solid"/>
            <a:round/>
            <a:headEnd type="none" w="lg" len="lg"/>
            <a:tailEnd type="triangle" w="lg" len="lg"/>
          </a:ln>
        </p:spPr>
      </p:cxnSp>
      <p:cxnSp>
        <p:nvCxnSpPr>
          <p:cNvPr id="234" name="Shape 234"/>
          <p:cNvCxnSpPr>
            <a:endCxn id="235" idx="2"/>
          </p:cNvCxnSpPr>
          <p:nvPr/>
        </p:nvCxnSpPr>
        <p:spPr>
          <a:xfrm rot="10800000" flipH="1">
            <a:off x="7368750" y="4316666"/>
            <a:ext cx="497999" cy="1559999"/>
          </a:xfrm>
          <a:prstGeom prst="straightConnector1">
            <a:avLst/>
          </a:prstGeom>
          <a:noFill/>
          <a:ln w="19050" cap="flat">
            <a:solidFill>
              <a:schemeClr val="dk2"/>
            </a:solidFill>
            <a:prstDash val="solid"/>
            <a:round/>
            <a:headEnd type="none" w="lg" len="lg"/>
            <a:tailEnd type="triangle" w="lg" len="lg"/>
          </a:ln>
        </p:spPr>
      </p:cxnSp>
      <p:sp>
        <p:nvSpPr>
          <p:cNvPr id="236" name="Shape 236"/>
          <p:cNvSpPr/>
          <p:nvPr/>
        </p:nvSpPr>
        <p:spPr>
          <a:xfrm>
            <a:off x="3725150" y="2996148"/>
            <a:ext cx="2389900" cy="1068873"/>
          </a:xfrm>
          <a:custGeom>
            <a:avLst/>
            <a:gdLst/>
            <a:ahLst/>
            <a:cxnLst/>
            <a:rect l="0" t="0" r="0" b="0"/>
            <a:pathLst>
              <a:path w="95596" h="32067" extrusionOk="0">
                <a:moveTo>
                  <a:pt x="0" y="32067"/>
                </a:moveTo>
                <a:cubicBezTo>
                  <a:pt x="7042" y="26756"/>
                  <a:pt x="26323" y="1818"/>
                  <a:pt x="42256" y="202"/>
                </a:cubicBezTo>
                <a:cubicBezTo>
                  <a:pt x="58188" y="-1414"/>
                  <a:pt x="86706" y="18674"/>
                  <a:pt x="95596" y="22369"/>
                </a:cubicBezTo>
              </a:path>
            </a:pathLst>
          </a:custGeom>
          <a:noFill/>
          <a:ln w="19050" cap="flat">
            <a:solidFill>
              <a:schemeClr val="dk2"/>
            </a:solidFill>
            <a:prstDash val="solid"/>
            <a:round/>
            <a:headEnd type="none" w="lg" len="lg"/>
            <a:tailEnd type="none" w="lg" len="lg"/>
          </a:ln>
        </p:spPr>
      </p:sp>
      <p:sp>
        <p:nvSpPr>
          <p:cNvPr id="237" name="Shape 237"/>
          <p:cNvSpPr/>
          <p:nvPr/>
        </p:nvSpPr>
        <p:spPr>
          <a:xfrm>
            <a:off x="1155125" y="36266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 Model</a:t>
            </a:r>
          </a:p>
        </p:txBody>
      </p:sp>
      <p:sp>
        <p:nvSpPr>
          <p:cNvPr id="233" name="Shape 233"/>
          <p:cNvSpPr/>
          <p:nvPr/>
        </p:nvSpPr>
        <p:spPr>
          <a:xfrm>
            <a:off x="5690725"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Handler</a:t>
            </a:r>
          </a:p>
        </p:txBody>
      </p:sp>
      <p:sp>
        <p:nvSpPr>
          <p:cNvPr id="238" name="Shape 238"/>
          <p:cNvSpPr/>
          <p:nvPr/>
        </p:nvSpPr>
        <p:spPr>
          <a:xfrm>
            <a:off x="5673450" y="4688833"/>
            <a:ext cx="3080999" cy="310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Service</a:t>
            </a:r>
          </a:p>
        </p:txBody>
      </p:sp>
      <p:cxnSp>
        <p:nvCxnSpPr>
          <p:cNvPr id="239" name="Shape 239"/>
          <p:cNvCxnSpPr/>
          <p:nvPr/>
        </p:nvCxnSpPr>
        <p:spPr>
          <a:xfrm>
            <a:off x="2107625" y="3949050"/>
            <a:ext cx="689400" cy="0"/>
          </a:xfrm>
          <a:prstGeom prst="straightConnector1">
            <a:avLst/>
          </a:prstGeom>
          <a:noFill/>
          <a:ln w="19050" cap="flat">
            <a:solidFill>
              <a:schemeClr val="dk2"/>
            </a:solidFill>
            <a:prstDash val="solid"/>
            <a:round/>
            <a:headEnd type="none" w="lg" len="lg"/>
            <a:tailEnd type="triangle" w="lg" len="lg"/>
          </a:ln>
        </p:spPr>
      </p:cxnSp>
      <p:cxnSp>
        <p:nvCxnSpPr>
          <p:cNvPr id="240" name="Shape 240"/>
          <p:cNvCxnSpPr/>
          <p:nvPr/>
        </p:nvCxnSpPr>
        <p:spPr>
          <a:xfrm rot="10800000">
            <a:off x="2118874" y="3994283"/>
            <a:ext cx="718800" cy="0"/>
          </a:xfrm>
          <a:prstGeom prst="straightConnector1">
            <a:avLst/>
          </a:prstGeom>
          <a:noFill/>
          <a:ln w="19050" cap="flat">
            <a:solidFill>
              <a:schemeClr val="dk2"/>
            </a:solidFill>
            <a:prstDash val="solid"/>
            <a:round/>
            <a:headEnd type="none" w="lg" len="lg"/>
            <a:tailEnd type="triangle" w="lg" len="lg"/>
          </a:ln>
        </p:spPr>
      </p:cxnSp>
      <p:sp>
        <p:nvSpPr>
          <p:cNvPr id="241" name="Shape 241"/>
          <p:cNvSpPr/>
          <p:nvPr/>
        </p:nvSpPr>
        <p:spPr>
          <a:xfrm>
            <a:off x="2641175" y="28053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Sender</a:t>
            </a:r>
          </a:p>
        </p:txBody>
      </p:sp>
      <p:cxnSp>
        <p:nvCxnSpPr>
          <p:cNvPr id="242" name="Shape 242"/>
          <p:cNvCxnSpPr/>
          <p:nvPr/>
        </p:nvCxnSpPr>
        <p:spPr>
          <a:xfrm rot="3341430">
            <a:off x="735087" y="3281958"/>
            <a:ext cx="885103" cy="0"/>
          </a:xfrm>
          <a:prstGeom prst="straightConnector1">
            <a:avLst/>
          </a:prstGeom>
          <a:noFill/>
          <a:ln w="19050" cap="flat">
            <a:solidFill>
              <a:schemeClr val="dk2"/>
            </a:solidFill>
            <a:prstDash val="solid"/>
            <a:round/>
            <a:headEnd type="none" w="lg" len="lg"/>
            <a:tailEnd type="triangle" w="lg" len="lg"/>
          </a:ln>
        </p:spPr>
      </p:cxnSp>
      <p:cxnSp>
        <p:nvCxnSpPr>
          <p:cNvPr id="243" name="Shape 243"/>
          <p:cNvCxnSpPr/>
          <p:nvPr/>
        </p:nvCxnSpPr>
        <p:spPr>
          <a:xfrm rot="-7459062">
            <a:off x="779683" y="3243980"/>
            <a:ext cx="858311" cy="0"/>
          </a:xfrm>
          <a:prstGeom prst="straightConnector1">
            <a:avLst/>
          </a:prstGeom>
          <a:noFill/>
          <a:ln w="19050" cap="flat">
            <a:solidFill>
              <a:schemeClr val="dk2"/>
            </a:solidFill>
            <a:prstDash val="solid"/>
            <a:round/>
            <a:headEnd type="none" w="lg" len="lg"/>
            <a:tailEnd type="triangle" w="lg" len="lg"/>
          </a:ln>
        </p:spPr>
      </p:cxnSp>
      <p:sp>
        <p:nvSpPr>
          <p:cNvPr id="244" name="Shape 244"/>
          <p:cNvSpPr/>
          <p:nvPr/>
        </p:nvSpPr>
        <p:spPr>
          <a:xfrm>
            <a:off x="14400" y="22538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a:t>
            </a:r>
          </a:p>
        </p:txBody>
      </p:sp>
      <p:cxnSp>
        <p:nvCxnSpPr>
          <p:cNvPr id="245" name="Shape 245"/>
          <p:cNvCxnSpPr>
            <a:stCxn id="237" idx="3"/>
            <a:endCxn id="241" idx="1"/>
          </p:cNvCxnSpPr>
          <p:nvPr/>
        </p:nvCxnSpPr>
        <p:spPr>
          <a:xfrm rot="10800000" flipH="1">
            <a:off x="2107624" y="3150366"/>
            <a:ext cx="533550" cy="821300"/>
          </a:xfrm>
          <a:prstGeom prst="straightConnector1">
            <a:avLst/>
          </a:prstGeom>
          <a:noFill/>
          <a:ln w="19050" cap="flat">
            <a:solidFill>
              <a:schemeClr val="dk2"/>
            </a:solidFill>
            <a:prstDash val="solid"/>
            <a:round/>
            <a:headEnd type="none" w="lg" len="lg"/>
            <a:tailEnd type="triangle" w="lg" len="lg"/>
          </a:ln>
        </p:spPr>
      </p:cxnSp>
      <p:sp>
        <p:nvSpPr>
          <p:cNvPr id="246" name="Shape 246"/>
          <p:cNvSpPr/>
          <p:nvPr/>
        </p:nvSpPr>
        <p:spPr>
          <a:xfrm>
            <a:off x="3827325" y="2343585"/>
            <a:ext cx="4087075" cy="1454830"/>
          </a:xfrm>
          <a:custGeom>
            <a:avLst/>
            <a:gdLst/>
            <a:ahLst/>
            <a:cxnLst/>
            <a:rect l="0" t="0" r="0" b="0"/>
            <a:pathLst>
              <a:path w="163483" h="43646" extrusionOk="0">
                <a:moveTo>
                  <a:pt x="0" y="23557"/>
                </a:moveTo>
                <a:cubicBezTo>
                  <a:pt x="12815" y="19689"/>
                  <a:pt x="49644" y="-2998"/>
                  <a:pt x="76892" y="350"/>
                </a:cubicBezTo>
                <a:cubicBezTo>
                  <a:pt x="104139" y="3698"/>
                  <a:pt x="149051" y="36430"/>
                  <a:pt x="163483" y="43646"/>
                </a:cubicBezTo>
              </a:path>
            </a:pathLst>
          </a:custGeom>
          <a:noFill/>
          <a:ln w="19050" cap="flat">
            <a:solidFill>
              <a:schemeClr val="dk2"/>
            </a:solidFill>
            <a:prstDash val="solid"/>
            <a:round/>
            <a:headEnd type="none" w="lg" len="lg"/>
            <a:tailEnd type="none" w="lg" len="lg"/>
          </a:ln>
        </p:spPr>
      </p:sp>
      <p:sp>
        <p:nvSpPr>
          <p:cNvPr id="235" name="Shape 235"/>
          <p:cNvSpPr/>
          <p:nvPr/>
        </p:nvSpPr>
        <p:spPr>
          <a:xfrm>
            <a:off x="7275300"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Callback</a:t>
            </a:r>
          </a:p>
        </p:txBody>
      </p:sp>
      <p:sp>
        <p:nvSpPr>
          <p:cNvPr id="247" name="Shape 247"/>
          <p:cNvSpPr/>
          <p:nvPr/>
        </p:nvSpPr>
        <p:spPr>
          <a:xfrm rot="67">
            <a:off x="4128699" y="1489362"/>
            <a:ext cx="2744927" cy="1901825"/>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Event Aggregator</a:t>
            </a:r>
          </a:p>
        </p:txBody>
      </p:sp>
      <p:sp>
        <p:nvSpPr>
          <p:cNvPr id="248" name="Shape 248"/>
          <p:cNvSpPr/>
          <p:nvPr/>
        </p:nvSpPr>
        <p:spPr>
          <a:xfrm>
            <a:off x="2797025" y="3649300"/>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Model</a:t>
            </a:r>
          </a:p>
        </p:txBody>
      </p:sp>
      <p:sp>
        <p:nvSpPr>
          <p:cNvPr id="249" name="Shape 249"/>
          <p:cNvSpPr/>
          <p:nvPr/>
        </p:nvSpPr>
        <p:spPr>
          <a:xfrm>
            <a:off x="4076675" y="4790433"/>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Query Service</a:t>
            </a:r>
          </a:p>
        </p:txBody>
      </p:sp>
      <p:sp>
        <p:nvSpPr>
          <p:cNvPr id="250" name="Shape 250"/>
          <p:cNvSpPr/>
          <p:nvPr/>
        </p:nvSpPr>
        <p:spPr>
          <a:xfrm>
            <a:off x="2474000" y="4790433"/>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Factory</a:t>
            </a:r>
          </a:p>
        </p:txBody>
      </p:sp>
      <p:cxnSp>
        <p:nvCxnSpPr>
          <p:cNvPr id="251" name="Shape 251"/>
          <p:cNvCxnSpPr>
            <a:stCxn id="249" idx="1"/>
            <a:endCxn id="250" idx="3"/>
          </p:cNvCxnSpPr>
          <p:nvPr/>
        </p:nvCxnSpPr>
        <p:spPr>
          <a:xfrm rot="10800000">
            <a:off x="3426499" y="5135433"/>
            <a:ext cx="650175" cy="0"/>
          </a:xfrm>
          <a:prstGeom prst="straightConnector1">
            <a:avLst/>
          </a:prstGeom>
          <a:noFill/>
          <a:ln w="19050" cap="flat">
            <a:solidFill>
              <a:schemeClr val="dk2"/>
            </a:solidFill>
            <a:prstDash val="solid"/>
            <a:round/>
            <a:headEnd type="none" w="lg" len="lg"/>
            <a:tailEnd type="triangle" w="lg" len="lg"/>
          </a:ln>
        </p:spPr>
      </p:cxnSp>
      <p:grpSp>
        <p:nvGrpSpPr>
          <p:cNvPr id="252" name="Shape 252"/>
          <p:cNvGrpSpPr/>
          <p:nvPr/>
        </p:nvGrpSpPr>
        <p:grpSpPr>
          <a:xfrm>
            <a:off x="457200" y="3564913"/>
            <a:ext cx="4045500" cy="1225402"/>
            <a:chOff x="457200" y="2597550"/>
            <a:chExt cx="4045500" cy="919074"/>
          </a:xfrm>
        </p:grpSpPr>
        <p:sp>
          <p:nvSpPr>
            <p:cNvPr id="253" name="Shape 253"/>
            <p:cNvSpPr/>
            <p:nvPr/>
          </p:nvSpPr>
          <p:spPr>
            <a:xfrm>
              <a:off x="457200" y="2597550"/>
              <a:ext cx="4045500" cy="744599"/>
            </a:xfrm>
            <a:prstGeom prst="arc">
              <a:avLst>
                <a:gd name="adj1" fmla="val 21465709"/>
                <a:gd name="adj2" fmla="val 10896347"/>
              </a:avLst>
            </a:prstGeom>
            <a:no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54" name="Shape 254"/>
            <p:cNvCxnSpPr/>
            <p:nvPr/>
          </p:nvCxnSpPr>
          <p:spPr>
            <a:xfrm>
              <a:off x="2537150" y="3351025"/>
              <a:ext cx="413100" cy="165599"/>
            </a:xfrm>
            <a:prstGeom prst="straightConnector1">
              <a:avLst/>
            </a:prstGeom>
            <a:noFill/>
            <a:ln w="19050" cap="flat">
              <a:solidFill>
                <a:srgbClr val="D9D9D9"/>
              </a:solidFill>
              <a:prstDash val="solid"/>
              <a:round/>
              <a:headEnd type="none" w="lg" len="lg"/>
              <a:tailEnd type="none" w="lg" len="lg"/>
            </a:ln>
          </p:spPr>
        </p:cxnSp>
      </p:grpSp>
      <p:sp>
        <p:nvSpPr>
          <p:cNvPr id="255" name="Shape 255"/>
          <p:cNvSpPr/>
          <p:nvPr/>
        </p:nvSpPr>
        <p:spPr>
          <a:xfrm>
            <a:off x="6113324" y="5449500"/>
            <a:ext cx="2511107" cy="1466262"/>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Other stuff</a:t>
            </a:r>
          </a:p>
        </p:txBody>
      </p:sp>
      <p:sp>
        <p:nvSpPr>
          <p:cNvPr id="256" name="Shape 256"/>
          <p:cNvSpPr/>
          <p:nvPr/>
        </p:nvSpPr>
        <p:spPr>
          <a:xfrm>
            <a:off x="1155125" y="1489333"/>
            <a:ext cx="4473299" cy="4110000"/>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25000"/>
              <a:buFont typeface="Arial"/>
              <a:buNone/>
            </a:pPr>
            <a:r>
              <a:rPr lang="en-GB" sz="4800" b="1">
                <a:solidFill>
                  <a:srgbClr val="FF9900"/>
                </a:solidFill>
              </a:rPr>
              <a:t>Black Box</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262" name="Shape 26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MVVM - Black Box</a:t>
            </a:r>
          </a:p>
        </p:txBody>
      </p:sp>
      <p:sp>
        <p:nvSpPr>
          <p:cNvPr id="263" name="Shape 263"/>
          <p:cNvSpPr/>
          <p:nvPr/>
        </p:nvSpPr>
        <p:spPr>
          <a:xfrm>
            <a:off x="5264725" y="4606110"/>
            <a:ext cx="1871375" cy="1371232"/>
          </a:xfrm>
          <a:custGeom>
            <a:avLst/>
            <a:gdLst/>
            <a:ahLst/>
            <a:cxnLst/>
            <a:rect l="0" t="0" r="0" b="0"/>
            <a:pathLst>
              <a:path w="74855" h="41138" extrusionOk="0">
                <a:moveTo>
                  <a:pt x="0" y="21006"/>
                </a:moveTo>
                <a:cubicBezTo>
                  <a:pt x="3810" y="17542"/>
                  <a:pt x="11083" y="1667"/>
                  <a:pt x="22860" y="224"/>
                </a:cubicBezTo>
                <a:cubicBezTo>
                  <a:pt x="34636" y="-1219"/>
                  <a:pt x="62403" y="6112"/>
                  <a:pt x="70658" y="12347"/>
                </a:cubicBezTo>
                <a:cubicBezTo>
                  <a:pt x="78913" y="18581"/>
                  <a:pt x="72390" y="32839"/>
                  <a:pt x="72390" y="37631"/>
                </a:cubicBezTo>
                <a:cubicBezTo>
                  <a:pt x="72390" y="42422"/>
                  <a:pt x="70946" y="40517"/>
                  <a:pt x="70658" y="41095"/>
                </a:cubicBezTo>
              </a:path>
            </a:pathLst>
          </a:custGeom>
          <a:noFill/>
          <a:ln w="19050" cap="flat">
            <a:solidFill>
              <a:schemeClr val="dk2"/>
            </a:solidFill>
            <a:prstDash val="solid"/>
            <a:round/>
            <a:headEnd type="none" w="lg" len="lg"/>
            <a:tailEnd type="none" w="lg" len="lg"/>
          </a:ln>
        </p:spPr>
      </p:sp>
      <p:cxnSp>
        <p:nvCxnSpPr>
          <p:cNvPr id="264" name="Shape 264"/>
          <p:cNvCxnSpPr>
            <a:stCxn id="265" idx="2"/>
          </p:cNvCxnSpPr>
          <p:nvPr/>
        </p:nvCxnSpPr>
        <p:spPr>
          <a:xfrm>
            <a:off x="6282175" y="4316666"/>
            <a:ext cx="783600" cy="1664100"/>
          </a:xfrm>
          <a:prstGeom prst="straightConnector1">
            <a:avLst/>
          </a:prstGeom>
          <a:noFill/>
          <a:ln w="19050" cap="flat">
            <a:solidFill>
              <a:schemeClr val="dk2"/>
            </a:solidFill>
            <a:prstDash val="solid"/>
            <a:round/>
            <a:headEnd type="none" w="lg" len="lg"/>
            <a:tailEnd type="triangle" w="lg" len="lg"/>
          </a:ln>
        </p:spPr>
      </p:cxnSp>
      <p:cxnSp>
        <p:nvCxnSpPr>
          <p:cNvPr id="266" name="Shape 266"/>
          <p:cNvCxnSpPr>
            <a:endCxn id="267" idx="2"/>
          </p:cNvCxnSpPr>
          <p:nvPr/>
        </p:nvCxnSpPr>
        <p:spPr>
          <a:xfrm rot="10800000" flipH="1">
            <a:off x="7368750" y="4316666"/>
            <a:ext cx="497999" cy="1559999"/>
          </a:xfrm>
          <a:prstGeom prst="straightConnector1">
            <a:avLst/>
          </a:prstGeom>
          <a:noFill/>
          <a:ln w="19050" cap="flat">
            <a:solidFill>
              <a:schemeClr val="dk2"/>
            </a:solidFill>
            <a:prstDash val="solid"/>
            <a:round/>
            <a:headEnd type="none" w="lg" len="lg"/>
            <a:tailEnd type="triangle" w="lg" len="lg"/>
          </a:ln>
        </p:spPr>
      </p:cxnSp>
      <p:sp>
        <p:nvSpPr>
          <p:cNvPr id="268" name="Shape 268"/>
          <p:cNvSpPr/>
          <p:nvPr/>
        </p:nvSpPr>
        <p:spPr>
          <a:xfrm>
            <a:off x="3725150" y="2996148"/>
            <a:ext cx="2389900" cy="1068873"/>
          </a:xfrm>
          <a:custGeom>
            <a:avLst/>
            <a:gdLst/>
            <a:ahLst/>
            <a:cxnLst/>
            <a:rect l="0" t="0" r="0" b="0"/>
            <a:pathLst>
              <a:path w="95596" h="32067" extrusionOk="0">
                <a:moveTo>
                  <a:pt x="0" y="32067"/>
                </a:moveTo>
                <a:cubicBezTo>
                  <a:pt x="7042" y="26756"/>
                  <a:pt x="26323" y="1818"/>
                  <a:pt x="42256" y="202"/>
                </a:cubicBezTo>
                <a:cubicBezTo>
                  <a:pt x="58188" y="-1414"/>
                  <a:pt x="86706" y="18674"/>
                  <a:pt x="95596" y="22369"/>
                </a:cubicBezTo>
              </a:path>
            </a:pathLst>
          </a:custGeom>
          <a:noFill/>
          <a:ln w="19050" cap="flat">
            <a:solidFill>
              <a:schemeClr val="dk2"/>
            </a:solidFill>
            <a:prstDash val="solid"/>
            <a:round/>
            <a:headEnd type="none" w="lg" len="lg"/>
            <a:tailEnd type="none" w="lg" len="lg"/>
          </a:ln>
        </p:spPr>
      </p:sp>
      <p:sp>
        <p:nvSpPr>
          <p:cNvPr id="269" name="Shape 269"/>
          <p:cNvSpPr/>
          <p:nvPr/>
        </p:nvSpPr>
        <p:spPr>
          <a:xfrm>
            <a:off x="1155125" y="36266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 Model</a:t>
            </a:r>
          </a:p>
        </p:txBody>
      </p:sp>
      <p:sp>
        <p:nvSpPr>
          <p:cNvPr id="265" name="Shape 265"/>
          <p:cNvSpPr/>
          <p:nvPr/>
        </p:nvSpPr>
        <p:spPr>
          <a:xfrm>
            <a:off x="5690725"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Handler</a:t>
            </a:r>
          </a:p>
        </p:txBody>
      </p:sp>
      <p:sp>
        <p:nvSpPr>
          <p:cNvPr id="270" name="Shape 270"/>
          <p:cNvSpPr/>
          <p:nvPr/>
        </p:nvSpPr>
        <p:spPr>
          <a:xfrm>
            <a:off x="5673450" y="4688833"/>
            <a:ext cx="3080999" cy="3105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IService</a:t>
            </a:r>
          </a:p>
        </p:txBody>
      </p:sp>
      <p:cxnSp>
        <p:nvCxnSpPr>
          <p:cNvPr id="271" name="Shape 271"/>
          <p:cNvCxnSpPr/>
          <p:nvPr/>
        </p:nvCxnSpPr>
        <p:spPr>
          <a:xfrm>
            <a:off x="2107625" y="3949050"/>
            <a:ext cx="689400" cy="0"/>
          </a:xfrm>
          <a:prstGeom prst="straightConnector1">
            <a:avLst/>
          </a:prstGeom>
          <a:noFill/>
          <a:ln w="19050" cap="flat">
            <a:solidFill>
              <a:schemeClr val="dk2"/>
            </a:solidFill>
            <a:prstDash val="solid"/>
            <a:round/>
            <a:headEnd type="none" w="lg" len="lg"/>
            <a:tailEnd type="triangle" w="lg" len="lg"/>
          </a:ln>
        </p:spPr>
      </p:cxnSp>
      <p:cxnSp>
        <p:nvCxnSpPr>
          <p:cNvPr id="272" name="Shape 272"/>
          <p:cNvCxnSpPr/>
          <p:nvPr/>
        </p:nvCxnSpPr>
        <p:spPr>
          <a:xfrm rot="10800000">
            <a:off x="2118874" y="3994283"/>
            <a:ext cx="718800" cy="0"/>
          </a:xfrm>
          <a:prstGeom prst="straightConnector1">
            <a:avLst/>
          </a:prstGeom>
          <a:noFill/>
          <a:ln w="19050" cap="flat">
            <a:solidFill>
              <a:schemeClr val="dk2"/>
            </a:solidFill>
            <a:prstDash val="solid"/>
            <a:round/>
            <a:headEnd type="none" w="lg" len="lg"/>
            <a:tailEnd type="triangle" w="lg" len="lg"/>
          </a:ln>
        </p:spPr>
      </p:cxnSp>
      <p:sp>
        <p:nvSpPr>
          <p:cNvPr id="273" name="Shape 273"/>
          <p:cNvSpPr/>
          <p:nvPr/>
        </p:nvSpPr>
        <p:spPr>
          <a:xfrm>
            <a:off x="2641175" y="28053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Command Sender</a:t>
            </a:r>
          </a:p>
        </p:txBody>
      </p:sp>
      <p:cxnSp>
        <p:nvCxnSpPr>
          <p:cNvPr id="274" name="Shape 274"/>
          <p:cNvCxnSpPr/>
          <p:nvPr/>
        </p:nvCxnSpPr>
        <p:spPr>
          <a:xfrm rot="3341430">
            <a:off x="735087" y="3281958"/>
            <a:ext cx="885103" cy="0"/>
          </a:xfrm>
          <a:prstGeom prst="straightConnector1">
            <a:avLst/>
          </a:prstGeom>
          <a:noFill/>
          <a:ln w="19050" cap="flat">
            <a:solidFill>
              <a:schemeClr val="dk2"/>
            </a:solidFill>
            <a:prstDash val="solid"/>
            <a:round/>
            <a:headEnd type="none" w="lg" len="lg"/>
            <a:tailEnd type="triangle" w="lg" len="lg"/>
          </a:ln>
        </p:spPr>
      </p:cxnSp>
      <p:cxnSp>
        <p:nvCxnSpPr>
          <p:cNvPr id="275" name="Shape 275"/>
          <p:cNvCxnSpPr/>
          <p:nvPr/>
        </p:nvCxnSpPr>
        <p:spPr>
          <a:xfrm rot="-7459062">
            <a:off x="779683" y="3243980"/>
            <a:ext cx="858311" cy="0"/>
          </a:xfrm>
          <a:prstGeom prst="straightConnector1">
            <a:avLst/>
          </a:prstGeom>
          <a:noFill/>
          <a:ln w="19050" cap="flat">
            <a:solidFill>
              <a:schemeClr val="dk2"/>
            </a:solidFill>
            <a:prstDash val="solid"/>
            <a:round/>
            <a:headEnd type="none" w="lg" len="lg"/>
            <a:tailEnd type="triangle" w="lg" len="lg"/>
          </a:ln>
        </p:spPr>
      </p:cxnSp>
      <p:sp>
        <p:nvSpPr>
          <p:cNvPr id="276" name="Shape 276"/>
          <p:cNvSpPr/>
          <p:nvPr/>
        </p:nvSpPr>
        <p:spPr>
          <a:xfrm>
            <a:off x="14400" y="2253866"/>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View</a:t>
            </a:r>
          </a:p>
        </p:txBody>
      </p:sp>
      <p:cxnSp>
        <p:nvCxnSpPr>
          <p:cNvPr id="277" name="Shape 277"/>
          <p:cNvCxnSpPr>
            <a:stCxn id="269" idx="3"/>
            <a:endCxn id="273" idx="1"/>
          </p:cNvCxnSpPr>
          <p:nvPr/>
        </p:nvCxnSpPr>
        <p:spPr>
          <a:xfrm rot="10800000" flipH="1">
            <a:off x="2107624" y="3150366"/>
            <a:ext cx="533550" cy="821300"/>
          </a:xfrm>
          <a:prstGeom prst="straightConnector1">
            <a:avLst/>
          </a:prstGeom>
          <a:noFill/>
          <a:ln w="19050" cap="flat">
            <a:solidFill>
              <a:schemeClr val="dk2"/>
            </a:solidFill>
            <a:prstDash val="solid"/>
            <a:round/>
            <a:headEnd type="none" w="lg" len="lg"/>
            <a:tailEnd type="triangle" w="lg" len="lg"/>
          </a:ln>
        </p:spPr>
      </p:cxnSp>
      <p:sp>
        <p:nvSpPr>
          <p:cNvPr id="278" name="Shape 278"/>
          <p:cNvSpPr/>
          <p:nvPr/>
        </p:nvSpPr>
        <p:spPr>
          <a:xfrm>
            <a:off x="3827325" y="2343585"/>
            <a:ext cx="4087075" cy="1454830"/>
          </a:xfrm>
          <a:custGeom>
            <a:avLst/>
            <a:gdLst/>
            <a:ahLst/>
            <a:cxnLst/>
            <a:rect l="0" t="0" r="0" b="0"/>
            <a:pathLst>
              <a:path w="163483" h="43646" extrusionOk="0">
                <a:moveTo>
                  <a:pt x="0" y="23557"/>
                </a:moveTo>
                <a:cubicBezTo>
                  <a:pt x="12815" y="19689"/>
                  <a:pt x="49644" y="-2998"/>
                  <a:pt x="76892" y="350"/>
                </a:cubicBezTo>
                <a:cubicBezTo>
                  <a:pt x="104139" y="3698"/>
                  <a:pt x="149051" y="36430"/>
                  <a:pt x="163483" y="43646"/>
                </a:cubicBezTo>
              </a:path>
            </a:pathLst>
          </a:custGeom>
          <a:noFill/>
          <a:ln w="19050" cap="flat">
            <a:solidFill>
              <a:schemeClr val="dk2"/>
            </a:solidFill>
            <a:prstDash val="solid"/>
            <a:round/>
            <a:headEnd type="none" w="lg" len="lg"/>
            <a:tailEnd type="none" w="lg" len="lg"/>
          </a:ln>
        </p:spPr>
      </p:sp>
      <p:sp>
        <p:nvSpPr>
          <p:cNvPr id="267" name="Shape 267"/>
          <p:cNvSpPr/>
          <p:nvPr/>
        </p:nvSpPr>
        <p:spPr>
          <a:xfrm>
            <a:off x="7275300" y="3626666"/>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Callback</a:t>
            </a:r>
          </a:p>
        </p:txBody>
      </p:sp>
      <p:sp>
        <p:nvSpPr>
          <p:cNvPr id="279" name="Shape 279"/>
          <p:cNvSpPr/>
          <p:nvPr/>
        </p:nvSpPr>
        <p:spPr>
          <a:xfrm rot="67">
            <a:off x="4128699" y="1489362"/>
            <a:ext cx="2744927" cy="1901825"/>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Event Aggregator</a:t>
            </a:r>
          </a:p>
        </p:txBody>
      </p:sp>
      <p:sp>
        <p:nvSpPr>
          <p:cNvPr id="280" name="Shape 280"/>
          <p:cNvSpPr/>
          <p:nvPr/>
        </p:nvSpPr>
        <p:spPr>
          <a:xfrm>
            <a:off x="2797025" y="3649300"/>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Model</a:t>
            </a:r>
          </a:p>
        </p:txBody>
      </p:sp>
      <p:sp>
        <p:nvSpPr>
          <p:cNvPr id="281" name="Shape 281"/>
          <p:cNvSpPr/>
          <p:nvPr/>
        </p:nvSpPr>
        <p:spPr>
          <a:xfrm>
            <a:off x="4076675" y="4790433"/>
            <a:ext cx="1182900"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Query Service</a:t>
            </a:r>
          </a:p>
        </p:txBody>
      </p:sp>
      <p:sp>
        <p:nvSpPr>
          <p:cNvPr id="282" name="Shape 282"/>
          <p:cNvSpPr/>
          <p:nvPr/>
        </p:nvSpPr>
        <p:spPr>
          <a:xfrm>
            <a:off x="2474000" y="4790433"/>
            <a:ext cx="952499" cy="690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a:t>Factory</a:t>
            </a:r>
          </a:p>
        </p:txBody>
      </p:sp>
      <p:cxnSp>
        <p:nvCxnSpPr>
          <p:cNvPr id="283" name="Shape 283"/>
          <p:cNvCxnSpPr>
            <a:stCxn id="281" idx="1"/>
            <a:endCxn id="282" idx="3"/>
          </p:cNvCxnSpPr>
          <p:nvPr/>
        </p:nvCxnSpPr>
        <p:spPr>
          <a:xfrm rot="10800000">
            <a:off x="3426499" y="5135433"/>
            <a:ext cx="650175" cy="0"/>
          </a:xfrm>
          <a:prstGeom prst="straightConnector1">
            <a:avLst/>
          </a:prstGeom>
          <a:noFill/>
          <a:ln w="19050" cap="flat">
            <a:solidFill>
              <a:schemeClr val="dk2"/>
            </a:solidFill>
            <a:prstDash val="solid"/>
            <a:round/>
            <a:headEnd type="none" w="lg" len="lg"/>
            <a:tailEnd type="triangle" w="lg" len="lg"/>
          </a:ln>
        </p:spPr>
      </p:cxnSp>
      <p:grpSp>
        <p:nvGrpSpPr>
          <p:cNvPr id="284" name="Shape 284"/>
          <p:cNvGrpSpPr/>
          <p:nvPr/>
        </p:nvGrpSpPr>
        <p:grpSpPr>
          <a:xfrm>
            <a:off x="457200" y="3564913"/>
            <a:ext cx="4045500" cy="1225402"/>
            <a:chOff x="457200" y="2597550"/>
            <a:chExt cx="4045500" cy="919074"/>
          </a:xfrm>
        </p:grpSpPr>
        <p:sp>
          <p:nvSpPr>
            <p:cNvPr id="285" name="Shape 285"/>
            <p:cNvSpPr/>
            <p:nvPr/>
          </p:nvSpPr>
          <p:spPr>
            <a:xfrm>
              <a:off x="457200" y="2597550"/>
              <a:ext cx="4045500" cy="744599"/>
            </a:xfrm>
            <a:prstGeom prst="arc">
              <a:avLst>
                <a:gd name="adj1" fmla="val 21465709"/>
                <a:gd name="adj2" fmla="val 10896347"/>
              </a:avLst>
            </a:prstGeom>
            <a:no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286" name="Shape 286"/>
            <p:cNvCxnSpPr/>
            <p:nvPr/>
          </p:nvCxnSpPr>
          <p:spPr>
            <a:xfrm>
              <a:off x="2537150" y="3351025"/>
              <a:ext cx="413100" cy="165599"/>
            </a:xfrm>
            <a:prstGeom prst="straightConnector1">
              <a:avLst/>
            </a:prstGeom>
            <a:noFill/>
            <a:ln w="19050" cap="flat">
              <a:solidFill>
                <a:srgbClr val="D9D9D9"/>
              </a:solidFill>
              <a:prstDash val="solid"/>
              <a:round/>
              <a:headEnd type="none" w="lg" len="lg"/>
              <a:tailEnd type="none" w="lg" len="lg"/>
            </a:ln>
          </p:spPr>
        </p:cxnSp>
      </p:grpSp>
      <p:sp>
        <p:nvSpPr>
          <p:cNvPr id="287" name="Shape 287"/>
          <p:cNvSpPr/>
          <p:nvPr/>
        </p:nvSpPr>
        <p:spPr>
          <a:xfrm>
            <a:off x="1155125" y="1493566"/>
            <a:ext cx="7730400" cy="4117499"/>
          </a:xfrm>
          <a:prstGeom prst="rect">
            <a:avLst/>
          </a:prstGeom>
          <a:noFill/>
          <a:ln w="38100" cap="flat">
            <a:solidFill>
              <a:srgbClr val="FF99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4800" b="1">
                <a:solidFill>
                  <a:srgbClr val="FF9900"/>
                </a:solidFill>
              </a:rPr>
              <a:t>Black Box</a:t>
            </a:r>
          </a:p>
          <a:p>
            <a:pPr lvl="0" rtl="0">
              <a:spcBef>
                <a:spcPts val="0"/>
              </a:spcBef>
              <a:buNone/>
            </a:pPr>
            <a:endParaRPr/>
          </a:p>
        </p:txBody>
      </p:sp>
      <p:sp>
        <p:nvSpPr>
          <p:cNvPr id="288" name="Shape 288"/>
          <p:cNvSpPr/>
          <p:nvPr/>
        </p:nvSpPr>
        <p:spPr>
          <a:xfrm>
            <a:off x="6113324" y="5449500"/>
            <a:ext cx="2511107" cy="1466262"/>
          </a:xfrm>
          <a:prstGeom prst="irregularSeal2">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Other stuff</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a:spcBef>
                <a:spcPts val="0"/>
              </a:spcBef>
              <a:buNone/>
            </a:pPr>
            <a:r>
              <a:rPr lang="en-GB"/>
              <a:t>End Result</a:t>
            </a:r>
          </a:p>
        </p:txBody>
      </p:sp>
      <p:sp>
        <p:nvSpPr>
          <p:cNvPr id="294" name="Shape 294"/>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rtl="0">
              <a:spcBef>
                <a:spcPts val="0"/>
              </a:spcBef>
              <a:buNone/>
            </a:pPr>
            <a:r>
              <a:rPr lang="en-GB"/>
              <a:t>What did we end up with?</a:t>
            </a:r>
          </a:p>
          <a:p>
            <a:pPr marL="457200" lvl="0" indent="-419100" rtl="0">
              <a:spcBef>
                <a:spcPts val="0"/>
              </a:spcBef>
              <a:buClr>
                <a:schemeClr val="dk2"/>
              </a:buClr>
              <a:buSzPct val="100000"/>
              <a:buFont typeface="Arial"/>
              <a:buChar char="●"/>
            </a:pPr>
            <a:r>
              <a:rPr lang="en-GB"/>
              <a:t>~100% C# code coverage. </a:t>
            </a:r>
          </a:p>
          <a:p>
            <a:pPr marL="457200" lvl="0" indent="-419100" rtl="0">
              <a:spcBef>
                <a:spcPts val="0"/>
              </a:spcBef>
              <a:buClr>
                <a:schemeClr val="dk2"/>
              </a:buClr>
              <a:buSzPct val="100000"/>
              <a:buFont typeface="Arial"/>
              <a:buChar char="●"/>
            </a:pPr>
            <a:r>
              <a:rPr lang="en-GB"/>
              <a:t>Repeatable test pattern.</a:t>
            </a:r>
          </a:p>
          <a:p>
            <a:pPr marL="457200" lvl="0" indent="-419100" rtl="0">
              <a:spcBef>
                <a:spcPts val="0"/>
              </a:spcBef>
              <a:buClr>
                <a:schemeClr val="dk2"/>
              </a:buClr>
              <a:buSzPct val="100000"/>
              <a:buFont typeface="Arial"/>
              <a:buChar char="●"/>
            </a:pPr>
            <a:r>
              <a:rPr lang="en-GB"/>
              <a:t>Quick and Resilient tests. </a:t>
            </a:r>
          </a:p>
          <a:p>
            <a:pPr marL="457200" lvl="0" indent="-419100" rtl="0">
              <a:spcBef>
                <a:spcPts val="0"/>
              </a:spcBef>
              <a:buClr>
                <a:schemeClr val="dk2"/>
              </a:buClr>
              <a:buSzPct val="100000"/>
              <a:buFont typeface="Arial"/>
              <a:buChar char="●"/>
            </a:pPr>
            <a:r>
              <a:rPr lang="en-GB"/>
              <a:t>Descriptive language. </a:t>
            </a:r>
          </a:p>
          <a:p>
            <a:pPr marL="457200" lvl="0" indent="-419100" rtl="0">
              <a:spcBef>
                <a:spcPts val="0"/>
              </a:spcBef>
              <a:buClr>
                <a:schemeClr val="dk2"/>
              </a:buClr>
              <a:buSzPct val="100000"/>
              <a:buFont typeface="Arial"/>
              <a:buChar char="●"/>
            </a:pPr>
            <a:r>
              <a:rPr lang="en-GB"/>
              <a:t>Pain of manual wiring.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300" name="Shape 300"/>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Demo	</a:t>
            </a:r>
          </a:p>
        </p:txBody>
      </p:sp>
      <p:sp>
        <p:nvSpPr>
          <p:cNvPr id="301" name="Shape 301"/>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R="0" algn="l" rtl="0">
              <a:lnSpc>
                <a:spcPct val="100000"/>
              </a:lnSpc>
              <a:spcBef>
                <a:spcPts val="600"/>
              </a:spcBef>
              <a:spcAft>
                <a:spcPts val="0"/>
              </a:spcAft>
              <a:buNone/>
            </a:pPr>
            <a:r>
              <a:rPr lang="en-GB" dirty="0"/>
              <a:t>Code on </a:t>
            </a:r>
            <a:r>
              <a:rPr lang="en-GB" dirty="0" err="1" smtClean="0"/>
              <a:t>GitHub</a:t>
            </a:r>
            <a:r>
              <a:rPr lang="en-GB" dirty="0" smtClean="0"/>
              <a:t>:</a:t>
            </a:r>
            <a:endParaRPr lang="en-GB" dirty="0"/>
          </a:p>
          <a:p>
            <a:pPr marR="0" lvl="0" algn="l" rtl="0">
              <a:lnSpc>
                <a:spcPct val="100000"/>
              </a:lnSpc>
              <a:spcBef>
                <a:spcPts val="600"/>
              </a:spcBef>
              <a:spcAft>
                <a:spcPts val="0"/>
              </a:spcAft>
              <a:buNone/>
            </a:pPr>
            <a:r>
              <a:rPr lang="en-GB" dirty="0">
                <a:hlinkClick r:id="rId3"/>
              </a:rPr>
              <a:t>https://</a:t>
            </a:r>
            <a:r>
              <a:rPr lang="en-GB" dirty="0" smtClean="0">
                <a:hlinkClick r:id="rId3"/>
              </a:rPr>
              <a:t>github.com/KleeUT/MVVMTestingDemo</a:t>
            </a:r>
            <a:endParaRPr lang="en-GB" dirty="0" smtClean="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a:spcBef>
                <a:spcPts val="0"/>
              </a:spcBef>
              <a:buNone/>
            </a:pPr>
            <a:r>
              <a:rPr lang="en-GB"/>
              <a:t>Automated Testing</a:t>
            </a:r>
          </a:p>
        </p:txBody>
      </p:sp>
      <p:sp>
        <p:nvSpPr>
          <p:cNvPr id="36" name="Shape 3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rtl="0">
              <a:spcBef>
                <a:spcPts val="0"/>
              </a:spcBef>
              <a:buNone/>
            </a:pPr>
            <a:r>
              <a:rPr lang="en-GB"/>
              <a:t>What is automated testing? </a:t>
            </a:r>
          </a:p>
          <a:p>
            <a:pPr marR="0" lvl="0" algn="l" rtl="0">
              <a:lnSpc>
                <a:spcPct val="100000"/>
              </a:lnSpc>
              <a:spcBef>
                <a:spcPts val="600"/>
              </a:spcBef>
              <a:spcAft>
                <a:spcPts val="0"/>
              </a:spcAft>
              <a:buNone/>
            </a:pPr>
            <a:endParaRPr/>
          </a:p>
        </p:txBody>
      </p:sp>
      <p:sp>
        <p:nvSpPr>
          <p:cNvPr id="37" name="Shape 37"/>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10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307" name="Shape 307"/>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endParaRPr/>
          </a:p>
        </p:txBody>
      </p:sp>
      <p:sp>
        <p:nvSpPr>
          <p:cNvPr id="308" name="Shape 308"/>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R="0" lvl="0" algn="l" rtl="0">
              <a:lnSpc>
                <a:spcPct val="100000"/>
              </a:lnSpc>
              <a:spcBef>
                <a:spcPts val="600"/>
              </a:spcBef>
              <a:spcAft>
                <a:spcPts val="0"/>
              </a:spcAft>
              <a:buNone/>
            </a:pPr>
            <a:r>
              <a:rPr lang="en-GB"/>
              <a:t>Klee Thomas</a:t>
            </a:r>
          </a:p>
          <a:p>
            <a:pPr marL="457200" marR="0" lvl="0" indent="-419100" algn="l" rtl="0">
              <a:lnSpc>
                <a:spcPct val="100000"/>
              </a:lnSpc>
              <a:spcBef>
                <a:spcPts val="600"/>
              </a:spcBef>
              <a:spcAft>
                <a:spcPts val="0"/>
              </a:spcAft>
              <a:buClr>
                <a:schemeClr val="dk2"/>
              </a:buClr>
              <a:buSzPct val="100000"/>
              <a:buFont typeface="Arial"/>
              <a:buChar char="●"/>
            </a:pPr>
            <a:r>
              <a:rPr lang="en-GB" u="sng">
                <a:solidFill>
                  <a:schemeClr val="hlink"/>
                </a:solidFill>
                <a:hlinkClick r:id="rId3"/>
              </a:rPr>
              <a:t>klee.ut@gmail.com</a:t>
            </a:r>
          </a:p>
          <a:p>
            <a:pPr marL="457200" marR="0" lvl="0" indent="-419100" algn="l" rtl="0">
              <a:lnSpc>
                <a:spcPct val="100000"/>
              </a:lnSpc>
              <a:spcBef>
                <a:spcPts val="600"/>
              </a:spcBef>
              <a:spcAft>
                <a:spcPts val="0"/>
              </a:spcAft>
              <a:buClr>
                <a:schemeClr val="dk2"/>
              </a:buClr>
              <a:buSzPct val="100000"/>
              <a:buFont typeface="Arial"/>
              <a:buChar char="●"/>
            </a:pPr>
            <a:r>
              <a:rPr lang="en-GB"/>
              <a:t>@kleeut</a:t>
            </a:r>
          </a:p>
          <a:p>
            <a:pPr marL="457200" marR="0" lvl="0" indent="-419100" algn="l" rtl="0">
              <a:lnSpc>
                <a:spcPct val="100000"/>
              </a:lnSpc>
              <a:spcBef>
                <a:spcPts val="600"/>
              </a:spcBef>
              <a:spcAft>
                <a:spcPts val="0"/>
              </a:spcAft>
              <a:buClr>
                <a:schemeClr val="dk2"/>
              </a:buClr>
              <a:buSzPct val="100000"/>
              <a:buFont typeface="Arial"/>
              <a:buChar char="●"/>
            </a:pPr>
            <a:r>
              <a:rPr lang="en-GB"/>
              <a:t>kleeut.blogspot.com.au/</a:t>
            </a:r>
          </a:p>
          <a:p>
            <a:pPr marR="0" lvl="0" algn="l" rtl="0">
              <a:lnSpc>
                <a:spcPct val="100000"/>
              </a:lnSpc>
              <a:spcBef>
                <a:spcPts val="600"/>
              </a:spcBef>
              <a:spcAft>
                <a:spcPts val="0"/>
              </a:spcAft>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Test Coverage</a:t>
            </a:r>
          </a:p>
        </p:txBody>
      </p:sp>
      <p:sp>
        <p:nvSpPr>
          <p:cNvPr id="43" name="Shape 43"/>
          <p:cNvSpPr txBox="1"/>
          <p:nvPr/>
        </p:nvSpPr>
        <p:spPr>
          <a:xfrm>
            <a:off x="5307500" y="383533"/>
            <a:ext cx="31505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44" name="Shape 44"/>
          <p:cNvSpPr txBox="1">
            <a:spLocks noGrp="1"/>
          </p:cNvSpPr>
          <p:nvPr>
            <p:ph type="body" idx="1"/>
          </p:nvPr>
        </p:nvSpPr>
        <p:spPr>
          <a:xfrm>
            <a:off x="457200" y="1947325"/>
            <a:ext cx="6850499"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a:t>What is test coverage?</a:t>
            </a:r>
          </a:p>
          <a:p>
            <a:pPr marL="457200" lvl="0" indent="-419100" rtl="0">
              <a:spcBef>
                <a:spcPts val="0"/>
              </a:spcBef>
              <a:buClr>
                <a:schemeClr val="dk2"/>
              </a:buClr>
              <a:buSzPct val="100000"/>
              <a:buFont typeface="Arial"/>
              <a:buChar char="●"/>
            </a:pPr>
            <a:r>
              <a:rPr lang="en-GB"/>
              <a:t>How much coverage should I have?</a:t>
            </a:r>
          </a:p>
          <a:p>
            <a:pPr lvl="0" rtl="0">
              <a:spcBef>
                <a:spcPts val="0"/>
              </a:spcBef>
              <a:buNone/>
            </a:pPr>
            <a:endParaRPr/>
          </a:p>
          <a:p>
            <a:pPr marR="0" lvl="0" algn="l" rtl="0">
              <a:lnSpc>
                <a:spcPct val="100000"/>
              </a:lnSpc>
              <a:spcBef>
                <a:spcPts val="600"/>
              </a:spcBef>
              <a:spcAft>
                <a:spcPts val="0"/>
              </a:spcAft>
              <a:buNone/>
            </a:pPr>
            <a:endParaRPr/>
          </a:p>
        </p:txBody>
      </p:sp>
      <p:sp>
        <p:nvSpPr>
          <p:cNvPr id="45" name="Shape 45"/>
          <p:cNvSpPr txBox="1">
            <a:spLocks noGrp="1"/>
          </p:cNvSpPr>
          <p:nvPr>
            <p:ph type="body" idx="2"/>
          </p:nvPr>
        </p:nvSpPr>
        <p:spPr>
          <a:xfrm>
            <a:off x="457200" y="1947325"/>
            <a:ext cx="7257300" cy="4620299"/>
          </a:xfrm>
          <a:prstGeom prst="rect">
            <a:avLst/>
          </a:prstGeom>
        </p:spPr>
        <p:txBody>
          <a:bodyPr lIns="91425" tIns="91425" rIns="91425" bIns="91425" anchor="t" anchorCtr="0">
            <a:noAutofit/>
          </a:bodyPr>
          <a:lstStyle/>
          <a:p>
            <a:pPr marL="457200" lvl="0" indent="-419100" rtl="0">
              <a:spcBef>
                <a:spcPts val="0"/>
              </a:spcBef>
              <a:buClr>
                <a:schemeClr val="dk2"/>
              </a:buClr>
              <a:buFont typeface="Arial"/>
              <a:buChar char="●"/>
            </a:pPr>
            <a:endParaRPr sz="3000" dirty="0"/>
          </a:p>
          <a:p>
            <a:pPr rtl="0">
              <a:spcBef>
                <a:spcPts val="0"/>
              </a:spcBef>
              <a:buNone/>
            </a:pPr>
            <a:endParaRPr sz="3000" dirty="0"/>
          </a:p>
          <a:p>
            <a:pPr marL="457200" lvl="0" indent="-419100" rtl="0">
              <a:spcBef>
                <a:spcPts val="0"/>
              </a:spcBef>
              <a:buClr>
                <a:schemeClr val="dk2"/>
              </a:buClr>
              <a:buSzPct val="100000"/>
              <a:buFont typeface="Arial"/>
              <a:buChar char="●"/>
            </a:pPr>
            <a:r>
              <a:rPr lang="en-GB" sz="3000" dirty="0" smtClean="0"/>
              <a:t>Better Question </a:t>
            </a:r>
            <a:r>
              <a:rPr lang="en-GB" sz="2400" dirty="0" smtClean="0"/>
              <a:t>What </a:t>
            </a:r>
            <a:r>
              <a:rPr lang="en-GB" sz="2400" dirty="0"/>
              <a:t>does it give me?</a:t>
            </a:r>
          </a:p>
          <a:p>
            <a:pPr lvl="0" rtl="0">
              <a:spcBef>
                <a:spcPts val="0"/>
              </a:spcBef>
              <a:buNone/>
            </a:pPr>
            <a:endParaRPr sz="3000" dirty="0"/>
          </a:p>
          <a:p>
            <a:pPr marR="0" lvl="0" algn="l" rtl="0">
              <a:lnSpc>
                <a:spcPct val="100000"/>
              </a:lnSpc>
              <a:spcBef>
                <a:spcPts val="600"/>
              </a:spcBef>
              <a:spcAft>
                <a:spcPts val="0"/>
              </a:spcAft>
              <a:buNone/>
            </a:pPr>
            <a:endParaRPr dirty="0"/>
          </a:p>
        </p:txBody>
      </p:sp>
      <p:grpSp>
        <p:nvGrpSpPr>
          <p:cNvPr id="46" name="Shape 46"/>
          <p:cNvGrpSpPr/>
          <p:nvPr/>
        </p:nvGrpSpPr>
        <p:grpSpPr>
          <a:xfrm>
            <a:off x="4769675" y="3512175"/>
            <a:ext cx="4298225" cy="4743374"/>
            <a:chOff x="4769675" y="3512175"/>
            <a:chExt cx="4298225" cy="4743374"/>
          </a:xfrm>
        </p:grpSpPr>
        <p:pic>
          <p:nvPicPr>
            <p:cNvPr id="47" name="Shape 47"/>
            <p:cNvPicPr preferRelativeResize="0"/>
            <p:nvPr/>
          </p:nvPicPr>
          <p:blipFill>
            <a:blip r:embed="rId3"/>
            <a:stretch>
              <a:fillRect/>
            </a:stretch>
          </p:blipFill>
          <p:spPr>
            <a:xfrm>
              <a:off x="4769675" y="3512175"/>
              <a:ext cx="4298225" cy="3266650"/>
            </a:xfrm>
            <a:prstGeom prst="rect">
              <a:avLst/>
            </a:prstGeom>
          </p:spPr>
        </p:pic>
        <p:sp>
          <p:nvSpPr>
            <p:cNvPr id="48" name="Shape 48"/>
            <p:cNvSpPr txBox="1"/>
            <p:nvPr/>
          </p:nvSpPr>
          <p:spPr>
            <a:xfrm>
              <a:off x="4769725" y="5051550"/>
              <a:ext cx="4298100" cy="3203999"/>
            </a:xfrm>
            <a:prstGeom prst="rect">
              <a:avLst/>
            </a:prstGeom>
          </p:spPr>
          <p:txBody>
            <a:bodyPr lIns="91425" tIns="91425" rIns="91425" bIns="91425" anchor="t" anchorCtr="0">
              <a:noAutofit/>
            </a:bodyPr>
            <a:lstStyle/>
            <a:p>
              <a:pPr lvl="0" algn="ctr" rtl="0">
                <a:spcBef>
                  <a:spcPts val="0"/>
                </a:spcBef>
                <a:buNone/>
              </a:pPr>
              <a:r>
                <a:rPr lang="en-GB" sz="10000">
                  <a:solidFill>
                    <a:srgbClr val="EFEFEF"/>
                  </a:solidFill>
                </a:rPr>
                <a:t>100%</a:t>
              </a:r>
            </a:p>
          </p:txBody>
        </p:sp>
      </p:grpSp>
      <p:sp>
        <p:nvSpPr>
          <p:cNvPr id="49" name="Shape 49"/>
          <p:cNvSpPr txBox="1"/>
          <p:nvPr/>
        </p:nvSpPr>
        <p:spPr>
          <a:xfrm>
            <a:off x="4922137" y="3196800"/>
            <a:ext cx="4298100" cy="3203999"/>
          </a:xfrm>
          <a:prstGeom prst="rect">
            <a:avLst/>
          </a:prstGeom>
        </p:spPr>
        <p:txBody>
          <a:bodyPr lIns="91425" tIns="91425" rIns="91425" bIns="91425" anchor="t" anchorCtr="0">
            <a:noAutofit/>
          </a:bodyPr>
          <a:lstStyle/>
          <a:p>
            <a:pPr algn="ctr">
              <a:spcBef>
                <a:spcPts val="0"/>
              </a:spcBef>
              <a:buNone/>
            </a:pPr>
            <a:r>
              <a:rPr lang="en-GB" sz="25000">
                <a:solidFill>
                  <a:srgbClr val="FF0000"/>
                </a:solidFill>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10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10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10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1"/>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Good Tests</a:t>
            </a:r>
          </a:p>
        </p:txBody>
      </p:sp>
      <p:sp>
        <p:nvSpPr>
          <p:cNvPr id="55" name="Shape 55"/>
          <p:cNvSpPr txBox="1"/>
          <p:nvPr/>
        </p:nvSpPr>
        <p:spPr>
          <a:xfrm>
            <a:off x="5307500" y="383533"/>
            <a:ext cx="31505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
        <p:nvSpPr>
          <p:cNvPr id="56" name="Shape 5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t>Assert something.</a:t>
            </a:r>
          </a:p>
          <a:p>
            <a:pPr marL="457200" lvl="0" indent="-419100" rtl="0">
              <a:spcBef>
                <a:spcPts val="0"/>
              </a:spcBef>
              <a:buClr>
                <a:schemeClr val="dk2"/>
              </a:buClr>
              <a:buSzPct val="100000"/>
              <a:buFont typeface="Arial"/>
              <a:buChar char="●"/>
            </a:pPr>
            <a:r>
              <a:rPr lang="en-GB" dirty="0"/>
              <a:t>Test one thing.</a:t>
            </a:r>
          </a:p>
          <a:p>
            <a:pPr marL="914400" lvl="1" indent="-381000" rtl="0">
              <a:spcBef>
                <a:spcPts val="0"/>
              </a:spcBef>
              <a:buClr>
                <a:schemeClr val="dk2"/>
              </a:buClr>
              <a:buSzPct val="80000"/>
              <a:buFont typeface="Courier New"/>
              <a:buChar char="o"/>
            </a:pPr>
            <a:r>
              <a:rPr lang="en-GB" sz="3000" dirty="0"/>
              <a:t>One change in the state machine.</a:t>
            </a:r>
          </a:p>
          <a:p>
            <a:pPr marL="457200" lvl="0" indent="-419100" rtl="0">
              <a:spcBef>
                <a:spcPts val="0"/>
              </a:spcBef>
              <a:buClr>
                <a:schemeClr val="dk2"/>
              </a:buClr>
              <a:buSzPct val="100000"/>
              <a:buFont typeface="Arial"/>
              <a:buChar char="●"/>
            </a:pPr>
            <a:r>
              <a:rPr lang="en-GB" dirty="0"/>
              <a:t>Syntax.</a:t>
            </a:r>
          </a:p>
          <a:p>
            <a:pPr marL="914400" lvl="1" indent="-381000" rtl="0">
              <a:spcBef>
                <a:spcPts val="600"/>
              </a:spcBef>
              <a:buClr>
                <a:schemeClr val="dk2"/>
              </a:buClr>
              <a:buSzPct val="80000"/>
              <a:buFont typeface="Courier New"/>
              <a:buChar char="o"/>
            </a:pPr>
            <a:r>
              <a:rPr lang="en-GB" sz="3000" dirty="0"/>
              <a:t>Given: </a:t>
            </a:r>
            <a:r>
              <a:rPr lang="en-GB" dirty="0"/>
              <a:t>a state.</a:t>
            </a:r>
          </a:p>
          <a:p>
            <a:pPr marL="914400" lvl="1" indent="-381000" rtl="0">
              <a:spcBef>
                <a:spcPts val="600"/>
              </a:spcBef>
              <a:buClr>
                <a:schemeClr val="dk2"/>
              </a:buClr>
              <a:buSzPct val="80000"/>
              <a:buFont typeface="Courier New"/>
              <a:buChar char="o"/>
            </a:pPr>
            <a:r>
              <a:rPr lang="en-GB" sz="3000" dirty="0"/>
              <a:t>When: </a:t>
            </a:r>
            <a:r>
              <a:rPr lang="en-GB" dirty="0"/>
              <a:t>something happens.</a:t>
            </a:r>
          </a:p>
          <a:p>
            <a:pPr marL="914400" lvl="1" indent="-381000" rtl="0">
              <a:spcBef>
                <a:spcPts val="600"/>
              </a:spcBef>
              <a:buClr>
                <a:schemeClr val="dk2"/>
              </a:buClr>
              <a:buSzPct val="80000"/>
              <a:buFont typeface="Courier New"/>
              <a:buChar char="o"/>
            </a:pPr>
            <a:r>
              <a:rPr lang="en-GB" sz="3000" dirty="0"/>
              <a:t>Then: </a:t>
            </a:r>
            <a:r>
              <a:rPr lang="en-GB" dirty="0"/>
              <a:t>a new state. </a:t>
            </a:r>
          </a:p>
          <a:p>
            <a:pPr marR="0" lvl="0" algn="l" rtl="0">
              <a:lnSpc>
                <a:spcPct val="100000"/>
              </a:lnSpc>
              <a:spcBef>
                <a:spcPts val="600"/>
              </a:spcBef>
              <a:spcAft>
                <a:spcPts val="0"/>
              </a:spcAft>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10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10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fade">
                                      <p:cBhvr>
                                        <p:cTn id="17" dur="10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fade">
                                      <p:cBhvr>
                                        <p:cTn id="22" dur="10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fade">
                                      <p:cBhvr>
                                        <p:cTn id="27" dur="1000"/>
                                        <p:tgtEl>
                                          <p:spTgt spid="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xEl>
                                              <p:pRg st="5" end="5"/>
                                            </p:txEl>
                                          </p:spTgt>
                                        </p:tgtEl>
                                        <p:attrNameLst>
                                          <p:attrName>style.visibility</p:attrName>
                                        </p:attrNameLst>
                                      </p:cBhvr>
                                      <p:to>
                                        <p:strVal val="visible"/>
                                      </p:to>
                                    </p:set>
                                    <p:animEffect transition="in" filter="fade">
                                      <p:cBhvr>
                                        <p:cTn id="32" dur="1000"/>
                                        <p:tgtEl>
                                          <p:spTgt spid="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
                                            <p:txEl>
                                              <p:pRg st="6" end="6"/>
                                            </p:txEl>
                                          </p:spTgt>
                                        </p:tgtEl>
                                        <p:attrNameLst>
                                          <p:attrName>style.visibility</p:attrName>
                                        </p:attrNameLst>
                                      </p:cBhvr>
                                      <p:to>
                                        <p:strVal val="visible"/>
                                      </p:to>
                                    </p:set>
                                    <p:animEffect transition="in" filter="fade">
                                      <p:cBhvr>
                                        <p:cTn id="37" dur="1000"/>
                                        <p:tgtEl>
                                          <p:spTgt spid="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
                                            <p:txEl>
                                              <p:pRg st="7" end="7"/>
                                            </p:txEl>
                                          </p:spTgt>
                                        </p:tgtEl>
                                        <p:attrNameLst>
                                          <p:attrName>style.visibility</p:attrName>
                                        </p:attrNameLst>
                                      </p:cBhvr>
                                      <p:to>
                                        <p:strVal val="visible"/>
                                      </p:to>
                                    </p:set>
                                    <p:animEffect transition="in" filter="fade">
                                      <p:cBhvr>
                                        <p:cTn id="42" dur="10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Automated Testing</a:t>
            </a:r>
          </a:p>
        </p:txBody>
      </p:sp>
      <p:sp>
        <p:nvSpPr>
          <p:cNvPr id="62" name="Shape 62"/>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lvl="0" rtl="0">
              <a:spcBef>
                <a:spcPts val="0"/>
              </a:spcBef>
              <a:buNone/>
            </a:pPr>
            <a:r>
              <a:rPr lang="en-GB" dirty="0"/>
              <a:t>What is automated testing? </a:t>
            </a:r>
          </a:p>
          <a:p>
            <a:pPr marL="457200" lvl="0" indent="-419100" rtl="0">
              <a:spcBef>
                <a:spcPts val="0"/>
              </a:spcBef>
              <a:buClr>
                <a:schemeClr val="dk2"/>
              </a:buClr>
              <a:buSzPct val="100000"/>
              <a:buFont typeface="Arial"/>
              <a:buChar char="●"/>
            </a:pPr>
            <a:r>
              <a:rPr lang="en-GB" dirty="0"/>
              <a:t>Is it just unit testing?</a:t>
            </a:r>
          </a:p>
          <a:p>
            <a:pPr marL="457200" lvl="0" indent="-419100" rtl="0">
              <a:spcBef>
                <a:spcPts val="0"/>
              </a:spcBef>
              <a:buClr>
                <a:schemeClr val="dk2"/>
              </a:buClr>
              <a:buSzPct val="100000"/>
              <a:buFont typeface="Arial"/>
              <a:buChar char="●"/>
            </a:pPr>
            <a:r>
              <a:rPr lang="en-GB" dirty="0"/>
              <a:t>Black Box. </a:t>
            </a:r>
          </a:p>
          <a:p>
            <a:pPr marL="457200" lvl="0" indent="-419100" rtl="0">
              <a:spcBef>
                <a:spcPts val="0"/>
              </a:spcBef>
              <a:buClr>
                <a:schemeClr val="dk2"/>
              </a:buClr>
              <a:buSzPct val="100000"/>
              <a:buFont typeface="Arial"/>
              <a:buChar char="●"/>
            </a:pPr>
            <a:r>
              <a:rPr lang="en-GB" dirty="0"/>
              <a:t>What are the levels? </a:t>
            </a:r>
          </a:p>
          <a:p>
            <a:pPr marL="914400" lvl="1" indent="-381000" rtl="0">
              <a:spcBef>
                <a:spcPts val="0"/>
              </a:spcBef>
              <a:buClr>
                <a:schemeClr val="dk2"/>
              </a:buClr>
              <a:buSzPct val="80000"/>
              <a:buFont typeface="Courier New"/>
              <a:buChar char="o"/>
            </a:pPr>
            <a:r>
              <a:rPr lang="en-GB" sz="3000" dirty="0"/>
              <a:t>Unit.</a:t>
            </a:r>
          </a:p>
          <a:p>
            <a:pPr marL="914400" lvl="1" indent="-381000" rtl="0">
              <a:spcBef>
                <a:spcPts val="0"/>
              </a:spcBef>
              <a:buClr>
                <a:schemeClr val="dk2"/>
              </a:buClr>
              <a:buSzPct val="80000"/>
              <a:buFont typeface="Courier New"/>
              <a:buChar char="o"/>
            </a:pPr>
            <a:r>
              <a:rPr lang="en-GB" sz="3000" dirty="0"/>
              <a:t>Component.</a:t>
            </a:r>
          </a:p>
          <a:p>
            <a:pPr marL="914400" lvl="1" indent="-381000" rtl="0">
              <a:spcBef>
                <a:spcPts val="0"/>
              </a:spcBef>
              <a:buClr>
                <a:schemeClr val="dk2"/>
              </a:buClr>
              <a:buSzPct val="80000"/>
              <a:buFont typeface="Courier New"/>
              <a:buChar char="o"/>
            </a:pPr>
            <a:r>
              <a:rPr lang="en-GB" sz="3000" dirty="0"/>
              <a:t>Integration.</a:t>
            </a:r>
          </a:p>
          <a:p>
            <a:pPr marL="914400" lvl="1" indent="-381000" rtl="0">
              <a:spcBef>
                <a:spcPts val="0"/>
              </a:spcBef>
              <a:buClr>
                <a:schemeClr val="dk2"/>
              </a:buClr>
              <a:buSzPct val="80000"/>
              <a:buFont typeface="Courier New"/>
              <a:buChar char="o"/>
            </a:pPr>
            <a:r>
              <a:rPr lang="en-GB" sz="3000" dirty="0"/>
              <a:t>Acceptance.</a:t>
            </a:r>
          </a:p>
          <a:p>
            <a:pPr marL="914400" lvl="1" indent="-381000" rtl="0">
              <a:spcBef>
                <a:spcPts val="0"/>
              </a:spcBef>
              <a:buClr>
                <a:schemeClr val="dk2"/>
              </a:buClr>
              <a:buSzPct val="80000"/>
              <a:buFont typeface="Courier New"/>
              <a:buChar char="o"/>
            </a:pPr>
            <a:r>
              <a:rPr lang="en-GB" sz="3000" dirty="0"/>
              <a:t>Probably others.</a:t>
            </a:r>
          </a:p>
          <a:p>
            <a:pPr lvl="0" rtl="0">
              <a:spcBef>
                <a:spcPts val="0"/>
              </a:spcBef>
              <a:buNone/>
            </a:pPr>
            <a:endParaRPr dirty="0"/>
          </a:p>
        </p:txBody>
      </p:sp>
      <p:sp>
        <p:nvSpPr>
          <p:cNvPr id="63" name="Shape 63"/>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fade">
                                      <p:cBhvr>
                                        <p:cTn id="12" dur="10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fade">
                                      <p:cBhvr>
                                        <p:cTn id="17" dur="10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fade">
                                      <p:cBhvr>
                                        <p:cTn id="22" dur="10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1000"/>
                                        <p:tgtEl>
                                          <p:spTgt spid="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Effect transition="in" filter="fade">
                                      <p:cBhvr>
                                        <p:cTn id="32" dur="1000"/>
                                        <p:tgtEl>
                                          <p:spTgt spid="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Effect transition="in" filter="fade">
                                      <p:cBhvr>
                                        <p:cTn id="37" dur="1000"/>
                                        <p:tgtEl>
                                          <p:spTgt spid="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xEl>
                                              <p:pRg st="7" end="7"/>
                                            </p:txEl>
                                          </p:spTgt>
                                        </p:tgtEl>
                                        <p:attrNameLst>
                                          <p:attrName>style.visibility</p:attrName>
                                        </p:attrNameLst>
                                      </p:cBhvr>
                                      <p:to>
                                        <p:strVal val="visible"/>
                                      </p:to>
                                    </p:set>
                                    <p:animEffect transition="in" filter="fade">
                                      <p:cBhvr>
                                        <p:cTn id="42" dur="1000"/>
                                        <p:tgtEl>
                                          <p:spTgt spid="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xEl>
                                              <p:pRg st="8" end="8"/>
                                            </p:txEl>
                                          </p:spTgt>
                                        </p:tgtEl>
                                        <p:attrNameLst>
                                          <p:attrName>style.visibility</p:attrName>
                                        </p:attrNameLst>
                                      </p:cBhvr>
                                      <p:to>
                                        <p:strVal val="visible"/>
                                      </p:to>
                                    </p:set>
                                    <p:animEffect transition="in" filter="fade">
                                      <p:cBhvr>
                                        <p:cTn id="47" dur="1000"/>
                                        <p:tgtEl>
                                          <p:spTgt spid="6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
                                            <p:txEl>
                                              <p:pRg st="9" end="9"/>
                                            </p:txEl>
                                          </p:spTgt>
                                        </p:tgtEl>
                                        <p:attrNameLst>
                                          <p:attrName>style.visibility</p:attrName>
                                        </p:attrNameLst>
                                      </p:cBhvr>
                                      <p:to>
                                        <p:strVal val="visible"/>
                                      </p:to>
                                    </p:set>
                                    <p:animEffect transition="in" filter="fade">
                                      <p:cBhvr>
                                        <p:cTn id="52" dur="1000"/>
                                        <p:tgtEl>
                                          <p:spTgt spid="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a:spcBef>
                <a:spcPts val="0"/>
              </a:spcBef>
              <a:buNone/>
            </a:pPr>
            <a:r>
              <a:rPr lang="en-GB"/>
              <a:t>Unit Testing</a:t>
            </a:r>
          </a:p>
        </p:txBody>
      </p:sp>
      <p:sp>
        <p:nvSpPr>
          <p:cNvPr id="69" name="Shape 69"/>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dirty="0"/>
              <a:t>Small black box.</a:t>
            </a:r>
          </a:p>
          <a:p>
            <a:pPr rtl="0">
              <a:spcBef>
                <a:spcPts val="0"/>
              </a:spcBef>
              <a:buNone/>
            </a:pPr>
            <a:r>
              <a:rPr lang="en-GB" dirty="0"/>
              <a:t>+	High visibility into the code.</a:t>
            </a:r>
          </a:p>
          <a:p>
            <a:pPr rtl="0">
              <a:spcBef>
                <a:spcPts val="0"/>
              </a:spcBef>
              <a:buNone/>
            </a:pPr>
            <a:r>
              <a:rPr lang="en-GB" dirty="0"/>
              <a:t>+	Fast.</a:t>
            </a:r>
          </a:p>
          <a:p>
            <a:pPr rtl="0">
              <a:spcBef>
                <a:spcPts val="0"/>
              </a:spcBef>
              <a:buNone/>
            </a:pPr>
            <a:r>
              <a:rPr lang="en-GB" dirty="0"/>
              <a:t>+	Specific.</a:t>
            </a:r>
          </a:p>
          <a:p>
            <a:pPr rtl="0">
              <a:spcBef>
                <a:spcPts val="0"/>
              </a:spcBef>
              <a:buNone/>
            </a:pPr>
            <a:r>
              <a:rPr lang="en-GB" dirty="0"/>
              <a:t>-	Highly coupled to implementation.</a:t>
            </a:r>
          </a:p>
          <a:p>
            <a:pPr lvl="0" rtl="0">
              <a:spcBef>
                <a:spcPts val="0"/>
              </a:spcBef>
              <a:buNone/>
            </a:pPr>
            <a:r>
              <a:rPr lang="en-GB" dirty="0"/>
              <a:t>-	Mocks.</a:t>
            </a:r>
          </a:p>
          <a:p>
            <a:pPr rtl="0">
              <a:spcBef>
                <a:spcPts val="0"/>
              </a:spcBef>
              <a:buNone/>
            </a:pPr>
            <a:r>
              <a:rPr lang="en-GB" dirty="0"/>
              <a:t>-	Spurious code.</a:t>
            </a:r>
          </a:p>
          <a:p>
            <a:pPr lvl="0">
              <a:spcBef>
                <a:spcPts val="0"/>
              </a:spcBef>
              <a:buNone/>
            </a:pPr>
            <a:r>
              <a:rPr lang="en-GB" dirty="0"/>
              <a:t>-	Duplication. </a:t>
            </a:r>
          </a:p>
        </p:txBody>
      </p:sp>
      <p:sp>
        <p:nvSpPr>
          <p:cNvPr id="70" name="Shape 70"/>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0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0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0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0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10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10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1000"/>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1000"/>
                                        <p:tgtEl>
                                          <p:spTgt spid="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Integration Testing</a:t>
            </a:r>
          </a:p>
        </p:txBody>
      </p:sp>
      <p:sp>
        <p:nvSpPr>
          <p:cNvPr id="76" name="Shape 76"/>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dirty="0"/>
              <a:t>Big black box.</a:t>
            </a:r>
          </a:p>
          <a:p>
            <a:pPr lvl="0" rtl="0">
              <a:spcBef>
                <a:spcPts val="0"/>
              </a:spcBef>
              <a:buNone/>
            </a:pPr>
            <a:r>
              <a:rPr lang="en-GB" dirty="0"/>
              <a:t>+	Language of integration.</a:t>
            </a:r>
          </a:p>
          <a:p>
            <a:pPr rtl="0">
              <a:spcBef>
                <a:spcPts val="0"/>
              </a:spcBef>
              <a:buNone/>
            </a:pPr>
            <a:r>
              <a:rPr lang="en-GB" dirty="0"/>
              <a:t>+	Few to no mocks.</a:t>
            </a:r>
          </a:p>
          <a:p>
            <a:pPr rtl="0">
              <a:spcBef>
                <a:spcPts val="0"/>
              </a:spcBef>
              <a:buNone/>
            </a:pPr>
            <a:r>
              <a:rPr lang="en-GB" dirty="0"/>
              <a:t>+	Resilient to changes.</a:t>
            </a:r>
          </a:p>
          <a:p>
            <a:pPr rtl="0">
              <a:spcBef>
                <a:spcPts val="0"/>
              </a:spcBef>
              <a:buNone/>
            </a:pPr>
            <a:r>
              <a:rPr lang="en-GB" dirty="0"/>
              <a:t>-	Slow.</a:t>
            </a:r>
          </a:p>
          <a:p>
            <a:pPr rtl="0">
              <a:spcBef>
                <a:spcPts val="0"/>
              </a:spcBef>
              <a:buNone/>
            </a:pPr>
            <a:r>
              <a:rPr lang="en-GB" dirty="0"/>
              <a:t>-	Big configuration overhead. </a:t>
            </a:r>
          </a:p>
          <a:p>
            <a:pPr lvl="0" rtl="0">
              <a:spcBef>
                <a:spcPts val="0"/>
              </a:spcBef>
              <a:buNone/>
            </a:pPr>
            <a:r>
              <a:rPr lang="en-GB" dirty="0"/>
              <a:t>-	Potential for Multiple Reasons for failure. </a:t>
            </a:r>
          </a:p>
        </p:txBody>
      </p:sp>
      <p:sp>
        <p:nvSpPr>
          <p:cNvPr id="77" name="Shape 77"/>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10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10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10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1000"/>
                                        <p:tgtEl>
                                          <p:spTgt spid="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
                                            <p:txEl>
                                              <p:pRg st="4" end="4"/>
                                            </p:txEl>
                                          </p:spTgt>
                                        </p:tgtEl>
                                        <p:attrNameLst>
                                          <p:attrName>style.visibility</p:attrName>
                                        </p:attrNameLst>
                                      </p:cBhvr>
                                      <p:to>
                                        <p:strVal val="visible"/>
                                      </p:to>
                                    </p:set>
                                    <p:animEffect transition="in" filter="fade">
                                      <p:cBhvr>
                                        <p:cTn id="27" dur="1000"/>
                                        <p:tgtEl>
                                          <p:spTgt spid="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
                                            <p:txEl>
                                              <p:pRg st="5" end="5"/>
                                            </p:txEl>
                                          </p:spTgt>
                                        </p:tgtEl>
                                        <p:attrNameLst>
                                          <p:attrName>style.visibility</p:attrName>
                                        </p:attrNameLst>
                                      </p:cBhvr>
                                      <p:to>
                                        <p:strVal val="visible"/>
                                      </p:to>
                                    </p:set>
                                    <p:animEffect transition="in" filter="fade">
                                      <p:cBhvr>
                                        <p:cTn id="32" dur="1000"/>
                                        <p:tgtEl>
                                          <p:spTgt spid="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
                                            <p:txEl>
                                              <p:pRg st="6" end="6"/>
                                            </p:txEl>
                                          </p:spTgt>
                                        </p:tgtEl>
                                        <p:attrNameLst>
                                          <p:attrName>style.visibility</p:attrName>
                                        </p:attrNameLst>
                                      </p:cBhvr>
                                      <p:to>
                                        <p:strVal val="visible"/>
                                      </p:to>
                                    </p:set>
                                    <p:animEffect transition="in" filter="fade">
                                      <p:cBhvr>
                                        <p:cTn id="37" dur="10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Acceptance Testing</a:t>
            </a:r>
          </a:p>
        </p:txBody>
      </p:sp>
      <p:sp>
        <p:nvSpPr>
          <p:cNvPr id="83" name="Shape 83"/>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dirty="0"/>
              <a:t>Whole app black box. </a:t>
            </a:r>
          </a:p>
          <a:p>
            <a:pPr rtl="0">
              <a:spcBef>
                <a:spcPts val="0"/>
              </a:spcBef>
              <a:buNone/>
            </a:pPr>
            <a:r>
              <a:rPr lang="en-GB" dirty="0"/>
              <a:t>+	Real test.</a:t>
            </a:r>
          </a:p>
          <a:p>
            <a:pPr rtl="0">
              <a:spcBef>
                <a:spcPts val="0"/>
              </a:spcBef>
              <a:buNone/>
            </a:pPr>
            <a:r>
              <a:rPr lang="en-GB" dirty="0"/>
              <a:t>+ 	Customer Language.</a:t>
            </a:r>
          </a:p>
          <a:p>
            <a:pPr rtl="0">
              <a:spcBef>
                <a:spcPts val="0"/>
              </a:spcBef>
              <a:buNone/>
            </a:pPr>
            <a:r>
              <a:rPr lang="en-GB" dirty="0"/>
              <a:t>+	Feature verification.</a:t>
            </a:r>
          </a:p>
          <a:p>
            <a:pPr rtl="0">
              <a:spcBef>
                <a:spcPts val="0"/>
              </a:spcBef>
              <a:buNone/>
            </a:pPr>
            <a:r>
              <a:rPr lang="en-GB" dirty="0"/>
              <a:t>-	Slow.</a:t>
            </a:r>
          </a:p>
          <a:p>
            <a:pPr rtl="0">
              <a:spcBef>
                <a:spcPts val="0"/>
              </a:spcBef>
              <a:buNone/>
            </a:pPr>
            <a:r>
              <a:rPr lang="en-GB" dirty="0"/>
              <a:t>-	Difficult to automate. </a:t>
            </a:r>
          </a:p>
          <a:p>
            <a:pPr rtl="0">
              <a:spcBef>
                <a:spcPts val="0"/>
              </a:spcBef>
              <a:buNone/>
            </a:pPr>
            <a:r>
              <a:rPr lang="en-GB" dirty="0"/>
              <a:t>-	Multiple failure reasons.</a:t>
            </a:r>
          </a:p>
          <a:p>
            <a:pPr lvl="0" rtl="0">
              <a:spcBef>
                <a:spcPts val="0"/>
              </a:spcBef>
              <a:buNone/>
            </a:pPr>
            <a:endParaRPr dirty="0"/>
          </a:p>
        </p:txBody>
      </p:sp>
      <p:sp>
        <p:nvSpPr>
          <p:cNvPr id="84" name="Shape 84"/>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1000"/>
                                        <p:tgtEl>
                                          <p:spTgt spid="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xEl>
                                              <p:pRg st="1" end="1"/>
                                            </p:txEl>
                                          </p:spTgt>
                                        </p:tgtEl>
                                        <p:attrNameLst>
                                          <p:attrName>style.visibility</p:attrName>
                                        </p:attrNameLst>
                                      </p:cBhvr>
                                      <p:to>
                                        <p:strVal val="visible"/>
                                      </p:to>
                                    </p:set>
                                    <p:animEffect transition="in" filter="fade">
                                      <p:cBhvr>
                                        <p:cTn id="12" dur="1000"/>
                                        <p:tgtEl>
                                          <p:spTgt spid="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xEl>
                                              <p:pRg st="2" end="2"/>
                                            </p:txEl>
                                          </p:spTgt>
                                        </p:tgtEl>
                                        <p:attrNameLst>
                                          <p:attrName>style.visibility</p:attrName>
                                        </p:attrNameLst>
                                      </p:cBhvr>
                                      <p:to>
                                        <p:strVal val="visible"/>
                                      </p:to>
                                    </p:set>
                                    <p:animEffect transition="in" filter="fade">
                                      <p:cBhvr>
                                        <p:cTn id="17" dur="1000"/>
                                        <p:tgtEl>
                                          <p:spTgt spid="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xEl>
                                              <p:pRg st="3" end="3"/>
                                            </p:txEl>
                                          </p:spTgt>
                                        </p:tgtEl>
                                        <p:attrNameLst>
                                          <p:attrName>style.visibility</p:attrName>
                                        </p:attrNameLst>
                                      </p:cBhvr>
                                      <p:to>
                                        <p:strVal val="visible"/>
                                      </p:to>
                                    </p:set>
                                    <p:animEffect transition="in" filter="fade">
                                      <p:cBhvr>
                                        <p:cTn id="22" dur="1000"/>
                                        <p:tgtEl>
                                          <p:spTgt spid="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
                                            <p:txEl>
                                              <p:pRg st="4" end="4"/>
                                            </p:txEl>
                                          </p:spTgt>
                                        </p:tgtEl>
                                        <p:attrNameLst>
                                          <p:attrName>style.visibility</p:attrName>
                                        </p:attrNameLst>
                                      </p:cBhvr>
                                      <p:to>
                                        <p:strVal val="visible"/>
                                      </p:to>
                                    </p:set>
                                    <p:animEffect transition="in" filter="fade">
                                      <p:cBhvr>
                                        <p:cTn id="27" dur="1000"/>
                                        <p:tgtEl>
                                          <p:spTgt spid="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3">
                                            <p:txEl>
                                              <p:pRg st="5" end="5"/>
                                            </p:txEl>
                                          </p:spTgt>
                                        </p:tgtEl>
                                        <p:attrNameLst>
                                          <p:attrName>style.visibility</p:attrName>
                                        </p:attrNameLst>
                                      </p:cBhvr>
                                      <p:to>
                                        <p:strVal val="visible"/>
                                      </p:to>
                                    </p:set>
                                    <p:animEffect transition="in" filter="fade">
                                      <p:cBhvr>
                                        <p:cTn id="32" dur="1000"/>
                                        <p:tgtEl>
                                          <p:spTgt spid="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
                                            <p:txEl>
                                              <p:pRg st="6" end="6"/>
                                            </p:txEl>
                                          </p:spTgt>
                                        </p:tgtEl>
                                        <p:attrNameLst>
                                          <p:attrName>style.visibility</p:attrName>
                                        </p:attrNameLst>
                                      </p:cBhvr>
                                      <p:to>
                                        <p:strVal val="visible"/>
                                      </p:to>
                                    </p:set>
                                    <p:animEffect transition="in" filter="fade">
                                      <p:cBhvr>
                                        <p:cTn id="37" dur="1000"/>
                                        <p:tgtEl>
                                          <p:spTgt spid="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3">
                                            <p:txEl>
                                              <p:pRg st="7" end="7"/>
                                            </p:txEl>
                                          </p:spTgt>
                                        </p:tgtEl>
                                        <p:attrNameLst>
                                          <p:attrName>style.visibility</p:attrName>
                                        </p:attrNameLst>
                                      </p:cBhvr>
                                      <p:to>
                                        <p:strVal val="visible"/>
                                      </p:to>
                                    </p:set>
                                    <p:animEffect transition="in" filter="fade">
                                      <p:cBhvr>
                                        <p:cTn id="42" dur="1000"/>
                                        <p:tgtEl>
                                          <p:spTgt spid="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521900"/>
          </a:xfrm>
          <a:prstGeom prst="rect">
            <a:avLst/>
          </a:prstGeom>
        </p:spPr>
        <p:txBody>
          <a:bodyPr lIns="91425" tIns="91425" rIns="91425" bIns="91425" anchor="b" anchorCtr="0">
            <a:noAutofit/>
          </a:bodyPr>
          <a:lstStyle/>
          <a:p>
            <a:pPr lvl="0" rtl="0">
              <a:spcBef>
                <a:spcPts val="0"/>
              </a:spcBef>
              <a:buNone/>
            </a:pPr>
            <a:r>
              <a:rPr lang="en-GB"/>
              <a:t>Component Testing</a:t>
            </a:r>
          </a:p>
        </p:txBody>
      </p:sp>
      <p:sp>
        <p:nvSpPr>
          <p:cNvPr id="90" name="Shape 90"/>
          <p:cNvSpPr txBox="1">
            <a:spLocks noGrp="1"/>
          </p:cNvSpPr>
          <p:nvPr>
            <p:ph type="body" idx="1"/>
          </p:nvPr>
        </p:nvSpPr>
        <p:spPr>
          <a:xfrm>
            <a:off x="457200" y="1947332"/>
            <a:ext cx="8229600" cy="46202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t>Midsized Black Box.</a:t>
            </a:r>
          </a:p>
          <a:p>
            <a:pPr rtl="0">
              <a:spcBef>
                <a:spcPts val="0"/>
              </a:spcBef>
              <a:buNone/>
            </a:pPr>
            <a:r>
              <a:rPr lang="en-GB" dirty="0"/>
              <a:t>+	Few Mocks.</a:t>
            </a:r>
          </a:p>
          <a:p>
            <a:pPr rtl="0">
              <a:spcBef>
                <a:spcPts val="0"/>
              </a:spcBef>
              <a:buNone/>
            </a:pPr>
            <a:r>
              <a:rPr lang="en-GB" dirty="0"/>
              <a:t>+ 	Quick to run.</a:t>
            </a:r>
          </a:p>
          <a:p>
            <a:pPr rtl="0">
              <a:spcBef>
                <a:spcPts val="0"/>
              </a:spcBef>
              <a:buNone/>
            </a:pPr>
            <a:r>
              <a:rPr lang="en-GB" dirty="0"/>
              <a:t>+	Functional language.</a:t>
            </a:r>
          </a:p>
          <a:p>
            <a:pPr rtl="0">
              <a:spcBef>
                <a:spcPts val="0"/>
              </a:spcBef>
              <a:buNone/>
            </a:pPr>
            <a:r>
              <a:rPr lang="en-GB" dirty="0"/>
              <a:t>-	Loses some of the specifics</a:t>
            </a:r>
          </a:p>
          <a:p>
            <a:pPr rtl="0">
              <a:spcBef>
                <a:spcPts val="0"/>
              </a:spcBef>
              <a:buNone/>
            </a:pPr>
            <a:r>
              <a:rPr lang="en-GB" dirty="0"/>
              <a:t>-	Implementation overhead. </a:t>
            </a:r>
          </a:p>
          <a:p>
            <a:pPr lvl="0" rtl="0">
              <a:spcBef>
                <a:spcPts val="0"/>
              </a:spcBef>
              <a:buNone/>
            </a:pPr>
            <a:endParaRPr dirty="0"/>
          </a:p>
        </p:txBody>
      </p:sp>
      <p:sp>
        <p:nvSpPr>
          <p:cNvPr id="91" name="Shape 91"/>
          <p:cNvSpPr txBox="1"/>
          <p:nvPr/>
        </p:nvSpPr>
        <p:spPr>
          <a:xfrm>
            <a:off x="309900" y="383533"/>
            <a:ext cx="8148299" cy="1350900"/>
          </a:xfrm>
          <a:prstGeom prst="rect">
            <a:avLst/>
          </a:prstGeom>
        </p:spPr>
        <p:txBody>
          <a:bodyPr lIns="91425" tIns="91425" rIns="91425" bIns="91425" anchor="t" anchorCtr="0">
            <a:noAutofit/>
          </a:bodyPr>
          <a:lstStyle/>
          <a:p>
            <a:pPr lvl="0" algn="r" rtl="0">
              <a:spcBef>
                <a:spcPts val="0"/>
              </a:spcBef>
              <a:buNone/>
            </a:pPr>
            <a:r>
              <a:rPr lang="en-GB">
                <a:solidFill>
                  <a:srgbClr val="FFFFFF"/>
                </a:solidFill>
              </a:rPr>
              <a:t>#NCGAU</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fade">
                                      <p:cBhvr>
                                        <p:cTn id="7" dur="1000"/>
                                        <p:tgtEl>
                                          <p:spTgt spid="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xEl>
                                              <p:pRg st="1" end="1"/>
                                            </p:txEl>
                                          </p:spTgt>
                                        </p:tgtEl>
                                        <p:attrNameLst>
                                          <p:attrName>style.visibility</p:attrName>
                                        </p:attrNameLst>
                                      </p:cBhvr>
                                      <p:to>
                                        <p:strVal val="visible"/>
                                      </p:to>
                                    </p:set>
                                    <p:animEffect transition="in" filter="fade">
                                      <p:cBhvr>
                                        <p:cTn id="12" dur="1000"/>
                                        <p:tgtEl>
                                          <p:spTgt spid="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xEl>
                                              <p:pRg st="2" end="2"/>
                                            </p:txEl>
                                          </p:spTgt>
                                        </p:tgtEl>
                                        <p:attrNameLst>
                                          <p:attrName>style.visibility</p:attrName>
                                        </p:attrNameLst>
                                      </p:cBhvr>
                                      <p:to>
                                        <p:strVal val="visible"/>
                                      </p:to>
                                    </p:set>
                                    <p:animEffect transition="in" filter="fade">
                                      <p:cBhvr>
                                        <p:cTn id="17" dur="1000"/>
                                        <p:tgtEl>
                                          <p:spTgt spid="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
                                            <p:txEl>
                                              <p:pRg st="3" end="3"/>
                                            </p:txEl>
                                          </p:spTgt>
                                        </p:tgtEl>
                                        <p:attrNameLst>
                                          <p:attrName>style.visibility</p:attrName>
                                        </p:attrNameLst>
                                      </p:cBhvr>
                                      <p:to>
                                        <p:strVal val="visible"/>
                                      </p:to>
                                    </p:set>
                                    <p:animEffect transition="in" filter="fade">
                                      <p:cBhvr>
                                        <p:cTn id="22" dur="1000"/>
                                        <p:tgtEl>
                                          <p:spTgt spid="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
                                            <p:txEl>
                                              <p:pRg st="4" end="4"/>
                                            </p:txEl>
                                          </p:spTgt>
                                        </p:tgtEl>
                                        <p:attrNameLst>
                                          <p:attrName>style.visibility</p:attrName>
                                        </p:attrNameLst>
                                      </p:cBhvr>
                                      <p:to>
                                        <p:strVal val="visible"/>
                                      </p:to>
                                    </p:set>
                                    <p:animEffect transition="in" filter="fade">
                                      <p:cBhvr>
                                        <p:cTn id="27" dur="1000"/>
                                        <p:tgtEl>
                                          <p:spTgt spid="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xEl>
                                              <p:pRg st="5" end="5"/>
                                            </p:txEl>
                                          </p:spTgt>
                                        </p:tgtEl>
                                        <p:attrNameLst>
                                          <p:attrName>style.visibility</p:attrName>
                                        </p:attrNameLst>
                                      </p:cBhvr>
                                      <p:to>
                                        <p:strVal val="visible"/>
                                      </p:to>
                                    </p:set>
                                    <p:animEffect transition="in" filter="fade">
                                      <p:cBhvr>
                                        <p:cTn id="32" dur="1000"/>
                                        <p:tgtEl>
                                          <p:spTgt spid="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0">
                                            <p:txEl>
                                              <p:pRg st="6" end="6"/>
                                            </p:txEl>
                                          </p:spTgt>
                                        </p:tgtEl>
                                        <p:attrNameLst>
                                          <p:attrName>style.visibility</p:attrName>
                                        </p:attrNameLst>
                                      </p:cBhvr>
                                      <p:to>
                                        <p:strVal val="visible"/>
                                      </p:to>
                                    </p:set>
                                    <p:animEffect transition="in" filter="fade">
                                      <p:cBhvr>
                                        <p:cTn id="37" dur="1000"/>
                                        <p:tgtEl>
                                          <p:spTgt spid="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2095</Words>
  <Application>Microsoft Office PowerPoint</Application>
  <PresentationFormat>On-screen Show (4:3)</PresentationFormat>
  <Paragraphs>262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modern</vt:lpstr>
      <vt:lpstr>Unit Testing &amp; MVVM</vt:lpstr>
      <vt:lpstr>Automated Testing</vt:lpstr>
      <vt:lpstr>Test Coverage</vt:lpstr>
      <vt:lpstr>Good Tests</vt:lpstr>
      <vt:lpstr>Automated Testing</vt:lpstr>
      <vt:lpstr>Unit Testing</vt:lpstr>
      <vt:lpstr>Integration Testing</vt:lpstr>
      <vt:lpstr>Acceptance Testing</vt:lpstr>
      <vt:lpstr>Component Testing</vt:lpstr>
      <vt:lpstr>Mocking</vt:lpstr>
      <vt:lpstr>What level is for me?</vt:lpstr>
      <vt:lpstr>MVVM - What did we do?</vt:lpstr>
      <vt:lpstr>MVVM - Black Box</vt:lpstr>
      <vt:lpstr>Slide 14</vt:lpstr>
      <vt:lpstr>MVVM - Black Box</vt:lpstr>
      <vt:lpstr>MVVM - Black Box</vt:lpstr>
      <vt:lpstr>MVVM - Black Box</vt:lpstr>
      <vt:lpstr>End Result</vt:lpstr>
      <vt:lpstr>Demo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&amp; MVVM</dc:title>
  <cp:lastModifiedBy>Klee Uhrig-Thomas</cp:lastModifiedBy>
  <cp:revision>3</cp:revision>
  <dcterms:modified xsi:type="dcterms:W3CDTF">2014-07-02T06:28:40Z</dcterms:modified>
</cp:coreProperties>
</file>