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Smart City</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Product Backlog</a:t>
            </a:r>
          </a:p>
          <a:p>
            <a:pPr lvl="0" algn="l">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8</a:t>
            </a:r>
          </a:p>
        </p:txBody>
      </p:sp>
      <p:sp>
        <p:nvSpPr>
          <p:cNvPr id="149" name="Shape 149"/>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User Account Profile</a:t>
            </a:r>
          </a:p>
        </p:txBody>
      </p:sp>
      <p:sp>
        <p:nvSpPr>
          <p:cNvPr id="150" name="Shape 150"/>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C</a:t>
            </a:r>
          </a:p>
        </p:txBody>
      </p:sp>
      <p:sp>
        <p:nvSpPr>
          <p:cNvPr id="151" name="Shape 151"/>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2</a:t>
            </a:r>
          </a:p>
        </p:txBody>
      </p:sp>
      <p:sp>
        <p:nvSpPr>
          <p:cNvPr id="152" name="Shape 152"/>
          <p:cNvSpPr/>
          <p:nvPr/>
        </p:nvSpPr>
        <p:spPr>
          <a:xfrm>
            <a:off x="200100" y="729725"/>
            <a:ext cx="8755800" cy="661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As a user I would like to view and edit my account details. </a:t>
            </a:r>
          </a:p>
        </p:txBody>
      </p:sp>
      <p:sp>
        <p:nvSpPr>
          <p:cNvPr id="153" name="Shape 153"/>
          <p:cNvSpPr/>
          <p:nvPr/>
        </p:nvSpPr>
        <p:spPr>
          <a:xfrm>
            <a:off x="194100" y="1638900"/>
            <a:ext cx="8755800" cy="2231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indent="-228600" lvl="0" marL="457200" rtl="0">
              <a:spcBef>
                <a:spcPts val="0"/>
              </a:spcBef>
              <a:buChar char="●"/>
            </a:pPr>
            <a:r>
              <a:rPr lang="en"/>
              <a:t>Page that shows the </a:t>
            </a:r>
            <a:r>
              <a:rPr lang="en"/>
              <a:t>account</a:t>
            </a:r>
            <a:r>
              <a:rPr lang="en"/>
              <a:t> detail</a:t>
            </a:r>
          </a:p>
          <a:p>
            <a:pPr indent="-228600" lvl="0" marL="457200" rtl="0">
              <a:spcBef>
                <a:spcPts val="0"/>
              </a:spcBef>
              <a:buChar char="●"/>
            </a:pPr>
            <a:r>
              <a:rPr lang="en"/>
              <a:t>Edit page that allows the user to edit their details. Page will include: </a:t>
            </a:r>
          </a:p>
          <a:p>
            <a:pPr indent="-228600" lvl="1" marL="914400" rtl="0">
              <a:spcBef>
                <a:spcPts val="0"/>
              </a:spcBef>
              <a:buChar char="○"/>
            </a:pPr>
            <a:r>
              <a:rPr lang="en"/>
              <a:t>F</a:t>
            </a:r>
            <a:r>
              <a:rPr lang="en"/>
              <a:t>irst name, </a:t>
            </a:r>
          </a:p>
          <a:p>
            <a:pPr indent="-228600" lvl="1" marL="914400" rtl="0">
              <a:spcBef>
                <a:spcPts val="0"/>
              </a:spcBef>
              <a:buChar char="○"/>
            </a:pPr>
            <a:r>
              <a:rPr lang="en"/>
              <a:t>Last name,</a:t>
            </a:r>
          </a:p>
          <a:p>
            <a:pPr indent="-228600" lvl="1" marL="914400" rtl="0">
              <a:spcBef>
                <a:spcPts val="0"/>
              </a:spcBef>
              <a:buChar char="○"/>
            </a:pPr>
            <a:r>
              <a:rPr lang="en"/>
              <a:t>Email and </a:t>
            </a:r>
          </a:p>
          <a:p>
            <a:pPr indent="-228600" lvl="1" marL="914400" rtl="0">
              <a:spcBef>
                <a:spcPts val="0"/>
              </a:spcBef>
              <a:buChar char="○"/>
            </a:pPr>
            <a:r>
              <a:rPr lang="en"/>
              <a:t>Group (Businessman, tourist, student) </a:t>
            </a:r>
          </a:p>
          <a:p>
            <a:pPr indent="-228600" lvl="0" marL="457200" rtl="0">
              <a:spcBef>
                <a:spcPts val="0"/>
              </a:spcBef>
              <a:buChar char="●"/>
            </a:pPr>
            <a:r>
              <a:rPr lang="en"/>
              <a:t>Information will save on the database and will be viewed on the account</a:t>
            </a:r>
          </a:p>
          <a:p>
            <a:pPr indent="-228600" lvl="0" marL="457200" rtl="0">
              <a:spcBef>
                <a:spcPts val="0"/>
              </a:spcBef>
              <a:buChar char="●"/>
            </a:pPr>
            <a:r>
              <a:t/>
            </a:r>
            <a:endParaRPr/>
          </a:p>
          <a:p>
            <a:pPr lvl="0" rtl="0">
              <a:spcBef>
                <a:spcPts val="0"/>
              </a:spcBef>
              <a:buNone/>
            </a:pPr>
            <a:r>
              <a:t/>
            </a:r>
            <a:endParaRPr/>
          </a:p>
        </p:txBody>
      </p:sp>
      <p:sp>
        <p:nvSpPr>
          <p:cNvPr id="154" name="Shape 154"/>
          <p:cNvSpPr/>
          <p:nvPr/>
        </p:nvSpPr>
        <p:spPr>
          <a:xfrm>
            <a:off x="200100" y="4003625"/>
            <a:ext cx="8755800" cy="98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9	</a:t>
            </a:r>
          </a:p>
        </p:txBody>
      </p:sp>
      <p:sp>
        <p:nvSpPr>
          <p:cNvPr id="160" name="Shape 160"/>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Admin Create new admin</a:t>
            </a:r>
          </a:p>
        </p:txBody>
      </p:sp>
      <p:sp>
        <p:nvSpPr>
          <p:cNvPr id="161" name="Shape 161"/>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M</a:t>
            </a:r>
          </a:p>
        </p:txBody>
      </p:sp>
      <p:sp>
        <p:nvSpPr>
          <p:cNvPr id="162" name="Shape 162"/>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1</a:t>
            </a:r>
          </a:p>
        </p:txBody>
      </p:sp>
      <p:sp>
        <p:nvSpPr>
          <p:cNvPr id="163" name="Shape 163"/>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As an Admin I want to be able to create a new account for a new administrator so that we can both have access to the admin benefits</a:t>
            </a:r>
          </a:p>
        </p:txBody>
      </p:sp>
      <p:sp>
        <p:nvSpPr>
          <p:cNvPr id="164" name="Shape 164"/>
          <p:cNvSpPr/>
          <p:nvPr/>
        </p:nvSpPr>
        <p:spPr>
          <a:xfrm>
            <a:off x="194100" y="1970850"/>
            <a:ext cx="8755800" cy="18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indent="-228600" lvl="0" marL="457200" rtl="0">
              <a:spcBef>
                <a:spcPts val="0"/>
              </a:spcBef>
              <a:buChar char="●"/>
            </a:pPr>
            <a:r>
              <a:rPr lang="en"/>
              <a:t>Create new admin button</a:t>
            </a:r>
          </a:p>
          <a:p>
            <a:pPr indent="-228600" lvl="0" marL="457200" rtl="0">
              <a:spcBef>
                <a:spcPts val="0"/>
              </a:spcBef>
              <a:buChar char="●"/>
            </a:pPr>
            <a:r>
              <a:rPr lang="en"/>
              <a:t>Username entry field to input a unique username</a:t>
            </a:r>
          </a:p>
          <a:p>
            <a:pPr indent="-228600" lvl="0" marL="457200" rtl="0">
              <a:spcBef>
                <a:spcPts val="0"/>
              </a:spcBef>
              <a:buChar char="●"/>
            </a:pPr>
            <a:r>
              <a:rPr lang="en"/>
              <a:t>Password field and confirm password field to input a password for the admin account</a:t>
            </a:r>
          </a:p>
          <a:p>
            <a:pPr indent="-228600" lvl="0" marL="457200" rtl="0">
              <a:spcBef>
                <a:spcPts val="0"/>
              </a:spcBef>
              <a:buChar char="●"/>
            </a:pPr>
            <a:r>
              <a:rPr lang="en"/>
              <a:t>Optional phone number </a:t>
            </a:r>
          </a:p>
          <a:p>
            <a:pPr indent="-228600" lvl="0" marL="457200" rtl="0">
              <a:spcBef>
                <a:spcPts val="0"/>
              </a:spcBef>
              <a:buChar char="●"/>
            </a:pPr>
            <a:r>
              <a:rPr lang="en"/>
              <a:t>Optional email field</a:t>
            </a:r>
          </a:p>
          <a:p>
            <a:pPr indent="-228600" lvl="0" marL="457200" rtl="0">
              <a:spcBef>
                <a:spcPts val="0"/>
              </a:spcBef>
              <a:buChar char="●"/>
            </a:pPr>
            <a:r>
              <a:rPr lang="en"/>
              <a:t>Optional residential address field</a:t>
            </a:r>
          </a:p>
          <a:p>
            <a:pPr indent="-228600" lvl="0" marL="457200" rtl="0">
              <a:spcBef>
                <a:spcPts val="0"/>
              </a:spcBef>
              <a:buChar char="●"/>
            </a:pPr>
            <a:r>
              <a:rPr lang="en"/>
              <a:t>Create account button</a:t>
            </a:r>
          </a:p>
        </p:txBody>
      </p:sp>
      <p:sp>
        <p:nvSpPr>
          <p:cNvPr id="165" name="Shape 165"/>
          <p:cNvSpPr/>
          <p:nvPr/>
        </p:nvSpPr>
        <p:spPr>
          <a:xfrm>
            <a:off x="200100" y="4003625"/>
            <a:ext cx="8755800" cy="98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10</a:t>
            </a:r>
          </a:p>
        </p:txBody>
      </p:sp>
      <p:sp>
        <p:nvSpPr>
          <p:cNvPr id="171" name="Shape 171"/>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Direction to locations</a:t>
            </a:r>
          </a:p>
        </p:txBody>
      </p:sp>
      <p:sp>
        <p:nvSpPr>
          <p:cNvPr id="172" name="Shape 172"/>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C</a:t>
            </a:r>
          </a:p>
        </p:txBody>
      </p:sp>
      <p:sp>
        <p:nvSpPr>
          <p:cNvPr id="173" name="Shape 173"/>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8</a:t>
            </a:r>
          </a:p>
        </p:txBody>
      </p:sp>
      <p:sp>
        <p:nvSpPr>
          <p:cNvPr id="174" name="Shape 174"/>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As a user I would like to see the directions to the location I selected, so that I can take the correct path to that location </a:t>
            </a:r>
          </a:p>
        </p:txBody>
      </p:sp>
      <p:sp>
        <p:nvSpPr>
          <p:cNvPr id="175" name="Shape 175"/>
          <p:cNvSpPr/>
          <p:nvPr/>
        </p:nvSpPr>
        <p:spPr>
          <a:xfrm>
            <a:off x="194100" y="1970850"/>
            <a:ext cx="8755800" cy="18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indent="-228600" lvl="0" marL="457200" rtl="0">
              <a:spcBef>
                <a:spcPts val="0"/>
              </a:spcBef>
              <a:buChar char="●"/>
            </a:pPr>
            <a:r>
              <a:rPr lang="en"/>
              <a:t>Track the user’s location</a:t>
            </a:r>
          </a:p>
          <a:p>
            <a:pPr indent="-228600" lvl="0" marL="457200" rtl="0">
              <a:spcBef>
                <a:spcPts val="0"/>
              </a:spcBef>
              <a:buChar char="●"/>
            </a:pPr>
            <a:r>
              <a:rPr lang="en"/>
              <a:t>Find the fastest route to the location</a:t>
            </a:r>
          </a:p>
          <a:p>
            <a:pPr indent="-228600" lvl="0" marL="457200" rtl="0">
              <a:spcBef>
                <a:spcPts val="0"/>
              </a:spcBef>
              <a:buChar char="●"/>
            </a:pPr>
            <a:r>
              <a:rPr lang="en"/>
              <a:t>Have walk or drive option </a:t>
            </a:r>
          </a:p>
          <a:p>
            <a:pPr lvl="0" rtl="0">
              <a:spcBef>
                <a:spcPts val="0"/>
              </a:spcBef>
              <a:buNone/>
            </a:pPr>
            <a:r>
              <a:t/>
            </a:r>
            <a:endParaRPr/>
          </a:p>
        </p:txBody>
      </p:sp>
      <p:sp>
        <p:nvSpPr>
          <p:cNvPr id="176" name="Shape 176"/>
          <p:cNvSpPr/>
          <p:nvPr/>
        </p:nvSpPr>
        <p:spPr>
          <a:xfrm>
            <a:off x="200100" y="4003625"/>
            <a:ext cx="8755800" cy="98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11</a:t>
            </a:r>
          </a:p>
        </p:txBody>
      </p:sp>
      <p:sp>
        <p:nvSpPr>
          <p:cNvPr id="182" name="Shape 182"/>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Facebook </a:t>
            </a:r>
            <a:r>
              <a:rPr lang="en"/>
              <a:t>integration</a:t>
            </a:r>
            <a:r>
              <a:rPr lang="en"/>
              <a:t> </a:t>
            </a:r>
          </a:p>
        </p:txBody>
      </p:sp>
      <p:sp>
        <p:nvSpPr>
          <p:cNvPr id="183" name="Shape 183"/>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C</a:t>
            </a:r>
          </a:p>
        </p:txBody>
      </p:sp>
      <p:sp>
        <p:nvSpPr>
          <p:cNvPr id="184" name="Shape 184"/>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8</a:t>
            </a:r>
          </a:p>
        </p:txBody>
      </p:sp>
      <p:sp>
        <p:nvSpPr>
          <p:cNvPr id="185" name="Shape 185"/>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As a user I would like to login using my facebook account so that I don’t have to register a new account. </a:t>
            </a:r>
          </a:p>
        </p:txBody>
      </p:sp>
      <p:sp>
        <p:nvSpPr>
          <p:cNvPr id="186" name="Shape 186"/>
          <p:cNvSpPr/>
          <p:nvPr/>
        </p:nvSpPr>
        <p:spPr>
          <a:xfrm>
            <a:off x="194100" y="1970850"/>
            <a:ext cx="8755800" cy="18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indent="-228600" lvl="0" marL="457200" rtl="0">
              <a:spcBef>
                <a:spcPts val="0"/>
              </a:spcBef>
              <a:buChar char="●"/>
            </a:pPr>
            <a:r>
              <a:rPr lang="en"/>
              <a:t>Login with facebook link</a:t>
            </a:r>
          </a:p>
          <a:p>
            <a:pPr indent="-228600" lvl="0" marL="457200" rtl="0">
              <a:spcBef>
                <a:spcPts val="0"/>
              </a:spcBef>
              <a:buChar char="●"/>
            </a:pPr>
            <a:r>
              <a:t/>
            </a:r>
            <a:endParaRPr/>
          </a:p>
          <a:p>
            <a:pPr lvl="0" rtl="0">
              <a:spcBef>
                <a:spcPts val="0"/>
              </a:spcBef>
              <a:buNone/>
            </a:pPr>
            <a:r>
              <a:t/>
            </a:r>
            <a:endParaRPr/>
          </a:p>
        </p:txBody>
      </p:sp>
      <p:sp>
        <p:nvSpPr>
          <p:cNvPr id="187" name="Shape 187"/>
          <p:cNvSpPr/>
          <p:nvPr/>
        </p:nvSpPr>
        <p:spPr>
          <a:xfrm>
            <a:off x="200100" y="4003625"/>
            <a:ext cx="8755800" cy="98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0</a:t>
            </a:r>
          </a:p>
        </p:txBody>
      </p:sp>
      <p:sp>
        <p:nvSpPr>
          <p:cNvPr id="61" name="Shape 61"/>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Welcome Page</a:t>
            </a:r>
          </a:p>
        </p:txBody>
      </p:sp>
      <p:sp>
        <p:nvSpPr>
          <p:cNvPr id="62" name="Shape 62"/>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M</a:t>
            </a:r>
          </a:p>
        </p:txBody>
      </p:sp>
      <p:sp>
        <p:nvSpPr>
          <p:cNvPr id="63" name="Shape 63"/>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1 </a:t>
            </a:r>
          </a:p>
        </p:txBody>
      </p:sp>
      <p:sp>
        <p:nvSpPr>
          <p:cNvPr id="64" name="Shape 64"/>
          <p:cNvSpPr/>
          <p:nvPr/>
        </p:nvSpPr>
        <p:spPr>
          <a:xfrm>
            <a:off x="200100" y="729725"/>
            <a:ext cx="8755800" cy="1071000"/>
          </a:xfrm>
          <a:prstGeom prst="rect">
            <a:avLst/>
          </a:prstGeom>
          <a:solidFill>
            <a:schemeClr val="lt2"/>
          </a:solidFill>
          <a:ln>
            <a:noFill/>
          </a:ln>
        </p:spPr>
        <p:txBody>
          <a:bodyPr anchorCtr="0" anchor="ctr" bIns="91425" lIns="91425" rIns="91425" wrap="square" tIns="91425">
            <a:noAutofit/>
          </a:bodyPr>
          <a:lstStyle/>
          <a:p>
            <a:pPr lvl="0" rtl="0">
              <a:lnSpc>
                <a:spcPct val="115000"/>
              </a:lnSpc>
              <a:spcBef>
                <a:spcPts val="0"/>
              </a:spcBef>
              <a:buClr>
                <a:schemeClr val="dk1"/>
              </a:buClr>
              <a:buFont typeface="Arial"/>
              <a:buNone/>
            </a:pPr>
            <a:r>
              <a:rPr lang="en"/>
              <a:t>As a customer, I want to view the Smart City welcome page through a public URL, so that I can see a general overview of the site.</a:t>
            </a:r>
          </a:p>
          <a:p>
            <a:pPr lvl="0" rtl="0">
              <a:spcBef>
                <a:spcPts val="0"/>
              </a:spcBef>
              <a:buNone/>
            </a:pPr>
            <a:r>
              <a:t/>
            </a:r>
            <a:endParaRPr/>
          </a:p>
        </p:txBody>
      </p:sp>
      <p:sp>
        <p:nvSpPr>
          <p:cNvPr id="65" name="Shape 65"/>
          <p:cNvSpPr/>
          <p:nvPr/>
        </p:nvSpPr>
        <p:spPr>
          <a:xfrm>
            <a:off x="194100" y="1862675"/>
            <a:ext cx="8755800" cy="191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solidFill>
                  <a:schemeClr val="dk1"/>
                </a:solidFill>
              </a:rPr>
              <a:t>Acceptance criteria</a:t>
            </a:r>
          </a:p>
          <a:p>
            <a:pPr lvl="0">
              <a:spcBef>
                <a:spcPts val="0"/>
              </a:spcBef>
              <a:buNone/>
            </a:pPr>
            <a:r>
              <a:t/>
            </a:r>
            <a:endParaRPr>
              <a:solidFill>
                <a:schemeClr val="dk1"/>
              </a:solidFill>
            </a:endParaRPr>
          </a:p>
          <a:p>
            <a:pPr lvl="0" rtl="0">
              <a:spcBef>
                <a:spcPts val="0"/>
              </a:spcBef>
              <a:buNone/>
            </a:pPr>
            <a:r>
              <a:t/>
            </a:r>
            <a:endParaRPr>
              <a:solidFill>
                <a:schemeClr val="dk1"/>
              </a:solidFill>
            </a:endParaRPr>
          </a:p>
          <a:p>
            <a:pPr indent="-228600" lvl="0" marL="457200" rtl="0">
              <a:spcBef>
                <a:spcPts val="0"/>
              </a:spcBef>
              <a:buClr>
                <a:schemeClr val="dk1"/>
              </a:buClr>
              <a:buChar char="●"/>
            </a:pPr>
            <a:r>
              <a:rPr lang="en">
                <a:solidFill>
                  <a:schemeClr val="dk1"/>
                </a:solidFill>
              </a:rPr>
              <a:t>A navigation bar for the user to navigate the website.</a:t>
            </a:r>
          </a:p>
          <a:p>
            <a:pPr indent="-228600" lvl="0" marL="457200" rtl="0">
              <a:spcBef>
                <a:spcPts val="0"/>
              </a:spcBef>
              <a:buClr>
                <a:schemeClr val="dk1"/>
              </a:buClr>
              <a:buChar char="●"/>
            </a:pPr>
            <a:r>
              <a:rPr lang="en">
                <a:solidFill>
                  <a:schemeClr val="dk1"/>
                </a:solidFill>
              </a:rPr>
              <a:t>A brief description of the website.</a:t>
            </a:r>
          </a:p>
          <a:p>
            <a:pPr indent="-228600" lvl="0" marL="457200" rtl="0">
              <a:spcBef>
                <a:spcPts val="0"/>
              </a:spcBef>
              <a:buClr>
                <a:schemeClr val="dk1"/>
              </a:buClr>
              <a:buChar char="●"/>
            </a:pPr>
            <a:r>
              <a:rPr lang="en">
                <a:solidFill>
                  <a:schemeClr val="dk1"/>
                </a:solidFill>
              </a:rPr>
              <a:t>A button that the user can press to create an account</a:t>
            </a:r>
          </a:p>
          <a:p>
            <a:pPr indent="-228600" lvl="0" marL="457200" rtl="0">
              <a:spcBef>
                <a:spcPts val="0"/>
              </a:spcBef>
              <a:buClr>
                <a:schemeClr val="dk1"/>
              </a:buClr>
              <a:buChar char="●"/>
            </a:pPr>
            <a:r>
              <a:rPr lang="en">
                <a:solidFill>
                  <a:schemeClr val="dk1"/>
                </a:solidFill>
              </a:rPr>
              <a:t>A button that the user can press to log into an existing account. </a:t>
            </a:r>
          </a:p>
        </p:txBody>
      </p:sp>
      <p:sp>
        <p:nvSpPr>
          <p:cNvPr id="66" name="Shape 66"/>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1</a:t>
            </a:r>
          </a:p>
        </p:txBody>
      </p:sp>
      <p:sp>
        <p:nvSpPr>
          <p:cNvPr id="72" name="Shape 72"/>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chemeClr val="dk1"/>
                </a:solidFill>
              </a:rPr>
              <a:t>Topic and event tiles</a:t>
            </a:r>
          </a:p>
        </p:txBody>
      </p:sp>
      <p:sp>
        <p:nvSpPr>
          <p:cNvPr id="73" name="Shape 73"/>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C</a:t>
            </a:r>
          </a:p>
        </p:txBody>
      </p:sp>
      <p:sp>
        <p:nvSpPr>
          <p:cNvPr id="74" name="Shape 74"/>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4</a:t>
            </a:r>
          </a:p>
        </p:txBody>
      </p:sp>
      <p:sp>
        <p:nvSpPr>
          <p:cNvPr id="75" name="Shape 75"/>
          <p:cNvSpPr/>
          <p:nvPr/>
        </p:nvSpPr>
        <p:spPr>
          <a:xfrm>
            <a:off x="200100" y="756000"/>
            <a:ext cx="8755800" cy="1071000"/>
          </a:xfrm>
          <a:prstGeom prst="rect">
            <a:avLst/>
          </a:prstGeom>
          <a:solidFill>
            <a:schemeClr val="lt2"/>
          </a:solidFill>
          <a:ln>
            <a:noFill/>
          </a:ln>
        </p:spPr>
        <p:txBody>
          <a:bodyPr anchorCtr="0" anchor="ctr" bIns="91425" lIns="91425" rIns="91425" wrap="square" tIns="91425">
            <a:noAutofit/>
          </a:bodyPr>
          <a:lstStyle/>
          <a:p>
            <a:pPr lvl="0" rtl="0">
              <a:lnSpc>
                <a:spcPct val="115000"/>
              </a:lnSpc>
              <a:spcBef>
                <a:spcPts val="0"/>
              </a:spcBef>
              <a:buNone/>
            </a:pPr>
            <a:r>
              <a:rPr lang="en"/>
              <a:t>As a user I want to be able to focus my search on specific topics and events (current or upcoming) that will be happening within my area</a:t>
            </a:r>
          </a:p>
          <a:p>
            <a:pPr lvl="0" rtl="0">
              <a:spcBef>
                <a:spcPts val="0"/>
              </a:spcBef>
              <a:buNone/>
            </a:pPr>
            <a:r>
              <a:t/>
            </a:r>
            <a:endParaRPr/>
          </a:p>
        </p:txBody>
      </p:sp>
      <p:sp>
        <p:nvSpPr>
          <p:cNvPr id="76" name="Shape 76"/>
          <p:cNvSpPr/>
          <p:nvPr/>
        </p:nvSpPr>
        <p:spPr>
          <a:xfrm>
            <a:off x="194100" y="198560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chemeClr val="dk1"/>
                </a:solidFill>
              </a:rPr>
              <a:t>Acceptance criteria</a:t>
            </a:r>
          </a:p>
          <a:p>
            <a:pPr lvl="0" rtl="0">
              <a:spcBef>
                <a:spcPts val="0"/>
              </a:spcBef>
              <a:buNone/>
            </a:pPr>
            <a:r>
              <a:t/>
            </a:r>
            <a:endParaRPr>
              <a:solidFill>
                <a:schemeClr val="dk1"/>
              </a:solidFill>
            </a:endParaRPr>
          </a:p>
          <a:p>
            <a:pPr indent="-228600" lvl="0" marL="457200" rtl="0">
              <a:spcBef>
                <a:spcPts val="0"/>
              </a:spcBef>
              <a:buClr>
                <a:schemeClr val="dk1"/>
              </a:buClr>
              <a:buChar char="●"/>
            </a:pPr>
            <a:r>
              <a:rPr lang="en">
                <a:solidFill>
                  <a:schemeClr val="dk1"/>
                </a:solidFill>
              </a:rPr>
              <a:t>Little buttons displaying things like top ten upcoming events and places to visit while in a specific City</a:t>
            </a:r>
          </a:p>
        </p:txBody>
      </p:sp>
      <p:sp>
        <p:nvSpPr>
          <p:cNvPr id="77" name="Shape 77"/>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2</a:t>
            </a:r>
          </a:p>
        </p:txBody>
      </p:sp>
      <p:sp>
        <p:nvSpPr>
          <p:cNvPr id="83" name="Shape 83"/>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chemeClr val="dk1"/>
                </a:solidFill>
              </a:rPr>
              <a:t>A map displaying relevant locations</a:t>
            </a:r>
          </a:p>
          <a:p>
            <a:pPr lvl="0" rtl="0">
              <a:spcBef>
                <a:spcPts val="0"/>
              </a:spcBef>
              <a:buNone/>
            </a:pPr>
            <a:r>
              <a:t/>
            </a:r>
            <a:endParaRPr/>
          </a:p>
        </p:txBody>
      </p:sp>
      <p:sp>
        <p:nvSpPr>
          <p:cNvPr id="84" name="Shape 84"/>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M</a:t>
            </a:r>
          </a:p>
        </p:txBody>
      </p:sp>
      <p:sp>
        <p:nvSpPr>
          <p:cNvPr id="85" name="Shape 85"/>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4</a:t>
            </a:r>
          </a:p>
        </p:txBody>
      </p:sp>
      <p:sp>
        <p:nvSpPr>
          <p:cNvPr id="86" name="Shape 86"/>
          <p:cNvSpPr/>
          <p:nvPr/>
        </p:nvSpPr>
        <p:spPr>
          <a:xfrm>
            <a:off x="200100" y="729725"/>
            <a:ext cx="8755800" cy="1071000"/>
          </a:xfrm>
          <a:prstGeom prst="rect">
            <a:avLst/>
          </a:prstGeom>
          <a:solidFill>
            <a:schemeClr val="lt2"/>
          </a:solidFill>
          <a:ln>
            <a:noFill/>
          </a:ln>
        </p:spPr>
        <p:txBody>
          <a:bodyPr anchorCtr="0" anchor="ctr" bIns="91425" lIns="91425" rIns="91425" wrap="square" tIns="91425">
            <a:noAutofit/>
          </a:bodyPr>
          <a:lstStyle/>
          <a:p>
            <a:pPr lvl="0" rtl="0">
              <a:spcBef>
                <a:spcPts val="0"/>
              </a:spcBef>
              <a:buClr>
                <a:schemeClr val="dk1"/>
              </a:buClr>
              <a:buFont typeface="Arial"/>
              <a:buNone/>
            </a:pPr>
            <a:r>
              <a:rPr lang="en">
                <a:solidFill>
                  <a:schemeClr val="dk1"/>
                </a:solidFill>
              </a:rPr>
              <a:t>As a user I want to be able to search for places on the map so that I can reduce the time it takes to figure out where places are located.</a:t>
            </a:r>
          </a:p>
          <a:p>
            <a:pPr lvl="0" rtl="0">
              <a:spcBef>
                <a:spcPts val="0"/>
              </a:spcBef>
              <a:buNone/>
            </a:pPr>
            <a:r>
              <a:t/>
            </a:r>
            <a:endParaRPr/>
          </a:p>
        </p:txBody>
      </p:sp>
      <p:sp>
        <p:nvSpPr>
          <p:cNvPr id="87" name="Shape 87"/>
          <p:cNvSpPr/>
          <p:nvPr/>
        </p:nvSpPr>
        <p:spPr>
          <a:xfrm>
            <a:off x="194100" y="197085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solidFill>
                  <a:schemeClr val="dk1"/>
                </a:solidFill>
              </a:rPr>
              <a:t>Acceptance criteria</a:t>
            </a:r>
          </a:p>
          <a:p>
            <a:pPr indent="-228600" lvl="0" marL="457200" rtl="0">
              <a:spcBef>
                <a:spcPts val="0"/>
              </a:spcBef>
              <a:buClr>
                <a:schemeClr val="dk1"/>
              </a:buClr>
              <a:buChar char="●"/>
            </a:pPr>
            <a:r>
              <a:rPr lang="en">
                <a:solidFill>
                  <a:schemeClr val="dk1"/>
                </a:solidFill>
              </a:rPr>
              <a:t>Search text field</a:t>
            </a:r>
          </a:p>
          <a:p>
            <a:pPr indent="-228600" lvl="0" marL="457200" rtl="0">
              <a:spcBef>
                <a:spcPts val="0"/>
              </a:spcBef>
              <a:buClr>
                <a:schemeClr val="dk1"/>
              </a:buClr>
              <a:buChar char="●"/>
            </a:pPr>
            <a:r>
              <a:rPr lang="en">
                <a:solidFill>
                  <a:schemeClr val="dk1"/>
                </a:solidFill>
              </a:rPr>
              <a:t>Search button</a:t>
            </a:r>
          </a:p>
          <a:p>
            <a:pPr indent="-228600" lvl="0" marL="457200" rtl="0">
              <a:spcBef>
                <a:spcPts val="0"/>
              </a:spcBef>
              <a:buClr>
                <a:schemeClr val="dk1"/>
              </a:buClr>
              <a:buChar char="●"/>
            </a:pPr>
            <a:r>
              <a:rPr lang="en">
                <a:solidFill>
                  <a:schemeClr val="dk1"/>
                </a:solidFill>
              </a:rPr>
              <a:t>List of map locations</a:t>
            </a:r>
          </a:p>
          <a:p>
            <a:pPr indent="-228600" lvl="0" marL="457200" rtl="0">
              <a:spcBef>
                <a:spcPts val="0"/>
              </a:spcBef>
              <a:buClr>
                <a:schemeClr val="dk1"/>
              </a:buClr>
              <a:buChar char="●"/>
            </a:pPr>
            <a:r>
              <a:rPr lang="en">
                <a:solidFill>
                  <a:schemeClr val="dk1"/>
                </a:solidFill>
              </a:rPr>
              <a:t>Point to location on map with marker (like google)</a:t>
            </a:r>
          </a:p>
          <a:p>
            <a:pPr indent="-228600" lvl="0" marL="457200" rtl="0">
              <a:spcBef>
                <a:spcPts val="0"/>
              </a:spcBef>
              <a:buClr>
                <a:schemeClr val="dk1"/>
              </a:buClr>
              <a:buChar char="●"/>
            </a:pPr>
            <a:r>
              <a:rPr lang="en">
                <a:solidFill>
                  <a:schemeClr val="dk1"/>
                </a:solidFill>
              </a:rPr>
              <a:t>Category selection</a:t>
            </a:r>
          </a:p>
          <a:p>
            <a:pPr indent="-228600" lvl="0" marL="457200" rtl="0">
              <a:spcBef>
                <a:spcPts val="0"/>
              </a:spcBef>
              <a:buClr>
                <a:schemeClr val="dk1"/>
              </a:buClr>
              <a:buChar char="●"/>
            </a:pPr>
            <a:r>
              <a:rPr lang="en">
                <a:solidFill>
                  <a:schemeClr val="dk1"/>
                </a:solidFill>
              </a:rPr>
              <a:t>(The map will be more customised once the user has logged in)</a:t>
            </a:r>
          </a:p>
          <a:p>
            <a:pPr indent="-228600" lvl="0" marL="457200" rtl="0">
              <a:spcBef>
                <a:spcPts val="0"/>
              </a:spcBef>
              <a:buClr>
                <a:schemeClr val="dk1"/>
              </a:buClr>
              <a:buChar char="●"/>
            </a:pPr>
            <a:r>
              <a:rPr lang="en">
                <a:solidFill>
                  <a:schemeClr val="dk1"/>
                </a:solidFill>
              </a:rPr>
              <a:t>Start map with user recommendations </a:t>
            </a:r>
          </a:p>
        </p:txBody>
      </p:sp>
      <p:sp>
        <p:nvSpPr>
          <p:cNvPr id="88" name="Shape 88"/>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Story ID: 3</a:t>
            </a:r>
          </a:p>
        </p:txBody>
      </p:sp>
      <p:sp>
        <p:nvSpPr>
          <p:cNvPr id="94" name="Shape 94"/>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New User registration</a:t>
            </a:r>
          </a:p>
        </p:txBody>
      </p:sp>
      <p:sp>
        <p:nvSpPr>
          <p:cNvPr id="95" name="Shape 95"/>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Priority: M</a:t>
            </a:r>
          </a:p>
        </p:txBody>
      </p:sp>
      <p:sp>
        <p:nvSpPr>
          <p:cNvPr id="96" name="Shape 96"/>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Story Points: 2</a:t>
            </a:r>
          </a:p>
        </p:txBody>
      </p:sp>
      <p:sp>
        <p:nvSpPr>
          <p:cNvPr id="97" name="Shape 97"/>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As an unauthorised user I’d like to register an account so that I can have personalised access to more personalised city information.</a:t>
            </a:r>
          </a:p>
        </p:txBody>
      </p:sp>
      <p:sp>
        <p:nvSpPr>
          <p:cNvPr id="98" name="Shape 98"/>
          <p:cNvSpPr/>
          <p:nvPr/>
        </p:nvSpPr>
        <p:spPr>
          <a:xfrm>
            <a:off x="194100" y="197085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Acceptance criteria</a:t>
            </a:r>
          </a:p>
          <a:p>
            <a:pPr indent="-228600" lvl="0" marL="457200" rtl="0">
              <a:spcBef>
                <a:spcPts val="0"/>
              </a:spcBef>
              <a:buChar char="●"/>
            </a:pPr>
            <a:r>
              <a:rPr lang="en"/>
              <a:t>Username entry field to input a unique username</a:t>
            </a:r>
          </a:p>
          <a:p>
            <a:pPr indent="-228600" lvl="0" marL="457200" rtl="0">
              <a:spcBef>
                <a:spcPts val="0"/>
              </a:spcBef>
              <a:buChar char="●"/>
            </a:pPr>
            <a:r>
              <a:rPr lang="en"/>
              <a:t>Password field and confirm password field to input a password for the user account</a:t>
            </a:r>
          </a:p>
          <a:p>
            <a:pPr indent="-228600" lvl="0" marL="457200" rtl="0">
              <a:spcBef>
                <a:spcPts val="0"/>
              </a:spcBef>
              <a:buChar char="●"/>
            </a:pPr>
            <a:r>
              <a:rPr lang="en"/>
              <a:t>Dropdown box with account types (tourist, student, businessman)</a:t>
            </a:r>
          </a:p>
          <a:p>
            <a:pPr indent="-228600" lvl="0" marL="457200" rtl="0">
              <a:spcBef>
                <a:spcPts val="0"/>
              </a:spcBef>
              <a:buChar char="●"/>
            </a:pPr>
            <a:r>
              <a:rPr lang="en"/>
              <a:t>Optional phone number input field</a:t>
            </a:r>
          </a:p>
          <a:p>
            <a:pPr indent="-228600" lvl="0" marL="457200" rtl="0">
              <a:spcBef>
                <a:spcPts val="0"/>
              </a:spcBef>
              <a:buChar char="●"/>
            </a:pPr>
            <a:r>
              <a:rPr lang="en"/>
              <a:t>Optional email field</a:t>
            </a:r>
          </a:p>
          <a:p>
            <a:pPr indent="-228600" lvl="0" marL="457200" rtl="0">
              <a:spcBef>
                <a:spcPts val="0"/>
              </a:spcBef>
              <a:buChar char="●"/>
            </a:pPr>
            <a:r>
              <a:rPr lang="en"/>
              <a:t>Optional residential address field</a:t>
            </a:r>
          </a:p>
        </p:txBody>
      </p:sp>
      <p:sp>
        <p:nvSpPr>
          <p:cNvPr id="99" name="Shape 99"/>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4</a:t>
            </a:r>
          </a:p>
        </p:txBody>
      </p:sp>
      <p:sp>
        <p:nvSpPr>
          <p:cNvPr id="105" name="Shape 105"/>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Current User Login</a:t>
            </a:r>
          </a:p>
        </p:txBody>
      </p:sp>
      <p:sp>
        <p:nvSpPr>
          <p:cNvPr id="106" name="Shape 106"/>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M</a:t>
            </a:r>
          </a:p>
        </p:txBody>
      </p:sp>
      <p:sp>
        <p:nvSpPr>
          <p:cNvPr id="107" name="Shape 107"/>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1 </a:t>
            </a:r>
          </a:p>
        </p:txBody>
      </p:sp>
      <p:sp>
        <p:nvSpPr>
          <p:cNvPr id="108" name="Shape 108"/>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As an existing user I want to be able to login using my unique username and password, so that I can get access into my account and view the information targeted at me. </a:t>
            </a:r>
          </a:p>
        </p:txBody>
      </p:sp>
      <p:sp>
        <p:nvSpPr>
          <p:cNvPr id="109" name="Shape 109"/>
          <p:cNvSpPr/>
          <p:nvPr/>
        </p:nvSpPr>
        <p:spPr>
          <a:xfrm>
            <a:off x="194100" y="1970850"/>
            <a:ext cx="8755800" cy="1704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indent="-228600" lvl="0" marL="457200" rtl="0">
              <a:spcBef>
                <a:spcPts val="0"/>
              </a:spcBef>
              <a:buChar char="●"/>
            </a:pPr>
            <a:r>
              <a:rPr lang="en"/>
              <a:t>Username entry field to input a unique username</a:t>
            </a:r>
          </a:p>
          <a:p>
            <a:pPr indent="-228600" lvl="0" marL="457200" rtl="0">
              <a:spcBef>
                <a:spcPts val="0"/>
              </a:spcBef>
              <a:buChar char="●"/>
            </a:pPr>
            <a:r>
              <a:rPr lang="en"/>
              <a:t>Enter password</a:t>
            </a:r>
          </a:p>
          <a:p>
            <a:pPr indent="-228600" lvl="0" marL="457200" rtl="0">
              <a:spcBef>
                <a:spcPts val="0"/>
              </a:spcBef>
              <a:buChar char="●"/>
            </a:pPr>
            <a:r>
              <a:rPr lang="en"/>
              <a:t>Login button</a:t>
            </a:r>
          </a:p>
          <a:p>
            <a:pPr indent="-228600" lvl="0" marL="457200" rtl="0">
              <a:lnSpc>
                <a:spcPct val="115000"/>
              </a:lnSpc>
              <a:spcBef>
                <a:spcPts val="0"/>
              </a:spcBef>
              <a:buClr>
                <a:schemeClr val="dk1"/>
              </a:buClr>
              <a:buChar char="●"/>
            </a:pPr>
            <a:r>
              <a:rPr lang="en">
                <a:solidFill>
                  <a:schemeClr val="dk1"/>
                </a:solidFill>
              </a:rPr>
              <a:t>Verify account</a:t>
            </a:r>
          </a:p>
          <a:p>
            <a:pPr indent="-228600" lvl="0" marL="457200" rtl="0">
              <a:lnSpc>
                <a:spcPct val="115000"/>
              </a:lnSpc>
              <a:spcBef>
                <a:spcPts val="0"/>
              </a:spcBef>
              <a:buClr>
                <a:schemeClr val="dk1"/>
              </a:buClr>
              <a:buChar char="●"/>
            </a:pPr>
            <a:r>
              <a:rPr lang="en">
                <a:solidFill>
                  <a:schemeClr val="dk1"/>
                </a:solidFill>
              </a:rPr>
              <a:t>Attempt to login counter</a:t>
            </a:r>
          </a:p>
          <a:p>
            <a:pPr lvl="0" rtl="0">
              <a:spcBef>
                <a:spcPts val="0"/>
              </a:spcBef>
              <a:buNone/>
            </a:pPr>
            <a:r>
              <a:t/>
            </a:r>
            <a:endParaRPr/>
          </a:p>
        </p:txBody>
      </p:sp>
      <p:sp>
        <p:nvSpPr>
          <p:cNvPr id="110" name="Shape 110"/>
          <p:cNvSpPr/>
          <p:nvPr/>
        </p:nvSpPr>
        <p:spPr>
          <a:xfrm>
            <a:off x="200100" y="3848800"/>
            <a:ext cx="8755800" cy="11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5</a:t>
            </a:r>
          </a:p>
        </p:txBody>
      </p:sp>
      <p:sp>
        <p:nvSpPr>
          <p:cNvPr id="116" name="Shape 116"/>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100">
                <a:solidFill>
                  <a:schemeClr val="dk1"/>
                </a:solidFill>
                <a:latin typeface="Calibri"/>
                <a:ea typeface="Calibri"/>
                <a:cs typeface="Calibri"/>
                <a:sym typeface="Calibri"/>
              </a:rPr>
              <a:t>Access city information relevant to user group (e.g. Student, businessman, tourist)</a:t>
            </a:r>
          </a:p>
        </p:txBody>
      </p:sp>
      <p:sp>
        <p:nvSpPr>
          <p:cNvPr id="117" name="Shape 117"/>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M</a:t>
            </a:r>
          </a:p>
        </p:txBody>
      </p:sp>
      <p:sp>
        <p:nvSpPr>
          <p:cNvPr id="118" name="Shape 118"/>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4</a:t>
            </a:r>
          </a:p>
        </p:txBody>
      </p:sp>
      <p:sp>
        <p:nvSpPr>
          <p:cNvPr id="119" name="Shape 119"/>
          <p:cNvSpPr/>
          <p:nvPr/>
        </p:nvSpPr>
        <p:spPr>
          <a:xfrm>
            <a:off x="200100" y="729725"/>
            <a:ext cx="8755800" cy="68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Font typeface="Arial"/>
              <a:buNone/>
            </a:pPr>
            <a:r>
              <a:rPr lang="en">
                <a:solidFill>
                  <a:schemeClr val="dk1"/>
                </a:solidFill>
              </a:rPr>
              <a:t>As a user, I want to access city information specific to a user group.</a:t>
            </a:r>
          </a:p>
        </p:txBody>
      </p:sp>
      <p:sp>
        <p:nvSpPr>
          <p:cNvPr id="120" name="Shape 120"/>
          <p:cNvSpPr/>
          <p:nvPr/>
        </p:nvSpPr>
        <p:spPr>
          <a:xfrm>
            <a:off x="194100" y="1534900"/>
            <a:ext cx="8755800" cy="2454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indent="-228600" lvl="0" marL="457200" rtl="0">
              <a:spcBef>
                <a:spcPts val="0"/>
              </a:spcBef>
              <a:buChar char="●"/>
            </a:pPr>
            <a:r>
              <a:rPr lang="en"/>
              <a:t>If user has selected tourist:</a:t>
            </a:r>
          </a:p>
          <a:p>
            <a:pPr indent="-228600" lvl="1" marL="914400" rtl="0">
              <a:spcBef>
                <a:spcPts val="0"/>
              </a:spcBef>
              <a:buChar char="○"/>
            </a:pPr>
            <a:r>
              <a:rPr lang="en"/>
              <a:t>Focuses on hotels and city information</a:t>
            </a:r>
          </a:p>
          <a:p>
            <a:pPr indent="-228600" lvl="1" marL="914400" rtl="0">
              <a:spcBef>
                <a:spcPts val="0"/>
              </a:spcBef>
              <a:buChar char="○"/>
            </a:pPr>
            <a:r>
              <a:rPr lang="en"/>
              <a:t>Also has access to zoos, parks, museums, malls, restaurants and city map.</a:t>
            </a:r>
          </a:p>
          <a:p>
            <a:pPr indent="-228600" lvl="0" marL="457200" rtl="0">
              <a:spcBef>
                <a:spcPts val="0"/>
              </a:spcBef>
              <a:buChar char="●"/>
            </a:pPr>
            <a:r>
              <a:rPr lang="en"/>
              <a:t>If user has selected studen</a:t>
            </a:r>
            <a:r>
              <a:rPr lang="en"/>
              <a:t>t</a:t>
            </a:r>
          </a:p>
          <a:p>
            <a:pPr indent="-228600" lvl="1" marL="914400" rtl="0">
              <a:spcBef>
                <a:spcPts val="0"/>
              </a:spcBef>
              <a:buClr>
                <a:schemeClr val="dk1"/>
              </a:buClr>
              <a:buChar char="○"/>
            </a:pPr>
            <a:r>
              <a:rPr lang="en">
                <a:solidFill>
                  <a:schemeClr val="dk1"/>
                </a:solidFill>
              </a:rPr>
              <a:t>Focuses on colleges, libraries and city information</a:t>
            </a:r>
          </a:p>
          <a:p>
            <a:pPr indent="-228600" lvl="1" marL="914400" rtl="0">
              <a:spcBef>
                <a:spcPts val="0"/>
              </a:spcBef>
              <a:buClr>
                <a:schemeClr val="dk1"/>
              </a:buClr>
              <a:buChar char="○"/>
            </a:pPr>
            <a:r>
              <a:rPr lang="en">
                <a:solidFill>
                  <a:schemeClr val="dk1"/>
                </a:solidFill>
              </a:rPr>
              <a:t>Also has access to zoos, parks, museums, malls, restaurants and city map.</a:t>
            </a:r>
          </a:p>
          <a:p>
            <a:pPr indent="-228600" lvl="0" marL="457200" rtl="0">
              <a:spcBef>
                <a:spcPts val="0"/>
              </a:spcBef>
              <a:buClr>
                <a:schemeClr val="dk1"/>
              </a:buClr>
              <a:buChar char="●"/>
            </a:pPr>
            <a:r>
              <a:rPr lang="en">
                <a:solidFill>
                  <a:schemeClr val="dk1"/>
                </a:solidFill>
              </a:rPr>
              <a:t>If user has selected businessman</a:t>
            </a:r>
          </a:p>
          <a:p>
            <a:pPr indent="-228600" lvl="1" marL="914400" rtl="0">
              <a:spcBef>
                <a:spcPts val="0"/>
              </a:spcBef>
              <a:buClr>
                <a:schemeClr val="dk1"/>
              </a:buClr>
              <a:buChar char="○"/>
            </a:pPr>
            <a:r>
              <a:rPr lang="en">
                <a:solidFill>
                  <a:schemeClr val="dk1"/>
                </a:solidFill>
              </a:rPr>
              <a:t>Focuses on hotels, industries and city information</a:t>
            </a:r>
          </a:p>
          <a:p>
            <a:pPr indent="-228600" lvl="1" marL="914400" rtl="0">
              <a:spcBef>
                <a:spcPts val="0"/>
              </a:spcBef>
              <a:buClr>
                <a:schemeClr val="dk1"/>
              </a:buClr>
              <a:buChar char="○"/>
            </a:pPr>
            <a:r>
              <a:rPr lang="en">
                <a:solidFill>
                  <a:schemeClr val="dk1"/>
                </a:solidFill>
              </a:rPr>
              <a:t>Also has access to zoos, parks, museums, malls, restaurants and city map.</a:t>
            </a:r>
          </a:p>
          <a:p>
            <a:pPr indent="0" lvl="0" marL="0" rtl="0">
              <a:spcBef>
                <a:spcPts val="0"/>
              </a:spcBef>
              <a:buNone/>
            </a:pPr>
            <a:r>
              <a:t/>
            </a:r>
            <a:endParaRPr/>
          </a:p>
        </p:txBody>
      </p:sp>
      <p:sp>
        <p:nvSpPr>
          <p:cNvPr id="121" name="Shape 121"/>
          <p:cNvSpPr/>
          <p:nvPr/>
        </p:nvSpPr>
        <p:spPr>
          <a:xfrm>
            <a:off x="200100" y="3989025"/>
            <a:ext cx="8755800" cy="10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rPr lang="en"/>
              <a:t>Each user type has access to all the information, but is directed towards the relevant information first</a:t>
            </a:r>
          </a:p>
          <a:p>
            <a:pPr indent="-228600" lvl="0" marL="457200" rtl="0">
              <a:spcBef>
                <a:spcPts val="0"/>
              </a:spcBef>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p:nvPr/>
        </p:nvSpPr>
        <p:spPr>
          <a:xfrm>
            <a:off x="200100" y="21410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6</a:t>
            </a:r>
          </a:p>
        </p:txBody>
      </p:sp>
      <p:sp>
        <p:nvSpPr>
          <p:cNvPr id="127" name="Shape 127"/>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Create city item</a:t>
            </a:r>
          </a:p>
        </p:txBody>
      </p:sp>
      <p:sp>
        <p:nvSpPr>
          <p:cNvPr id="128" name="Shape 128"/>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M</a:t>
            </a:r>
          </a:p>
        </p:txBody>
      </p:sp>
      <p:sp>
        <p:nvSpPr>
          <p:cNvPr id="129" name="Shape 129"/>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2</a:t>
            </a:r>
          </a:p>
        </p:txBody>
      </p:sp>
      <p:sp>
        <p:nvSpPr>
          <p:cNvPr id="130" name="Shape 130"/>
          <p:cNvSpPr/>
          <p:nvPr/>
        </p:nvSpPr>
        <p:spPr>
          <a:xfrm>
            <a:off x="200100" y="729725"/>
            <a:ext cx="8755800" cy="1071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As an administrator, I want to create, modify, and remove data for each city such as colleges, libraries, hotels, industries, zoos, parks, museums, restaurants, and malls so that users have the ability to see information regarding various locations throughout the city.</a:t>
            </a:r>
          </a:p>
        </p:txBody>
      </p:sp>
      <p:sp>
        <p:nvSpPr>
          <p:cNvPr id="131" name="Shape 131"/>
          <p:cNvSpPr/>
          <p:nvPr/>
        </p:nvSpPr>
        <p:spPr>
          <a:xfrm>
            <a:off x="194100" y="1970850"/>
            <a:ext cx="8755800" cy="2093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lvl="0" rtl="0">
              <a:spcBef>
                <a:spcPts val="0"/>
              </a:spcBef>
              <a:buNone/>
            </a:pPr>
            <a:r>
              <a:rPr lang="en"/>
              <a:t>• Colleges: college name, address, departments and email address </a:t>
            </a:r>
          </a:p>
          <a:p>
            <a:pPr lvl="0" rtl="0">
              <a:spcBef>
                <a:spcPts val="0"/>
              </a:spcBef>
              <a:buNone/>
            </a:pPr>
            <a:r>
              <a:rPr lang="en"/>
              <a:t>• Libraries: library name, address, phone number and email address </a:t>
            </a:r>
          </a:p>
          <a:p>
            <a:pPr lvl="0" rtl="0">
              <a:spcBef>
                <a:spcPts val="0"/>
              </a:spcBef>
              <a:buNone/>
            </a:pPr>
            <a:r>
              <a:rPr lang="en"/>
              <a:t>• Industries: industry name, address, industry type and email address </a:t>
            </a:r>
          </a:p>
          <a:p>
            <a:pPr lvl="0" rtl="0">
              <a:spcBef>
                <a:spcPts val="0"/>
              </a:spcBef>
              <a:buNone/>
            </a:pPr>
            <a:r>
              <a:rPr lang="en"/>
              <a:t>• Hotels: hotel name, address, phone and email address </a:t>
            </a:r>
          </a:p>
          <a:p>
            <a:pPr lvl="0" rtl="0">
              <a:spcBef>
                <a:spcPts val="0"/>
              </a:spcBef>
              <a:buNone/>
            </a:pPr>
            <a:r>
              <a:rPr lang="en"/>
              <a:t>• Parks: park name, address, phone and email address </a:t>
            </a:r>
          </a:p>
          <a:p>
            <a:pPr lvl="0" rtl="0">
              <a:spcBef>
                <a:spcPts val="0"/>
              </a:spcBef>
              <a:buNone/>
            </a:pPr>
            <a:r>
              <a:rPr lang="en"/>
              <a:t>• Zoos: zoo name, address, phone and email address </a:t>
            </a:r>
          </a:p>
          <a:p>
            <a:pPr lvl="0" rtl="0">
              <a:spcBef>
                <a:spcPts val="0"/>
              </a:spcBef>
              <a:buNone/>
            </a:pPr>
            <a:r>
              <a:rPr lang="en"/>
              <a:t>• Museums: museum name, address, phone and email address </a:t>
            </a:r>
          </a:p>
          <a:p>
            <a:pPr lvl="0" rtl="0">
              <a:spcBef>
                <a:spcPts val="0"/>
              </a:spcBef>
              <a:buNone/>
            </a:pPr>
            <a:r>
              <a:rPr lang="en"/>
              <a:t>• Restaurants: restaurant name, address, phone and email address </a:t>
            </a:r>
          </a:p>
          <a:p>
            <a:pPr lvl="0" rtl="0">
              <a:spcBef>
                <a:spcPts val="0"/>
              </a:spcBef>
              <a:buNone/>
            </a:pPr>
            <a:r>
              <a:rPr lang="en"/>
              <a:t>• Malls: mall name, address, phone and email address</a:t>
            </a:r>
          </a:p>
        </p:txBody>
      </p:sp>
      <p:sp>
        <p:nvSpPr>
          <p:cNvPr id="132" name="Shape 132"/>
          <p:cNvSpPr/>
          <p:nvPr/>
        </p:nvSpPr>
        <p:spPr>
          <a:xfrm>
            <a:off x="200100" y="4237200"/>
            <a:ext cx="8755800" cy="75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rPr lang="en"/>
              <a:t>This information can be updated, created or removed at anytime by the administrator</a:t>
            </a:r>
          </a:p>
          <a:p>
            <a:pPr indent="-228600" lvl="0" marL="457200" rtl="0">
              <a:spcBef>
                <a:spcPts val="0"/>
              </a:spcBef>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p:nvPr/>
        </p:nvSpPr>
        <p:spPr>
          <a:xfrm>
            <a:off x="20010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ID: 7</a:t>
            </a:r>
          </a:p>
        </p:txBody>
      </p:sp>
      <p:sp>
        <p:nvSpPr>
          <p:cNvPr id="138" name="Shape 138"/>
          <p:cNvSpPr/>
          <p:nvPr/>
        </p:nvSpPr>
        <p:spPr>
          <a:xfrm>
            <a:off x="1482425" y="176550"/>
            <a:ext cx="45321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Admin access to user accounts </a:t>
            </a:r>
          </a:p>
        </p:txBody>
      </p:sp>
      <p:sp>
        <p:nvSpPr>
          <p:cNvPr id="139" name="Shape 139"/>
          <p:cNvSpPr/>
          <p:nvPr/>
        </p:nvSpPr>
        <p:spPr>
          <a:xfrm>
            <a:off x="6131650" y="176550"/>
            <a:ext cx="1165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Priority: C</a:t>
            </a:r>
          </a:p>
        </p:txBody>
      </p:sp>
      <p:sp>
        <p:nvSpPr>
          <p:cNvPr id="140" name="Shape 140"/>
          <p:cNvSpPr/>
          <p:nvPr/>
        </p:nvSpPr>
        <p:spPr>
          <a:xfrm>
            <a:off x="7391575" y="176550"/>
            <a:ext cx="15642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Story Points: 2</a:t>
            </a:r>
          </a:p>
        </p:txBody>
      </p:sp>
      <p:sp>
        <p:nvSpPr>
          <p:cNvPr id="141" name="Shape 141"/>
          <p:cNvSpPr/>
          <p:nvPr/>
        </p:nvSpPr>
        <p:spPr>
          <a:xfrm>
            <a:off x="200100" y="729725"/>
            <a:ext cx="8755800" cy="661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As an admin I would like to edit/delete user accounts</a:t>
            </a:r>
          </a:p>
        </p:txBody>
      </p:sp>
      <p:sp>
        <p:nvSpPr>
          <p:cNvPr id="142" name="Shape 142"/>
          <p:cNvSpPr/>
          <p:nvPr/>
        </p:nvSpPr>
        <p:spPr>
          <a:xfrm>
            <a:off x="194100" y="1638900"/>
            <a:ext cx="8755800" cy="2231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Acceptance criteria</a:t>
            </a:r>
          </a:p>
          <a:p>
            <a:pPr indent="-228600" lvl="0" marL="457200" rtl="0">
              <a:spcBef>
                <a:spcPts val="0"/>
              </a:spcBef>
              <a:buChar char="●"/>
            </a:pPr>
            <a:r>
              <a:rPr lang="en"/>
              <a:t>Page that lists all users</a:t>
            </a:r>
          </a:p>
          <a:p>
            <a:pPr indent="-228600" lvl="0" marL="457200" rtl="0">
              <a:spcBef>
                <a:spcPts val="0"/>
              </a:spcBef>
              <a:buChar char="●"/>
            </a:pPr>
            <a:r>
              <a:rPr lang="en"/>
              <a:t>Edit user by selecting the “Edit” button. Admin will be able to edit: </a:t>
            </a:r>
          </a:p>
          <a:p>
            <a:pPr indent="-228600" lvl="1" marL="914400" rtl="0">
              <a:spcBef>
                <a:spcPts val="0"/>
              </a:spcBef>
              <a:buChar char="○"/>
            </a:pPr>
            <a:r>
              <a:rPr lang="en"/>
              <a:t>First name, </a:t>
            </a:r>
          </a:p>
          <a:p>
            <a:pPr indent="-228600" lvl="1" marL="914400" rtl="0">
              <a:spcBef>
                <a:spcPts val="0"/>
              </a:spcBef>
              <a:buChar char="○"/>
            </a:pPr>
            <a:r>
              <a:rPr lang="en"/>
              <a:t>Last name,</a:t>
            </a:r>
          </a:p>
          <a:p>
            <a:pPr indent="-228600" lvl="1" marL="914400" rtl="0">
              <a:spcBef>
                <a:spcPts val="0"/>
              </a:spcBef>
              <a:buChar char="○"/>
            </a:pPr>
            <a:r>
              <a:rPr lang="en"/>
              <a:t>Email and </a:t>
            </a:r>
          </a:p>
          <a:p>
            <a:pPr indent="-228600" lvl="1" marL="914400" rtl="0">
              <a:spcBef>
                <a:spcPts val="0"/>
              </a:spcBef>
              <a:buChar char="○"/>
            </a:pPr>
            <a:r>
              <a:rPr lang="en"/>
              <a:t>Group (Businessman, tourist, student) </a:t>
            </a:r>
          </a:p>
          <a:p>
            <a:pPr indent="-228600" lvl="0" marL="457200" rtl="0">
              <a:spcBef>
                <a:spcPts val="0"/>
              </a:spcBef>
              <a:buChar char="●"/>
            </a:pPr>
            <a:r>
              <a:rPr lang="en"/>
              <a:t>Information will save on the database and will be viewed on the account</a:t>
            </a:r>
          </a:p>
          <a:p>
            <a:pPr indent="-228600" lvl="0" marL="457200" rtl="0">
              <a:spcBef>
                <a:spcPts val="0"/>
              </a:spcBef>
              <a:buChar char="●"/>
            </a:pPr>
            <a:r>
              <a:rPr lang="en"/>
              <a:t>Admin will be able to delete a user be selecting the “Delete” button</a:t>
            </a:r>
          </a:p>
          <a:p>
            <a:pPr lvl="0" rtl="0">
              <a:spcBef>
                <a:spcPts val="0"/>
              </a:spcBef>
              <a:buNone/>
            </a:pPr>
            <a:r>
              <a:t/>
            </a:r>
            <a:endParaRPr/>
          </a:p>
        </p:txBody>
      </p:sp>
      <p:sp>
        <p:nvSpPr>
          <p:cNvPr id="143" name="Shape 143"/>
          <p:cNvSpPr/>
          <p:nvPr/>
        </p:nvSpPr>
        <p:spPr>
          <a:xfrm>
            <a:off x="200100" y="4003625"/>
            <a:ext cx="8755800" cy="98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Notes</a:t>
            </a:r>
          </a:p>
          <a:p>
            <a:pPr indent="-228600" lvl="0" marL="457200" rtl="0">
              <a:spcBef>
                <a:spcPts val="0"/>
              </a:spcBef>
              <a:buChar char="●"/>
            </a:pPr>
            <a:r>
              <a:rPr lang="en"/>
              <a:t>…</a:t>
            </a:r>
          </a:p>
          <a:p>
            <a:pPr indent="-228600" lvl="0" marL="457200" rtl="0">
              <a:spcBef>
                <a:spcPts val="0"/>
              </a:spcBef>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