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1" r:id="rId1"/>
    <p:sldMasterId id="2147483690" r:id="rId2"/>
  </p:sldMasterIdLst>
  <p:notesMasterIdLst>
    <p:notesMasterId r:id="rId10"/>
  </p:notesMasterIdLst>
  <p:handoutMasterIdLst>
    <p:handoutMasterId r:id="rId11"/>
  </p:handoutMasterIdLst>
  <p:sldIdLst>
    <p:sldId id="271" r:id="rId3"/>
    <p:sldId id="301" r:id="rId4"/>
    <p:sldId id="302" r:id="rId5"/>
    <p:sldId id="304" r:id="rId6"/>
    <p:sldId id="305" r:id="rId7"/>
    <p:sldId id="306" r:id="rId8"/>
    <p:sldId id="266" r:id="rId9"/>
  </p:sldIdLst>
  <p:sldSz cx="9144000" cy="6858000" type="screen4x3"/>
  <p:notesSz cx="6805613" cy="9939338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" userDrawn="1">
          <p15:clr>
            <a:srgbClr val="A4A3A4"/>
          </p15:clr>
        </p15:guide>
        <p15:guide id="2" orient="horz" pos="729" userDrawn="1">
          <p15:clr>
            <a:srgbClr val="A4A3A4"/>
          </p15:clr>
        </p15:guide>
        <p15:guide id="3" orient="horz" pos="1411" userDrawn="1">
          <p15:clr>
            <a:srgbClr val="A4A3A4"/>
          </p15:clr>
        </p15:guide>
        <p15:guide id="4" orient="horz" pos="2904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015" userDrawn="1">
          <p15:clr>
            <a:srgbClr val="A4A3A4"/>
          </p15:clr>
        </p15:guide>
        <p15:guide id="7" orient="horz" pos="2808" userDrawn="1">
          <p15:clr>
            <a:srgbClr val="A4A3A4"/>
          </p15:clr>
        </p15:guide>
        <p15:guide id="8" orient="horz" pos="1513" userDrawn="1">
          <p15:clr>
            <a:srgbClr val="A4A3A4"/>
          </p15:clr>
        </p15:guide>
        <p15:guide id="9" orient="horz" pos="1305" userDrawn="1">
          <p15:clr>
            <a:srgbClr val="A4A3A4"/>
          </p15:clr>
        </p15:guide>
        <p15:guide id="10" pos="273" userDrawn="1">
          <p15:clr>
            <a:srgbClr val="A4A3A4"/>
          </p15:clr>
        </p15:guide>
        <p15:guide id="11" pos="5490" userDrawn="1">
          <p15:clr>
            <a:srgbClr val="A4A3A4"/>
          </p15:clr>
        </p15:guide>
        <p15:guide id="12" pos="1069" userDrawn="1">
          <p15:clr>
            <a:srgbClr val="A4A3A4"/>
          </p15:clr>
        </p15:guide>
        <p15:guide id="13" pos="1158" userDrawn="1">
          <p15:clr>
            <a:srgbClr val="A4A3A4"/>
          </p15:clr>
        </p15:guide>
        <p15:guide id="14" pos="1954" userDrawn="1">
          <p15:clr>
            <a:srgbClr val="A4A3A4"/>
          </p15:clr>
        </p15:guide>
        <p15:guide id="15" pos="2043" userDrawn="1">
          <p15:clr>
            <a:srgbClr val="A4A3A4"/>
          </p15:clr>
        </p15:guide>
        <p15:guide id="16" pos="2839" userDrawn="1">
          <p15:clr>
            <a:srgbClr val="A4A3A4"/>
          </p15:clr>
        </p15:guide>
        <p15:guide id="17" pos="2928" userDrawn="1">
          <p15:clr>
            <a:srgbClr val="A4A3A4"/>
          </p15:clr>
        </p15:guide>
        <p15:guide id="18" pos="3724" userDrawn="1">
          <p15:clr>
            <a:srgbClr val="A4A3A4"/>
          </p15:clr>
        </p15:guide>
        <p15:guide id="19" pos="3813" userDrawn="1">
          <p15:clr>
            <a:srgbClr val="A4A3A4"/>
          </p15:clr>
        </p15:guide>
        <p15:guide id="20" pos="4604" userDrawn="1">
          <p15:clr>
            <a:srgbClr val="A4A3A4"/>
          </p15:clr>
        </p15:guide>
        <p15:guide id="21" pos="46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CCD5EA"/>
    <a:srgbClr val="FFCCCC"/>
    <a:srgbClr val="FF9999"/>
    <a:srgbClr val="AAB0B6"/>
    <a:srgbClr val="FF9966"/>
    <a:srgbClr val="868F98"/>
    <a:srgbClr val="A8AEB4"/>
    <a:srgbClr val="5D417E"/>
    <a:srgbClr val="004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94591" autoAdjust="0"/>
  </p:normalViewPr>
  <p:slideViewPr>
    <p:cSldViewPr snapToGrid="0" snapToObjects="1">
      <p:cViewPr varScale="1">
        <p:scale>
          <a:sx n="68" d="100"/>
          <a:sy n="68" d="100"/>
        </p:scale>
        <p:origin x="1434" y="60"/>
      </p:cViewPr>
      <p:guideLst>
        <p:guide orient="horz" pos="277"/>
        <p:guide orient="horz" pos="729"/>
        <p:guide orient="horz" pos="1411"/>
        <p:guide orient="horz" pos="2904"/>
        <p:guide orient="horz" pos="4056"/>
        <p:guide orient="horz" pos="3015"/>
        <p:guide orient="horz" pos="2808"/>
        <p:guide orient="horz" pos="1513"/>
        <p:guide orient="horz" pos="1305"/>
        <p:guide pos="273"/>
        <p:guide pos="5490"/>
        <p:guide pos="1069"/>
        <p:guide pos="1158"/>
        <p:guide pos="1954"/>
        <p:guide pos="2043"/>
        <p:guide pos="2839"/>
        <p:guide pos="2928"/>
        <p:guide pos="3724"/>
        <p:guide pos="3813"/>
        <p:guide pos="4604"/>
        <p:guide pos="469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138" y="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AB9D-C19A-451D-99B3-EBC9877B9170}" type="datetimeFigureOut">
              <a:rPr lang="en-AU" smtClean="0"/>
              <a:t>21/11/2018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71213-A7E1-4552-B3F8-EFFCC24BD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26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590C-9775-46EB-9657-886645DC7079}" type="datetimeFigureOut">
              <a:rPr lang="en-AU" smtClean="0"/>
              <a:pPr/>
              <a:t>21/11/2018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08C5B-E9BF-443E-9D2F-BBE76663136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1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0388" y="2263408"/>
            <a:ext cx="5478462" cy="2317432"/>
          </a:xfrm>
          <a:prstGeom prst="rect">
            <a:avLst/>
          </a:prstGeom>
        </p:spPr>
        <p:txBody>
          <a:bodyPr wrap="square" lIns="0" tIns="0" rIns="0" bIns="0"/>
          <a:lstStyle>
            <a:lvl1pPr>
              <a:defRPr sz="5000" b="1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325" y="4786313"/>
            <a:ext cx="4073525" cy="1307249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>
                <a:solidFill>
                  <a:srgbClr val="003CA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838326" y="-226176"/>
            <a:ext cx="1858369" cy="2466139"/>
          </a:xfrm>
          <a:prstGeom prst="line">
            <a:avLst/>
          </a:prstGeom>
          <a:ln w="12700">
            <a:solidFill>
              <a:srgbClr val="003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lu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9" name="Picture 8" descr="Stripes blue.png"/>
          <p:cNvPicPr>
            <a:picLocks noChangeAspect="1"/>
          </p:cNvPicPr>
          <p:nvPr userDrawn="1"/>
        </p:nvPicPr>
        <p:blipFill>
          <a:blip r:embed="rId3" cstate="print"/>
          <a:srcRect t="34700" r="37908" b="13113"/>
          <a:stretch>
            <a:fillRect/>
          </a:stretch>
        </p:blipFill>
        <p:spPr>
          <a:xfrm>
            <a:off x="6942959" y="4457700"/>
            <a:ext cx="2201041" cy="24003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838326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 descr="whit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0729" y="2396350"/>
            <a:ext cx="4742542" cy="206530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95152_41144428.jpg"/>
          <p:cNvPicPr>
            <a:picLocks noChangeAspect="1"/>
          </p:cNvPicPr>
          <p:nvPr userDrawn="1"/>
        </p:nvPicPr>
        <p:blipFill>
          <a:blip r:embed="rId2" cstate="print"/>
          <a:srcRect r="12658" b="12596"/>
          <a:stretch>
            <a:fillRect/>
          </a:stretch>
        </p:blipFill>
        <p:spPr>
          <a:xfrm>
            <a:off x="0" y="0"/>
            <a:ext cx="9144000" cy="6862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0388" y="2263408"/>
            <a:ext cx="5478462" cy="2317432"/>
          </a:xfrm>
          <a:prstGeom prst="rect">
            <a:avLst/>
          </a:prstGeom>
        </p:spPr>
        <p:txBody>
          <a:bodyPr wrap="square" lIns="0" tIns="0" rIns="0" bIns="0"/>
          <a:lstStyle>
            <a:lvl1pPr>
              <a:defRPr sz="50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325" y="4786313"/>
            <a:ext cx="4073525" cy="13072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838326" y="-226176"/>
            <a:ext cx="1858369" cy="24661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lue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11" name="Picture 10" descr="Stripes blue.png"/>
          <p:cNvPicPr>
            <a:picLocks noChangeAspect="1"/>
          </p:cNvPicPr>
          <p:nvPr userDrawn="1"/>
        </p:nvPicPr>
        <p:blipFill>
          <a:blip r:embed="rId4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838326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95152_41144428.jpg"/>
          <p:cNvPicPr>
            <a:picLocks noChangeAspect="1"/>
          </p:cNvPicPr>
          <p:nvPr userDrawn="1"/>
        </p:nvPicPr>
        <p:blipFill>
          <a:blip r:embed="rId2" cstate="print"/>
          <a:srcRect r="12658" b="12596"/>
          <a:stretch>
            <a:fillRect/>
          </a:stretch>
        </p:blipFill>
        <p:spPr>
          <a:xfrm>
            <a:off x="0" y="0"/>
            <a:ext cx="9144000" cy="6862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8200" y="439737"/>
            <a:ext cx="2664388" cy="77025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SECTION HEADING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6763" y="2255588"/>
            <a:ext cx="5505825" cy="418331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5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SECTION TAGLINE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7461192" y="-109728"/>
            <a:ext cx="954764" cy="1267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lue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10" name="Picture 9" descr="Stripes blue.png"/>
          <p:cNvPicPr>
            <a:picLocks noChangeAspect="1"/>
          </p:cNvPicPr>
          <p:nvPr userDrawn="1"/>
        </p:nvPicPr>
        <p:blipFill>
          <a:blip r:embed="rId4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838325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</a:t>
            </a:r>
            <a:r>
              <a:rPr lang="en-AU" sz="700" baseline="0" dirty="0" smtClean="0">
                <a:solidFill>
                  <a:srgbClr val="003CA2"/>
                </a:solidFill>
              </a:rPr>
              <a:t> Ltd.</a:t>
            </a:r>
            <a:endParaRPr lang="en-AU" sz="700" dirty="0" smtClean="0">
              <a:solidFill>
                <a:srgbClr val="003CA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595152_41144428.jpg"/>
          <p:cNvPicPr>
            <a:picLocks noChangeAspect="1"/>
          </p:cNvPicPr>
          <p:nvPr userDrawn="1"/>
        </p:nvPicPr>
        <p:blipFill>
          <a:blip r:embed="rId2" cstate="print"/>
          <a:srcRect r="12658" b="12596"/>
          <a:stretch>
            <a:fillRect/>
          </a:stretch>
        </p:blipFill>
        <p:spPr>
          <a:xfrm>
            <a:off x="0" y="0"/>
            <a:ext cx="9144000" cy="6862849"/>
          </a:xfrm>
          <a:prstGeom prst="rect">
            <a:avLst/>
          </a:prstGeom>
        </p:spPr>
      </p:pic>
      <p:pic>
        <p:nvPicPr>
          <p:cNvPr id="11" name="Picture 10" descr="Stripes blue.png"/>
          <p:cNvPicPr>
            <a:picLocks noChangeAspect="1"/>
          </p:cNvPicPr>
          <p:nvPr userDrawn="1"/>
        </p:nvPicPr>
        <p:blipFill>
          <a:blip r:embed="rId3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 baseline="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17043"/>
            <a:ext cx="419564" cy="5567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241018" y="220918"/>
            <a:ext cx="4071570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HEADING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rgbClr val="003CA2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33387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95152_41144428.jpg"/>
          <p:cNvPicPr>
            <a:picLocks noChangeAspect="1"/>
          </p:cNvPicPr>
          <p:nvPr userDrawn="1"/>
        </p:nvPicPr>
        <p:blipFill>
          <a:blip r:embed="rId2" cstate="print"/>
          <a:srcRect r="12658" b="12596"/>
          <a:stretch>
            <a:fillRect/>
          </a:stretch>
        </p:blipFill>
        <p:spPr>
          <a:xfrm>
            <a:off x="0" y="0"/>
            <a:ext cx="9144000" cy="6862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17043"/>
            <a:ext cx="419564" cy="5567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1018" y="220918"/>
            <a:ext cx="4071570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HEADING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rgbClr val="003CA2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33387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95152_41144428.jpg"/>
          <p:cNvPicPr>
            <a:picLocks noChangeAspect="1"/>
          </p:cNvPicPr>
          <p:nvPr userDrawn="1"/>
        </p:nvPicPr>
        <p:blipFill>
          <a:blip r:embed="rId2" cstate="print"/>
          <a:srcRect r="12658" b="12596"/>
          <a:stretch>
            <a:fillRect/>
          </a:stretch>
        </p:blipFill>
        <p:spPr>
          <a:xfrm>
            <a:off x="0" y="0"/>
            <a:ext cx="9144000" cy="6862849"/>
          </a:xfrm>
          <a:prstGeom prst="rect">
            <a:avLst/>
          </a:prstGeom>
        </p:spPr>
      </p:pic>
      <p:pic>
        <p:nvPicPr>
          <p:cNvPr id="12" name="Picture 11" descr="white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00729" y="2396350"/>
            <a:ext cx="4742542" cy="206530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90023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0388" y="2263408"/>
            <a:ext cx="5478462" cy="2317432"/>
          </a:xfrm>
          <a:prstGeom prst="rect">
            <a:avLst/>
          </a:prstGeom>
        </p:spPr>
        <p:txBody>
          <a:bodyPr wrap="square" lIns="0" tIns="0" rIns="0" bIns="0"/>
          <a:lstStyle>
            <a:lvl1pPr>
              <a:defRPr sz="5000" b="1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325" y="4786313"/>
            <a:ext cx="4073525" cy="1307249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>
                <a:solidFill>
                  <a:srgbClr val="003CA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838326" y="-226176"/>
            <a:ext cx="1858369" cy="2466139"/>
          </a:xfrm>
          <a:prstGeom prst="line">
            <a:avLst/>
          </a:prstGeom>
          <a:ln w="12700">
            <a:solidFill>
              <a:srgbClr val="003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lu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9" name="Picture 8" descr="Stripes blue.png"/>
          <p:cNvPicPr>
            <a:picLocks noChangeAspect="1"/>
          </p:cNvPicPr>
          <p:nvPr userDrawn="1"/>
        </p:nvPicPr>
        <p:blipFill>
          <a:blip r:embed="rId3" cstate="print"/>
          <a:srcRect t="34700" r="37908" b="13113"/>
          <a:stretch>
            <a:fillRect/>
          </a:stretch>
        </p:blipFill>
        <p:spPr>
          <a:xfrm>
            <a:off x="6942959" y="4457700"/>
            <a:ext cx="2201041" cy="240030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838324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13758860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8200" y="439737"/>
            <a:ext cx="2664388" cy="77025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SECTION HEADING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6763" y="2255588"/>
            <a:ext cx="5505825" cy="418331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5000" b="1">
                <a:solidFill>
                  <a:srgbClr val="003CA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SECTION TAGLINE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7461192" y="-95098"/>
            <a:ext cx="943739" cy="1252386"/>
          </a:xfrm>
          <a:prstGeom prst="line">
            <a:avLst/>
          </a:prstGeom>
          <a:ln w="12700">
            <a:solidFill>
              <a:srgbClr val="003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Blu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7" name="Picture 6" descr="Stripes blue.png"/>
          <p:cNvPicPr>
            <a:picLocks noChangeAspect="1"/>
          </p:cNvPicPr>
          <p:nvPr userDrawn="1"/>
        </p:nvPicPr>
        <p:blipFill>
          <a:blip r:embed="rId3" cstate="print"/>
          <a:srcRect t="34700" r="37908" b="13113"/>
          <a:stretch>
            <a:fillRect/>
          </a:stretch>
        </p:blipFill>
        <p:spPr>
          <a:xfrm>
            <a:off x="6942959" y="4457700"/>
            <a:ext cx="2201041" cy="2400300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838324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1623893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rgbClr val="003CA2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rgbClr val="003CA2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>
                <a:solidFill>
                  <a:srgbClr val="003CA2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09728"/>
            <a:ext cx="414052" cy="549466"/>
          </a:xfrm>
          <a:prstGeom prst="line">
            <a:avLst/>
          </a:prstGeom>
          <a:ln w="12700">
            <a:solidFill>
              <a:srgbClr val="003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tripes blue.png"/>
          <p:cNvPicPr>
            <a:picLocks noChangeAspect="1"/>
          </p:cNvPicPr>
          <p:nvPr userDrawn="1"/>
        </p:nvPicPr>
        <p:blipFill>
          <a:blip r:embed="rId2" cstate="print"/>
          <a:srcRect t="34700" r="37908" b="13113"/>
          <a:stretch>
            <a:fillRect/>
          </a:stretch>
        </p:blipFill>
        <p:spPr>
          <a:xfrm>
            <a:off x="6942959" y="4457700"/>
            <a:ext cx="2201041" cy="2400300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CA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rgbClr val="003CA2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1018" y="220918"/>
            <a:ext cx="4071570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CA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HEADING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43891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10304856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8200" y="439737"/>
            <a:ext cx="2664388" cy="77025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SECTION HEADING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6763" y="2255588"/>
            <a:ext cx="5505825" cy="418331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5000" b="1">
                <a:solidFill>
                  <a:srgbClr val="003CA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SECTION TAGLINE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7461192" y="-95098"/>
            <a:ext cx="943739" cy="1252386"/>
          </a:xfrm>
          <a:prstGeom prst="line">
            <a:avLst/>
          </a:prstGeom>
          <a:ln w="12700">
            <a:solidFill>
              <a:srgbClr val="003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Blu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7" name="Picture 6" descr="Stripes blue.png"/>
          <p:cNvPicPr>
            <a:picLocks noChangeAspect="1"/>
          </p:cNvPicPr>
          <p:nvPr userDrawn="1"/>
        </p:nvPicPr>
        <p:blipFill>
          <a:blip r:embed="rId3" cstate="print"/>
          <a:srcRect t="34700" r="37908" b="13113"/>
          <a:stretch>
            <a:fillRect/>
          </a:stretch>
        </p:blipFill>
        <p:spPr>
          <a:xfrm>
            <a:off x="6942959" y="4457700"/>
            <a:ext cx="2201041" cy="2400300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838325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rgbClr val="003CA2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rgbClr val="003CA2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 baseline="0">
                <a:solidFill>
                  <a:srgbClr val="003CA2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09728"/>
            <a:ext cx="414052" cy="549466"/>
          </a:xfrm>
          <a:prstGeom prst="line">
            <a:avLst/>
          </a:prstGeom>
          <a:ln w="12700">
            <a:solidFill>
              <a:srgbClr val="003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CA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3263" y="220918"/>
            <a:ext cx="4069325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CA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HEADING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rgbClr val="003CA2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43891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29540297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hit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0729" y="2396350"/>
            <a:ext cx="4742542" cy="20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735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0388" y="2256093"/>
            <a:ext cx="5478462" cy="2317432"/>
          </a:xfrm>
          <a:prstGeom prst="rect">
            <a:avLst/>
          </a:prstGeom>
        </p:spPr>
        <p:txBody>
          <a:bodyPr wrap="square" lIns="0" tIns="0" rIns="0" bIns="0"/>
          <a:lstStyle>
            <a:lvl1pPr>
              <a:defRPr sz="50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325" y="4786313"/>
            <a:ext cx="4073525" cy="13072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838326" y="-226176"/>
            <a:ext cx="1858369" cy="24661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lu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9" name="Picture 8" descr="Stripes blue.png"/>
          <p:cNvPicPr>
            <a:picLocks noChangeAspect="1"/>
          </p:cNvPicPr>
          <p:nvPr userDrawn="1"/>
        </p:nvPicPr>
        <p:blipFill>
          <a:blip r:embed="rId3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830388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chemeClr val="bg1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22264085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8200" y="439737"/>
            <a:ext cx="2664388" cy="77025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SECTION HEADING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6763" y="2255588"/>
            <a:ext cx="5505825" cy="418331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5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SECTION TAGLINE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7461192" y="-117043"/>
            <a:ext cx="960276" cy="127433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lu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11" name="Picture 10" descr="Stripes blue.png"/>
          <p:cNvPicPr>
            <a:picLocks noChangeAspect="1"/>
          </p:cNvPicPr>
          <p:nvPr userDrawn="1"/>
        </p:nvPicPr>
        <p:blipFill>
          <a:blip r:embed="rId3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830388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chemeClr val="bg1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2403484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 descr="Stripes blue.png"/>
          <p:cNvPicPr>
            <a:picLocks noChangeAspect="1"/>
          </p:cNvPicPr>
          <p:nvPr userDrawn="1"/>
        </p:nvPicPr>
        <p:blipFill>
          <a:blip r:embed="rId2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02413"/>
            <a:ext cx="408540" cy="5421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3243263" y="220918"/>
            <a:ext cx="4069325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HEADING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chemeClr val="bg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33388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chemeClr val="bg1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2881000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02413"/>
            <a:ext cx="408540" cy="5421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1018" y="220918"/>
            <a:ext cx="4071570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HEADING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chemeClr val="bg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33388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chemeClr val="bg1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2270460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 descr="whit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0729" y="2396350"/>
            <a:ext cx="4742542" cy="20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144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95152_41144428.jpg"/>
          <p:cNvPicPr>
            <a:picLocks noChangeAspect="1"/>
          </p:cNvPicPr>
          <p:nvPr userDrawn="1"/>
        </p:nvPicPr>
        <p:blipFill>
          <a:blip r:embed="rId2" cstate="print"/>
          <a:srcRect r="12658" b="12596"/>
          <a:stretch>
            <a:fillRect/>
          </a:stretch>
        </p:blipFill>
        <p:spPr>
          <a:xfrm>
            <a:off x="0" y="0"/>
            <a:ext cx="9144000" cy="6862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0388" y="2263408"/>
            <a:ext cx="5478462" cy="2317432"/>
          </a:xfrm>
          <a:prstGeom prst="rect">
            <a:avLst/>
          </a:prstGeom>
        </p:spPr>
        <p:txBody>
          <a:bodyPr wrap="square" lIns="0" tIns="0" rIns="0" bIns="0"/>
          <a:lstStyle>
            <a:lvl1pPr>
              <a:defRPr sz="50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325" y="4786313"/>
            <a:ext cx="4073525" cy="13072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838326" y="-226176"/>
            <a:ext cx="1858369" cy="24661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lue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11" name="Picture 10" descr="Stripes blue.png"/>
          <p:cNvPicPr>
            <a:picLocks noChangeAspect="1"/>
          </p:cNvPicPr>
          <p:nvPr userDrawn="1"/>
        </p:nvPicPr>
        <p:blipFill>
          <a:blip r:embed="rId4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830388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2127422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95152_41144428.jpg"/>
          <p:cNvPicPr>
            <a:picLocks noChangeAspect="1"/>
          </p:cNvPicPr>
          <p:nvPr userDrawn="1"/>
        </p:nvPicPr>
        <p:blipFill>
          <a:blip r:embed="rId2" cstate="print"/>
          <a:srcRect r="12658" b="12596"/>
          <a:stretch>
            <a:fillRect/>
          </a:stretch>
        </p:blipFill>
        <p:spPr>
          <a:xfrm>
            <a:off x="0" y="0"/>
            <a:ext cx="9144000" cy="6862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8200" y="439737"/>
            <a:ext cx="2664388" cy="77025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SECTION HEADING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6763" y="2255588"/>
            <a:ext cx="5505825" cy="418331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5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SECTION TAGLINE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7461192" y="-109728"/>
            <a:ext cx="954764" cy="1267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lue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10" name="Picture 9" descr="Stripes blue.png"/>
          <p:cNvPicPr>
            <a:picLocks noChangeAspect="1"/>
          </p:cNvPicPr>
          <p:nvPr userDrawn="1"/>
        </p:nvPicPr>
        <p:blipFill>
          <a:blip r:embed="rId4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830388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12214772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595152_41144428.jpg"/>
          <p:cNvPicPr>
            <a:picLocks noChangeAspect="1"/>
          </p:cNvPicPr>
          <p:nvPr userDrawn="1"/>
        </p:nvPicPr>
        <p:blipFill>
          <a:blip r:embed="rId2" cstate="print"/>
          <a:srcRect r="12658" b="12596"/>
          <a:stretch>
            <a:fillRect/>
          </a:stretch>
        </p:blipFill>
        <p:spPr>
          <a:xfrm>
            <a:off x="0" y="0"/>
            <a:ext cx="9144000" cy="6862849"/>
          </a:xfrm>
          <a:prstGeom prst="rect">
            <a:avLst/>
          </a:prstGeom>
        </p:spPr>
      </p:pic>
      <p:pic>
        <p:nvPicPr>
          <p:cNvPr id="11" name="Picture 10" descr="Stripes blue.png"/>
          <p:cNvPicPr>
            <a:picLocks noChangeAspect="1"/>
          </p:cNvPicPr>
          <p:nvPr userDrawn="1"/>
        </p:nvPicPr>
        <p:blipFill>
          <a:blip r:embed="rId3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 baseline="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17043"/>
            <a:ext cx="419564" cy="5567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241018" y="220918"/>
            <a:ext cx="4071570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HEADING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rgbClr val="003CA2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33387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20153577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rgbClr val="003CA2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rgbClr val="003CA2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>
                <a:solidFill>
                  <a:srgbClr val="003CA2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09728"/>
            <a:ext cx="414052" cy="549466"/>
          </a:xfrm>
          <a:prstGeom prst="line">
            <a:avLst/>
          </a:prstGeom>
          <a:ln w="12700">
            <a:solidFill>
              <a:srgbClr val="003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tripes blue.png"/>
          <p:cNvPicPr>
            <a:picLocks noChangeAspect="1"/>
          </p:cNvPicPr>
          <p:nvPr userDrawn="1"/>
        </p:nvPicPr>
        <p:blipFill>
          <a:blip r:embed="rId2" cstate="print"/>
          <a:srcRect t="34700" r="37908" b="13113"/>
          <a:stretch>
            <a:fillRect/>
          </a:stretch>
        </p:blipFill>
        <p:spPr>
          <a:xfrm>
            <a:off x="6942959" y="4457700"/>
            <a:ext cx="2201041" cy="2400300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CA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rgbClr val="003CA2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1018" y="220918"/>
            <a:ext cx="4071570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CA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Boeing Autonomous </a:t>
            </a:r>
            <a:r>
              <a:rPr kumimoji="0" lang="en-AU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CA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Hackathon</a:t>
            </a: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CA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Challenges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33387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2018 Boeing Defence Australia Ltd.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95152_41144428.jpg"/>
          <p:cNvPicPr>
            <a:picLocks noChangeAspect="1"/>
          </p:cNvPicPr>
          <p:nvPr userDrawn="1"/>
        </p:nvPicPr>
        <p:blipFill>
          <a:blip r:embed="rId2" cstate="print"/>
          <a:srcRect r="12658" b="12596"/>
          <a:stretch>
            <a:fillRect/>
          </a:stretch>
        </p:blipFill>
        <p:spPr>
          <a:xfrm>
            <a:off x="0" y="0"/>
            <a:ext cx="9144000" cy="6862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17043"/>
            <a:ext cx="419564" cy="5567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1018" y="220918"/>
            <a:ext cx="4071570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HEADING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rgbClr val="003CA2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33388" y="6438900"/>
            <a:ext cx="4036695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 / Proprietary – Commercial-in-Confidence</a:t>
            </a:r>
          </a:p>
        </p:txBody>
      </p:sp>
    </p:spTree>
    <p:extLst>
      <p:ext uri="{BB962C8B-B14F-4D97-AF65-F5344CB8AC3E}">
        <p14:creationId xmlns:p14="http://schemas.microsoft.com/office/powerpoint/2010/main" val="9497312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95152_41144428.jpg"/>
          <p:cNvPicPr>
            <a:picLocks noChangeAspect="1"/>
          </p:cNvPicPr>
          <p:nvPr userDrawn="1"/>
        </p:nvPicPr>
        <p:blipFill>
          <a:blip r:embed="rId2" cstate="print"/>
          <a:srcRect r="12658" b="12596"/>
          <a:stretch>
            <a:fillRect/>
          </a:stretch>
        </p:blipFill>
        <p:spPr>
          <a:xfrm>
            <a:off x="0" y="0"/>
            <a:ext cx="9144000" cy="6862849"/>
          </a:xfrm>
          <a:prstGeom prst="rect">
            <a:avLst/>
          </a:prstGeom>
        </p:spPr>
      </p:pic>
      <p:pic>
        <p:nvPicPr>
          <p:cNvPr id="12" name="Picture 11" descr="white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00729" y="2396350"/>
            <a:ext cx="4742542" cy="20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66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rgbClr val="003CA2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rgbClr val="003CA2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 baseline="0">
                <a:solidFill>
                  <a:srgbClr val="003CA2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09728"/>
            <a:ext cx="414052" cy="549466"/>
          </a:xfrm>
          <a:prstGeom prst="line">
            <a:avLst/>
          </a:prstGeom>
          <a:ln w="12700">
            <a:solidFill>
              <a:srgbClr val="003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CA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3263" y="220918"/>
            <a:ext cx="4069325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CA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HEADING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rgbClr val="003CA2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rgbClr val="003CA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33387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rgbClr val="003CA2"/>
                </a:solidFill>
              </a:rPr>
              <a:t>© 2017 Boeing Defence Australia Ltd.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hit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0729" y="2396350"/>
            <a:ext cx="4742542" cy="20653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73024" y="0"/>
            <a:ext cx="9217024" cy="6858000"/>
          </a:xfrm>
          <a:prstGeom prst="rect">
            <a:avLst/>
          </a:prstGeom>
          <a:solidFill>
            <a:srgbClr val="003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0388" y="2256093"/>
            <a:ext cx="5478462" cy="2317432"/>
          </a:xfrm>
          <a:prstGeom prst="rect">
            <a:avLst/>
          </a:prstGeom>
        </p:spPr>
        <p:txBody>
          <a:bodyPr wrap="square" lIns="0" tIns="0" rIns="0" bIns="0"/>
          <a:lstStyle>
            <a:lvl1pPr>
              <a:defRPr sz="50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325" y="4786313"/>
            <a:ext cx="4073525" cy="13072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838326" y="-226176"/>
            <a:ext cx="1858369" cy="24661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lu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9" name="Picture 8" descr="Stripes blue.png"/>
          <p:cNvPicPr>
            <a:picLocks noChangeAspect="1"/>
          </p:cNvPicPr>
          <p:nvPr userDrawn="1"/>
        </p:nvPicPr>
        <p:blipFill>
          <a:blip r:embed="rId3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830388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chemeClr val="bg1"/>
                </a:solidFill>
              </a:rPr>
              <a:t>© </a:t>
            </a:r>
            <a:r>
              <a:rPr lang="en-AU" sz="700" dirty="0" smtClean="0">
                <a:solidFill>
                  <a:schemeClr val="bg1"/>
                </a:solidFill>
              </a:rPr>
              <a:t>2018 </a:t>
            </a:r>
            <a:r>
              <a:rPr lang="en-AU" sz="700" dirty="0" smtClean="0">
                <a:solidFill>
                  <a:schemeClr val="bg1"/>
                </a:solidFill>
              </a:rPr>
              <a:t>Boeing Defence Australia</a:t>
            </a:r>
            <a:r>
              <a:rPr lang="en-AU" sz="700" baseline="0" dirty="0" smtClean="0">
                <a:solidFill>
                  <a:schemeClr val="bg1"/>
                </a:solidFill>
              </a:rPr>
              <a:t> Ltd. </a:t>
            </a:r>
            <a:endParaRPr lang="en-AU" sz="7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8200" y="439737"/>
            <a:ext cx="2664388" cy="77025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SECTION HEADING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6763" y="2255588"/>
            <a:ext cx="5505825" cy="418331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5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SECTION TAGLINE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7461192" y="-117043"/>
            <a:ext cx="960276" cy="127433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lue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42"/>
            <a:ext cx="2645669" cy="1152146"/>
          </a:xfrm>
          <a:prstGeom prst="rect">
            <a:avLst/>
          </a:prstGeom>
        </p:spPr>
      </p:pic>
      <p:pic>
        <p:nvPicPr>
          <p:cNvPr id="11" name="Picture 10" descr="Stripes blue.png"/>
          <p:cNvPicPr>
            <a:picLocks noChangeAspect="1"/>
          </p:cNvPicPr>
          <p:nvPr userDrawn="1"/>
        </p:nvPicPr>
        <p:blipFill>
          <a:blip r:embed="rId3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806763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chemeClr val="bg1"/>
                </a:solidFill>
              </a:rPr>
              <a:t>© 2017 Boeing Defence Australia Ltd.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 descr="Stripes blue.png"/>
          <p:cNvPicPr>
            <a:picLocks noChangeAspect="1"/>
          </p:cNvPicPr>
          <p:nvPr userDrawn="1"/>
        </p:nvPicPr>
        <p:blipFill>
          <a:blip r:embed="rId2" cstate="print"/>
          <a:srcRect r="14457" b="37038"/>
          <a:stretch>
            <a:fillRect/>
          </a:stretch>
        </p:blipFill>
        <p:spPr>
          <a:xfrm>
            <a:off x="6111658" y="3962090"/>
            <a:ext cx="3032342" cy="2895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02413"/>
            <a:ext cx="408540" cy="5421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3243263" y="220918"/>
            <a:ext cx="4069325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ASTERIX Message Standards 101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chemeClr val="bg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33387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chemeClr val="bg1"/>
                </a:solidFill>
              </a:rPr>
              <a:t>© 2017 Boeing Defence Australia Ltd.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3387" y="1148485"/>
            <a:ext cx="8281987" cy="923203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CAN GO OVER A MAXIMUM OF TWO LINES.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2401888"/>
            <a:ext cx="8253412" cy="3852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182563" indent="-18256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58775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20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7456489" y="-102413"/>
            <a:ext cx="408540" cy="5421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33388" y="279438"/>
            <a:ext cx="2668587" cy="1895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 b="1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BOEING DEFENCE AUSTRALIA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1018" y="220918"/>
            <a:ext cx="4071570" cy="251701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2000" b="1" i="0"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>
                <a:solidFill>
                  <a:schemeClr val="bg1"/>
                </a:solidFill>
              </a:rPr>
              <a:t>Task 154 HMI/Tech Working Group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054908" y="6438900"/>
            <a:ext cx="1401581" cy="170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8F615-B7CD-4E55-A52B-77FDA7EA44BB}" type="slidenum">
              <a:rPr lang="en-AU" sz="1000" smtClean="0">
                <a:solidFill>
                  <a:schemeClr val="bg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33387" y="6438900"/>
            <a:ext cx="2668588" cy="2898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rgbClr val="003C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700" dirty="0" smtClean="0">
                <a:solidFill>
                  <a:schemeClr val="bg1"/>
                </a:solidFill>
              </a:rPr>
              <a:t>© 2018 Boeing Defence Australia Ltd.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8" r:id="rId3"/>
    <p:sldLayoutId id="2147483681" r:id="rId4"/>
    <p:sldLayoutId id="2147483687" r:id="rId5"/>
    <p:sldLayoutId id="2147483673" r:id="rId6"/>
    <p:sldLayoutId id="2147483676" r:id="rId7"/>
    <p:sldLayoutId id="2147483679" r:id="rId8"/>
    <p:sldLayoutId id="2147483682" r:id="rId9"/>
    <p:sldLayoutId id="2147483688" r:id="rId10"/>
    <p:sldLayoutId id="2147483674" r:id="rId11"/>
    <p:sldLayoutId id="2147483677" r:id="rId12"/>
    <p:sldLayoutId id="2147483680" r:id="rId13"/>
    <p:sldLayoutId id="2147483683" r:id="rId14"/>
    <p:sldLayoutId id="2147483689" r:id="rId15"/>
    <p:sldLayoutId id="2147483706" r:id="rId16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003CA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003CA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307" y="2256093"/>
            <a:ext cx="5933386" cy="2317432"/>
          </a:xfrm>
        </p:spPr>
        <p:txBody>
          <a:bodyPr/>
          <a:lstStyle/>
          <a:p>
            <a:r>
              <a:rPr lang="en-AU" dirty="0" smtClean="0"/>
              <a:t>HACKATHON CHALLENGES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388" y="4216158"/>
            <a:ext cx="5778089" cy="1307249"/>
          </a:xfrm>
        </p:spPr>
        <p:txBody>
          <a:bodyPr/>
          <a:lstStyle/>
          <a:p>
            <a:r>
              <a:rPr lang="en-AU" dirty="0" smtClean="0"/>
              <a:t>23</a:t>
            </a:r>
            <a:r>
              <a:rPr lang="en-AU" baseline="30000" dirty="0" smtClean="0"/>
              <a:t>rd</a:t>
            </a:r>
            <a:r>
              <a:rPr lang="en-AU" dirty="0" smtClean="0"/>
              <a:t> – 25</a:t>
            </a:r>
            <a:r>
              <a:rPr lang="en-AU" baseline="30000" dirty="0" smtClean="0"/>
              <a:t>th</a:t>
            </a:r>
            <a:r>
              <a:rPr lang="en-AU" dirty="0" smtClean="0"/>
              <a:t> November 2018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933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 1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Virtual Flight Deck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Scenario: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Produce a virtual flight deck for an autonomous platform flying through a simulated environment</a:t>
            </a:r>
            <a:endParaRPr lang="en-AU" sz="1600" dirty="0"/>
          </a:p>
          <a:p>
            <a:endParaRPr lang="en-AU" dirty="0" smtClean="0"/>
          </a:p>
          <a:p>
            <a:r>
              <a:rPr lang="en-AU" b="1" dirty="0" smtClean="0"/>
              <a:t>Objectives</a:t>
            </a:r>
            <a:r>
              <a:rPr lang="en-AU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Parse external track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Develop a virtual world model</a:t>
            </a:r>
            <a:endParaRPr lang="en-A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Create controllable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Render external tracks in FOV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08" y="3612023"/>
            <a:ext cx="3209925" cy="1895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Rounded Rectangle 6"/>
          <p:cNvSpPr/>
          <p:nvPr/>
        </p:nvSpPr>
        <p:spPr>
          <a:xfrm>
            <a:off x="8193974" y="1698123"/>
            <a:ext cx="985652" cy="2553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Game Engine</a:t>
            </a:r>
            <a:endParaRPr lang="en-AU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8455231" y="1053154"/>
            <a:ext cx="724395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err="1" smtClean="0"/>
              <a:t>Cybersec</a:t>
            </a:r>
            <a:endParaRPr lang="en-AU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8823366" y="408184"/>
            <a:ext cx="350321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AI</a:t>
            </a:r>
            <a:endParaRPr lang="en-AU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8633361" y="730669"/>
            <a:ext cx="546265" cy="2553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Web</a:t>
            </a:r>
            <a:endParaRPr lang="en-AU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8312727" y="1375639"/>
            <a:ext cx="866899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Algorithms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810164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 2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Autonomous </a:t>
            </a:r>
            <a:r>
              <a:rPr lang="en-AU" b="1" dirty="0" smtClean="0"/>
              <a:t>Detect and Avoid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2401888"/>
            <a:ext cx="8281986" cy="3852608"/>
          </a:xfrm>
        </p:spPr>
        <p:txBody>
          <a:bodyPr/>
          <a:lstStyle/>
          <a:p>
            <a:r>
              <a:rPr lang="en-AU" b="1" dirty="0" smtClean="0"/>
              <a:t>Scenario: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Manned </a:t>
            </a:r>
            <a:r>
              <a:rPr lang="en-AU" sz="1600" dirty="0"/>
              <a:t>p</a:t>
            </a:r>
            <a:r>
              <a:rPr lang="en-AU" sz="1600" dirty="0" smtClean="0"/>
              <a:t>latforms flying in congested airspace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Create a virtual platform/s with behaviour for</a:t>
            </a:r>
          </a:p>
          <a:p>
            <a:r>
              <a:rPr lang="en-AU" sz="1600" dirty="0"/>
              <a:t> </a:t>
            </a:r>
            <a:r>
              <a:rPr lang="en-AU" sz="1600" dirty="0" smtClean="0"/>
              <a:t>     avoiding the manned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r>
              <a:rPr lang="en-AU" b="1" dirty="0" smtClean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Parse the ADS-B “manned platform”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Create a virtual unmanned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Write an algorithm for avoiding manned entities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Develop a means of visualising flight paths, separation distance, alerts, </a:t>
            </a:r>
            <a:r>
              <a:rPr lang="en-AU" sz="1600" dirty="0" err="1" smtClean="0"/>
              <a:t>etc</a:t>
            </a:r>
            <a:endParaRPr lang="en-AU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011" y="3215348"/>
            <a:ext cx="3519363" cy="17240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8193974" y="1698123"/>
            <a:ext cx="985652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Game Engine</a:t>
            </a:r>
            <a:endParaRPr lang="en-AU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8455231" y="1053154"/>
            <a:ext cx="724395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err="1" smtClean="0"/>
              <a:t>Cybersec</a:t>
            </a:r>
            <a:endParaRPr lang="en-AU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8823366" y="408184"/>
            <a:ext cx="350321" cy="2553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AI</a:t>
            </a:r>
            <a:endParaRPr lang="en-AU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8633361" y="730669"/>
            <a:ext cx="546265" cy="2553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Web</a:t>
            </a:r>
            <a:endParaRPr lang="en-AU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8312727" y="1375639"/>
            <a:ext cx="866899" cy="2553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Algorithms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3814907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 3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UAV Mission Control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Scenario: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Automate and optimise UAV missions for inspecting Point of Interest (POIs)</a:t>
            </a:r>
            <a:endParaRPr lang="en-AU" sz="1600" dirty="0"/>
          </a:p>
          <a:p>
            <a:endParaRPr lang="en-AU" dirty="0"/>
          </a:p>
          <a:p>
            <a:r>
              <a:rPr lang="en-AU" b="1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Parse </a:t>
            </a:r>
            <a:r>
              <a:rPr lang="en-AU" sz="1600" dirty="0" smtClean="0"/>
              <a:t>POI data</a:t>
            </a:r>
            <a:endParaRPr lang="en-A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Create an algorithm for optimising POI</a:t>
            </a:r>
          </a:p>
          <a:p>
            <a:r>
              <a:rPr lang="en-AU" sz="1600" dirty="0" smtClean="0"/>
              <a:t>      inspection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Develop a means of visualising missions</a:t>
            </a:r>
            <a:endParaRPr lang="en-A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Add in “no-fly-zone” avoidance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Include re-</a:t>
            </a:r>
            <a:r>
              <a:rPr lang="en-AU" sz="1600" dirty="0" err="1" smtClean="0"/>
              <a:t>fueling</a:t>
            </a:r>
            <a:r>
              <a:rPr lang="en-AU" sz="1600" dirty="0" smtClean="0"/>
              <a:t>/re-charging considerations </a:t>
            </a:r>
            <a:r>
              <a:rPr lang="en-AU" sz="1600" dirty="0"/>
              <a:t>into </a:t>
            </a:r>
            <a:r>
              <a:rPr lang="en-AU" sz="1600" dirty="0" smtClean="0"/>
              <a:t>algorithm</a:t>
            </a:r>
            <a:endParaRPr lang="en-AU" sz="16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97" y="3367149"/>
            <a:ext cx="3965603" cy="1922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8193974" y="1698123"/>
            <a:ext cx="985652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Game Engine</a:t>
            </a:r>
            <a:endParaRPr lang="en-AU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8455231" y="1053154"/>
            <a:ext cx="724395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err="1" smtClean="0"/>
              <a:t>Cybersec</a:t>
            </a:r>
            <a:endParaRPr lang="en-AU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8823366" y="408184"/>
            <a:ext cx="350321" cy="2553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AI</a:t>
            </a:r>
            <a:endParaRPr lang="en-AU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8633361" y="730669"/>
            <a:ext cx="546265" cy="2553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Web</a:t>
            </a:r>
            <a:endParaRPr lang="en-AU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8312727" y="1375639"/>
            <a:ext cx="866899" cy="2553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Algorithms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853129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 4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Airborne Imagery Analysis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Scenario: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Use image classification techniques to identify ground artefacts in airborne video data</a:t>
            </a:r>
            <a:endParaRPr lang="en-AU" sz="1600" dirty="0"/>
          </a:p>
          <a:p>
            <a:endParaRPr lang="en-AU" dirty="0"/>
          </a:p>
          <a:p>
            <a:r>
              <a:rPr lang="en-AU" b="1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Develop a classification models for:</a:t>
            </a:r>
          </a:p>
          <a:p>
            <a:pPr marL="701675" lvl="2" indent="-342900"/>
            <a:r>
              <a:rPr lang="en-AU" sz="1600" dirty="0" smtClean="0"/>
              <a:t>Recognising ground cover types</a:t>
            </a:r>
          </a:p>
          <a:p>
            <a:pPr marL="701675" lvl="2" indent="-342900"/>
            <a:r>
              <a:rPr lang="en-AU" sz="1600" dirty="0" smtClean="0"/>
              <a:t>Identifying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Train and refine model with test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70" y="3213811"/>
            <a:ext cx="4012430" cy="22287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ounded Rectangle 15"/>
          <p:cNvSpPr/>
          <p:nvPr/>
        </p:nvSpPr>
        <p:spPr>
          <a:xfrm>
            <a:off x="8193974" y="1698123"/>
            <a:ext cx="985652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Game Engine</a:t>
            </a:r>
            <a:endParaRPr lang="en-AU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8455231" y="1053154"/>
            <a:ext cx="724395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err="1" smtClean="0"/>
              <a:t>Cybersec</a:t>
            </a:r>
            <a:endParaRPr lang="en-AU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8823366" y="408184"/>
            <a:ext cx="350321" cy="2553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AI</a:t>
            </a:r>
            <a:endParaRPr lang="en-AU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8633361" y="730669"/>
            <a:ext cx="546265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Web</a:t>
            </a:r>
            <a:endParaRPr lang="en-AU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8312727" y="1375639"/>
            <a:ext cx="866899" cy="2553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Algorithms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601447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 5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Intercepting Encrypted Data Links</a:t>
            </a:r>
            <a:endParaRPr lang="en-AU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97" y="2401888"/>
            <a:ext cx="1926304" cy="385260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3388" y="2401888"/>
            <a:ext cx="6299921" cy="3852608"/>
          </a:xfrm>
        </p:spPr>
        <p:txBody>
          <a:bodyPr/>
          <a:lstStyle/>
          <a:p>
            <a:r>
              <a:rPr lang="en-AU" b="1" dirty="0"/>
              <a:t>Scenario: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An adversary operations centre is sending encrypted messages to airborne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Messages are decrypted and display via a </a:t>
            </a:r>
            <a:r>
              <a:rPr lang="en-US" sz="1600" dirty="0" smtClean="0"/>
              <a:t>Data </a:t>
            </a:r>
            <a:r>
              <a:rPr lang="en-US" sz="1600" dirty="0"/>
              <a:t>Link </a:t>
            </a:r>
            <a:r>
              <a:rPr lang="en-US" sz="1600" dirty="0" smtClean="0"/>
              <a:t>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 working DLC has been acquired by allied intelligence</a:t>
            </a:r>
            <a:endParaRPr lang="en-AU" sz="1600" dirty="0"/>
          </a:p>
          <a:p>
            <a:endParaRPr lang="en-AU" dirty="0"/>
          </a:p>
          <a:p>
            <a:r>
              <a:rPr lang="en-AU" b="1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Penetrate the protected RF network (</a:t>
            </a:r>
            <a:r>
              <a:rPr lang="en-AU" sz="1600" dirty="0" err="1" smtClean="0"/>
              <a:t>WiFi</a:t>
            </a:r>
            <a:r>
              <a:rPr lang="en-AU" sz="16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Reverse engineering the message protocol and encryption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Intercept </a:t>
            </a:r>
            <a:r>
              <a:rPr lang="en-AU" sz="1600" dirty="0"/>
              <a:t>and </a:t>
            </a:r>
            <a:r>
              <a:rPr lang="en-AU" sz="1600" dirty="0" smtClean="0"/>
              <a:t>spoof messages </a:t>
            </a:r>
            <a:r>
              <a:rPr lang="en-AU" sz="1600" dirty="0"/>
              <a:t>into an encrypted wireless </a:t>
            </a:r>
            <a:r>
              <a:rPr lang="en-AU" sz="1600" dirty="0" smtClean="0"/>
              <a:t>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smtClean="0"/>
              <a:t>Deny operations network from sending messages</a:t>
            </a:r>
            <a:endParaRPr lang="en-A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2" name="Rounded Rectangle 11"/>
          <p:cNvSpPr/>
          <p:nvPr/>
        </p:nvSpPr>
        <p:spPr>
          <a:xfrm>
            <a:off x="8193974" y="1698123"/>
            <a:ext cx="985652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Game Engine</a:t>
            </a:r>
            <a:endParaRPr lang="en-AU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8455231" y="1053154"/>
            <a:ext cx="724395" cy="2553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err="1" smtClean="0"/>
              <a:t>Cybersec</a:t>
            </a:r>
            <a:endParaRPr lang="en-AU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8823366" y="408184"/>
            <a:ext cx="350321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AI</a:t>
            </a:r>
            <a:endParaRPr lang="en-AU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8633361" y="730669"/>
            <a:ext cx="546265" cy="2553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Web</a:t>
            </a:r>
            <a:endParaRPr lang="en-AU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8312727" y="1375639"/>
            <a:ext cx="866899" cy="2553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100" dirty="0" smtClean="0"/>
              <a:t>Algorithms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9643999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0028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on-BDA Proprietary Tag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DA Proprietary Ta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7665</TotalTime>
  <Words>283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1_Non-BDA Proprietary Tag</vt:lpstr>
      <vt:lpstr>2_BDA Proprietary Tag</vt:lpstr>
      <vt:lpstr>HACKATHON CHALLENGES</vt:lpstr>
      <vt:lpstr>Challenge 1 Virtual Flight Deck</vt:lpstr>
      <vt:lpstr>Challenge 2 Autonomous Detect and Avoid</vt:lpstr>
      <vt:lpstr>Challenge 3 UAV Mission Control</vt:lpstr>
      <vt:lpstr>Challenge 4 Airborne Imagery Analysis</vt:lpstr>
      <vt:lpstr>Challenge 5 Intercepting Encrypted Data Links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ASTERIX Message Standards</dc:title>
  <dc:creator>I-Tanti, David S</dc:creator>
  <cp:lastModifiedBy>I-Cook, Kody A</cp:lastModifiedBy>
  <cp:revision>290</cp:revision>
  <dcterms:created xsi:type="dcterms:W3CDTF">2015-02-19T04:27:35Z</dcterms:created>
  <dcterms:modified xsi:type="dcterms:W3CDTF">2018-11-21T03:52:49Z</dcterms:modified>
</cp:coreProperties>
</file>