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71" r:id="rId5"/>
    <p:sldId id="264" r:id="rId6"/>
    <p:sldId id="267" r:id="rId7"/>
    <p:sldId id="272" r:id="rId8"/>
    <p:sldId id="269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5"/>
    <a:srgbClr val="F6F8F8"/>
    <a:srgbClr val="ECECEC"/>
    <a:srgbClr val="688463"/>
    <a:srgbClr val="1A1A1A"/>
    <a:srgbClr val="495E46"/>
    <a:srgbClr val="A6B9A3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7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99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6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5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3.svg"/><Relationship Id="rId4" Type="http://schemas.openxmlformats.org/officeDocument/2006/relationships/image" Target="../media/image5.svg"/><Relationship Id="rId9" Type="http://schemas.openxmlformats.org/officeDocument/2006/relationships/image" Target="../media/image2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7.sv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pPr defTabSz="609630"/>
            <a:endParaRPr lang="en-IL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reeform 3"/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2172047" y="-3086100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824232" y="2134834"/>
            <a:ext cx="6543538" cy="2805909"/>
            <a:chOff x="0" y="0"/>
            <a:chExt cx="1895495" cy="812800"/>
          </a:xfrm>
          <a:noFill/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defTabSz="609630"/>
              <a:endParaRPr lang="en-IL" sz="12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906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77449" y="4246602"/>
            <a:ext cx="6543538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/>
            <a:r>
              <a:rPr lang="en-US" sz="3600" spc="1073" dirty="0">
                <a:solidFill>
                  <a:prstClr val="black">
                    <a:lumMod val="75000"/>
                    <a:lumOff val="25000"/>
                  </a:prstClr>
                </a:solidFill>
                <a:latin typeface="Oswald Bold"/>
              </a:rPr>
              <a:t>PROJECT- 2024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77449" y="2119630"/>
            <a:ext cx="6543538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/>
            <a:r>
              <a:rPr lang="en-US" sz="6400" spc="1073" dirty="0">
                <a:solidFill>
                  <a:prstClr val="black"/>
                </a:solidFill>
                <a:latin typeface="Oswald Bold"/>
              </a:rPr>
              <a:t>Information retrieval 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58765CE2-9F87-EE0F-1DD8-28DC27B80B20}"/>
              </a:ext>
            </a:extLst>
          </p:cNvPr>
          <p:cNvSpPr txBox="1"/>
          <p:nvPr/>
        </p:nvSpPr>
        <p:spPr>
          <a:xfrm>
            <a:off x="2704495" y="5006507"/>
            <a:ext cx="6699559" cy="410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/>
            <a:r>
              <a:rPr lang="en-US" sz="2667" b="1" spc="131" dirty="0">
                <a:solidFill>
                  <a:srgbClr val="688463"/>
                </a:solidFill>
                <a:latin typeface="DM Sans"/>
              </a:rPr>
              <a:t>Ariel Siman Tov &amp; Tal Klein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538315" y="4448452"/>
            <a:ext cx="5115371" cy="5115371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5349878" y="3667400"/>
            <a:ext cx="1492245" cy="1492245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693023" y="4918354"/>
            <a:ext cx="1492245" cy="1492245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3006733" y="4918354"/>
            <a:ext cx="1492245" cy="1492245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8016247" y="5257316"/>
            <a:ext cx="845795" cy="807350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502597" y="2176839"/>
            <a:ext cx="3589986" cy="984466"/>
            <a:chOff x="0" y="-36103"/>
            <a:chExt cx="924222" cy="2277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pPr defTabSz="609630"/>
              <a:endParaRPr lang="en-IL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258" y="-36103"/>
              <a:ext cx="914964" cy="22774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743"/>
                </a:lnSpc>
                <a:spcBef>
                  <a:spcPct val="0"/>
                </a:spcBef>
              </a:pPr>
              <a:r>
                <a:rPr lang="en-US" sz="1600" spc="19" dirty="0">
                  <a:solidFill>
                    <a:srgbClr val="FFFFFF"/>
                  </a:solidFill>
                  <a:latin typeface="DM Sans Bold"/>
                </a:rPr>
                <a:t>Building a search engine</a:t>
              </a:r>
              <a:br>
                <a:rPr lang="en-US" sz="1600" spc="19" dirty="0">
                  <a:solidFill>
                    <a:srgbClr val="FFFFFF"/>
                  </a:solidFill>
                  <a:latin typeface="DM Sans Bold"/>
                </a:rPr>
              </a:br>
              <a:r>
                <a:rPr lang="en-US" sz="1600" spc="19" dirty="0">
                  <a:solidFill>
                    <a:srgbClr val="FFFFFF"/>
                  </a:solidFill>
                  <a:latin typeface="DM Sans Bold"/>
                </a:rPr>
                <a:t> for English Wikipedia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45007" y="814555"/>
            <a:ext cx="7701985" cy="75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392"/>
              </a:lnSpc>
            </a:pPr>
            <a:r>
              <a:rPr lang="en-US" sz="4632" spc="245" dirty="0">
                <a:solidFill>
                  <a:srgbClr val="231F20"/>
                </a:solidFill>
                <a:latin typeface="Oswald Bold"/>
              </a:rPr>
              <a:t>GOALS OF THE PROJECT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360267" y="2176839"/>
            <a:ext cx="3554025" cy="984466"/>
            <a:chOff x="0" y="-36103"/>
            <a:chExt cx="914964" cy="2277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pPr defTabSz="609630"/>
              <a:endParaRPr lang="en-IL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6103"/>
              <a:ext cx="914964" cy="22774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743"/>
                </a:lnSpc>
                <a:spcBef>
                  <a:spcPct val="0"/>
                </a:spcBef>
              </a:pPr>
              <a:r>
                <a:rPr lang="en-US" sz="1600" spc="19" dirty="0">
                  <a:solidFill>
                    <a:srgbClr val="FFFFFF"/>
                  </a:solidFill>
                  <a:latin typeface="DM Sans Bold"/>
                </a:rPr>
                <a:t>Efficiency of minimum </a:t>
              </a:r>
              <a:br>
                <a:rPr lang="en-US" sz="1600" spc="19" dirty="0">
                  <a:solidFill>
                    <a:srgbClr val="FFFFFF"/>
                  </a:solidFill>
                  <a:latin typeface="DM Sans Bold"/>
                </a:rPr>
              </a:br>
              <a:r>
                <a:rPr lang="en-US" sz="1600" spc="19" dirty="0">
                  <a:solidFill>
                    <a:srgbClr val="FFFFFF"/>
                  </a:solidFill>
                  <a:latin typeface="DM Sans Bold"/>
                </a:rPr>
                <a:t>average retrieval time 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81976" y="2212706"/>
            <a:ext cx="3557330" cy="984466"/>
            <a:chOff x="0" y="-26385"/>
            <a:chExt cx="915815" cy="22774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pPr defTabSz="609630"/>
              <a:endParaRPr lang="en-IL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51" y="-26385"/>
              <a:ext cx="914964" cy="22774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743"/>
                </a:lnSpc>
                <a:spcBef>
                  <a:spcPct val="0"/>
                </a:spcBef>
              </a:pPr>
              <a:r>
                <a:rPr lang="en-US" sz="1600" spc="19" dirty="0">
                  <a:solidFill>
                    <a:srgbClr val="FFFFFF"/>
                  </a:solidFill>
                  <a:latin typeface="DM Sans Bold"/>
                </a:rPr>
                <a:t>Results quality by high harmonic mean of Precision@5 &amp; F1@30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9653148" y="-3222500"/>
            <a:ext cx="5077705" cy="5210331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C567828A-85E6-AF60-7AE7-DD251C74AE91}"/>
              </a:ext>
            </a:extLst>
          </p:cNvPr>
          <p:cNvSpPr/>
          <p:nvPr/>
        </p:nvSpPr>
        <p:spPr>
          <a:xfrm>
            <a:off x="-1853052" y="4894213"/>
            <a:ext cx="5077705" cy="5210331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3614581-881B-ABBA-B8A9-5DD3054A1A62}"/>
              </a:ext>
            </a:extLst>
          </p:cNvPr>
          <p:cNvSpPr txBox="1"/>
          <p:nvPr/>
        </p:nvSpPr>
        <p:spPr>
          <a:xfrm>
            <a:off x="7836281" y="2867628"/>
            <a:ext cx="2880486" cy="840557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>
              <a:lnSpc>
                <a:spcPts val="2743"/>
              </a:lnSpc>
              <a:spcBef>
                <a:spcPct val="0"/>
              </a:spcBef>
            </a:pPr>
            <a:endParaRPr lang="en-US" sz="1600" spc="19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7FC28B1A-CF02-7D23-14FB-E60F038D213E}"/>
              </a:ext>
            </a:extLst>
          </p:cNvPr>
          <p:cNvSpPr/>
          <p:nvPr/>
        </p:nvSpPr>
        <p:spPr>
          <a:xfrm>
            <a:off x="5738708" y="3961607"/>
            <a:ext cx="714582" cy="858123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id="{98F2BC0E-E847-BD39-83C7-EDA31A1E4133}"/>
              </a:ext>
            </a:extLst>
          </p:cNvPr>
          <p:cNvSpPr/>
          <p:nvPr/>
        </p:nvSpPr>
        <p:spPr>
          <a:xfrm>
            <a:off x="3360685" y="5257316"/>
            <a:ext cx="714868" cy="78011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438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59694" y="4132856"/>
            <a:ext cx="1007261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B65087-CBC7-6F32-FCE0-59B5C5C620D6}"/>
              </a:ext>
            </a:extLst>
          </p:cNvPr>
          <p:cNvGrpSpPr/>
          <p:nvPr/>
        </p:nvGrpSpPr>
        <p:grpSpPr>
          <a:xfrm>
            <a:off x="203200" y="1765244"/>
            <a:ext cx="2311370" cy="4186865"/>
            <a:chOff x="2059451" y="2647866"/>
            <a:chExt cx="3467055" cy="6280298"/>
          </a:xfrm>
        </p:grpSpPr>
        <p:sp>
          <p:nvSpPr>
            <p:cNvPr id="9" name="TextBox 9"/>
            <p:cNvSpPr txBox="1"/>
            <p:nvPr/>
          </p:nvSpPr>
          <p:spPr>
            <a:xfrm>
              <a:off x="2190716" y="7962900"/>
              <a:ext cx="3204527" cy="965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Cosine similarity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+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Stemming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0F22AD-97C7-A955-808C-B3E165F224C3}"/>
                </a:ext>
              </a:extLst>
            </p:cNvPr>
            <p:cNvGrpSpPr/>
            <p:nvPr/>
          </p:nvGrpSpPr>
          <p:grpSpPr>
            <a:xfrm>
              <a:off x="2779206" y="2647866"/>
              <a:ext cx="2027545" cy="3821009"/>
              <a:chOff x="2779206" y="2647866"/>
              <a:chExt cx="2027545" cy="3821009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2779206" y="2647866"/>
                <a:ext cx="2027545" cy="3080525"/>
              </a:xfrm>
              <a:custGeom>
                <a:avLst/>
                <a:gdLst/>
                <a:ahLst/>
                <a:cxnLst/>
                <a:rect l="l" t="t" r="r" b="b"/>
                <a:pathLst>
                  <a:path w="2027545" h="3080525">
                    <a:moveTo>
                      <a:pt x="0" y="0"/>
                    </a:moveTo>
                    <a:lnTo>
                      <a:pt x="2027545" y="0"/>
                    </a:lnTo>
                    <a:lnTo>
                      <a:pt x="2027545" y="3080525"/>
                    </a:lnTo>
                    <a:lnTo>
                      <a:pt x="0" y="308052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defTabSz="609630"/>
                <a:endParaRPr lang="en-IL" sz="1200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3542437" y="5967793"/>
                <a:ext cx="501082" cy="501082"/>
                <a:chOff x="0" y="0"/>
                <a:chExt cx="812800" cy="812800"/>
              </a:xfrm>
            </p:grpSpPr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131211"/>
                </a:solidFill>
              </p:spPr>
              <p:txBody>
                <a:bodyPr/>
                <a:lstStyle/>
                <a:p>
                  <a:pPr defTabSz="609630"/>
                  <a:endParaRPr lang="en-IL" sz="12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" name="TextBox 8"/>
                <p:cNvSpPr txBox="1"/>
                <p:nvPr/>
              </p:nvSpPr>
              <p:spPr>
                <a:xfrm>
                  <a:off x="76200" y="57150"/>
                  <a:ext cx="660400" cy="679450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 defTabSz="609630">
                    <a:lnSpc>
                      <a:spcPts val="1906"/>
                    </a:lnSpc>
                  </a:pPr>
                  <a:endParaRPr sz="12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" name="TextBox 10"/>
              <p:cNvSpPr txBox="1"/>
              <p:nvPr/>
            </p:nvSpPr>
            <p:spPr>
              <a:xfrm>
                <a:off x="2779206" y="3066416"/>
                <a:ext cx="2027545" cy="112271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 defTabSz="609630">
                  <a:lnSpc>
                    <a:spcPts val="6094"/>
                  </a:lnSpc>
                </a:pPr>
                <a:r>
                  <a:rPr lang="en-US" sz="4416" spc="433" dirty="0">
                    <a:solidFill>
                      <a:srgbClr val="FFFBFB"/>
                    </a:solidFill>
                    <a:latin typeface="DM Sans Bold"/>
                  </a:rPr>
                  <a:t>01</a:t>
                </a: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059451" y="6668763"/>
              <a:ext cx="3467055" cy="1011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15"/>
                </a:lnSpc>
              </a:pPr>
              <a:r>
                <a:rPr lang="en-US" sz="1867" spc="193" dirty="0">
                  <a:solidFill>
                    <a:srgbClr val="231F20"/>
                  </a:solidFill>
                  <a:latin typeface="DM Sans Bold"/>
                </a:rPr>
                <a:t>Basic</a:t>
              </a:r>
              <a:br>
                <a:rPr lang="en-US" sz="1867" spc="193" dirty="0">
                  <a:solidFill>
                    <a:srgbClr val="231F20"/>
                  </a:solidFill>
                  <a:latin typeface="DM Sans Bold"/>
                </a:rPr>
              </a:br>
              <a:r>
                <a:rPr lang="en-US" sz="1867" spc="193" dirty="0">
                  <a:solidFill>
                    <a:srgbClr val="231F20"/>
                  </a:solidFill>
                  <a:latin typeface="DM Sans Bold"/>
                </a:rPr>
                <a:t> Model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731E60-6676-0B5A-FA8D-674DA9104800}"/>
              </a:ext>
            </a:extLst>
          </p:cNvPr>
          <p:cNvGrpSpPr/>
          <p:nvPr/>
        </p:nvGrpSpPr>
        <p:grpSpPr>
          <a:xfrm>
            <a:off x="1981200" y="1765244"/>
            <a:ext cx="2311370" cy="4186865"/>
            <a:chOff x="5526506" y="2647866"/>
            <a:chExt cx="3467055" cy="6280298"/>
          </a:xfrm>
        </p:grpSpPr>
        <p:sp>
          <p:nvSpPr>
            <p:cNvPr id="12" name="Freeform 12"/>
            <p:cNvSpPr/>
            <p:nvPr/>
          </p:nvSpPr>
          <p:spPr>
            <a:xfrm>
              <a:off x="6267505" y="2647866"/>
              <a:ext cx="2027545" cy="3080525"/>
            </a:xfrm>
            <a:custGeom>
              <a:avLst/>
              <a:gdLst/>
              <a:ahLst/>
              <a:cxnLst/>
              <a:rect l="l" t="t" r="r" b="b"/>
              <a:pathLst>
                <a:path w="2027545" h="3080525">
                  <a:moveTo>
                    <a:pt x="0" y="0"/>
                  </a:moveTo>
                  <a:lnTo>
                    <a:pt x="2027546" y="0"/>
                  </a:lnTo>
                  <a:lnTo>
                    <a:pt x="2027546" y="3080525"/>
                  </a:lnTo>
                  <a:lnTo>
                    <a:pt x="0" y="3080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L" sz="120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7030737" y="5967793"/>
              <a:ext cx="501082" cy="50108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  <p:txBody>
              <a:bodyPr/>
              <a:lstStyle/>
              <a:p>
                <a:pPr defTabSz="609630"/>
                <a:endParaRPr lang="en-IL" sz="12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906"/>
                  </a:lnSpc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6267505" y="3066416"/>
              <a:ext cx="2027546" cy="1122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6094"/>
                </a:lnSpc>
              </a:pPr>
              <a:r>
                <a:rPr lang="en-US" sz="4416" spc="433">
                  <a:solidFill>
                    <a:srgbClr val="FFFBFB"/>
                  </a:solidFill>
                  <a:latin typeface="DM Sans Bold"/>
                </a:rPr>
                <a:t>02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5679016" y="7962900"/>
              <a:ext cx="3204527" cy="965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Change the 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ranking method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 to BM25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526506" y="6668763"/>
              <a:ext cx="3467055" cy="1011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15"/>
                </a:lnSpc>
              </a:pPr>
              <a:r>
                <a:rPr lang="en-US" sz="1867" spc="193" dirty="0">
                  <a:solidFill>
                    <a:srgbClr val="231F20"/>
                  </a:solidFill>
                  <a:latin typeface="DM Sans Bold"/>
                </a:rPr>
                <a:t>Ranking </a:t>
              </a:r>
              <a:br>
                <a:rPr lang="en-US" sz="1867" spc="193" dirty="0">
                  <a:solidFill>
                    <a:srgbClr val="231F20"/>
                  </a:solidFill>
                  <a:latin typeface="DM Sans Bold"/>
                </a:rPr>
              </a:br>
              <a:r>
                <a:rPr lang="en-US" sz="1867" spc="193" dirty="0">
                  <a:solidFill>
                    <a:srgbClr val="231F20"/>
                  </a:solidFill>
                  <a:latin typeface="DM Sans Bold"/>
                </a:rPr>
                <a:t>Method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A36D28-36CF-AE49-E0CC-1DB6D416A73B}"/>
              </a:ext>
            </a:extLst>
          </p:cNvPr>
          <p:cNvGrpSpPr/>
          <p:nvPr/>
        </p:nvGrpSpPr>
        <p:grpSpPr>
          <a:xfrm>
            <a:off x="3911600" y="1765244"/>
            <a:ext cx="2136351" cy="4403806"/>
            <a:chOff x="9160333" y="2647866"/>
            <a:chExt cx="3204526" cy="6605709"/>
          </a:xfrm>
        </p:grpSpPr>
        <p:sp>
          <p:nvSpPr>
            <p:cNvPr id="17" name="Freeform 17"/>
            <p:cNvSpPr/>
            <p:nvPr/>
          </p:nvSpPr>
          <p:spPr>
            <a:xfrm>
              <a:off x="9758062" y="2647866"/>
              <a:ext cx="2027545" cy="3080525"/>
            </a:xfrm>
            <a:custGeom>
              <a:avLst/>
              <a:gdLst/>
              <a:ahLst/>
              <a:cxnLst/>
              <a:rect l="l" t="t" r="r" b="b"/>
              <a:pathLst>
                <a:path w="2027545" h="3080525">
                  <a:moveTo>
                    <a:pt x="0" y="0"/>
                  </a:moveTo>
                  <a:lnTo>
                    <a:pt x="2027546" y="0"/>
                  </a:lnTo>
                  <a:lnTo>
                    <a:pt x="2027546" y="3080525"/>
                  </a:lnTo>
                  <a:lnTo>
                    <a:pt x="0" y="3080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L" sz="120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10521294" y="5967793"/>
              <a:ext cx="501082" cy="501082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  <p:txBody>
              <a:bodyPr/>
              <a:lstStyle/>
              <a:p>
                <a:pPr defTabSz="609630"/>
                <a:endParaRPr lang="en-IL" sz="12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906"/>
                  </a:lnSpc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9758062" y="3066416"/>
              <a:ext cx="2027545" cy="1122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6094"/>
                </a:lnSpc>
              </a:pPr>
              <a:r>
                <a:rPr lang="en-US" sz="4416" spc="433" dirty="0">
                  <a:solidFill>
                    <a:srgbClr val="FFFBFB"/>
                  </a:solidFill>
                  <a:latin typeface="DM Sans Bold"/>
                </a:rPr>
                <a:t>03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9160333" y="7961298"/>
              <a:ext cx="3204526" cy="1292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Use treads, Use Heap 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data structure,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Use “Impact Ordering” by setting thresholds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9610838" y="6668765"/>
              <a:ext cx="2479275" cy="1011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15"/>
                </a:lnSpc>
              </a:pPr>
              <a:r>
                <a:rPr lang="en-US" sz="1867" b="1" dirty="0" err="1">
                  <a:solidFill>
                    <a:prstClr val="black"/>
                  </a:solidFill>
                  <a:latin typeface="DM Sans Bold" charset="0"/>
                  <a:ea typeface="Aptos" panose="020B0004020202020204" pitchFamily="34" charset="0"/>
                </a:rPr>
                <a:t>AVG_Time</a:t>
              </a:r>
              <a:r>
                <a:rPr lang="en-US" sz="1867" b="1" dirty="0">
                  <a:solidFill>
                    <a:prstClr val="black"/>
                  </a:solidFill>
                  <a:latin typeface="DM Sans Bold" charset="0"/>
                  <a:ea typeface="Aptos" panose="020B0004020202020204" pitchFamily="34" charset="0"/>
                </a:rPr>
                <a:t> Improvement</a:t>
              </a:r>
              <a:endParaRPr lang="en-US" sz="2667" spc="193" dirty="0">
                <a:solidFill>
                  <a:srgbClr val="231F20"/>
                </a:solidFill>
                <a:latin typeface="DM Sans Bold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05FFF9-3D9C-78E5-F249-77894EA4CD4E}"/>
              </a:ext>
            </a:extLst>
          </p:cNvPr>
          <p:cNvGrpSpPr/>
          <p:nvPr/>
        </p:nvGrpSpPr>
        <p:grpSpPr>
          <a:xfrm>
            <a:off x="5842000" y="1765244"/>
            <a:ext cx="2136351" cy="4404748"/>
            <a:chOff x="12594178" y="2647866"/>
            <a:chExt cx="3204526" cy="6607122"/>
          </a:xfrm>
        </p:grpSpPr>
        <p:sp>
          <p:nvSpPr>
            <p:cNvPr id="22" name="Freeform 22"/>
            <p:cNvSpPr/>
            <p:nvPr/>
          </p:nvSpPr>
          <p:spPr>
            <a:xfrm>
              <a:off x="13248619" y="2647866"/>
              <a:ext cx="2027545" cy="3080525"/>
            </a:xfrm>
            <a:custGeom>
              <a:avLst/>
              <a:gdLst/>
              <a:ahLst/>
              <a:cxnLst/>
              <a:rect l="l" t="t" r="r" b="b"/>
              <a:pathLst>
                <a:path w="2027545" h="3080525">
                  <a:moveTo>
                    <a:pt x="0" y="0"/>
                  </a:moveTo>
                  <a:lnTo>
                    <a:pt x="2027546" y="0"/>
                  </a:lnTo>
                  <a:lnTo>
                    <a:pt x="2027546" y="3080525"/>
                  </a:lnTo>
                  <a:lnTo>
                    <a:pt x="0" y="3080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L" sz="120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14011851" y="5967793"/>
              <a:ext cx="501082" cy="501082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  <p:txBody>
              <a:bodyPr/>
              <a:lstStyle/>
              <a:p>
                <a:pPr defTabSz="609630"/>
                <a:endParaRPr lang="en-IL" sz="12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906"/>
                  </a:lnSpc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13248619" y="3066416"/>
              <a:ext cx="2027545" cy="1122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6094"/>
                </a:lnSpc>
              </a:pPr>
              <a:r>
                <a:rPr lang="en-US" sz="4416" spc="433">
                  <a:solidFill>
                    <a:srgbClr val="FFFBFB"/>
                  </a:solidFill>
                  <a:latin typeface="DM Sans Bold"/>
                </a:rPr>
                <a:t>04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2594178" y="7962711"/>
              <a:ext cx="3204526" cy="1292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Try to use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 “query expansion” methods by 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using Word2Vec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2870836" y="6670178"/>
              <a:ext cx="2709834" cy="1011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15"/>
                </a:lnSpc>
              </a:pPr>
              <a:r>
                <a:rPr lang="en-US" sz="1867" dirty="0">
                  <a:solidFill>
                    <a:prstClr val="black"/>
                  </a:solidFill>
                  <a:latin typeface="DM Sans Bold" charset="0"/>
                  <a:ea typeface="Aptos" panose="020B0004020202020204" pitchFamily="34" charset="0"/>
                </a:rPr>
                <a:t>NLP </a:t>
              </a:r>
              <a:br>
                <a:rPr lang="en-US" sz="1867" dirty="0">
                  <a:solidFill>
                    <a:prstClr val="black"/>
                  </a:solidFill>
                  <a:latin typeface="DM Sans Bold" charset="0"/>
                  <a:ea typeface="Aptos" panose="020B0004020202020204" pitchFamily="34" charset="0"/>
                </a:rPr>
              </a:br>
              <a:r>
                <a:rPr lang="en-US" sz="1867" dirty="0">
                  <a:solidFill>
                    <a:prstClr val="black"/>
                  </a:solidFill>
                  <a:latin typeface="DM Sans Bold" charset="0"/>
                  <a:ea typeface="Aptos" panose="020B0004020202020204" pitchFamily="34" charset="0"/>
                </a:rPr>
                <a:t>Model</a:t>
              </a:r>
              <a:endParaRPr lang="en-US" sz="2667" spc="193" dirty="0">
                <a:solidFill>
                  <a:srgbClr val="231F20"/>
                </a:solidFill>
                <a:latin typeface="DM Sans Bold" charset="0"/>
              </a:endParaRPr>
            </a:p>
          </p:txBody>
        </p:sp>
      </p:grpSp>
      <p:sp>
        <p:nvSpPr>
          <p:cNvPr id="34" name="TextBox 13">
            <a:extLst>
              <a:ext uri="{FF2B5EF4-FFF2-40B4-BE49-F238E27FC236}">
                <a16:creationId xmlns:a16="http://schemas.microsoft.com/office/drawing/2014/main" id="{BE634C46-7888-A6C2-75F5-8C78EB39C7D3}"/>
              </a:ext>
            </a:extLst>
          </p:cNvPr>
          <p:cNvSpPr txBox="1"/>
          <p:nvPr/>
        </p:nvSpPr>
        <p:spPr>
          <a:xfrm>
            <a:off x="2204016" y="584200"/>
            <a:ext cx="7701985" cy="75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392"/>
              </a:lnSpc>
            </a:pPr>
            <a:r>
              <a:rPr lang="en-US" sz="4632" spc="245" dirty="0">
                <a:solidFill>
                  <a:srgbClr val="231F20"/>
                </a:solidFill>
                <a:latin typeface="Oswald Bold"/>
              </a:rPr>
              <a:t>KEY EXPERIMENTS STEPS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91E195-B26D-E773-34C7-94BC8AD70B45}"/>
              </a:ext>
            </a:extLst>
          </p:cNvPr>
          <p:cNvGrpSpPr/>
          <p:nvPr/>
        </p:nvGrpSpPr>
        <p:grpSpPr>
          <a:xfrm>
            <a:off x="7725259" y="1764303"/>
            <a:ext cx="2136351" cy="4635255"/>
            <a:chOff x="12560541" y="2647866"/>
            <a:chExt cx="3204526" cy="6952882"/>
          </a:xfrm>
        </p:grpSpPr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9AFFD1B1-6295-0841-B5F4-BB344E3C2840}"/>
                </a:ext>
              </a:extLst>
            </p:cNvPr>
            <p:cNvSpPr/>
            <p:nvPr/>
          </p:nvSpPr>
          <p:spPr>
            <a:xfrm>
              <a:off x="13248619" y="2647866"/>
              <a:ext cx="2027545" cy="3080525"/>
            </a:xfrm>
            <a:custGeom>
              <a:avLst/>
              <a:gdLst/>
              <a:ahLst/>
              <a:cxnLst/>
              <a:rect l="l" t="t" r="r" b="b"/>
              <a:pathLst>
                <a:path w="2027545" h="3080525">
                  <a:moveTo>
                    <a:pt x="0" y="0"/>
                  </a:moveTo>
                  <a:lnTo>
                    <a:pt x="2027546" y="0"/>
                  </a:lnTo>
                  <a:lnTo>
                    <a:pt x="2027546" y="3080525"/>
                  </a:lnTo>
                  <a:lnTo>
                    <a:pt x="0" y="3080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L" sz="120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8812020E-1CD7-39D9-395C-9B0202F20E3A}"/>
                </a:ext>
              </a:extLst>
            </p:cNvPr>
            <p:cNvGrpSpPr/>
            <p:nvPr/>
          </p:nvGrpSpPr>
          <p:grpSpPr>
            <a:xfrm>
              <a:off x="14011851" y="5967793"/>
              <a:ext cx="501082" cy="501082"/>
              <a:chOff x="0" y="0"/>
              <a:chExt cx="812800" cy="812800"/>
            </a:xfrm>
          </p:grpSpPr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7677BC0A-9D1D-C5B2-F264-C30339E41AE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  <p:txBody>
              <a:bodyPr/>
              <a:lstStyle/>
              <a:p>
                <a:pPr defTabSz="609630"/>
                <a:endParaRPr lang="en-IL" sz="12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" name="TextBox 25">
                <a:extLst>
                  <a:ext uri="{FF2B5EF4-FFF2-40B4-BE49-F238E27FC236}">
                    <a16:creationId xmlns:a16="http://schemas.microsoft.com/office/drawing/2014/main" id="{F59E2E4C-BF99-7525-99E7-A896F13FE2E1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906"/>
                  </a:lnSpc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6" name="TextBox 26">
              <a:extLst>
                <a:ext uri="{FF2B5EF4-FFF2-40B4-BE49-F238E27FC236}">
                  <a16:creationId xmlns:a16="http://schemas.microsoft.com/office/drawing/2014/main" id="{2E99BE67-CDB3-ED28-370D-EA9020F49D78}"/>
                </a:ext>
              </a:extLst>
            </p:cNvPr>
            <p:cNvSpPr txBox="1"/>
            <p:nvPr/>
          </p:nvSpPr>
          <p:spPr>
            <a:xfrm>
              <a:off x="13248619" y="3066415"/>
              <a:ext cx="2027545" cy="112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6094"/>
                </a:lnSpc>
              </a:pPr>
              <a:r>
                <a:rPr lang="en-US" sz="4416" spc="433" dirty="0">
                  <a:solidFill>
                    <a:srgbClr val="FFFBFB"/>
                  </a:solidFill>
                  <a:latin typeface="DM Sans Bold"/>
                </a:rPr>
                <a:t>05</a:t>
              </a:r>
            </a:p>
          </p:txBody>
        </p: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803606DE-96D6-B8E6-2F07-F7B97AF49DE5}"/>
                </a:ext>
              </a:extLst>
            </p:cNvPr>
            <p:cNvSpPr txBox="1"/>
            <p:nvPr/>
          </p:nvSpPr>
          <p:spPr>
            <a:xfrm>
              <a:off x="12560541" y="7981459"/>
              <a:ext cx="3204526" cy="16192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Try lemmatization 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as an alternative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 to stemming. 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Stay with No stemming and no lemmatization</a:t>
              </a:r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206C0B4A-A871-F8EA-F09E-0CC05E5FBE55}"/>
                </a:ext>
              </a:extLst>
            </p:cNvPr>
            <p:cNvSpPr txBox="1"/>
            <p:nvPr/>
          </p:nvSpPr>
          <p:spPr>
            <a:xfrm>
              <a:off x="12870835" y="6670177"/>
              <a:ext cx="2709834" cy="1011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15"/>
                </a:lnSpc>
              </a:pPr>
              <a:r>
                <a:rPr lang="en-US" sz="1867" dirty="0">
                  <a:solidFill>
                    <a:prstClr val="black"/>
                  </a:solidFill>
                  <a:latin typeface="DM Sans Bold" charset="0"/>
                  <a:ea typeface="Aptos" panose="020B0004020202020204" pitchFamily="34" charset="0"/>
                </a:rPr>
                <a:t>Normalization</a:t>
              </a:r>
            </a:p>
            <a:p>
              <a:pPr algn="ctr" defTabSz="609630">
                <a:lnSpc>
                  <a:spcPts val="2715"/>
                </a:lnSpc>
              </a:pPr>
              <a:r>
                <a:rPr lang="en-US" sz="1867" spc="193" dirty="0">
                  <a:solidFill>
                    <a:srgbClr val="231F20"/>
                  </a:solidFill>
                  <a:latin typeface="DM Sans Bold" charset="0"/>
                </a:rPr>
                <a:t>Methods</a:t>
              </a:r>
              <a:endParaRPr lang="en-US" sz="2667" spc="193" dirty="0">
                <a:solidFill>
                  <a:srgbClr val="231F20"/>
                </a:solidFill>
                <a:latin typeface="DM Sans Bold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1EE233-4FC4-3BC7-2C07-D5098A7C38DE}"/>
              </a:ext>
            </a:extLst>
          </p:cNvPr>
          <p:cNvGrpSpPr/>
          <p:nvPr/>
        </p:nvGrpSpPr>
        <p:grpSpPr>
          <a:xfrm>
            <a:off x="9744708" y="1764774"/>
            <a:ext cx="2235906" cy="4852322"/>
            <a:chOff x="12631032" y="2647866"/>
            <a:chExt cx="3353859" cy="7278484"/>
          </a:xfrm>
        </p:grpSpPr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74911BE5-3DB6-1480-C876-2D80EABD57E5}"/>
                </a:ext>
              </a:extLst>
            </p:cNvPr>
            <p:cNvSpPr/>
            <p:nvPr/>
          </p:nvSpPr>
          <p:spPr>
            <a:xfrm>
              <a:off x="13248619" y="2647866"/>
              <a:ext cx="2027545" cy="3080525"/>
            </a:xfrm>
            <a:custGeom>
              <a:avLst/>
              <a:gdLst/>
              <a:ahLst/>
              <a:cxnLst/>
              <a:rect l="l" t="t" r="r" b="b"/>
              <a:pathLst>
                <a:path w="2027545" h="3080525">
                  <a:moveTo>
                    <a:pt x="0" y="0"/>
                  </a:moveTo>
                  <a:lnTo>
                    <a:pt x="2027546" y="0"/>
                  </a:lnTo>
                  <a:lnTo>
                    <a:pt x="2027546" y="3080525"/>
                  </a:lnTo>
                  <a:lnTo>
                    <a:pt x="0" y="3080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L" sz="120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3" name="Group 23">
              <a:extLst>
                <a:ext uri="{FF2B5EF4-FFF2-40B4-BE49-F238E27FC236}">
                  <a16:creationId xmlns:a16="http://schemas.microsoft.com/office/drawing/2014/main" id="{CAC4F1C3-6A4D-A74C-37F2-E9F2A2FD363B}"/>
                </a:ext>
              </a:extLst>
            </p:cNvPr>
            <p:cNvGrpSpPr/>
            <p:nvPr/>
          </p:nvGrpSpPr>
          <p:grpSpPr>
            <a:xfrm>
              <a:off x="14011851" y="5967793"/>
              <a:ext cx="501082" cy="501082"/>
              <a:chOff x="0" y="0"/>
              <a:chExt cx="812800" cy="812800"/>
            </a:xfrm>
          </p:grpSpPr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C700830E-E8B2-4183-CFE5-2CF386B7C05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  <p:txBody>
              <a:bodyPr/>
              <a:lstStyle/>
              <a:p>
                <a:pPr defTabSz="609630"/>
                <a:endParaRPr lang="en-IL" sz="12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8" name="TextBox 25">
                <a:extLst>
                  <a:ext uri="{FF2B5EF4-FFF2-40B4-BE49-F238E27FC236}">
                    <a16:creationId xmlns:a16="http://schemas.microsoft.com/office/drawing/2014/main" id="{F2C1A7CA-D460-DA71-D92A-837359BD22A1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 defTabSz="609630">
                  <a:lnSpc>
                    <a:spcPts val="1906"/>
                  </a:lnSpc>
                </a:pPr>
                <a:endParaRPr sz="12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4" name="TextBox 26">
              <a:extLst>
                <a:ext uri="{FF2B5EF4-FFF2-40B4-BE49-F238E27FC236}">
                  <a16:creationId xmlns:a16="http://schemas.microsoft.com/office/drawing/2014/main" id="{4C8B64F5-8847-CFA7-E2B8-0DE38D3D73EE}"/>
                </a:ext>
              </a:extLst>
            </p:cNvPr>
            <p:cNvSpPr txBox="1"/>
            <p:nvPr/>
          </p:nvSpPr>
          <p:spPr>
            <a:xfrm>
              <a:off x="13248620" y="3066416"/>
              <a:ext cx="2027546" cy="1122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6094"/>
                </a:lnSpc>
              </a:pPr>
              <a:r>
                <a:rPr lang="en-US" sz="4416" spc="433" dirty="0">
                  <a:solidFill>
                    <a:srgbClr val="FFFBFB"/>
                  </a:solidFill>
                  <a:latin typeface="DM Sans Bold"/>
                </a:rPr>
                <a:t>06</a:t>
              </a:r>
            </a:p>
          </p:txBody>
        </p:sp>
        <p:sp>
          <p:nvSpPr>
            <p:cNvPr id="55" name="TextBox 31">
              <a:extLst>
                <a:ext uri="{FF2B5EF4-FFF2-40B4-BE49-F238E27FC236}">
                  <a16:creationId xmlns:a16="http://schemas.microsoft.com/office/drawing/2014/main" id="{4675FBEE-0A9E-2BD9-C393-1E024622427B}"/>
                </a:ext>
              </a:extLst>
            </p:cNvPr>
            <p:cNvSpPr txBox="1"/>
            <p:nvPr/>
          </p:nvSpPr>
          <p:spPr>
            <a:xfrm>
              <a:off x="12631032" y="7980047"/>
              <a:ext cx="3204527" cy="1946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Adding Pageview, Improve our Tokenization, 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increase the 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Dictionary size </a:t>
              </a:r>
            </a:p>
            <a:p>
              <a:pPr algn="ctr" defTabSz="609630">
                <a:lnSpc>
                  <a:spcPts val="1697"/>
                </a:lnSpc>
              </a:pPr>
              <a:r>
                <a:rPr lang="en-US" sz="1200" spc="120" dirty="0">
                  <a:solidFill>
                    <a:srgbClr val="231F20"/>
                  </a:solidFill>
                  <a:latin typeface="DM Sans"/>
                </a:rPr>
                <a:t>threshold</a:t>
              </a:r>
            </a:p>
          </p:txBody>
        </p: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C77DFB77-8BB8-B806-8077-BAE0EAC1050B}"/>
                </a:ext>
              </a:extLst>
            </p:cNvPr>
            <p:cNvSpPr txBox="1"/>
            <p:nvPr/>
          </p:nvSpPr>
          <p:spPr>
            <a:xfrm>
              <a:off x="12870834" y="6670177"/>
              <a:ext cx="3114057" cy="1011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15"/>
                </a:lnSpc>
              </a:pPr>
              <a:r>
                <a:rPr lang="en-US" sz="1867" dirty="0">
                  <a:solidFill>
                    <a:prstClr val="black"/>
                  </a:solidFill>
                  <a:latin typeface="DM Sans Bold" charset="0"/>
                </a:rPr>
                <a:t>Performance Rate </a:t>
              </a:r>
              <a:r>
                <a:rPr lang="en-US" sz="1867" b="1" dirty="0">
                  <a:solidFill>
                    <a:prstClr val="black"/>
                  </a:solidFill>
                  <a:latin typeface="DM Sans Bold" charset="0"/>
                  <a:ea typeface="Aptos" panose="020B0004020202020204" pitchFamily="34" charset="0"/>
                </a:rPr>
                <a:t>Improvement</a:t>
              </a:r>
              <a:endParaRPr lang="en-US" sz="1867" dirty="0">
                <a:solidFill>
                  <a:prstClr val="black"/>
                </a:solidFill>
                <a:latin typeface="DM Sans Bold" charset="0"/>
              </a:endParaRPr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628C19D5-8DC2-C197-459A-3324E8412BE6}"/>
              </a:ext>
            </a:extLst>
          </p:cNvPr>
          <p:cNvSpPr/>
          <p:nvPr/>
        </p:nvSpPr>
        <p:spPr>
          <a:xfrm rot="3407869">
            <a:off x="9039188" y="465244"/>
            <a:ext cx="6886909" cy="2598119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557FE7F5-BA31-A524-3E0B-8D2E9CAEB9B4}"/>
              </a:ext>
            </a:extLst>
          </p:cNvPr>
          <p:cNvSpPr/>
          <p:nvPr/>
        </p:nvSpPr>
        <p:spPr>
          <a:xfrm rot="3407869">
            <a:off x="-2741367" y="6713185"/>
            <a:ext cx="6886909" cy="2598119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31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E39F635-3D53-CDAE-6625-CEE75AF02279}"/>
              </a:ext>
            </a:extLst>
          </p:cNvPr>
          <p:cNvSpPr/>
          <p:nvPr/>
        </p:nvSpPr>
        <p:spPr>
          <a:xfrm flipH="1" flipV="1">
            <a:off x="438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CA0C8B-0015-D44D-52CA-36F72344BAF3}"/>
              </a:ext>
            </a:extLst>
          </p:cNvPr>
          <p:cNvGrpSpPr/>
          <p:nvPr/>
        </p:nvGrpSpPr>
        <p:grpSpPr>
          <a:xfrm flipV="1">
            <a:off x="0" y="5436377"/>
            <a:ext cx="12192000" cy="1421621"/>
            <a:chOff x="0" y="0"/>
            <a:chExt cx="4816593" cy="812800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07A8B06B-957B-BBFB-986D-37B5C4C3BD67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E00067AB-3067-0779-3F8D-DB94DEC2CA7A}"/>
                </a:ext>
              </a:extLst>
            </p:cNvPr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3" name="תמונה 1">
            <a:extLst>
              <a:ext uri="{FF2B5EF4-FFF2-40B4-BE49-F238E27FC236}">
                <a16:creationId xmlns:a16="http://schemas.microsoft.com/office/drawing/2014/main" id="{AD6FC468-23DF-7D8B-90FC-AA5D0125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86" y="1911721"/>
            <a:ext cx="6188339" cy="3795876"/>
          </a:xfrm>
          <a:prstGeom prst="rect">
            <a:avLst/>
          </a:prstGeom>
          <a:ln>
            <a:solidFill>
              <a:srgbClr val="68846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281D5-2039-143A-8A9C-76DE7F241039}"/>
              </a:ext>
            </a:extLst>
          </p:cNvPr>
          <p:cNvSpPr txBox="1"/>
          <p:nvPr/>
        </p:nvSpPr>
        <p:spPr>
          <a:xfrm>
            <a:off x="1155940" y="228641"/>
            <a:ext cx="10110158" cy="1517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632" spc="245" dirty="0">
                <a:solidFill>
                  <a:srgbClr val="231F20"/>
                </a:solidFill>
                <a:latin typeface="Oswald Bold"/>
              </a:rPr>
              <a:t>ENGINE PREFORMENCE AND RETREVAL TIME BY MAIN STEPS</a:t>
            </a:r>
            <a:endParaRPr lang="en-IL" sz="4632" spc="245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545C9D4-5276-EE8F-CF9F-9CA212C09B46}"/>
              </a:ext>
            </a:extLst>
          </p:cNvPr>
          <p:cNvSpPr txBox="1"/>
          <p:nvPr/>
        </p:nvSpPr>
        <p:spPr>
          <a:xfrm>
            <a:off x="-1790700" y="5436378"/>
            <a:ext cx="18288000" cy="315843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555F1-7AA1-4984-EAA4-5BF221AFBF6F}"/>
              </a:ext>
            </a:extLst>
          </p:cNvPr>
          <p:cNvSpPr txBox="1"/>
          <p:nvPr/>
        </p:nvSpPr>
        <p:spPr>
          <a:xfrm>
            <a:off x="102966" y="5608578"/>
            <a:ext cx="26168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spc="786" dirty="0">
                <a:solidFill>
                  <a:schemeClr val="bg1"/>
                </a:solidFill>
                <a:latin typeface="Oswald Bold"/>
              </a:rPr>
              <a:t>FINAL </a:t>
            </a:r>
          </a:p>
          <a:p>
            <a:pPr algn="ctr"/>
            <a:r>
              <a:rPr lang="en-US" sz="3200" spc="786" dirty="0">
                <a:solidFill>
                  <a:schemeClr val="bg1"/>
                </a:solidFill>
                <a:latin typeface="Oswald Bold"/>
              </a:rPr>
              <a:t>RESULTS: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7E4BCBC0-0568-ED7C-B41E-F1E8DCE18E87}"/>
              </a:ext>
            </a:extLst>
          </p:cNvPr>
          <p:cNvSpPr/>
          <p:nvPr/>
        </p:nvSpPr>
        <p:spPr>
          <a:xfrm>
            <a:off x="-4203116" y="-4890556"/>
            <a:ext cx="7310815" cy="8519127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941DCAB0-38A7-357B-44D9-390E90ABB830}"/>
              </a:ext>
            </a:extLst>
          </p:cNvPr>
          <p:cNvSpPr/>
          <p:nvPr/>
        </p:nvSpPr>
        <p:spPr>
          <a:xfrm rot="887923">
            <a:off x="9565506" y="6296102"/>
            <a:ext cx="7517208" cy="6048234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733469DE-198D-050F-5F81-8B84B375CED1}"/>
              </a:ext>
            </a:extLst>
          </p:cNvPr>
          <p:cNvSpPr txBox="1"/>
          <p:nvPr/>
        </p:nvSpPr>
        <p:spPr>
          <a:xfrm>
            <a:off x="2080127" y="5840000"/>
            <a:ext cx="9472228" cy="119019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667" b="1" spc="131" dirty="0" err="1">
                <a:solidFill>
                  <a:schemeClr val="bg1"/>
                </a:solidFill>
                <a:latin typeface="DM Sans"/>
              </a:rPr>
              <a:t>AVG_Time</a:t>
            </a:r>
            <a:r>
              <a:rPr lang="en-US" sz="2667" b="1" spc="131" dirty="0">
                <a:solidFill>
                  <a:schemeClr val="bg1"/>
                </a:solidFill>
                <a:latin typeface="DM Sans"/>
              </a:rPr>
              <a:t>: </a:t>
            </a:r>
            <a:r>
              <a:rPr lang="en-US" sz="2667" b="1" spc="131" dirty="0">
                <a:solidFill>
                  <a:srgbClr val="A6B9A3"/>
                </a:solidFill>
                <a:latin typeface="DM Sans"/>
              </a:rPr>
              <a:t>1.238</a:t>
            </a:r>
            <a:r>
              <a:rPr lang="en-US" sz="2667" b="1" spc="131" dirty="0">
                <a:solidFill>
                  <a:schemeClr val="bg1"/>
                </a:solidFill>
                <a:latin typeface="DM Sans"/>
              </a:rPr>
              <a:t>  | </a:t>
            </a:r>
            <a:r>
              <a:rPr lang="en-US" sz="2667" b="1" spc="131" dirty="0" err="1">
                <a:solidFill>
                  <a:schemeClr val="bg1"/>
                </a:solidFill>
                <a:latin typeface="DM Sans"/>
              </a:rPr>
              <a:t>AVG_Hermonic</a:t>
            </a:r>
            <a:r>
              <a:rPr lang="en-US" sz="2667" b="1" spc="131" dirty="0">
                <a:solidFill>
                  <a:schemeClr val="bg1"/>
                </a:solidFill>
                <a:latin typeface="DM Sans"/>
              </a:rPr>
              <a:t>: </a:t>
            </a:r>
            <a:r>
              <a:rPr lang="en-US" sz="2667" b="1" spc="131" dirty="0">
                <a:solidFill>
                  <a:srgbClr val="A6B9A3"/>
                </a:solidFill>
                <a:latin typeface="DM Sans"/>
              </a:rPr>
              <a:t>0.4525</a:t>
            </a:r>
            <a:r>
              <a:rPr lang="en-US" sz="2667" b="1" spc="131" dirty="0">
                <a:solidFill>
                  <a:schemeClr val="bg1"/>
                </a:solidFill>
                <a:latin typeface="DM Sans"/>
              </a:rPr>
              <a:t> | </a:t>
            </a:r>
            <a:br>
              <a:rPr lang="en-US" sz="2667" b="1" spc="131" dirty="0">
                <a:solidFill>
                  <a:schemeClr val="bg1"/>
                </a:solidFill>
                <a:latin typeface="DM Sans"/>
              </a:rPr>
            </a:br>
            <a:r>
              <a:rPr lang="en-US" sz="2667" b="1" spc="131" dirty="0">
                <a:solidFill>
                  <a:schemeClr val="bg1"/>
                </a:solidFill>
                <a:latin typeface="DM Sans"/>
              </a:rPr>
              <a:t>AVG_Precision@10: </a:t>
            </a:r>
            <a:r>
              <a:rPr lang="en-US" sz="2667" b="1" spc="131" dirty="0">
                <a:solidFill>
                  <a:srgbClr val="A6B9A3"/>
                </a:solidFill>
                <a:latin typeface="DM Sans"/>
              </a:rPr>
              <a:t>0.63</a:t>
            </a:r>
            <a:endParaRPr lang="en-IL" sz="2667" b="1" spc="131" dirty="0">
              <a:solidFill>
                <a:srgbClr val="A6B9A3"/>
              </a:solidFill>
              <a:latin typeface="DM Sans"/>
            </a:endParaRPr>
          </a:p>
          <a:p>
            <a:r>
              <a:rPr lang="en-US" sz="2400" spc="786" dirty="0">
                <a:solidFill>
                  <a:srgbClr val="FFFFFF"/>
                </a:solidFill>
                <a:latin typeface="Oswald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42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L" sz="1200" dirty="0"/>
          </a:p>
        </p:txBody>
      </p:sp>
      <p:sp>
        <p:nvSpPr>
          <p:cNvPr id="3" name="Freeform 3"/>
          <p:cNvSpPr/>
          <p:nvPr/>
        </p:nvSpPr>
        <p:spPr>
          <a:xfrm rot="257863">
            <a:off x="-380870" y="4100663"/>
            <a:ext cx="14182145" cy="6085430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 sz="1200"/>
          </a:p>
        </p:txBody>
      </p:sp>
      <p:sp>
        <p:nvSpPr>
          <p:cNvPr id="28" name="TextBox 28"/>
          <p:cNvSpPr txBox="1"/>
          <p:nvPr/>
        </p:nvSpPr>
        <p:spPr>
          <a:xfrm>
            <a:off x="1556686" y="250022"/>
            <a:ext cx="9078627" cy="94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4632" spc="245" dirty="0">
                <a:solidFill>
                  <a:srgbClr val="231F20"/>
                </a:solidFill>
                <a:latin typeface="Oswald Bold"/>
              </a:rPr>
              <a:t>TAKEWAYS AND KEY FINDINGS </a:t>
            </a:r>
            <a:endParaRPr lang="en-IL" sz="4632" spc="245" dirty="0">
              <a:solidFill>
                <a:srgbClr val="231F20"/>
              </a:solidFill>
              <a:latin typeface="Oswald Bold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6AF0D24-74B4-3D4C-F548-AFA2545837F8}"/>
              </a:ext>
            </a:extLst>
          </p:cNvPr>
          <p:cNvGrpSpPr/>
          <p:nvPr/>
        </p:nvGrpSpPr>
        <p:grpSpPr>
          <a:xfrm>
            <a:off x="525712" y="1668629"/>
            <a:ext cx="11312503" cy="4465471"/>
            <a:chOff x="525712" y="2049629"/>
            <a:chExt cx="11312503" cy="4465471"/>
          </a:xfrm>
        </p:grpSpPr>
        <p:sp>
          <p:nvSpPr>
            <p:cNvPr id="4" name="Freeform 4"/>
            <p:cNvSpPr/>
            <p:nvPr/>
          </p:nvSpPr>
          <p:spPr>
            <a:xfrm>
              <a:off x="6933073" y="5475424"/>
              <a:ext cx="2752015" cy="291441"/>
            </a:xfrm>
            <a:custGeom>
              <a:avLst/>
              <a:gdLst/>
              <a:ahLst/>
              <a:cxnLst/>
              <a:rect l="l" t="t" r="r" b="b"/>
              <a:pathLst>
                <a:path w="4128022" h="437161">
                  <a:moveTo>
                    <a:pt x="0" y="0"/>
                  </a:moveTo>
                  <a:lnTo>
                    <a:pt x="4128022" y="0"/>
                  </a:lnTo>
                  <a:lnTo>
                    <a:pt x="4128022" y="437161"/>
                  </a:lnTo>
                  <a:lnTo>
                    <a:pt x="0" y="437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6495"/>
              </a:stretch>
            </a:blipFill>
          </p:spPr>
          <p:txBody>
            <a:bodyPr/>
            <a:lstStyle/>
            <a:p>
              <a:endParaRPr lang="en-IL" sz="1200"/>
            </a:p>
          </p:txBody>
        </p:sp>
        <p:sp>
          <p:nvSpPr>
            <p:cNvPr id="8" name="Freeform 8"/>
            <p:cNvSpPr/>
            <p:nvPr/>
          </p:nvSpPr>
          <p:spPr>
            <a:xfrm>
              <a:off x="3729527" y="5475424"/>
              <a:ext cx="2752015" cy="291441"/>
            </a:xfrm>
            <a:custGeom>
              <a:avLst/>
              <a:gdLst/>
              <a:ahLst/>
              <a:cxnLst/>
              <a:rect l="l" t="t" r="r" b="b"/>
              <a:pathLst>
                <a:path w="4128022" h="437161">
                  <a:moveTo>
                    <a:pt x="0" y="0"/>
                  </a:moveTo>
                  <a:lnTo>
                    <a:pt x="4128021" y="0"/>
                  </a:lnTo>
                  <a:lnTo>
                    <a:pt x="4128021" y="437161"/>
                  </a:lnTo>
                  <a:lnTo>
                    <a:pt x="0" y="437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6495"/>
              </a:stretch>
            </a:blipFill>
          </p:spPr>
          <p:txBody>
            <a:bodyPr/>
            <a:lstStyle/>
            <a:p>
              <a:endParaRPr lang="en-IL" sz="120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25712" y="5475424"/>
              <a:ext cx="2752015" cy="291441"/>
            </a:xfrm>
            <a:custGeom>
              <a:avLst/>
              <a:gdLst/>
              <a:ahLst/>
              <a:cxnLst/>
              <a:rect l="l" t="t" r="r" b="b"/>
              <a:pathLst>
                <a:path w="4128022" h="437161">
                  <a:moveTo>
                    <a:pt x="0" y="0"/>
                  </a:moveTo>
                  <a:lnTo>
                    <a:pt x="4128022" y="0"/>
                  </a:lnTo>
                  <a:lnTo>
                    <a:pt x="4128022" y="437161"/>
                  </a:lnTo>
                  <a:lnTo>
                    <a:pt x="0" y="437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6495"/>
              </a:stretch>
            </a:blipFill>
          </p:spPr>
          <p:txBody>
            <a:bodyPr/>
            <a:lstStyle/>
            <a:p>
              <a:endParaRPr lang="en-IL" sz="1200"/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535608" y="2750442"/>
              <a:ext cx="2742119" cy="3764658"/>
              <a:chOff x="0" y="0"/>
              <a:chExt cx="1279723" cy="127172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L" sz="1200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223611" y="2067385"/>
              <a:ext cx="1366112" cy="136611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L" sz="1200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635443" y="3249080"/>
              <a:ext cx="2538624" cy="26584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 rtl="0">
                <a:lnSpc>
                  <a:spcPct val="150000"/>
                </a:lnSpc>
                <a:spcAft>
                  <a:spcPts val="800"/>
                </a:spcAft>
                <a:buClr>
                  <a:srgbClr val="0D0D0D"/>
                </a:buClr>
                <a:buSzPts val="1100"/>
              </a:pP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The choice of a ranking method significantly impacts our engine's performance. </a:t>
              </a:r>
            </a:p>
            <a:p>
              <a:pPr lvl="0" algn="ctr" rtl="0">
                <a:lnSpc>
                  <a:spcPct val="150000"/>
                </a:lnSpc>
                <a:spcAft>
                  <a:spcPts val="800"/>
                </a:spcAft>
                <a:buClr>
                  <a:srgbClr val="0D0D0D"/>
                </a:buClr>
                <a:buSzPts val="1100"/>
              </a:pP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Adopting the BM25 ranking method consistently improves our results</a:t>
              </a:r>
              <a:endParaRPr lang="en-IL" sz="1400" b="1" spc="112" dirty="0">
                <a:solidFill>
                  <a:srgbClr val="FFFBFB"/>
                </a:solidFill>
                <a:latin typeface="DM Sans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915036" y="4819576"/>
              <a:ext cx="1983262" cy="330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5"/>
                </a:lnSpc>
                <a:spcBef>
                  <a:spcPct val="0"/>
                </a:spcBef>
              </a:pPr>
              <a:endParaRPr lang="en-US" sz="2033" spc="199" dirty="0">
                <a:solidFill>
                  <a:srgbClr val="FDFBFB"/>
                </a:solidFill>
                <a:latin typeface="Oswald"/>
                <a:ea typeface="Oswald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3389104" y="2750442"/>
              <a:ext cx="2742119" cy="3764658"/>
              <a:chOff x="0" y="0"/>
              <a:chExt cx="1279723" cy="127172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L" sz="1200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4072159" y="2067385"/>
              <a:ext cx="1366112" cy="136611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L" sz="120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3574207" y="3249080"/>
              <a:ext cx="2444482" cy="25558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 rtl="0">
                <a:lnSpc>
                  <a:spcPct val="150000"/>
                </a:lnSpc>
                <a:spcAft>
                  <a:spcPts val="800"/>
                </a:spcAft>
                <a:buClr>
                  <a:srgbClr val="0D0D0D"/>
                </a:buClr>
                <a:buSzPts val="1100"/>
              </a:pP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Optimization strategies involving multi-threading, suitable data structure </a:t>
              </a:r>
              <a:r>
                <a:rPr lang="en-US" sz="1400" spc="112" dirty="0">
                  <a:solidFill>
                    <a:srgbClr val="FFFBFB"/>
                  </a:solidFill>
                  <a:latin typeface="DM Sans"/>
                </a:rPr>
                <a:t>(like heap) </a:t>
              </a: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and ordering/sorting the candidate, </a:t>
              </a:r>
              <a:br>
                <a:rPr lang="en-US" sz="1400" b="1" spc="112" dirty="0">
                  <a:solidFill>
                    <a:srgbClr val="FFFBFB"/>
                  </a:solidFill>
                  <a:latin typeface="DM Sans"/>
                </a:rPr>
              </a:b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contributed to enhanced efficiency.</a:t>
              </a:r>
              <a:endParaRPr lang="en-IL" sz="1400" b="1" spc="112" dirty="0">
                <a:solidFill>
                  <a:srgbClr val="FFFBFB"/>
                </a:solidFill>
                <a:latin typeface="DM Sans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>
              <a:off x="6242600" y="2750442"/>
              <a:ext cx="2742119" cy="3764658"/>
              <a:chOff x="0" y="0"/>
              <a:chExt cx="1279723" cy="127172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L" sz="1200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6931504" y="2049629"/>
              <a:ext cx="1366112" cy="1366112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L" sz="1200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 dirty="0"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6427837" y="3249080"/>
              <a:ext cx="2361749" cy="22326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 rtl="0">
                <a:lnSpc>
                  <a:spcPct val="150000"/>
                </a:lnSpc>
                <a:spcAft>
                  <a:spcPts val="800"/>
                </a:spcAft>
                <a:buClr>
                  <a:srgbClr val="0D0D0D"/>
                </a:buClr>
                <a:buSzPts val="1100"/>
              </a:pP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NLP models, such as Word2Vec and Doc2Vec, has a big potential to improve performance, especially for case of static corpus.</a:t>
              </a:r>
              <a:endParaRPr lang="en-IL" sz="1400" b="1" spc="112" dirty="0">
                <a:solidFill>
                  <a:srgbClr val="FFFBFB"/>
                </a:solidFill>
                <a:latin typeface="DM Sans"/>
              </a:endParaRPr>
            </a:p>
          </p:txBody>
        </p:sp>
        <p:grpSp>
          <p:nvGrpSpPr>
            <p:cNvPr id="49" name="Group 5">
              <a:extLst>
                <a:ext uri="{FF2B5EF4-FFF2-40B4-BE49-F238E27FC236}">
                  <a16:creationId xmlns:a16="http://schemas.microsoft.com/office/drawing/2014/main" id="{3264D3E4-9A1A-0B56-5AC4-B6A355323D37}"/>
                </a:ext>
              </a:extLst>
            </p:cNvPr>
            <p:cNvGrpSpPr/>
            <p:nvPr/>
          </p:nvGrpSpPr>
          <p:grpSpPr>
            <a:xfrm>
              <a:off x="9096096" y="2750442"/>
              <a:ext cx="2742119" cy="3764658"/>
              <a:chOff x="0" y="0"/>
              <a:chExt cx="1279723" cy="1271725"/>
            </a:xfrm>
          </p:grpSpPr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1CE4BA20-0BD0-F3F7-4D23-2994E9BE6154}"/>
                  </a:ext>
                </a:extLst>
              </p:cNvPr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L" sz="1200"/>
              </a:p>
            </p:txBody>
          </p:sp>
          <p:sp>
            <p:nvSpPr>
              <p:cNvPr id="57" name="TextBox 7">
                <a:extLst>
                  <a:ext uri="{FF2B5EF4-FFF2-40B4-BE49-F238E27FC236}">
                    <a16:creationId xmlns:a16="http://schemas.microsoft.com/office/drawing/2014/main" id="{A96C87B0-586F-CC37-8E7D-8ECAE9E57C8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50" name="Group 22">
              <a:extLst>
                <a:ext uri="{FF2B5EF4-FFF2-40B4-BE49-F238E27FC236}">
                  <a16:creationId xmlns:a16="http://schemas.microsoft.com/office/drawing/2014/main" id="{B603C530-E3FC-FB4B-AD06-13607C05F06F}"/>
                </a:ext>
              </a:extLst>
            </p:cNvPr>
            <p:cNvGrpSpPr/>
            <p:nvPr/>
          </p:nvGrpSpPr>
          <p:grpSpPr>
            <a:xfrm>
              <a:off x="9785000" y="2067385"/>
              <a:ext cx="1366112" cy="1366112"/>
              <a:chOff x="0" y="0"/>
              <a:chExt cx="812800" cy="812800"/>
            </a:xfrm>
          </p:grpSpPr>
          <p:sp>
            <p:nvSpPr>
              <p:cNvPr id="54" name="Freeform 23">
                <a:extLst>
                  <a:ext uri="{FF2B5EF4-FFF2-40B4-BE49-F238E27FC236}">
                    <a16:creationId xmlns:a16="http://schemas.microsoft.com/office/drawing/2014/main" id="{B949BD2D-8DF7-0F33-9228-ABB5A8B4B59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L" sz="1200"/>
              </a:p>
            </p:txBody>
          </p:sp>
          <p:sp>
            <p:nvSpPr>
              <p:cNvPr id="55" name="TextBox 24">
                <a:extLst>
                  <a:ext uri="{FF2B5EF4-FFF2-40B4-BE49-F238E27FC236}">
                    <a16:creationId xmlns:a16="http://schemas.microsoft.com/office/drawing/2014/main" id="{E8488BF2-A10A-440B-A9CB-92DBE206DA80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60C51BF4-5E1F-6280-8C57-E19BEE058CD0}"/>
                </a:ext>
              </a:extLst>
            </p:cNvPr>
            <p:cNvSpPr/>
            <p:nvPr/>
          </p:nvSpPr>
          <p:spPr>
            <a:xfrm>
              <a:off x="10011184" y="2289159"/>
              <a:ext cx="902047" cy="902047"/>
            </a:xfrm>
            <a:custGeom>
              <a:avLst/>
              <a:gdLst/>
              <a:ahLst/>
              <a:cxnLst/>
              <a:rect l="l" t="t" r="r" b="b"/>
              <a:pathLst>
                <a:path w="1353071" h="1353071">
                  <a:moveTo>
                    <a:pt x="0" y="0"/>
                  </a:moveTo>
                  <a:lnTo>
                    <a:pt x="1353071" y="0"/>
                  </a:lnTo>
                  <a:lnTo>
                    <a:pt x="1353071" y="1353071"/>
                  </a:lnTo>
                  <a:lnTo>
                    <a:pt x="0" y="1353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L" sz="1200"/>
            </a:p>
          </p:txBody>
        </p:sp>
        <p:sp>
          <p:nvSpPr>
            <p:cNvPr id="52" name="TextBox 31">
              <a:extLst>
                <a:ext uri="{FF2B5EF4-FFF2-40B4-BE49-F238E27FC236}">
                  <a16:creationId xmlns:a16="http://schemas.microsoft.com/office/drawing/2014/main" id="{DFD7045A-87D7-ABE2-D7EF-09FE5C7DD4AA}"/>
                </a:ext>
              </a:extLst>
            </p:cNvPr>
            <p:cNvSpPr txBox="1"/>
            <p:nvPr/>
          </p:nvSpPr>
          <p:spPr>
            <a:xfrm>
              <a:off x="9169956" y="3249080"/>
              <a:ext cx="2583893" cy="30405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 rtl="0">
                <a:lnSpc>
                  <a:spcPct val="150000"/>
                </a:lnSpc>
                <a:buClr>
                  <a:srgbClr val="0D0D0D"/>
                </a:buClr>
                <a:buSzPts val="1100"/>
              </a:pP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Removing stemming or lemmatization in certain cases may resulted better performance.</a:t>
              </a:r>
            </a:p>
            <a:p>
              <a:pPr lvl="0" algn="ctr" rtl="0">
                <a:lnSpc>
                  <a:spcPct val="150000"/>
                </a:lnSpc>
                <a:buClr>
                  <a:srgbClr val="0D0D0D"/>
                </a:buClr>
                <a:buSzPts val="1100"/>
              </a:pPr>
              <a:endParaRPr lang="en-US" sz="700" b="1" spc="112" dirty="0">
                <a:solidFill>
                  <a:srgbClr val="FFFBFB"/>
                </a:solidFill>
                <a:latin typeface="DM Sans"/>
              </a:endParaRPr>
            </a:p>
            <a:p>
              <a:pPr lvl="0" algn="ctr" rtl="0">
                <a:lnSpc>
                  <a:spcPct val="150000"/>
                </a:lnSpc>
                <a:buClr>
                  <a:srgbClr val="0D0D0D"/>
                </a:buClr>
                <a:buSzPts val="1100"/>
              </a:pP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 In our understanding for two reasons: Time complexity and Evaluate method which lay mostly on precision</a:t>
              </a:r>
            </a:p>
          </p:txBody>
        </p:sp>
        <p:pic>
          <p:nvPicPr>
            <p:cNvPr id="59" name="Graphic 58" descr="Network outline">
              <a:extLst>
                <a:ext uri="{FF2B5EF4-FFF2-40B4-BE49-F238E27FC236}">
                  <a16:creationId xmlns:a16="http://schemas.microsoft.com/office/drawing/2014/main" id="{581E0636-9E8B-A9E5-F2DD-7C87D9541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51983" y="2191433"/>
              <a:ext cx="914400" cy="914400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3C6C221-6032-A893-9FD2-9A4173290428}"/>
                </a:ext>
              </a:extLst>
            </p:cNvPr>
            <p:cNvSpPr/>
            <p:nvPr/>
          </p:nvSpPr>
          <p:spPr>
            <a:xfrm>
              <a:off x="7152953" y="2224343"/>
              <a:ext cx="914400" cy="914400"/>
            </a:xfrm>
            <a:prstGeom prst="ellipse">
              <a:avLst/>
            </a:prstGeom>
            <a:noFill/>
            <a:ln w="38100">
              <a:solidFill>
                <a:srgbClr val="F6F8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63" name="Freeform 10">
            <a:extLst>
              <a:ext uri="{FF2B5EF4-FFF2-40B4-BE49-F238E27FC236}">
                <a16:creationId xmlns:a16="http://schemas.microsoft.com/office/drawing/2014/main" id="{8CF9B135-0683-7249-6FB8-D44EB7A32CA9}"/>
              </a:ext>
            </a:extLst>
          </p:cNvPr>
          <p:cNvSpPr/>
          <p:nvPr/>
        </p:nvSpPr>
        <p:spPr>
          <a:xfrm>
            <a:off x="4273705" y="1749810"/>
            <a:ext cx="966107" cy="993194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8E7D84DE-C8F1-6F24-E698-89D9D2F2C5A9}"/>
              </a:ext>
            </a:extLst>
          </p:cNvPr>
          <p:cNvSpPr/>
          <p:nvPr/>
        </p:nvSpPr>
        <p:spPr>
          <a:xfrm>
            <a:off x="1560697" y="1836022"/>
            <a:ext cx="688115" cy="753911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5448300" y="1099287"/>
            <a:ext cx="8792636" cy="879263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pPr defTabSz="609630"/>
              <a:endParaRPr lang="en-IL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906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17626744">
            <a:off x="-1944649" y="-809986"/>
            <a:ext cx="3241439" cy="4774086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6F188C-4F30-2F51-8153-FCB0B90DA293}"/>
              </a:ext>
            </a:extLst>
          </p:cNvPr>
          <p:cNvGrpSpPr/>
          <p:nvPr/>
        </p:nvGrpSpPr>
        <p:grpSpPr>
          <a:xfrm>
            <a:off x="721662" y="2370459"/>
            <a:ext cx="5648724" cy="3903062"/>
            <a:chOff x="556562" y="2370459"/>
            <a:chExt cx="5648724" cy="3903062"/>
          </a:xfrm>
        </p:grpSpPr>
        <p:sp>
          <p:nvSpPr>
            <p:cNvPr id="10" name="TextBox 10"/>
            <p:cNvSpPr txBox="1"/>
            <p:nvPr/>
          </p:nvSpPr>
          <p:spPr>
            <a:xfrm>
              <a:off x="556562" y="2370459"/>
              <a:ext cx="5648724" cy="8390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7566"/>
                </a:lnSpc>
              </a:pPr>
              <a:r>
                <a:rPr lang="en-US" sz="3200" spc="537" dirty="0">
                  <a:solidFill>
                    <a:srgbClr val="FFFFFF"/>
                  </a:solidFill>
                  <a:latin typeface="Oswald Bold"/>
                </a:rPr>
                <a:t>BAD QUERY EXAMPLE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56562" y="3192549"/>
              <a:ext cx="4802510" cy="30809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661"/>
                </a:lnSpc>
              </a:pPr>
              <a:r>
                <a:rPr lang="en-US" sz="1400" b="1" u="sng" spc="112" dirty="0">
                  <a:solidFill>
                    <a:srgbClr val="FFFBFB"/>
                  </a:solidFill>
                  <a:latin typeface="DM Sans"/>
                </a:rPr>
                <a:t>"When did World War II end?"  </a:t>
              </a:r>
            </a:p>
            <a:p>
              <a:pPr defTabSz="609630">
                <a:lnSpc>
                  <a:spcPts val="2661"/>
                </a:lnSpc>
              </a:pP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Time – </a:t>
              </a:r>
              <a:r>
                <a:rPr lang="en-US" sz="1400" b="1" spc="112" dirty="0">
                  <a:solidFill>
                    <a:srgbClr val="A6B9A3"/>
                  </a:solidFill>
                  <a:latin typeface="DM Sans"/>
                </a:rPr>
                <a:t>3.595</a:t>
              </a: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  |  </a:t>
              </a:r>
              <a:r>
                <a:rPr lang="en-US" sz="1400" b="1" spc="112" dirty="0" err="1">
                  <a:solidFill>
                    <a:srgbClr val="FFFBFB"/>
                  </a:solidFill>
                  <a:latin typeface="DM Sans"/>
                </a:rPr>
                <a:t>Hermonic_Score</a:t>
              </a: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  - </a:t>
              </a:r>
              <a:r>
                <a:rPr lang="en-US" sz="1400" b="1" spc="112" dirty="0">
                  <a:solidFill>
                    <a:srgbClr val="A6B9A3"/>
                  </a:solidFill>
                  <a:latin typeface="DM Sans"/>
                </a:rPr>
                <a:t>0.154</a:t>
              </a:r>
              <a:endParaRPr lang="en-US" sz="900" b="1" spc="112" dirty="0">
                <a:solidFill>
                  <a:srgbClr val="A6B9A3"/>
                </a:solidFill>
                <a:latin typeface="DM Sans"/>
              </a:endParaRPr>
            </a:p>
            <a:p>
              <a:pPr defTabSz="609630">
                <a:lnSpc>
                  <a:spcPts val="2661"/>
                </a:lnSpc>
              </a:pPr>
              <a:endParaRPr lang="en-US" sz="600" b="1" spc="112" dirty="0">
                <a:solidFill>
                  <a:srgbClr val="A6B9A3"/>
                </a:solidFill>
                <a:latin typeface="DM Sans"/>
              </a:endParaRPr>
            </a:p>
            <a:p>
              <a:pPr defTabSz="609630">
                <a:lnSpc>
                  <a:spcPts val="2661"/>
                </a:lnSpc>
              </a:pP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Our engine faced challenges because in our tokenization process, the term "II" was omitted from the query, leading to inaccuracies as the engine referred to World War in a general context, not specifically to World </a:t>
              </a:r>
              <a:br>
                <a:rPr lang="en-US" sz="1400" b="1" spc="112" dirty="0">
                  <a:solidFill>
                    <a:srgbClr val="FFFBFB"/>
                  </a:solidFill>
                  <a:latin typeface="DM Sans"/>
                </a:rPr>
              </a:br>
              <a:r>
                <a:rPr lang="en-US" sz="1400" b="1" spc="112" dirty="0">
                  <a:solidFill>
                    <a:srgbClr val="FFFBFB"/>
                  </a:solidFill>
                  <a:latin typeface="DM Sans"/>
                </a:rPr>
                <a:t>War II.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68AFD9-21CF-28AE-A33B-CB62C9DDCFFF}"/>
              </a:ext>
            </a:extLst>
          </p:cNvPr>
          <p:cNvSpPr txBox="1"/>
          <p:nvPr/>
        </p:nvSpPr>
        <p:spPr>
          <a:xfrm>
            <a:off x="1065564" y="348349"/>
            <a:ext cx="10321783" cy="80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632" spc="245" dirty="0">
                <a:solidFill>
                  <a:schemeClr val="bg1"/>
                </a:solidFill>
                <a:latin typeface="Oswald Bold"/>
              </a:rPr>
              <a:t>QUALITATIVE EVALUATION EXAMPELS</a:t>
            </a:r>
            <a:endParaRPr lang="en-IL" sz="4632" spc="245" dirty="0">
              <a:solidFill>
                <a:schemeClr val="bg1"/>
              </a:solidFill>
              <a:latin typeface="Oswald Bold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F4E5AECD-0CCD-4BA3-E999-18CDF80486A2}"/>
              </a:ext>
            </a:extLst>
          </p:cNvPr>
          <p:cNvSpPr/>
          <p:nvPr/>
        </p:nvSpPr>
        <p:spPr>
          <a:xfrm rot="17626744">
            <a:off x="11053529" y="-887807"/>
            <a:ext cx="3987978" cy="5873610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3CCA8A5D-A301-6B79-EEB2-0A492865B07C}"/>
              </a:ext>
            </a:extLst>
          </p:cNvPr>
          <p:cNvSpPr/>
          <p:nvPr/>
        </p:nvSpPr>
        <p:spPr>
          <a:xfrm rot="17626744">
            <a:off x="4806151" y="4724212"/>
            <a:ext cx="3987978" cy="5873610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L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555777-61B1-FCC3-A1A7-021BFDD6E502}"/>
              </a:ext>
            </a:extLst>
          </p:cNvPr>
          <p:cNvSpPr/>
          <p:nvPr/>
        </p:nvSpPr>
        <p:spPr>
          <a:xfrm>
            <a:off x="10347462" y="2580342"/>
            <a:ext cx="1276350" cy="660400"/>
          </a:xfrm>
          <a:prstGeom prst="rect">
            <a:avLst/>
          </a:prstGeom>
          <a:solidFill>
            <a:srgbClr val="F2F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E591E6-ADA1-F6B6-79E5-77728A66C264}"/>
              </a:ext>
            </a:extLst>
          </p:cNvPr>
          <p:cNvGrpSpPr/>
          <p:nvPr/>
        </p:nvGrpSpPr>
        <p:grpSpPr>
          <a:xfrm>
            <a:off x="6546956" y="2370459"/>
            <a:ext cx="5648724" cy="4193525"/>
            <a:chOff x="6889856" y="2370459"/>
            <a:chExt cx="5648724" cy="4193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D94A6082-744B-52E2-D870-AD3694E668A4}"/>
                </a:ext>
              </a:extLst>
            </p:cNvPr>
            <p:cNvSpPr txBox="1"/>
            <p:nvPr/>
          </p:nvSpPr>
          <p:spPr>
            <a:xfrm>
              <a:off x="6889856" y="3192548"/>
              <a:ext cx="4802510" cy="33714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sz="1400" b="1" u="sng" spc="112" dirty="0">
                  <a:latin typeface="DM Sans"/>
                </a:rPr>
                <a:t>"Computer" 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400" b="1" spc="112" dirty="0">
                  <a:latin typeface="DM Sans"/>
                </a:rPr>
                <a:t>Time – </a:t>
              </a:r>
              <a:r>
                <a:rPr lang="en-US" sz="1400" b="1" spc="112" dirty="0">
                  <a:solidFill>
                    <a:srgbClr val="495E46"/>
                  </a:solidFill>
                  <a:latin typeface="DM Sans"/>
                </a:rPr>
                <a:t>0.3243</a:t>
              </a:r>
              <a:r>
                <a:rPr lang="en-US" sz="1400" b="1" spc="112" dirty="0">
                  <a:latin typeface="DM Sans"/>
                </a:rPr>
                <a:t> | </a:t>
              </a:r>
              <a:r>
                <a:rPr lang="en-US" sz="1400" b="1" spc="112" dirty="0" err="1">
                  <a:latin typeface="DM Sans"/>
                </a:rPr>
                <a:t>Hermonic_Score</a:t>
              </a:r>
              <a:r>
                <a:rPr lang="en-US" sz="1400" b="1" spc="112" dirty="0">
                  <a:latin typeface="DM Sans"/>
                </a:rPr>
                <a:t> - </a:t>
              </a:r>
              <a:r>
                <a:rPr lang="en-US" sz="1400" b="1" spc="112" dirty="0">
                  <a:solidFill>
                    <a:srgbClr val="688463"/>
                  </a:solidFill>
                  <a:latin typeface="DM Sans"/>
                </a:rPr>
                <a:t>0.754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endParaRPr lang="en-US" sz="400" b="1" spc="112" dirty="0">
                <a:solidFill>
                  <a:srgbClr val="1A1A1A"/>
                </a:solidFill>
                <a:latin typeface="DM Sans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sz="1400" b="1" spc="112" dirty="0">
                  <a:solidFill>
                    <a:srgbClr val="1A1A1A"/>
                  </a:solidFill>
                  <a:latin typeface="DM Sans"/>
                </a:rPr>
                <a:t>This query performs well because </a:t>
              </a:r>
              <a:r>
                <a:rPr lang="en-US" sz="1400" b="1" spc="112" dirty="0" err="1">
                  <a:solidFill>
                    <a:srgbClr val="1A1A1A"/>
                  </a:solidFill>
                  <a:latin typeface="DM Sans"/>
                </a:rPr>
                <a:t>cumpoter</a:t>
              </a:r>
              <a:r>
                <a:rPr lang="en-US" sz="1400" b="1" spc="112">
                  <a:solidFill>
                    <a:srgbClr val="1A1A1A"/>
                  </a:solidFill>
                  <a:latin typeface="DM Sans"/>
                </a:rPr>
                <a:t> is </a:t>
              </a:r>
              <a:r>
                <a:rPr lang="en-US" sz="1400" b="1" spc="112" dirty="0">
                  <a:solidFill>
                    <a:srgbClr val="1A1A1A"/>
                  </a:solidFill>
                  <a:latin typeface="DM Sans"/>
                </a:rPr>
                <a:t>a concise and frequently used term and a widespread word across various contexts, making it easier to match within documents. Moreover, this word has general relevance and Non-Hidden-Semantic meaning which helps the retrieval.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25547769-4F79-7C6C-02B9-03EE87CC6B72}"/>
                </a:ext>
              </a:extLst>
            </p:cNvPr>
            <p:cNvSpPr txBox="1"/>
            <p:nvPr/>
          </p:nvSpPr>
          <p:spPr>
            <a:xfrm>
              <a:off x="6889856" y="2370459"/>
              <a:ext cx="5648724" cy="8390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7566"/>
                </a:lnSpc>
              </a:pPr>
              <a:r>
                <a:rPr lang="en-US" sz="3200" spc="537" dirty="0">
                  <a:solidFill>
                    <a:srgbClr val="231F20"/>
                  </a:solidFill>
                  <a:latin typeface="Oswald Bold"/>
                </a:rPr>
                <a:t>GOOD QUERY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55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L" sz="1200" dirty="0"/>
          </a:p>
        </p:txBody>
      </p:sp>
      <p:sp>
        <p:nvSpPr>
          <p:cNvPr id="3" name="Freeform 3"/>
          <p:cNvSpPr/>
          <p:nvPr/>
        </p:nvSpPr>
        <p:spPr>
          <a:xfrm rot="11683364">
            <a:off x="5950149" y="-4495752"/>
            <a:ext cx="12088919" cy="12404674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 sz="1200"/>
          </a:p>
        </p:txBody>
      </p:sp>
      <p:sp>
        <p:nvSpPr>
          <p:cNvPr id="4" name="TextBox 4"/>
          <p:cNvSpPr txBox="1"/>
          <p:nvPr/>
        </p:nvSpPr>
        <p:spPr>
          <a:xfrm>
            <a:off x="1841501" y="4949846"/>
            <a:ext cx="5549900" cy="4901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561"/>
              </a:lnSpc>
              <a:spcBef>
                <a:spcPct val="0"/>
              </a:spcBef>
            </a:pPr>
            <a:r>
              <a:rPr lang="en-US" sz="8000" spc="616" dirty="0">
                <a:solidFill>
                  <a:srgbClr val="688463"/>
                </a:solidFill>
                <a:latin typeface="Oswald Bold"/>
              </a:rPr>
              <a:t>QUSTIONS?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8149" y="1238263"/>
            <a:ext cx="6668891" cy="2141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77"/>
              </a:lnSpc>
              <a:spcBef>
                <a:spcPct val="0"/>
              </a:spcBef>
            </a:pPr>
            <a:r>
              <a:rPr lang="en-US" sz="4400" spc="616" dirty="0">
                <a:solidFill>
                  <a:srgbClr val="231F20"/>
                </a:solidFill>
                <a:latin typeface="Oswald Bold"/>
              </a:rPr>
              <a:t>THANK'S FOR </a:t>
            </a:r>
            <a:br>
              <a:rPr lang="en-US" sz="4400" spc="616" dirty="0">
                <a:solidFill>
                  <a:srgbClr val="231F20"/>
                </a:solidFill>
                <a:latin typeface="Oswald Bold"/>
              </a:rPr>
            </a:br>
            <a:r>
              <a:rPr lang="en-US" sz="4400" spc="616" dirty="0">
                <a:solidFill>
                  <a:srgbClr val="231F20"/>
                </a:solidFill>
                <a:latin typeface="Oswald Bold"/>
              </a:rPr>
              <a:t>YOUR LISTENING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82DFB22-3C4C-424A-9C11-6C4549A1B154}" vid="{7D69A0A6-BE67-4EBA-BB03-05DDCBE335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406</Words>
  <Application>Microsoft Office PowerPoint</Application>
  <PresentationFormat>מסך רחב</PresentationFormat>
  <Paragraphs>67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7</vt:i4>
      </vt:variant>
    </vt:vector>
  </HeadingPairs>
  <TitlesOfParts>
    <vt:vector size="15" baseType="lpstr">
      <vt:lpstr>Arial</vt:lpstr>
      <vt:lpstr>Calibri</vt:lpstr>
      <vt:lpstr>DM Sans</vt:lpstr>
      <vt:lpstr>DM Sans Bold</vt:lpstr>
      <vt:lpstr>Oswald</vt:lpstr>
      <vt:lpstr>Oswald Bold</vt:lpstr>
      <vt:lpstr>1_Office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זיו ישי סימן טוב</dc:creator>
  <cp:lastModifiedBy>טל קליין</cp:lastModifiedBy>
  <cp:revision>5</cp:revision>
  <dcterms:created xsi:type="dcterms:W3CDTF">2024-03-11T16:21:00Z</dcterms:created>
  <dcterms:modified xsi:type="dcterms:W3CDTF">2024-03-11T18:56:47Z</dcterms:modified>
</cp:coreProperties>
</file>