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19"/>
  </p:notesMasterIdLst>
  <p:handoutMasterIdLst>
    <p:handoutMasterId r:id="rId20"/>
  </p:handoutMasterIdLst>
  <p:sldIdLst>
    <p:sldId id="429" r:id="rId2"/>
    <p:sldId id="430" r:id="rId3"/>
    <p:sldId id="431" r:id="rId4"/>
    <p:sldId id="398" r:id="rId5"/>
    <p:sldId id="397" r:id="rId6"/>
    <p:sldId id="372" r:id="rId7"/>
    <p:sldId id="378" r:id="rId8"/>
    <p:sldId id="364" r:id="rId9"/>
    <p:sldId id="414" r:id="rId10"/>
    <p:sldId id="412" r:id="rId11"/>
    <p:sldId id="434" r:id="rId12"/>
    <p:sldId id="417" r:id="rId13"/>
    <p:sldId id="419" r:id="rId14"/>
    <p:sldId id="423" r:id="rId15"/>
    <p:sldId id="435" r:id="rId16"/>
    <p:sldId id="426" r:id="rId17"/>
    <p:sldId id="474" r:id="rId1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 charset="0"/>
        <a:ea typeface="+mn-ea"/>
        <a:cs typeface="+mn-cs"/>
      </a:defRPr>
    </a:lvl1pPr>
    <a:lvl2pPr marL="457200" algn="l" rtl="0" fontAlgn="base">
      <a:spcBef>
        <a:spcPct val="0"/>
      </a:spcBef>
      <a:spcAft>
        <a:spcPct val="0"/>
      </a:spcAft>
      <a:defRPr sz="2400" kern="1200">
        <a:solidFill>
          <a:schemeClr val="tx1"/>
        </a:solidFill>
        <a:latin typeface="Times New Roman" pitchFamily="1" charset="0"/>
        <a:ea typeface="+mn-ea"/>
        <a:cs typeface="+mn-cs"/>
      </a:defRPr>
    </a:lvl2pPr>
    <a:lvl3pPr marL="914400" algn="l" rtl="0" fontAlgn="base">
      <a:spcBef>
        <a:spcPct val="0"/>
      </a:spcBef>
      <a:spcAft>
        <a:spcPct val="0"/>
      </a:spcAft>
      <a:defRPr sz="2400" kern="1200">
        <a:solidFill>
          <a:schemeClr val="tx1"/>
        </a:solidFill>
        <a:latin typeface="Times New Roman" pitchFamily="1" charset="0"/>
        <a:ea typeface="+mn-ea"/>
        <a:cs typeface="+mn-cs"/>
      </a:defRPr>
    </a:lvl3pPr>
    <a:lvl4pPr marL="1371600" algn="l" rtl="0" fontAlgn="base">
      <a:spcBef>
        <a:spcPct val="0"/>
      </a:spcBef>
      <a:spcAft>
        <a:spcPct val="0"/>
      </a:spcAft>
      <a:defRPr sz="2400" kern="1200">
        <a:solidFill>
          <a:schemeClr val="tx1"/>
        </a:solidFill>
        <a:latin typeface="Times New Roman" pitchFamily="1" charset="0"/>
        <a:ea typeface="+mn-ea"/>
        <a:cs typeface="+mn-cs"/>
      </a:defRPr>
    </a:lvl4pPr>
    <a:lvl5pPr marL="1828800" algn="l" rtl="0" fontAlgn="base">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11"/>
    <p:restoredTop sz="94719"/>
  </p:normalViewPr>
  <p:slideViewPr>
    <p:cSldViewPr snapToObjects="1">
      <p:cViewPr varScale="1">
        <p:scale>
          <a:sx n="148" d="100"/>
          <a:sy n="148" d="100"/>
        </p:scale>
        <p:origin x="132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Martinez" userId="763156a0-57f3-41bd-af53-83b2f11b6db5" providerId="ADAL" clId="{CE9C6619-BC0A-454D-897A-A184CB5A9DC1}"/>
    <pc:docChg chg="modSld">
      <pc:chgData name="Tony Martinez" userId="763156a0-57f3-41bd-af53-83b2f11b6db5" providerId="ADAL" clId="{CE9C6619-BC0A-454D-897A-A184CB5A9DC1}" dt="2019-01-14T22:39:10.061" v="50" actId="20577"/>
      <pc:docMkLst>
        <pc:docMk/>
      </pc:docMkLst>
      <pc:sldChg chg="modSp">
        <pc:chgData name="Tony Martinez" userId="763156a0-57f3-41bd-af53-83b2f11b6db5" providerId="ADAL" clId="{CE9C6619-BC0A-454D-897A-A184CB5A9DC1}" dt="2019-01-14T22:39:10.061" v="50" actId="20577"/>
        <pc:sldMkLst>
          <pc:docMk/>
          <pc:sldMk cId="2134143524" sldId="431"/>
        </pc:sldMkLst>
        <pc:spChg chg="mod">
          <ac:chgData name="Tony Martinez" userId="763156a0-57f3-41bd-af53-83b2f11b6db5" providerId="ADAL" clId="{CE9C6619-BC0A-454D-897A-A184CB5A9DC1}" dt="2019-01-14T22:39:10.061" v="50" actId="20577"/>
          <ac:spMkLst>
            <pc:docMk/>
            <pc:sldMk cId="2134143524" sldId="431"/>
            <ac:spMk id="3" creationId="{00000000-0000-0000-0000-000000000000}"/>
          </ac:spMkLst>
        </pc:spChg>
        <pc:graphicFrameChg chg="modGraphic">
          <ac:chgData name="Tony Martinez" userId="763156a0-57f3-41bd-af53-83b2f11b6db5" providerId="ADAL" clId="{CE9C6619-BC0A-454D-897A-A184CB5A9DC1}" dt="2019-01-11T19:37:46.285" v="12" actId="20577"/>
          <ac:graphicFrameMkLst>
            <pc:docMk/>
            <pc:sldMk cId="2134143524" sldId="431"/>
            <ac:graphicFrameMk id="6"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92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92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3AAAEC78-371C-8048-805A-5CF8D5CD3C51}" type="slidenum">
              <a:rPr lang="en-US"/>
              <a:pPr>
                <a:defRPr/>
              </a:pPr>
              <a:t>‹#›</a:t>
            </a:fld>
            <a:endParaRPr lang="en-US"/>
          </a:p>
        </p:txBody>
      </p:sp>
    </p:spTree>
    <p:extLst>
      <p:ext uri="{BB962C8B-B14F-4D97-AF65-F5344CB8AC3E}">
        <p14:creationId xmlns:p14="http://schemas.microsoft.com/office/powerpoint/2010/main" val="22161343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FA9750A1-25CA-2E46-B72E-69F270696DC5}" type="slidenum">
              <a:rPr lang="en-US"/>
              <a:pPr>
                <a:defRPr/>
              </a:pPr>
              <a:t>‹#›</a:t>
            </a:fld>
            <a:endParaRPr lang="en-US"/>
          </a:p>
        </p:txBody>
      </p:sp>
    </p:spTree>
    <p:extLst>
      <p:ext uri="{BB962C8B-B14F-4D97-AF65-F5344CB8AC3E}">
        <p14:creationId xmlns:p14="http://schemas.microsoft.com/office/powerpoint/2010/main" val="111310628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9750A1-25CA-2E46-B72E-69F270696DC5}" type="slidenum">
              <a:rPr lang="en-US" smtClean="0"/>
              <a:pPr>
                <a:defRPr/>
              </a:pPr>
              <a:t>1</a:t>
            </a:fld>
            <a:endParaRPr lang="en-US"/>
          </a:p>
        </p:txBody>
      </p:sp>
    </p:spTree>
    <p:extLst>
      <p:ext uri="{BB962C8B-B14F-4D97-AF65-F5344CB8AC3E}">
        <p14:creationId xmlns:p14="http://schemas.microsoft.com/office/powerpoint/2010/main" val="1734006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194F78A-5FBE-FE49-956D-F957D48EEE2F}" type="slidenum">
              <a:rPr lang="en-US">
                <a:latin typeface="Times New Roman" pitchFamily="1" charset="0"/>
              </a:rPr>
              <a:pPr/>
              <a:t>2</a:t>
            </a:fld>
            <a:endParaRPr lang="en-US">
              <a:latin typeface="Times New Roman"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790794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F96C997-35A5-E14E-9ECA-DF39C47D98A7}" type="slidenum">
              <a:rPr lang="en-US" smtClean="0"/>
              <a:pPr>
                <a:defRPr/>
              </a:pPr>
              <a:t>4</a:t>
            </a:fld>
            <a:endParaRPr lang="en-US"/>
          </a:p>
        </p:txBody>
      </p:sp>
    </p:spTree>
    <p:extLst>
      <p:ext uri="{BB962C8B-B14F-4D97-AF65-F5344CB8AC3E}">
        <p14:creationId xmlns:p14="http://schemas.microsoft.com/office/powerpoint/2010/main" val="1303566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95CDAE6-7105-9A4F-81D1-5ABB1B3BA56E}" type="slidenum">
              <a:rPr lang="en-US">
                <a:latin typeface="Times New Roman" pitchFamily="1" charset="0"/>
              </a:rPr>
              <a:pPr/>
              <a:t>6</a:t>
            </a:fld>
            <a:endParaRPr lang="en-US">
              <a:latin typeface="Times New Roman"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010805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95CDAE6-7105-9A4F-81D1-5ABB1B3BA56E}" type="slidenum">
              <a:rPr lang="en-US">
                <a:latin typeface="Times New Roman" pitchFamily="1" charset="0"/>
              </a:rPr>
              <a:pPr/>
              <a:t>7</a:t>
            </a:fld>
            <a:endParaRPr lang="en-US">
              <a:latin typeface="Times New Roman"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dirty="0">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502618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circle data set with one hidden layer with 1-4 nodes.  With 4 restart and show how it learns different</a:t>
            </a:r>
          </a:p>
        </p:txBody>
      </p:sp>
      <p:sp>
        <p:nvSpPr>
          <p:cNvPr id="4" name="Slide Number Placeholder 3"/>
          <p:cNvSpPr>
            <a:spLocks noGrp="1"/>
          </p:cNvSpPr>
          <p:nvPr>
            <p:ph type="sldNum" sz="quarter" idx="10"/>
          </p:nvPr>
        </p:nvSpPr>
        <p:spPr/>
        <p:txBody>
          <a:bodyPr/>
          <a:lstStyle/>
          <a:p>
            <a:pPr>
              <a:defRPr/>
            </a:pPr>
            <a:fld id="{1445168E-967D-6440-95B1-DC0029192C4A}" type="slidenum">
              <a:rPr lang="en-US" smtClean="0"/>
              <a:pPr>
                <a:defRPr/>
              </a:pPr>
              <a:t>8</a:t>
            </a:fld>
            <a:endParaRPr lang="en-US"/>
          </a:p>
        </p:txBody>
      </p:sp>
    </p:spTree>
    <p:extLst>
      <p:ext uri="{BB962C8B-B14F-4D97-AF65-F5344CB8AC3E}">
        <p14:creationId xmlns:p14="http://schemas.microsoft.com/office/powerpoint/2010/main" val="1047690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Order</a:t>
            </a:r>
            <a:r>
              <a:rPr lang="en-US" baseline="0" dirty="0"/>
              <a:t> alphabetically by attribute value as in the table</a:t>
            </a:r>
            <a:endParaRPr lang="en-US" dirty="0"/>
          </a:p>
        </p:txBody>
      </p:sp>
      <p:sp>
        <p:nvSpPr>
          <p:cNvPr id="4" name="Slide Number Placeholder 3"/>
          <p:cNvSpPr>
            <a:spLocks noGrp="1"/>
          </p:cNvSpPr>
          <p:nvPr>
            <p:ph type="sldNum" sz="quarter" idx="10"/>
          </p:nvPr>
        </p:nvSpPr>
        <p:spPr/>
        <p:txBody>
          <a:bodyPr/>
          <a:lstStyle/>
          <a:p>
            <a:pPr>
              <a:defRPr/>
            </a:pPr>
            <a:fld id="{A1B25C31-E9CE-454A-8F55-A3FD9E046E1E}" type="slidenum">
              <a:rPr lang="en-US" smtClean="0"/>
              <a:pPr>
                <a:defRPr/>
              </a:pPr>
              <a:t>10</a:t>
            </a:fld>
            <a:endParaRPr lang="en-US"/>
          </a:p>
        </p:txBody>
      </p:sp>
    </p:spTree>
    <p:extLst>
      <p:ext uri="{BB962C8B-B14F-4D97-AF65-F5344CB8AC3E}">
        <p14:creationId xmlns:p14="http://schemas.microsoft.com/office/powerpoint/2010/main" val="2254790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Do first couple on the board</a:t>
            </a:r>
          </a:p>
        </p:txBody>
      </p:sp>
      <p:sp>
        <p:nvSpPr>
          <p:cNvPr id="4" name="Slide Number Placeholder 3"/>
          <p:cNvSpPr>
            <a:spLocks noGrp="1"/>
          </p:cNvSpPr>
          <p:nvPr>
            <p:ph type="sldNum" sz="quarter" idx="10"/>
          </p:nvPr>
        </p:nvSpPr>
        <p:spPr/>
        <p:txBody>
          <a:bodyPr/>
          <a:lstStyle/>
          <a:p>
            <a:pPr>
              <a:defRPr/>
            </a:pPr>
            <a:fld id="{8316533A-C417-5D4A-919F-E9CF36B79E79}" type="slidenum">
              <a:rPr lang="en-US" smtClean="0"/>
              <a:pPr>
                <a:defRPr/>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latin typeface="Times New Roman" charset="0"/>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latin typeface="Times New Roman" charset="0"/>
              </a:endParaRPr>
            </a:p>
          </p:txBody>
        </p:sp>
      </p:grpSp>
      <p:sp>
        <p:nvSpPr>
          <p:cNvPr id="7173"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717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charset="2"/>
              <a:buNone/>
              <a:defRPr/>
            </a:lvl1pPr>
          </a:lstStyle>
          <a:p>
            <a:r>
              <a:rPr lang="en-US"/>
              <a:t>Click to edit Master subtitle style</a:t>
            </a:r>
          </a:p>
        </p:txBody>
      </p:sp>
      <p:sp>
        <p:nvSpPr>
          <p:cNvPr id="7" name="Rectangle 7"/>
          <p:cNvSpPr>
            <a:spLocks noGrp="1" noChangeArrowheads="1"/>
          </p:cNvSpPr>
          <p:nvPr>
            <p:ph type="dt" sz="quarter" idx="10"/>
          </p:nvPr>
        </p:nvSpPr>
        <p:spPr/>
        <p:txBody>
          <a:bodyPr/>
          <a:lstStyle>
            <a:lvl1pPr>
              <a:defRPr sz="1400"/>
            </a:lvl1pPr>
          </a:lstStyle>
          <a:p>
            <a:pPr>
              <a:defRPr/>
            </a:pPr>
            <a:endParaRPr lang="en-US"/>
          </a:p>
        </p:txBody>
      </p:sp>
      <p:sp>
        <p:nvSpPr>
          <p:cNvPr id="8" name="Rectangle 8"/>
          <p:cNvSpPr>
            <a:spLocks noGrp="1" noChangeArrowheads="1"/>
          </p:cNvSpPr>
          <p:nvPr>
            <p:ph type="ftr" sz="quarter" idx="11"/>
          </p:nvPr>
        </p:nvSpPr>
        <p:spPr>
          <a:xfrm>
            <a:off x="3124200" y="6248400"/>
            <a:ext cx="2895600" cy="457200"/>
          </a:xfrm>
        </p:spPr>
        <p:txBody>
          <a:bodyPr/>
          <a:lstStyle>
            <a:lvl1pPr>
              <a:defRPr sz="1400"/>
            </a:lvl1pPr>
          </a:lstStyle>
          <a:p>
            <a:pPr>
              <a:defRPr/>
            </a:pPr>
            <a:r>
              <a:rPr lang="en-US"/>
              <a:t>CS 270 - Homework</a:t>
            </a:r>
          </a:p>
        </p:txBody>
      </p:sp>
      <p:sp>
        <p:nvSpPr>
          <p:cNvPr id="9" name="Rectangle 9"/>
          <p:cNvSpPr>
            <a:spLocks noGrp="1" noChangeArrowheads="1"/>
          </p:cNvSpPr>
          <p:nvPr>
            <p:ph type="sldNum" sz="quarter" idx="12"/>
          </p:nvPr>
        </p:nvSpPr>
        <p:spPr/>
        <p:txBody>
          <a:bodyPr/>
          <a:lstStyle>
            <a:lvl1pPr>
              <a:defRPr sz="1400"/>
            </a:lvl1pPr>
          </a:lstStyle>
          <a:p>
            <a:pPr>
              <a:defRPr/>
            </a:pPr>
            <a:fld id="{083366F6-7285-4943-BECD-DFF24B78BC3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270 - Homework</a:t>
            </a:r>
          </a:p>
        </p:txBody>
      </p:sp>
      <p:sp>
        <p:nvSpPr>
          <p:cNvPr id="6" name="Rectangle 8"/>
          <p:cNvSpPr>
            <a:spLocks noGrp="1" noChangeArrowheads="1"/>
          </p:cNvSpPr>
          <p:nvPr>
            <p:ph type="sldNum" sz="quarter" idx="12"/>
          </p:nvPr>
        </p:nvSpPr>
        <p:spPr>
          <a:ln/>
        </p:spPr>
        <p:txBody>
          <a:bodyPr/>
          <a:lstStyle>
            <a:lvl1pPr>
              <a:defRPr/>
            </a:lvl1pPr>
          </a:lstStyle>
          <a:p>
            <a:pPr>
              <a:defRPr/>
            </a:pPr>
            <a:fld id="{38FE1908-8027-E44E-BF4A-72F8B4A227D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609600"/>
            <a:ext cx="196215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573405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270 - Homework</a:t>
            </a:r>
          </a:p>
        </p:txBody>
      </p:sp>
      <p:sp>
        <p:nvSpPr>
          <p:cNvPr id="6" name="Rectangle 8"/>
          <p:cNvSpPr>
            <a:spLocks noGrp="1" noChangeArrowheads="1"/>
          </p:cNvSpPr>
          <p:nvPr>
            <p:ph type="sldNum" sz="quarter" idx="12"/>
          </p:nvPr>
        </p:nvSpPr>
        <p:spPr>
          <a:ln/>
        </p:spPr>
        <p:txBody>
          <a:bodyPr/>
          <a:lstStyle>
            <a:lvl1pPr>
              <a:defRPr/>
            </a:lvl1pPr>
          </a:lstStyle>
          <a:p>
            <a:pPr>
              <a:defRPr/>
            </a:pPr>
            <a:fld id="{A738FE1D-F5AC-2241-A6B9-6452B463DBE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270 - Homework</a:t>
            </a:r>
          </a:p>
        </p:txBody>
      </p:sp>
      <p:sp>
        <p:nvSpPr>
          <p:cNvPr id="6" name="Rectangle 8"/>
          <p:cNvSpPr>
            <a:spLocks noGrp="1" noChangeArrowheads="1"/>
          </p:cNvSpPr>
          <p:nvPr>
            <p:ph type="sldNum" sz="quarter" idx="12"/>
          </p:nvPr>
        </p:nvSpPr>
        <p:spPr>
          <a:ln/>
        </p:spPr>
        <p:txBody>
          <a:bodyPr/>
          <a:lstStyle>
            <a:lvl1pPr>
              <a:defRPr/>
            </a:lvl1pPr>
          </a:lstStyle>
          <a:p>
            <a:pPr>
              <a:defRPr/>
            </a:pPr>
            <a:fld id="{F7E59994-5956-EC4E-A50F-7EFDD73B51E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CS 270 - Homework</a:t>
            </a:r>
          </a:p>
        </p:txBody>
      </p:sp>
      <p:sp>
        <p:nvSpPr>
          <p:cNvPr id="6" name="Rectangle 8"/>
          <p:cNvSpPr>
            <a:spLocks noGrp="1" noChangeArrowheads="1"/>
          </p:cNvSpPr>
          <p:nvPr>
            <p:ph type="sldNum" sz="quarter" idx="12"/>
          </p:nvPr>
        </p:nvSpPr>
        <p:spPr>
          <a:ln/>
        </p:spPr>
        <p:txBody>
          <a:bodyPr/>
          <a:lstStyle>
            <a:lvl1pPr>
              <a:defRPr/>
            </a:lvl1pPr>
          </a:lstStyle>
          <a:p>
            <a:pPr>
              <a:defRPr/>
            </a:pPr>
            <a:fld id="{6708FC4E-5E66-1B4C-8FC0-9A9A2FB6ADF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270 - Homework</a:t>
            </a:r>
          </a:p>
        </p:txBody>
      </p:sp>
      <p:sp>
        <p:nvSpPr>
          <p:cNvPr id="7" name="Rectangle 8"/>
          <p:cNvSpPr>
            <a:spLocks noGrp="1" noChangeArrowheads="1"/>
          </p:cNvSpPr>
          <p:nvPr>
            <p:ph type="sldNum" sz="quarter" idx="12"/>
          </p:nvPr>
        </p:nvSpPr>
        <p:spPr>
          <a:ln/>
        </p:spPr>
        <p:txBody>
          <a:bodyPr/>
          <a:lstStyle>
            <a:lvl1pPr>
              <a:defRPr/>
            </a:lvl1pPr>
          </a:lstStyle>
          <a:p>
            <a:pPr>
              <a:defRPr/>
            </a:pPr>
            <a:fld id="{0E080A6F-932A-224E-9259-BC58C2D759D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CS 270 - Homework</a:t>
            </a:r>
          </a:p>
        </p:txBody>
      </p:sp>
      <p:sp>
        <p:nvSpPr>
          <p:cNvPr id="9" name="Rectangle 8"/>
          <p:cNvSpPr>
            <a:spLocks noGrp="1" noChangeArrowheads="1"/>
          </p:cNvSpPr>
          <p:nvPr>
            <p:ph type="sldNum" sz="quarter" idx="12"/>
          </p:nvPr>
        </p:nvSpPr>
        <p:spPr>
          <a:ln/>
        </p:spPr>
        <p:txBody>
          <a:bodyPr/>
          <a:lstStyle>
            <a:lvl1pPr>
              <a:defRPr/>
            </a:lvl1pPr>
          </a:lstStyle>
          <a:p>
            <a:pPr>
              <a:defRPr/>
            </a:pPr>
            <a:fld id="{C226DCD6-A3F0-3246-B81C-D088D5EF931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CS 270 - Homework</a:t>
            </a:r>
          </a:p>
        </p:txBody>
      </p:sp>
      <p:sp>
        <p:nvSpPr>
          <p:cNvPr id="5" name="Rectangle 8"/>
          <p:cNvSpPr>
            <a:spLocks noGrp="1" noChangeArrowheads="1"/>
          </p:cNvSpPr>
          <p:nvPr>
            <p:ph type="sldNum" sz="quarter" idx="12"/>
          </p:nvPr>
        </p:nvSpPr>
        <p:spPr>
          <a:ln/>
        </p:spPr>
        <p:txBody>
          <a:bodyPr/>
          <a:lstStyle>
            <a:lvl1pPr>
              <a:defRPr/>
            </a:lvl1pPr>
          </a:lstStyle>
          <a:p>
            <a:pPr>
              <a:defRPr/>
            </a:pPr>
            <a:fld id="{2F17A520-3370-804B-AD72-0250753C198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CS 270 - Homework</a:t>
            </a:r>
          </a:p>
        </p:txBody>
      </p:sp>
      <p:sp>
        <p:nvSpPr>
          <p:cNvPr id="4" name="Rectangle 8"/>
          <p:cNvSpPr>
            <a:spLocks noGrp="1" noChangeArrowheads="1"/>
          </p:cNvSpPr>
          <p:nvPr>
            <p:ph type="sldNum" sz="quarter" idx="12"/>
          </p:nvPr>
        </p:nvSpPr>
        <p:spPr>
          <a:ln/>
        </p:spPr>
        <p:txBody>
          <a:bodyPr/>
          <a:lstStyle>
            <a:lvl1pPr>
              <a:defRPr/>
            </a:lvl1pPr>
          </a:lstStyle>
          <a:p>
            <a:pPr>
              <a:defRPr/>
            </a:pPr>
            <a:fld id="{D89563F7-6BC3-9C49-A567-C82C0636818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270 - Homework</a:t>
            </a:r>
          </a:p>
        </p:txBody>
      </p:sp>
      <p:sp>
        <p:nvSpPr>
          <p:cNvPr id="7" name="Rectangle 8"/>
          <p:cNvSpPr>
            <a:spLocks noGrp="1" noChangeArrowheads="1"/>
          </p:cNvSpPr>
          <p:nvPr>
            <p:ph type="sldNum" sz="quarter" idx="12"/>
          </p:nvPr>
        </p:nvSpPr>
        <p:spPr>
          <a:ln/>
        </p:spPr>
        <p:txBody>
          <a:bodyPr/>
          <a:lstStyle>
            <a:lvl1pPr>
              <a:defRPr/>
            </a:lvl1pPr>
          </a:lstStyle>
          <a:p>
            <a:pPr>
              <a:defRPr/>
            </a:pPr>
            <a:fld id="{EC564A3B-2861-D64D-9F7D-9E73A5B158E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CS 270 - Homework</a:t>
            </a:r>
          </a:p>
        </p:txBody>
      </p:sp>
      <p:sp>
        <p:nvSpPr>
          <p:cNvPr id="7" name="Rectangle 8"/>
          <p:cNvSpPr>
            <a:spLocks noGrp="1" noChangeArrowheads="1"/>
          </p:cNvSpPr>
          <p:nvPr>
            <p:ph type="sldNum" sz="quarter" idx="12"/>
          </p:nvPr>
        </p:nvSpPr>
        <p:spPr>
          <a:ln/>
        </p:spPr>
        <p:txBody>
          <a:bodyPr/>
          <a:lstStyle>
            <a:lvl1pPr>
              <a:defRPr/>
            </a:lvl1pPr>
          </a:lstStyle>
          <a:p>
            <a:pPr>
              <a:defRPr/>
            </a:pPr>
            <a:fld id="{1F507058-E3CA-D04D-8FC6-0E751D1ACF0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6147"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latin typeface="Times New Roman" charset="0"/>
              </a:endParaRPr>
            </a:p>
          </p:txBody>
        </p:sp>
        <p:sp>
          <p:nvSpPr>
            <p:cNvPr id="6148"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latin typeface="Times New Roman" charset="0"/>
              </a:endParaRPr>
            </a:p>
          </p:txBody>
        </p:sp>
      </p:grpSp>
      <p:sp>
        <p:nvSpPr>
          <p:cNvPr id="6149" name="Rectangle 5"/>
          <p:cNvSpPr>
            <a:spLocks noGrp="1" noChangeArrowheads="1"/>
          </p:cNvSpPr>
          <p:nvPr>
            <p:ph type="title"/>
          </p:nvPr>
        </p:nvSpPr>
        <p:spPr bwMode="auto">
          <a:xfrm>
            <a:off x="685800" y="381000"/>
            <a:ext cx="7772400" cy="838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6150"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200">
                <a:latin typeface="Times New Roman" charset="0"/>
              </a:defRPr>
            </a:lvl1pPr>
          </a:lstStyle>
          <a:p>
            <a:pPr>
              <a:defRPr/>
            </a:pPr>
            <a:endParaRPr lang="en-US"/>
          </a:p>
        </p:txBody>
      </p:sp>
      <p:sp>
        <p:nvSpPr>
          <p:cNvPr id="6151" name="Rectangle 7"/>
          <p:cNvSpPr>
            <a:spLocks noGrp="1" noChangeArrowheads="1"/>
          </p:cNvSpPr>
          <p:nvPr>
            <p:ph type="ftr" sz="quarter" idx="3"/>
          </p:nvPr>
        </p:nvSpPr>
        <p:spPr bwMode="auto">
          <a:xfrm>
            <a:off x="2895600" y="6248400"/>
            <a:ext cx="3429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200">
                <a:latin typeface="Times New Roman" charset="0"/>
              </a:defRPr>
            </a:lvl1pPr>
          </a:lstStyle>
          <a:p>
            <a:pPr>
              <a:defRPr/>
            </a:pPr>
            <a:r>
              <a:rPr lang="en-US"/>
              <a:t>CS 270 - Homework</a:t>
            </a:r>
          </a:p>
        </p:txBody>
      </p:sp>
      <p:sp>
        <p:nvSpPr>
          <p:cNvPr id="6152"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200">
                <a:latin typeface="Times New Roman" charset="0"/>
              </a:defRPr>
            </a:lvl1pPr>
          </a:lstStyle>
          <a:p>
            <a:pPr>
              <a:defRPr/>
            </a:pPr>
            <a:fld id="{F38FFA30-8EB6-8B45-83D1-04D6E4AC30CA}" type="slidenum">
              <a:rPr lang="en-US"/>
              <a:pPr>
                <a:defRPr/>
              </a:pPr>
              <a:t>‹#›</a:t>
            </a:fld>
            <a:endParaRPr lang="en-US"/>
          </a:p>
        </p:txBody>
      </p:sp>
      <p:sp>
        <p:nvSpPr>
          <p:cNvPr id="1031" name="Rectangle 9"/>
          <p:cNvSpPr>
            <a:spLocks noGrp="1" noChangeArrowheads="1"/>
          </p:cNvSpPr>
          <p:nvPr>
            <p:ph type="body" idx="1"/>
          </p:nvPr>
        </p:nvSpPr>
        <p:spPr bwMode="auto">
          <a:xfrm>
            <a:off x="685800" y="14478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939"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n-lt"/>
          <a:ea typeface="ＭＳ Ｐゴシック" charset="-128"/>
          <a:cs typeface="ＭＳ Ｐゴシック" charset="-128"/>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Times New Roman" charset="0"/>
          <a:ea typeface="ＭＳ Ｐゴシック" charset="-128"/>
          <a:cs typeface="ＭＳ Ｐゴシック" charset="-128"/>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Times New Roman" charset="0"/>
          <a:ea typeface="ＭＳ Ｐゴシック" charset="-128"/>
          <a:cs typeface="ＭＳ Ｐゴシック" charset="-128"/>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Times New Roman" charset="0"/>
          <a:ea typeface="ＭＳ Ｐゴシック" charset="-128"/>
          <a:cs typeface="ＭＳ Ｐゴシック" charset="-128"/>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Times New Roman" charset="0"/>
          <a:ea typeface="ＭＳ Ｐゴシック" charset="-128"/>
          <a:cs typeface="ＭＳ Ｐゴシック" charset="-128"/>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80000"/>
        <a:buFont typeface="Wingdings" pitchFamily="1" charset="2"/>
        <a:buChar char="l"/>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90000"/>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1"/>
        </a:buClr>
        <a:buSzPct val="60000"/>
        <a:buFont typeface="Wingdings" pitchFamily="1" charset="2"/>
        <a:buChar char="l"/>
        <a:defRPr>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1"/>
        </a:buClr>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Char char="•"/>
        <a:defRPr>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Char char="•"/>
        <a:defRPr>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Char char="•"/>
        <a:defRPr>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Char char="•"/>
        <a:defRPr>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hyperlink" Target="http://playground.tensorflow.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244" y="1107794"/>
            <a:ext cx="7772400" cy="838200"/>
          </a:xfrm>
        </p:spPr>
        <p:txBody>
          <a:bodyPr/>
          <a:lstStyle/>
          <a:p>
            <a:r>
              <a:rPr lang="en-US" dirty="0"/>
              <a:t>CS 270 Homework</a:t>
            </a:r>
          </a:p>
        </p:txBody>
      </p:sp>
      <p:sp>
        <p:nvSpPr>
          <p:cNvPr id="4" name="Footer Placeholder 3"/>
          <p:cNvSpPr>
            <a:spLocks noGrp="1"/>
          </p:cNvSpPr>
          <p:nvPr>
            <p:ph type="ftr" sz="quarter" idx="11"/>
          </p:nvPr>
        </p:nvSpPr>
        <p:spPr/>
        <p:txBody>
          <a:bodyPr/>
          <a:lstStyle/>
          <a:p>
            <a:pPr>
              <a:defRPr/>
            </a:pPr>
            <a:r>
              <a:rPr lang="en-US" dirty="0"/>
              <a:t>CS 270 - Homework</a:t>
            </a:r>
          </a:p>
        </p:txBody>
      </p:sp>
      <p:sp>
        <p:nvSpPr>
          <p:cNvPr id="5" name="Slide Number Placeholder 4"/>
          <p:cNvSpPr>
            <a:spLocks noGrp="1"/>
          </p:cNvSpPr>
          <p:nvPr>
            <p:ph type="sldNum" sz="quarter" idx="12"/>
          </p:nvPr>
        </p:nvSpPr>
        <p:spPr/>
        <p:txBody>
          <a:bodyPr/>
          <a:lstStyle/>
          <a:p>
            <a:pPr>
              <a:defRPr/>
            </a:pPr>
            <a:fld id="{F7E59994-5956-EC4E-A50F-7EFDD73B51E4}" type="slidenum">
              <a:rPr lang="en-US" smtClean="0"/>
              <a:pPr>
                <a:defRPr/>
              </a:pPr>
              <a:t>1</a:t>
            </a:fld>
            <a:endParaRPr lang="en-US"/>
          </a:p>
        </p:txBody>
      </p:sp>
      <p:sp>
        <p:nvSpPr>
          <p:cNvPr id="3" name="TextBox 2">
            <a:extLst>
              <a:ext uri="{FF2B5EF4-FFF2-40B4-BE49-F238E27FC236}">
                <a16:creationId xmlns:a16="http://schemas.microsoft.com/office/drawing/2014/main" id="{BAB0494F-4ACA-A684-77FD-8AC970C8EFD2}"/>
              </a:ext>
            </a:extLst>
          </p:cNvPr>
          <p:cNvSpPr txBox="1"/>
          <p:nvPr/>
        </p:nvSpPr>
        <p:spPr>
          <a:xfrm>
            <a:off x="4347713" y="3597215"/>
            <a:ext cx="184731" cy="461665"/>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5E7773FC-A860-C4BC-1015-4C29EFAF0F37}"/>
              </a:ext>
            </a:extLst>
          </p:cNvPr>
          <p:cNvSpPr txBox="1"/>
          <p:nvPr/>
        </p:nvSpPr>
        <p:spPr>
          <a:xfrm>
            <a:off x="1102024" y="2360062"/>
            <a:ext cx="7016151" cy="3046988"/>
          </a:xfrm>
          <a:prstGeom prst="rect">
            <a:avLst/>
          </a:prstGeom>
          <a:noFill/>
        </p:spPr>
        <p:txBody>
          <a:bodyPr wrap="square" rtlCol="0">
            <a:spAutoFit/>
          </a:bodyPr>
          <a:lstStyle/>
          <a:p>
            <a:pPr marL="0" marR="0">
              <a:spcBef>
                <a:spcPts val="0"/>
              </a:spcBef>
              <a:spcAft>
                <a:spcPts val="0"/>
              </a:spcAft>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Submit your homework through learning suite as a PDF (or JPEG) file.  You may scan a copy of a handwritten solution, but it should be neat and legible.  Specific problems are found in the homework file linked to at the top of the schedule.  On occasion we will update the homework, so check the file before doing each homework.</a:t>
            </a:r>
          </a:p>
          <a:p>
            <a:endParaRPr lang="en-US" dirty="0"/>
          </a:p>
        </p:txBody>
      </p:sp>
    </p:spTree>
    <p:extLst>
      <p:ext uri="{BB962C8B-B14F-4D97-AF65-F5344CB8AC3E}">
        <p14:creationId xmlns:p14="http://schemas.microsoft.com/office/powerpoint/2010/main" val="1822679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2333" y="76200"/>
            <a:ext cx="7772400" cy="838200"/>
          </a:xfrm>
        </p:spPr>
        <p:txBody>
          <a:bodyPr/>
          <a:lstStyle/>
          <a:p>
            <a:r>
              <a:rPr lang="en-US" dirty="0"/>
              <a:t>Decision Tree Homework</a:t>
            </a:r>
          </a:p>
        </p:txBody>
      </p:sp>
      <p:sp>
        <p:nvSpPr>
          <p:cNvPr id="3" name="Content Placeholder 2"/>
          <p:cNvSpPr>
            <a:spLocks noGrp="1"/>
          </p:cNvSpPr>
          <p:nvPr>
            <p:ph idx="1"/>
          </p:nvPr>
        </p:nvSpPr>
        <p:spPr>
          <a:xfrm>
            <a:off x="762000" y="2819400"/>
            <a:ext cx="7696200" cy="3429000"/>
          </a:xfrm>
        </p:spPr>
        <p:txBody>
          <a:bodyPr>
            <a:normAutofit/>
          </a:bodyPr>
          <a:lstStyle/>
          <a:p>
            <a:r>
              <a:rPr lang="en-US" dirty="0"/>
              <a:t>Finish the first level, find the best attribute and split</a:t>
            </a:r>
          </a:p>
          <a:p>
            <a:r>
              <a:rPr lang="en-US" dirty="0"/>
              <a:t>Then find the best attribute for the left most node at the second level and split the node accordingly</a:t>
            </a:r>
          </a:p>
          <a:p>
            <a:pPr lvl="1"/>
            <a:r>
              <a:rPr lang="en-US" dirty="0"/>
              <a:t>Assume sub-nodes are sorted alphabetically left to right by attribute</a:t>
            </a:r>
          </a:p>
          <a:p>
            <a:pPr lvl="1"/>
            <a:r>
              <a:rPr lang="en-US" dirty="0"/>
              <a:t>Label any leaf nodes with their majority class</a:t>
            </a:r>
          </a:p>
          <a:p>
            <a:pPr lvl="1"/>
            <a:r>
              <a:rPr lang="en-US" dirty="0"/>
              <a:t>You could continue with the other nodes if you want for practice</a:t>
            </a:r>
          </a:p>
        </p:txBody>
      </p:sp>
      <p:sp>
        <p:nvSpPr>
          <p:cNvPr id="4" name="Footer Placeholder 3"/>
          <p:cNvSpPr>
            <a:spLocks noGrp="1"/>
          </p:cNvSpPr>
          <p:nvPr>
            <p:ph type="ftr" sz="quarter" idx="11"/>
          </p:nvPr>
        </p:nvSpPr>
        <p:spPr/>
        <p:txBody>
          <a:bodyPr/>
          <a:lstStyle/>
          <a:p>
            <a:pPr>
              <a:defRPr/>
            </a:pPr>
            <a:r>
              <a:rPr lang="en-US"/>
              <a:t>CS 270 - Homework</a:t>
            </a:r>
          </a:p>
        </p:txBody>
      </p:sp>
      <p:sp>
        <p:nvSpPr>
          <p:cNvPr id="5" name="Slide Number Placeholder 4"/>
          <p:cNvSpPr>
            <a:spLocks noGrp="1"/>
          </p:cNvSpPr>
          <p:nvPr>
            <p:ph type="sldNum" sz="quarter" idx="12"/>
          </p:nvPr>
        </p:nvSpPr>
        <p:spPr/>
        <p:txBody>
          <a:bodyPr/>
          <a:lstStyle/>
          <a:p>
            <a:pPr>
              <a:defRPr/>
            </a:pPr>
            <a:fld id="{19229EC3-FE66-3F4D-ACA5-63413280F669}" type="slidenum">
              <a:rPr lang="en-US" smtClean="0"/>
              <a:pPr>
                <a:defRPr/>
              </a:pPr>
              <a:t>10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13789404"/>
              </p:ext>
            </p:extLst>
          </p:nvPr>
        </p:nvGraphicFramePr>
        <p:xfrm>
          <a:off x="152400" y="76200"/>
          <a:ext cx="2286000" cy="2651760"/>
        </p:xfrm>
        <a:graphic>
          <a:graphicData uri="http://schemas.openxmlformats.org/drawingml/2006/table">
            <a:tbl>
              <a:tblPr firstRow="1" bandRow="1">
                <a:tableStyleId>{10A1B5D5-9B99-4C35-A422-299274C87663}</a:tableStyleId>
              </a:tblPr>
              <a:tblGrid>
                <a:gridCol w="532802">
                  <a:extLst>
                    <a:ext uri="{9D8B030D-6E8A-4147-A177-3AD203B41FA5}">
                      <a16:colId xmlns:a16="http://schemas.microsoft.com/office/drawing/2014/main" val="20000"/>
                    </a:ext>
                  </a:extLst>
                </a:gridCol>
                <a:gridCol w="610197">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685801">
                  <a:extLst>
                    <a:ext uri="{9D8B030D-6E8A-4147-A177-3AD203B41FA5}">
                      <a16:colId xmlns:a16="http://schemas.microsoft.com/office/drawing/2014/main" val="20003"/>
                    </a:ext>
                  </a:extLst>
                </a:gridCol>
              </a:tblGrid>
              <a:tr h="440285">
                <a:tc>
                  <a:txBody>
                    <a:bodyPr/>
                    <a:lstStyle/>
                    <a:p>
                      <a:r>
                        <a:rPr lang="en-US" sz="1200" dirty="0"/>
                        <a:t>Meat</a:t>
                      </a:r>
                    </a:p>
                    <a:p>
                      <a:r>
                        <a:rPr lang="en-US" sz="1200" dirty="0"/>
                        <a:t>N,Y</a:t>
                      </a:r>
                    </a:p>
                  </a:txBody>
                  <a:tcPr/>
                </a:tc>
                <a:tc>
                  <a:txBody>
                    <a:bodyPr/>
                    <a:lstStyle/>
                    <a:p>
                      <a:r>
                        <a:rPr lang="en-US" sz="1200" dirty="0"/>
                        <a:t>Crust</a:t>
                      </a:r>
                    </a:p>
                    <a:p>
                      <a:r>
                        <a:rPr lang="en-US" sz="1200" dirty="0"/>
                        <a:t>D,S,T</a:t>
                      </a:r>
                    </a:p>
                  </a:txBody>
                  <a:tcPr/>
                </a:tc>
                <a:tc>
                  <a:txBody>
                    <a:bodyPr/>
                    <a:lstStyle/>
                    <a:p>
                      <a:r>
                        <a:rPr lang="en-US" sz="1200" dirty="0"/>
                        <a:t>Veg</a:t>
                      </a:r>
                    </a:p>
                    <a:p>
                      <a:r>
                        <a:rPr lang="en-US" sz="1200" dirty="0"/>
                        <a:t>N,Y</a:t>
                      </a:r>
                    </a:p>
                  </a:txBody>
                  <a:tcPr/>
                </a:tc>
                <a:tc>
                  <a:txBody>
                    <a:bodyPr/>
                    <a:lstStyle/>
                    <a:p>
                      <a:r>
                        <a:rPr lang="en-US" sz="1200" dirty="0"/>
                        <a:t>Quality</a:t>
                      </a:r>
                    </a:p>
                    <a:p>
                      <a:r>
                        <a:rPr lang="en-US" sz="1200" dirty="0" err="1"/>
                        <a:t>B,G,Gr</a:t>
                      </a:r>
                      <a:endParaRPr lang="en-US" sz="1200" dirty="0"/>
                    </a:p>
                  </a:txBody>
                  <a:tcPr/>
                </a:tc>
                <a:extLst>
                  <a:ext uri="{0D108BD9-81ED-4DB2-BD59-A6C34878D82A}">
                    <a16:rowId xmlns:a16="http://schemas.microsoft.com/office/drawing/2014/main" val="10000"/>
                  </a:ext>
                </a:extLst>
              </a:tr>
              <a:tr h="234818">
                <a:tc>
                  <a:txBody>
                    <a:bodyPr/>
                    <a:lstStyle/>
                    <a:p>
                      <a:r>
                        <a:rPr lang="en-US" sz="1000" dirty="0"/>
                        <a:t>Y</a:t>
                      </a:r>
                    </a:p>
                  </a:txBody>
                  <a:tcPr/>
                </a:tc>
                <a:tc>
                  <a:txBody>
                    <a:bodyPr/>
                    <a:lstStyle/>
                    <a:p>
                      <a:r>
                        <a:rPr lang="en-US" sz="1000" dirty="0"/>
                        <a:t>Thin</a:t>
                      </a:r>
                    </a:p>
                  </a:txBody>
                  <a:tcPr/>
                </a:tc>
                <a:tc>
                  <a:txBody>
                    <a:bodyPr/>
                    <a:lstStyle/>
                    <a:p>
                      <a:r>
                        <a:rPr lang="en-US" sz="1000" dirty="0"/>
                        <a:t>N</a:t>
                      </a:r>
                    </a:p>
                  </a:txBody>
                  <a:tcPr/>
                </a:tc>
                <a:tc>
                  <a:txBody>
                    <a:bodyPr/>
                    <a:lstStyle/>
                    <a:p>
                      <a:r>
                        <a:rPr lang="en-US" sz="1000" dirty="0"/>
                        <a:t>Great</a:t>
                      </a:r>
                    </a:p>
                  </a:txBody>
                  <a:tcPr/>
                </a:tc>
                <a:extLst>
                  <a:ext uri="{0D108BD9-81ED-4DB2-BD59-A6C34878D82A}">
                    <a16:rowId xmlns:a16="http://schemas.microsoft.com/office/drawing/2014/main" val="10001"/>
                  </a:ext>
                </a:extLst>
              </a:tr>
              <a:tr h="234818">
                <a:tc>
                  <a:txBody>
                    <a:bodyPr/>
                    <a:lstStyle/>
                    <a:p>
                      <a:r>
                        <a:rPr lang="en-US" sz="1000" dirty="0"/>
                        <a:t>N</a:t>
                      </a:r>
                    </a:p>
                  </a:txBody>
                  <a:tcPr/>
                </a:tc>
                <a:tc>
                  <a:txBody>
                    <a:bodyPr/>
                    <a:lstStyle/>
                    <a:p>
                      <a:r>
                        <a:rPr lang="en-US" sz="1000" dirty="0"/>
                        <a:t>Deep</a:t>
                      </a:r>
                    </a:p>
                  </a:txBody>
                  <a:tcPr/>
                </a:tc>
                <a:tc>
                  <a:txBody>
                    <a:bodyPr/>
                    <a:lstStyle/>
                    <a:p>
                      <a:r>
                        <a:rPr lang="en-US" sz="1000" dirty="0"/>
                        <a:t>N</a:t>
                      </a:r>
                    </a:p>
                  </a:txBody>
                  <a:tcPr/>
                </a:tc>
                <a:tc>
                  <a:txBody>
                    <a:bodyPr/>
                    <a:lstStyle/>
                    <a:p>
                      <a:r>
                        <a:rPr lang="en-US" sz="1000" dirty="0"/>
                        <a:t>Bad</a:t>
                      </a:r>
                    </a:p>
                  </a:txBody>
                  <a:tcPr/>
                </a:tc>
                <a:extLst>
                  <a:ext uri="{0D108BD9-81ED-4DB2-BD59-A6C34878D82A}">
                    <a16:rowId xmlns:a16="http://schemas.microsoft.com/office/drawing/2014/main" val="10002"/>
                  </a:ext>
                </a:extLst>
              </a:tr>
              <a:tr h="234818">
                <a:tc>
                  <a:txBody>
                    <a:bodyPr/>
                    <a:lstStyle/>
                    <a:p>
                      <a:r>
                        <a:rPr lang="en-US" sz="1000" dirty="0"/>
                        <a:t>N</a:t>
                      </a:r>
                    </a:p>
                  </a:txBody>
                  <a:tcPr/>
                </a:tc>
                <a:tc>
                  <a:txBody>
                    <a:bodyPr/>
                    <a:lstStyle/>
                    <a:p>
                      <a:r>
                        <a:rPr lang="en-US" sz="1000" dirty="0"/>
                        <a:t>Stuffed</a:t>
                      </a:r>
                    </a:p>
                  </a:txBody>
                  <a:tcPr/>
                </a:tc>
                <a:tc>
                  <a:txBody>
                    <a:bodyPr/>
                    <a:lstStyle/>
                    <a:p>
                      <a:r>
                        <a:rPr lang="en-US" sz="1000" dirty="0"/>
                        <a:t>Y</a:t>
                      </a:r>
                    </a:p>
                  </a:txBody>
                  <a:tcPr/>
                </a:tc>
                <a:tc>
                  <a:txBody>
                    <a:bodyPr/>
                    <a:lstStyle/>
                    <a:p>
                      <a:r>
                        <a:rPr lang="en-US" sz="1000" dirty="0"/>
                        <a:t>Good</a:t>
                      </a:r>
                    </a:p>
                  </a:txBody>
                  <a:tcPr/>
                </a:tc>
                <a:extLst>
                  <a:ext uri="{0D108BD9-81ED-4DB2-BD59-A6C34878D82A}">
                    <a16:rowId xmlns:a16="http://schemas.microsoft.com/office/drawing/2014/main" val="10003"/>
                  </a:ext>
                </a:extLst>
              </a:tr>
              <a:tr h="234818">
                <a:tc>
                  <a:txBody>
                    <a:bodyPr/>
                    <a:lstStyle/>
                    <a:p>
                      <a:r>
                        <a:rPr lang="en-US" sz="1000" dirty="0"/>
                        <a:t>Y</a:t>
                      </a:r>
                    </a:p>
                  </a:txBody>
                  <a:tcPr/>
                </a:tc>
                <a:tc>
                  <a:txBody>
                    <a:bodyPr/>
                    <a:lstStyle/>
                    <a:p>
                      <a:r>
                        <a:rPr lang="en-US" sz="1000" dirty="0"/>
                        <a:t>Stuffed</a:t>
                      </a:r>
                    </a:p>
                  </a:txBody>
                  <a:tcPr/>
                </a:tc>
                <a:tc>
                  <a:txBody>
                    <a:bodyPr/>
                    <a:lstStyle/>
                    <a:p>
                      <a:r>
                        <a:rPr lang="en-US" sz="1000" dirty="0"/>
                        <a:t>Y</a:t>
                      </a:r>
                    </a:p>
                  </a:txBody>
                  <a:tcPr/>
                </a:tc>
                <a:tc>
                  <a:txBody>
                    <a:bodyPr/>
                    <a:lstStyle/>
                    <a:p>
                      <a:r>
                        <a:rPr lang="en-US" sz="1000" dirty="0"/>
                        <a:t>Great</a:t>
                      </a:r>
                    </a:p>
                  </a:txBody>
                  <a:tcPr/>
                </a:tc>
                <a:extLst>
                  <a:ext uri="{0D108BD9-81ED-4DB2-BD59-A6C34878D82A}">
                    <a16:rowId xmlns:a16="http://schemas.microsoft.com/office/drawing/2014/main" val="10004"/>
                  </a:ext>
                </a:extLst>
              </a:tr>
              <a:tr h="234818">
                <a:tc>
                  <a:txBody>
                    <a:bodyPr/>
                    <a:lstStyle/>
                    <a:p>
                      <a:r>
                        <a:rPr lang="en-US" sz="1000" dirty="0"/>
                        <a:t>Y</a:t>
                      </a:r>
                    </a:p>
                  </a:txBody>
                  <a:tcPr/>
                </a:tc>
                <a:tc>
                  <a:txBody>
                    <a:bodyPr/>
                    <a:lstStyle/>
                    <a:p>
                      <a:r>
                        <a:rPr lang="en-US" sz="1000" dirty="0"/>
                        <a:t>Deep</a:t>
                      </a:r>
                    </a:p>
                  </a:txBody>
                  <a:tcPr/>
                </a:tc>
                <a:tc>
                  <a:txBody>
                    <a:bodyPr/>
                    <a:lstStyle/>
                    <a:p>
                      <a:r>
                        <a:rPr lang="en-US" sz="1000" dirty="0"/>
                        <a:t>N</a:t>
                      </a:r>
                    </a:p>
                  </a:txBody>
                  <a:tcPr/>
                </a:tc>
                <a:tc>
                  <a:txBody>
                    <a:bodyPr/>
                    <a:lstStyle/>
                    <a:p>
                      <a:r>
                        <a:rPr lang="en-US" sz="1000" dirty="0"/>
                        <a:t>Good</a:t>
                      </a:r>
                    </a:p>
                  </a:txBody>
                  <a:tcPr/>
                </a:tc>
                <a:extLst>
                  <a:ext uri="{0D108BD9-81ED-4DB2-BD59-A6C34878D82A}">
                    <a16:rowId xmlns:a16="http://schemas.microsoft.com/office/drawing/2014/main" val="10005"/>
                  </a:ext>
                </a:extLst>
              </a:tr>
              <a:tr h="234818">
                <a:tc>
                  <a:txBody>
                    <a:bodyPr/>
                    <a:lstStyle/>
                    <a:p>
                      <a:r>
                        <a:rPr lang="en-US" sz="1000" dirty="0"/>
                        <a:t>Y</a:t>
                      </a:r>
                    </a:p>
                  </a:txBody>
                  <a:tcPr/>
                </a:tc>
                <a:tc>
                  <a:txBody>
                    <a:bodyPr/>
                    <a:lstStyle/>
                    <a:p>
                      <a:r>
                        <a:rPr lang="en-US" sz="1000" dirty="0"/>
                        <a:t>Deep</a:t>
                      </a:r>
                    </a:p>
                  </a:txBody>
                  <a:tcPr/>
                </a:tc>
                <a:tc>
                  <a:txBody>
                    <a:bodyPr/>
                    <a:lstStyle/>
                    <a:p>
                      <a:r>
                        <a:rPr lang="en-US" sz="1000" dirty="0"/>
                        <a:t>Y</a:t>
                      </a:r>
                    </a:p>
                  </a:txBody>
                  <a:tcPr/>
                </a:tc>
                <a:tc>
                  <a:txBody>
                    <a:bodyPr/>
                    <a:lstStyle/>
                    <a:p>
                      <a:r>
                        <a:rPr lang="en-US" sz="1000" dirty="0"/>
                        <a:t>Great</a:t>
                      </a:r>
                    </a:p>
                  </a:txBody>
                  <a:tcPr/>
                </a:tc>
                <a:extLst>
                  <a:ext uri="{0D108BD9-81ED-4DB2-BD59-A6C34878D82A}">
                    <a16:rowId xmlns:a16="http://schemas.microsoft.com/office/drawing/2014/main" val="10006"/>
                  </a:ext>
                </a:extLst>
              </a:tr>
              <a:tr h="234818">
                <a:tc>
                  <a:txBody>
                    <a:bodyPr/>
                    <a:lstStyle/>
                    <a:p>
                      <a:r>
                        <a:rPr lang="en-US" sz="1000" dirty="0"/>
                        <a:t>N</a:t>
                      </a:r>
                    </a:p>
                  </a:txBody>
                  <a:tcPr/>
                </a:tc>
                <a:tc>
                  <a:txBody>
                    <a:bodyPr/>
                    <a:lstStyle/>
                    <a:p>
                      <a:r>
                        <a:rPr lang="en-US" sz="1000" dirty="0"/>
                        <a:t>Thin</a:t>
                      </a:r>
                    </a:p>
                  </a:txBody>
                  <a:tcPr/>
                </a:tc>
                <a:tc>
                  <a:txBody>
                    <a:bodyPr/>
                    <a:lstStyle/>
                    <a:p>
                      <a:r>
                        <a:rPr lang="en-US" sz="1000" dirty="0"/>
                        <a:t>Y</a:t>
                      </a:r>
                    </a:p>
                  </a:txBody>
                  <a:tcPr/>
                </a:tc>
                <a:tc>
                  <a:txBody>
                    <a:bodyPr/>
                    <a:lstStyle/>
                    <a:p>
                      <a:r>
                        <a:rPr lang="en-US" sz="1000" dirty="0"/>
                        <a:t>Good</a:t>
                      </a:r>
                    </a:p>
                  </a:txBody>
                  <a:tcPr/>
                </a:tc>
                <a:extLst>
                  <a:ext uri="{0D108BD9-81ED-4DB2-BD59-A6C34878D82A}">
                    <a16:rowId xmlns:a16="http://schemas.microsoft.com/office/drawing/2014/main" val="10007"/>
                  </a:ext>
                </a:extLst>
              </a:tr>
              <a:tr h="234818">
                <a:tc>
                  <a:txBody>
                    <a:bodyPr/>
                    <a:lstStyle/>
                    <a:p>
                      <a:r>
                        <a:rPr lang="en-US" sz="1000" dirty="0"/>
                        <a:t>Y</a:t>
                      </a:r>
                    </a:p>
                  </a:txBody>
                  <a:tcPr/>
                </a:tc>
                <a:tc>
                  <a:txBody>
                    <a:bodyPr/>
                    <a:lstStyle/>
                    <a:p>
                      <a:r>
                        <a:rPr lang="en-US" sz="1000" dirty="0"/>
                        <a:t>Deep</a:t>
                      </a:r>
                    </a:p>
                  </a:txBody>
                  <a:tcPr/>
                </a:tc>
                <a:tc>
                  <a:txBody>
                    <a:bodyPr/>
                    <a:lstStyle/>
                    <a:p>
                      <a:r>
                        <a:rPr lang="en-US" sz="1000" dirty="0"/>
                        <a:t>N</a:t>
                      </a:r>
                    </a:p>
                  </a:txBody>
                  <a:tcPr/>
                </a:tc>
                <a:tc>
                  <a:txBody>
                    <a:bodyPr/>
                    <a:lstStyle/>
                    <a:p>
                      <a:r>
                        <a:rPr lang="en-US" sz="1000" dirty="0"/>
                        <a:t>Good</a:t>
                      </a:r>
                    </a:p>
                  </a:txBody>
                  <a:tcPr/>
                </a:tc>
                <a:extLst>
                  <a:ext uri="{0D108BD9-81ED-4DB2-BD59-A6C34878D82A}">
                    <a16:rowId xmlns:a16="http://schemas.microsoft.com/office/drawing/2014/main" val="10008"/>
                  </a:ext>
                </a:extLst>
              </a:tr>
              <a:tr h="234818">
                <a:tc>
                  <a:txBody>
                    <a:bodyPr/>
                    <a:lstStyle/>
                    <a:p>
                      <a:r>
                        <a:rPr lang="en-US" sz="1000" dirty="0"/>
                        <a:t>N</a:t>
                      </a:r>
                    </a:p>
                  </a:txBody>
                  <a:tcPr/>
                </a:tc>
                <a:tc>
                  <a:txBody>
                    <a:bodyPr/>
                    <a:lstStyle/>
                    <a:p>
                      <a:r>
                        <a:rPr lang="en-US" sz="1000" dirty="0"/>
                        <a:t>Thin</a:t>
                      </a:r>
                    </a:p>
                  </a:txBody>
                  <a:tcPr/>
                </a:tc>
                <a:tc>
                  <a:txBody>
                    <a:bodyPr/>
                    <a:lstStyle/>
                    <a:p>
                      <a:r>
                        <a:rPr lang="en-US" sz="1000" dirty="0"/>
                        <a:t>N</a:t>
                      </a:r>
                    </a:p>
                  </a:txBody>
                  <a:tcPr/>
                </a:tc>
                <a:tc>
                  <a:txBody>
                    <a:bodyPr/>
                    <a:lstStyle/>
                    <a:p>
                      <a:r>
                        <a:rPr lang="en-US" sz="1000" dirty="0"/>
                        <a:t>Bad</a:t>
                      </a:r>
                    </a:p>
                  </a:txBody>
                  <a:tcPr/>
                </a:tc>
                <a:extLst>
                  <a:ext uri="{0D108BD9-81ED-4DB2-BD59-A6C34878D82A}">
                    <a16:rowId xmlns:a16="http://schemas.microsoft.com/office/drawing/2014/main" val="10009"/>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4B1122B-6AD3-3147-8793-895218F23E92}"/>
                  </a:ext>
                </a:extLst>
              </p:cNvPr>
              <p:cNvSpPr txBox="1"/>
              <p:nvPr/>
            </p:nvSpPr>
            <p:spPr>
              <a:xfrm>
                <a:off x="2702523" y="810745"/>
                <a:ext cx="3046412" cy="9003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𝐼𝑛𝑓𝑜</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e>
                      </m:d>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m:t>
                          </m:r>
                          <m:r>
                            <a:rPr lang="en-US" sz="1800" b="0" i="1" smtClean="0">
                              <a:latin typeface="Cambria Math" panose="02040503050406030204" pitchFamily="18" charset="0"/>
                            </a:rPr>
                            <m:t>𝐶</m:t>
                          </m:r>
                          <m:r>
                            <a:rPr lang="en-US" sz="1800" b="0" i="1" smtClean="0">
                              <a:latin typeface="Cambria Math" panose="02040503050406030204" pitchFamily="18" charset="0"/>
                            </a:rPr>
                            <m:t>|</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𝑖</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𝑙𝑜𝑔</m:t>
                              </m:r>
                            </m:e>
                            <m:sub>
                              <m:r>
                                <a:rPr lang="en-US" sz="1800" b="0" i="1" smtClean="0">
                                  <a:latin typeface="Cambria Math" panose="02040503050406030204" pitchFamily="18" charset="0"/>
                                </a:rPr>
                                <m:t>2</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𝑖</m:t>
                              </m:r>
                            </m:sub>
                          </m:sSub>
                        </m:e>
                      </m:nary>
                    </m:oMath>
                  </m:oMathPara>
                </a14:m>
                <a:endParaRPr lang="en-US" sz="1800" dirty="0"/>
              </a:p>
            </p:txBody>
          </p:sp>
        </mc:Choice>
        <mc:Fallback xmlns="">
          <p:sp>
            <p:nvSpPr>
              <p:cNvPr id="10" name="TextBox 9">
                <a:extLst>
                  <a:ext uri="{FF2B5EF4-FFF2-40B4-BE49-F238E27FC236}">
                    <a16:creationId xmlns:a16="http://schemas.microsoft.com/office/drawing/2014/main" id="{74B1122B-6AD3-3147-8793-895218F23E92}"/>
                  </a:ext>
                </a:extLst>
              </p:cNvPr>
              <p:cNvSpPr txBox="1">
                <a:spLocks noRot="1" noChangeAspect="1" noMove="1" noResize="1" noEditPoints="1" noAdjustHandles="1" noChangeArrowheads="1" noChangeShapeType="1" noTextEdit="1"/>
              </p:cNvSpPr>
              <p:nvPr/>
            </p:nvSpPr>
            <p:spPr>
              <a:xfrm>
                <a:off x="2702523" y="810745"/>
                <a:ext cx="3046412" cy="900375"/>
              </a:xfrm>
              <a:prstGeom prst="rect">
                <a:avLst/>
              </a:prstGeom>
              <a:blipFill>
                <a:blip r:embed="rId3"/>
                <a:stretch>
                  <a:fillRect t="-88889" b="-1430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B5C536E-EA07-504A-9D2C-2016966FC5E9}"/>
                  </a:ext>
                </a:extLst>
              </p:cNvPr>
              <p:cNvSpPr txBox="1"/>
              <p:nvPr/>
            </p:nvSpPr>
            <p:spPr>
              <a:xfrm>
                <a:off x="2702523" y="1802560"/>
                <a:ext cx="5758004" cy="9135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𝐼𝑛𝑓𝑜</m:t>
                      </m:r>
                      <m:r>
                        <a:rPr lang="en-US" sz="1800" b="0" i="1" baseline="-25000" smtClean="0">
                          <a:latin typeface="Cambria Math" panose="02040503050406030204" pitchFamily="18" charset="0"/>
                        </a:rPr>
                        <m:t>𝐴</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e>
                      </m:d>
                      <m:r>
                        <a:rPr lang="en-US" sz="1800" b="0" i="1" smtClean="0">
                          <a:latin typeface="Cambria Math" panose="02040503050406030204" pitchFamily="18" charset="0"/>
                        </a:rPr>
                        <m:t>=</m:t>
                      </m:r>
                      <m:nary>
                        <m:naryPr>
                          <m:chr m:val="∑"/>
                          <m:ctrlPr>
                            <a:rPr lang="en-US" sz="1800" i="1">
                              <a:latin typeface="Cambria Math" panose="02040503050406030204" pitchFamily="18" charset="0"/>
                            </a:rPr>
                          </m:ctrlPr>
                        </m:naryPr>
                        <m:sub>
                          <m:r>
                            <a:rPr lang="en-US" sz="1800" b="0" i="1" smtClean="0">
                              <a:latin typeface="Cambria Math" panose="02040503050406030204" pitchFamily="18" charset="0"/>
                            </a:rPr>
                            <m:t>𝑗</m:t>
                          </m:r>
                          <m:r>
                            <a:rPr lang="en-US" sz="1800" i="1">
                              <a:latin typeface="Cambria Math" panose="02040503050406030204" pitchFamily="18" charset="0"/>
                            </a:rPr>
                            <m:t>=1</m:t>
                          </m:r>
                        </m:sub>
                        <m:sup>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𝐴</m:t>
                              </m:r>
                            </m:e>
                          </m:d>
                        </m:sup>
                        <m:e>
                          <m:f>
                            <m:fPr>
                              <m:ctrlPr>
                                <a:rPr lang="en-US" sz="1800" i="1" smtClean="0">
                                  <a:latin typeface="Cambria Math" panose="02040503050406030204" pitchFamily="18" charset="0"/>
                                </a:rPr>
                              </m:ctrlPr>
                            </m:fPr>
                            <m:num>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𝑗</m:t>
                                      </m:r>
                                    </m:sub>
                                  </m:sSub>
                                </m:e>
                              </m:d>
                            </m:num>
                            <m:den>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𝑆</m:t>
                                  </m:r>
                                </m:e>
                              </m:d>
                            </m:den>
                          </m:f>
                        </m:e>
                      </m:nary>
                      <m:r>
                        <a:rPr lang="en-US" sz="1800" b="0" i="1" smtClean="0">
                          <a:latin typeface="Cambria Math" panose="02040503050406030204" pitchFamily="18" charset="0"/>
                        </a:rPr>
                        <m:t>𝐼𝑛𝑓𝑜</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𝑆</m:t>
                              </m:r>
                            </m:e>
                            <m:sub>
                              <m:r>
                                <a:rPr lang="en-US" sz="1800" b="0" i="1" smtClean="0">
                                  <a:latin typeface="Cambria Math" panose="02040503050406030204" pitchFamily="18" charset="0"/>
                                </a:rPr>
                                <m:t>𝑗</m:t>
                              </m:r>
                            </m:sub>
                          </m:sSub>
                        </m:e>
                      </m:d>
                      <m:r>
                        <a:rPr lang="en-US" sz="1800" b="0" i="1" smtClean="0">
                          <a:latin typeface="Cambria Math" panose="02040503050406030204" pitchFamily="18" charset="0"/>
                        </a:rPr>
                        <m:t>= </m:t>
                      </m:r>
                      <m:nary>
                        <m:naryPr>
                          <m:chr m:val="∑"/>
                          <m:ctrlPr>
                            <a:rPr lang="en-US" sz="1800" i="1">
                              <a:latin typeface="Cambria Math" panose="02040503050406030204" pitchFamily="18" charset="0"/>
                            </a:rPr>
                          </m:ctrlPr>
                        </m:naryPr>
                        <m:sub>
                          <m:r>
                            <a:rPr lang="en-US" sz="1800" i="1">
                              <a:latin typeface="Cambria Math" panose="02040503050406030204" pitchFamily="18" charset="0"/>
                            </a:rPr>
                            <m:t>𝑗</m:t>
                          </m:r>
                          <m:r>
                            <a:rPr lang="en-US" sz="1800" i="1">
                              <a:latin typeface="Cambria Math" panose="02040503050406030204" pitchFamily="18" charset="0"/>
                            </a:rPr>
                            <m:t>=1</m:t>
                          </m:r>
                        </m:sub>
                        <m:sup>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𝐴</m:t>
                              </m:r>
                            </m:e>
                          </m:d>
                        </m:sup>
                        <m:e>
                          <m:f>
                            <m:fPr>
                              <m:ctrlPr>
                                <a:rPr lang="en-US" sz="1800" i="1">
                                  <a:latin typeface="Cambria Math" panose="02040503050406030204" pitchFamily="18" charset="0"/>
                                </a:rPr>
                              </m:ctrlPr>
                            </m:fPr>
                            <m:num>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𝑆</m:t>
                                      </m:r>
                                    </m:e>
                                    <m:sub>
                                      <m:r>
                                        <a:rPr lang="en-US" sz="1800" i="1">
                                          <a:latin typeface="Cambria Math" panose="02040503050406030204" pitchFamily="18" charset="0"/>
                                        </a:rPr>
                                        <m:t>𝑗</m:t>
                                      </m:r>
                                    </m:sub>
                                  </m:sSub>
                                </m:e>
                              </m:d>
                            </m:num>
                            <m:den>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𝑆</m:t>
                                  </m:r>
                                </m:e>
                              </m:d>
                            </m:den>
                          </m:f>
                        </m:e>
                      </m:nary>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m:t>
                          </m:r>
                          <m:r>
                            <a:rPr lang="en-US" sz="1800" b="0" i="1" smtClean="0">
                              <a:latin typeface="Cambria Math" panose="02040503050406030204" pitchFamily="18" charset="0"/>
                            </a:rPr>
                            <m:t>𝐶</m:t>
                          </m:r>
                          <m:r>
                            <a:rPr lang="en-US" sz="1800" b="0" i="1" smtClean="0">
                              <a:latin typeface="Cambria Math" panose="02040503050406030204" pitchFamily="18" charset="0"/>
                            </a:rPr>
                            <m:t>|</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𝑖</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𝑙𝑜𝑔</m:t>
                              </m:r>
                            </m:e>
                            <m:sub>
                              <m:r>
                                <a:rPr lang="en-US" sz="1800" b="0" i="1" smtClean="0">
                                  <a:latin typeface="Cambria Math" panose="02040503050406030204" pitchFamily="18" charset="0"/>
                                </a:rPr>
                                <m:t>2</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𝑖</m:t>
                              </m:r>
                            </m:sub>
                          </m:sSub>
                        </m:e>
                      </m:nary>
                    </m:oMath>
                  </m:oMathPara>
                </a14:m>
                <a:endParaRPr lang="en-US" sz="1800" dirty="0"/>
              </a:p>
            </p:txBody>
          </p:sp>
        </mc:Choice>
        <mc:Fallback xmlns="">
          <p:sp>
            <p:nvSpPr>
              <p:cNvPr id="9" name="TextBox 8">
                <a:extLst>
                  <a:ext uri="{FF2B5EF4-FFF2-40B4-BE49-F238E27FC236}">
                    <a16:creationId xmlns:a16="http://schemas.microsoft.com/office/drawing/2014/main" id="{BB5C536E-EA07-504A-9D2C-2016966FC5E9}"/>
                  </a:ext>
                </a:extLst>
              </p:cNvPr>
              <p:cNvSpPr txBox="1">
                <a:spLocks noRot="1" noChangeAspect="1" noMove="1" noResize="1" noEditPoints="1" noAdjustHandles="1" noChangeArrowheads="1" noChangeShapeType="1" noTextEdit="1"/>
              </p:cNvSpPr>
              <p:nvPr/>
            </p:nvSpPr>
            <p:spPr>
              <a:xfrm>
                <a:off x="2702523" y="1802560"/>
                <a:ext cx="5758004" cy="913583"/>
              </a:xfrm>
              <a:prstGeom prst="rect">
                <a:avLst/>
              </a:prstGeom>
              <a:blipFill>
                <a:blip r:embed="rId4"/>
                <a:stretch>
                  <a:fillRect t="-89041" b="-138356"/>
                </a:stretch>
              </a:blipFill>
            </p:spPr>
            <p:txBody>
              <a:bodyPr/>
              <a:lstStyle/>
              <a:p>
                <a:r>
                  <a:rPr lang="en-US">
                    <a:noFill/>
                  </a:rPr>
                  <a:t> </a:t>
                </a:r>
              </a:p>
            </p:txBody>
          </p:sp>
        </mc:Fallback>
      </mc:AlternateContent>
    </p:spTree>
    <p:extLst>
      <p:ext uri="{BB962C8B-B14F-4D97-AF65-F5344CB8AC3E}">
        <p14:creationId xmlns:p14="http://schemas.microsoft.com/office/powerpoint/2010/main" val="141308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838200"/>
          </a:xfrm>
        </p:spPr>
        <p:txBody>
          <a:bodyPr/>
          <a:lstStyle/>
          <a:p>
            <a:r>
              <a:rPr lang="en-US" i="1" dirty="0"/>
              <a:t>k</a:t>
            </a:r>
            <a:r>
              <a:rPr lang="en-US" dirty="0"/>
              <a:t>-Nearest Neighbor Homework</a:t>
            </a:r>
          </a:p>
        </p:txBody>
      </p:sp>
      <p:sp>
        <p:nvSpPr>
          <p:cNvPr id="4" name="Footer Placeholder 3"/>
          <p:cNvSpPr>
            <a:spLocks noGrp="1"/>
          </p:cNvSpPr>
          <p:nvPr>
            <p:ph type="ftr" sz="quarter" idx="11"/>
          </p:nvPr>
        </p:nvSpPr>
        <p:spPr/>
        <p:txBody>
          <a:bodyPr/>
          <a:lstStyle/>
          <a:p>
            <a:pPr>
              <a:defRPr/>
            </a:pPr>
            <a:r>
              <a:rPr lang="en-US"/>
              <a:t>CS 270 - Homework</a:t>
            </a:r>
            <a:endParaRPr lang="en-US" dirty="0"/>
          </a:p>
        </p:txBody>
      </p:sp>
      <p:sp>
        <p:nvSpPr>
          <p:cNvPr id="5" name="Slide Number Placeholder 4"/>
          <p:cNvSpPr>
            <a:spLocks noGrp="1"/>
          </p:cNvSpPr>
          <p:nvPr>
            <p:ph type="sldNum" sz="quarter" idx="12"/>
          </p:nvPr>
        </p:nvSpPr>
        <p:spPr/>
        <p:txBody>
          <a:bodyPr/>
          <a:lstStyle/>
          <a:p>
            <a:pPr>
              <a:defRPr/>
            </a:pPr>
            <a:fld id="{F7E59994-5956-EC4E-A50F-7EFDD73B51E4}" type="slidenum">
              <a:rPr lang="en-US" smtClean="0"/>
              <a:pPr>
                <a:defRPr/>
              </a:pPr>
              <a:t>11</a:t>
            </a:fld>
            <a:endParaRPr lang="en-US"/>
          </a:p>
        </p:txBody>
      </p:sp>
      <p:graphicFrame>
        <p:nvGraphicFramePr>
          <p:cNvPr id="7" name="Table 6"/>
          <p:cNvGraphicFramePr>
            <a:graphicFrameLocks noGrp="1"/>
          </p:cNvGraphicFramePr>
          <p:nvPr/>
        </p:nvGraphicFramePr>
        <p:xfrm>
          <a:off x="2819400" y="4110558"/>
          <a:ext cx="3336636" cy="2048868"/>
        </p:xfrm>
        <a:graphic>
          <a:graphicData uri="http://schemas.openxmlformats.org/drawingml/2006/table">
            <a:tbl>
              <a:tblPr firstRow="1" bandRow="1">
                <a:tableStyleId>{93296810-A885-4BE3-A3E7-6D5BEEA58F35}</a:tableStyleId>
              </a:tblPr>
              <a:tblGrid>
                <a:gridCol w="657225">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1203036">
                  <a:extLst>
                    <a:ext uri="{9D8B030D-6E8A-4147-A177-3AD203B41FA5}">
                      <a16:colId xmlns:a16="http://schemas.microsoft.com/office/drawing/2014/main" val="2886322207"/>
                    </a:ext>
                  </a:extLst>
                </a:gridCol>
              </a:tblGrid>
              <a:tr h="367437">
                <a:tc>
                  <a:txBody>
                    <a:bodyPr/>
                    <a:lstStyle/>
                    <a:p>
                      <a:r>
                        <a:rPr lang="en-US" sz="1600" b="0" i="1" dirty="0"/>
                        <a:t>x</a:t>
                      </a:r>
                    </a:p>
                  </a:txBody>
                  <a:tcPr/>
                </a:tc>
                <a:tc>
                  <a:txBody>
                    <a:bodyPr/>
                    <a:lstStyle/>
                    <a:p>
                      <a:r>
                        <a:rPr lang="en-US" sz="1600" b="0" i="1" dirty="0"/>
                        <a:t>y</a:t>
                      </a:r>
                    </a:p>
                  </a:txBody>
                  <a:tcPr/>
                </a:tc>
                <a:tc>
                  <a:txBody>
                    <a:bodyPr/>
                    <a:lstStyle/>
                    <a:p>
                      <a:r>
                        <a:rPr lang="en-US" sz="1600" b="0" i="1" dirty="0"/>
                        <a:t>Class</a:t>
                      </a:r>
                    </a:p>
                    <a:p>
                      <a:r>
                        <a:rPr lang="en-US" sz="1600" b="0" i="1" dirty="0"/>
                        <a:t>Label</a:t>
                      </a:r>
                    </a:p>
                  </a:txBody>
                  <a:tcPr/>
                </a:tc>
                <a:tc>
                  <a:txBody>
                    <a:bodyPr/>
                    <a:lstStyle/>
                    <a:p>
                      <a:r>
                        <a:rPr lang="en-US" sz="1600" b="0" i="1" dirty="0"/>
                        <a:t>Regression Label</a:t>
                      </a:r>
                    </a:p>
                  </a:txBody>
                  <a:tcPr/>
                </a:tc>
                <a:extLst>
                  <a:ext uri="{0D108BD9-81ED-4DB2-BD59-A6C34878D82A}">
                    <a16:rowId xmlns:a16="http://schemas.microsoft.com/office/drawing/2014/main" val="10000"/>
                  </a:ext>
                </a:extLst>
              </a:tr>
              <a:tr h="367437">
                <a:tc>
                  <a:txBody>
                    <a:bodyPr/>
                    <a:lstStyle/>
                    <a:p>
                      <a:r>
                        <a:rPr lang="en-US" sz="1600" dirty="0"/>
                        <a:t>.3</a:t>
                      </a:r>
                    </a:p>
                  </a:txBody>
                  <a:tcPr/>
                </a:tc>
                <a:tc>
                  <a:txBody>
                    <a:bodyPr/>
                    <a:lstStyle/>
                    <a:p>
                      <a:r>
                        <a:rPr lang="en-US" sz="1600" dirty="0"/>
                        <a:t>.8</a:t>
                      </a:r>
                    </a:p>
                  </a:txBody>
                  <a:tcPr/>
                </a:tc>
                <a:tc>
                  <a:txBody>
                    <a:bodyPr/>
                    <a:lstStyle/>
                    <a:p>
                      <a:r>
                        <a:rPr lang="en-US" sz="1600" dirty="0"/>
                        <a:t>A</a:t>
                      </a:r>
                    </a:p>
                  </a:txBody>
                  <a:tcPr/>
                </a:tc>
                <a:tc>
                  <a:txBody>
                    <a:bodyPr/>
                    <a:lstStyle/>
                    <a:p>
                      <a:r>
                        <a:rPr lang="en-US" sz="1600" dirty="0"/>
                        <a:t>.6</a:t>
                      </a:r>
                    </a:p>
                  </a:txBody>
                  <a:tcPr/>
                </a:tc>
                <a:extLst>
                  <a:ext uri="{0D108BD9-81ED-4DB2-BD59-A6C34878D82A}">
                    <a16:rowId xmlns:a16="http://schemas.microsoft.com/office/drawing/2014/main" val="10001"/>
                  </a:ext>
                </a:extLst>
              </a:tr>
              <a:tr h="367437">
                <a:tc>
                  <a:txBody>
                    <a:bodyPr/>
                    <a:lstStyle/>
                    <a:p>
                      <a:r>
                        <a:rPr lang="en-US" sz="1600" dirty="0"/>
                        <a:t>-.3</a:t>
                      </a:r>
                    </a:p>
                  </a:txBody>
                  <a:tcPr/>
                </a:tc>
                <a:tc>
                  <a:txBody>
                    <a:bodyPr/>
                    <a:lstStyle/>
                    <a:p>
                      <a:r>
                        <a:rPr lang="en-US" sz="1600" dirty="0"/>
                        <a:t>1.6</a:t>
                      </a:r>
                    </a:p>
                  </a:txBody>
                  <a:tcPr/>
                </a:tc>
                <a:tc>
                  <a:txBody>
                    <a:bodyPr/>
                    <a:lstStyle/>
                    <a:p>
                      <a:r>
                        <a:rPr lang="en-US" sz="1600" dirty="0"/>
                        <a:t>B</a:t>
                      </a:r>
                    </a:p>
                  </a:txBody>
                  <a:tcPr/>
                </a:tc>
                <a:tc>
                  <a:txBody>
                    <a:bodyPr/>
                    <a:lstStyle/>
                    <a:p>
                      <a:r>
                        <a:rPr lang="en-US" sz="1600" dirty="0"/>
                        <a:t>-.3</a:t>
                      </a:r>
                    </a:p>
                  </a:txBody>
                  <a:tcPr/>
                </a:tc>
                <a:extLst>
                  <a:ext uri="{0D108BD9-81ED-4DB2-BD59-A6C34878D82A}">
                    <a16:rowId xmlns:a16="http://schemas.microsoft.com/office/drawing/2014/main" val="10002"/>
                  </a:ext>
                </a:extLst>
              </a:tr>
              <a:tr h="367437">
                <a:tc>
                  <a:txBody>
                    <a:bodyPr/>
                    <a:lstStyle/>
                    <a:p>
                      <a:r>
                        <a:rPr lang="en-US" sz="1600" dirty="0"/>
                        <a:t>.9</a:t>
                      </a:r>
                    </a:p>
                  </a:txBody>
                  <a:tcPr/>
                </a:tc>
                <a:tc>
                  <a:txBody>
                    <a:bodyPr/>
                    <a:lstStyle/>
                    <a:p>
                      <a:r>
                        <a:rPr lang="en-US" sz="1600" dirty="0"/>
                        <a:t>0</a:t>
                      </a:r>
                    </a:p>
                  </a:txBody>
                  <a:tcPr/>
                </a:tc>
                <a:tc>
                  <a:txBody>
                    <a:bodyPr/>
                    <a:lstStyle/>
                    <a:p>
                      <a:r>
                        <a:rPr lang="en-US" sz="1600" dirty="0"/>
                        <a:t>B</a:t>
                      </a:r>
                    </a:p>
                  </a:txBody>
                  <a:tcPr/>
                </a:tc>
                <a:tc>
                  <a:txBody>
                    <a:bodyPr/>
                    <a:lstStyle/>
                    <a:p>
                      <a:r>
                        <a:rPr lang="en-US" sz="1600" dirty="0"/>
                        <a:t>.8</a:t>
                      </a:r>
                    </a:p>
                  </a:txBody>
                  <a:tcPr/>
                </a:tc>
                <a:extLst>
                  <a:ext uri="{0D108BD9-81ED-4DB2-BD59-A6C34878D82A}">
                    <a16:rowId xmlns:a16="http://schemas.microsoft.com/office/drawing/2014/main" val="10003"/>
                  </a:ext>
                </a:extLst>
              </a:tr>
              <a:tr h="367437">
                <a:tc>
                  <a:txBody>
                    <a:bodyPr/>
                    <a:lstStyle/>
                    <a:p>
                      <a:r>
                        <a:rPr lang="en-US" sz="1600" dirty="0"/>
                        <a:t>1</a:t>
                      </a:r>
                    </a:p>
                  </a:txBody>
                  <a:tcPr/>
                </a:tc>
                <a:tc>
                  <a:txBody>
                    <a:bodyPr/>
                    <a:lstStyle/>
                    <a:p>
                      <a:r>
                        <a:rPr lang="en-US" sz="1600" dirty="0"/>
                        <a:t>1</a:t>
                      </a:r>
                    </a:p>
                  </a:txBody>
                  <a:tcPr/>
                </a:tc>
                <a:tc>
                  <a:txBody>
                    <a:bodyPr/>
                    <a:lstStyle/>
                    <a:p>
                      <a:r>
                        <a:rPr lang="en-US" sz="1600" dirty="0"/>
                        <a:t>A</a:t>
                      </a:r>
                    </a:p>
                  </a:txBody>
                  <a:tcPr/>
                </a:tc>
                <a:tc>
                  <a:txBody>
                    <a:bodyPr/>
                    <a:lstStyle/>
                    <a:p>
                      <a:r>
                        <a:rPr lang="en-US" sz="1600" dirty="0"/>
                        <a:t>1.2</a:t>
                      </a:r>
                    </a:p>
                  </a:txBody>
                  <a:tcPr/>
                </a:tc>
                <a:extLst>
                  <a:ext uri="{0D108BD9-81ED-4DB2-BD59-A6C34878D82A}">
                    <a16:rowId xmlns:a16="http://schemas.microsoft.com/office/drawing/2014/main" val="10004"/>
                  </a:ext>
                </a:extLst>
              </a:tr>
            </a:tbl>
          </a:graphicData>
        </a:graphic>
      </p:graphicFrame>
      <p:sp>
        <p:nvSpPr>
          <p:cNvPr id="9" name="Content Placeholder 2">
            <a:extLst>
              <a:ext uri="{FF2B5EF4-FFF2-40B4-BE49-F238E27FC236}">
                <a16:creationId xmlns:a16="http://schemas.microsoft.com/office/drawing/2014/main" id="{CEF6172A-90FB-F146-BF9E-BCB5E9D97131}"/>
              </a:ext>
            </a:extLst>
          </p:cNvPr>
          <p:cNvSpPr>
            <a:spLocks noGrp="1"/>
          </p:cNvSpPr>
          <p:nvPr>
            <p:ph idx="1"/>
          </p:nvPr>
        </p:nvSpPr>
        <p:spPr>
          <a:xfrm>
            <a:off x="685800" y="990601"/>
            <a:ext cx="7924800" cy="3200400"/>
          </a:xfrm>
        </p:spPr>
        <p:txBody>
          <a:bodyPr>
            <a:normAutofit lnSpcReduction="10000"/>
          </a:bodyPr>
          <a:lstStyle/>
          <a:p>
            <a:r>
              <a:rPr lang="en-US" dirty="0"/>
              <a:t>Assume the following training set</a:t>
            </a:r>
          </a:p>
          <a:p>
            <a:r>
              <a:rPr lang="en-US" dirty="0"/>
              <a:t>Assume a new point (.5, .2)</a:t>
            </a:r>
          </a:p>
          <a:p>
            <a:pPr lvl="1"/>
            <a:r>
              <a:rPr lang="en-US" dirty="0"/>
              <a:t>For all below, use Manhattan distance, if required, and show work</a:t>
            </a:r>
          </a:p>
          <a:p>
            <a:pPr lvl="1"/>
            <a:r>
              <a:rPr lang="en-US" dirty="0"/>
              <a:t>What would the output class for 3-nn be with no distance weighting?  </a:t>
            </a:r>
          </a:p>
          <a:p>
            <a:pPr lvl="1"/>
            <a:r>
              <a:rPr lang="en-US" dirty="0"/>
              <a:t>What would the output class for 3-nn be with squared inverse distance weighting?  </a:t>
            </a:r>
          </a:p>
          <a:p>
            <a:pPr lvl="1"/>
            <a:r>
              <a:rPr lang="en-US" dirty="0"/>
              <a:t>What would the 3-nn regression value be for the point be if we used the regression labels rather than the class labels and used squared inverse distance weighting?</a:t>
            </a:r>
          </a:p>
          <a:p>
            <a:pPr lvl="1"/>
            <a:endParaRPr lang="en-US" dirty="0"/>
          </a:p>
          <a:p>
            <a:pPr lvl="1"/>
            <a:endParaRPr lang="en-US" dirty="0"/>
          </a:p>
        </p:txBody>
      </p:sp>
    </p:spTree>
    <p:extLst>
      <p:ext uri="{BB962C8B-B14F-4D97-AF65-F5344CB8AC3E}">
        <p14:creationId xmlns:p14="http://schemas.microsoft.com/office/powerpoint/2010/main" val="2487589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001" y="152400"/>
            <a:ext cx="7772400" cy="838200"/>
          </a:xfrm>
        </p:spPr>
        <p:txBody>
          <a:bodyPr/>
          <a:lstStyle/>
          <a:p>
            <a:r>
              <a:rPr lang="en-US" dirty="0"/>
              <a:t>RBF Homework</a:t>
            </a:r>
          </a:p>
        </p:txBody>
      </p:sp>
      <p:sp>
        <p:nvSpPr>
          <p:cNvPr id="3" name="Content Placeholder 2"/>
          <p:cNvSpPr>
            <a:spLocks noGrp="1"/>
          </p:cNvSpPr>
          <p:nvPr>
            <p:ph idx="1"/>
          </p:nvPr>
        </p:nvSpPr>
        <p:spPr>
          <a:xfrm>
            <a:off x="685800" y="990600"/>
            <a:ext cx="7772400" cy="5105400"/>
          </a:xfrm>
        </p:spPr>
        <p:txBody>
          <a:bodyPr/>
          <a:lstStyle/>
          <a:p>
            <a:r>
              <a:rPr lang="en-US" dirty="0"/>
              <a:t>Assume you have an RBF with </a:t>
            </a:r>
          </a:p>
          <a:p>
            <a:pPr lvl="1"/>
            <a:r>
              <a:rPr lang="en-US" dirty="0"/>
              <a:t>Two inputs</a:t>
            </a:r>
          </a:p>
          <a:p>
            <a:pPr lvl="1"/>
            <a:r>
              <a:rPr lang="en-US" dirty="0"/>
              <a:t>Three output classes A, B, and C (linear units)</a:t>
            </a:r>
          </a:p>
          <a:p>
            <a:pPr lvl="1"/>
            <a:r>
              <a:rPr lang="en-US" dirty="0"/>
              <a:t>Three prototype nodes at (0,0), (.5,1) and (1,.5)</a:t>
            </a:r>
          </a:p>
          <a:p>
            <a:pPr lvl="1"/>
            <a:r>
              <a:rPr lang="en-US" dirty="0"/>
              <a:t>The radial basis function of the prototype nodes is </a:t>
            </a:r>
          </a:p>
          <a:p>
            <a:pPr lvl="2"/>
            <a:r>
              <a:rPr lang="en-US" dirty="0"/>
              <a:t>max(0, 1 – Manhattan distance between the prototype node and the instance)</a:t>
            </a:r>
          </a:p>
          <a:p>
            <a:pPr lvl="1"/>
            <a:r>
              <a:rPr lang="en-US" dirty="0"/>
              <a:t>Assume no bias and initial weights of .6 into output node A, -.4 into output node B, and 0 into output node C</a:t>
            </a:r>
          </a:p>
          <a:p>
            <a:pPr lvl="1"/>
            <a:r>
              <a:rPr lang="en-US" dirty="0"/>
              <a:t>Assume top layer training is the delta rule with LR = .1</a:t>
            </a:r>
          </a:p>
          <a:p>
            <a:r>
              <a:rPr lang="en-US" dirty="0"/>
              <a:t>Assume we input the single instance .6 .8</a:t>
            </a:r>
          </a:p>
          <a:p>
            <a:pPr lvl="1"/>
            <a:r>
              <a:rPr lang="en-US" dirty="0"/>
              <a:t>Which class would be the winner?</a:t>
            </a:r>
          </a:p>
          <a:p>
            <a:pPr lvl="1"/>
            <a:r>
              <a:rPr lang="en-US" dirty="0"/>
              <a:t>What would the weights be updated to if it were a training instance of .6 .8 with target class B? (thus B has target 1 and A has target 0)</a:t>
            </a:r>
          </a:p>
          <a:p>
            <a:endParaRPr lang="en-US" dirty="0"/>
          </a:p>
        </p:txBody>
      </p:sp>
      <p:sp>
        <p:nvSpPr>
          <p:cNvPr id="4" name="Footer Placeholder 3"/>
          <p:cNvSpPr>
            <a:spLocks noGrp="1"/>
          </p:cNvSpPr>
          <p:nvPr>
            <p:ph type="ftr" sz="quarter" idx="11"/>
          </p:nvPr>
        </p:nvSpPr>
        <p:spPr/>
        <p:txBody>
          <a:bodyPr/>
          <a:lstStyle/>
          <a:p>
            <a:pPr>
              <a:defRPr/>
            </a:pPr>
            <a:r>
              <a:rPr lang="en-US"/>
              <a:t>CS 270 - Homework</a:t>
            </a:r>
          </a:p>
        </p:txBody>
      </p:sp>
      <p:sp>
        <p:nvSpPr>
          <p:cNvPr id="5" name="Slide Number Placeholder 4"/>
          <p:cNvSpPr>
            <a:spLocks noGrp="1"/>
          </p:cNvSpPr>
          <p:nvPr>
            <p:ph type="sldNum" sz="quarter" idx="12"/>
          </p:nvPr>
        </p:nvSpPr>
        <p:spPr/>
        <p:txBody>
          <a:bodyPr/>
          <a:lstStyle/>
          <a:p>
            <a:pPr>
              <a:defRPr/>
            </a:pPr>
            <a:fld id="{F7E59994-5956-EC4E-A50F-7EFDD73B51E4}" type="slidenum">
              <a:rPr lang="en-US" smtClean="0"/>
              <a:pPr>
                <a:defRPr/>
              </a:pPr>
              <a:t>12</a:t>
            </a:fld>
            <a:endParaRPr lang="en-US"/>
          </a:p>
        </p:txBody>
      </p:sp>
    </p:spTree>
    <p:extLst>
      <p:ext uri="{BB962C8B-B14F-4D97-AF65-F5344CB8AC3E}">
        <p14:creationId xmlns:p14="http://schemas.microsoft.com/office/powerpoint/2010/main" val="3897083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533400" y="1188719"/>
          <a:ext cx="2628900" cy="3886201"/>
        </p:xfrm>
        <a:graphic>
          <a:graphicData uri="http://schemas.openxmlformats.org/drawingml/2006/table">
            <a:tbl>
              <a:tblPr firstRow="1" bandRow="1">
                <a:tableStyleId>{5940675A-B579-460E-94D1-54222C63F5DA}</a:tableStyleId>
              </a:tblPr>
              <a:tblGrid>
                <a:gridCol w="8763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424543">
                <a:tc>
                  <a:txBody>
                    <a:bodyPr/>
                    <a:lstStyle/>
                    <a:p>
                      <a:r>
                        <a:rPr lang="en-US" dirty="0"/>
                        <a:t>Size</a:t>
                      </a:r>
                    </a:p>
                    <a:p>
                      <a:r>
                        <a:rPr lang="en-US" dirty="0"/>
                        <a:t>(B,</a:t>
                      </a:r>
                      <a:r>
                        <a:rPr lang="en-US" baseline="0" dirty="0"/>
                        <a:t> S)</a:t>
                      </a:r>
                      <a:r>
                        <a:rPr lang="en-US" dirty="0"/>
                        <a:t> </a:t>
                      </a:r>
                      <a:endParaRPr lang="en-US" b="0" dirty="0"/>
                    </a:p>
                  </a:txBody>
                  <a:tcPr/>
                </a:tc>
                <a:tc>
                  <a:txBody>
                    <a:bodyPr/>
                    <a:lstStyle/>
                    <a:p>
                      <a:r>
                        <a:rPr lang="en-US" baseline="0" dirty="0"/>
                        <a:t>Color</a:t>
                      </a:r>
                    </a:p>
                    <a:p>
                      <a:r>
                        <a:rPr lang="en-US" baseline="0" dirty="0"/>
                        <a:t>(R,G,B)</a:t>
                      </a:r>
                      <a:endParaRPr lang="en-US" b="0" dirty="0"/>
                    </a:p>
                  </a:txBody>
                  <a:tcPr/>
                </a:tc>
                <a:tc>
                  <a:txBody>
                    <a:bodyPr/>
                    <a:lstStyle/>
                    <a:p>
                      <a:r>
                        <a:rPr lang="en-US" dirty="0"/>
                        <a:t>Output</a:t>
                      </a:r>
                    </a:p>
                    <a:p>
                      <a:r>
                        <a:rPr lang="en-US" dirty="0"/>
                        <a:t>(P,N)</a:t>
                      </a:r>
                      <a:endParaRPr lang="en-US" b="0" dirty="0"/>
                    </a:p>
                  </a:txBody>
                  <a:tcPr/>
                </a:tc>
                <a:extLst>
                  <a:ext uri="{0D108BD9-81ED-4DB2-BD59-A6C34878D82A}">
                    <a16:rowId xmlns:a16="http://schemas.microsoft.com/office/drawing/2014/main" val="10000"/>
                  </a:ext>
                </a:extLst>
              </a:tr>
              <a:tr h="424543">
                <a:tc>
                  <a:txBody>
                    <a:bodyPr/>
                    <a:lstStyle/>
                    <a:p>
                      <a:r>
                        <a:rPr lang="en-US" dirty="0"/>
                        <a:t>B</a:t>
                      </a:r>
                    </a:p>
                  </a:txBody>
                  <a:tcPr/>
                </a:tc>
                <a:tc>
                  <a:txBody>
                    <a:bodyPr/>
                    <a:lstStyle/>
                    <a:p>
                      <a:r>
                        <a:rPr lang="en-US" dirty="0"/>
                        <a:t>R</a:t>
                      </a:r>
                    </a:p>
                  </a:txBody>
                  <a:tcPr/>
                </a:tc>
                <a:tc>
                  <a:txBody>
                    <a:bodyPr/>
                    <a:lstStyle/>
                    <a:p>
                      <a:r>
                        <a:rPr lang="en-US" dirty="0"/>
                        <a:t>P</a:t>
                      </a:r>
                    </a:p>
                  </a:txBody>
                  <a:tcPr/>
                </a:tc>
                <a:extLst>
                  <a:ext uri="{0D108BD9-81ED-4DB2-BD59-A6C34878D82A}">
                    <a16:rowId xmlns:a16="http://schemas.microsoft.com/office/drawing/2014/main" val="10001"/>
                  </a:ext>
                </a:extLst>
              </a:tr>
              <a:tr h="424543">
                <a:tc>
                  <a:txBody>
                    <a:bodyPr/>
                    <a:lstStyle/>
                    <a:p>
                      <a:r>
                        <a:rPr lang="en-US" dirty="0"/>
                        <a:t>S</a:t>
                      </a:r>
                    </a:p>
                  </a:txBody>
                  <a:tcPr/>
                </a:tc>
                <a:tc>
                  <a:txBody>
                    <a:bodyPr/>
                    <a:lstStyle/>
                    <a:p>
                      <a:r>
                        <a:rPr lang="en-US" dirty="0"/>
                        <a:t>B</a:t>
                      </a:r>
                    </a:p>
                  </a:txBody>
                  <a:tcPr/>
                </a:tc>
                <a:tc>
                  <a:txBody>
                    <a:bodyPr/>
                    <a:lstStyle/>
                    <a:p>
                      <a:r>
                        <a:rPr lang="en-US" dirty="0"/>
                        <a:t>P</a:t>
                      </a:r>
                    </a:p>
                  </a:txBody>
                  <a:tcPr/>
                </a:tc>
                <a:extLst>
                  <a:ext uri="{0D108BD9-81ED-4DB2-BD59-A6C34878D82A}">
                    <a16:rowId xmlns:a16="http://schemas.microsoft.com/office/drawing/2014/main" val="10002"/>
                  </a:ext>
                </a:extLst>
              </a:tr>
              <a:tr h="424543">
                <a:tc>
                  <a:txBody>
                    <a:bodyPr/>
                    <a:lstStyle/>
                    <a:p>
                      <a:r>
                        <a:rPr lang="en-US" dirty="0"/>
                        <a:t>S</a:t>
                      </a:r>
                    </a:p>
                  </a:txBody>
                  <a:tcPr/>
                </a:tc>
                <a:tc>
                  <a:txBody>
                    <a:bodyPr/>
                    <a:lstStyle/>
                    <a:p>
                      <a:r>
                        <a:rPr lang="en-US" dirty="0"/>
                        <a:t>B</a:t>
                      </a:r>
                    </a:p>
                  </a:txBody>
                  <a:tcPr/>
                </a:tc>
                <a:tc>
                  <a:txBody>
                    <a:bodyPr/>
                    <a:lstStyle/>
                    <a:p>
                      <a:r>
                        <a:rPr lang="en-US" dirty="0"/>
                        <a:t>N</a:t>
                      </a:r>
                    </a:p>
                  </a:txBody>
                  <a:tcPr/>
                </a:tc>
                <a:extLst>
                  <a:ext uri="{0D108BD9-81ED-4DB2-BD59-A6C34878D82A}">
                    <a16:rowId xmlns:a16="http://schemas.microsoft.com/office/drawing/2014/main" val="10003"/>
                  </a:ext>
                </a:extLst>
              </a:tr>
              <a:tr h="424543">
                <a:tc>
                  <a:txBody>
                    <a:bodyPr/>
                    <a:lstStyle/>
                    <a:p>
                      <a:r>
                        <a:rPr lang="en-US" dirty="0"/>
                        <a:t>B</a:t>
                      </a:r>
                    </a:p>
                  </a:txBody>
                  <a:tcPr/>
                </a:tc>
                <a:tc>
                  <a:txBody>
                    <a:bodyPr/>
                    <a:lstStyle/>
                    <a:p>
                      <a:r>
                        <a:rPr lang="en-US" dirty="0"/>
                        <a:t>R</a:t>
                      </a:r>
                    </a:p>
                  </a:txBody>
                  <a:tcPr/>
                </a:tc>
                <a:tc>
                  <a:txBody>
                    <a:bodyPr/>
                    <a:lstStyle/>
                    <a:p>
                      <a:r>
                        <a:rPr lang="en-US" dirty="0"/>
                        <a:t>N</a:t>
                      </a:r>
                    </a:p>
                  </a:txBody>
                  <a:tcPr/>
                </a:tc>
                <a:extLst>
                  <a:ext uri="{0D108BD9-81ED-4DB2-BD59-A6C34878D82A}">
                    <a16:rowId xmlns:a16="http://schemas.microsoft.com/office/drawing/2014/main" val="10004"/>
                  </a:ext>
                </a:extLst>
              </a:tr>
              <a:tr h="424543">
                <a:tc>
                  <a:txBody>
                    <a:bodyPr/>
                    <a:lstStyle/>
                    <a:p>
                      <a:r>
                        <a:rPr lang="en-US" dirty="0"/>
                        <a:t>B</a:t>
                      </a:r>
                    </a:p>
                  </a:txBody>
                  <a:tcPr/>
                </a:tc>
                <a:tc>
                  <a:txBody>
                    <a:bodyPr/>
                    <a:lstStyle/>
                    <a:p>
                      <a:r>
                        <a:rPr lang="en-US" dirty="0"/>
                        <a:t>B</a:t>
                      </a:r>
                    </a:p>
                  </a:txBody>
                  <a:tcPr/>
                </a:tc>
                <a:tc>
                  <a:txBody>
                    <a:bodyPr/>
                    <a:lstStyle/>
                    <a:p>
                      <a:r>
                        <a:rPr lang="en-US" dirty="0"/>
                        <a:t>P</a:t>
                      </a:r>
                    </a:p>
                  </a:txBody>
                  <a:tcPr/>
                </a:tc>
                <a:extLst>
                  <a:ext uri="{0D108BD9-81ED-4DB2-BD59-A6C34878D82A}">
                    <a16:rowId xmlns:a16="http://schemas.microsoft.com/office/drawing/2014/main" val="10005"/>
                  </a:ext>
                </a:extLst>
              </a:tr>
              <a:tr h="424543">
                <a:tc>
                  <a:txBody>
                    <a:bodyPr/>
                    <a:lstStyle/>
                    <a:p>
                      <a:r>
                        <a:rPr lang="en-US" dirty="0"/>
                        <a:t>B</a:t>
                      </a:r>
                    </a:p>
                  </a:txBody>
                  <a:tcPr/>
                </a:tc>
                <a:tc>
                  <a:txBody>
                    <a:bodyPr/>
                    <a:lstStyle/>
                    <a:p>
                      <a:r>
                        <a:rPr lang="en-US" dirty="0"/>
                        <a:t>G</a:t>
                      </a:r>
                    </a:p>
                  </a:txBody>
                  <a:tcPr/>
                </a:tc>
                <a:tc>
                  <a:txBody>
                    <a:bodyPr/>
                    <a:lstStyle/>
                    <a:p>
                      <a:r>
                        <a:rPr lang="en-US" dirty="0"/>
                        <a:t>N</a:t>
                      </a:r>
                    </a:p>
                  </a:txBody>
                  <a:tcPr/>
                </a:tc>
                <a:extLst>
                  <a:ext uri="{0D108BD9-81ED-4DB2-BD59-A6C34878D82A}">
                    <a16:rowId xmlns:a16="http://schemas.microsoft.com/office/drawing/2014/main" val="10006"/>
                  </a:ext>
                </a:extLst>
              </a:tr>
              <a:tr h="424543">
                <a:tc>
                  <a:txBody>
                    <a:bodyPr/>
                    <a:lstStyle/>
                    <a:p>
                      <a:r>
                        <a:rPr lang="en-US" dirty="0"/>
                        <a:t>S</a:t>
                      </a:r>
                    </a:p>
                  </a:txBody>
                  <a:tcPr/>
                </a:tc>
                <a:tc>
                  <a:txBody>
                    <a:bodyPr/>
                    <a:lstStyle/>
                    <a:p>
                      <a:r>
                        <a:rPr lang="en-US" dirty="0"/>
                        <a:t>B</a:t>
                      </a:r>
                    </a:p>
                  </a:txBody>
                  <a:tcPr/>
                </a:tc>
                <a:tc>
                  <a:txBody>
                    <a:bodyPr/>
                    <a:lstStyle/>
                    <a:p>
                      <a:r>
                        <a:rPr lang="en-US" dirty="0"/>
                        <a:t>P</a:t>
                      </a:r>
                    </a:p>
                  </a:txBody>
                  <a:tcPr/>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11"/>
          </p:nvPr>
        </p:nvSpPr>
        <p:spPr/>
        <p:txBody>
          <a:bodyPr/>
          <a:lstStyle/>
          <a:p>
            <a:pPr>
              <a:defRPr/>
            </a:pPr>
            <a:r>
              <a:rPr lang="en-US"/>
              <a:t>CS 270 - Homework</a:t>
            </a:r>
          </a:p>
        </p:txBody>
      </p:sp>
      <p:sp>
        <p:nvSpPr>
          <p:cNvPr id="5" name="Slide Number Placeholder 4"/>
          <p:cNvSpPr>
            <a:spLocks noGrp="1"/>
          </p:cNvSpPr>
          <p:nvPr>
            <p:ph type="sldNum" sz="quarter" idx="12"/>
          </p:nvPr>
        </p:nvSpPr>
        <p:spPr/>
        <p:txBody>
          <a:bodyPr/>
          <a:lstStyle/>
          <a:p>
            <a:pPr>
              <a:defRPr/>
            </a:pPr>
            <a:fld id="{3FBD889E-B8BC-CD4F-8766-A35B44204BA2}" type="slidenum">
              <a:rPr lang="en-US" smtClean="0"/>
              <a:pPr>
                <a:defRPr/>
              </a:pPr>
              <a:t>13</a:t>
            </a:fld>
            <a:endParaRPr lang="en-US"/>
          </a:p>
        </p:txBody>
      </p:sp>
      <p:graphicFrame>
        <p:nvGraphicFramePr>
          <p:cNvPr id="52226" name="Object 2"/>
          <p:cNvGraphicFramePr>
            <a:graphicFrameLocks noChangeAspect="1"/>
          </p:cNvGraphicFramePr>
          <p:nvPr/>
        </p:nvGraphicFramePr>
        <p:xfrm>
          <a:off x="381000" y="5245100"/>
          <a:ext cx="3125788" cy="546100"/>
        </p:xfrm>
        <a:graphic>
          <a:graphicData uri="http://schemas.openxmlformats.org/presentationml/2006/ole">
            <mc:AlternateContent xmlns:mc="http://schemas.openxmlformats.org/markup-compatibility/2006">
              <mc:Choice xmlns:v="urn:schemas-microsoft-com:vml" Requires="v">
                <p:oleObj name="Equation" r:id="rId3" imgW="1968500" imgH="342900" progId="Equation.3">
                  <p:embed/>
                </p:oleObj>
              </mc:Choice>
              <mc:Fallback>
                <p:oleObj name="Equation" r:id="rId3" imgW="1968500" imgH="342900" progId="Equation.3">
                  <p:embed/>
                  <p:pic>
                    <p:nvPicPr>
                      <p:cNvPr id="522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245100"/>
                        <a:ext cx="3125788" cy="546100"/>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TextBox 7"/>
          <p:cNvSpPr txBox="1"/>
          <p:nvPr/>
        </p:nvSpPr>
        <p:spPr>
          <a:xfrm>
            <a:off x="3962400" y="1188719"/>
            <a:ext cx="4267200" cy="3170099"/>
          </a:xfrm>
          <a:prstGeom prst="rect">
            <a:avLst/>
          </a:prstGeom>
          <a:noFill/>
        </p:spPr>
        <p:txBody>
          <a:bodyPr wrap="square" rtlCol="0">
            <a:spAutoFit/>
          </a:bodyPr>
          <a:lstStyle/>
          <a:p>
            <a:r>
              <a:rPr lang="en-US" sz="2000" dirty="0"/>
              <a:t>For the given training set: </a:t>
            </a:r>
          </a:p>
          <a:p>
            <a:pPr marL="457200" indent="-457200">
              <a:buFont typeface="+mj-lt"/>
              <a:buAutoNum type="arabicPeriod"/>
            </a:pPr>
            <a:r>
              <a:rPr lang="en-US" sz="2000" dirty="0"/>
              <a:t>Create a table of the statistics needed to do Naïve Bayes</a:t>
            </a:r>
          </a:p>
          <a:p>
            <a:pPr marL="457200" indent="-457200">
              <a:buFont typeface="+mj-lt"/>
              <a:buAutoNum type="arabicPeriod"/>
            </a:pPr>
            <a:r>
              <a:rPr lang="en-US" sz="2000" dirty="0"/>
              <a:t>What would be the output for a new instance which is Small and Blue? (e.g. </a:t>
            </a:r>
            <a:r>
              <a:rPr lang="en-US" sz="2000"/>
              <a:t>highest probability)</a:t>
            </a:r>
            <a:endParaRPr lang="en-US" sz="2000" dirty="0"/>
          </a:p>
          <a:p>
            <a:pPr marL="457200" indent="-457200">
              <a:buFont typeface="+mj-lt"/>
              <a:buAutoNum type="arabicPeriod"/>
            </a:pPr>
            <a:r>
              <a:rPr lang="en-US" sz="2000" dirty="0"/>
              <a:t>What is the Naïve Bayes value and the normalized probability for each output class (P or N) for this case of Small and Blue?</a:t>
            </a:r>
          </a:p>
        </p:txBody>
      </p:sp>
      <p:sp>
        <p:nvSpPr>
          <p:cNvPr id="7" name="Rectangle 2"/>
          <p:cNvSpPr>
            <a:spLocks noGrp="1" noChangeArrowheads="1"/>
          </p:cNvSpPr>
          <p:nvPr>
            <p:ph type="title"/>
          </p:nvPr>
        </p:nvSpPr>
        <p:spPr>
          <a:xfrm>
            <a:off x="609600" y="190500"/>
            <a:ext cx="7772400" cy="838200"/>
          </a:xfrm>
        </p:spPr>
        <p:txBody>
          <a:bodyPr/>
          <a:lstStyle/>
          <a:p>
            <a:pPr eaLnBrk="1" hangingPunct="1">
              <a:defRPr/>
            </a:pPr>
            <a:r>
              <a:rPr lang="en-US" dirty="0">
                <a:ea typeface="+mj-ea"/>
                <a:cs typeface="+mj-cs"/>
              </a:rPr>
              <a:t>Naïve Bayes Homework</a:t>
            </a:r>
          </a:p>
        </p:txBody>
      </p:sp>
    </p:spTree>
    <p:extLst>
      <p:ext uri="{BB962C8B-B14F-4D97-AF65-F5344CB8AC3E}">
        <p14:creationId xmlns:p14="http://schemas.microsoft.com/office/powerpoint/2010/main" val="3746391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838200"/>
          </a:xfrm>
        </p:spPr>
        <p:txBody>
          <a:bodyPr/>
          <a:lstStyle/>
          <a:p>
            <a:r>
              <a:rPr lang="en-US" dirty="0"/>
              <a:t>HAC Homework</a:t>
            </a:r>
          </a:p>
        </p:txBody>
      </p:sp>
      <p:sp>
        <p:nvSpPr>
          <p:cNvPr id="3" name="Content Placeholder 2"/>
          <p:cNvSpPr>
            <a:spLocks noGrp="1"/>
          </p:cNvSpPr>
          <p:nvPr>
            <p:ph idx="1"/>
          </p:nvPr>
        </p:nvSpPr>
        <p:spPr>
          <a:xfrm>
            <a:off x="655243" y="1143000"/>
            <a:ext cx="7772400" cy="2514600"/>
          </a:xfrm>
        </p:spPr>
        <p:txBody>
          <a:bodyPr/>
          <a:lstStyle/>
          <a:p>
            <a:r>
              <a:rPr lang="en-US" dirty="0"/>
              <a:t>For the data set below show all iterations (from 5 clusters until 1 cluster remaining) for HAC single link. Show work. Use Manhattan distance.  In case of ties go with the cluster containing the least alphabetical instance. Show the dendrogram for the HAC case, including properly labeled distances on the vertical-axis of the dendrogram. </a:t>
            </a:r>
          </a:p>
          <a:p>
            <a:endParaRPr lang="en-US" dirty="0"/>
          </a:p>
          <a:p>
            <a:endParaRPr lang="en-US" dirty="0"/>
          </a:p>
        </p:txBody>
      </p:sp>
      <p:sp>
        <p:nvSpPr>
          <p:cNvPr id="4" name="Footer Placeholder 3"/>
          <p:cNvSpPr>
            <a:spLocks noGrp="1"/>
          </p:cNvSpPr>
          <p:nvPr>
            <p:ph type="ftr" sz="quarter" idx="11"/>
          </p:nvPr>
        </p:nvSpPr>
        <p:spPr/>
        <p:txBody>
          <a:bodyPr/>
          <a:lstStyle/>
          <a:p>
            <a:pPr>
              <a:defRPr/>
            </a:pPr>
            <a:r>
              <a:rPr lang="en-US"/>
              <a:t>CS 270 - Homework</a:t>
            </a:r>
            <a:endParaRPr lang="en-US" dirty="0"/>
          </a:p>
        </p:txBody>
      </p:sp>
      <p:sp>
        <p:nvSpPr>
          <p:cNvPr id="5" name="Slide Number Placeholder 4"/>
          <p:cNvSpPr>
            <a:spLocks noGrp="1"/>
          </p:cNvSpPr>
          <p:nvPr>
            <p:ph type="sldNum" sz="quarter" idx="12"/>
          </p:nvPr>
        </p:nvSpPr>
        <p:spPr/>
        <p:txBody>
          <a:bodyPr/>
          <a:lstStyle/>
          <a:p>
            <a:pPr>
              <a:defRPr/>
            </a:pPr>
            <a:fld id="{855AF27C-A912-7D4C-A91C-22684913B2EC}" type="slidenum">
              <a:rPr lang="en-US" smtClean="0"/>
              <a:pPr>
                <a:defRPr/>
              </a:pPr>
              <a:t>14</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540048103"/>
              </p:ext>
            </p:extLst>
          </p:nvPr>
        </p:nvGraphicFramePr>
        <p:xfrm>
          <a:off x="3733800" y="3810000"/>
          <a:ext cx="1753713" cy="2204622"/>
        </p:xfrm>
        <a:graphic>
          <a:graphicData uri="http://schemas.openxmlformats.org/drawingml/2006/table">
            <a:tbl>
              <a:tblPr firstRow="1" bandRow="1">
                <a:tableStyleId>{93296810-A885-4BE3-A3E7-6D5BEEA58F35}</a:tableStyleId>
              </a:tblPr>
              <a:tblGrid>
                <a:gridCol w="838200">
                  <a:extLst>
                    <a:ext uri="{9D8B030D-6E8A-4147-A177-3AD203B41FA5}">
                      <a16:colId xmlns:a16="http://schemas.microsoft.com/office/drawing/2014/main" val="20000"/>
                    </a:ext>
                  </a:extLst>
                </a:gridCol>
                <a:gridCol w="458313">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67437">
                <a:tc>
                  <a:txBody>
                    <a:bodyPr/>
                    <a:lstStyle/>
                    <a:p>
                      <a:r>
                        <a:rPr lang="en-US" sz="1600" b="0" i="1" dirty="0"/>
                        <a:t>Pattern</a:t>
                      </a:r>
                    </a:p>
                  </a:txBody>
                  <a:tcPr/>
                </a:tc>
                <a:tc>
                  <a:txBody>
                    <a:bodyPr/>
                    <a:lstStyle/>
                    <a:p>
                      <a:r>
                        <a:rPr lang="en-US" sz="1600" b="0" i="1" dirty="0"/>
                        <a:t>x</a:t>
                      </a:r>
                    </a:p>
                  </a:txBody>
                  <a:tcPr/>
                </a:tc>
                <a:tc>
                  <a:txBody>
                    <a:bodyPr/>
                    <a:lstStyle/>
                    <a:p>
                      <a:r>
                        <a:rPr lang="en-US" sz="1600" b="0" i="1" dirty="0"/>
                        <a:t>y</a:t>
                      </a:r>
                    </a:p>
                  </a:txBody>
                  <a:tcPr/>
                </a:tc>
                <a:extLst>
                  <a:ext uri="{0D108BD9-81ED-4DB2-BD59-A6C34878D82A}">
                    <a16:rowId xmlns:a16="http://schemas.microsoft.com/office/drawing/2014/main" val="10000"/>
                  </a:ext>
                </a:extLst>
              </a:tr>
              <a:tr h="367437">
                <a:tc>
                  <a:txBody>
                    <a:bodyPr/>
                    <a:lstStyle/>
                    <a:p>
                      <a:r>
                        <a:rPr lang="en-US" sz="1600" i="1" dirty="0"/>
                        <a:t>a</a:t>
                      </a:r>
                    </a:p>
                  </a:txBody>
                  <a:tcPr/>
                </a:tc>
                <a:tc>
                  <a:txBody>
                    <a:bodyPr/>
                    <a:lstStyle/>
                    <a:p>
                      <a:r>
                        <a:rPr lang="en-US" sz="1600" dirty="0"/>
                        <a:t>.8</a:t>
                      </a:r>
                    </a:p>
                  </a:txBody>
                  <a:tcPr/>
                </a:tc>
                <a:tc>
                  <a:txBody>
                    <a:bodyPr/>
                    <a:lstStyle/>
                    <a:p>
                      <a:r>
                        <a:rPr lang="en-US" sz="1600" dirty="0"/>
                        <a:t>.7</a:t>
                      </a:r>
                    </a:p>
                  </a:txBody>
                  <a:tcPr/>
                </a:tc>
                <a:extLst>
                  <a:ext uri="{0D108BD9-81ED-4DB2-BD59-A6C34878D82A}">
                    <a16:rowId xmlns:a16="http://schemas.microsoft.com/office/drawing/2014/main" val="10001"/>
                  </a:ext>
                </a:extLst>
              </a:tr>
              <a:tr h="367437">
                <a:tc>
                  <a:txBody>
                    <a:bodyPr/>
                    <a:lstStyle/>
                    <a:p>
                      <a:r>
                        <a:rPr lang="en-US" sz="1600" i="1" dirty="0"/>
                        <a:t>b</a:t>
                      </a:r>
                    </a:p>
                  </a:txBody>
                  <a:tcPr/>
                </a:tc>
                <a:tc>
                  <a:txBody>
                    <a:bodyPr/>
                    <a:lstStyle/>
                    <a:p>
                      <a:r>
                        <a:rPr lang="en-US" sz="1600" dirty="0"/>
                        <a:t>-.1</a:t>
                      </a:r>
                    </a:p>
                  </a:txBody>
                  <a:tcPr/>
                </a:tc>
                <a:tc>
                  <a:txBody>
                    <a:bodyPr/>
                    <a:lstStyle/>
                    <a:p>
                      <a:r>
                        <a:rPr lang="en-US" sz="1600" dirty="0"/>
                        <a:t>.2</a:t>
                      </a:r>
                    </a:p>
                  </a:txBody>
                  <a:tcPr/>
                </a:tc>
                <a:extLst>
                  <a:ext uri="{0D108BD9-81ED-4DB2-BD59-A6C34878D82A}">
                    <a16:rowId xmlns:a16="http://schemas.microsoft.com/office/drawing/2014/main" val="10002"/>
                  </a:ext>
                </a:extLst>
              </a:tr>
              <a:tr h="367437">
                <a:tc>
                  <a:txBody>
                    <a:bodyPr/>
                    <a:lstStyle/>
                    <a:p>
                      <a:r>
                        <a:rPr lang="en-US" sz="1600" i="1" dirty="0"/>
                        <a:t>c</a:t>
                      </a:r>
                    </a:p>
                  </a:txBody>
                  <a:tcPr/>
                </a:tc>
                <a:tc>
                  <a:txBody>
                    <a:bodyPr/>
                    <a:lstStyle/>
                    <a:p>
                      <a:r>
                        <a:rPr lang="en-US" sz="1600" dirty="0"/>
                        <a:t>.9</a:t>
                      </a:r>
                    </a:p>
                  </a:txBody>
                  <a:tcPr/>
                </a:tc>
                <a:tc>
                  <a:txBody>
                    <a:bodyPr/>
                    <a:lstStyle/>
                    <a:p>
                      <a:r>
                        <a:rPr lang="en-US" sz="1600" dirty="0"/>
                        <a:t>.8</a:t>
                      </a:r>
                    </a:p>
                  </a:txBody>
                  <a:tcPr/>
                </a:tc>
                <a:extLst>
                  <a:ext uri="{0D108BD9-81ED-4DB2-BD59-A6C34878D82A}">
                    <a16:rowId xmlns:a16="http://schemas.microsoft.com/office/drawing/2014/main" val="10003"/>
                  </a:ext>
                </a:extLst>
              </a:tr>
              <a:tr h="367437">
                <a:tc>
                  <a:txBody>
                    <a:bodyPr/>
                    <a:lstStyle/>
                    <a:p>
                      <a:r>
                        <a:rPr lang="en-US" sz="1600" i="1" dirty="0"/>
                        <a:t>d</a:t>
                      </a:r>
                    </a:p>
                  </a:txBody>
                  <a:tcPr/>
                </a:tc>
                <a:tc>
                  <a:txBody>
                    <a:bodyPr/>
                    <a:lstStyle/>
                    <a:p>
                      <a:r>
                        <a:rPr lang="en-US" sz="1600" dirty="0"/>
                        <a:t>0</a:t>
                      </a:r>
                    </a:p>
                  </a:txBody>
                  <a:tcPr/>
                </a:tc>
                <a:tc>
                  <a:txBody>
                    <a:bodyPr/>
                    <a:lstStyle/>
                    <a:p>
                      <a:r>
                        <a:rPr lang="en-US" sz="1600" dirty="0"/>
                        <a:t>.2</a:t>
                      </a:r>
                    </a:p>
                  </a:txBody>
                  <a:tcPr/>
                </a:tc>
                <a:extLst>
                  <a:ext uri="{0D108BD9-81ED-4DB2-BD59-A6C34878D82A}">
                    <a16:rowId xmlns:a16="http://schemas.microsoft.com/office/drawing/2014/main" val="10004"/>
                  </a:ext>
                </a:extLst>
              </a:tr>
              <a:tr h="367437">
                <a:tc>
                  <a:txBody>
                    <a:bodyPr/>
                    <a:lstStyle/>
                    <a:p>
                      <a:r>
                        <a:rPr lang="en-US" sz="1600" i="1" dirty="0"/>
                        <a:t>e</a:t>
                      </a:r>
                    </a:p>
                  </a:txBody>
                  <a:tcPr/>
                </a:tc>
                <a:tc>
                  <a:txBody>
                    <a:bodyPr/>
                    <a:lstStyle/>
                    <a:p>
                      <a:r>
                        <a:rPr lang="en-US" sz="1600" dirty="0"/>
                        <a:t>.2</a:t>
                      </a:r>
                    </a:p>
                  </a:txBody>
                  <a:tcPr/>
                </a:tc>
                <a:tc>
                  <a:txBody>
                    <a:bodyPr/>
                    <a:lstStyle/>
                    <a:p>
                      <a:r>
                        <a:rPr lang="en-US" sz="1600" dirty="0"/>
                        <a:t>.1</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02428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7B78-6705-A246-9B66-8E323A73F30D}"/>
              </a:ext>
            </a:extLst>
          </p:cNvPr>
          <p:cNvSpPr>
            <a:spLocks noGrp="1"/>
          </p:cNvSpPr>
          <p:nvPr>
            <p:ph type="title"/>
          </p:nvPr>
        </p:nvSpPr>
        <p:spPr/>
        <p:txBody>
          <a:bodyPr/>
          <a:lstStyle/>
          <a:p>
            <a:r>
              <a:rPr lang="en-US" dirty="0"/>
              <a:t>Silhouette Homework</a:t>
            </a:r>
          </a:p>
        </p:txBody>
      </p:sp>
      <p:sp>
        <p:nvSpPr>
          <p:cNvPr id="3" name="Content Placeholder 2">
            <a:extLst>
              <a:ext uri="{FF2B5EF4-FFF2-40B4-BE49-F238E27FC236}">
                <a16:creationId xmlns:a16="http://schemas.microsoft.com/office/drawing/2014/main" id="{B1F5C3D1-CA47-0D4E-AB6F-E9B7B4CB6BEF}"/>
              </a:ext>
            </a:extLst>
          </p:cNvPr>
          <p:cNvSpPr>
            <a:spLocks noGrp="1"/>
          </p:cNvSpPr>
          <p:nvPr>
            <p:ph idx="1"/>
          </p:nvPr>
        </p:nvSpPr>
        <p:spPr>
          <a:xfrm>
            <a:off x="685800" y="1447800"/>
            <a:ext cx="7772400" cy="1905000"/>
          </a:xfrm>
        </p:spPr>
        <p:txBody>
          <a:bodyPr/>
          <a:lstStyle/>
          <a:p>
            <a:r>
              <a:rPr lang="en-US" dirty="0"/>
              <a:t>Assume a clustering with {</a:t>
            </a:r>
            <a:r>
              <a:rPr lang="en-US" dirty="0" err="1"/>
              <a:t>a,b</a:t>
            </a:r>
            <a:r>
              <a:rPr lang="en-US" dirty="0"/>
              <a:t>} in cluster 1 and {</a:t>
            </a:r>
            <a:r>
              <a:rPr lang="en-US" dirty="0" err="1"/>
              <a:t>c,d,e</a:t>
            </a:r>
            <a:r>
              <a:rPr lang="en-US" dirty="0"/>
              <a:t>} in cluster 2. What would the Silhouette score be for a) each instance, b) each cluster, and c) the entire clustering. d) Sketch the Silhouette visualization for this clustering. Use Manhattan distance for your distance calculations.</a:t>
            </a:r>
          </a:p>
        </p:txBody>
      </p:sp>
      <p:sp>
        <p:nvSpPr>
          <p:cNvPr id="4" name="Footer Placeholder 3">
            <a:extLst>
              <a:ext uri="{FF2B5EF4-FFF2-40B4-BE49-F238E27FC236}">
                <a16:creationId xmlns:a16="http://schemas.microsoft.com/office/drawing/2014/main" id="{0476E167-CAA7-0346-8BBD-808EDF8BB33A}"/>
              </a:ext>
            </a:extLst>
          </p:cNvPr>
          <p:cNvSpPr>
            <a:spLocks noGrp="1"/>
          </p:cNvSpPr>
          <p:nvPr>
            <p:ph type="ftr" sz="quarter" idx="11"/>
          </p:nvPr>
        </p:nvSpPr>
        <p:spPr/>
        <p:txBody>
          <a:bodyPr/>
          <a:lstStyle/>
          <a:p>
            <a:pPr>
              <a:defRPr/>
            </a:pPr>
            <a:r>
              <a:rPr lang="en-US"/>
              <a:t>CS 270 - Homework</a:t>
            </a:r>
            <a:endParaRPr lang="en-US" dirty="0"/>
          </a:p>
        </p:txBody>
      </p:sp>
      <p:sp>
        <p:nvSpPr>
          <p:cNvPr id="5" name="Slide Number Placeholder 4">
            <a:extLst>
              <a:ext uri="{FF2B5EF4-FFF2-40B4-BE49-F238E27FC236}">
                <a16:creationId xmlns:a16="http://schemas.microsoft.com/office/drawing/2014/main" id="{B1BD1A0C-CEC1-1147-87DE-DDC21744C49F}"/>
              </a:ext>
            </a:extLst>
          </p:cNvPr>
          <p:cNvSpPr>
            <a:spLocks noGrp="1"/>
          </p:cNvSpPr>
          <p:nvPr>
            <p:ph type="sldNum" sz="quarter" idx="12"/>
          </p:nvPr>
        </p:nvSpPr>
        <p:spPr/>
        <p:txBody>
          <a:bodyPr/>
          <a:lstStyle/>
          <a:p>
            <a:pPr>
              <a:defRPr/>
            </a:pPr>
            <a:fld id="{855AF27C-A912-7D4C-A91C-22684913B2EC}" type="slidenum">
              <a:rPr lang="en-US" smtClean="0"/>
              <a:pPr>
                <a:defRPr/>
              </a:pPr>
              <a:t>15</a:t>
            </a:fld>
            <a:endParaRPr lang="en-US"/>
          </a:p>
        </p:txBody>
      </p:sp>
      <p:graphicFrame>
        <p:nvGraphicFramePr>
          <p:cNvPr id="6" name="Table 5">
            <a:extLst>
              <a:ext uri="{FF2B5EF4-FFF2-40B4-BE49-F238E27FC236}">
                <a16:creationId xmlns:a16="http://schemas.microsoft.com/office/drawing/2014/main" id="{7525554C-2A3D-FF48-AC29-68F1136C17D6}"/>
              </a:ext>
            </a:extLst>
          </p:cNvPr>
          <p:cNvGraphicFramePr>
            <a:graphicFrameLocks noGrp="1"/>
          </p:cNvGraphicFramePr>
          <p:nvPr>
            <p:extLst>
              <p:ext uri="{D42A27DB-BD31-4B8C-83A1-F6EECF244321}">
                <p14:modId xmlns:p14="http://schemas.microsoft.com/office/powerpoint/2010/main" val="2398716835"/>
              </p:ext>
            </p:extLst>
          </p:nvPr>
        </p:nvGraphicFramePr>
        <p:xfrm>
          <a:off x="3733800" y="3810000"/>
          <a:ext cx="1753713" cy="2204622"/>
        </p:xfrm>
        <a:graphic>
          <a:graphicData uri="http://schemas.openxmlformats.org/drawingml/2006/table">
            <a:tbl>
              <a:tblPr firstRow="1" bandRow="1">
                <a:tableStyleId>{93296810-A885-4BE3-A3E7-6D5BEEA58F35}</a:tableStyleId>
              </a:tblPr>
              <a:tblGrid>
                <a:gridCol w="838200">
                  <a:extLst>
                    <a:ext uri="{9D8B030D-6E8A-4147-A177-3AD203B41FA5}">
                      <a16:colId xmlns:a16="http://schemas.microsoft.com/office/drawing/2014/main" val="20000"/>
                    </a:ext>
                  </a:extLst>
                </a:gridCol>
                <a:gridCol w="458313">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67437">
                <a:tc>
                  <a:txBody>
                    <a:bodyPr/>
                    <a:lstStyle/>
                    <a:p>
                      <a:r>
                        <a:rPr lang="en-US" sz="1600" b="0" i="1" dirty="0"/>
                        <a:t>Pattern</a:t>
                      </a:r>
                    </a:p>
                  </a:txBody>
                  <a:tcPr/>
                </a:tc>
                <a:tc>
                  <a:txBody>
                    <a:bodyPr/>
                    <a:lstStyle/>
                    <a:p>
                      <a:r>
                        <a:rPr lang="en-US" sz="1600" b="0" i="1" dirty="0"/>
                        <a:t>x</a:t>
                      </a:r>
                    </a:p>
                  </a:txBody>
                  <a:tcPr/>
                </a:tc>
                <a:tc>
                  <a:txBody>
                    <a:bodyPr/>
                    <a:lstStyle/>
                    <a:p>
                      <a:r>
                        <a:rPr lang="en-US" sz="1600" b="0" i="1" dirty="0"/>
                        <a:t>y</a:t>
                      </a:r>
                    </a:p>
                  </a:txBody>
                  <a:tcPr/>
                </a:tc>
                <a:extLst>
                  <a:ext uri="{0D108BD9-81ED-4DB2-BD59-A6C34878D82A}">
                    <a16:rowId xmlns:a16="http://schemas.microsoft.com/office/drawing/2014/main" val="10000"/>
                  </a:ext>
                </a:extLst>
              </a:tr>
              <a:tr h="367437">
                <a:tc>
                  <a:txBody>
                    <a:bodyPr/>
                    <a:lstStyle/>
                    <a:p>
                      <a:r>
                        <a:rPr lang="en-US" sz="1600" i="1" dirty="0"/>
                        <a:t>a</a:t>
                      </a:r>
                    </a:p>
                  </a:txBody>
                  <a:tcPr>
                    <a:solidFill>
                      <a:srgbClr val="92D050"/>
                    </a:solidFill>
                  </a:tcPr>
                </a:tc>
                <a:tc>
                  <a:txBody>
                    <a:bodyPr/>
                    <a:lstStyle/>
                    <a:p>
                      <a:r>
                        <a:rPr lang="en-US" sz="1600" dirty="0"/>
                        <a:t>.8</a:t>
                      </a:r>
                    </a:p>
                  </a:txBody>
                  <a:tcPr>
                    <a:solidFill>
                      <a:srgbClr val="92D050"/>
                    </a:solidFill>
                  </a:tcPr>
                </a:tc>
                <a:tc>
                  <a:txBody>
                    <a:bodyPr/>
                    <a:lstStyle/>
                    <a:p>
                      <a:r>
                        <a:rPr lang="en-US" sz="1600" dirty="0"/>
                        <a:t>.7</a:t>
                      </a:r>
                    </a:p>
                  </a:txBody>
                  <a:tcPr>
                    <a:solidFill>
                      <a:srgbClr val="92D050"/>
                    </a:solidFill>
                  </a:tcPr>
                </a:tc>
                <a:extLst>
                  <a:ext uri="{0D108BD9-81ED-4DB2-BD59-A6C34878D82A}">
                    <a16:rowId xmlns:a16="http://schemas.microsoft.com/office/drawing/2014/main" val="10001"/>
                  </a:ext>
                </a:extLst>
              </a:tr>
              <a:tr h="367437">
                <a:tc>
                  <a:txBody>
                    <a:bodyPr/>
                    <a:lstStyle/>
                    <a:p>
                      <a:r>
                        <a:rPr lang="en-US" sz="1600" i="1" dirty="0"/>
                        <a:t>b</a:t>
                      </a:r>
                    </a:p>
                  </a:txBody>
                  <a:tcPr>
                    <a:solidFill>
                      <a:srgbClr val="92D050"/>
                    </a:solidFill>
                  </a:tcPr>
                </a:tc>
                <a:tc>
                  <a:txBody>
                    <a:bodyPr/>
                    <a:lstStyle/>
                    <a:p>
                      <a:r>
                        <a:rPr lang="en-US" sz="1600" dirty="0"/>
                        <a:t>.9</a:t>
                      </a:r>
                    </a:p>
                  </a:txBody>
                  <a:tcPr>
                    <a:solidFill>
                      <a:srgbClr val="92D050"/>
                    </a:solidFill>
                  </a:tcPr>
                </a:tc>
                <a:tc>
                  <a:txBody>
                    <a:bodyPr/>
                    <a:lstStyle/>
                    <a:p>
                      <a:r>
                        <a:rPr lang="en-US" sz="1600" dirty="0"/>
                        <a:t>.8</a:t>
                      </a:r>
                    </a:p>
                  </a:txBody>
                  <a:tcPr>
                    <a:solidFill>
                      <a:srgbClr val="92D050"/>
                    </a:solidFill>
                  </a:tcPr>
                </a:tc>
                <a:extLst>
                  <a:ext uri="{0D108BD9-81ED-4DB2-BD59-A6C34878D82A}">
                    <a16:rowId xmlns:a16="http://schemas.microsoft.com/office/drawing/2014/main" val="10002"/>
                  </a:ext>
                </a:extLst>
              </a:tr>
              <a:tr h="367437">
                <a:tc>
                  <a:txBody>
                    <a:bodyPr/>
                    <a:lstStyle/>
                    <a:p>
                      <a:r>
                        <a:rPr lang="en-US" sz="1600" i="1" dirty="0"/>
                        <a:t>c</a:t>
                      </a:r>
                    </a:p>
                  </a:txBody>
                  <a:tcPr>
                    <a:solidFill>
                      <a:srgbClr val="FFC000"/>
                    </a:solidFill>
                  </a:tcPr>
                </a:tc>
                <a:tc>
                  <a:txBody>
                    <a:bodyPr/>
                    <a:lstStyle/>
                    <a:p>
                      <a:r>
                        <a:rPr lang="en-US" sz="1600" dirty="0"/>
                        <a:t>.6</a:t>
                      </a:r>
                    </a:p>
                  </a:txBody>
                  <a:tcPr>
                    <a:solidFill>
                      <a:srgbClr val="FFC000"/>
                    </a:solidFill>
                  </a:tcPr>
                </a:tc>
                <a:tc>
                  <a:txBody>
                    <a:bodyPr/>
                    <a:lstStyle/>
                    <a:p>
                      <a:r>
                        <a:rPr lang="en-US" sz="1600" dirty="0"/>
                        <a:t>.6</a:t>
                      </a:r>
                    </a:p>
                  </a:txBody>
                  <a:tcPr>
                    <a:solidFill>
                      <a:srgbClr val="FFC000"/>
                    </a:solidFill>
                  </a:tcPr>
                </a:tc>
                <a:extLst>
                  <a:ext uri="{0D108BD9-81ED-4DB2-BD59-A6C34878D82A}">
                    <a16:rowId xmlns:a16="http://schemas.microsoft.com/office/drawing/2014/main" val="10003"/>
                  </a:ext>
                </a:extLst>
              </a:tr>
              <a:tr h="367437">
                <a:tc>
                  <a:txBody>
                    <a:bodyPr/>
                    <a:lstStyle/>
                    <a:p>
                      <a:r>
                        <a:rPr lang="en-US" sz="1600" i="1" dirty="0"/>
                        <a:t>d</a:t>
                      </a:r>
                    </a:p>
                  </a:txBody>
                  <a:tcPr>
                    <a:solidFill>
                      <a:srgbClr val="FFC000"/>
                    </a:solidFill>
                  </a:tcPr>
                </a:tc>
                <a:tc>
                  <a:txBody>
                    <a:bodyPr/>
                    <a:lstStyle/>
                    <a:p>
                      <a:r>
                        <a:rPr lang="en-US" sz="1600" dirty="0"/>
                        <a:t>0</a:t>
                      </a:r>
                    </a:p>
                  </a:txBody>
                  <a:tcPr>
                    <a:solidFill>
                      <a:srgbClr val="FFC000"/>
                    </a:solidFill>
                  </a:tcPr>
                </a:tc>
                <a:tc>
                  <a:txBody>
                    <a:bodyPr/>
                    <a:lstStyle/>
                    <a:p>
                      <a:r>
                        <a:rPr lang="en-US" sz="1600" dirty="0"/>
                        <a:t>.2</a:t>
                      </a:r>
                    </a:p>
                  </a:txBody>
                  <a:tcPr>
                    <a:solidFill>
                      <a:srgbClr val="FFC000"/>
                    </a:solidFill>
                  </a:tcPr>
                </a:tc>
                <a:extLst>
                  <a:ext uri="{0D108BD9-81ED-4DB2-BD59-A6C34878D82A}">
                    <a16:rowId xmlns:a16="http://schemas.microsoft.com/office/drawing/2014/main" val="10004"/>
                  </a:ext>
                </a:extLst>
              </a:tr>
              <a:tr h="367437">
                <a:tc>
                  <a:txBody>
                    <a:bodyPr/>
                    <a:lstStyle/>
                    <a:p>
                      <a:r>
                        <a:rPr lang="en-US" sz="1600" i="1" dirty="0"/>
                        <a:t>e</a:t>
                      </a:r>
                    </a:p>
                  </a:txBody>
                  <a:tcPr>
                    <a:solidFill>
                      <a:srgbClr val="FFC000"/>
                    </a:solidFill>
                  </a:tcPr>
                </a:tc>
                <a:tc>
                  <a:txBody>
                    <a:bodyPr/>
                    <a:lstStyle/>
                    <a:p>
                      <a:r>
                        <a:rPr lang="en-US" sz="1600" dirty="0"/>
                        <a:t>.2</a:t>
                      </a:r>
                    </a:p>
                  </a:txBody>
                  <a:tcPr>
                    <a:solidFill>
                      <a:srgbClr val="FFC000"/>
                    </a:solidFill>
                  </a:tcPr>
                </a:tc>
                <a:tc>
                  <a:txBody>
                    <a:bodyPr/>
                    <a:lstStyle/>
                    <a:p>
                      <a:r>
                        <a:rPr lang="en-US" sz="1600" dirty="0"/>
                        <a:t>.1</a:t>
                      </a:r>
                    </a:p>
                  </a:txBody>
                  <a:tcPr>
                    <a:solidFill>
                      <a:srgbClr val="FFC000"/>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93018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838200"/>
          </a:xfrm>
        </p:spPr>
        <p:txBody>
          <a:bodyPr/>
          <a:lstStyle/>
          <a:p>
            <a:r>
              <a:rPr lang="en-US" i="1" dirty="0"/>
              <a:t>k</a:t>
            </a:r>
            <a:r>
              <a:rPr lang="en-US" dirty="0"/>
              <a:t>-means Homework</a:t>
            </a:r>
          </a:p>
        </p:txBody>
      </p:sp>
      <p:sp>
        <p:nvSpPr>
          <p:cNvPr id="3" name="Content Placeholder 2"/>
          <p:cNvSpPr>
            <a:spLocks noGrp="1"/>
          </p:cNvSpPr>
          <p:nvPr>
            <p:ph idx="1"/>
          </p:nvPr>
        </p:nvSpPr>
        <p:spPr>
          <a:xfrm>
            <a:off x="655243" y="1143000"/>
            <a:ext cx="7772400" cy="2514600"/>
          </a:xfrm>
        </p:spPr>
        <p:txBody>
          <a:bodyPr>
            <a:normAutofit fontScale="92500" lnSpcReduction="10000"/>
          </a:bodyPr>
          <a:lstStyle/>
          <a:p>
            <a:r>
              <a:rPr lang="en-US" dirty="0"/>
              <a:t>For the data below, show the centroid values and which instances are closest to each centroid </a:t>
            </a:r>
            <a:r>
              <a:rPr lang="en-US" i="1" dirty="0"/>
              <a:t>after</a:t>
            </a:r>
            <a:r>
              <a:rPr lang="en-US" dirty="0"/>
              <a:t> centroid calculation for two iterations of </a:t>
            </a:r>
            <a:r>
              <a:rPr lang="en-US" i="1" dirty="0"/>
              <a:t>k</a:t>
            </a:r>
            <a:r>
              <a:rPr lang="en-US" dirty="0"/>
              <a:t>-means using Manhattan distance</a:t>
            </a:r>
          </a:p>
          <a:p>
            <a:r>
              <a:rPr lang="en-US" dirty="0"/>
              <a:t>By 2 iterations I mean 2 centroid changes after the initial centroids </a:t>
            </a:r>
          </a:p>
          <a:p>
            <a:r>
              <a:rPr lang="en-US" dirty="0"/>
              <a:t>Assume </a:t>
            </a:r>
            <a:r>
              <a:rPr lang="en-US" i="1" dirty="0"/>
              <a:t>k </a:t>
            </a:r>
            <a:r>
              <a:rPr lang="en-US" dirty="0"/>
              <a:t>= 2 and that the first two instances are the initial centroids</a:t>
            </a:r>
          </a:p>
          <a:p>
            <a:endParaRPr lang="en-US" dirty="0"/>
          </a:p>
          <a:p>
            <a:endParaRPr lang="en-US" dirty="0"/>
          </a:p>
        </p:txBody>
      </p:sp>
      <p:sp>
        <p:nvSpPr>
          <p:cNvPr id="4" name="Footer Placeholder 3"/>
          <p:cNvSpPr>
            <a:spLocks noGrp="1"/>
          </p:cNvSpPr>
          <p:nvPr>
            <p:ph type="ftr" sz="quarter" idx="11"/>
          </p:nvPr>
        </p:nvSpPr>
        <p:spPr/>
        <p:txBody>
          <a:bodyPr/>
          <a:lstStyle/>
          <a:p>
            <a:pPr>
              <a:defRPr/>
            </a:pPr>
            <a:r>
              <a:rPr lang="en-US"/>
              <a:t>CS 270 - Homework</a:t>
            </a:r>
          </a:p>
        </p:txBody>
      </p:sp>
      <p:sp>
        <p:nvSpPr>
          <p:cNvPr id="5" name="Slide Number Placeholder 4"/>
          <p:cNvSpPr>
            <a:spLocks noGrp="1"/>
          </p:cNvSpPr>
          <p:nvPr>
            <p:ph type="sldNum" sz="quarter" idx="12"/>
          </p:nvPr>
        </p:nvSpPr>
        <p:spPr/>
        <p:txBody>
          <a:bodyPr/>
          <a:lstStyle/>
          <a:p>
            <a:pPr>
              <a:defRPr/>
            </a:pPr>
            <a:fld id="{855AF27C-A912-7D4C-A91C-22684913B2EC}" type="slidenum">
              <a:rPr lang="en-US" smtClean="0"/>
              <a:pPr>
                <a:defRPr/>
              </a:pPr>
              <a:t>16</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449588937"/>
              </p:ext>
            </p:extLst>
          </p:nvPr>
        </p:nvGraphicFramePr>
        <p:xfrm>
          <a:off x="3733800" y="3696331"/>
          <a:ext cx="1753713" cy="2204622"/>
        </p:xfrm>
        <a:graphic>
          <a:graphicData uri="http://schemas.openxmlformats.org/drawingml/2006/table">
            <a:tbl>
              <a:tblPr firstRow="1" bandRow="1">
                <a:tableStyleId>{93296810-A885-4BE3-A3E7-6D5BEEA58F35}</a:tableStyleId>
              </a:tblPr>
              <a:tblGrid>
                <a:gridCol w="838200">
                  <a:extLst>
                    <a:ext uri="{9D8B030D-6E8A-4147-A177-3AD203B41FA5}">
                      <a16:colId xmlns:a16="http://schemas.microsoft.com/office/drawing/2014/main" val="20000"/>
                    </a:ext>
                  </a:extLst>
                </a:gridCol>
                <a:gridCol w="458313">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67437">
                <a:tc>
                  <a:txBody>
                    <a:bodyPr/>
                    <a:lstStyle/>
                    <a:p>
                      <a:r>
                        <a:rPr lang="en-US" sz="1600" b="0" i="1" dirty="0"/>
                        <a:t>Pattern</a:t>
                      </a:r>
                    </a:p>
                  </a:txBody>
                  <a:tcPr/>
                </a:tc>
                <a:tc>
                  <a:txBody>
                    <a:bodyPr/>
                    <a:lstStyle/>
                    <a:p>
                      <a:r>
                        <a:rPr lang="en-US" sz="1600" b="0" i="1" dirty="0"/>
                        <a:t>x</a:t>
                      </a:r>
                    </a:p>
                  </a:txBody>
                  <a:tcPr/>
                </a:tc>
                <a:tc>
                  <a:txBody>
                    <a:bodyPr/>
                    <a:lstStyle/>
                    <a:p>
                      <a:r>
                        <a:rPr lang="en-US" sz="1600" b="0" i="1" dirty="0"/>
                        <a:t>y</a:t>
                      </a:r>
                    </a:p>
                  </a:txBody>
                  <a:tcPr/>
                </a:tc>
                <a:extLst>
                  <a:ext uri="{0D108BD9-81ED-4DB2-BD59-A6C34878D82A}">
                    <a16:rowId xmlns:a16="http://schemas.microsoft.com/office/drawing/2014/main" val="10000"/>
                  </a:ext>
                </a:extLst>
              </a:tr>
              <a:tr h="367437">
                <a:tc>
                  <a:txBody>
                    <a:bodyPr/>
                    <a:lstStyle/>
                    <a:p>
                      <a:r>
                        <a:rPr lang="en-US" sz="1600" i="1" dirty="0"/>
                        <a:t>a</a:t>
                      </a:r>
                    </a:p>
                  </a:txBody>
                  <a:tcPr/>
                </a:tc>
                <a:tc>
                  <a:txBody>
                    <a:bodyPr/>
                    <a:lstStyle/>
                    <a:p>
                      <a:r>
                        <a:rPr lang="en-US" sz="1600" dirty="0"/>
                        <a:t>.9</a:t>
                      </a:r>
                    </a:p>
                  </a:txBody>
                  <a:tcPr/>
                </a:tc>
                <a:tc>
                  <a:txBody>
                    <a:bodyPr/>
                    <a:lstStyle/>
                    <a:p>
                      <a:r>
                        <a:rPr lang="en-US" sz="1600" dirty="0"/>
                        <a:t>.8</a:t>
                      </a:r>
                    </a:p>
                  </a:txBody>
                  <a:tcPr/>
                </a:tc>
                <a:extLst>
                  <a:ext uri="{0D108BD9-81ED-4DB2-BD59-A6C34878D82A}">
                    <a16:rowId xmlns:a16="http://schemas.microsoft.com/office/drawing/2014/main" val="10001"/>
                  </a:ext>
                </a:extLst>
              </a:tr>
              <a:tr h="367437">
                <a:tc>
                  <a:txBody>
                    <a:bodyPr/>
                    <a:lstStyle/>
                    <a:p>
                      <a:r>
                        <a:rPr lang="en-US" sz="1600" i="1" dirty="0"/>
                        <a:t>b</a:t>
                      </a:r>
                    </a:p>
                  </a:txBody>
                  <a:tcPr/>
                </a:tc>
                <a:tc>
                  <a:txBody>
                    <a:bodyPr/>
                    <a:lstStyle/>
                    <a:p>
                      <a:r>
                        <a:rPr lang="en-US" sz="1600" dirty="0"/>
                        <a:t>.2</a:t>
                      </a:r>
                    </a:p>
                  </a:txBody>
                  <a:tcPr/>
                </a:tc>
                <a:tc>
                  <a:txBody>
                    <a:bodyPr/>
                    <a:lstStyle/>
                    <a:p>
                      <a:r>
                        <a:rPr lang="en-US" sz="1600" dirty="0"/>
                        <a:t>.2</a:t>
                      </a:r>
                    </a:p>
                  </a:txBody>
                  <a:tcPr/>
                </a:tc>
                <a:extLst>
                  <a:ext uri="{0D108BD9-81ED-4DB2-BD59-A6C34878D82A}">
                    <a16:rowId xmlns:a16="http://schemas.microsoft.com/office/drawing/2014/main" val="10002"/>
                  </a:ext>
                </a:extLst>
              </a:tr>
              <a:tr h="367437">
                <a:tc>
                  <a:txBody>
                    <a:bodyPr/>
                    <a:lstStyle/>
                    <a:p>
                      <a:r>
                        <a:rPr lang="en-US" sz="1600" i="1" dirty="0"/>
                        <a:t>c</a:t>
                      </a:r>
                    </a:p>
                  </a:txBody>
                  <a:tcPr/>
                </a:tc>
                <a:tc>
                  <a:txBody>
                    <a:bodyPr/>
                    <a:lstStyle/>
                    <a:p>
                      <a:r>
                        <a:rPr lang="en-US" sz="1600" dirty="0"/>
                        <a:t>.7</a:t>
                      </a:r>
                    </a:p>
                  </a:txBody>
                  <a:tcPr/>
                </a:tc>
                <a:tc>
                  <a:txBody>
                    <a:bodyPr/>
                    <a:lstStyle/>
                    <a:p>
                      <a:r>
                        <a:rPr lang="en-US" sz="1600" dirty="0"/>
                        <a:t>.6</a:t>
                      </a:r>
                    </a:p>
                  </a:txBody>
                  <a:tcPr/>
                </a:tc>
                <a:extLst>
                  <a:ext uri="{0D108BD9-81ED-4DB2-BD59-A6C34878D82A}">
                    <a16:rowId xmlns:a16="http://schemas.microsoft.com/office/drawing/2014/main" val="10003"/>
                  </a:ext>
                </a:extLst>
              </a:tr>
              <a:tr h="367437">
                <a:tc>
                  <a:txBody>
                    <a:bodyPr/>
                    <a:lstStyle/>
                    <a:p>
                      <a:r>
                        <a:rPr lang="en-US" sz="1600" i="1" dirty="0"/>
                        <a:t>d</a:t>
                      </a:r>
                    </a:p>
                  </a:txBody>
                  <a:tcPr/>
                </a:tc>
                <a:tc>
                  <a:txBody>
                    <a:bodyPr/>
                    <a:lstStyle/>
                    <a:p>
                      <a:r>
                        <a:rPr lang="en-US" sz="1600" dirty="0"/>
                        <a:t>-.1</a:t>
                      </a:r>
                    </a:p>
                  </a:txBody>
                  <a:tcPr/>
                </a:tc>
                <a:tc>
                  <a:txBody>
                    <a:bodyPr/>
                    <a:lstStyle/>
                    <a:p>
                      <a:r>
                        <a:rPr lang="en-US" sz="1600" dirty="0"/>
                        <a:t>-.6</a:t>
                      </a:r>
                    </a:p>
                  </a:txBody>
                  <a:tcPr/>
                </a:tc>
                <a:extLst>
                  <a:ext uri="{0D108BD9-81ED-4DB2-BD59-A6C34878D82A}">
                    <a16:rowId xmlns:a16="http://schemas.microsoft.com/office/drawing/2014/main" val="10004"/>
                  </a:ext>
                </a:extLst>
              </a:tr>
              <a:tr h="367437">
                <a:tc>
                  <a:txBody>
                    <a:bodyPr/>
                    <a:lstStyle/>
                    <a:p>
                      <a:r>
                        <a:rPr lang="en-US" sz="1600" i="1" dirty="0"/>
                        <a:t>e</a:t>
                      </a:r>
                    </a:p>
                  </a:txBody>
                  <a:tcPr/>
                </a:tc>
                <a:tc>
                  <a:txBody>
                    <a:bodyPr/>
                    <a:lstStyle/>
                    <a:p>
                      <a:r>
                        <a:rPr lang="en-US" sz="1600" dirty="0"/>
                        <a:t>.5</a:t>
                      </a:r>
                    </a:p>
                  </a:txBody>
                  <a:tcPr/>
                </a:tc>
                <a:tc>
                  <a:txBody>
                    <a:bodyPr/>
                    <a:lstStyle/>
                    <a:p>
                      <a:r>
                        <a:rPr lang="en-US" sz="1600" dirty="0"/>
                        <a:t>.5</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3584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256" y="190500"/>
            <a:ext cx="7772400" cy="838200"/>
          </a:xfrm>
        </p:spPr>
        <p:txBody>
          <a:bodyPr/>
          <a:lstStyle/>
          <a:p>
            <a:r>
              <a:rPr lang="en-US" dirty="0"/>
              <a:t>Q-Learning Homework</a:t>
            </a:r>
          </a:p>
        </p:txBody>
      </p:sp>
      <p:sp>
        <p:nvSpPr>
          <p:cNvPr id="3" name="Content Placeholder 2"/>
          <p:cNvSpPr>
            <a:spLocks noGrp="1"/>
          </p:cNvSpPr>
          <p:nvPr>
            <p:ph idx="1"/>
          </p:nvPr>
        </p:nvSpPr>
        <p:spPr>
          <a:xfrm>
            <a:off x="685800" y="1028700"/>
            <a:ext cx="7772400" cy="3238500"/>
          </a:xfrm>
        </p:spPr>
        <p:txBody>
          <a:bodyPr/>
          <a:lstStyle/>
          <a:p>
            <a:r>
              <a:rPr lang="en-US" dirty="0"/>
              <a:t>Assume the deterministic 4 state world below (each cell is a state) where the immediate reward is 0 for entering all states, except the leftmost state, for which the reward is 10, and which is an absorbing state. The only actions are move right and move left (only one of which is available from the border cells).  Assume a discount factor of .8, and all initial Q-values of 0. Give the final optimal Q values for each action in each state and describe an optimal policy. </a:t>
            </a:r>
          </a:p>
        </p:txBody>
      </p:sp>
      <p:sp>
        <p:nvSpPr>
          <p:cNvPr id="4" name="Footer Placeholder 3"/>
          <p:cNvSpPr>
            <a:spLocks noGrp="1"/>
          </p:cNvSpPr>
          <p:nvPr>
            <p:ph type="ftr" sz="quarter" idx="11"/>
          </p:nvPr>
        </p:nvSpPr>
        <p:spPr/>
        <p:txBody>
          <a:bodyPr/>
          <a:lstStyle/>
          <a:p>
            <a:pPr>
              <a:defRPr/>
            </a:pPr>
            <a:r>
              <a:rPr lang="en-US"/>
              <a:t>CS 270 - Homework</a:t>
            </a:r>
          </a:p>
        </p:txBody>
      </p:sp>
      <p:sp>
        <p:nvSpPr>
          <p:cNvPr id="5" name="Slide Number Placeholder 4"/>
          <p:cNvSpPr>
            <a:spLocks noGrp="1"/>
          </p:cNvSpPr>
          <p:nvPr>
            <p:ph type="sldNum" sz="quarter" idx="12"/>
          </p:nvPr>
        </p:nvSpPr>
        <p:spPr/>
        <p:txBody>
          <a:bodyPr/>
          <a:lstStyle/>
          <a:p>
            <a:pPr>
              <a:defRPr/>
            </a:pPr>
            <a:fld id="{2F7336B2-0480-F245-8E73-43DE3E329B36}" type="slidenum">
              <a:rPr lang="en-US" smtClean="0"/>
              <a:pPr>
                <a:defRPr/>
              </a:pPr>
              <a:t>17</a:t>
            </a:fld>
            <a:endParaRPr lang="en-US"/>
          </a:p>
        </p:txBody>
      </p:sp>
      <p:sp>
        <p:nvSpPr>
          <p:cNvPr id="6" name="Rectangle 5"/>
          <p:cNvSpPr/>
          <p:nvPr/>
        </p:nvSpPr>
        <p:spPr bwMode="auto">
          <a:xfrm>
            <a:off x="1828800" y="4888653"/>
            <a:ext cx="1371600" cy="1207347"/>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a:lstStyle/>
          <a:p>
            <a:endParaRPr lang="en-US"/>
          </a:p>
        </p:txBody>
      </p:sp>
      <p:sp>
        <p:nvSpPr>
          <p:cNvPr id="11" name="Rectangle 10"/>
          <p:cNvSpPr/>
          <p:nvPr/>
        </p:nvSpPr>
        <p:spPr bwMode="auto">
          <a:xfrm>
            <a:off x="3200400" y="4888653"/>
            <a:ext cx="1371600" cy="1207347"/>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a:lstStyle/>
          <a:p>
            <a:endParaRPr lang="en-US"/>
          </a:p>
        </p:txBody>
      </p:sp>
      <p:sp>
        <p:nvSpPr>
          <p:cNvPr id="12" name="Rectangle 11"/>
          <p:cNvSpPr/>
          <p:nvPr/>
        </p:nvSpPr>
        <p:spPr bwMode="auto">
          <a:xfrm>
            <a:off x="4572000" y="4888653"/>
            <a:ext cx="1371600" cy="1207347"/>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a:lstStyle/>
          <a:p>
            <a:endParaRPr lang="en-US"/>
          </a:p>
        </p:txBody>
      </p:sp>
      <p:sp>
        <p:nvSpPr>
          <p:cNvPr id="13" name="Rectangle 12"/>
          <p:cNvSpPr/>
          <p:nvPr/>
        </p:nvSpPr>
        <p:spPr bwMode="auto">
          <a:xfrm>
            <a:off x="5943600" y="4888653"/>
            <a:ext cx="1371600" cy="1207347"/>
          </a:xfrm>
          <a:prstGeom prst="rect">
            <a:avLst/>
          </a:prstGeom>
          <a:noFill/>
          <a:ln w="9525" cap="flat" cmpd="sng" algn="ctr">
            <a:solidFill>
              <a:schemeClr val="accent5">
                <a:lumMod val="75000"/>
              </a:schemeClr>
            </a:solidFill>
            <a:prstDash val="solid"/>
            <a:round/>
            <a:headEnd type="none" w="med" len="med"/>
            <a:tailEnd type="none" w="med" len="med"/>
          </a:ln>
          <a:effectLst/>
        </p:spPr>
        <p:txBody>
          <a:bodyPr/>
          <a:lstStyle/>
          <a:p>
            <a:endParaRPr lang="en-US"/>
          </a:p>
        </p:txBody>
      </p:sp>
      <p:sp>
        <p:nvSpPr>
          <p:cNvPr id="10" name="TextBox 9">
            <a:extLst>
              <a:ext uri="{FF2B5EF4-FFF2-40B4-BE49-F238E27FC236}">
                <a16:creationId xmlns:a16="http://schemas.microsoft.com/office/drawing/2014/main" id="{173DD5F7-76F3-9D4F-8EA4-462AB7244BCE}"/>
              </a:ext>
            </a:extLst>
          </p:cNvPr>
          <p:cNvSpPr txBox="1"/>
          <p:nvPr/>
        </p:nvSpPr>
        <p:spPr>
          <a:xfrm>
            <a:off x="1827553" y="5292271"/>
            <a:ext cx="1374094" cy="400110"/>
          </a:xfrm>
          <a:prstGeom prst="rect">
            <a:avLst/>
          </a:prstGeom>
          <a:noFill/>
        </p:spPr>
        <p:txBody>
          <a:bodyPr wrap="none" rtlCol="0">
            <a:spAutoFit/>
          </a:bodyPr>
          <a:lstStyle/>
          <a:p>
            <a:r>
              <a:rPr lang="en-US" sz="2000" dirty="0"/>
              <a:t>Reward: 10</a:t>
            </a:r>
          </a:p>
        </p:txBody>
      </p:sp>
    </p:spTree>
    <p:extLst>
      <p:ext uri="{BB962C8B-B14F-4D97-AF65-F5344CB8AC3E}">
        <p14:creationId xmlns:p14="http://schemas.microsoft.com/office/powerpoint/2010/main" val="4092734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p:spPr>
        <p:txBody>
          <a:bodyPr/>
          <a:lstStyle/>
          <a:p>
            <a:r>
              <a:rPr lang="en-US">
                <a:latin typeface="Times New Roman" pitchFamily="1" charset="0"/>
              </a:rPr>
              <a:t>CS 270 - Homework</a:t>
            </a:r>
          </a:p>
        </p:txBody>
      </p:sp>
      <p:sp>
        <p:nvSpPr>
          <p:cNvPr id="50179" name="Slide Number Placeholder 5"/>
          <p:cNvSpPr>
            <a:spLocks noGrp="1"/>
          </p:cNvSpPr>
          <p:nvPr>
            <p:ph type="sldNum" sz="quarter" idx="12"/>
          </p:nvPr>
        </p:nvSpPr>
        <p:spPr>
          <a:noFill/>
        </p:spPr>
        <p:txBody>
          <a:bodyPr/>
          <a:lstStyle/>
          <a:p>
            <a:fld id="{07A1B6D6-5621-4D4D-AD13-8BE3CE1F18D7}" type="slidenum">
              <a:rPr lang="en-US" smtClean="0">
                <a:latin typeface="Times New Roman" pitchFamily="1" charset="0"/>
              </a:rPr>
              <a:pPr/>
              <a:t>2</a:t>
            </a:fld>
            <a:endParaRPr lang="en-US">
              <a:latin typeface="Times New Roman" pitchFamily="1" charset="0"/>
            </a:endParaRPr>
          </a:p>
        </p:txBody>
      </p:sp>
      <p:sp>
        <p:nvSpPr>
          <p:cNvPr id="172034" name="Rectangle 2"/>
          <p:cNvSpPr>
            <a:spLocks noGrp="1" noChangeArrowheads="1"/>
          </p:cNvSpPr>
          <p:nvPr>
            <p:ph type="title"/>
          </p:nvPr>
        </p:nvSpPr>
        <p:spPr/>
        <p:txBody>
          <a:bodyPr/>
          <a:lstStyle/>
          <a:p>
            <a:pPr eaLnBrk="1" hangingPunct="1">
              <a:defRPr/>
            </a:pPr>
            <a:r>
              <a:rPr lang="en-US" dirty="0">
                <a:ea typeface="+mj-ea"/>
                <a:cs typeface="+mj-cs"/>
              </a:rPr>
              <a:t>Perceptron Homework</a:t>
            </a:r>
          </a:p>
        </p:txBody>
      </p:sp>
      <p:sp>
        <p:nvSpPr>
          <p:cNvPr id="50181" name="Rectangle 3"/>
          <p:cNvSpPr>
            <a:spLocks noGrp="1" noChangeArrowheads="1"/>
          </p:cNvSpPr>
          <p:nvPr>
            <p:ph type="body" idx="1"/>
          </p:nvPr>
        </p:nvSpPr>
        <p:spPr/>
        <p:txBody>
          <a:bodyPr/>
          <a:lstStyle/>
          <a:p>
            <a:pPr eaLnBrk="1" hangingPunct="1">
              <a:lnSpc>
                <a:spcPct val="90000"/>
              </a:lnSpc>
            </a:pPr>
            <a:r>
              <a:rPr lang="en-US" sz="1600" dirty="0">
                <a:ea typeface="ＭＳ Ｐゴシック" pitchFamily="1" charset="-128"/>
                <a:cs typeface="ＭＳ Ｐゴシック" pitchFamily="1" charset="-128"/>
              </a:rPr>
              <a:t>Assume a 3 input perceptron plus bias (it outputs 1 if  net &gt; 0, else 0) </a:t>
            </a:r>
          </a:p>
          <a:p>
            <a:pPr eaLnBrk="1" hangingPunct="1">
              <a:lnSpc>
                <a:spcPct val="90000"/>
              </a:lnSpc>
            </a:pPr>
            <a:r>
              <a:rPr lang="en-US" sz="1600" dirty="0">
                <a:ea typeface="ＭＳ Ｐゴシック" pitchFamily="1" charset="-128"/>
                <a:cs typeface="ＭＳ Ｐゴシック" pitchFamily="1" charset="-128"/>
              </a:rPr>
              <a:t>Assume a learning rate </a:t>
            </a:r>
            <a:r>
              <a:rPr lang="en-US" sz="1600" i="1" dirty="0">
                <a:ea typeface="ＭＳ Ｐゴシック" pitchFamily="1" charset="-128"/>
                <a:cs typeface="ＭＳ Ｐゴシック" pitchFamily="1" charset="-128"/>
              </a:rPr>
              <a:t>c</a:t>
            </a:r>
            <a:r>
              <a:rPr lang="en-US" sz="1600" dirty="0">
                <a:ea typeface="ＭＳ Ｐゴシック" pitchFamily="1" charset="-128"/>
                <a:cs typeface="ＭＳ Ｐゴシック" pitchFamily="1" charset="-128"/>
              </a:rPr>
              <a:t> of 1 and initial weights all 1:  </a:t>
            </a:r>
            <a:r>
              <a:rPr lang="en-US" sz="1600" dirty="0" err="1">
                <a:latin typeface="Symbol" pitchFamily="1" charset="2"/>
              </a:rPr>
              <a:t>D</a:t>
            </a:r>
            <a:r>
              <a:rPr lang="en-US" sz="1600" i="1" dirty="0" err="1"/>
              <a:t>w</a:t>
            </a:r>
            <a:r>
              <a:rPr lang="en-US" sz="1600" i="1" baseline="-25000" dirty="0" err="1"/>
              <a:t>i</a:t>
            </a:r>
            <a:r>
              <a:rPr lang="en-US" sz="1600" i="1" dirty="0"/>
              <a:t> = c</a:t>
            </a:r>
            <a:r>
              <a:rPr lang="en-US" sz="1600" i="1" dirty="0">
                <a:latin typeface="Symbol" pitchFamily="1" charset="2"/>
              </a:rPr>
              <a:t>(</a:t>
            </a:r>
            <a:r>
              <a:rPr lang="en-US" sz="1600" i="1" dirty="0"/>
              <a:t>t – z)</a:t>
            </a:r>
            <a:r>
              <a:rPr lang="en-US" sz="1600" i="1" dirty="0">
                <a:latin typeface="Symbol" pitchFamily="1" charset="2"/>
              </a:rPr>
              <a:t> </a:t>
            </a:r>
            <a:r>
              <a:rPr lang="en-US" sz="1600" i="1" dirty="0"/>
              <a:t>x</a:t>
            </a:r>
            <a:r>
              <a:rPr lang="en-US" sz="1600" i="1" baseline="-25000" dirty="0"/>
              <a:t>i</a:t>
            </a:r>
            <a:endParaRPr lang="en-US" sz="1600" dirty="0">
              <a:ea typeface="ＭＳ Ｐゴシック" pitchFamily="1" charset="-128"/>
              <a:cs typeface="ＭＳ Ｐゴシック" pitchFamily="1" charset="-128"/>
            </a:endParaRPr>
          </a:p>
          <a:p>
            <a:pPr eaLnBrk="1" hangingPunct="1">
              <a:lnSpc>
                <a:spcPct val="90000"/>
              </a:lnSpc>
            </a:pPr>
            <a:r>
              <a:rPr lang="en-US" sz="1600" dirty="0">
                <a:ea typeface="ＭＳ Ｐゴシック" pitchFamily="1" charset="-128"/>
                <a:cs typeface="ＭＳ Ｐゴシック" pitchFamily="1" charset="-128"/>
              </a:rPr>
              <a:t>Show weights after each pattern for just one epoch</a:t>
            </a:r>
          </a:p>
          <a:p>
            <a:pPr eaLnBrk="1" hangingPunct="1">
              <a:lnSpc>
                <a:spcPct val="90000"/>
              </a:lnSpc>
            </a:pPr>
            <a:r>
              <a:rPr lang="en-US" sz="1600" dirty="0">
                <a:ea typeface="ＭＳ Ｐゴシック" pitchFamily="1" charset="-128"/>
                <a:cs typeface="ＭＳ Ｐゴシック" pitchFamily="1" charset="-128"/>
              </a:rPr>
              <a:t>Training set	1  0  1 -&gt; 0</a:t>
            </a:r>
          </a:p>
          <a:p>
            <a:pPr lvl="4" eaLnBrk="1" hangingPunct="1">
              <a:lnSpc>
                <a:spcPct val="90000"/>
              </a:lnSpc>
              <a:buFontTx/>
              <a:buNone/>
            </a:pPr>
            <a:r>
              <a:rPr lang="en-US" sz="1600" dirty="0">
                <a:ea typeface="ＭＳ Ｐゴシック" pitchFamily="1" charset="-128"/>
              </a:rPr>
              <a:t>1 .5  0 -&gt; 0</a:t>
            </a:r>
          </a:p>
          <a:p>
            <a:pPr lvl="4" eaLnBrk="1" hangingPunct="1">
              <a:lnSpc>
                <a:spcPct val="90000"/>
              </a:lnSpc>
              <a:buFontTx/>
              <a:buNone/>
            </a:pPr>
            <a:r>
              <a:rPr lang="en-US" sz="1600" dirty="0">
                <a:ea typeface="ＭＳ Ｐゴシック" pitchFamily="1" charset="-128"/>
              </a:rPr>
              <a:t>1 -.4 1 -&gt; 1</a:t>
            </a:r>
          </a:p>
          <a:p>
            <a:pPr lvl="4" eaLnBrk="1" hangingPunct="1">
              <a:lnSpc>
                <a:spcPct val="90000"/>
              </a:lnSpc>
              <a:buFontTx/>
              <a:buNone/>
            </a:pPr>
            <a:r>
              <a:rPr lang="en-US" sz="1600" dirty="0">
                <a:ea typeface="ＭＳ Ｐゴシック" pitchFamily="1" charset="-128"/>
              </a:rPr>
              <a:t>0  1 .5 -&gt; 1</a:t>
            </a:r>
          </a:p>
          <a:p>
            <a:pPr eaLnBrk="1" hangingPunct="1">
              <a:lnSpc>
                <a:spcPct val="90000"/>
              </a:lnSpc>
              <a:buFont typeface="Wingdings" pitchFamily="1" charset="2"/>
              <a:buNone/>
            </a:pPr>
            <a:endParaRPr lang="en-US" sz="1600" u="sng" dirty="0">
              <a:ea typeface="ＭＳ Ｐゴシック" pitchFamily="1" charset="-128"/>
              <a:cs typeface="ＭＳ Ｐゴシック" pitchFamily="1" charset="-128"/>
            </a:endParaRPr>
          </a:p>
          <a:p>
            <a:pPr eaLnBrk="1" hangingPunct="1">
              <a:lnSpc>
                <a:spcPct val="90000"/>
              </a:lnSpc>
              <a:buFont typeface="Wingdings" pitchFamily="1" charset="2"/>
              <a:buNone/>
            </a:pPr>
            <a:r>
              <a:rPr lang="en-US" sz="1600" u="sng" dirty="0">
                <a:ea typeface="ＭＳ Ｐゴシック" pitchFamily="1" charset="-128"/>
                <a:cs typeface="ＭＳ Ｐゴシック" pitchFamily="1" charset="-128"/>
              </a:rPr>
              <a:t>Pattern	Target	Weight Vector	Net	Output	</a:t>
            </a:r>
            <a:r>
              <a:rPr lang="en-US" sz="1600" u="sng" dirty="0">
                <a:latin typeface="Symbol" pitchFamily="1" charset="2"/>
                <a:ea typeface="ＭＳ Ｐゴシック" pitchFamily="1" charset="-128"/>
                <a:cs typeface="ＭＳ Ｐゴシック" pitchFamily="1" charset="-128"/>
              </a:rPr>
              <a:t>D</a:t>
            </a:r>
            <a:r>
              <a:rPr lang="en-US" sz="1600" i="1" u="sng" dirty="0">
                <a:ea typeface="ＭＳ Ｐゴシック" pitchFamily="1" charset="-128"/>
                <a:cs typeface="ＭＳ Ｐゴシック" pitchFamily="1" charset="-128"/>
              </a:rPr>
              <a:t>W</a:t>
            </a:r>
          </a:p>
          <a:p>
            <a:pPr eaLnBrk="1" hangingPunct="1">
              <a:lnSpc>
                <a:spcPct val="90000"/>
              </a:lnSpc>
              <a:buNone/>
            </a:pPr>
            <a:r>
              <a:rPr lang="en-US" sz="1600" dirty="0">
                <a:ea typeface="ＭＳ Ｐゴシック" pitchFamily="1" charset="-128"/>
                <a:cs typeface="ＭＳ Ｐゴシック" pitchFamily="1" charset="-128"/>
              </a:rPr>
              <a:t>			1  1  1  1</a:t>
            </a:r>
            <a:endParaRPr lang="en-US" sz="1600" i="1" u="sng" dirty="0">
              <a:ea typeface="ＭＳ Ｐゴシック" pitchFamily="1" charset="-128"/>
              <a:cs typeface="ＭＳ Ｐゴシック" pitchFamily="1" charset="-128"/>
            </a:endParaRPr>
          </a:p>
        </p:txBody>
      </p:sp>
      <p:sp>
        <p:nvSpPr>
          <p:cNvPr id="50182" name="Rectangle 4"/>
          <p:cNvSpPr>
            <a:spLocks noChangeArrowheads="1"/>
          </p:cNvSpPr>
          <p:nvPr/>
        </p:nvSpPr>
        <p:spPr bwMode="auto">
          <a:xfrm>
            <a:off x="631825" y="2838450"/>
            <a:ext cx="184150" cy="457200"/>
          </a:xfrm>
          <a:prstGeom prst="rect">
            <a:avLst/>
          </a:prstGeom>
          <a:noFill/>
          <a:ln w="9525">
            <a:noFill/>
            <a:miter lim="800000"/>
            <a:headEnd/>
            <a:tailEnd/>
          </a:ln>
        </p:spPr>
        <p:txBody>
          <a:bodyPr wrap="none">
            <a:prstTxWarp prst="textNoShape">
              <a:avLst/>
            </a:prstTxWarp>
            <a:spAutoFit/>
          </a:bodyPr>
          <a:lstStyle/>
          <a:p>
            <a:endParaRPr lang="en-US"/>
          </a:p>
        </p:txBody>
      </p:sp>
    </p:spTree>
    <p:extLst>
      <p:ext uri="{BB962C8B-B14F-4D97-AF65-F5344CB8AC3E}">
        <p14:creationId xmlns:p14="http://schemas.microsoft.com/office/powerpoint/2010/main" val="50245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5022"/>
            <a:ext cx="7772400" cy="838200"/>
          </a:xfrm>
        </p:spPr>
        <p:txBody>
          <a:bodyPr/>
          <a:lstStyle/>
          <a:p>
            <a:r>
              <a:rPr lang="en-US" dirty="0"/>
              <a:t>SSE Homework</a:t>
            </a:r>
          </a:p>
        </p:txBody>
      </p:sp>
      <p:sp>
        <p:nvSpPr>
          <p:cNvPr id="3" name="Content Placeholder 2"/>
          <p:cNvSpPr>
            <a:spLocks noGrp="1"/>
          </p:cNvSpPr>
          <p:nvPr>
            <p:ph idx="1"/>
          </p:nvPr>
        </p:nvSpPr>
        <p:spPr>
          <a:xfrm>
            <a:off x="685800" y="1033565"/>
            <a:ext cx="7772400" cy="1511368"/>
          </a:xfrm>
        </p:spPr>
        <p:txBody>
          <a:bodyPr/>
          <a:lstStyle/>
          <a:p>
            <a:r>
              <a:rPr lang="en-US" dirty="0"/>
              <a:t>Given the following data set, what is the L1 (</a:t>
            </a:r>
            <a:r>
              <a:rPr lang="en-US" dirty="0" err="1">
                <a:latin typeface="Symbol" charset="2"/>
              </a:rPr>
              <a:t>S</a:t>
            </a:r>
            <a:r>
              <a:rPr lang="en-US" dirty="0" err="1"/>
              <a:t>|</a:t>
            </a:r>
            <a:r>
              <a:rPr lang="en-US" i="1" dirty="0" err="1"/>
              <a:t>t</a:t>
            </a:r>
            <a:r>
              <a:rPr lang="en-US" i="1" baseline="-25000" dirty="0" err="1"/>
              <a:t>i</a:t>
            </a:r>
            <a:r>
              <a:rPr lang="en-US" i="1" dirty="0"/>
              <a:t> – </a:t>
            </a:r>
            <a:r>
              <a:rPr lang="en-US" i="1" dirty="0" err="1"/>
              <a:t>z</a:t>
            </a:r>
            <a:r>
              <a:rPr lang="en-US" i="1" baseline="-25000" dirty="0" err="1"/>
              <a:t>i</a:t>
            </a:r>
            <a:r>
              <a:rPr lang="en-US" dirty="0"/>
              <a:t>|), SSE/L2 (</a:t>
            </a:r>
            <a:r>
              <a:rPr lang="en-US" sz="2600" dirty="0">
                <a:latin typeface="Symbol" charset="2"/>
              </a:rPr>
              <a:t>S</a:t>
            </a:r>
            <a:r>
              <a:rPr lang="en-US" dirty="0"/>
              <a:t>(</a:t>
            </a:r>
            <a:r>
              <a:rPr lang="en-US" i="1" dirty="0" err="1"/>
              <a:t>t</a:t>
            </a:r>
            <a:r>
              <a:rPr lang="en-US" i="1" baseline="-25000" dirty="0" err="1"/>
              <a:t>i</a:t>
            </a:r>
            <a:r>
              <a:rPr lang="en-US" i="1" dirty="0"/>
              <a:t> – </a:t>
            </a:r>
            <a:r>
              <a:rPr lang="en-US" i="1" dirty="0" err="1"/>
              <a:t>z</a:t>
            </a:r>
            <a:r>
              <a:rPr lang="en-US" i="1" baseline="-25000" dirty="0" err="1"/>
              <a:t>i</a:t>
            </a:r>
            <a:r>
              <a:rPr lang="en-US" dirty="0"/>
              <a:t>)</a:t>
            </a:r>
            <a:r>
              <a:rPr lang="en-US" baseline="30000" dirty="0"/>
              <a:t>2</a:t>
            </a:r>
            <a:r>
              <a:rPr lang="en-US" dirty="0"/>
              <a:t>), MSE, and RMSE error for the entire data set?  Fill in cells that have an x.</a:t>
            </a:r>
          </a:p>
          <a:p>
            <a:pPr lvl="1"/>
            <a:endParaRPr lang="en-US" dirty="0"/>
          </a:p>
        </p:txBody>
      </p:sp>
      <p:sp>
        <p:nvSpPr>
          <p:cNvPr id="4" name="Footer Placeholder 3"/>
          <p:cNvSpPr>
            <a:spLocks noGrp="1"/>
          </p:cNvSpPr>
          <p:nvPr>
            <p:ph type="ftr" sz="quarter" idx="11"/>
          </p:nvPr>
        </p:nvSpPr>
        <p:spPr/>
        <p:txBody>
          <a:bodyPr/>
          <a:lstStyle/>
          <a:p>
            <a:pPr>
              <a:defRPr/>
            </a:pPr>
            <a:r>
              <a:rPr lang="en-US"/>
              <a:t>CS 270 - Homework</a:t>
            </a:r>
          </a:p>
        </p:txBody>
      </p:sp>
      <p:sp>
        <p:nvSpPr>
          <p:cNvPr id="5" name="Slide Number Placeholder 4"/>
          <p:cNvSpPr>
            <a:spLocks noGrp="1"/>
          </p:cNvSpPr>
          <p:nvPr>
            <p:ph type="sldNum" sz="quarter" idx="12"/>
          </p:nvPr>
        </p:nvSpPr>
        <p:spPr/>
        <p:txBody>
          <a:bodyPr/>
          <a:lstStyle/>
          <a:p>
            <a:pPr>
              <a:defRPr/>
            </a:pPr>
            <a:fld id="{C405C09D-779F-1148-B998-C716666029D6}" type="slidenum">
              <a:rPr lang="en-US" smtClean="0"/>
              <a:pPr>
                <a:defRPr/>
              </a:pPr>
              <a:t>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469012789"/>
              </p:ext>
            </p:extLst>
          </p:nvPr>
        </p:nvGraphicFramePr>
        <p:xfrm>
          <a:off x="1333500" y="2743200"/>
          <a:ext cx="6553200" cy="3306933"/>
        </p:xfrm>
        <a:graphic>
          <a:graphicData uri="http://schemas.openxmlformats.org/drawingml/2006/table">
            <a:tbl>
              <a:tblPr firstRow="1" bandRow="1">
                <a:tableStyleId>{93296810-A885-4BE3-A3E7-6D5BEEA58F35}</a:tableStyleId>
              </a:tblPr>
              <a:tblGrid>
                <a:gridCol w="741110">
                  <a:extLst>
                    <a:ext uri="{9D8B030D-6E8A-4147-A177-3AD203B41FA5}">
                      <a16:colId xmlns:a16="http://schemas.microsoft.com/office/drawing/2014/main" val="20000"/>
                    </a:ext>
                  </a:extLst>
                </a:gridCol>
                <a:gridCol w="741110">
                  <a:extLst>
                    <a:ext uri="{9D8B030D-6E8A-4147-A177-3AD203B41FA5}">
                      <a16:colId xmlns:a16="http://schemas.microsoft.com/office/drawing/2014/main" val="20001"/>
                    </a:ext>
                  </a:extLst>
                </a:gridCol>
                <a:gridCol w="1040418">
                  <a:extLst>
                    <a:ext uri="{9D8B030D-6E8A-4147-A177-3AD203B41FA5}">
                      <a16:colId xmlns:a16="http://schemas.microsoft.com/office/drawing/2014/main" val="20002"/>
                    </a:ext>
                  </a:extLst>
                </a:gridCol>
                <a:gridCol w="1091610">
                  <a:extLst>
                    <a:ext uri="{9D8B030D-6E8A-4147-A177-3AD203B41FA5}">
                      <a16:colId xmlns:a16="http://schemas.microsoft.com/office/drawing/2014/main" val="20003"/>
                    </a:ext>
                  </a:extLst>
                </a:gridCol>
                <a:gridCol w="923670">
                  <a:extLst>
                    <a:ext uri="{9D8B030D-6E8A-4147-A177-3AD203B41FA5}">
                      <a16:colId xmlns:a16="http://schemas.microsoft.com/office/drawing/2014/main" val="20004"/>
                    </a:ext>
                  </a:extLst>
                </a:gridCol>
                <a:gridCol w="1007641">
                  <a:extLst>
                    <a:ext uri="{9D8B030D-6E8A-4147-A177-3AD203B41FA5}">
                      <a16:colId xmlns:a16="http://schemas.microsoft.com/office/drawing/2014/main" val="20005"/>
                    </a:ext>
                  </a:extLst>
                </a:gridCol>
                <a:gridCol w="1007641">
                  <a:extLst>
                    <a:ext uri="{9D8B030D-6E8A-4147-A177-3AD203B41FA5}">
                      <a16:colId xmlns:a16="http://schemas.microsoft.com/office/drawing/2014/main" val="20006"/>
                    </a:ext>
                  </a:extLst>
                </a:gridCol>
              </a:tblGrid>
              <a:tr h="367437">
                <a:tc>
                  <a:txBody>
                    <a:bodyPr/>
                    <a:lstStyle/>
                    <a:p>
                      <a:r>
                        <a:rPr lang="en-US" sz="1600" b="0" dirty="0"/>
                        <a:t>x</a:t>
                      </a:r>
                    </a:p>
                  </a:txBody>
                  <a:tcPr/>
                </a:tc>
                <a:tc>
                  <a:txBody>
                    <a:bodyPr/>
                    <a:lstStyle/>
                    <a:p>
                      <a:r>
                        <a:rPr lang="en-US" sz="1600" b="0" dirty="0"/>
                        <a:t>y</a:t>
                      </a:r>
                    </a:p>
                  </a:txBody>
                  <a:tcPr/>
                </a:tc>
                <a:tc>
                  <a:txBody>
                    <a:bodyPr/>
                    <a:lstStyle/>
                    <a:p>
                      <a:r>
                        <a:rPr lang="en-US" sz="1600" b="0" dirty="0"/>
                        <a:t>Output1</a:t>
                      </a:r>
                    </a:p>
                  </a:txBody>
                  <a:tcPr/>
                </a:tc>
                <a:tc>
                  <a:txBody>
                    <a:bodyPr/>
                    <a:lstStyle/>
                    <a:p>
                      <a:r>
                        <a:rPr lang="en-US" sz="1600" b="0"/>
                        <a:t>Target1</a:t>
                      </a:r>
                      <a:endParaRPr lang="en-US" sz="1600" b="0" dirty="0"/>
                    </a:p>
                  </a:txBody>
                  <a:tcPr/>
                </a:tc>
                <a:tc>
                  <a:txBody>
                    <a:bodyPr/>
                    <a:lstStyle/>
                    <a:p>
                      <a:r>
                        <a:rPr lang="en-US" sz="1600" b="0" dirty="0"/>
                        <a:t>Output2</a:t>
                      </a:r>
                    </a:p>
                  </a:txBody>
                  <a:tcPr/>
                </a:tc>
                <a:tc>
                  <a:txBody>
                    <a:bodyPr/>
                    <a:lstStyle/>
                    <a:p>
                      <a:r>
                        <a:rPr lang="en-US" sz="1600" b="0" dirty="0"/>
                        <a:t>Target 2</a:t>
                      </a:r>
                    </a:p>
                  </a:txBody>
                  <a:tcPr/>
                </a:tc>
                <a:tc>
                  <a:txBody>
                    <a:bodyPr/>
                    <a:lstStyle/>
                    <a:p>
                      <a:r>
                        <a:rPr lang="en-US" sz="1600" b="0" dirty="0"/>
                        <a:t>Data</a:t>
                      </a:r>
                      <a:r>
                        <a:rPr lang="en-US" sz="1600" b="0" baseline="0" dirty="0"/>
                        <a:t> Set</a:t>
                      </a:r>
                      <a:endParaRPr lang="en-US" sz="1600" b="0" dirty="0"/>
                    </a:p>
                  </a:txBody>
                  <a:tcPr/>
                </a:tc>
                <a:extLst>
                  <a:ext uri="{0D108BD9-81ED-4DB2-BD59-A6C34878D82A}">
                    <a16:rowId xmlns:a16="http://schemas.microsoft.com/office/drawing/2014/main" val="10000"/>
                  </a:ext>
                </a:extLst>
              </a:tr>
              <a:tr h="367437">
                <a:tc>
                  <a:txBody>
                    <a:bodyPr/>
                    <a:lstStyle/>
                    <a:p>
                      <a:r>
                        <a:rPr lang="en-US" sz="1600" dirty="0"/>
                        <a:t>-1</a:t>
                      </a:r>
                    </a:p>
                  </a:txBody>
                  <a:tcPr/>
                </a:tc>
                <a:tc>
                  <a:txBody>
                    <a:bodyPr/>
                    <a:lstStyle/>
                    <a:p>
                      <a:r>
                        <a:rPr lang="en-US" sz="1600" dirty="0"/>
                        <a:t>-1</a:t>
                      </a:r>
                    </a:p>
                  </a:txBody>
                  <a:tcPr/>
                </a:tc>
                <a:tc>
                  <a:txBody>
                    <a:bodyPr/>
                    <a:lstStyle/>
                    <a:p>
                      <a:r>
                        <a:rPr lang="en-US" sz="1600" dirty="0"/>
                        <a:t>0</a:t>
                      </a:r>
                    </a:p>
                  </a:txBody>
                  <a:tcPr/>
                </a:tc>
                <a:tc>
                  <a:txBody>
                    <a:bodyPr/>
                    <a:lstStyle/>
                    <a:p>
                      <a:r>
                        <a:rPr lang="en-US" sz="1600" dirty="0"/>
                        <a:t>1</a:t>
                      </a:r>
                    </a:p>
                  </a:txBody>
                  <a:tcPr/>
                </a:tc>
                <a:tc>
                  <a:txBody>
                    <a:bodyPr/>
                    <a:lstStyle/>
                    <a:p>
                      <a:r>
                        <a:rPr lang="en-US" sz="1600" dirty="0"/>
                        <a:t>.6</a:t>
                      </a:r>
                    </a:p>
                  </a:txBody>
                  <a:tcPr/>
                </a:tc>
                <a:tc>
                  <a:txBody>
                    <a:bodyPr/>
                    <a:lstStyle/>
                    <a:p>
                      <a:r>
                        <a:rPr lang="en-US" sz="1600" dirty="0"/>
                        <a:t>1.0</a:t>
                      </a:r>
                    </a:p>
                  </a:txBody>
                  <a:tcPr/>
                </a:tc>
                <a:tc>
                  <a:txBody>
                    <a:bodyPr/>
                    <a:lstStyle/>
                    <a:p>
                      <a:endParaRPr lang="en-US" sz="1600" dirty="0"/>
                    </a:p>
                  </a:txBody>
                  <a:tcPr/>
                </a:tc>
                <a:extLst>
                  <a:ext uri="{0D108BD9-81ED-4DB2-BD59-A6C34878D82A}">
                    <a16:rowId xmlns:a16="http://schemas.microsoft.com/office/drawing/2014/main" val="10001"/>
                  </a:ext>
                </a:extLst>
              </a:tr>
              <a:tr h="367437">
                <a:tc>
                  <a:txBody>
                    <a:bodyPr/>
                    <a:lstStyle/>
                    <a:p>
                      <a:r>
                        <a:rPr lang="en-US" sz="1600" dirty="0"/>
                        <a:t>-1</a:t>
                      </a:r>
                    </a:p>
                  </a:txBody>
                  <a:tcPr/>
                </a:tc>
                <a:tc>
                  <a:txBody>
                    <a:bodyPr/>
                    <a:lstStyle/>
                    <a:p>
                      <a:r>
                        <a:rPr lang="en-US" sz="1600"/>
                        <a:t>1</a:t>
                      </a:r>
                      <a:endParaRPr lang="en-US" sz="1600" dirty="0"/>
                    </a:p>
                  </a:txBody>
                  <a:tcPr/>
                </a:tc>
                <a:tc>
                  <a:txBody>
                    <a:bodyPr/>
                    <a:lstStyle/>
                    <a:p>
                      <a:r>
                        <a:rPr lang="en-US" sz="1600"/>
                        <a:t>1</a:t>
                      </a:r>
                      <a:endParaRPr lang="en-US" sz="1600" dirty="0"/>
                    </a:p>
                  </a:txBody>
                  <a:tcPr/>
                </a:tc>
                <a:tc>
                  <a:txBody>
                    <a:bodyPr/>
                    <a:lstStyle/>
                    <a:p>
                      <a:r>
                        <a:rPr lang="en-US" sz="1600" dirty="0"/>
                        <a:t>1</a:t>
                      </a:r>
                    </a:p>
                  </a:txBody>
                  <a:tcPr/>
                </a:tc>
                <a:tc>
                  <a:txBody>
                    <a:bodyPr/>
                    <a:lstStyle/>
                    <a:p>
                      <a:r>
                        <a:rPr lang="en-US" sz="1600" dirty="0"/>
                        <a:t>-.3</a:t>
                      </a:r>
                    </a:p>
                  </a:txBody>
                  <a:tcPr/>
                </a:tc>
                <a:tc>
                  <a:txBody>
                    <a:bodyPr/>
                    <a:lstStyle/>
                    <a:p>
                      <a:r>
                        <a:rPr lang="en-US" sz="1600" dirty="0"/>
                        <a:t>0</a:t>
                      </a:r>
                    </a:p>
                  </a:txBody>
                  <a:tcPr/>
                </a:tc>
                <a:tc>
                  <a:txBody>
                    <a:bodyPr/>
                    <a:lstStyle/>
                    <a:p>
                      <a:endParaRPr lang="en-US" sz="1600" dirty="0"/>
                    </a:p>
                  </a:txBody>
                  <a:tcPr/>
                </a:tc>
                <a:extLst>
                  <a:ext uri="{0D108BD9-81ED-4DB2-BD59-A6C34878D82A}">
                    <a16:rowId xmlns:a16="http://schemas.microsoft.com/office/drawing/2014/main" val="10002"/>
                  </a:ext>
                </a:extLst>
              </a:tr>
              <a:tr h="367437">
                <a:tc>
                  <a:txBody>
                    <a:bodyPr/>
                    <a:lstStyle/>
                    <a:p>
                      <a:r>
                        <a:rPr lang="en-US" sz="1600"/>
                        <a:t>1</a:t>
                      </a:r>
                      <a:endParaRPr lang="en-US" sz="1600" dirty="0"/>
                    </a:p>
                  </a:txBody>
                  <a:tcPr/>
                </a:tc>
                <a:tc>
                  <a:txBody>
                    <a:bodyPr/>
                    <a:lstStyle/>
                    <a:p>
                      <a:r>
                        <a:rPr lang="en-US" sz="1600" dirty="0"/>
                        <a:t>-1</a:t>
                      </a:r>
                    </a:p>
                  </a:txBody>
                  <a:tcPr/>
                </a:tc>
                <a:tc>
                  <a:txBody>
                    <a:bodyPr/>
                    <a:lstStyle/>
                    <a:p>
                      <a:r>
                        <a:rPr lang="en-US" sz="1600"/>
                        <a:t>1</a:t>
                      </a:r>
                      <a:endParaRPr lang="en-US" sz="1600" dirty="0"/>
                    </a:p>
                  </a:txBody>
                  <a:tcPr/>
                </a:tc>
                <a:tc>
                  <a:txBody>
                    <a:bodyPr/>
                    <a:lstStyle/>
                    <a:p>
                      <a:r>
                        <a:rPr lang="en-US" sz="1600" dirty="0"/>
                        <a:t>0</a:t>
                      </a:r>
                    </a:p>
                  </a:txBody>
                  <a:tcPr/>
                </a:tc>
                <a:tc>
                  <a:txBody>
                    <a:bodyPr/>
                    <a:lstStyle/>
                    <a:p>
                      <a:r>
                        <a:rPr lang="en-US" sz="1600" dirty="0"/>
                        <a:t>1.2</a:t>
                      </a:r>
                    </a:p>
                  </a:txBody>
                  <a:tcPr/>
                </a:tc>
                <a:tc>
                  <a:txBody>
                    <a:bodyPr/>
                    <a:lstStyle/>
                    <a:p>
                      <a:r>
                        <a:rPr lang="en-US" sz="1600" dirty="0"/>
                        <a:t>.5</a:t>
                      </a:r>
                    </a:p>
                  </a:txBody>
                  <a:tcPr/>
                </a:tc>
                <a:tc>
                  <a:txBody>
                    <a:bodyPr/>
                    <a:lstStyle/>
                    <a:p>
                      <a:endParaRPr lang="en-US" sz="1600" dirty="0"/>
                    </a:p>
                  </a:txBody>
                  <a:tcPr/>
                </a:tc>
                <a:extLst>
                  <a:ext uri="{0D108BD9-81ED-4DB2-BD59-A6C34878D82A}">
                    <a16:rowId xmlns:a16="http://schemas.microsoft.com/office/drawing/2014/main" val="10003"/>
                  </a:ext>
                </a:extLst>
              </a:tr>
              <a:tr h="367437">
                <a:tc>
                  <a:txBody>
                    <a:bodyPr/>
                    <a:lstStyle/>
                    <a:p>
                      <a:r>
                        <a:rPr lang="en-US" sz="1600" dirty="0"/>
                        <a:t>1</a:t>
                      </a:r>
                    </a:p>
                  </a:txBody>
                  <a:tcPr/>
                </a:tc>
                <a:tc>
                  <a:txBody>
                    <a:bodyPr/>
                    <a:lstStyle/>
                    <a:p>
                      <a:r>
                        <a:rPr lang="en-US" sz="1600"/>
                        <a:t>1</a:t>
                      </a:r>
                      <a:endParaRPr lang="en-US" sz="1600" dirty="0"/>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-.2</a:t>
                      </a:r>
                    </a:p>
                  </a:txBody>
                  <a:tcPr/>
                </a:tc>
                <a:tc>
                  <a:txBody>
                    <a:bodyPr/>
                    <a:lstStyle/>
                    <a:p>
                      <a:endParaRPr lang="en-US" sz="1600" dirty="0"/>
                    </a:p>
                  </a:txBody>
                  <a:tcPr/>
                </a:tc>
                <a:extLst>
                  <a:ext uri="{0D108BD9-81ED-4DB2-BD59-A6C34878D82A}">
                    <a16:rowId xmlns:a16="http://schemas.microsoft.com/office/drawing/2014/main" val="10004"/>
                  </a:ext>
                </a:extLst>
              </a:tr>
              <a:tr h="367437">
                <a:tc>
                  <a:txBody>
                    <a:bodyPr/>
                    <a:lstStyle/>
                    <a:p>
                      <a:r>
                        <a:rPr lang="en-US" sz="1600" dirty="0"/>
                        <a:t>L1</a:t>
                      </a:r>
                    </a:p>
                  </a:txBody>
                  <a:tcPr/>
                </a:tc>
                <a:tc>
                  <a:txBody>
                    <a:bodyPr/>
                    <a:lstStyle/>
                    <a:p>
                      <a:endParaRPr lang="en-US" sz="1600" dirty="0"/>
                    </a:p>
                  </a:txBody>
                  <a:tcPr/>
                </a:tc>
                <a:tc>
                  <a:txBody>
                    <a:bodyPr/>
                    <a:lstStyle/>
                    <a:p>
                      <a:r>
                        <a:rPr lang="en-US" sz="1600" dirty="0"/>
                        <a:t>x</a:t>
                      </a:r>
                    </a:p>
                  </a:txBody>
                  <a:tcPr/>
                </a:tc>
                <a:tc>
                  <a:txBody>
                    <a:bodyPr/>
                    <a:lstStyle/>
                    <a:p>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x</a:t>
                      </a:r>
                    </a:p>
                  </a:txBody>
                  <a:tcPr/>
                </a:tc>
                <a:tc>
                  <a:txBody>
                    <a:bodyPr/>
                    <a:lstStyle/>
                    <a:p>
                      <a:endParaRPr lang="en-US" sz="1600" dirty="0"/>
                    </a:p>
                  </a:txBody>
                  <a:tcPr/>
                </a:tc>
                <a:tc>
                  <a:txBody>
                    <a:bodyPr/>
                    <a:lstStyle/>
                    <a:p>
                      <a:r>
                        <a:rPr lang="en-US" sz="1600" dirty="0"/>
                        <a:t>x</a:t>
                      </a:r>
                    </a:p>
                  </a:txBody>
                  <a:tcPr/>
                </a:tc>
                <a:extLst>
                  <a:ext uri="{0D108BD9-81ED-4DB2-BD59-A6C34878D82A}">
                    <a16:rowId xmlns:a16="http://schemas.microsoft.com/office/drawing/2014/main" val="10005"/>
                  </a:ext>
                </a:extLst>
              </a:tr>
              <a:tr h="367437">
                <a:tc>
                  <a:txBody>
                    <a:bodyPr/>
                    <a:lstStyle/>
                    <a:p>
                      <a:r>
                        <a:rPr lang="en-US" sz="1600" dirty="0"/>
                        <a:t>SSE</a:t>
                      </a:r>
                    </a:p>
                  </a:txBody>
                  <a:tcPr/>
                </a:tc>
                <a:tc>
                  <a:txBody>
                    <a:bodyPr/>
                    <a:lstStyle/>
                    <a:p>
                      <a:endParaRPr lang="en-US" sz="1600" dirty="0"/>
                    </a:p>
                  </a:txBody>
                  <a:tcPr/>
                </a:tc>
                <a:tc>
                  <a:txBody>
                    <a:bodyPr/>
                    <a:lstStyle/>
                    <a:p>
                      <a:r>
                        <a:rPr lang="en-US" sz="1600" dirty="0"/>
                        <a:t>x</a:t>
                      </a:r>
                    </a:p>
                  </a:txBody>
                  <a:tcPr/>
                </a:tc>
                <a:tc>
                  <a:txBody>
                    <a:bodyPr/>
                    <a:lstStyle/>
                    <a:p>
                      <a:endParaRPr lang="en-US"/>
                    </a:p>
                  </a:txBody>
                  <a:tcPr/>
                </a:tc>
                <a:tc>
                  <a:txBody>
                    <a:bodyPr/>
                    <a:lstStyle/>
                    <a:p>
                      <a:r>
                        <a:rPr lang="en-US" sz="1600" dirty="0"/>
                        <a:t>x</a:t>
                      </a:r>
                    </a:p>
                  </a:txBody>
                  <a:tcPr/>
                </a:tc>
                <a:tc>
                  <a:txBody>
                    <a:bodyPr/>
                    <a:lstStyle/>
                    <a:p>
                      <a:endParaRPr lang="en-US" sz="1600" dirty="0"/>
                    </a:p>
                  </a:txBody>
                  <a:tcPr/>
                </a:tc>
                <a:tc>
                  <a:txBody>
                    <a:bodyPr/>
                    <a:lstStyle/>
                    <a:p>
                      <a:r>
                        <a:rPr lang="en-US" sz="1600" dirty="0"/>
                        <a:t>x</a:t>
                      </a:r>
                    </a:p>
                  </a:txBody>
                  <a:tcPr/>
                </a:tc>
                <a:extLst>
                  <a:ext uri="{0D108BD9-81ED-4DB2-BD59-A6C34878D82A}">
                    <a16:rowId xmlns:a16="http://schemas.microsoft.com/office/drawing/2014/main" val="10006"/>
                  </a:ext>
                </a:extLst>
              </a:tr>
              <a:tr h="367437">
                <a:tc>
                  <a:txBody>
                    <a:bodyPr/>
                    <a:lstStyle/>
                    <a:p>
                      <a:r>
                        <a:rPr lang="en-US" sz="1600" dirty="0"/>
                        <a:t>MSE</a:t>
                      </a:r>
                    </a:p>
                  </a:txBody>
                  <a:tcPr/>
                </a:tc>
                <a:tc>
                  <a:txBody>
                    <a:bodyPr/>
                    <a:lstStyle/>
                    <a:p>
                      <a:endParaRPr lang="en-US" sz="1600" dirty="0"/>
                    </a:p>
                  </a:txBody>
                  <a:tcPr/>
                </a:tc>
                <a:tc>
                  <a:txBody>
                    <a:bodyPr/>
                    <a:lstStyle/>
                    <a:p>
                      <a:r>
                        <a:rPr lang="en-US" sz="1600" dirty="0"/>
                        <a:t>x</a:t>
                      </a:r>
                    </a:p>
                  </a:txBody>
                  <a:tcPr/>
                </a:tc>
                <a:tc>
                  <a:txBody>
                    <a:bodyPr/>
                    <a:lstStyle/>
                    <a:p>
                      <a:endParaRPr lang="en-US"/>
                    </a:p>
                  </a:txBody>
                  <a:tcPr/>
                </a:tc>
                <a:tc>
                  <a:txBody>
                    <a:bodyPr/>
                    <a:lstStyle/>
                    <a:p>
                      <a:r>
                        <a:rPr lang="en-US" sz="1600" dirty="0"/>
                        <a:t>x</a:t>
                      </a:r>
                    </a:p>
                  </a:txBody>
                  <a:tcPr/>
                </a:tc>
                <a:tc>
                  <a:txBody>
                    <a:bodyPr/>
                    <a:lstStyle/>
                    <a:p>
                      <a:endParaRPr lang="en-US" sz="1600" dirty="0"/>
                    </a:p>
                  </a:txBody>
                  <a:tcPr/>
                </a:tc>
                <a:tc>
                  <a:txBody>
                    <a:bodyPr/>
                    <a:lstStyle/>
                    <a:p>
                      <a:r>
                        <a:rPr lang="en-US" sz="1600" dirty="0"/>
                        <a:t>x</a:t>
                      </a:r>
                    </a:p>
                  </a:txBody>
                  <a:tcPr/>
                </a:tc>
                <a:extLst>
                  <a:ext uri="{0D108BD9-81ED-4DB2-BD59-A6C34878D82A}">
                    <a16:rowId xmlns:a16="http://schemas.microsoft.com/office/drawing/2014/main" val="10007"/>
                  </a:ext>
                </a:extLst>
              </a:tr>
              <a:tr h="367437">
                <a:tc>
                  <a:txBody>
                    <a:bodyPr/>
                    <a:lstStyle/>
                    <a:p>
                      <a:r>
                        <a:rPr lang="en-US" sz="1600" dirty="0"/>
                        <a:t>RMSE</a:t>
                      </a:r>
                    </a:p>
                  </a:txBody>
                  <a:tcPr/>
                </a:tc>
                <a:tc>
                  <a:txBody>
                    <a:bodyPr/>
                    <a:lstStyle/>
                    <a:p>
                      <a:endParaRPr lang="en-US" sz="1600" dirty="0"/>
                    </a:p>
                  </a:txBody>
                  <a:tcPr/>
                </a:tc>
                <a:tc>
                  <a:txBody>
                    <a:bodyPr/>
                    <a:lstStyle/>
                    <a:p>
                      <a:r>
                        <a:rPr lang="en-US" sz="1600" dirty="0"/>
                        <a:t>x</a:t>
                      </a:r>
                    </a:p>
                  </a:txBody>
                  <a:tcPr/>
                </a:tc>
                <a:tc>
                  <a:txBody>
                    <a:bodyPr/>
                    <a:lstStyle/>
                    <a:p>
                      <a:endParaRPr lang="en-US" dirty="0"/>
                    </a:p>
                  </a:txBody>
                  <a:tcPr/>
                </a:tc>
                <a:tc>
                  <a:txBody>
                    <a:bodyPr/>
                    <a:lstStyle/>
                    <a:p>
                      <a:r>
                        <a:rPr lang="en-US" sz="1600" dirty="0"/>
                        <a:t>x</a:t>
                      </a:r>
                    </a:p>
                  </a:txBody>
                  <a:tcPr/>
                </a:tc>
                <a:tc>
                  <a:txBody>
                    <a:bodyPr/>
                    <a:lstStyle/>
                    <a:p>
                      <a:endParaRPr lang="en-US" sz="1600" dirty="0"/>
                    </a:p>
                  </a:txBody>
                  <a:tcPr/>
                </a:tc>
                <a:tc>
                  <a:txBody>
                    <a:bodyPr/>
                    <a:lstStyle/>
                    <a:p>
                      <a:r>
                        <a:rPr lang="en-US" sz="1600" dirty="0"/>
                        <a:t>x</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34143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838200"/>
          </a:xfrm>
        </p:spPr>
        <p:txBody>
          <a:bodyPr/>
          <a:lstStyle/>
          <a:p>
            <a:r>
              <a:rPr lang="en-US" dirty="0"/>
              <a:t>Quadric Machine Homework	</a:t>
            </a:r>
          </a:p>
        </p:txBody>
      </p:sp>
      <p:sp>
        <p:nvSpPr>
          <p:cNvPr id="3" name="Content Placeholder 2"/>
          <p:cNvSpPr>
            <a:spLocks noGrp="1"/>
          </p:cNvSpPr>
          <p:nvPr>
            <p:ph idx="1"/>
          </p:nvPr>
        </p:nvSpPr>
        <p:spPr>
          <a:xfrm>
            <a:off x="685800" y="1219200"/>
            <a:ext cx="7772400" cy="2590800"/>
          </a:xfrm>
        </p:spPr>
        <p:txBody>
          <a:bodyPr>
            <a:normAutofit fontScale="85000" lnSpcReduction="10000"/>
          </a:bodyPr>
          <a:lstStyle/>
          <a:p>
            <a:pPr eaLnBrk="1" hangingPunct="1">
              <a:lnSpc>
                <a:spcPct val="110000"/>
              </a:lnSpc>
            </a:pPr>
            <a:r>
              <a:rPr lang="en-US" dirty="0">
                <a:ea typeface="ＭＳ Ｐゴシック" pitchFamily="1" charset="-128"/>
                <a:cs typeface="ＭＳ Ｐゴシック" pitchFamily="1" charset="-128"/>
              </a:rPr>
              <a:t>Assume a 2-input perceptron expanded to be a quadric (2</a:t>
            </a:r>
            <a:r>
              <a:rPr lang="en-US" baseline="30000" dirty="0">
                <a:ea typeface="ＭＳ Ｐゴシック" pitchFamily="1" charset="-128"/>
                <a:cs typeface="ＭＳ Ｐゴシック" pitchFamily="1" charset="-128"/>
              </a:rPr>
              <a:t>nd</a:t>
            </a:r>
            <a:r>
              <a:rPr lang="en-US" dirty="0">
                <a:ea typeface="ＭＳ Ｐゴシック" pitchFamily="1" charset="-128"/>
                <a:cs typeface="ＭＳ Ｐゴシック" pitchFamily="1" charset="-128"/>
              </a:rPr>
              <a:t> order) perceptron, with 5 input weights (</a:t>
            </a:r>
            <a:r>
              <a:rPr lang="en-US" i="1" dirty="0">
                <a:ea typeface="ＭＳ Ｐゴシック" pitchFamily="1" charset="-128"/>
                <a:cs typeface="ＭＳ Ｐゴシック" pitchFamily="1" charset="-128"/>
              </a:rPr>
              <a:t>x</a:t>
            </a:r>
            <a:r>
              <a:rPr lang="en-US" dirty="0">
                <a:ea typeface="ＭＳ Ｐゴシック" pitchFamily="1" charset="-128"/>
                <a:cs typeface="ＭＳ Ｐゴシック" pitchFamily="1" charset="-128"/>
              </a:rPr>
              <a:t>, </a:t>
            </a:r>
            <a:r>
              <a:rPr lang="en-US" i="1" dirty="0">
                <a:ea typeface="ＭＳ Ｐゴシック" pitchFamily="1" charset="-128"/>
                <a:cs typeface="ＭＳ Ｐゴシック" pitchFamily="1" charset="-128"/>
              </a:rPr>
              <a:t>y</a:t>
            </a:r>
            <a:r>
              <a:rPr lang="en-US" dirty="0">
                <a:ea typeface="ＭＳ Ｐゴシック" pitchFamily="1" charset="-128"/>
                <a:cs typeface="ＭＳ Ｐゴシック" pitchFamily="1" charset="-128"/>
              </a:rPr>
              <a:t>, </a:t>
            </a:r>
            <a:r>
              <a:rPr lang="en-US" i="1" dirty="0" err="1">
                <a:ea typeface="ＭＳ Ｐゴシック" pitchFamily="1" charset="-128"/>
                <a:cs typeface="ＭＳ Ｐゴシック" pitchFamily="1" charset="-128"/>
              </a:rPr>
              <a:t>xy</a:t>
            </a:r>
            <a:r>
              <a:rPr lang="en-US" dirty="0">
                <a:ea typeface="ＭＳ Ｐゴシック" pitchFamily="1" charset="-128"/>
                <a:cs typeface="ＭＳ Ｐゴシック" pitchFamily="1" charset="-128"/>
              </a:rPr>
              <a:t>, </a:t>
            </a:r>
            <a:r>
              <a:rPr lang="en-US" i="1" dirty="0">
                <a:ea typeface="ＭＳ Ｐゴシック" pitchFamily="1" charset="-128"/>
                <a:cs typeface="ＭＳ Ｐゴシック" pitchFamily="1" charset="-128"/>
              </a:rPr>
              <a:t>x</a:t>
            </a:r>
            <a:r>
              <a:rPr lang="en-US" baseline="30000" dirty="0">
                <a:ea typeface="ＭＳ Ｐゴシック" pitchFamily="1" charset="-128"/>
                <a:cs typeface="ＭＳ Ｐゴシック" pitchFamily="1" charset="-128"/>
              </a:rPr>
              <a:t>2</a:t>
            </a:r>
            <a:r>
              <a:rPr lang="en-US" dirty="0">
                <a:ea typeface="ＭＳ Ｐゴシック" pitchFamily="1" charset="-128"/>
                <a:cs typeface="ＭＳ Ｐゴシック" pitchFamily="1" charset="-128"/>
              </a:rPr>
              <a:t>, </a:t>
            </a:r>
            <a:r>
              <a:rPr lang="en-US" i="1" dirty="0">
                <a:ea typeface="ＭＳ Ｐゴシック" pitchFamily="1" charset="-128"/>
                <a:cs typeface="ＭＳ Ｐゴシック" pitchFamily="1" charset="-128"/>
              </a:rPr>
              <a:t>y</a:t>
            </a:r>
            <a:r>
              <a:rPr lang="en-US" baseline="30000" dirty="0">
                <a:ea typeface="ＭＳ Ｐゴシック" pitchFamily="1" charset="-128"/>
                <a:cs typeface="ＭＳ Ｐゴシック" pitchFamily="1" charset="-128"/>
              </a:rPr>
              <a:t>2</a:t>
            </a:r>
            <a:r>
              <a:rPr lang="en-US" dirty="0">
                <a:ea typeface="ＭＳ Ｐゴシック" pitchFamily="1" charset="-128"/>
                <a:cs typeface="ＭＳ Ｐゴシック" pitchFamily="1" charset="-128"/>
              </a:rPr>
              <a:t>) and </a:t>
            </a:r>
            <a:r>
              <a:rPr lang="en-US">
                <a:ea typeface="ＭＳ Ｐゴシック" pitchFamily="1" charset="-128"/>
                <a:cs typeface="ＭＳ Ｐゴシック" pitchFamily="1" charset="-128"/>
              </a:rPr>
              <a:t>the bias weight</a:t>
            </a:r>
            <a:endParaRPr lang="en-US" dirty="0">
              <a:ea typeface="ＭＳ Ｐゴシック" pitchFamily="1" charset="-128"/>
              <a:cs typeface="ＭＳ Ｐゴシック" pitchFamily="1" charset="-128"/>
            </a:endParaRPr>
          </a:p>
          <a:p>
            <a:pPr lvl="1" eaLnBrk="1" hangingPunct="1">
              <a:lnSpc>
                <a:spcPct val="110000"/>
              </a:lnSpc>
            </a:pPr>
            <a:r>
              <a:rPr lang="en-US" dirty="0">
                <a:ea typeface="ＭＳ Ｐゴシック" pitchFamily="1" charset="-128"/>
                <a:cs typeface="ＭＳ Ｐゴシック" pitchFamily="1" charset="-128"/>
              </a:rPr>
              <a:t> Assume it outputs 1 if  net &gt; 0, else 0</a:t>
            </a:r>
          </a:p>
          <a:p>
            <a:pPr eaLnBrk="1" hangingPunct="1">
              <a:lnSpc>
                <a:spcPct val="110000"/>
              </a:lnSpc>
            </a:pPr>
            <a:r>
              <a:rPr lang="en-US" dirty="0">
                <a:ea typeface="ＭＳ Ｐゴシック" pitchFamily="1" charset="-128"/>
                <a:cs typeface="ＭＳ Ｐゴシック" pitchFamily="1" charset="-128"/>
              </a:rPr>
              <a:t>Assume a learning rate </a:t>
            </a:r>
            <a:r>
              <a:rPr lang="en-US" i="1" dirty="0">
                <a:ea typeface="ＭＳ Ｐゴシック" pitchFamily="1" charset="-128"/>
                <a:cs typeface="ＭＳ Ｐゴシック" pitchFamily="1" charset="-128"/>
              </a:rPr>
              <a:t>c</a:t>
            </a:r>
            <a:r>
              <a:rPr lang="en-US" dirty="0">
                <a:ea typeface="ＭＳ Ｐゴシック" pitchFamily="1" charset="-128"/>
                <a:cs typeface="ＭＳ Ｐゴシック" pitchFamily="1" charset="-128"/>
              </a:rPr>
              <a:t> of .5 and initial weights all 0</a:t>
            </a:r>
          </a:p>
          <a:p>
            <a:pPr lvl="1" eaLnBrk="1" hangingPunct="1">
              <a:lnSpc>
                <a:spcPct val="110000"/>
              </a:lnSpc>
            </a:pPr>
            <a:r>
              <a:rPr lang="en-US" dirty="0">
                <a:ea typeface="ＭＳ Ｐゴシック" pitchFamily="1" charset="-128"/>
                <a:cs typeface="ＭＳ Ｐゴシック" pitchFamily="1" charset="-128"/>
              </a:rPr>
              <a:t>  </a:t>
            </a:r>
            <a:r>
              <a:rPr lang="en-US" dirty="0" err="1">
                <a:latin typeface="Symbol" pitchFamily="1" charset="2"/>
              </a:rPr>
              <a:t>D</a:t>
            </a:r>
            <a:r>
              <a:rPr lang="en-US" i="1" dirty="0" err="1"/>
              <a:t>w</a:t>
            </a:r>
            <a:r>
              <a:rPr lang="en-US" i="1" baseline="-25000" dirty="0" err="1"/>
              <a:t>i</a:t>
            </a:r>
            <a:r>
              <a:rPr lang="en-US" i="1" dirty="0"/>
              <a:t> = c</a:t>
            </a:r>
            <a:r>
              <a:rPr lang="en-US" i="1" dirty="0">
                <a:latin typeface="Symbol" pitchFamily="1" charset="2"/>
              </a:rPr>
              <a:t>(</a:t>
            </a:r>
            <a:r>
              <a:rPr lang="en-US" i="1" dirty="0"/>
              <a:t>t – z)</a:t>
            </a:r>
            <a:r>
              <a:rPr lang="en-US" i="1" dirty="0">
                <a:latin typeface="Symbol" pitchFamily="1" charset="2"/>
              </a:rPr>
              <a:t> </a:t>
            </a:r>
            <a:r>
              <a:rPr lang="en-US" i="1" dirty="0"/>
              <a:t>x</a:t>
            </a:r>
            <a:r>
              <a:rPr lang="en-US" i="1" baseline="-25000" dirty="0"/>
              <a:t>i</a:t>
            </a:r>
            <a:endParaRPr lang="en-US" dirty="0">
              <a:ea typeface="ＭＳ Ｐゴシック" pitchFamily="1" charset="-128"/>
              <a:cs typeface="ＭＳ Ｐゴシック" pitchFamily="1" charset="-128"/>
            </a:endParaRPr>
          </a:p>
          <a:p>
            <a:pPr eaLnBrk="1" hangingPunct="1">
              <a:lnSpc>
                <a:spcPct val="110000"/>
              </a:lnSpc>
            </a:pPr>
            <a:r>
              <a:rPr lang="en-US" dirty="0">
                <a:ea typeface="ＭＳ Ｐゴシック" pitchFamily="1" charset="-128"/>
                <a:cs typeface="ＭＳ Ｐゴシック" pitchFamily="1" charset="-128"/>
              </a:rPr>
              <a:t>Show all weights after each pattern for one epoch with </a:t>
            </a:r>
            <a:r>
              <a:rPr lang="en-US" dirty="0"/>
              <a:t>the following training set</a:t>
            </a:r>
            <a:endParaRPr lang="en-US" dirty="0">
              <a:ea typeface="ＭＳ Ｐゴシック" pitchFamily="1" charset="-128"/>
              <a:cs typeface="ＭＳ Ｐゴシック" pitchFamily="1" charset="-128"/>
            </a:endParaRPr>
          </a:p>
        </p:txBody>
      </p:sp>
      <p:sp>
        <p:nvSpPr>
          <p:cNvPr id="4" name="Footer Placeholder 3"/>
          <p:cNvSpPr>
            <a:spLocks noGrp="1"/>
          </p:cNvSpPr>
          <p:nvPr>
            <p:ph type="ftr" sz="quarter" idx="11"/>
          </p:nvPr>
        </p:nvSpPr>
        <p:spPr/>
        <p:txBody>
          <a:bodyPr/>
          <a:lstStyle/>
          <a:p>
            <a:pPr>
              <a:defRPr/>
            </a:pPr>
            <a:r>
              <a:rPr lang="en-US"/>
              <a:t>CS 270 - Homework</a:t>
            </a:r>
            <a:endParaRPr lang="en-US" dirty="0"/>
          </a:p>
        </p:txBody>
      </p:sp>
      <p:sp>
        <p:nvSpPr>
          <p:cNvPr id="5" name="Slide Number Placeholder 4"/>
          <p:cNvSpPr>
            <a:spLocks noGrp="1"/>
          </p:cNvSpPr>
          <p:nvPr>
            <p:ph type="sldNum" sz="quarter" idx="12"/>
          </p:nvPr>
        </p:nvSpPr>
        <p:spPr/>
        <p:txBody>
          <a:bodyPr/>
          <a:lstStyle/>
          <a:p>
            <a:pPr>
              <a:defRPr/>
            </a:pPr>
            <a:fld id="{F7E59994-5956-EC4E-A50F-7EFDD73B51E4}" type="slidenum">
              <a:rPr lang="en-US" smtClean="0"/>
              <a:pPr>
                <a:defRPr/>
              </a:pPr>
              <a:t>4</a:t>
            </a:fld>
            <a:endParaRPr lang="en-US"/>
          </a:p>
        </p:txBody>
      </p:sp>
      <p:graphicFrame>
        <p:nvGraphicFramePr>
          <p:cNvPr id="6" name="Table 5"/>
          <p:cNvGraphicFramePr>
            <a:graphicFrameLocks noGrp="1"/>
          </p:cNvGraphicFramePr>
          <p:nvPr/>
        </p:nvGraphicFramePr>
        <p:xfrm>
          <a:off x="3352800" y="4114800"/>
          <a:ext cx="2438401" cy="1469748"/>
        </p:xfrm>
        <a:graphic>
          <a:graphicData uri="http://schemas.openxmlformats.org/drawingml/2006/table">
            <a:tbl>
              <a:tblPr firstRow="1" bandRow="1">
                <a:tableStyleId>{93296810-A885-4BE3-A3E7-6D5BEEA58F35}</a:tableStyleId>
              </a:tblPr>
              <a:tblGrid>
                <a:gridCol w="742122">
                  <a:extLst>
                    <a:ext uri="{9D8B030D-6E8A-4147-A177-3AD203B41FA5}">
                      <a16:colId xmlns:a16="http://schemas.microsoft.com/office/drawing/2014/main" val="20000"/>
                    </a:ext>
                  </a:extLst>
                </a:gridCol>
                <a:gridCol w="742122">
                  <a:extLst>
                    <a:ext uri="{9D8B030D-6E8A-4147-A177-3AD203B41FA5}">
                      <a16:colId xmlns:a16="http://schemas.microsoft.com/office/drawing/2014/main" val="20001"/>
                    </a:ext>
                  </a:extLst>
                </a:gridCol>
                <a:gridCol w="954157">
                  <a:extLst>
                    <a:ext uri="{9D8B030D-6E8A-4147-A177-3AD203B41FA5}">
                      <a16:colId xmlns:a16="http://schemas.microsoft.com/office/drawing/2014/main" val="20002"/>
                    </a:ext>
                  </a:extLst>
                </a:gridCol>
              </a:tblGrid>
              <a:tr h="367437">
                <a:tc>
                  <a:txBody>
                    <a:bodyPr/>
                    <a:lstStyle/>
                    <a:p>
                      <a:r>
                        <a:rPr lang="en-US" sz="1600" b="0" dirty="0"/>
                        <a:t>x</a:t>
                      </a:r>
                    </a:p>
                  </a:txBody>
                  <a:tcPr/>
                </a:tc>
                <a:tc>
                  <a:txBody>
                    <a:bodyPr/>
                    <a:lstStyle/>
                    <a:p>
                      <a:r>
                        <a:rPr lang="en-US" sz="1600" b="0" dirty="0"/>
                        <a:t>y</a:t>
                      </a:r>
                    </a:p>
                  </a:txBody>
                  <a:tcPr/>
                </a:tc>
                <a:tc>
                  <a:txBody>
                    <a:bodyPr/>
                    <a:lstStyle/>
                    <a:p>
                      <a:r>
                        <a:rPr lang="en-US" sz="1600" b="0" dirty="0"/>
                        <a:t>Target</a:t>
                      </a:r>
                    </a:p>
                  </a:txBody>
                  <a:tcPr/>
                </a:tc>
                <a:extLst>
                  <a:ext uri="{0D108BD9-81ED-4DB2-BD59-A6C34878D82A}">
                    <a16:rowId xmlns:a16="http://schemas.microsoft.com/office/drawing/2014/main" val="10000"/>
                  </a:ext>
                </a:extLst>
              </a:tr>
              <a:tr h="367437">
                <a:tc>
                  <a:txBody>
                    <a:bodyPr/>
                    <a:lstStyle/>
                    <a:p>
                      <a:r>
                        <a:rPr lang="en-US" sz="1600" dirty="0"/>
                        <a:t>0</a:t>
                      </a:r>
                    </a:p>
                  </a:txBody>
                  <a:tcPr/>
                </a:tc>
                <a:tc>
                  <a:txBody>
                    <a:bodyPr/>
                    <a:lstStyle/>
                    <a:p>
                      <a:r>
                        <a:rPr lang="en-US" sz="1600" dirty="0"/>
                        <a:t>.4</a:t>
                      </a:r>
                    </a:p>
                  </a:txBody>
                  <a:tcPr/>
                </a:tc>
                <a:tc>
                  <a:txBody>
                    <a:bodyPr/>
                    <a:lstStyle/>
                    <a:p>
                      <a:r>
                        <a:rPr lang="en-US" sz="1600" dirty="0"/>
                        <a:t>0</a:t>
                      </a:r>
                    </a:p>
                  </a:txBody>
                  <a:tcPr/>
                </a:tc>
                <a:extLst>
                  <a:ext uri="{0D108BD9-81ED-4DB2-BD59-A6C34878D82A}">
                    <a16:rowId xmlns:a16="http://schemas.microsoft.com/office/drawing/2014/main" val="265802318"/>
                  </a:ext>
                </a:extLst>
              </a:tr>
              <a:tr h="367437">
                <a:tc>
                  <a:txBody>
                    <a:bodyPr/>
                    <a:lstStyle/>
                    <a:p>
                      <a:r>
                        <a:rPr lang="en-US" sz="1600" dirty="0"/>
                        <a:t>-.1</a:t>
                      </a:r>
                    </a:p>
                  </a:txBody>
                  <a:tcPr/>
                </a:tc>
                <a:tc>
                  <a:txBody>
                    <a:bodyPr/>
                    <a:lstStyle/>
                    <a:p>
                      <a:r>
                        <a:rPr lang="en-US" sz="1600" dirty="0"/>
                        <a:t>1.2</a:t>
                      </a:r>
                    </a:p>
                  </a:txBody>
                  <a:tcPr/>
                </a:tc>
                <a:tc>
                  <a:txBody>
                    <a:bodyPr/>
                    <a:lstStyle/>
                    <a:p>
                      <a:r>
                        <a:rPr lang="en-US" sz="1600" dirty="0"/>
                        <a:t>1</a:t>
                      </a:r>
                    </a:p>
                  </a:txBody>
                  <a:tcPr/>
                </a:tc>
                <a:extLst>
                  <a:ext uri="{0D108BD9-81ED-4DB2-BD59-A6C34878D82A}">
                    <a16:rowId xmlns:a16="http://schemas.microsoft.com/office/drawing/2014/main" val="10001"/>
                  </a:ext>
                </a:extLst>
              </a:tr>
              <a:tr h="367437">
                <a:tc>
                  <a:txBody>
                    <a:bodyPr/>
                    <a:lstStyle/>
                    <a:p>
                      <a:r>
                        <a:rPr lang="en-US" sz="1600" dirty="0"/>
                        <a:t>.5</a:t>
                      </a:r>
                    </a:p>
                  </a:txBody>
                  <a:tcPr/>
                </a:tc>
                <a:tc>
                  <a:txBody>
                    <a:bodyPr/>
                    <a:lstStyle/>
                    <a:p>
                      <a:r>
                        <a:rPr lang="en-US" sz="1600" dirty="0"/>
                        <a:t>.8</a:t>
                      </a:r>
                    </a:p>
                  </a:txBody>
                  <a:tcPr/>
                </a:tc>
                <a:tc>
                  <a:txBody>
                    <a:bodyPr/>
                    <a:lstStyle/>
                    <a:p>
                      <a:r>
                        <a:rPr lang="en-US" sz="1600" dirty="0"/>
                        <a:t>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68878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Homework	</a:t>
            </a:r>
          </a:p>
        </p:txBody>
      </p:sp>
      <p:sp>
        <p:nvSpPr>
          <p:cNvPr id="3" name="Content Placeholder 2"/>
          <p:cNvSpPr>
            <a:spLocks noGrp="1"/>
          </p:cNvSpPr>
          <p:nvPr>
            <p:ph idx="1"/>
          </p:nvPr>
        </p:nvSpPr>
        <p:spPr/>
        <p:txBody>
          <a:bodyPr/>
          <a:lstStyle/>
          <a:p>
            <a:r>
              <a:rPr lang="en-US" dirty="0"/>
              <a:t>Assume we start with all weights as 0 (don’t forget the bias)</a:t>
            </a:r>
          </a:p>
          <a:p>
            <a:r>
              <a:rPr lang="en-US" dirty="0"/>
              <a:t>What are the new weights after one iteration through the following training set using the delta rule with a learning rate of .2</a:t>
            </a:r>
          </a:p>
          <a:p>
            <a:r>
              <a:rPr lang="en-US" dirty="0"/>
              <a:t>How does </a:t>
            </a:r>
            <a:r>
              <a:rPr lang="en-US"/>
              <a:t>it then generalize </a:t>
            </a:r>
            <a:r>
              <a:rPr lang="en-US" dirty="0"/>
              <a:t>for the novel input (1, .5)?</a:t>
            </a:r>
          </a:p>
          <a:p>
            <a:endParaRPr lang="en-US" dirty="0"/>
          </a:p>
        </p:txBody>
      </p:sp>
      <p:sp>
        <p:nvSpPr>
          <p:cNvPr id="4" name="Footer Placeholder 3"/>
          <p:cNvSpPr>
            <a:spLocks noGrp="1"/>
          </p:cNvSpPr>
          <p:nvPr>
            <p:ph type="ftr" sz="quarter" idx="11"/>
          </p:nvPr>
        </p:nvSpPr>
        <p:spPr/>
        <p:txBody>
          <a:bodyPr/>
          <a:lstStyle/>
          <a:p>
            <a:pPr>
              <a:defRPr/>
            </a:pPr>
            <a:r>
              <a:rPr lang="en-US"/>
              <a:t>CS 270 - Homework</a:t>
            </a:r>
          </a:p>
        </p:txBody>
      </p:sp>
      <p:sp>
        <p:nvSpPr>
          <p:cNvPr id="5" name="Slide Number Placeholder 4"/>
          <p:cNvSpPr>
            <a:spLocks noGrp="1"/>
          </p:cNvSpPr>
          <p:nvPr>
            <p:ph type="sldNum" sz="quarter" idx="12"/>
          </p:nvPr>
        </p:nvSpPr>
        <p:spPr/>
        <p:txBody>
          <a:bodyPr/>
          <a:lstStyle/>
          <a:p>
            <a:pPr>
              <a:defRPr/>
            </a:pPr>
            <a:fld id="{F7E59994-5956-EC4E-A50F-7EFDD73B51E4}" type="slidenum">
              <a:rPr lang="en-US" smtClean="0"/>
              <a:pPr>
                <a:defRPr/>
              </a:pPr>
              <a:t>5</a:t>
            </a:fld>
            <a:endParaRPr lang="en-US"/>
          </a:p>
        </p:txBody>
      </p:sp>
      <p:graphicFrame>
        <p:nvGraphicFramePr>
          <p:cNvPr id="21" name="Table 20"/>
          <p:cNvGraphicFramePr>
            <a:graphicFrameLocks noGrp="1"/>
          </p:cNvGraphicFramePr>
          <p:nvPr>
            <p:extLst>
              <p:ext uri="{D42A27DB-BD31-4B8C-83A1-F6EECF244321}">
                <p14:modId xmlns:p14="http://schemas.microsoft.com/office/powerpoint/2010/main" val="998476040"/>
              </p:ext>
            </p:extLst>
          </p:nvPr>
        </p:nvGraphicFramePr>
        <p:xfrm>
          <a:off x="3429000" y="4245252"/>
          <a:ext cx="2438401" cy="1469748"/>
        </p:xfrm>
        <a:graphic>
          <a:graphicData uri="http://schemas.openxmlformats.org/drawingml/2006/table">
            <a:tbl>
              <a:tblPr firstRow="1" bandRow="1">
                <a:tableStyleId>{93296810-A885-4BE3-A3E7-6D5BEEA58F35}</a:tableStyleId>
              </a:tblPr>
              <a:tblGrid>
                <a:gridCol w="742122">
                  <a:extLst>
                    <a:ext uri="{9D8B030D-6E8A-4147-A177-3AD203B41FA5}">
                      <a16:colId xmlns:a16="http://schemas.microsoft.com/office/drawing/2014/main" val="20000"/>
                    </a:ext>
                  </a:extLst>
                </a:gridCol>
                <a:gridCol w="742122">
                  <a:extLst>
                    <a:ext uri="{9D8B030D-6E8A-4147-A177-3AD203B41FA5}">
                      <a16:colId xmlns:a16="http://schemas.microsoft.com/office/drawing/2014/main" val="20001"/>
                    </a:ext>
                  </a:extLst>
                </a:gridCol>
                <a:gridCol w="954157">
                  <a:extLst>
                    <a:ext uri="{9D8B030D-6E8A-4147-A177-3AD203B41FA5}">
                      <a16:colId xmlns:a16="http://schemas.microsoft.com/office/drawing/2014/main" val="20002"/>
                    </a:ext>
                  </a:extLst>
                </a:gridCol>
              </a:tblGrid>
              <a:tr h="367437">
                <a:tc>
                  <a:txBody>
                    <a:bodyPr/>
                    <a:lstStyle/>
                    <a:p>
                      <a:r>
                        <a:rPr lang="en-US" sz="1600" b="0" i="1" dirty="0"/>
                        <a:t>x</a:t>
                      </a:r>
                      <a:r>
                        <a:rPr lang="en-US" sz="1600" b="0" baseline="-25000" dirty="0"/>
                        <a:t>1</a:t>
                      </a:r>
                    </a:p>
                  </a:txBody>
                  <a:tcPr/>
                </a:tc>
                <a:tc>
                  <a:txBody>
                    <a:bodyPr/>
                    <a:lstStyle/>
                    <a:p>
                      <a:r>
                        <a:rPr lang="en-US" sz="1600" b="0" i="1" dirty="0"/>
                        <a:t>x</a:t>
                      </a:r>
                      <a:r>
                        <a:rPr lang="en-US" sz="1600" b="0" baseline="-25000" dirty="0"/>
                        <a:t>2</a:t>
                      </a:r>
                    </a:p>
                  </a:txBody>
                  <a:tcPr/>
                </a:tc>
                <a:tc>
                  <a:txBody>
                    <a:bodyPr/>
                    <a:lstStyle/>
                    <a:p>
                      <a:r>
                        <a:rPr lang="en-US" sz="1600" b="0" i="1" dirty="0"/>
                        <a:t>Target</a:t>
                      </a:r>
                    </a:p>
                  </a:txBody>
                  <a:tcPr/>
                </a:tc>
                <a:extLst>
                  <a:ext uri="{0D108BD9-81ED-4DB2-BD59-A6C34878D82A}">
                    <a16:rowId xmlns:a16="http://schemas.microsoft.com/office/drawing/2014/main" val="10000"/>
                  </a:ext>
                </a:extLst>
              </a:tr>
              <a:tr h="367437">
                <a:tc>
                  <a:txBody>
                    <a:bodyPr/>
                    <a:lstStyle/>
                    <a:p>
                      <a:r>
                        <a:rPr lang="en-US" sz="1600" dirty="0"/>
                        <a:t>.3</a:t>
                      </a:r>
                    </a:p>
                  </a:txBody>
                  <a:tcPr/>
                </a:tc>
                <a:tc>
                  <a:txBody>
                    <a:bodyPr/>
                    <a:lstStyle/>
                    <a:p>
                      <a:r>
                        <a:rPr lang="en-US" sz="1600" dirty="0"/>
                        <a:t>.8</a:t>
                      </a:r>
                    </a:p>
                  </a:txBody>
                  <a:tcPr/>
                </a:tc>
                <a:tc>
                  <a:txBody>
                    <a:bodyPr/>
                    <a:lstStyle/>
                    <a:p>
                      <a:r>
                        <a:rPr lang="en-US" sz="1600" dirty="0"/>
                        <a:t>.7</a:t>
                      </a:r>
                    </a:p>
                  </a:txBody>
                  <a:tcPr/>
                </a:tc>
                <a:extLst>
                  <a:ext uri="{0D108BD9-81ED-4DB2-BD59-A6C34878D82A}">
                    <a16:rowId xmlns:a16="http://schemas.microsoft.com/office/drawing/2014/main" val="10001"/>
                  </a:ext>
                </a:extLst>
              </a:tr>
              <a:tr h="367437">
                <a:tc>
                  <a:txBody>
                    <a:bodyPr/>
                    <a:lstStyle/>
                    <a:p>
                      <a:r>
                        <a:rPr lang="en-US" sz="1600" dirty="0"/>
                        <a:t>-.3</a:t>
                      </a:r>
                    </a:p>
                  </a:txBody>
                  <a:tcPr/>
                </a:tc>
                <a:tc>
                  <a:txBody>
                    <a:bodyPr/>
                    <a:lstStyle/>
                    <a:p>
                      <a:r>
                        <a:rPr lang="en-US" sz="1600" dirty="0"/>
                        <a:t>1.6</a:t>
                      </a:r>
                    </a:p>
                  </a:txBody>
                  <a:tcPr/>
                </a:tc>
                <a:tc>
                  <a:txBody>
                    <a:bodyPr/>
                    <a:lstStyle/>
                    <a:p>
                      <a:r>
                        <a:rPr lang="en-US" sz="1600"/>
                        <a:t>-.1</a:t>
                      </a:r>
                      <a:endParaRPr lang="en-US" sz="1600" dirty="0"/>
                    </a:p>
                  </a:txBody>
                  <a:tcPr/>
                </a:tc>
                <a:extLst>
                  <a:ext uri="{0D108BD9-81ED-4DB2-BD59-A6C34878D82A}">
                    <a16:rowId xmlns:a16="http://schemas.microsoft.com/office/drawing/2014/main" val="10002"/>
                  </a:ext>
                </a:extLst>
              </a:tr>
              <a:tr h="367437">
                <a:tc>
                  <a:txBody>
                    <a:bodyPr/>
                    <a:lstStyle/>
                    <a:p>
                      <a:r>
                        <a:rPr lang="en-US" sz="1600" dirty="0"/>
                        <a:t>.9</a:t>
                      </a:r>
                    </a:p>
                  </a:txBody>
                  <a:tcPr/>
                </a:tc>
                <a:tc>
                  <a:txBody>
                    <a:bodyPr/>
                    <a:lstStyle/>
                    <a:p>
                      <a:r>
                        <a:rPr lang="en-US" sz="1600" dirty="0"/>
                        <a:t>0</a:t>
                      </a:r>
                    </a:p>
                  </a:txBody>
                  <a:tcPr/>
                </a:tc>
                <a:tc>
                  <a:txBody>
                    <a:bodyPr/>
                    <a:lstStyle/>
                    <a:p>
                      <a:r>
                        <a:rPr lang="en-US" sz="1600" dirty="0"/>
                        <a:t>1.3</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87427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Footer Placeholder 2"/>
          <p:cNvSpPr>
            <a:spLocks noGrp="1"/>
          </p:cNvSpPr>
          <p:nvPr>
            <p:ph type="ftr" sz="quarter" idx="11"/>
          </p:nvPr>
        </p:nvSpPr>
        <p:spPr>
          <a:noFill/>
        </p:spPr>
        <p:txBody>
          <a:bodyPr/>
          <a:lstStyle/>
          <a:p>
            <a:r>
              <a:rPr lang="en-US">
                <a:latin typeface="Times New Roman" pitchFamily="1" charset="0"/>
              </a:rPr>
              <a:t>CS 270 - Homework</a:t>
            </a:r>
            <a:endParaRPr lang="en-US" dirty="0">
              <a:latin typeface="Times New Roman" pitchFamily="1" charset="0"/>
            </a:endParaRPr>
          </a:p>
        </p:txBody>
      </p:sp>
      <p:sp>
        <p:nvSpPr>
          <p:cNvPr id="50181" name="Slide Number Placeholder 3"/>
          <p:cNvSpPr>
            <a:spLocks noGrp="1"/>
          </p:cNvSpPr>
          <p:nvPr>
            <p:ph type="sldNum" sz="quarter" idx="12"/>
          </p:nvPr>
        </p:nvSpPr>
        <p:spPr>
          <a:noFill/>
        </p:spPr>
        <p:txBody>
          <a:bodyPr/>
          <a:lstStyle/>
          <a:p>
            <a:fld id="{357FA612-277E-6441-96C7-E5FB1D2D60E5}" type="slidenum">
              <a:rPr lang="en-US" smtClean="0">
                <a:latin typeface="Times New Roman" pitchFamily="1" charset="0"/>
              </a:rPr>
              <a:pPr/>
              <a:t>6</a:t>
            </a:fld>
            <a:endParaRPr lang="en-US">
              <a:latin typeface="Times New Roman" pitchFamily="1" charset="0"/>
            </a:endParaRPr>
          </a:p>
        </p:txBody>
      </p:sp>
      <p:graphicFrame>
        <p:nvGraphicFramePr>
          <p:cNvPr id="7" name="Object 2">
            <a:extLst>
              <a:ext uri="{FF2B5EF4-FFF2-40B4-BE49-F238E27FC236}">
                <a16:creationId xmlns:a16="http://schemas.microsoft.com/office/drawing/2014/main" id="{B87ECCE8-5C37-EA41-82D0-9D7FD1013413}"/>
              </a:ext>
            </a:extLst>
          </p:cNvPr>
          <p:cNvGraphicFramePr>
            <a:graphicFrameLocks noChangeAspect="1"/>
          </p:cNvGraphicFramePr>
          <p:nvPr/>
        </p:nvGraphicFramePr>
        <p:xfrm>
          <a:off x="4953000" y="2669382"/>
          <a:ext cx="2743200" cy="750887"/>
        </p:xfrm>
        <a:graphic>
          <a:graphicData uri="http://schemas.openxmlformats.org/presentationml/2006/ole">
            <mc:AlternateContent xmlns:mc="http://schemas.openxmlformats.org/markup-compatibility/2006">
              <mc:Choice xmlns:v="urn:schemas-microsoft-com:vml" Requires="v">
                <p:oleObj name="Equation" r:id="rId3" imgW="1485652" imgH="406620" progId="Equation.3">
                  <p:embed/>
                </p:oleObj>
              </mc:Choice>
              <mc:Fallback>
                <p:oleObj name="Equation" r:id="rId3" imgW="1485652" imgH="406620" progId="Equation.3">
                  <p:embed/>
                  <p:pic>
                    <p:nvPicPr>
                      <p:cNvPr id="7" name="Object 2">
                        <a:extLst>
                          <a:ext uri="{FF2B5EF4-FFF2-40B4-BE49-F238E27FC236}">
                            <a16:creationId xmlns:a16="http://schemas.microsoft.com/office/drawing/2014/main" id="{B87ECCE8-5C37-EA41-82D0-9D7FD10134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669382"/>
                        <a:ext cx="2743200" cy="750887"/>
                      </a:xfrm>
                      <a:prstGeom prst="rect">
                        <a:avLst/>
                      </a:prstGeom>
                      <a:solidFill>
                        <a:schemeClr val="accent1"/>
                      </a:solidFill>
                    </p:spPr>
                  </p:pic>
                </p:oleObj>
              </mc:Fallback>
            </mc:AlternateContent>
          </a:graphicData>
        </a:graphic>
      </p:graphicFrame>
      <p:graphicFrame>
        <p:nvGraphicFramePr>
          <p:cNvPr id="8" name="Object 3">
            <a:extLst>
              <a:ext uri="{FF2B5EF4-FFF2-40B4-BE49-F238E27FC236}">
                <a16:creationId xmlns:a16="http://schemas.microsoft.com/office/drawing/2014/main" id="{0C2CE341-220B-E74B-BF28-F18E44B3C7EB}"/>
              </a:ext>
            </a:extLst>
          </p:cNvPr>
          <p:cNvGraphicFramePr>
            <a:graphicFrameLocks noChangeAspect="1"/>
          </p:cNvGraphicFramePr>
          <p:nvPr/>
        </p:nvGraphicFramePr>
        <p:xfrm>
          <a:off x="5208587" y="3718315"/>
          <a:ext cx="2297113" cy="420687"/>
        </p:xfrm>
        <a:graphic>
          <a:graphicData uri="http://schemas.openxmlformats.org/presentationml/2006/ole">
            <mc:AlternateContent xmlns:mc="http://schemas.openxmlformats.org/markup-compatibility/2006">
              <mc:Choice xmlns:v="urn:schemas-microsoft-com:vml" Requires="v">
                <p:oleObj name="Equation" r:id="rId5" imgW="1244600" imgH="228600" progId="Equation.3">
                  <p:embed/>
                </p:oleObj>
              </mc:Choice>
              <mc:Fallback>
                <p:oleObj name="Equation" r:id="rId5" imgW="1244600" imgH="228600" progId="Equation.3">
                  <p:embed/>
                  <p:pic>
                    <p:nvPicPr>
                      <p:cNvPr id="8" name="Object 3">
                        <a:extLst>
                          <a:ext uri="{FF2B5EF4-FFF2-40B4-BE49-F238E27FC236}">
                            <a16:creationId xmlns:a16="http://schemas.microsoft.com/office/drawing/2014/main" id="{0C2CE341-220B-E74B-BF28-F18E44B3C7EB}"/>
                          </a:ext>
                        </a:extLst>
                      </p:cNvPr>
                      <p:cNvPicPr>
                        <a:picLocks noChangeAspect="1" noChangeArrowheads="1"/>
                      </p:cNvPicPr>
                      <p:nvPr/>
                    </p:nvPicPr>
                    <p:blipFill>
                      <a:blip r:embed="rId6"/>
                      <a:srcRect/>
                      <a:stretch>
                        <a:fillRect/>
                      </a:stretch>
                    </p:blipFill>
                    <p:spPr bwMode="auto">
                      <a:xfrm>
                        <a:off x="5208587" y="3718315"/>
                        <a:ext cx="2297113" cy="420687"/>
                      </a:xfrm>
                      <a:prstGeom prst="rect">
                        <a:avLst/>
                      </a:prstGeom>
                      <a:solidFill>
                        <a:schemeClr val="accent1"/>
                      </a:solidFill>
                    </p:spPr>
                  </p:pic>
                </p:oleObj>
              </mc:Fallback>
            </mc:AlternateContent>
          </a:graphicData>
        </a:graphic>
      </p:graphicFrame>
      <p:graphicFrame>
        <p:nvGraphicFramePr>
          <p:cNvPr id="9" name="Object 2">
            <a:extLst>
              <a:ext uri="{FF2B5EF4-FFF2-40B4-BE49-F238E27FC236}">
                <a16:creationId xmlns:a16="http://schemas.microsoft.com/office/drawing/2014/main" id="{64BEB2C2-0C33-D54D-B07E-4A6A1C7A7D25}"/>
              </a:ext>
            </a:extLst>
          </p:cNvPr>
          <p:cNvGraphicFramePr>
            <a:graphicFrameLocks noChangeAspect="1"/>
          </p:cNvGraphicFramePr>
          <p:nvPr/>
        </p:nvGraphicFramePr>
        <p:xfrm>
          <a:off x="3810000" y="4478337"/>
          <a:ext cx="5157788" cy="1693863"/>
        </p:xfrm>
        <a:graphic>
          <a:graphicData uri="http://schemas.openxmlformats.org/presentationml/2006/ole">
            <mc:AlternateContent xmlns:mc="http://schemas.openxmlformats.org/markup-compatibility/2006">
              <mc:Choice xmlns:v="urn:schemas-microsoft-com:vml" Requires="v">
                <p:oleObj name="Equation" r:id="rId7" imgW="2553097" imgH="838597" progId="Equation.3">
                  <p:embed/>
                </p:oleObj>
              </mc:Choice>
              <mc:Fallback>
                <p:oleObj name="Equation" r:id="rId7" imgW="2553097" imgH="838597" progId="Equation.3">
                  <p:embed/>
                  <p:pic>
                    <p:nvPicPr>
                      <p:cNvPr id="9" name="Object 2">
                        <a:extLst>
                          <a:ext uri="{FF2B5EF4-FFF2-40B4-BE49-F238E27FC236}">
                            <a16:creationId xmlns:a16="http://schemas.microsoft.com/office/drawing/2014/main" id="{64BEB2C2-0C33-D54D-B07E-4A6A1C7A7D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4478337"/>
                        <a:ext cx="5157788" cy="1693863"/>
                      </a:xfrm>
                      <a:prstGeom prst="rect">
                        <a:avLst/>
                      </a:prstGeom>
                      <a:solidFill>
                        <a:schemeClr val="accent1"/>
                      </a:solidFill>
                    </p:spPr>
                  </p:pic>
                </p:oleObj>
              </mc:Fallback>
            </mc:AlternateContent>
          </a:graphicData>
        </a:graphic>
      </p:graphicFrame>
      <p:sp>
        <p:nvSpPr>
          <p:cNvPr id="28" name="Line 6">
            <a:extLst>
              <a:ext uri="{FF2B5EF4-FFF2-40B4-BE49-F238E27FC236}">
                <a16:creationId xmlns:a16="http://schemas.microsoft.com/office/drawing/2014/main" id="{3358BC83-E4E7-494D-AD95-3B4B1F0B05AF}"/>
              </a:ext>
            </a:extLst>
          </p:cNvPr>
          <p:cNvSpPr>
            <a:spLocks noChangeShapeType="1"/>
          </p:cNvSpPr>
          <p:nvPr/>
        </p:nvSpPr>
        <p:spPr bwMode="auto">
          <a:xfrm flipH="1" flipV="1">
            <a:off x="2326686" y="3933339"/>
            <a:ext cx="601761" cy="442913"/>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29" name="Line 7">
            <a:extLst>
              <a:ext uri="{FF2B5EF4-FFF2-40B4-BE49-F238E27FC236}">
                <a16:creationId xmlns:a16="http://schemas.microsoft.com/office/drawing/2014/main" id="{6EFC8FD9-F724-6D46-B1B1-355952FDC7F9}"/>
              </a:ext>
            </a:extLst>
          </p:cNvPr>
          <p:cNvSpPr>
            <a:spLocks noChangeShapeType="1"/>
          </p:cNvSpPr>
          <p:nvPr/>
        </p:nvSpPr>
        <p:spPr bwMode="auto">
          <a:xfrm flipV="1">
            <a:off x="1534525" y="3939689"/>
            <a:ext cx="625475" cy="442913"/>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23" name="Line 9">
            <a:extLst>
              <a:ext uri="{FF2B5EF4-FFF2-40B4-BE49-F238E27FC236}">
                <a16:creationId xmlns:a16="http://schemas.microsoft.com/office/drawing/2014/main" id="{50115198-3B5B-1F47-B100-50FC3A75C8B5}"/>
              </a:ext>
            </a:extLst>
          </p:cNvPr>
          <p:cNvSpPr>
            <a:spLocks noChangeShapeType="1"/>
          </p:cNvSpPr>
          <p:nvPr/>
        </p:nvSpPr>
        <p:spPr bwMode="auto">
          <a:xfrm flipV="1">
            <a:off x="2250488" y="3368190"/>
            <a:ext cx="0" cy="3048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24" name="Line 10">
            <a:extLst>
              <a:ext uri="{FF2B5EF4-FFF2-40B4-BE49-F238E27FC236}">
                <a16:creationId xmlns:a16="http://schemas.microsoft.com/office/drawing/2014/main" id="{C52BF9FD-B17E-3E42-ACF4-338625B5B2BF}"/>
              </a:ext>
            </a:extLst>
          </p:cNvPr>
          <p:cNvSpPr>
            <a:spLocks noChangeShapeType="1"/>
          </p:cNvSpPr>
          <p:nvPr/>
        </p:nvSpPr>
        <p:spPr bwMode="auto">
          <a:xfrm flipV="1">
            <a:off x="1534525" y="3298340"/>
            <a:ext cx="593725" cy="434975"/>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26" name="Line 12">
            <a:extLst>
              <a:ext uri="{FF2B5EF4-FFF2-40B4-BE49-F238E27FC236}">
                <a16:creationId xmlns:a16="http://schemas.microsoft.com/office/drawing/2014/main" id="{E77B8B08-3C2E-6D44-8CA6-DC5F45E232FA}"/>
              </a:ext>
            </a:extLst>
          </p:cNvPr>
          <p:cNvSpPr>
            <a:spLocks noChangeShapeType="1"/>
          </p:cNvSpPr>
          <p:nvPr/>
        </p:nvSpPr>
        <p:spPr bwMode="auto">
          <a:xfrm flipH="1" flipV="1">
            <a:off x="2380663" y="3322153"/>
            <a:ext cx="555625" cy="427038"/>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15" name="Oval 18">
            <a:extLst>
              <a:ext uri="{FF2B5EF4-FFF2-40B4-BE49-F238E27FC236}">
                <a16:creationId xmlns:a16="http://schemas.microsoft.com/office/drawing/2014/main" id="{9EBF3C8E-4048-CF47-AF62-7DD9AE0AA4AA}"/>
              </a:ext>
            </a:extLst>
          </p:cNvPr>
          <p:cNvSpPr>
            <a:spLocks noChangeArrowheads="1"/>
          </p:cNvSpPr>
          <p:nvPr/>
        </p:nvSpPr>
        <p:spPr bwMode="auto">
          <a:xfrm>
            <a:off x="1259887" y="4351125"/>
            <a:ext cx="304800" cy="304800"/>
          </a:xfrm>
          <a:prstGeom prst="ellipse">
            <a:avLst/>
          </a:prstGeom>
          <a:solidFill>
            <a:srgbClr val="FFFF00"/>
          </a:solidFill>
          <a:ln w="9525">
            <a:solidFill>
              <a:schemeClr val="tx1"/>
            </a:solidFill>
            <a:round/>
            <a:headEnd/>
            <a:tailEnd/>
          </a:ln>
        </p:spPr>
        <p:txBody>
          <a:bodyPr wrap="none" anchor="ctr">
            <a:prstTxWarp prst="textNoShape">
              <a:avLst/>
            </a:prstTxWarp>
          </a:bodyPr>
          <a:lstStyle/>
          <a:p>
            <a:pPr algn="ctr"/>
            <a:r>
              <a:rPr lang="en-US" sz="1600" dirty="0">
                <a:solidFill>
                  <a:schemeClr val="bg2"/>
                </a:solidFill>
              </a:rPr>
              <a:t>1</a:t>
            </a:r>
          </a:p>
        </p:txBody>
      </p:sp>
      <p:sp>
        <p:nvSpPr>
          <p:cNvPr id="19" name="Line 22">
            <a:extLst>
              <a:ext uri="{FF2B5EF4-FFF2-40B4-BE49-F238E27FC236}">
                <a16:creationId xmlns:a16="http://schemas.microsoft.com/office/drawing/2014/main" id="{CD53D12E-CC92-D440-A29B-857929256216}"/>
              </a:ext>
            </a:extLst>
          </p:cNvPr>
          <p:cNvSpPr>
            <a:spLocks noChangeShapeType="1"/>
          </p:cNvSpPr>
          <p:nvPr/>
        </p:nvSpPr>
        <p:spPr bwMode="auto">
          <a:xfrm flipH="1" flipV="1">
            <a:off x="1497914" y="3916807"/>
            <a:ext cx="660695" cy="482696"/>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0" name="Line 9">
            <a:extLst>
              <a:ext uri="{FF2B5EF4-FFF2-40B4-BE49-F238E27FC236}">
                <a16:creationId xmlns:a16="http://schemas.microsoft.com/office/drawing/2014/main" id="{8CFB4279-A3A7-3144-B5C4-37EAF37ED9A7}"/>
              </a:ext>
            </a:extLst>
          </p:cNvPr>
          <p:cNvSpPr>
            <a:spLocks noChangeShapeType="1"/>
          </p:cNvSpPr>
          <p:nvPr/>
        </p:nvSpPr>
        <p:spPr bwMode="auto">
          <a:xfrm flipV="1">
            <a:off x="1412287" y="3963503"/>
            <a:ext cx="0" cy="387622"/>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2" name="Line 9">
            <a:extLst>
              <a:ext uri="{FF2B5EF4-FFF2-40B4-BE49-F238E27FC236}">
                <a16:creationId xmlns:a16="http://schemas.microsoft.com/office/drawing/2014/main" id="{A24C3953-C5A8-4A46-99F0-38EAD08F135B}"/>
              </a:ext>
            </a:extLst>
          </p:cNvPr>
          <p:cNvSpPr>
            <a:spLocks noChangeShapeType="1"/>
          </p:cNvSpPr>
          <p:nvPr/>
        </p:nvSpPr>
        <p:spPr bwMode="auto">
          <a:xfrm flipV="1">
            <a:off x="2242647" y="3971168"/>
            <a:ext cx="0" cy="387622"/>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3" name="Oval 18">
            <a:extLst>
              <a:ext uri="{FF2B5EF4-FFF2-40B4-BE49-F238E27FC236}">
                <a16:creationId xmlns:a16="http://schemas.microsoft.com/office/drawing/2014/main" id="{C92342CA-45CF-744F-BBD7-DC5D20A4B511}"/>
              </a:ext>
            </a:extLst>
          </p:cNvPr>
          <p:cNvSpPr>
            <a:spLocks noChangeArrowheads="1"/>
          </p:cNvSpPr>
          <p:nvPr/>
        </p:nvSpPr>
        <p:spPr bwMode="auto">
          <a:xfrm>
            <a:off x="1258553" y="3661877"/>
            <a:ext cx="304800" cy="304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1600" dirty="0">
                <a:solidFill>
                  <a:schemeClr val="bg2"/>
                </a:solidFill>
              </a:rPr>
              <a:t>4</a:t>
            </a:r>
          </a:p>
        </p:txBody>
      </p:sp>
      <p:sp>
        <p:nvSpPr>
          <p:cNvPr id="34" name="Oval 18">
            <a:extLst>
              <a:ext uri="{FF2B5EF4-FFF2-40B4-BE49-F238E27FC236}">
                <a16:creationId xmlns:a16="http://schemas.microsoft.com/office/drawing/2014/main" id="{A16159F6-BBBA-CD48-9704-E9325563B067}"/>
              </a:ext>
            </a:extLst>
          </p:cNvPr>
          <p:cNvSpPr>
            <a:spLocks noChangeArrowheads="1"/>
          </p:cNvSpPr>
          <p:nvPr/>
        </p:nvSpPr>
        <p:spPr bwMode="auto">
          <a:xfrm>
            <a:off x="2098088" y="3669158"/>
            <a:ext cx="304800" cy="304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1600" dirty="0">
                <a:solidFill>
                  <a:schemeClr val="bg2"/>
                </a:solidFill>
              </a:rPr>
              <a:t>5</a:t>
            </a:r>
          </a:p>
        </p:txBody>
      </p:sp>
      <p:sp>
        <p:nvSpPr>
          <p:cNvPr id="35" name="Oval 18">
            <a:extLst>
              <a:ext uri="{FF2B5EF4-FFF2-40B4-BE49-F238E27FC236}">
                <a16:creationId xmlns:a16="http://schemas.microsoft.com/office/drawing/2014/main" id="{4432D6A7-B0B9-074A-BCFE-4191136EEFB4}"/>
              </a:ext>
            </a:extLst>
          </p:cNvPr>
          <p:cNvSpPr>
            <a:spLocks noChangeArrowheads="1"/>
          </p:cNvSpPr>
          <p:nvPr/>
        </p:nvSpPr>
        <p:spPr bwMode="auto">
          <a:xfrm>
            <a:off x="2097593" y="4352475"/>
            <a:ext cx="304800" cy="304800"/>
          </a:xfrm>
          <a:prstGeom prst="ellipse">
            <a:avLst/>
          </a:prstGeom>
          <a:solidFill>
            <a:srgbClr val="FFFF00"/>
          </a:solidFill>
          <a:ln w="9525">
            <a:solidFill>
              <a:schemeClr val="tx1"/>
            </a:solidFill>
            <a:round/>
            <a:headEnd/>
            <a:tailEnd/>
          </a:ln>
        </p:spPr>
        <p:txBody>
          <a:bodyPr wrap="none" anchor="ctr">
            <a:prstTxWarp prst="textNoShape">
              <a:avLst/>
            </a:prstTxWarp>
          </a:bodyPr>
          <a:lstStyle/>
          <a:p>
            <a:pPr algn="ctr"/>
            <a:r>
              <a:rPr lang="en-US" sz="1600" dirty="0">
                <a:solidFill>
                  <a:schemeClr val="bg2"/>
                </a:solidFill>
              </a:rPr>
              <a:t>2</a:t>
            </a:r>
          </a:p>
        </p:txBody>
      </p:sp>
      <p:sp>
        <p:nvSpPr>
          <p:cNvPr id="36" name="Oval 18">
            <a:extLst>
              <a:ext uri="{FF2B5EF4-FFF2-40B4-BE49-F238E27FC236}">
                <a16:creationId xmlns:a16="http://schemas.microsoft.com/office/drawing/2014/main" id="{A989DBA1-F91B-FD42-9840-9F762F9D7BBE}"/>
              </a:ext>
            </a:extLst>
          </p:cNvPr>
          <p:cNvSpPr>
            <a:spLocks noChangeArrowheads="1"/>
          </p:cNvSpPr>
          <p:nvPr/>
        </p:nvSpPr>
        <p:spPr bwMode="auto">
          <a:xfrm>
            <a:off x="2855353" y="3703154"/>
            <a:ext cx="304800" cy="304800"/>
          </a:xfrm>
          <a:prstGeom prst="ellipse">
            <a:avLst/>
          </a:prstGeom>
          <a:solidFill>
            <a:srgbClr val="66FF66"/>
          </a:solidFill>
          <a:ln w="9525">
            <a:solidFill>
              <a:schemeClr val="tx1"/>
            </a:solidFill>
            <a:round/>
            <a:headEnd/>
            <a:tailEnd/>
          </a:ln>
        </p:spPr>
        <p:txBody>
          <a:bodyPr wrap="none" anchor="ctr">
            <a:prstTxWarp prst="textNoShape">
              <a:avLst/>
            </a:prstTxWarp>
          </a:bodyPr>
          <a:lstStyle/>
          <a:p>
            <a:pPr algn="ctr"/>
            <a:r>
              <a:rPr lang="en-US" sz="1600" dirty="0">
                <a:solidFill>
                  <a:schemeClr val="bg2"/>
                </a:solidFill>
              </a:rPr>
              <a:t>6</a:t>
            </a:r>
          </a:p>
        </p:txBody>
      </p:sp>
      <p:sp>
        <p:nvSpPr>
          <p:cNvPr id="37" name="Oval 18">
            <a:extLst>
              <a:ext uri="{FF2B5EF4-FFF2-40B4-BE49-F238E27FC236}">
                <a16:creationId xmlns:a16="http://schemas.microsoft.com/office/drawing/2014/main" id="{C69C61B9-D171-4149-9CD8-2600FF05BF0A}"/>
              </a:ext>
            </a:extLst>
          </p:cNvPr>
          <p:cNvSpPr>
            <a:spLocks noChangeArrowheads="1"/>
          </p:cNvSpPr>
          <p:nvPr/>
        </p:nvSpPr>
        <p:spPr bwMode="auto">
          <a:xfrm>
            <a:off x="2854914" y="4352475"/>
            <a:ext cx="304800" cy="304800"/>
          </a:xfrm>
          <a:prstGeom prst="ellipse">
            <a:avLst/>
          </a:prstGeom>
          <a:solidFill>
            <a:srgbClr val="66FF66"/>
          </a:solidFill>
          <a:ln w="9525">
            <a:solidFill>
              <a:schemeClr val="tx1"/>
            </a:solidFill>
            <a:round/>
            <a:headEnd/>
            <a:tailEnd/>
          </a:ln>
        </p:spPr>
        <p:txBody>
          <a:bodyPr wrap="none" anchor="ctr">
            <a:prstTxWarp prst="textNoShape">
              <a:avLst/>
            </a:prstTxWarp>
          </a:bodyPr>
          <a:lstStyle/>
          <a:p>
            <a:pPr algn="ctr"/>
            <a:r>
              <a:rPr lang="en-US" sz="1600" dirty="0">
                <a:solidFill>
                  <a:schemeClr val="bg2"/>
                </a:solidFill>
              </a:rPr>
              <a:t>3</a:t>
            </a:r>
          </a:p>
        </p:txBody>
      </p:sp>
      <p:sp>
        <p:nvSpPr>
          <p:cNvPr id="2" name="TextBox 1">
            <a:extLst>
              <a:ext uri="{FF2B5EF4-FFF2-40B4-BE49-F238E27FC236}">
                <a16:creationId xmlns:a16="http://schemas.microsoft.com/office/drawing/2014/main" id="{FEC75EFC-A64D-8342-B2B9-7CF5BFF02F74}"/>
              </a:ext>
            </a:extLst>
          </p:cNvPr>
          <p:cNvSpPr txBox="1"/>
          <p:nvPr/>
        </p:nvSpPr>
        <p:spPr>
          <a:xfrm>
            <a:off x="2764921" y="4671595"/>
            <a:ext cx="511679" cy="338554"/>
          </a:xfrm>
          <a:prstGeom prst="rect">
            <a:avLst/>
          </a:prstGeom>
          <a:noFill/>
        </p:spPr>
        <p:txBody>
          <a:bodyPr wrap="square" rtlCol="0">
            <a:spAutoFit/>
          </a:bodyPr>
          <a:lstStyle/>
          <a:p>
            <a:r>
              <a:rPr lang="en-US" sz="1600" dirty="0"/>
              <a:t>+1</a:t>
            </a:r>
          </a:p>
        </p:txBody>
      </p:sp>
      <p:sp>
        <p:nvSpPr>
          <p:cNvPr id="38" name="TextBox 37">
            <a:extLst>
              <a:ext uri="{FF2B5EF4-FFF2-40B4-BE49-F238E27FC236}">
                <a16:creationId xmlns:a16="http://schemas.microsoft.com/office/drawing/2014/main" id="{51862336-259B-1C4D-B334-DED48D29A0C8}"/>
              </a:ext>
            </a:extLst>
          </p:cNvPr>
          <p:cNvSpPr txBox="1"/>
          <p:nvPr/>
        </p:nvSpPr>
        <p:spPr>
          <a:xfrm>
            <a:off x="2759316" y="3956478"/>
            <a:ext cx="511679" cy="338554"/>
          </a:xfrm>
          <a:prstGeom prst="rect">
            <a:avLst/>
          </a:prstGeom>
          <a:noFill/>
        </p:spPr>
        <p:txBody>
          <a:bodyPr wrap="square" rtlCol="0">
            <a:spAutoFit/>
          </a:bodyPr>
          <a:lstStyle/>
          <a:p>
            <a:r>
              <a:rPr lang="en-US" sz="1600" dirty="0"/>
              <a:t>+1</a:t>
            </a:r>
          </a:p>
        </p:txBody>
      </p:sp>
      <p:sp>
        <p:nvSpPr>
          <p:cNvPr id="39" name="Oval 18">
            <a:extLst>
              <a:ext uri="{FF2B5EF4-FFF2-40B4-BE49-F238E27FC236}">
                <a16:creationId xmlns:a16="http://schemas.microsoft.com/office/drawing/2014/main" id="{73F4B302-688E-AF4A-BD17-935DF999C895}"/>
              </a:ext>
            </a:extLst>
          </p:cNvPr>
          <p:cNvSpPr>
            <a:spLocks noChangeArrowheads="1"/>
          </p:cNvSpPr>
          <p:nvPr/>
        </p:nvSpPr>
        <p:spPr bwMode="auto">
          <a:xfrm>
            <a:off x="2098088" y="3059799"/>
            <a:ext cx="304800" cy="304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1600" dirty="0">
                <a:solidFill>
                  <a:schemeClr val="bg2"/>
                </a:solidFill>
              </a:rPr>
              <a:t>7</a:t>
            </a:r>
          </a:p>
        </p:txBody>
      </p:sp>
      <p:sp>
        <p:nvSpPr>
          <p:cNvPr id="3" name="TextBox 2">
            <a:extLst>
              <a:ext uri="{FF2B5EF4-FFF2-40B4-BE49-F238E27FC236}">
                <a16:creationId xmlns:a16="http://schemas.microsoft.com/office/drawing/2014/main" id="{3F64F62B-57CA-2046-B1E8-372E74953A4C}"/>
              </a:ext>
            </a:extLst>
          </p:cNvPr>
          <p:cNvSpPr txBox="1"/>
          <p:nvPr/>
        </p:nvSpPr>
        <p:spPr>
          <a:xfrm>
            <a:off x="582977" y="1066800"/>
            <a:ext cx="7799023" cy="1477328"/>
          </a:xfrm>
          <a:prstGeom prst="rect">
            <a:avLst/>
          </a:prstGeom>
          <a:noFill/>
        </p:spPr>
        <p:txBody>
          <a:bodyPr wrap="square" rtlCol="0">
            <a:spAutoFit/>
          </a:bodyPr>
          <a:lstStyle/>
          <a:p>
            <a:r>
              <a:rPr lang="en-US" sz="1800" dirty="0"/>
              <a:t>Assume the following 2-2-1 MLP has all weights initialized to .5.  Assume a learning rate of 1. Show the updated weights after training on the pattern .9 .6 -&gt; 0.</a:t>
            </a:r>
          </a:p>
          <a:p>
            <a:r>
              <a:rPr lang="en-US" sz="1800" dirty="0"/>
              <a:t>Show all net values, activations, outputs, and errors. Nodes 1 and 2 (input nodes) and 3 and 6 (bias inputs) are just placeholder nodes and do not pass their values through a sigmoid.</a:t>
            </a:r>
          </a:p>
        </p:txBody>
      </p:sp>
      <p:sp>
        <p:nvSpPr>
          <p:cNvPr id="41" name="Rectangle 2">
            <a:extLst>
              <a:ext uri="{FF2B5EF4-FFF2-40B4-BE49-F238E27FC236}">
                <a16:creationId xmlns:a16="http://schemas.microsoft.com/office/drawing/2014/main" id="{A2926326-164E-5249-AA69-4907C462A1D6}"/>
              </a:ext>
            </a:extLst>
          </p:cNvPr>
          <p:cNvSpPr txBox="1">
            <a:spLocks noChangeArrowheads="1"/>
          </p:cNvSpPr>
          <p:nvPr/>
        </p:nvSpPr>
        <p:spPr>
          <a:xfrm>
            <a:off x="596288" y="345573"/>
            <a:ext cx="7772400" cy="628358"/>
          </a:xfrm>
          <a:prstGeom prst="rect">
            <a:avLst/>
          </a:prstGeom>
        </p:spPr>
        <p:txBody>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eaLnBrk="1" hangingPunct="1">
              <a:defRPr/>
            </a:pPr>
            <a:r>
              <a:rPr lang="en-US" kern="0" dirty="0">
                <a:ea typeface="+mj-ea"/>
                <a:cs typeface="+mj-cs"/>
              </a:rPr>
              <a:t>Backpropagation Learning Example</a:t>
            </a:r>
          </a:p>
        </p:txBody>
      </p:sp>
    </p:spTree>
    <p:extLst>
      <p:ext uri="{BB962C8B-B14F-4D97-AF65-F5344CB8AC3E}">
        <p14:creationId xmlns:p14="http://schemas.microsoft.com/office/powerpoint/2010/main" val="2998069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Slide Number Placeholder 3"/>
          <p:cNvSpPr>
            <a:spLocks noGrp="1"/>
          </p:cNvSpPr>
          <p:nvPr>
            <p:ph type="sldNum" sz="quarter" idx="12"/>
          </p:nvPr>
        </p:nvSpPr>
        <p:spPr>
          <a:noFill/>
        </p:spPr>
        <p:txBody>
          <a:bodyPr/>
          <a:lstStyle/>
          <a:p>
            <a:fld id="{357FA612-277E-6441-96C7-E5FB1D2D60E5}" type="slidenum">
              <a:rPr lang="en-US" smtClean="0">
                <a:latin typeface="Times New Roman" pitchFamily="1" charset="0"/>
              </a:rPr>
              <a:pPr/>
              <a:t>7</a:t>
            </a:fld>
            <a:endParaRPr lang="en-US" dirty="0">
              <a:latin typeface="Times New Roman" pitchFamily="1" charset="0"/>
            </a:endParaRPr>
          </a:p>
        </p:txBody>
      </p:sp>
      <p:graphicFrame>
        <p:nvGraphicFramePr>
          <p:cNvPr id="7" name="Object 2">
            <a:extLst>
              <a:ext uri="{FF2B5EF4-FFF2-40B4-BE49-F238E27FC236}">
                <a16:creationId xmlns:a16="http://schemas.microsoft.com/office/drawing/2014/main" id="{B87ECCE8-5C37-EA41-82D0-9D7FD1013413}"/>
              </a:ext>
            </a:extLst>
          </p:cNvPr>
          <p:cNvGraphicFramePr>
            <a:graphicFrameLocks noChangeAspect="1"/>
          </p:cNvGraphicFramePr>
          <p:nvPr/>
        </p:nvGraphicFramePr>
        <p:xfrm>
          <a:off x="284767" y="1028544"/>
          <a:ext cx="2743200" cy="750887"/>
        </p:xfrm>
        <a:graphic>
          <a:graphicData uri="http://schemas.openxmlformats.org/presentationml/2006/ole">
            <mc:AlternateContent xmlns:mc="http://schemas.openxmlformats.org/markup-compatibility/2006">
              <mc:Choice xmlns:v="urn:schemas-microsoft-com:vml" Requires="v">
                <p:oleObj name="Equation" r:id="rId3" imgW="1485652" imgH="406620" progId="Equation.3">
                  <p:embed/>
                </p:oleObj>
              </mc:Choice>
              <mc:Fallback>
                <p:oleObj name="Equation" r:id="rId3" imgW="1485652" imgH="406620" progId="Equation.3">
                  <p:embed/>
                  <p:pic>
                    <p:nvPicPr>
                      <p:cNvPr id="7" name="Object 2">
                        <a:extLst>
                          <a:ext uri="{FF2B5EF4-FFF2-40B4-BE49-F238E27FC236}">
                            <a16:creationId xmlns:a16="http://schemas.microsoft.com/office/drawing/2014/main" id="{B87ECCE8-5C37-EA41-82D0-9D7FD10134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767" y="1028544"/>
                        <a:ext cx="2743200" cy="750887"/>
                      </a:xfrm>
                      <a:prstGeom prst="rect">
                        <a:avLst/>
                      </a:prstGeom>
                      <a:solidFill>
                        <a:schemeClr val="accent1"/>
                      </a:solidFill>
                    </p:spPr>
                  </p:pic>
                </p:oleObj>
              </mc:Fallback>
            </mc:AlternateContent>
          </a:graphicData>
        </a:graphic>
      </p:graphicFrame>
      <p:graphicFrame>
        <p:nvGraphicFramePr>
          <p:cNvPr id="8" name="Object 3">
            <a:extLst>
              <a:ext uri="{FF2B5EF4-FFF2-40B4-BE49-F238E27FC236}">
                <a16:creationId xmlns:a16="http://schemas.microsoft.com/office/drawing/2014/main" id="{0C2CE341-220B-E74B-BF28-F18E44B3C7EB}"/>
              </a:ext>
            </a:extLst>
          </p:cNvPr>
          <p:cNvGraphicFramePr>
            <a:graphicFrameLocks noChangeAspect="1"/>
          </p:cNvGraphicFramePr>
          <p:nvPr/>
        </p:nvGraphicFramePr>
        <p:xfrm>
          <a:off x="284767" y="1879657"/>
          <a:ext cx="2297113" cy="420687"/>
        </p:xfrm>
        <a:graphic>
          <a:graphicData uri="http://schemas.openxmlformats.org/presentationml/2006/ole">
            <mc:AlternateContent xmlns:mc="http://schemas.openxmlformats.org/markup-compatibility/2006">
              <mc:Choice xmlns:v="urn:schemas-microsoft-com:vml" Requires="v">
                <p:oleObj name="Equation" r:id="rId5" imgW="1244600" imgH="228600" progId="Equation.3">
                  <p:embed/>
                </p:oleObj>
              </mc:Choice>
              <mc:Fallback>
                <p:oleObj name="Equation" r:id="rId5" imgW="1244600" imgH="228600" progId="Equation.3">
                  <p:embed/>
                  <p:pic>
                    <p:nvPicPr>
                      <p:cNvPr id="8" name="Object 3">
                        <a:extLst>
                          <a:ext uri="{FF2B5EF4-FFF2-40B4-BE49-F238E27FC236}">
                            <a16:creationId xmlns:a16="http://schemas.microsoft.com/office/drawing/2014/main" id="{0C2CE341-220B-E74B-BF28-F18E44B3C7EB}"/>
                          </a:ext>
                        </a:extLst>
                      </p:cNvPr>
                      <p:cNvPicPr>
                        <a:picLocks noChangeAspect="1" noChangeArrowheads="1"/>
                      </p:cNvPicPr>
                      <p:nvPr/>
                    </p:nvPicPr>
                    <p:blipFill>
                      <a:blip r:embed="rId6"/>
                      <a:srcRect/>
                      <a:stretch>
                        <a:fillRect/>
                      </a:stretch>
                    </p:blipFill>
                    <p:spPr bwMode="auto">
                      <a:xfrm>
                        <a:off x="284767" y="1879657"/>
                        <a:ext cx="2297113" cy="420687"/>
                      </a:xfrm>
                      <a:prstGeom prst="rect">
                        <a:avLst/>
                      </a:prstGeom>
                      <a:solidFill>
                        <a:schemeClr val="accent1"/>
                      </a:solidFill>
                    </p:spPr>
                  </p:pic>
                </p:oleObj>
              </mc:Fallback>
            </mc:AlternateContent>
          </a:graphicData>
        </a:graphic>
      </p:graphicFrame>
      <p:sp>
        <p:nvSpPr>
          <p:cNvPr id="28" name="Line 6">
            <a:extLst>
              <a:ext uri="{FF2B5EF4-FFF2-40B4-BE49-F238E27FC236}">
                <a16:creationId xmlns:a16="http://schemas.microsoft.com/office/drawing/2014/main" id="{3358BC83-E4E7-494D-AD95-3B4B1F0B05AF}"/>
              </a:ext>
            </a:extLst>
          </p:cNvPr>
          <p:cNvSpPr>
            <a:spLocks noChangeShapeType="1"/>
          </p:cNvSpPr>
          <p:nvPr/>
        </p:nvSpPr>
        <p:spPr bwMode="auto">
          <a:xfrm flipH="1" flipV="1">
            <a:off x="1525333" y="3464340"/>
            <a:ext cx="601761" cy="442913"/>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29" name="Line 7">
            <a:extLst>
              <a:ext uri="{FF2B5EF4-FFF2-40B4-BE49-F238E27FC236}">
                <a16:creationId xmlns:a16="http://schemas.microsoft.com/office/drawing/2014/main" id="{6EFC8FD9-F724-6D46-B1B1-355952FDC7F9}"/>
              </a:ext>
            </a:extLst>
          </p:cNvPr>
          <p:cNvSpPr>
            <a:spLocks noChangeShapeType="1"/>
          </p:cNvSpPr>
          <p:nvPr/>
        </p:nvSpPr>
        <p:spPr bwMode="auto">
          <a:xfrm flipV="1">
            <a:off x="733172" y="3470690"/>
            <a:ext cx="625475" cy="442913"/>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23" name="Line 9">
            <a:extLst>
              <a:ext uri="{FF2B5EF4-FFF2-40B4-BE49-F238E27FC236}">
                <a16:creationId xmlns:a16="http://schemas.microsoft.com/office/drawing/2014/main" id="{50115198-3B5B-1F47-B100-50FC3A75C8B5}"/>
              </a:ext>
            </a:extLst>
          </p:cNvPr>
          <p:cNvSpPr>
            <a:spLocks noChangeShapeType="1"/>
          </p:cNvSpPr>
          <p:nvPr/>
        </p:nvSpPr>
        <p:spPr bwMode="auto">
          <a:xfrm flipV="1">
            <a:off x="1449135" y="2899191"/>
            <a:ext cx="0" cy="3048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24" name="Line 10">
            <a:extLst>
              <a:ext uri="{FF2B5EF4-FFF2-40B4-BE49-F238E27FC236}">
                <a16:creationId xmlns:a16="http://schemas.microsoft.com/office/drawing/2014/main" id="{C52BF9FD-B17E-3E42-ACF4-338625B5B2BF}"/>
              </a:ext>
            </a:extLst>
          </p:cNvPr>
          <p:cNvSpPr>
            <a:spLocks noChangeShapeType="1"/>
          </p:cNvSpPr>
          <p:nvPr/>
        </p:nvSpPr>
        <p:spPr bwMode="auto">
          <a:xfrm flipV="1">
            <a:off x="733172" y="2829341"/>
            <a:ext cx="593725" cy="434975"/>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26" name="Line 12">
            <a:extLst>
              <a:ext uri="{FF2B5EF4-FFF2-40B4-BE49-F238E27FC236}">
                <a16:creationId xmlns:a16="http://schemas.microsoft.com/office/drawing/2014/main" id="{E77B8B08-3C2E-6D44-8CA6-DC5F45E232FA}"/>
              </a:ext>
            </a:extLst>
          </p:cNvPr>
          <p:cNvSpPr>
            <a:spLocks noChangeShapeType="1"/>
          </p:cNvSpPr>
          <p:nvPr/>
        </p:nvSpPr>
        <p:spPr bwMode="auto">
          <a:xfrm flipH="1" flipV="1">
            <a:off x="1579310" y="2853154"/>
            <a:ext cx="555625" cy="427038"/>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15" name="Oval 18">
            <a:extLst>
              <a:ext uri="{FF2B5EF4-FFF2-40B4-BE49-F238E27FC236}">
                <a16:creationId xmlns:a16="http://schemas.microsoft.com/office/drawing/2014/main" id="{9EBF3C8E-4048-CF47-AF62-7DD9AE0AA4AA}"/>
              </a:ext>
            </a:extLst>
          </p:cNvPr>
          <p:cNvSpPr>
            <a:spLocks noChangeArrowheads="1"/>
          </p:cNvSpPr>
          <p:nvPr/>
        </p:nvSpPr>
        <p:spPr bwMode="auto">
          <a:xfrm>
            <a:off x="458534" y="3882126"/>
            <a:ext cx="304800" cy="304800"/>
          </a:xfrm>
          <a:prstGeom prst="ellipse">
            <a:avLst/>
          </a:prstGeom>
          <a:solidFill>
            <a:srgbClr val="FFFF00"/>
          </a:solidFill>
          <a:ln w="9525">
            <a:solidFill>
              <a:schemeClr val="tx1"/>
            </a:solidFill>
            <a:round/>
            <a:headEnd/>
            <a:tailEnd/>
          </a:ln>
        </p:spPr>
        <p:txBody>
          <a:bodyPr wrap="none" anchor="ctr">
            <a:prstTxWarp prst="textNoShape">
              <a:avLst/>
            </a:prstTxWarp>
          </a:bodyPr>
          <a:lstStyle/>
          <a:p>
            <a:pPr algn="ctr"/>
            <a:r>
              <a:rPr lang="en-US" sz="1600" dirty="0">
                <a:solidFill>
                  <a:schemeClr val="bg2"/>
                </a:solidFill>
              </a:rPr>
              <a:t>1</a:t>
            </a:r>
          </a:p>
        </p:txBody>
      </p:sp>
      <p:sp>
        <p:nvSpPr>
          <p:cNvPr id="19" name="Line 22">
            <a:extLst>
              <a:ext uri="{FF2B5EF4-FFF2-40B4-BE49-F238E27FC236}">
                <a16:creationId xmlns:a16="http://schemas.microsoft.com/office/drawing/2014/main" id="{CD53D12E-CC92-D440-A29B-857929256216}"/>
              </a:ext>
            </a:extLst>
          </p:cNvPr>
          <p:cNvSpPr>
            <a:spLocks noChangeShapeType="1"/>
          </p:cNvSpPr>
          <p:nvPr/>
        </p:nvSpPr>
        <p:spPr bwMode="auto">
          <a:xfrm flipH="1" flipV="1">
            <a:off x="696561" y="3447808"/>
            <a:ext cx="660695" cy="482696"/>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0" name="Line 9">
            <a:extLst>
              <a:ext uri="{FF2B5EF4-FFF2-40B4-BE49-F238E27FC236}">
                <a16:creationId xmlns:a16="http://schemas.microsoft.com/office/drawing/2014/main" id="{8CFB4279-A3A7-3144-B5C4-37EAF37ED9A7}"/>
              </a:ext>
            </a:extLst>
          </p:cNvPr>
          <p:cNvSpPr>
            <a:spLocks noChangeShapeType="1"/>
          </p:cNvSpPr>
          <p:nvPr/>
        </p:nvSpPr>
        <p:spPr bwMode="auto">
          <a:xfrm flipV="1">
            <a:off x="610934" y="3494504"/>
            <a:ext cx="0" cy="387622"/>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2" name="Line 9">
            <a:extLst>
              <a:ext uri="{FF2B5EF4-FFF2-40B4-BE49-F238E27FC236}">
                <a16:creationId xmlns:a16="http://schemas.microsoft.com/office/drawing/2014/main" id="{A24C3953-C5A8-4A46-99F0-38EAD08F135B}"/>
              </a:ext>
            </a:extLst>
          </p:cNvPr>
          <p:cNvSpPr>
            <a:spLocks noChangeShapeType="1"/>
          </p:cNvSpPr>
          <p:nvPr/>
        </p:nvSpPr>
        <p:spPr bwMode="auto">
          <a:xfrm flipV="1">
            <a:off x="1441294" y="3502169"/>
            <a:ext cx="0" cy="387622"/>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33" name="Oval 18">
            <a:extLst>
              <a:ext uri="{FF2B5EF4-FFF2-40B4-BE49-F238E27FC236}">
                <a16:creationId xmlns:a16="http://schemas.microsoft.com/office/drawing/2014/main" id="{C92342CA-45CF-744F-BBD7-DC5D20A4B511}"/>
              </a:ext>
            </a:extLst>
          </p:cNvPr>
          <p:cNvSpPr>
            <a:spLocks noChangeArrowheads="1"/>
          </p:cNvSpPr>
          <p:nvPr/>
        </p:nvSpPr>
        <p:spPr bwMode="auto">
          <a:xfrm>
            <a:off x="457200" y="3192878"/>
            <a:ext cx="304800" cy="304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1600" dirty="0">
                <a:solidFill>
                  <a:schemeClr val="bg2"/>
                </a:solidFill>
              </a:rPr>
              <a:t>4</a:t>
            </a:r>
          </a:p>
        </p:txBody>
      </p:sp>
      <p:sp>
        <p:nvSpPr>
          <p:cNvPr id="34" name="Oval 18">
            <a:extLst>
              <a:ext uri="{FF2B5EF4-FFF2-40B4-BE49-F238E27FC236}">
                <a16:creationId xmlns:a16="http://schemas.microsoft.com/office/drawing/2014/main" id="{A16159F6-BBBA-CD48-9704-E9325563B067}"/>
              </a:ext>
            </a:extLst>
          </p:cNvPr>
          <p:cNvSpPr>
            <a:spLocks noChangeArrowheads="1"/>
          </p:cNvSpPr>
          <p:nvPr/>
        </p:nvSpPr>
        <p:spPr bwMode="auto">
          <a:xfrm>
            <a:off x="1296735" y="3200159"/>
            <a:ext cx="304800" cy="304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1600" dirty="0">
                <a:solidFill>
                  <a:schemeClr val="bg2"/>
                </a:solidFill>
              </a:rPr>
              <a:t>5</a:t>
            </a:r>
          </a:p>
        </p:txBody>
      </p:sp>
      <p:sp>
        <p:nvSpPr>
          <p:cNvPr id="35" name="Oval 18">
            <a:extLst>
              <a:ext uri="{FF2B5EF4-FFF2-40B4-BE49-F238E27FC236}">
                <a16:creationId xmlns:a16="http://schemas.microsoft.com/office/drawing/2014/main" id="{4432D6A7-B0B9-074A-BCFE-4191136EEFB4}"/>
              </a:ext>
            </a:extLst>
          </p:cNvPr>
          <p:cNvSpPr>
            <a:spLocks noChangeArrowheads="1"/>
          </p:cNvSpPr>
          <p:nvPr/>
        </p:nvSpPr>
        <p:spPr bwMode="auto">
          <a:xfrm>
            <a:off x="1296240" y="3883476"/>
            <a:ext cx="304800" cy="304800"/>
          </a:xfrm>
          <a:prstGeom prst="ellipse">
            <a:avLst/>
          </a:prstGeom>
          <a:solidFill>
            <a:srgbClr val="FFFF00"/>
          </a:solidFill>
          <a:ln w="9525">
            <a:solidFill>
              <a:schemeClr val="tx1"/>
            </a:solidFill>
            <a:round/>
            <a:headEnd/>
            <a:tailEnd/>
          </a:ln>
        </p:spPr>
        <p:txBody>
          <a:bodyPr wrap="none" anchor="ctr">
            <a:prstTxWarp prst="textNoShape">
              <a:avLst/>
            </a:prstTxWarp>
          </a:bodyPr>
          <a:lstStyle/>
          <a:p>
            <a:pPr algn="ctr"/>
            <a:r>
              <a:rPr lang="en-US" sz="1600" dirty="0">
                <a:solidFill>
                  <a:schemeClr val="bg2"/>
                </a:solidFill>
              </a:rPr>
              <a:t>2</a:t>
            </a:r>
          </a:p>
        </p:txBody>
      </p:sp>
      <p:sp>
        <p:nvSpPr>
          <p:cNvPr id="36" name="Oval 18">
            <a:extLst>
              <a:ext uri="{FF2B5EF4-FFF2-40B4-BE49-F238E27FC236}">
                <a16:creationId xmlns:a16="http://schemas.microsoft.com/office/drawing/2014/main" id="{A989DBA1-F91B-FD42-9840-9F762F9D7BBE}"/>
              </a:ext>
            </a:extLst>
          </p:cNvPr>
          <p:cNvSpPr>
            <a:spLocks noChangeArrowheads="1"/>
          </p:cNvSpPr>
          <p:nvPr/>
        </p:nvSpPr>
        <p:spPr bwMode="auto">
          <a:xfrm>
            <a:off x="2054000" y="3234155"/>
            <a:ext cx="304800" cy="304800"/>
          </a:xfrm>
          <a:prstGeom prst="ellipse">
            <a:avLst/>
          </a:prstGeom>
          <a:solidFill>
            <a:srgbClr val="66FF66"/>
          </a:solidFill>
          <a:ln w="9525">
            <a:solidFill>
              <a:schemeClr val="tx1"/>
            </a:solidFill>
            <a:round/>
            <a:headEnd/>
            <a:tailEnd/>
          </a:ln>
        </p:spPr>
        <p:txBody>
          <a:bodyPr wrap="none" anchor="ctr">
            <a:prstTxWarp prst="textNoShape">
              <a:avLst/>
            </a:prstTxWarp>
          </a:bodyPr>
          <a:lstStyle/>
          <a:p>
            <a:pPr algn="ctr"/>
            <a:r>
              <a:rPr lang="en-US" sz="1600" dirty="0">
                <a:solidFill>
                  <a:schemeClr val="bg2"/>
                </a:solidFill>
              </a:rPr>
              <a:t>6</a:t>
            </a:r>
          </a:p>
        </p:txBody>
      </p:sp>
      <p:sp>
        <p:nvSpPr>
          <p:cNvPr id="37" name="Oval 18">
            <a:extLst>
              <a:ext uri="{FF2B5EF4-FFF2-40B4-BE49-F238E27FC236}">
                <a16:creationId xmlns:a16="http://schemas.microsoft.com/office/drawing/2014/main" id="{C69C61B9-D171-4149-9CD8-2600FF05BF0A}"/>
              </a:ext>
            </a:extLst>
          </p:cNvPr>
          <p:cNvSpPr>
            <a:spLocks noChangeArrowheads="1"/>
          </p:cNvSpPr>
          <p:nvPr/>
        </p:nvSpPr>
        <p:spPr bwMode="auto">
          <a:xfrm>
            <a:off x="2053561" y="3883476"/>
            <a:ext cx="304800" cy="304800"/>
          </a:xfrm>
          <a:prstGeom prst="ellipse">
            <a:avLst/>
          </a:prstGeom>
          <a:solidFill>
            <a:srgbClr val="66FF66"/>
          </a:solidFill>
          <a:ln w="9525">
            <a:solidFill>
              <a:schemeClr val="tx1"/>
            </a:solidFill>
            <a:round/>
            <a:headEnd/>
            <a:tailEnd/>
          </a:ln>
        </p:spPr>
        <p:txBody>
          <a:bodyPr wrap="none" anchor="ctr">
            <a:prstTxWarp prst="textNoShape">
              <a:avLst/>
            </a:prstTxWarp>
          </a:bodyPr>
          <a:lstStyle/>
          <a:p>
            <a:pPr algn="ctr"/>
            <a:r>
              <a:rPr lang="en-US" sz="1600" dirty="0">
                <a:solidFill>
                  <a:schemeClr val="bg2"/>
                </a:solidFill>
              </a:rPr>
              <a:t>3</a:t>
            </a:r>
          </a:p>
        </p:txBody>
      </p:sp>
      <p:sp>
        <p:nvSpPr>
          <p:cNvPr id="2" name="TextBox 1">
            <a:extLst>
              <a:ext uri="{FF2B5EF4-FFF2-40B4-BE49-F238E27FC236}">
                <a16:creationId xmlns:a16="http://schemas.microsoft.com/office/drawing/2014/main" id="{FEC75EFC-A64D-8342-B2B9-7CF5BFF02F74}"/>
              </a:ext>
            </a:extLst>
          </p:cNvPr>
          <p:cNvSpPr txBox="1"/>
          <p:nvPr/>
        </p:nvSpPr>
        <p:spPr>
          <a:xfrm>
            <a:off x="1963568" y="4202596"/>
            <a:ext cx="511679" cy="338554"/>
          </a:xfrm>
          <a:prstGeom prst="rect">
            <a:avLst/>
          </a:prstGeom>
          <a:noFill/>
        </p:spPr>
        <p:txBody>
          <a:bodyPr wrap="square" rtlCol="0">
            <a:spAutoFit/>
          </a:bodyPr>
          <a:lstStyle/>
          <a:p>
            <a:r>
              <a:rPr lang="en-US" sz="1600" dirty="0"/>
              <a:t>+1</a:t>
            </a:r>
          </a:p>
        </p:txBody>
      </p:sp>
      <p:sp>
        <p:nvSpPr>
          <p:cNvPr id="38" name="TextBox 37">
            <a:extLst>
              <a:ext uri="{FF2B5EF4-FFF2-40B4-BE49-F238E27FC236}">
                <a16:creationId xmlns:a16="http://schemas.microsoft.com/office/drawing/2014/main" id="{51862336-259B-1C4D-B334-DED48D29A0C8}"/>
              </a:ext>
            </a:extLst>
          </p:cNvPr>
          <p:cNvSpPr txBox="1"/>
          <p:nvPr/>
        </p:nvSpPr>
        <p:spPr>
          <a:xfrm>
            <a:off x="1957963" y="3487479"/>
            <a:ext cx="511679" cy="338554"/>
          </a:xfrm>
          <a:prstGeom prst="rect">
            <a:avLst/>
          </a:prstGeom>
          <a:noFill/>
        </p:spPr>
        <p:txBody>
          <a:bodyPr wrap="square" rtlCol="0">
            <a:spAutoFit/>
          </a:bodyPr>
          <a:lstStyle/>
          <a:p>
            <a:r>
              <a:rPr lang="en-US" sz="1600" dirty="0"/>
              <a:t>+1</a:t>
            </a:r>
          </a:p>
        </p:txBody>
      </p:sp>
      <p:sp>
        <p:nvSpPr>
          <p:cNvPr id="39" name="Oval 18">
            <a:extLst>
              <a:ext uri="{FF2B5EF4-FFF2-40B4-BE49-F238E27FC236}">
                <a16:creationId xmlns:a16="http://schemas.microsoft.com/office/drawing/2014/main" id="{73F4B302-688E-AF4A-BD17-935DF999C895}"/>
              </a:ext>
            </a:extLst>
          </p:cNvPr>
          <p:cNvSpPr>
            <a:spLocks noChangeArrowheads="1"/>
          </p:cNvSpPr>
          <p:nvPr/>
        </p:nvSpPr>
        <p:spPr bwMode="auto">
          <a:xfrm>
            <a:off x="1296735" y="2590800"/>
            <a:ext cx="304800" cy="304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sz="1600" dirty="0">
                <a:solidFill>
                  <a:schemeClr val="bg2"/>
                </a:solidFill>
              </a:rPr>
              <a:t>7</a:t>
            </a:r>
          </a:p>
        </p:txBody>
      </p:sp>
      <p:sp>
        <p:nvSpPr>
          <p:cNvPr id="3" name="TextBox 2">
            <a:extLst>
              <a:ext uri="{FF2B5EF4-FFF2-40B4-BE49-F238E27FC236}">
                <a16:creationId xmlns:a16="http://schemas.microsoft.com/office/drawing/2014/main" id="{3F64F62B-57CA-2046-B1E8-372E74953A4C}"/>
              </a:ext>
            </a:extLst>
          </p:cNvPr>
          <p:cNvSpPr txBox="1"/>
          <p:nvPr/>
        </p:nvSpPr>
        <p:spPr>
          <a:xfrm>
            <a:off x="3480432" y="990600"/>
            <a:ext cx="5378801" cy="2585323"/>
          </a:xfrm>
          <a:prstGeom prst="rect">
            <a:avLst/>
          </a:prstGeom>
          <a:noFill/>
        </p:spPr>
        <p:txBody>
          <a:bodyPr wrap="square" rtlCol="0">
            <a:spAutoFit/>
          </a:bodyPr>
          <a:lstStyle/>
          <a:p>
            <a:r>
              <a:rPr lang="en-US" sz="1800" i="1" dirty="0"/>
              <a:t>net</a:t>
            </a:r>
            <a:r>
              <a:rPr lang="en-US" sz="1800" baseline="-25000" dirty="0"/>
              <a:t>4</a:t>
            </a:r>
            <a:r>
              <a:rPr lang="en-US" sz="1800" dirty="0"/>
              <a:t> = .9 * .5 + .6 * .5 + 1 * .5 = 1.25</a:t>
            </a:r>
          </a:p>
          <a:p>
            <a:r>
              <a:rPr lang="en-US" sz="1800" i="1" dirty="0"/>
              <a:t>net</a:t>
            </a:r>
            <a:r>
              <a:rPr lang="en-US" sz="1800" baseline="-25000" dirty="0"/>
              <a:t>5</a:t>
            </a:r>
            <a:r>
              <a:rPr lang="en-US" sz="1800" dirty="0"/>
              <a:t> = 1.25</a:t>
            </a:r>
          </a:p>
          <a:p>
            <a:r>
              <a:rPr lang="en-US" sz="1800" i="1" dirty="0"/>
              <a:t>z</a:t>
            </a:r>
            <a:r>
              <a:rPr lang="en-US" sz="1800" baseline="-25000" dirty="0"/>
              <a:t>4</a:t>
            </a:r>
            <a:r>
              <a:rPr lang="en-US" sz="1800" dirty="0"/>
              <a:t> = 1/(1 + </a:t>
            </a:r>
            <a:r>
              <a:rPr lang="en-US" sz="1800" i="1" dirty="0"/>
              <a:t>e</a:t>
            </a:r>
            <a:r>
              <a:rPr lang="en-US" sz="1800" baseline="30000" dirty="0"/>
              <a:t>-1.25</a:t>
            </a:r>
            <a:r>
              <a:rPr lang="en-US" sz="1800" dirty="0"/>
              <a:t>) = .777</a:t>
            </a:r>
          </a:p>
          <a:p>
            <a:r>
              <a:rPr lang="en-US" sz="1800" i="1" dirty="0"/>
              <a:t>z</a:t>
            </a:r>
            <a:r>
              <a:rPr lang="en-US" sz="1800" baseline="-25000" dirty="0"/>
              <a:t>5</a:t>
            </a:r>
            <a:r>
              <a:rPr lang="en-US" sz="1800" dirty="0"/>
              <a:t> = .777</a:t>
            </a:r>
          </a:p>
          <a:p>
            <a:r>
              <a:rPr lang="en-US" sz="1800" i="1" dirty="0"/>
              <a:t>net</a:t>
            </a:r>
            <a:r>
              <a:rPr lang="en-US" sz="1800" baseline="-25000" dirty="0"/>
              <a:t>7</a:t>
            </a:r>
            <a:r>
              <a:rPr lang="en-US" sz="1800" dirty="0"/>
              <a:t> = .777 * .5 + .777 * .5 + 1 * .5 = 1.277</a:t>
            </a:r>
          </a:p>
          <a:p>
            <a:r>
              <a:rPr lang="en-US" sz="1800" i="1" dirty="0"/>
              <a:t>z</a:t>
            </a:r>
            <a:r>
              <a:rPr lang="en-US" sz="1800" baseline="-25000" dirty="0"/>
              <a:t>7</a:t>
            </a:r>
            <a:r>
              <a:rPr lang="en-US" sz="1800" dirty="0"/>
              <a:t> = 1/(1 + </a:t>
            </a:r>
            <a:r>
              <a:rPr lang="en-US" sz="1800" i="1" dirty="0"/>
              <a:t>e</a:t>
            </a:r>
            <a:r>
              <a:rPr lang="en-US" sz="1800" baseline="30000" dirty="0"/>
              <a:t>-1.277</a:t>
            </a:r>
            <a:r>
              <a:rPr lang="en-US" sz="1800" dirty="0"/>
              <a:t>) = </a:t>
            </a:r>
            <a:r>
              <a:rPr lang="en-US" sz="1800" dirty="0">
                <a:solidFill>
                  <a:srgbClr val="FFFF00"/>
                </a:solidFill>
              </a:rPr>
              <a:t>.782</a:t>
            </a:r>
          </a:p>
          <a:p>
            <a:r>
              <a:rPr lang="en-US" sz="1800" i="1" dirty="0">
                <a:sym typeface="Symbol" pitchFamily="2" charset="2"/>
              </a:rPr>
              <a:t></a:t>
            </a:r>
            <a:r>
              <a:rPr lang="en-US" sz="1800" baseline="-25000" dirty="0">
                <a:sym typeface="Symbol" pitchFamily="2" charset="2"/>
              </a:rPr>
              <a:t>7</a:t>
            </a:r>
            <a:r>
              <a:rPr lang="en-US" sz="1800" dirty="0">
                <a:sym typeface="Symbol" pitchFamily="2" charset="2"/>
              </a:rPr>
              <a:t> = (0 - .782) * .782 * (1 - .782) = -.133</a:t>
            </a:r>
            <a:endParaRPr lang="en-US" sz="1800" dirty="0"/>
          </a:p>
          <a:p>
            <a:r>
              <a:rPr lang="en-US" sz="1800" i="1" dirty="0">
                <a:sym typeface="Symbol" pitchFamily="2" charset="2"/>
              </a:rPr>
              <a:t></a:t>
            </a:r>
            <a:r>
              <a:rPr lang="en-US" sz="1800" baseline="-25000" dirty="0">
                <a:sym typeface="Symbol" pitchFamily="2" charset="2"/>
              </a:rPr>
              <a:t>4</a:t>
            </a:r>
            <a:r>
              <a:rPr lang="en-US" sz="1800" dirty="0">
                <a:sym typeface="Symbol" pitchFamily="2" charset="2"/>
              </a:rPr>
              <a:t> = (-.133 * .5) * .777 * (1 - .777) = -.0115</a:t>
            </a:r>
            <a:endParaRPr lang="en-US" sz="1800" dirty="0"/>
          </a:p>
          <a:p>
            <a:r>
              <a:rPr lang="en-US" sz="1800" i="1" dirty="0">
                <a:sym typeface="Symbol" pitchFamily="2" charset="2"/>
              </a:rPr>
              <a:t></a:t>
            </a:r>
            <a:r>
              <a:rPr lang="en-US" sz="1800" baseline="-25000" dirty="0">
                <a:sym typeface="Symbol" pitchFamily="2" charset="2"/>
              </a:rPr>
              <a:t>5</a:t>
            </a:r>
            <a:r>
              <a:rPr lang="en-US" sz="1800" dirty="0">
                <a:sym typeface="Symbol" pitchFamily="2" charset="2"/>
              </a:rPr>
              <a:t> = -.0115</a:t>
            </a:r>
            <a:endParaRPr lang="en-US" sz="1800" dirty="0"/>
          </a:p>
        </p:txBody>
      </p:sp>
      <p:sp>
        <p:nvSpPr>
          <p:cNvPr id="41" name="Rectangle 2">
            <a:extLst>
              <a:ext uri="{FF2B5EF4-FFF2-40B4-BE49-F238E27FC236}">
                <a16:creationId xmlns:a16="http://schemas.microsoft.com/office/drawing/2014/main" id="{A2926326-164E-5249-AA69-4907C462A1D6}"/>
              </a:ext>
            </a:extLst>
          </p:cNvPr>
          <p:cNvSpPr txBox="1">
            <a:spLocks noChangeArrowheads="1"/>
          </p:cNvSpPr>
          <p:nvPr/>
        </p:nvSpPr>
        <p:spPr>
          <a:xfrm>
            <a:off x="596288" y="345573"/>
            <a:ext cx="7772400" cy="628358"/>
          </a:xfrm>
          <a:prstGeom prst="rect">
            <a:avLst/>
          </a:prstGeom>
        </p:spPr>
        <p:txBody>
          <a:bodyPr/>
          <a:lst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eaLnBrk="1" hangingPunct="1">
              <a:defRPr/>
            </a:pPr>
            <a:r>
              <a:rPr lang="en-US" kern="0" dirty="0">
                <a:ea typeface="+mj-ea"/>
                <a:cs typeface="+mj-cs"/>
              </a:rPr>
              <a:t>Backpropagation Learning Example</a:t>
            </a:r>
          </a:p>
        </p:txBody>
      </p:sp>
      <p:sp>
        <p:nvSpPr>
          <p:cNvPr id="27" name="TextBox 26">
            <a:extLst>
              <a:ext uri="{FF2B5EF4-FFF2-40B4-BE49-F238E27FC236}">
                <a16:creationId xmlns:a16="http://schemas.microsoft.com/office/drawing/2014/main" id="{E6C02740-7D5A-C742-8024-C38767E3C5FC}"/>
              </a:ext>
            </a:extLst>
          </p:cNvPr>
          <p:cNvSpPr txBox="1"/>
          <p:nvPr/>
        </p:nvSpPr>
        <p:spPr>
          <a:xfrm>
            <a:off x="1269493" y="4216701"/>
            <a:ext cx="511679" cy="338554"/>
          </a:xfrm>
          <a:prstGeom prst="rect">
            <a:avLst/>
          </a:prstGeom>
          <a:noFill/>
        </p:spPr>
        <p:txBody>
          <a:bodyPr wrap="square" rtlCol="0">
            <a:spAutoFit/>
          </a:bodyPr>
          <a:lstStyle/>
          <a:p>
            <a:r>
              <a:rPr lang="en-US" sz="1600" dirty="0"/>
              <a:t>.6</a:t>
            </a:r>
          </a:p>
        </p:txBody>
      </p:sp>
      <p:sp>
        <p:nvSpPr>
          <p:cNvPr id="31" name="TextBox 30">
            <a:extLst>
              <a:ext uri="{FF2B5EF4-FFF2-40B4-BE49-F238E27FC236}">
                <a16:creationId xmlns:a16="http://schemas.microsoft.com/office/drawing/2014/main" id="{59C446AC-F720-D84D-9D31-7C4455DCE466}"/>
              </a:ext>
            </a:extLst>
          </p:cNvPr>
          <p:cNvSpPr txBox="1"/>
          <p:nvPr/>
        </p:nvSpPr>
        <p:spPr>
          <a:xfrm>
            <a:off x="440721" y="4216701"/>
            <a:ext cx="511679" cy="338554"/>
          </a:xfrm>
          <a:prstGeom prst="rect">
            <a:avLst/>
          </a:prstGeom>
          <a:noFill/>
        </p:spPr>
        <p:txBody>
          <a:bodyPr wrap="square" rtlCol="0">
            <a:spAutoFit/>
          </a:bodyPr>
          <a:lstStyle/>
          <a:p>
            <a:r>
              <a:rPr lang="en-US" sz="1600" dirty="0"/>
              <a:t>.9</a:t>
            </a:r>
          </a:p>
        </p:txBody>
      </p:sp>
      <p:sp>
        <p:nvSpPr>
          <p:cNvPr id="40" name="TextBox 39">
            <a:extLst>
              <a:ext uri="{FF2B5EF4-FFF2-40B4-BE49-F238E27FC236}">
                <a16:creationId xmlns:a16="http://schemas.microsoft.com/office/drawing/2014/main" id="{08A18907-3C0F-C34B-8232-209F5F299401}"/>
              </a:ext>
            </a:extLst>
          </p:cNvPr>
          <p:cNvSpPr txBox="1"/>
          <p:nvPr/>
        </p:nvSpPr>
        <p:spPr>
          <a:xfrm>
            <a:off x="4839407" y="3657600"/>
            <a:ext cx="3571421" cy="2585323"/>
          </a:xfrm>
          <a:prstGeom prst="rect">
            <a:avLst/>
          </a:prstGeom>
          <a:noFill/>
        </p:spPr>
        <p:txBody>
          <a:bodyPr wrap="square" rtlCol="0">
            <a:spAutoFit/>
          </a:bodyPr>
          <a:lstStyle/>
          <a:p>
            <a:r>
              <a:rPr lang="en-US" sz="1800" i="1" dirty="0"/>
              <a:t>w</a:t>
            </a:r>
            <a:r>
              <a:rPr lang="en-US" sz="1800" baseline="-25000" dirty="0"/>
              <a:t>14</a:t>
            </a:r>
            <a:r>
              <a:rPr lang="en-US" sz="1800" dirty="0"/>
              <a:t> = .5 + (1 * -.</a:t>
            </a:r>
            <a:r>
              <a:rPr lang="en-US" sz="1800" dirty="0">
                <a:sym typeface="Symbol" pitchFamily="2" charset="2"/>
              </a:rPr>
              <a:t> 0115</a:t>
            </a:r>
            <a:r>
              <a:rPr lang="en-US" sz="1800" dirty="0"/>
              <a:t> * .9) = . 4896</a:t>
            </a:r>
          </a:p>
          <a:p>
            <a:r>
              <a:rPr lang="en-US" sz="1800" i="1" dirty="0"/>
              <a:t>w</a:t>
            </a:r>
            <a:r>
              <a:rPr lang="en-US" sz="1800" baseline="-25000" dirty="0"/>
              <a:t>15</a:t>
            </a:r>
            <a:r>
              <a:rPr lang="en-US" sz="1800" dirty="0"/>
              <a:t> = .4896</a:t>
            </a:r>
          </a:p>
          <a:p>
            <a:r>
              <a:rPr lang="en-US" sz="1800" i="1" dirty="0"/>
              <a:t>w</a:t>
            </a:r>
            <a:r>
              <a:rPr lang="en-US" sz="1800" baseline="-25000" dirty="0"/>
              <a:t>24</a:t>
            </a:r>
            <a:r>
              <a:rPr lang="en-US" sz="1800" dirty="0"/>
              <a:t> = .5 + (1 * -.</a:t>
            </a:r>
            <a:r>
              <a:rPr lang="en-US" sz="1800" dirty="0">
                <a:sym typeface="Symbol" pitchFamily="2" charset="2"/>
              </a:rPr>
              <a:t> 0115</a:t>
            </a:r>
            <a:r>
              <a:rPr lang="en-US" sz="1800" dirty="0"/>
              <a:t> * .6) = . 4931</a:t>
            </a:r>
          </a:p>
          <a:p>
            <a:r>
              <a:rPr lang="en-US" sz="1800" i="1" dirty="0"/>
              <a:t>w</a:t>
            </a:r>
            <a:r>
              <a:rPr lang="en-US" sz="1800" baseline="-25000" dirty="0"/>
              <a:t>25</a:t>
            </a:r>
            <a:r>
              <a:rPr lang="en-US" sz="1800" dirty="0"/>
              <a:t> = .4931</a:t>
            </a:r>
          </a:p>
          <a:p>
            <a:r>
              <a:rPr lang="en-US" sz="1800" i="1" dirty="0"/>
              <a:t>w</a:t>
            </a:r>
            <a:r>
              <a:rPr lang="en-US" sz="1800" baseline="-25000" dirty="0"/>
              <a:t>34</a:t>
            </a:r>
            <a:r>
              <a:rPr lang="en-US" sz="1800" dirty="0"/>
              <a:t> = .5 + (1 * -.</a:t>
            </a:r>
            <a:r>
              <a:rPr lang="en-US" sz="1800" dirty="0">
                <a:sym typeface="Symbol" pitchFamily="2" charset="2"/>
              </a:rPr>
              <a:t> 0115</a:t>
            </a:r>
            <a:r>
              <a:rPr lang="en-US" sz="1800" dirty="0"/>
              <a:t> * 1) = .4885</a:t>
            </a:r>
          </a:p>
          <a:p>
            <a:r>
              <a:rPr lang="en-US" sz="1800" i="1" dirty="0"/>
              <a:t>w</a:t>
            </a:r>
            <a:r>
              <a:rPr lang="en-US" sz="1800" baseline="-25000" dirty="0"/>
              <a:t>35</a:t>
            </a:r>
            <a:r>
              <a:rPr lang="en-US" sz="1800" dirty="0"/>
              <a:t> = .4885</a:t>
            </a:r>
          </a:p>
          <a:p>
            <a:r>
              <a:rPr lang="en-US" sz="1800" i="1" dirty="0"/>
              <a:t>w</a:t>
            </a:r>
            <a:r>
              <a:rPr lang="en-US" sz="1800" baseline="-25000" dirty="0"/>
              <a:t>47</a:t>
            </a:r>
            <a:r>
              <a:rPr lang="en-US" sz="1800" dirty="0"/>
              <a:t> = .5 + (1 * -.</a:t>
            </a:r>
            <a:r>
              <a:rPr lang="en-US" sz="1800" dirty="0">
                <a:sym typeface="Symbol" pitchFamily="2" charset="2"/>
              </a:rPr>
              <a:t>133</a:t>
            </a:r>
            <a:r>
              <a:rPr lang="en-US" sz="1800" dirty="0"/>
              <a:t> * ..777) = .3964</a:t>
            </a:r>
          </a:p>
          <a:p>
            <a:r>
              <a:rPr lang="en-US" sz="1800" i="1" dirty="0"/>
              <a:t>w</a:t>
            </a:r>
            <a:r>
              <a:rPr lang="en-US" sz="1800" baseline="-25000" dirty="0"/>
              <a:t>57</a:t>
            </a:r>
            <a:r>
              <a:rPr lang="en-US" sz="1800" dirty="0"/>
              <a:t> = .3964</a:t>
            </a:r>
          </a:p>
          <a:p>
            <a:r>
              <a:rPr lang="en-US" sz="1800" i="1" dirty="0"/>
              <a:t>w</a:t>
            </a:r>
            <a:r>
              <a:rPr lang="en-US" sz="1800" baseline="-25000" dirty="0"/>
              <a:t>67</a:t>
            </a:r>
            <a:r>
              <a:rPr lang="en-US" sz="1800" dirty="0"/>
              <a:t> = .5 + (1 * -.133 * 1) = .3667</a:t>
            </a:r>
          </a:p>
        </p:txBody>
      </p:sp>
      <p:sp>
        <p:nvSpPr>
          <p:cNvPr id="42" name="Line 6">
            <a:extLst>
              <a:ext uri="{FF2B5EF4-FFF2-40B4-BE49-F238E27FC236}">
                <a16:creationId xmlns:a16="http://schemas.microsoft.com/office/drawing/2014/main" id="{8372252D-1255-7D42-BA23-EEDE6CF47B99}"/>
              </a:ext>
            </a:extLst>
          </p:cNvPr>
          <p:cNvSpPr>
            <a:spLocks noChangeShapeType="1"/>
          </p:cNvSpPr>
          <p:nvPr/>
        </p:nvSpPr>
        <p:spPr bwMode="auto">
          <a:xfrm flipH="1" flipV="1">
            <a:off x="761999" y="3393658"/>
            <a:ext cx="1291551" cy="556732"/>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graphicFrame>
        <p:nvGraphicFramePr>
          <p:cNvPr id="43" name="Object 2">
            <a:extLst>
              <a:ext uri="{FF2B5EF4-FFF2-40B4-BE49-F238E27FC236}">
                <a16:creationId xmlns:a16="http://schemas.microsoft.com/office/drawing/2014/main" id="{F726F944-A310-D741-84FD-0947726CF26E}"/>
              </a:ext>
            </a:extLst>
          </p:cNvPr>
          <p:cNvGraphicFramePr>
            <a:graphicFrameLocks noChangeAspect="1"/>
          </p:cNvGraphicFramePr>
          <p:nvPr/>
        </p:nvGraphicFramePr>
        <p:xfrm>
          <a:off x="214395" y="4705398"/>
          <a:ext cx="4234363" cy="1390602"/>
        </p:xfrm>
        <a:graphic>
          <a:graphicData uri="http://schemas.openxmlformats.org/presentationml/2006/ole">
            <mc:AlternateContent xmlns:mc="http://schemas.openxmlformats.org/markup-compatibility/2006">
              <mc:Choice xmlns:v="urn:schemas-microsoft-com:vml" Requires="v">
                <p:oleObj name="Equation" r:id="rId7" imgW="2553097" imgH="838597" progId="Equation.3">
                  <p:embed/>
                </p:oleObj>
              </mc:Choice>
              <mc:Fallback>
                <p:oleObj name="Equation" r:id="rId7" imgW="2553097" imgH="838597" progId="Equation.3">
                  <p:embed/>
                  <p:pic>
                    <p:nvPicPr>
                      <p:cNvPr id="43" name="Object 2">
                        <a:extLst>
                          <a:ext uri="{FF2B5EF4-FFF2-40B4-BE49-F238E27FC236}">
                            <a16:creationId xmlns:a16="http://schemas.microsoft.com/office/drawing/2014/main" id="{F726F944-A310-D741-84FD-0947726CF2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395" y="4705398"/>
                        <a:ext cx="4234363" cy="1390602"/>
                      </a:xfrm>
                      <a:prstGeom prst="rect">
                        <a:avLst/>
                      </a:prstGeom>
                      <a:solidFill>
                        <a:schemeClr val="accent1"/>
                      </a:solidFill>
                    </p:spPr>
                  </p:pic>
                </p:oleObj>
              </mc:Fallback>
            </mc:AlternateContent>
          </a:graphicData>
        </a:graphic>
      </p:graphicFrame>
      <p:sp>
        <p:nvSpPr>
          <p:cNvPr id="44" name="Footer Placeholder 2">
            <a:extLst>
              <a:ext uri="{FF2B5EF4-FFF2-40B4-BE49-F238E27FC236}">
                <a16:creationId xmlns:a16="http://schemas.microsoft.com/office/drawing/2014/main" id="{F3882CB6-48C2-2B4D-9048-03FAFFD59EFA}"/>
              </a:ext>
            </a:extLst>
          </p:cNvPr>
          <p:cNvSpPr>
            <a:spLocks noGrp="1"/>
          </p:cNvSpPr>
          <p:nvPr>
            <p:ph type="ftr" sz="quarter" idx="11"/>
          </p:nvPr>
        </p:nvSpPr>
        <p:spPr>
          <a:xfrm>
            <a:off x="2895600" y="6248400"/>
            <a:ext cx="3429000" cy="457200"/>
          </a:xfrm>
          <a:noFill/>
        </p:spPr>
        <p:txBody>
          <a:bodyPr/>
          <a:lstStyle/>
          <a:p>
            <a:r>
              <a:rPr lang="en-US">
                <a:latin typeface="Times New Roman" pitchFamily="1" charset="0"/>
              </a:rPr>
              <a:t>CS 270 - Homework</a:t>
            </a:r>
            <a:endParaRPr lang="en-US" dirty="0">
              <a:latin typeface="Times New Roman" pitchFamily="1" charset="0"/>
            </a:endParaRPr>
          </a:p>
        </p:txBody>
      </p:sp>
    </p:spTree>
    <p:extLst>
      <p:ext uri="{BB962C8B-B14F-4D97-AF65-F5344CB8AC3E}">
        <p14:creationId xmlns:p14="http://schemas.microsoft.com/office/powerpoint/2010/main" val="750586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Backprop</a:t>
            </a:r>
            <a:r>
              <a:rPr lang="en-US" dirty="0"/>
              <a:t> Homework</a:t>
            </a:r>
          </a:p>
        </p:txBody>
      </p:sp>
      <p:sp>
        <p:nvSpPr>
          <p:cNvPr id="3" name="Content Placeholder 2"/>
          <p:cNvSpPr>
            <a:spLocks noGrp="1"/>
          </p:cNvSpPr>
          <p:nvPr>
            <p:ph idx="1"/>
          </p:nvPr>
        </p:nvSpPr>
        <p:spPr/>
        <p:txBody>
          <a:bodyPr/>
          <a:lstStyle/>
          <a:p>
            <a:pPr marL="457200" indent="-457200">
              <a:buFont typeface="+mj-lt"/>
              <a:buAutoNum type="arabicPeriod"/>
            </a:pPr>
            <a:r>
              <a:rPr lang="en-US" dirty="0"/>
              <a:t>For your homework, update the weights for a second pattern -1 .4 -&gt; .2. Continue using the updated weights shown on the previous slide. Show your work like we did on the previous slide.</a:t>
            </a:r>
          </a:p>
          <a:p>
            <a:pPr marL="457200" indent="-457200">
              <a:buFont typeface="+mj-lt"/>
              <a:buAutoNum type="arabicPeriod"/>
            </a:pPr>
            <a:r>
              <a:rPr lang="en-US" dirty="0"/>
              <a:t>Then go to the link below: Neural Network Playground using the </a:t>
            </a:r>
            <a:r>
              <a:rPr lang="en-US" i="1" dirty="0" err="1"/>
              <a:t>tensorflow</a:t>
            </a:r>
            <a:r>
              <a:rPr lang="en-US" dirty="0"/>
              <a:t> tool and play around with the BP simulation. Try different training sets, layers, inputs, etc. and get a feel for what the nodes are doing. You do not have to hand anything in for this part.</a:t>
            </a:r>
          </a:p>
          <a:p>
            <a:endParaRPr lang="en-US" dirty="0"/>
          </a:p>
          <a:p>
            <a:r>
              <a:rPr lang="en-US" dirty="0">
                <a:hlinkClick r:id="rId3"/>
              </a:rPr>
              <a:t>http://playground.tensorflow.org/</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a:t>CS 270 - Homework</a:t>
            </a:r>
          </a:p>
        </p:txBody>
      </p:sp>
      <p:sp>
        <p:nvSpPr>
          <p:cNvPr id="5" name="Slide Number Placeholder 4"/>
          <p:cNvSpPr>
            <a:spLocks noGrp="1"/>
          </p:cNvSpPr>
          <p:nvPr>
            <p:ph type="sldNum" sz="quarter" idx="12"/>
          </p:nvPr>
        </p:nvSpPr>
        <p:spPr/>
        <p:txBody>
          <a:bodyPr/>
          <a:lstStyle/>
          <a:p>
            <a:pPr>
              <a:defRPr/>
            </a:pPr>
            <a:fld id="{7C693433-51D3-A94B-B7C8-2535EA6C2D51}" type="slidenum">
              <a:rPr lang="en-US" smtClean="0"/>
              <a:pPr>
                <a:defRPr/>
              </a:pPr>
              <a:t>8</a:t>
            </a:fld>
            <a:endParaRPr lang="en-US"/>
          </a:p>
        </p:txBody>
      </p:sp>
    </p:spTree>
    <p:extLst>
      <p:ext uri="{BB962C8B-B14F-4D97-AF65-F5344CB8AC3E}">
        <p14:creationId xmlns:p14="http://schemas.microsoft.com/office/powerpoint/2010/main" val="3499944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379" y="381000"/>
            <a:ext cx="3352800" cy="838200"/>
          </a:xfrm>
        </p:spPr>
        <p:txBody>
          <a:bodyPr/>
          <a:lstStyle/>
          <a:p>
            <a:r>
              <a:rPr lang="en-US" dirty="0"/>
              <a:t>PCA Homework</a:t>
            </a:r>
          </a:p>
        </p:txBody>
      </p:sp>
      <p:sp>
        <p:nvSpPr>
          <p:cNvPr id="4" name="Footer Placeholder 3"/>
          <p:cNvSpPr>
            <a:spLocks noGrp="1"/>
          </p:cNvSpPr>
          <p:nvPr>
            <p:ph type="ftr" sz="quarter" idx="11"/>
          </p:nvPr>
        </p:nvSpPr>
        <p:spPr/>
        <p:txBody>
          <a:bodyPr/>
          <a:lstStyle/>
          <a:p>
            <a:pPr>
              <a:defRPr/>
            </a:pPr>
            <a:r>
              <a:rPr lang="en-US"/>
              <a:t>CS 270 - Homework</a:t>
            </a:r>
          </a:p>
        </p:txBody>
      </p:sp>
      <p:sp>
        <p:nvSpPr>
          <p:cNvPr id="5" name="Slide Number Placeholder 4"/>
          <p:cNvSpPr>
            <a:spLocks noGrp="1"/>
          </p:cNvSpPr>
          <p:nvPr>
            <p:ph type="sldNum" sz="quarter" idx="12"/>
          </p:nvPr>
        </p:nvSpPr>
        <p:spPr/>
        <p:txBody>
          <a:bodyPr/>
          <a:lstStyle/>
          <a:p>
            <a:pPr>
              <a:defRPr/>
            </a:pPr>
            <a:fld id="{F7E59994-5956-EC4E-A50F-7EFDD73B51E4}" type="slidenum">
              <a:rPr lang="en-US" smtClean="0"/>
              <a:pPr>
                <a:defRPr/>
              </a:pPr>
              <a:t>9</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161261698"/>
              </p:ext>
            </p:extLst>
          </p:nvPr>
        </p:nvGraphicFramePr>
        <p:xfrm>
          <a:off x="516137" y="2209800"/>
          <a:ext cx="1443706" cy="2194560"/>
        </p:xfrm>
        <a:graphic>
          <a:graphicData uri="http://schemas.openxmlformats.org/drawingml/2006/table">
            <a:tbl>
              <a:tblPr firstRow="1" bandRow="1">
                <a:tableStyleId>{93296810-A885-4BE3-A3E7-6D5BEEA58F35}</a:tableStyleId>
              </a:tblPr>
              <a:tblGrid>
                <a:gridCol w="529306">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236304">
                <a:tc gridSpan="3">
                  <a:txBody>
                    <a:bodyPr/>
                    <a:lstStyle/>
                    <a:p>
                      <a:pPr algn="ctr"/>
                      <a:r>
                        <a:rPr lang="en-US" sz="1200" b="0" i="1" dirty="0"/>
                        <a:t>Original</a:t>
                      </a:r>
                      <a:r>
                        <a:rPr lang="en-US" sz="1200" b="0" i="1" baseline="0" dirty="0"/>
                        <a:t> Data</a:t>
                      </a:r>
                      <a:endParaRPr lang="en-US" sz="1200" b="0" i="1" dirty="0"/>
                    </a:p>
                  </a:txBody>
                  <a:tcPr/>
                </a:tc>
                <a:tc hMerge="1">
                  <a:txBody>
                    <a:bodyPr/>
                    <a:lstStyle/>
                    <a:p>
                      <a:endParaRPr lang="en-US" sz="1200" b="0" i="1" dirty="0"/>
                    </a:p>
                  </a:txBody>
                  <a:tcPr/>
                </a:tc>
                <a:tc hMerge="1">
                  <a:txBody>
                    <a:bodyPr/>
                    <a:lstStyle/>
                    <a:p>
                      <a:endParaRPr lang="en-US" sz="1200" b="0" i="1" dirty="0"/>
                    </a:p>
                  </a:txBody>
                  <a:tcPr/>
                </a:tc>
                <a:extLst>
                  <a:ext uri="{0D108BD9-81ED-4DB2-BD59-A6C34878D82A}">
                    <a16:rowId xmlns:a16="http://schemas.microsoft.com/office/drawing/2014/main" val="10000"/>
                  </a:ext>
                </a:extLst>
              </a:tr>
              <a:tr h="236304">
                <a:tc>
                  <a:txBody>
                    <a:bodyPr/>
                    <a:lstStyle/>
                    <a:p>
                      <a:endParaRPr lang="en-US" sz="1200" b="0" i="1" dirty="0"/>
                    </a:p>
                  </a:txBody>
                  <a:tcPr/>
                </a:tc>
                <a:tc>
                  <a:txBody>
                    <a:bodyPr/>
                    <a:lstStyle/>
                    <a:p>
                      <a:r>
                        <a:rPr lang="en-US" sz="1200" b="0" i="1" dirty="0"/>
                        <a:t>x</a:t>
                      </a:r>
                    </a:p>
                  </a:txBody>
                  <a:tcPr/>
                </a:tc>
                <a:tc>
                  <a:txBody>
                    <a:bodyPr/>
                    <a:lstStyle/>
                    <a:p>
                      <a:r>
                        <a:rPr lang="en-US" sz="1200" b="0" i="1" dirty="0"/>
                        <a:t>y</a:t>
                      </a:r>
                    </a:p>
                  </a:txBody>
                  <a:tcPr/>
                </a:tc>
                <a:extLst>
                  <a:ext uri="{0D108BD9-81ED-4DB2-BD59-A6C34878D82A}">
                    <a16:rowId xmlns:a16="http://schemas.microsoft.com/office/drawing/2014/main" val="10001"/>
                  </a:ext>
                </a:extLst>
              </a:tr>
              <a:tr h="236304">
                <a:tc>
                  <a:txBody>
                    <a:bodyPr/>
                    <a:lstStyle/>
                    <a:p>
                      <a:r>
                        <a:rPr lang="en-US" sz="1200" dirty="0"/>
                        <a:t>m1</a:t>
                      </a:r>
                    </a:p>
                  </a:txBody>
                  <a:tcPr/>
                </a:tc>
                <a:tc>
                  <a:txBody>
                    <a:bodyPr/>
                    <a:lstStyle/>
                    <a:p>
                      <a:r>
                        <a:rPr lang="en-US" sz="1200" dirty="0"/>
                        <a:t>.2</a:t>
                      </a:r>
                    </a:p>
                  </a:txBody>
                  <a:tcPr/>
                </a:tc>
                <a:tc>
                  <a:txBody>
                    <a:bodyPr/>
                    <a:lstStyle/>
                    <a:p>
                      <a:r>
                        <a:rPr lang="en-US" sz="1200" dirty="0"/>
                        <a:t>-.3</a:t>
                      </a:r>
                    </a:p>
                  </a:txBody>
                  <a:tcPr/>
                </a:tc>
                <a:extLst>
                  <a:ext uri="{0D108BD9-81ED-4DB2-BD59-A6C34878D82A}">
                    <a16:rowId xmlns:a16="http://schemas.microsoft.com/office/drawing/2014/main" val="10002"/>
                  </a:ext>
                </a:extLst>
              </a:tr>
              <a:tr h="236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m2</a:t>
                      </a:r>
                    </a:p>
                  </a:txBody>
                  <a:tcPr/>
                </a:tc>
                <a:tc>
                  <a:txBody>
                    <a:bodyPr/>
                    <a:lstStyle/>
                    <a:p>
                      <a:r>
                        <a:rPr lang="en-US" sz="1200" dirty="0"/>
                        <a:t>-1.1</a:t>
                      </a:r>
                    </a:p>
                  </a:txBody>
                  <a:tcPr/>
                </a:tc>
                <a:tc>
                  <a:txBody>
                    <a:bodyPr/>
                    <a:lstStyle/>
                    <a:p>
                      <a:r>
                        <a:rPr lang="en-US" sz="1200" dirty="0"/>
                        <a:t>2</a:t>
                      </a:r>
                    </a:p>
                  </a:txBody>
                  <a:tcPr/>
                </a:tc>
                <a:extLst>
                  <a:ext uri="{0D108BD9-81ED-4DB2-BD59-A6C34878D82A}">
                    <a16:rowId xmlns:a16="http://schemas.microsoft.com/office/drawing/2014/main" val="10003"/>
                  </a:ext>
                </a:extLst>
              </a:tr>
              <a:tr h="236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m3</a:t>
                      </a:r>
                    </a:p>
                  </a:txBody>
                  <a:tcPr/>
                </a:tc>
                <a:tc>
                  <a:txBody>
                    <a:bodyPr/>
                    <a:lstStyle/>
                    <a:p>
                      <a:r>
                        <a:rPr lang="en-US" sz="1200" dirty="0"/>
                        <a:t>1</a:t>
                      </a:r>
                    </a:p>
                  </a:txBody>
                  <a:tcPr/>
                </a:tc>
                <a:tc>
                  <a:txBody>
                    <a:bodyPr/>
                    <a:lstStyle/>
                    <a:p>
                      <a:r>
                        <a:rPr lang="en-US" sz="1200" dirty="0"/>
                        <a:t>-2.2</a:t>
                      </a:r>
                    </a:p>
                  </a:txBody>
                  <a:tcPr/>
                </a:tc>
                <a:extLst>
                  <a:ext uri="{0D108BD9-81ED-4DB2-BD59-A6C34878D82A}">
                    <a16:rowId xmlns:a16="http://schemas.microsoft.com/office/drawing/2014/main" val="10004"/>
                  </a:ext>
                </a:extLst>
              </a:tr>
              <a:tr h="236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m4</a:t>
                      </a:r>
                    </a:p>
                  </a:txBody>
                  <a:tcPr/>
                </a:tc>
                <a:tc>
                  <a:txBody>
                    <a:bodyPr/>
                    <a:lstStyle/>
                    <a:p>
                      <a:r>
                        <a:rPr lang="en-US" sz="1200" dirty="0"/>
                        <a:t>.5</a:t>
                      </a:r>
                    </a:p>
                  </a:txBody>
                  <a:tcPr/>
                </a:tc>
                <a:tc>
                  <a:txBody>
                    <a:bodyPr/>
                    <a:lstStyle/>
                    <a:p>
                      <a:r>
                        <a:rPr lang="en-US" sz="1200" dirty="0"/>
                        <a:t>-1</a:t>
                      </a:r>
                    </a:p>
                  </a:txBody>
                  <a:tcPr/>
                </a:tc>
                <a:extLst>
                  <a:ext uri="{0D108BD9-81ED-4DB2-BD59-A6C34878D82A}">
                    <a16:rowId xmlns:a16="http://schemas.microsoft.com/office/drawing/2014/main" val="10005"/>
                  </a:ext>
                </a:extLst>
              </a:tr>
              <a:tr h="23630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m5</a:t>
                      </a:r>
                    </a:p>
                  </a:txBody>
                  <a:tcPr/>
                </a:tc>
                <a:tc>
                  <a:txBody>
                    <a:bodyPr/>
                    <a:lstStyle/>
                    <a:p>
                      <a:r>
                        <a:rPr lang="en-US" sz="1200" dirty="0"/>
                        <a:t>-.6</a:t>
                      </a:r>
                    </a:p>
                  </a:txBody>
                  <a:tcPr/>
                </a:tc>
                <a:tc>
                  <a:txBody>
                    <a:bodyPr/>
                    <a:lstStyle/>
                    <a:p>
                      <a:r>
                        <a:rPr lang="en-US" sz="1200" dirty="0"/>
                        <a:t>1</a:t>
                      </a:r>
                    </a:p>
                  </a:txBody>
                  <a:tcPr/>
                </a:tc>
                <a:extLst>
                  <a:ext uri="{0D108BD9-81ED-4DB2-BD59-A6C34878D82A}">
                    <a16:rowId xmlns:a16="http://schemas.microsoft.com/office/drawing/2014/main" val="10006"/>
                  </a:ext>
                </a:extLst>
              </a:tr>
              <a:tr h="236304">
                <a:tc>
                  <a:txBody>
                    <a:bodyPr/>
                    <a:lstStyle/>
                    <a:p>
                      <a:r>
                        <a:rPr lang="en-US" sz="1200" dirty="0"/>
                        <a:t>mean</a:t>
                      </a:r>
                    </a:p>
                  </a:txBody>
                  <a:tcPr/>
                </a:tc>
                <a:tc>
                  <a:txBody>
                    <a:bodyPr/>
                    <a:lstStyle/>
                    <a:p>
                      <a:r>
                        <a:rPr lang="en-US" sz="1200" dirty="0"/>
                        <a:t>0</a:t>
                      </a:r>
                    </a:p>
                  </a:txBody>
                  <a:tcPr/>
                </a:tc>
                <a:tc>
                  <a:txBody>
                    <a:bodyPr/>
                    <a:lstStyle/>
                    <a:p>
                      <a:r>
                        <a:rPr lang="en-US" sz="1200" dirty="0"/>
                        <a:t>-.1</a:t>
                      </a:r>
                    </a:p>
                  </a:txBody>
                  <a:tcPr/>
                </a:tc>
                <a:extLst>
                  <a:ext uri="{0D108BD9-81ED-4DB2-BD59-A6C34878D82A}">
                    <a16:rowId xmlns:a16="http://schemas.microsoft.com/office/drawing/2014/main" val="10007"/>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596181533"/>
              </p:ext>
            </p:extLst>
          </p:nvPr>
        </p:nvGraphicFramePr>
        <p:xfrm>
          <a:off x="3858555" y="304800"/>
          <a:ext cx="3712889" cy="1097280"/>
        </p:xfrm>
        <a:graphic>
          <a:graphicData uri="http://schemas.openxmlformats.org/drawingml/2006/table">
            <a:tbl>
              <a:tblPr firstRow="1" bandRow="1">
                <a:tableStyleId>{93296810-A885-4BE3-A3E7-6D5BEEA58F35}</a:tableStyleId>
              </a:tblPr>
              <a:tblGrid>
                <a:gridCol w="308924">
                  <a:extLst>
                    <a:ext uri="{9D8B030D-6E8A-4147-A177-3AD203B41FA5}">
                      <a16:colId xmlns:a16="http://schemas.microsoft.com/office/drawing/2014/main" val="20000"/>
                    </a:ext>
                  </a:extLst>
                </a:gridCol>
                <a:gridCol w="308924">
                  <a:extLst>
                    <a:ext uri="{9D8B030D-6E8A-4147-A177-3AD203B41FA5}">
                      <a16:colId xmlns:a16="http://schemas.microsoft.com/office/drawing/2014/main" val="20001"/>
                    </a:ext>
                  </a:extLst>
                </a:gridCol>
                <a:gridCol w="3095041">
                  <a:extLst>
                    <a:ext uri="{9D8B030D-6E8A-4147-A177-3AD203B41FA5}">
                      <a16:colId xmlns:a16="http://schemas.microsoft.com/office/drawing/2014/main" val="20002"/>
                    </a:ext>
                  </a:extLst>
                </a:gridCol>
              </a:tblGrid>
              <a:tr h="236304">
                <a:tc gridSpan="3">
                  <a:txBody>
                    <a:bodyPr/>
                    <a:lstStyle/>
                    <a:p>
                      <a:pPr algn="ctr"/>
                      <a:r>
                        <a:rPr lang="en-US" sz="1200" b="0" i="1" dirty="0"/>
                        <a:t>Terms</a:t>
                      </a:r>
                    </a:p>
                  </a:txBody>
                  <a:tcPr/>
                </a:tc>
                <a:tc hMerge="1">
                  <a:txBody>
                    <a:bodyPr/>
                    <a:lstStyle/>
                    <a:p>
                      <a:endParaRPr lang="en-US"/>
                    </a:p>
                  </a:txBody>
                  <a:tcPr/>
                </a:tc>
                <a:tc hMerge="1">
                  <a:txBody>
                    <a:bodyPr/>
                    <a:lstStyle/>
                    <a:p>
                      <a:endParaRPr lang="en-US" sz="1200" b="0" i="1" dirty="0"/>
                    </a:p>
                  </a:txBody>
                  <a:tcPr/>
                </a:tc>
                <a:extLst>
                  <a:ext uri="{0D108BD9-81ED-4DB2-BD59-A6C34878D82A}">
                    <a16:rowId xmlns:a16="http://schemas.microsoft.com/office/drawing/2014/main" val="10000"/>
                  </a:ext>
                </a:extLst>
              </a:tr>
              <a:tr h="236304">
                <a:tc>
                  <a:txBody>
                    <a:bodyPr/>
                    <a:lstStyle/>
                    <a:p>
                      <a:r>
                        <a:rPr lang="en-US" sz="1200" i="1" dirty="0"/>
                        <a:t>m</a:t>
                      </a:r>
                    </a:p>
                  </a:txBody>
                  <a:tcPr/>
                </a:tc>
                <a:tc>
                  <a:txBody>
                    <a:bodyPr/>
                    <a:lstStyle/>
                    <a:p>
                      <a:r>
                        <a:rPr lang="en-US" sz="1200" i="0" dirty="0"/>
                        <a:t>5</a:t>
                      </a:r>
                    </a:p>
                  </a:txBody>
                  <a:tcPr/>
                </a:tc>
                <a:tc>
                  <a:txBody>
                    <a:bodyPr/>
                    <a:lstStyle/>
                    <a:p>
                      <a:r>
                        <a:rPr lang="en-US" sz="1200" dirty="0"/>
                        <a:t>Number of instances</a:t>
                      </a:r>
                      <a:r>
                        <a:rPr lang="en-US" sz="1200" baseline="0" dirty="0"/>
                        <a:t> in data set</a:t>
                      </a:r>
                      <a:endParaRPr lang="en-US" sz="1200" dirty="0"/>
                    </a:p>
                  </a:txBody>
                  <a:tcPr/>
                </a:tc>
                <a:extLst>
                  <a:ext uri="{0D108BD9-81ED-4DB2-BD59-A6C34878D82A}">
                    <a16:rowId xmlns:a16="http://schemas.microsoft.com/office/drawing/2014/main" val="10001"/>
                  </a:ext>
                </a:extLst>
              </a:tr>
              <a:tr h="236304">
                <a:tc>
                  <a:txBody>
                    <a:bodyPr/>
                    <a:lstStyle/>
                    <a:p>
                      <a:r>
                        <a:rPr lang="en-US" sz="1200" i="1" dirty="0"/>
                        <a:t>n</a:t>
                      </a:r>
                    </a:p>
                  </a:txBody>
                  <a:tcPr/>
                </a:tc>
                <a:tc>
                  <a:txBody>
                    <a:bodyPr/>
                    <a:lstStyle/>
                    <a:p>
                      <a:r>
                        <a:rPr lang="en-US" sz="1200" i="0" dirty="0"/>
                        <a:t>2</a:t>
                      </a:r>
                    </a:p>
                  </a:txBody>
                  <a:tcPr/>
                </a:tc>
                <a:tc>
                  <a:txBody>
                    <a:bodyPr/>
                    <a:lstStyle/>
                    <a:p>
                      <a:r>
                        <a:rPr lang="en-US" sz="1200" dirty="0"/>
                        <a:t>Number of input</a:t>
                      </a:r>
                      <a:r>
                        <a:rPr lang="en-US" sz="1200" baseline="0" dirty="0"/>
                        <a:t> features</a:t>
                      </a:r>
                      <a:endParaRPr lang="en-US" sz="1200" dirty="0"/>
                    </a:p>
                  </a:txBody>
                  <a:tcPr/>
                </a:tc>
                <a:extLst>
                  <a:ext uri="{0D108BD9-81ED-4DB2-BD59-A6C34878D82A}">
                    <a16:rowId xmlns:a16="http://schemas.microsoft.com/office/drawing/2014/main" val="10002"/>
                  </a:ext>
                </a:extLst>
              </a:tr>
              <a:tr h="236304">
                <a:tc>
                  <a:txBody>
                    <a:bodyPr/>
                    <a:lstStyle/>
                    <a:p>
                      <a:r>
                        <a:rPr lang="en-US" sz="1200" b="0" i="1" dirty="0"/>
                        <a:t>p</a:t>
                      </a:r>
                    </a:p>
                  </a:txBody>
                  <a:tcPr/>
                </a:tc>
                <a:tc>
                  <a:txBody>
                    <a:bodyPr/>
                    <a:lstStyle/>
                    <a:p>
                      <a:r>
                        <a:rPr lang="en-US" sz="1200" b="0" i="0" dirty="0"/>
                        <a:t>1</a:t>
                      </a:r>
                    </a:p>
                  </a:txBody>
                  <a:tcPr/>
                </a:tc>
                <a:tc>
                  <a:txBody>
                    <a:bodyPr/>
                    <a:lstStyle/>
                    <a:p>
                      <a:r>
                        <a:rPr lang="en-US" sz="1200" b="0" i="0" dirty="0"/>
                        <a:t>Final number</a:t>
                      </a:r>
                      <a:r>
                        <a:rPr lang="en-US" sz="1200" b="0" i="0" baseline="0" dirty="0"/>
                        <a:t> of principal components chosen</a:t>
                      </a:r>
                      <a:endParaRPr lang="en-US" sz="1200" b="0" i="0" dirty="0"/>
                    </a:p>
                  </a:txBody>
                  <a:tcPr/>
                </a:tc>
                <a:extLst>
                  <a:ext uri="{0D108BD9-81ED-4DB2-BD59-A6C34878D82A}">
                    <a16:rowId xmlns:a16="http://schemas.microsoft.com/office/drawing/2014/main" val="10003"/>
                  </a:ext>
                </a:extLst>
              </a:tr>
            </a:tbl>
          </a:graphicData>
        </a:graphic>
      </p:graphicFrame>
      <p:sp>
        <p:nvSpPr>
          <p:cNvPr id="3" name="TextBox 2"/>
          <p:cNvSpPr txBox="1"/>
          <p:nvPr/>
        </p:nvSpPr>
        <p:spPr>
          <a:xfrm>
            <a:off x="2357941" y="1752600"/>
            <a:ext cx="6096000" cy="3477875"/>
          </a:xfrm>
          <a:prstGeom prst="rect">
            <a:avLst/>
          </a:prstGeom>
          <a:noFill/>
        </p:spPr>
        <p:txBody>
          <a:bodyPr wrap="square" rtlCol="0">
            <a:spAutoFit/>
          </a:bodyPr>
          <a:lstStyle/>
          <a:p>
            <a:pPr marL="342900" indent="-342900">
              <a:buFont typeface="Arial"/>
              <a:buChar char="•"/>
            </a:pPr>
            <a:r>
              <a:rPr lang="en-US" sz="2000" dirty="0"/>
              <a:t>Use PCA on the given data set to get a transformed data set with just one feature (the first principal component (PC)).  Show your work along the way.</a:t>
            </a:r>
          </a:p>
          <a:p>
            <a:pPr marL="342900" indent="-342900">
              <a:buFont typeface="Arial"/>
              <a:buChar char="•"/>
            </a:pPr>
            <a:r>
              <a:rPr lang="en-US" sz="2000" dirty="0"/>
              <a:t>Show what % of the total information is contained in the 1</a:t>
            </a:r>
            <a:r>
              <a:rPr lang="en-US" sz="2000" baseline="30000" dirty="0"/>
              <a:t>st</a:t>
            </a:r>
            <a:r>
              <a:rPr lang="en-US" sz="2000" dirty="0"/>
              <a:t> PC.</a:t>
            </a:r>
          </a:p>
          <a:p>
            <a:pPr marL="342900" indent="-342900">
              <a:buFont typeface="Arial"/>
              <a:buChar char="•"/>
            </a:pPr>
            <a:r>
              <a:rPr lang="en-US" sz="2000" dirty="0"/>
              <a:t>Do not use a PCA package to do it.  You need to go through the steps yourself, or program it yourself.</a:t>
            </a:r>
          </a:p>
          <a:p>
            <a:pPr marL="342900" indent="-342900">
              <a:buFont typeface="Arial"/>
              <a:buChar char="•"/>
            </a:pPr>
            <a:r>
              <a:rPr lang="en-US" sz="2000" dirty="0"/>
              <a:t>You may use a spreadsheet, </a:t>
            </a:r>
            <a:r>
              <a:rPr lang="en-US" sz="2000" dirty="0" err="1"/>
              <a:t>Matlab</a:t>
            </a:r>
            <a:r>
              <a:rPr lang="en-US" sz="2000" dirty="0"/>
              <a:t>, etc. to do the arithmetic for you.</a:t>
            </a:r>
          </a:p>
          <a:p>
            <a:pPr marL="342900" indent="-342900">
              <a:buFont typeface="Arial"/>
              <a:buChar char="•"/>
            </a:pPr>
            <a:r>
              <a:rPr lang="en-US" sz="2000" dirty="0"/>
              <a:t>You may use any web tool or </a:t>
            </a:r>
            <a:r>
              <a:rPr lang="en-US" sz="2000" dirty="0" err="1"/>
              <a:t>Matlab</a:t>
            </a:r>
            <a:r>
              <a:rPr lang="en-US" sz="2000" dirty="0"/>
              <a:t> to calculate the eigenvectors from the covariance matrix.</a:t>
            </a:r>
          </a:p>
        </p:txBody>
      </p:sp>
    </p:spTree>
    <p:extLst>
      <p:ext uri="{BB962C8B-B14F-4D97-AF65-F5344CB8AC3E}">
        <p14:creationId xmlns:p14="http://schemas.microsoft.com/office/powerpoint/2010/main" val="1324074126"/>
      </p:ext>
    </p:extLst>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11574</TotalTime>
  <Words>2065</Words>
  <Application>Microsoft Macintosh PowerPoint</Application>
  <PresentationFormat>On-screen Show (4:3)</PresentationFormat>
  <Paragraphs>414</Paragraphs>
  <Slides>17</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Cambria Math</vt:lpstr>
      <vt:lpstr>Symbol</vt:lpstr>
      <vt:lpstr>Times New Roman</vt:lpstr>
      <vt:lpstr>Wingdings</vt:lpstr>
      <vt:lpstr>Soaring</vt:lpstr>
      <vt:lpstr>Equation</vt:lpstr>
      <vt:lpstr>CS 270 Homework</vt:lpstr>
      <vt:lpstr>Perceptron Homework</vt:lpstr>
      <vt:lpstr>SSE Homework</vt:lpstr>
      <vt:lpstr>Quadric Machine Homework </vt:lpstr>
      <vt:lpstr>Linear Regression Homework </vt:lpstr>
      <vt:lpstr>PowerPoint Presentation</vt:lpstr>
      <vt:lpstr>PowerPoint Presentation</vt:lpstr>
      <vt:lpstr>Backprop Homework</vt:lpstr>
      <vt:lpstr>PCA Homework</vt:lpstr>
      <vt:lpstr>Decision Tree Homework</vt:lpstr>
      <vt:lpstr>k-Nearest Neighbor Homework</vt:lpstr>
      <vt:lpstr>RBF Homework</vt:lpstr>
      <vt:lpstr>Naïve Bayes Homework</vt:lpstr>
      <vt:lpstr>HAC Homework</vt:lpstr>
      <vt:lpstr>Silhouette Homework</vt:lpstr>
      <vt:lpstr>k-means Homework</vt:lpstr>
      <vt:lpstr>Q-Learning Homework</vt:lpstr>
    </vt:vector>
  </TitlesOfParts>
  <Company>BYU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Tony Martinez</cp:lastModifiedBy>
  <cp:revision>217</cp:revision>
  <cp:lastPrinted>2019-03-14T18:31:24Z</cp:lastPrinted>
  <dcterms:created xsi:type="dcterms:W3CDTF">2014-01-22T01:50:19Z</dcterms:created>
  <dcterms:modified xsi:type="dcterms:W3CDTF">2023-08-21T19:22:18Z</dcterms:modified>
</cp:coreProperties>
</file>