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4.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5.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7.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8.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notesSlides/notesSlide9.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10.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11.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12.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notesSlides/notesSlide13.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notesSlides/notesSlide14.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15.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16.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17.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18.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19.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notesSlides/notesSlide20.xml" ContentType="application/vnd.openxmlformats-officedocument.presentationml.notesSlide+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21.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notesSlides/notesSlide22.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notesSlides/notesSlide23.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notesSlides/notesSlide24.xml" ContentType="application/vnd.openxmlformats-officedocument.presentationml.notesSlide+xml"/>
  <Override PartName="/ppt/tags/tag355.xml" ContentType="application/vnd.openxmlformats-officedocument.presentationml.tags+xml"/>
  <Override PartName="/ppt/tags/tag356.xml" ContentType="application/vnd.openxmlformats-officedocument.presentationml.tags+xml"/>
  <Override PartName="/ppt/notesSlides/notesSlide25.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62"/>
  </p:notesMasterIdLst>
  <p:handoutMasterIdLst>
    <p:handoutMasterId r:id="rId63"/>
  </p:handoutMasterIdLst>
  <p:sldIdLst>
    <p:sldId id="256" r:id="rId2"/>
    <p:sldId id="265" r:id="rId3"/>
    <p:sldId id="269" r:id="rId4"/>
    <p:sldId id="311" r:id="rId5"/>
    <p:sldId id="315" r:id="rId6"/>
    <p:sldId id="345" r:id="rId7"/>
    <p:sldId id="339" r:id="rId8"/>
    <p:sldId id="342" r:id="rId9"/>
    <p:sldId id="343" r:id="rId10"/>
    <p:sldId id="270" r:id="rId11"/>
    <p:sldId id="271" r:id="rId12"/>
    <p:sldId id="280" r:id="rId13"/>
    <p:sldId id="272" r:id="rId14"/>
    <p:sldId id="281" r:id="rId15"/>
    <p:sldId id="282" r:id="rId16"/>
    <p:sldId id="273" r:id="rId17"/>
    <p:sldId id="283" r:id="rId18"/>
    <p:sldId id="274" r:id="rId19"/>
    <p:sldId id="284" r:id="rId20"/>
    <p:sldId id="285" r:id="rId21"/>
    <p:sldId id="286" r:id="rId22"/>
    <p:sldId id="275" r:id="rId23"/>
    <p:sldId id="276" r:id="rId24"/>
    <p:sldId id="287" r:id="rId25"/>
    <p:sldId id="329" r:id="rId26"/>
    <p:sldId id="330" r:id="rId27"/>
    <p:sldId id="288" r:id="rId28"/>
    <p:sldId id="289" r:id="rId29"/>
    <p:sldId id="290" r:id="rId30"/>
    <p:sldId id="326" r:id="rId31"/>
    <p:sldId id="327" r:id="rId32"/>
    <p:sldId id="277" r:id="rId33"/>
    <p:sldId id="291" r:id="rId34"/>
    <p:sldId id="331" r:id="rId35"/>
    <p:sldId id="336" r:id="rId36"/>
    <p:sldId id="292" r:id="rId37"/>
    <p:sldId id="318" r:id="rId38"/>
    <p:sldId id="293" r:id="rId39"/>
    <p:sldId id="337" r:id="rId40"/>
    <p:sldId id="278" r:id="rId41"/>
    <p:sldId id="320" r:id="rId42"/>
    <p:sldId id="321" r:id="rId43"/>
    <p:sldId id="332" r:id="rId44"/>
    <p:sldId id="333" r:id="rId45"/>
    <p:sldId id="296" r:id="rId46"/>
    <p:sldId id="297" r:id="rId47"/>
    <p:sldId id="298" r:id="rId48"/>
    <p:sldId id="299" r:id="rId49"/>
    <p:sldId id="279" r:id="rId50"/>
    <p:sldId id="301" r:id="rId51"/>
    <p:sldId id="302" r:id="rId52"/>
    <p:sldId id="303" r:id="rId53"/>
    <p:sldId id="304" r:id="rId54"/>
    <p:sldId id="334" r:id="rId55"/>
    <p:sldId id="335" r:id="rId56"/>
    <p:sldId id="310" r:id="rId57"/>
    <p:sldId id="305" r:id="rId58"/>
    <p:sldId id="306" r:id="rId59"/>
    <p:sldId id="261" r:id="rId60"/>
    <p:sldId id="260" r:id="rId61"/>
  </p:sldIdLst>
  <p:sldSz cx="12192000" cy="6858000"/>
  <p:notesSz cx="6950075" cy="9236075"/>
  <p:custShowLst>
    <p:custShow name="Format Guide Workshop" id="0">
      <p:sldLst/>
    </p:custShow>
  </p:custShowLst>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41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91B6"/>
    <a:srgbClr val="29BA74"/>
    <a:srgbClr val="0000FF"/>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6405" autoAdjust="0"/>
  </p:normalViewPr>
  <p:slideViewPr>
    <p:cSldViewPr snapToGrid="0">
      <p:cViewPr>
        <p:scale>
          <a:sx n="81" d="100"/>
          <a:sy n="81" d="100"/>
        </p:scale>
        <p:origin x="144" y="67"/>
      </p:cViewPr>
      <p:guideLst>
        <p:guide orient="horz" pos="2251"/>
        <p:guide pos="415"/>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6/15/2020</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6/15/2020</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26</a:t>
            </a:fld>
            <a:endParaRPr lang="en-US" dirty="0"/>
          </a:p>
        </p:txBody>
      </p:sp>
    </p:spTree>
    <p:extLst>
      <p:ext uri="{BB962C8B-B14F-4D97-AF65-F5344CB8AC3E}">
        <p14:creationId xmlns:p14="http://schemas.microsoft.com/office/powerpoint/2010/main" val="352022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27</a:t>
            </a:fld>
            <a:endParaRPr lang="en-US" dirty="0"/>
          </a:p>
        </p:txBody>
      </p:sp>
    </p:spTree>
    <p:extLst>
      <p:ext uri="{BB962C8B-B14F-4D97-AF65-F5344CB8AC3E}">
        <p14:creationId xmlns:p14="http://schemas.microsoft.com/office/powerpoint/2010/main" val="1969976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28</a:t>
            </a:fld>
            <a:endParaRPr lang="en-US" dirty="0"/>
          </a:p>
        </p:txBody>
      </p:sp>
    </p:spTree>
    <p:extLst>
      <p:ext uri="{BB962C8B-B14F-4D97-AF65-F5344CB8AC3E}">
        <p14:creationId xmlns:p14="http://schemas.microsoft.com/office/powerpoint/2010/main" val="2073968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29</a:t>
            </a:fld>
            <a:endParaRPr lang="en-US" dirty="0"/>
          </a:p>
        </p:txBody>
      </p:sp>
    </p:spTree>
    <p:extLst>
      <p:ext uri="{BB962C8B-B14F-4D97-AF65-F5344CB8AC3E}">
        <p14:creationId xmlns:p14="http://schemas.microsoft.com/office/powerpoint/2010/main" val="162389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30</a:t>
            </a:fld>
            <a:endParaRPr lang="en-US" dirty="0"/>
          </a:p>
        </p:txBody>
      </p:sp>
    </p:spTree>
    <p:extLst>
      <p:ext uri="{BB962C8B-B14F-4D97-AF65-F5344CB8AC3E}">
        <p14:creationId xmlns:p14="http://schemas.microsoft.com/office/powerpoint/2010/main" val="2509540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PlaceHolder 1"/>
          <p:cNvSpPr>
            <a:spLocks noGrp="1" noRot="1" noChangeAspect="1"/>
          </p:cNvSpPr>
          <p:nvPr>
            <p:ph type="sldImg"/>
          </p:nvPr>
        </p:nvSpPr>
        <p:spPr>
          <a:xfrm>
            <a:off x="165100" y="579438"/>
            <a:ext cx="6662738" cy="3748087"/>
          </a:xfrm>
          <a:prstGeom prst="rect">
            <a:avLst/>
          </a:prstGeom>
        </p:spPr>
      </p:sp>
      <p:sp>
        <p:nvSpPr>
          <p:cNvPr id="798" name="PlaceHolder 2"/>
          <p:cNvSpPr>
            <a:spLocks noGrp="1"/>
          </p:cNvSpPr>
          <p:nvPr>
            <p:ph type="body"/>
          </p:nvPr>
        </p:nvSpPr>
        <p:spPr>
          <a:xfrm>
            <a:off x="261720" y="4745520"/>
            <a:ext cx="6468840" cy="3793320"/>
          </a:xfrm>
          <a:prstGeom prst="rect">
            <a:avLst/>
          </a:prstGeom>
        </p:spPr>
        <p:txBody>
          <a:bodyPr lIns="93240" tIns="46440" rIns="93240" bIns="46440"/>
          <a:lstStyle/>
          <a:p>
            <a:endParaRPr lang="fr-FR" sz="2000" b="0" strike="noStrike" spc="-1">
              <a:latin typeface="Arial"/>
            </a:endParaRPr>
          </a:p>
        </p:txBody>
      </p:sp>
      <p:sp>
        <p:nvSpPr>
          <p:cNvPr id="799" name="TextShape 3"/>
          <p:cNvSpPr txBox="1"/>
          <p:nvPr/>
        </p:nvSpPr>
        <p:spPr>
          <a:xfrm>
            <a:off x="3970800" y="8801280"/>
            <a:ext cx="2944800" cy="466200"/>
          </a:xfrm>
          <a:prstGeom prst="rect">
            <a:avLst/>
          </a:prstGeom>
          <a:noFill/>
          <a:ln>
            <a:noFill/>
          </a:ln>
        </p:spPr>
        <p:txBody>
          <a:bodyPr lIns="93240" tIns="46440" rIns="93240" bIns="46440" anchor="b"/>
          <a:lstStyle/>
          <a:p>
            <a:pPr algn="r">
              <a:lnSpc>
                <a:spcPct val="100000"/>
              </a:lnSpc>
            </a:pPr>
            <a:r>
              <a:rPr lang="fr-FR" sz="1400" b="0" strike="noStrike" spc="-1">
                <a:solidFill>
                  <a:srgbClr val="000000"/>
                </a:solidFill>
                <a:latin typeface="+mn-lt"/>
                <a:ea typeface="+mn-ea"/>
              </a:rPr>
              <a:t>Notes view: </a:t>
            </a:r>
            <a:fld id="{2C31F964-4A72-4008-B9AE-550B5F54146E}" type="slidenum">
              <a:rPr lang="fr-FR" sz="1400" b="0" strike="noStrike" spc="-1">
                <a:solidFill>
                  <a:srgbClr val="000000"/>
                </a:solidFill>
                <a:latin typeface="+mn-lt"/>
                <a:ea typeface="+mn-ea"/>
              </a:rPr>
              <a:t>32</a:t>
            </a:fld>
            <a:endParaRPr lang="fr-FR" sz="1400" b="0" strike="noStrike" spc="-1">
              <a:latin typeface="Times New Roman"/>
            </a:endParaRPr>
          </a:p>
        </p:txBody>
      </p:sp>
    </p:spTree>
    <p:extLst>
      <p:ext uri="{BB962C8B-B14F-4D97-AF65-F5344CB8AC3E}">
        <p14:creationId xmlns:p14="http://schemas.microsoft.com/office/powerpoint/2010/main" val="4198204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33</a:t>
            </a:fld>
            <a:endParaRPr lang="en-US" dirty="0"/>
          </a:p>
        </p:txBody>
      </p:sp>
    </p:spTree>
    <p:extLst>
      <p:ext uri="{BB962C8B-B14F-4D97-AF65-F5344CB8AC3E}">
        <p14:creationId xmlns:p14="http://schemas.microsoft.com/office/powerpoint/2010/main" val="2828743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34</a:t>
            </a:fld>
            <a:endParaRPr lang="en-US" dirty="0"/>
          </a:p>
        </p:txBody>
      </p:sp>
    </p:spTree>
    <p:extLst>
      <p:ext uri="{BB962C8B-B14F-4D97-AF65-F5344CB8AC3E}">
        <p14:creationId xmlns:p14="http://schemas.microsoft.com/office/powerpoint/2010/main" val="513696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35</a:t>
            </a:fld>
            <a:endParaRPr lang="en-US" dirty="0"/>
          </a:p>
        </p:txBody>
      </p:sp>
    </p:spTree>
    <p:extLst>
      <p:ext uri="{BB962C8B-B14F-4D97-AF65-F5344CB8AC3E}">
        <p14:creationId xmlns:p14="http://schemas.microsoft.com/office/powerpoint/2010/main" val="3644167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36</a:t>
            </a:fld>
            <a:endParaRPr lang="en-US" dirty="0"/>
          </a:p>
        </p:txBody>
      </p:sp>
    </p:spTree>
    <p:extLst>
      <p:ext uri="{BB962C8B-B14F-4D97-AF65-F5344CB8AC3E}">
        <p14:creationId xmlns:p14="http://schemas.microsoft.com/office/powerpoint/2010/main" val="3150698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3787459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37</a:t>
            </a:fld>
            <a:endParaRPr lang="en-US" dirty="0"/>
          </a:p>
        </p:txBody>
      </p:sp>
    </p:spTree>
    <p:extLst>
      <p:ext uri="{BB962C8B-B14F-4D97-AF65-F5344CB8AC3E}">
        <p14:creationId xmlns:p14="http://schemas.microsoft.com/office/powerpoint/2010/main" val="3961887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38</a:t>
            </a:fld>
            <a:endParaRPr lang="en-US" dirty="0"/>
          </a:p>
        </p:txBody>
      </p:sp>
    </p:spTree>
    <p:extLst>
      <p:ext uri="{BB962C8B-B14F-4D97-AF65-F5344CB8AC3E}">
        <p14:creationId xmlns:p14="http://schemas.microsoft.com/office/powerpoint/2010/main" val="3351070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42</a:t>
            </a:fld>
            <a:endParaRPr lang="en-US" dirty="0"/>
          </a:p>
        </p:txBody>
      </p:sp>
    </p:spTree>
    <p:extLst>
      <p:ext uri="{BB962C8B-B14F-4D97-AF65-F5344CB8AC3E}">
        <p14:creationId xmlns:p14="http://schemas.microsoft.com/office/powerpoint/2010/main" val="1224627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43</a:t>
            </a:fld>
            <a:endParaRPr lang="en-US" dirty="0"/>
          </a:p>
        </p:txBody>
      </p:sp>
    </p:spTree>
    <p:extLst>
      <p:ext uri="{BB962C8B-B14F-4D97-AF65-F5344CB8AC3E}">
        <p14:creationId xmlns:p14="http://schemas.microsoft.com/office/powerpoint/2010/main" val="3699030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53</a:t>
            </a:fld>
            <a:endParaRPr lang="en-US" dirty="0"/>
          </a:p>
        </p:txBody>
      </p:sp>
    </p:spTree>
    <p:extLst>
      <p:ext uri="{BB962C8B-B14F-4D97-AF65-F5344CB8AC3E}">
        <p14:creationId xmlns:p14="http://schemas.microsoft.com/office/powerpoint/2010/main" val="2155269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54</a:t>
            </a:fld>
            <a:endParaRPr lang="en-US" dirty="0"/>
          </a:p>
        </p:txBody>
      </p:sp>
    </p:spTree>
    <p:extLst>
      <p:ext uri="{BB962C8B-B14F-4D97-AF65-F5344CB8AC3E}">
        <p14:creationId xmlns:p14="http://schemas.microsoft.com/office/powerpoint/2010/main" val="55928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57</a:t>
            </a:fld>
            <a:endParaRPr lang="en-US" dirty="0"/>
          </a:p>
        </p:txBody>
      </p:sp>
    </p:spTree>
    <p:extLst>
      <p:ext uri="{BB962C8B-B14F-4D97-AF65-F5344CB8AC3E}">
        <p14:creationId xmlns:p14="http://schemas.microsoft.com/office/powerpoint/2010/main" val="3754496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59</a:t>
            </a:fld>
            <a:endParaRPr lang="en-US" dirty="0"/>
          </a:p>
        </p:txBody>
      </p:sp>
    </p:spTree>
    <p:extLst>
      <p:ext uri="{BB962C8B-B14F-4D97-AF65-F5344CB8AC3E}">
        <p14:creationId xmlns:p14="http://schemas.microsoft.com/office/powerpoint/2010/main" val="339254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349853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169757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350084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2201981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18</a:t>
            </a:fld>
            <a:endParaRPr lang="en-US" dirty="0"/>
          </a:p>
        </p:txBody>
      </p:sp>
    </p:spTree>
    <p:extLst>
      <p:ext uri="{BB962C8B-B14F-4D97-AF65-F5344CB8AC3E}">
        <p14:creationId xmlns:p14="http://schemas.microsoft.com/office/powerpoint/2010/main" val="2205832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24</a:t>
            </a:fld>
            <a:endParaRPr lang="en-US" dirty="0"/>
          </a:p>
        </p:txBody>
      </p:sp>
    </p:spTree>
    <p:extLst>
      <p:ext uri="{BB962C8B-B14F-4D97-AF65-F5344CB8AC3E}">
        <p14:creationId xmlns:p14="http://schemas.microsoft.com/office/powerpoint/2010/main" val="196260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25</a:t>
            </a:fld>
            <a:endParaRPr lang="en-US" dirty="0"/>
          </a:p>
        </p:txBody>
      </p:sp>
    </p:spTree>
    <p:extLst>
      <p:ext uri="{BB962C8B-B14F-4D97-AF65-F5344CB8AC3E}">
        <p14:creationId xmlns:p14="http://schemas.microsoft.com/office/powerpoint/2010/main" val="348118782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e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tags" Target="../tags/tag10.xml"/><Relationship Id="rId7" Type="http://schemas.openxmlformats.org/officeDocument/2006/relationships/image" Target="../media/image2.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15.xml"/><Relationship Id="rId10" Type="http://schemas.openxmlformats.org/officeDocument/2006/relationships/image" Target="../media/image4.jpeg"/><Relationship Id="rId4" Type="http://schemas.openxmlformats.org/officeDocument/2006/relationships/tags" Target="../tags/tag14.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11.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83"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cstate="print">
            <a:extLst>
              <a:ext uri="{28A0092B-C50C-407E-A947-70E740481C1C}">
                <a14:useLocalDpi xmlns:a14="http://schemas.microsoft.com/office/drawing/2010/main"/>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cstate="print">
            <a:extLst>
              <a:ext uri="{28A0092B-C50C-407E-A947-70E740481C1C}">
                <a14:useLocalDpi xmlns:a14="http://schemas.microsoft.com/office/drawing/2010/main"/>
              </a:ext>
            </a:extLst>
          </a:blip>
          <a:srcRect/>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345"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392"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cstate="print">
            <a:extLst>
              <a:ext uri="{28A0092B-C50C-407E-A947-70E740481C1C}">
                <a14:useLocalDpi xmlns:a14="http://schemas.microsoft.com/office/drawing/2010/main"/>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36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407"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cstate="print">
            <a:extLst>
              <a:ext uri="{28A0092B-C50C-407E-A947-70E740481C1C}">
                <a14:useLocalDpi xmlns:a14="http://schemas.microsoft.com/office/drawing/2010/main"/>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cstate="print">
            <a:extLst>
              <a:ext uri="{28A0092B-C50C-407E-A947-70E740481C1C}">
                <a14:useLocalDpi xmlns:a14="http://schemas.microsoft.com/office/drawing/2010/main"/>
              </a:ext>
            </a:extLst>
          </a:blip>
          <a:srcRect/>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cstate="print">
            <a:extLst>
              <a:ext uri="{28A0092B-C50C-407E-A947-70E740481C1C}">
                <a14:useLocalDpi xmlns:a14="http://schemas.microsoft.com/office/drawing/2010/main"/>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369"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414"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cstate="print">
            <a:extLst>
              <a:ext uri="{28A0092B-C50C-407E-A947-70E740481C1C}">
                <a14:useLocalDpi xmlns:a14="http://schemas.microsoft.com/office/drawing/2010/main"/>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387"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12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14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17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19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cstate="print">
            <a:extLst>
              <a:ext uri="{28A0092B-C50C-407E-A947-70E740481C1C}">
                <a14:useLocalDpi xmlns:a14="http://schemas.microsoft.com/office/drawing/2010/main"/>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22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24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26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29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cstate="print">
            <a:extLst>
              <a:ext uri="{28A0092B-C50C-407E-A947-70E740481C1C}">
                <a14:useLocalDpi xmlns:a14="http://schemas.microsoft.com/office/drawing/2010/main"/>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31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7"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3.xml"/><Relationship Id="rId7" Type="http://schemas.openxmlformats.org/officeDocument/2006/relationships/image" Target="../media/image2.emf"/><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tags" Target="../tags/tag115.xml"/><Relationship Id="rId26" Type="http://schemas.openxmlformats.org/officeDocument/2006/relationships/slide" Target="slide22.xml"/><Relationship Id="rId3" Type="http://schemas.openxmlformats.org/officeDocument/2006/relationships/tags" Target="../tags/tag100.xml"/><Relationship Id="rId21" Type="http://schemas.openxmlformats.org/officeDocument/2006/relationships/slide" Target="slide56.xml"/><Relationship Id="rId34" Type="http://schemas.openxmlformats.org/officeDocument/2006/relationships/slide" Target="slide3.xml"/><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tags" Target="../tags/tag114.xml"/><Relationship Id="rId25" Type="http://schemas.openxmlformats.org/officeDocument/2006/relationships/slide" Target="slide23.xml"/><Relationship Id="rId33" Type="http://schemas.openxmlformats.org/officeDocument/2006/relationships/slide" Target="slide5.xml"/><Relationship Id="rId2" Type="http://schemas.openxmlformats.org/officeDocument/2006/relationships/tags" Target="../tags/tag99.xml"/><Relationship Id="rId16" Type="http://schemas.openxmlformats.org/officeDocument/2006/relationships/tags" Target="../tags/tag113.xml"/><Relationship Id="rId20" Type="http://schemas.openxmlformats.org/officeDocument/2006/relationships/slideLayout" Target="../slideLayouts/slideLayout38.xml"/><Relationship Id="rId29" Type="http://schemas.openxmlformats.org/officeDocument/2006/relationships/slide" Target="slide13.xml"/><Relationship Id="rId1" Type="http://schemas.openxmlformats.org/officeDocument/2006/relationships/vmlDrawing" Target="../drawings/vmlDrawing27.vml"/><Relationship Id="rId6" Type="http://schemas.openxmlformats.org/officeDocument/2006/relationships/tags" Target="../tags/tag103.xml"/><Relationship Id="rId11" Type="http://schemas.openxmlformats.org/officeDocument/2006/relationships/tags" Target="../tags/tag108.xml"/><Relationship Id="rId24" Type="http://schemas.openxmlformats.org/officeDocument/2006/relationships/slide" Target="slide32.xml"/><Relationship Id="rId32" Type="http://schemas.openxmlformats.org/officeDocument/2006/relationships/slide" Target="slide10.xml"/><Relationship Id="rId5" Type="http://schemas.openxmlformats.org/officeDocument/2006/relationships/tags" Target="../tags/tag102.xml"/><Relationship Id="rId15" Type="http://schemas.openxmlformats.org/officeDocument/2006/relationships/tags" Target="../tags/tag112.xml"/><Relationship Id="rId23" Type="http://schemas.openxmlformats.org/officeDocument/2006/relationships/slide" Target="slide40.xml"/><Relationship Id="rId28" Type="http://schemas.openxmlformats.org/officeDocument/2006/relationships/slide" Target="slide16.xml"/><Relationship Id="rId36" Type="http://schemas.openxmlformats.org/officeDocument/2006/relationships/image" Target="../media/image14.emf"/><Relationship Id="rId10" Type="http://schemas.openxmlformats.org/officeDocument/2006/relationships/tags" Target="../tags/tag107.xml"/><Relationship Id="rId19" Type="http://schemas.openxmlformats.org/officeDocument/2006/relationships/tags" Target="../tags/tag116.xml"/><Relationship Id="rId31" Type="http://schemas.openxmlformats.org/officeDocument/2006/relationships/image" Target="../media/image15.emf"/><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 Id="rId22" Type="http://schemas.openxmlformats.org/officeDocument/2006/relationships/slide" Target="slide49.xml"/><Relationship Id="rId27" Type="http://schemas.openxmlformats.org/officeDocument/2006/relationships/slide" Target="slide18.xml"/><Relationship Id="rId30" Type="http://schemas.openxmlformats.org/officeDocument/2006/relationships/slide" Target="slide11.xml"/><Relationship Id="rId35"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tags" Target="../tags/tag128.xml"/><Relationship Id="rId18" Type="http://schemas.openxmlformats.org/officeDocument/2006/relationships/tags" Target="../tags/tag133.xml"/><Relationship Id="rId26" Type="http://schemas.openxmlformats.org/officeDocument/2006/relationships/slide" Target="slide22.xml"/><Relationship Id="rId3" Type="http://schemas.openxmlformats.org/officeDocument/2006/relationships/tags" Target="../tags/tag118.xml"/><Relationship Id="rId21" Type="http://schemas.openxmlformats.org/officeDocument/2006/relationships/slide" Target="slide56.xml"/><Relationship Id="rId34" Type="http://schemas.openxmlformats.org/officeDocument/2006/relationships/slide" Target="slide3.xml"/><Relationship Id="rId7" Type="http://schemas.openxmlformats.org/officeDocument/2006/relationships/tags" Target="../tags/tag122.xml"/><Relationship Id="rId12" Type="http://schemas.openxmlformats.org/officeDocument/2006/relationships/tags" Target="../tags/tag127.xml"/><Relationship Id="rId17" Type="http://schemas.openxmlformats.org/officeDocument/2006/relationships/tags" Target="../tags/tag132.xml"/><Relationship Id="rId25" Type="http://schemas.openxmlformats.org/officeDocument/2006/relationships/slide" Target="slide23.xml"/><Relationship Id="rId33" Type="http://schemas.openxmlformats.org/officeDocument/2006/relationships/slide" Target="slide5.xml"/><Relationship Id="rId2" Type="http://schemas.openxmlformats.org/officeDocument/2006/relationships/tags" Target="../tags/tag117.xml"/><Relationship Id="rId16" Type="http://schemas.openxmlformats.org/officeDocument/2006/relationships/tags" Target="../tags/tag131.xml"/><Relationship Id="rId20" Type="http://schemas.openxmlformats.org/officeDocument/2006/relationships/slideLayout" Target="../slideLayouts/slideLayout38.xml"/><Relationship Id="rId29" Type="http://schemas.openxmlformats.org/officeDocument/2006/relationships/slide" Target="slide13.xml"/><Relationship Id="rId1" Type="http://schemas.openxmlformats.org/officeDocument/2006/relationships/vmlDrawing" Target="../drawings/vmlDrawing28.vml"/><Relationship Id="rId6" Type="http://schemas.openxmlformats.org/officeDocument/2006/relationships/tags" Target="../tags/tag121.xml"/><Relationship Id="rId11" Type="http://schemas.openxmlformats.org/officeDocument/2006/relationships/tags" Target="../tags/tag126.xml"/><Relationship Id="rId24" Type="http://schemas.openxmlformats.org/officeDocument/2006/relationships/slide" Target="slide32.xml"/><Relationship Id="rId32" Type="http://schemas.openxmlformats.org/officeDocument/2006/relationships/slide" Target="slide10.xml"/><Relationship Id="rId5" Type="http://schemas.openxmlformats.org/officeDocument/2006/relationships/tags" Target="../tags/tag120.xml"/><Relationship Id="rId15" Type="http://schemas.openxmlformats.org/officeDocument/2006/relationships/tags" Target="../tags/tag130.xml"/><Relationship Id="rId23" Type="http://schemas.openxmlformats.org/officeDocument/2006/relationships/slide" Target="slide40.xml"/><Relationship Id="rId28" Type="http://schemas.openxmlformats.org/officeDocument/2006/relationships/slide" Target="slide16.xml"/><Relationship Id="rId36" Type="http://schemas.openxmlformats.org/officeDocument/2006/relationships/image" Target="../media/image14.emf"/><Relationship Id="rId10" Type="http://schemas.openxmlformats.org/officeDocument/2006/relationships/tags" Target="../tags/tag125.xml"/><Relationship Id="rId19" Type="http://schemas.openxmlformats.org/officeDocument/2006/relationships/tags" Target="../tags/tag134.xml"/><Relationship Id="rId31" Type="http://schemas.openxmlformats.org/officeDocument/2006/relationships/slide" Target="slide11.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tags" Target="../tags/tag129.xml"/><Relationship Id="rId22" Type="http://schemas.openxmlformats.org/officeDocument/2006/relationships/slide" Target="slide49.xml"/><Relationship Id="rId27" Type="http://schemas.openxmlformats.org/officeDocument/2006/relationships/slide" Target="slide18.xml"/><Relationship Id="rId30" Type="http://schemas.openxmlformats.org/officeDocument/2006/relationships/image" Target="../media/image15.emf"/><Relationship Id="rId35"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vmlDrawing" Target="../drawings/vmlDrawing29.vml"/><Relationship Id="rId6" Type="http://schemas.openxmlformats.org/officeDocument/2006/relationships/image" Target="../media/image14.emf"/><Relationship Id="rId5" Type="http://schemas.openxmlformats.org/officeDocument/2006/relationships/oleObject" Target="../embeddings/oleObject29.bin"/><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tags" Target="../tags/tag153.xml"/><Relationship Id="rId26" Type="http://schemas.openxmlformats.org/officeDocument/2006/relationships/slide" Target="slide22.xml"/><Relationship Id="rId3" Type="http://schemas.openxmlformats.org/officeDocument/2006/relationships/tags" Target="../tags/tag138.xml"/><Relationship Id="rId21" Type="http://schemas.openxmlformats.org/officeDocument/2006/relationships/slide" Target="slide56.xml"/><Relationship Id="rId34" Type="http://schemas.openxmlformats.org/officeDocument/2006/relationships/slide" Target="slide3.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tags" Target="../tags/tag152.xml"/><Relationship Id="rId25" Type="http://schemas.openxmlformats.org/officeDocument/2006/relationships/slide" Target="slide23.xml"/><Relationship Id="rId33" Type="http://schemas.openxmlformats.org/officeDocument/2006/relationships/slide" Target="slide5.xml"/><Relationship Id="rId2" Type="http://schemas.openxmlformats.org/officeDocument/2006/relationships/tags" Target="../tags/tag137.xml"/><Relationship Id="rId16" Type="http://schemas.openxmlformats.org/officeDocument/2006/relationships/tags" Target="../tags/tag151.xml"/><Relationship Id="rId20" Type="http://schemas.openxmlformats.org/officeDocument/2006/relationships/slideLayout" Target="../slideLayouts/slideLayout38.xml"/><Relationship Id="rId29" Type="http://schemas.openxmlformats.org/officeDocument/2006/relationships/image" Target="../media/image15.emf"/><Relationship Id="rId1" Type="http://schemas.openxmlformats.org/officeDocument/2006/relationships/vmlDrawing" Target="../drawings/vmlDrawing30.vml"/><Relationship Id="rId6" Type="http://schemas.openxmlformats.org/officeDocument/2006/relationships/tags" Target="../tags/tag141.xml"/><Relationship Id="rId11" Type="http://schemas.openxmlformats.org/officeDocument/2006/relationships/tags" Target="../tags/tag146.xml"/><Relationship Id="rId24" Type="http://schemas.openxmlformats.org/officeDocument/2006/relationships/slide" Target="slide32.xml"/><Relationship Id="rId32" Type="http://schemas.openxmlformats.org/officeDocument/2006/relationships/slide" Target="slide10.xml"/><Relationship Id="rId5" Type="http://schemas.openxmlformats.org/officeDocument/2006/relationships/tags" Target="../tags/tag140.xml"/><Relationship Id="rId15" Type="http://schemas.openxmlformats.org/officeDocument/2006/relationships/tags" Target="../tags/tag150.xml"/><Relationship Id="rId23" Type="http://schemas.openxmlformats.org/officeDocument/2006/relationships/slide" Target="slide40.xml"/><Relationship Id="rId28" Type="http://schemas.openxmlformats.org/officeDocument/2006/relationships/slide" Target="slide16.xml"/><Relationship Id="rId36" Type="http://schemas.openxmlformats.org/officeDocument/2006/relationships/image" Target="../media/image14.emf"/><Relationship Id="rId10" Type="http://schemas.openxmlformats.org/officeDocument/2006/relationships/tags" Target="../tags/tag145.xml"/><Relationship Id="rId19" Type="http://schemas.openxmlformats.org/officeDocument/2006/relationships/tags" Target="../tags/tag154.xml"/><Relationship Id="rId31" Type="http://schemas.openxmlformats.org/officeDocument/2006/relationships/slide" Target="slide11.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 Id="rId22" Type="http://schemas.openxmlformats.org/officeDocument/2006/relationships/slide" Target="slide49.xml"/><Relationship Id="rId27" Type="http://schemas.openxmlformats.org/officeDocument/2006/relationships/slide" Target="slide18.xml"/><Relationship Id="rId30" Type="http://schemas.openxmlformats.org/officeDocument/2006/relationships/slide" Target="slide13.xml"/><Relationship Id="rId35"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vmlDrawing" Target="../drawings/vmlDrawing31.vml"/><Relationship Id="rId6" Type="http://schemas.openxmlformats.org/officeDocument/2006/relationships/image" Target="../media/image14.emf"/><Relationship Id="rId5" Type="http://schemas.openxmlformats.org/officeDocument/2006/relationships/oleObject" Target="../embeddings/oleObject31.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vmlDrawing" Target="../drawings/vmlDrawing32.vml"/><Relationship Id="rId6" Type="http://schemas.openxmlformats.org/officeDocument/2006/relationships/image" Target="../media/image14.emf"/><Relationship Id="rId5" Type="http://schemas.openxmlformats.org/officeDocument/2006/relationships/oleObject" Target="../embeddings/oleObject32.bin"/><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165.xml"/><Relationship Id="rId13" Type="http://schemas.openxmlformats.org/officeDocument/2006/relationships/tags" Target="../tags/tag170.xml"/><Relationship Id="rId18" Type="http://schemas.openxmlformats.org/officeDocument/2006/relationships/tags" Target="../tags/tag175.xml"/><Relationship Id="rId26" Type="http://schemas.openxmlformats.org/officeDocument/2006/relationships/slide" Target="slide22.xml"/><Relationship Id="rId3" Type="http://schemas.openxmlformats.org/officeDocument/2006/relationships/tags" Target="../tags/tag160.xml"/><Relationship Id="rId21" Type="http://schemas.openxmlformats.org/officeDocument/2006/relationships/slide" Target="slide56.xml"/><Relationship Id="rId34" Type="http://schemas.openxmlformats.org/officeDocument/2006/relationships/slide" Target="slide3.xml"/><Relationship Id="rId7" Type="http://schemas.openxmlformats.org/officeDocument/2006/relationships/tags" Target="../tags/tag164.xml"/><Relationship Id="rId12" Type="http://schemas.openxmlformats.org/officeDocument/2006/relationships/tags" Target="../tags/tag169.xml"/><Relationship Id="rId17" Type="http://schemas.openxmlformats.org/officeDocument/2006/relationships/tags" Target="../tags/tag174.xml"/><Relationship Id="rId25" Type="http://schemas.openxmlformats.org/officeDocument/2006/relationships/slide" Target="slide23.xml"/><Relationship Id="rId33" Type="http://schemas.openxmlformats.org/officeDocument/2006/relationships/slide" Target="slide5.xml"/><Relationship Id="rId2" Type="http://schemas.openxmlformats.org/officeDocument/2006/relationships/tags" Target="../tags/tag159.xml"/><Relationship Id="rId16" Type="http://schemas.openxmlformats.org/officeDocument/2006/relationships/tags" Target="../tags/tag173.xml"/><Relationship Id="rId20" Type="http://schemas.openxmlformats.org/officeDocument/2006/relationships/slideLayout" Target="../slideLayouts/slideLayout38.xml"/><Relationship Id="rId29" Type="http://schemas.openxmlformats.org/officeDocument/2006/relationships/slide" Target="slide16.xml"/><Relationship Id="rId1" Type="http://schemas.openxmlformats.org/officeDocument/2006/relationships/vmlDrawing" Target="../drawings/vmlDrawing33.vml"/><Relationship Id="rId6" Type="http://schemas.openxmlformats.org/officeDocument/2006/relationships/tags" Target="../tags/tag163.xml"/><Relationship Id="rId11" Type="http://schemas.openxmlformats.org/officeDocument/2006/relationships/tags" Target="../tags/tag168.xml"/><Relationship Id="rId24" Type="http://schemas.openxmlformats.org/officeDocument/2006/relationships/slide" Target="slide32.xml"/><Relationship Id="rId32" Type="http://schemas.openxmlformats.org/officeDocument/2006/relationships/slide" Target="slide10.xml"/><Relationship Id="rId5" Type="http://schemas.openxmlformats.org/officeDocument/2006/relationships/tags" Target="../tags/tag162.xml"/><Relationship Id="rId15" Type="http://schemas.openxmlformats.org/officeDocument/2006/relationships/tags" Target="../tags/tag172.xml"/><Relationship Id="rId23" Type="http://schemas.openxmlformats.org/officeDocument/2006/relationships/slide" Target="slide40.xml"/><Relationship Id="rId28" Type="http://schemas.openxmlformats.org/officeDocument/2006/relationships/image" Target="../media/image15.emf"/><Relationship Id="rId36" Type="http://schemas.openxmlformats.org/officeDocument/2006/relationships/image" Target="../media/image14.emf"/><Relationship Id="rId10" Type="http://schemas.openxmlformats.org/officeDocument/2006/relationships/tags" Target="../tags/tag167.xml"/><Relationship Id="rId19" Type="http://schemas.openxmlformats.org/officeDocument/2006/relationships/tags" Target="../tags/tag176.xml"/><Relationship Id="rId31" Type="http://schemas.openxmlformats.org/officeDocument/2006/relationships/slide" Target="slide11.xml"/><Relationship Id="rId4" Type="http://schemas.openxmlformats.org/officeDocument/2006/relationships/tags" Target="../tags/tag161.xml"/><Relationship Id="rId9" Type="http://schemas.openxmlformats.org/officeDocument/2006/relationships/tags" Target="../tags/tag166.xml"/><Relationship Id="rId14" Type="http://schemas.openxmlformats.org/officeDocument/2006/relationships/tags" Target="../tags/tag171.xml"/><Relationship Id="rId22" Type="http://schemas.openxmlformats.org/officeDocument/2006/relationships/slide" Target="slide49.xml"/><Relationship Id="rId27" Type="http://schemas.openxmlformats.org/officeDocument/2006/relationships/slide" Target="slide18.xml"/><Relationship Id="rId30" Type="http://schemas.openxmlformats.org/officeDocument/2006/relationships/slide" Target="slide13.xml"/><Relationship Id="rId35"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vmlDrawing" Target="../drawings/vmlDrawing34.vml"/><Relationship Id="rId6" Type="http://schemas.openxmlformats.org/officeDocument/2006/relationships/image" Target="../media/image14.emf"/><Relationship Id="rId5" Type="http://schemas.openxmlformats.org/officeDocument/2006/relationships/oleObject" Target="../embeddings/oleObject34.bin"/><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tags" Target="../tags/tag190.xml"/><Relationship Id="rId18" Type="http://schemas.openxmlformats.org/officeDocument/2006/relationships/tags" Target="../tags/tag195.xml"/><Relationship Id="rId26" Type="http://schemas.openxmlformats.org/officeDocument/2006/relationships/slide" Target="slide22.xml"/><Relationship Id="rId3" Type="http://schemas.openxmlformats.org/officeDocument/2006/relationships/tags" Target="../tags/tag180.xml"/><Relationship Id="rId21" Type="http://schemas.openxmlformats.org/officeDocument/2006/relationships/slide" Target="slide56.xml"/><Relationship Id="rId34" Type="http://schemas.openxmlformats.org/officeDocument/2006/relationships/slide" Target="slide3.xml"/><Relationship Id="rId7" Type="http://schemas.openxmlformats.org/officeDocument/2006/relationships/tags" Target="../tags/tag184.xml"/><Relationship Id="rId12" Type="http://schemas.openxmlformats.org/officeDocument/2006/relationships/tags" Target="../tags/tag189.xml"/><Relationship Id="rId17" Type="http://schemas.openxmlformats.org/officeDocument/2006/relationships/tags" Target="../tags/tag194.xml"/><Relationship Id="rId25" Type="http://schemas.openxmlformats.org/officeDocument/2006/relationships/slide" Target="slide23.xml"/><Relationship Id="rId33" Type="http://schemas.openxmlformats.org/officeDocument/2006/relationships/slide" Target="slide5.xml"/><Relationship Id="rId2" Type="http://schemas.openxmlformats.org/officeDocument/2006/relationships/tags" Target="../tags/tag179.xml"/><Relationship Id="rId16" Type="http://schemas.openxmlformats.org/officeDocument/2006/relationships/tags" Target="../tags/tag193.xml"/><Relationship Id="rId20" Type="http://schemas.openxmlformats.org/officeDocument/2006/relationships/slideLayout" Target="../slideLayouts/slideLayout38.xml"/><Relationship Id="rId29" Type="http://schemas.openxmlformats.org/officeDocument/2006/relationships/slide" Target="slide16.xml"/><Relationship Id="rId1" Type="http://schemas.openxmlformats.org/officeDocument/2006/relationships/vmlDrawing" Target="../drawings/vmlDrawing35.vml"/><Relationship Id="rId6" Type="http://schemas.openxmlformats.org/officeDocument/2006/relationships/tags" Target="../tags/tag183.xml"/><Relationship Id="rId11" Type="http://schemas.openxmlformats.org/officeDocument/2006/relationships/tags" Target="../tags/tag188.xml"/><Relationship Id="rId24" Type="http://schemas.openxmlformats.org/officeDocument/2006/relationships/slide" Target="slide32.xml"/><Relationship Id="rId32" Type="http://schemas.openxmlformats.org/officeDocument/2006/relationships/slide" Target="slide10.xml"/><Relationship Id="rId5" Type="http://schemas.openxmlformats.org/officeDocument/2006/relationships/tags" Target="../tags/tag182.xml"/><Relationship Id="rId15" Type="http://schemas.openxmlformats.org/officeDocument/2006/relationships/tags" Target="../tags/tag192.xml"/><Relationship Id="rId23" Type="http://schemas.openxmlformats.org/officeDocument/2006/relationships/slide" Target="slide40.xml"/><Relationship Id="rId28" Type="http://schemas.openxmlformats.org/officeDocument/2006/relationships/slide" Target="slide18.xml"/><Relationship Id="rId36" Type="http://schemas.openxmlformats.org/officeDocument/2006/relationships/image" Target="../media/image14.emf"/><Relationship Id="rId10" Type="http://schemas.openxmlformats.org/officeDocument/2006/relationships/tags" Target="../tags/tag187.xml"/><Relationship Id="rId19" Type="http://schemas.openxmlformats.org/officeDocument/2006/relationships/tags" Target="../tags/tag196.xml"/><Relationship Id="rId31" Type="http://schemas.openxmlformats.org/officeDocument/2006/relationships/slide" Target="slide11.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tags" Target="../tags/tag191.xml"/><Relationship Id="rId22" Type="http://schemas.openxmlformats.org/officeDocument/2006/relationships/slide" Target="slide49.xml"/><Relationship Id="rId27" Type="http://schemas.openxmlformats.org/officeDocument/2006/relationships/image" Target="../media/image15.emf"/><Relationship Id="rId30" Type="http://schemas.openxmlformats.org/officeDocument/2006/relationships/slide" Target="slide13.xml"/><Relationship Id="rId35" Type="http://schemas.openxmlformats.org/officeDocument/2006/relationships/oleObject" Target="../embeddings/oleObject35.bin"/></Relationships>
</file>

<file path=ppt/slides/_rels/slide19.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198.xml"/><Relationship Id="rId7" Type="http://schemas.openxmlformats.org/officeDocument/2006/relationships/oleObject" Target="../embeddings/oleObject36.bin"/><Relationship Id="rId2" Type="http://schemas.openxmlformats.org/officeDocument/2006/relationships/tags" Target="../tags/tag197.xml"/><Relationship Id="rId1" Type="http://schemas.openxmlformats.org/officeDocument/2006/relationships/vmlDrawing" Target="../drawings/vmlDrawing36.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199.xml"/></Relationships>
</file>

<file path=ppt/slides/_rels/slide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slideLayout" Target="../slideLayouts/slideLayout38.xml"/><Relationship Id="rId26" Type="http://schemas.openxmlformats.org/officeDocument/2006/relationships/slide" Target="slide16.xml"/><Relationship Id="rId3" Type="http://schemas.openxmlformats.org/officeDocument/2006/relationships/tags" Target="../tags/tag35.xml"/><Relationship Id="rId21" Type="http://schemas.openxmlformats.org/officeDocument/2006/relationships/slide" Target="slide40.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5" Type="http://schemas.openxmlformats.org/officeDocument/2006/relationships/slide" Target="slide18.xml"/><Relationship Id="rId33" Type="http://schemas.openxmlformats.org/officeDocument/2006/relationships/image" Target="../media/image14.emf"/><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slide" Target="slide49.xml"/><Relationship Id="rId29" Type="http://schemas.openxmlformats.org/officeDocument/2006/relationships/slide" Target="slide10.xml"/><Relationship Id="rId1" Type="http://schemas.openxmlformats.org/officeDocument/2006/relationships/vmlDrawing" Target="../drawings/vmlDrawing20.v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slide" Target="slide22.xml"/><Relationship Id="rId32" Type="http://schemas.openxmlformats.org/officeDocument/2006/relationships/oleObject" Target="../embeddings/oleObject20.bin"/><Relationship Id="rId5" Type="http://schemas.openxmlformats.org/officeDocument/2006/relationships/tags" Target="../tags/tag37.xml"/><Relationship Id="rId15" Type="http://schemas.openxmlformats.org/officeDocument/2006/relationships/tags" Target="../tags/tag47.xml"/><Relationship Id="rId23" Type="http://schemas.openxmlformats.org/officeDocument/2006/relationships/slide" Target="slide23.xml"/><Relationship Id="rId28" Type="http://schemas.openxmlformats.org/officeDocument/2006/relationships/slide" Target="slide11.xml"/><Relationship Id="rId10" Type="http://schemas.openxmlformats.org/officeDocument/2006/relationships/tags" Target="../tags/tag42.xml"/><Relationship Id="rId19" Type="http://schemas.openxmlformats.org/officeDocument/2006/relationships/slide" Target="slide56.xml"/><Relationship Id="rId31" Type="http://schemas.openxmlformats.org/officeDocument/2006/relationships/slide" Target="slide3.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slide" Target="slide32.xml"/><Relationship Id="rId27" Type="http://schemas.openxmlformats.org/officeDocument/2006/relationships/slide" Target="slide13.xml"/><Relationship Id="rId30"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vmlDrawing" Target="../drawings/vmlDrawing37.vml"/><Relationship Id="rId6" Type="http://schemas.openxmlformats.org/officeDocument/2006/relationships/image" Target="../media/image14.emf"/><Relationship Id="rId5" Type="http://schemas.openxmlformats.org/officeDocument/2006/relationships/oleObject" Target="../embeddings/oleObject37.bin"/><Relationship Id="rId4"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02.xml"/><Relationship Id="rId1" Type="http://schemas.openxmlformats.org/officeDocument/2006/relationships/vmlDrawing" Target="../drawings/vmlDrawing38.vml"/><Relationship Id="rId5" Type="http://schemas.openxmlformats.org/officeDocument/2006/relationships/image" Target="../media/image14.emf"/><Relationship Id="rId4" Type="http://schemas.openxmlformats.org/officeDocument/2006/relationships/oleObject" Target="../embeddings/oleObject38.bin"/></Relationships>
</file>

<file path=ppt/slides/_rels/slide22.xml.rels><?xml version="1.0" encoding="UTF-8" standalone="yes"?>
<Relationships xmlns="http://schemas.openxmlformats.org/package/2006/relationships"><Relationship Id="rId8" Type="http://schemas.openxmlformats.org/officeDocument/2006/relationships/tags" Target="../tags/tag209.xml"/><Relationship Id="rId13" Type="http://schemas.openxmlformats.org/officeDocument/2006/relationships/tags" Target="../tags/tag214.xml"/><Relationship Id="rId18" Type="http://schemas.openxmlformats.org/officeDocument/2006/relationships/tags" Target="../tags/tag219.xml"/><Relationship Id="rId26" Type="http://schemas.openxmlformats.org/officeDocument/2006/relationships/image" Target="../media/image15.emf"/><Relationship Id="rId3" Type="http://schemas.openxmlformats.org/officeDocument/2006/relationships/tags" Target="../tags/tag204.xml"/><Relationship Id="rId21" Type="http://schemas.openxmlformats.org/officeDocument/2006/relationships/slide" Target="slide56.xml"/><Relationship Id="rId34" Type="http://schemas.openxmlformats.org/officeDocument/2006/relationships/slide" Target="slide3.xml"/><Relationship Id="rId7" Type="http://schemas.openxmlformats.org/officeDocument/2006/relationships/tags" Target="../tags/tag208.xml"/><Relationship Id="rId12" Type="http://schemas.openxmlformats.org/officeDocument/2006/relationships/tags" Target="../tags/tag213.xml"/><Relationship Id="rId17" Type="http://schemas.openxmlformats.org/officeDocument/2006/relationships/tags" Target="../tags/tag218.xml"/><Relationship Id="rId25" Type="http://schemas.openxmlformats.org/officeDocument/2006/relationships/slide" Target="slide23.xml"/><Relationship Id="rId33" Type="http://schemas.openxmlformats.org/officeDocument/2006/relationships/slide" Target="slide5.xml"/><Relationship Id="rId2" Type="http://schemas.openxmlformats.org/officeDocument/2006/relationships/tags" Target="../tags/tag203.xml"/><Relationship Id="rId16" Type="http://schemas.openxmlformats.org/officeDocument/2006/relationships/tags" Target="../tags/tag217.xml"/><Relationship Id="rId20" Type="http://schemas.openxmlformats.org/officeDocument/2006/relationships/slideLayout" Target="../slideLayouts/slideLayout38.xml"/><Relationship Id="rId29" Type="http://schemas.openxmlformats.org/officeDocument/2006/relationships/slide" Target="slide16.xml"/><Relationship Id="rId1" Type="http://schemas.openxmlformats.org/officeDocument/2006/relationships/vmlDrawing" Target="../drawings/vmlDrawing39.vml"/><Relationship Id="rId6" Type="http://schemas.openxmlformats.org/officeDocument/2006/relationships/tags" Target="../tags/tag207.xml"/><Relationship Id="rId11" Type="http://schemas.openxmlformats.org/officeDocument/2006/relationships/tags" Target="../tags/tag212.xml"/><Relationship Id="rId24" Type="http://schemas.openxmlformats.org/officeDocument/2006/relationships/slide" Target="slide32.xml"/><Relationship Id="rId32" Type="http://schemas.openxmlformats.org/officeDocument/2006/relationships/slide" Target="slide10.xml"/><Relationship Id="rId5" Type="http://schemas.openxmlformats.org/officeDocument/2006/relationships/tags" Target="../tags/tag206.xml"/><Relationship Id="rId15" Type="http://schemas.openxmlformats.org/officeDocument/2006/relationships/tags" Target="../tags/tag216.xml"/><Relationship Id="rId23" Type="http://schemas.openxmlformats.org/officeDocument/2006/relationships/slide" Target="slide40.xml"/><Relationship Id="rId28" Type="http://schemas.openxmlformats.org/officeDocument/2006/relationships/slide" Target="slide18.xml"/><Relationship Id="rId36" Type="http://schemas.openxmlformats.org/officeDocument/2006/relationships/image" Target="../media/image14.emf"/><Relationship Id="rId10" Type="http://schemas.openxmlformats.org/officeDocument/2006/relationships/tags" Target="../tags/tag211.xml"/><Relationship Id="rId19" Type="http://schemas.openxmlformats.org/officeDocument/2006/relationships/tags" Target="../tags/tag220.xml"/><Relationship Id="rId31" Type="http://schemas.openxmlformats.org/officeDocument/2006/relationships/slide" Target="slide11.xml"/><Relationship Id="rId4" Type="http://schemas.openxmlformats.org/officeDocument/2006/relationships/tags" Target="../tags/tag205.xml"/><Relationship Id="rId9" Type="http://schemas.openxmlformats.org/officeDocument/2006/relationships/tags" Target="../tags/tag210.xml"/><Relationship Id="rId14" Type="http://schemas.openxmlformats.org/officeDocument/2006/relationships/tags" Target="../tags/tag215.xml"/><Relationship Id="rId22" Type="http://schemas.openxmlformats.org/officeDocument/2006/relationships/slide" Target="slide49.xml"/><Relationship Id="rId27" Type="http://schemas.openxmlformats.org/officeDocument/2006/relationships/slide" Target="slide22.xml"/><Relationship Id="rId30" Type="http://schemas.openxmlformats.org/officeDocument/2006/relationships/slide" Target="slide13.xml"/><Relationship Id="rId35" Type="http://schemas.openxmlformats.org/officeDocument/2006/relationships/oleObject" Target="../embeddings/oleObject39.bin"/></Relationships>
</file>

<file path=ppt/slides/_rels/slide23.xml.rels><?xml version="1.0" encoding="UTF-8" standalone="yes"?>
<Relationships xmlns="http://schemas.openxmlformats.org/package/2006/relationships"><Relationship Id="rId8" Type="http://schemas.openxmlformats.org/officeDocument/2006/relationships/tags" Target="../tags/tag227.xml"/><Relationship Id="rId13" Type="http://schemas.openxmlformats.org/officeDocument/2006/relationships/tags" Target="../tags/tag232.xml"/><Relationship Id="rId18" Type="http://schemas.openxmlformats.org/officeDocument/2006/relationships/tags" Target="../tags/tag237.xml"/><Relationship Id="rId26" Type="http://schemas.openxmlformats.org/officeDocument/2006/relationships/slide" Target="slide23.xml"/><Relationship Id="rId3" Type="http://schemas.openxmlformats.org/officeDocument/2006/relationships/tags" Target="../tags/tag222.xml"/><Relationship Id="rId21" Type="http://schemas.openxmlformats.org/officeDocument/2006/relationships/slide" Target="slide56.xml"/><Relationship Id="rId34" Type="http://schemas.openxmlformats.org/officeDocument/2006/relationships/slide" Target="slide3.xml"/><Relationship Id="rId7" Type="http://schemas.openxmlformats.org/officeDocument/2006/relationships/tags" Target="../tags/tag226.xml"/><Relationship Id="rId12" Type="http://schemas.openxmlformats.org/officeDocument/2006/relationships/tags" Target="../tags/tag231.xml"/><Relationship Id="rId17" Type="http://schemas.openxmlformats.org/officeDocument/2006/relationships/tags" Target="../tags/tag236.xml"/><Relationship Id="rId25" Type="http://schemas.openxmlformats.org/officeDocument/2006/relationships/image" Target="../media/image15.emf"/><Relationship Id="rId33" Type="http://schemas.openxmlformats.org/officeDocument/2006/relationships/slide" Target="slide5.xml"/><Relationship Id="rId2" Type="http://schemas.openxmlformats.org/officeDocument/2006/relationships/tags" Target="../tags/tag221.xml"/><Relationship Id="rId16" Type="http://schemas.openxmlformats.org/officeDocument/2006/relationships/tags" Target="../tags/tag235.xml"/><Relationship Id="rId20" Type="http://schemas.openxmlformats.org/officeDocument/2006/relationships/slideLayout" Target="../slideLayouts/slideLayout38.xml"/><Relationship Id="rId29" Type="http://schemas.openxmlformats.org/officeDocument/2006/relationships/slide" Target="slide16.xml"/><Relationship Id="rId1" Type="http://schemas.openxmlformats.org/officeDocument/2006/relationships/vmlDrawing" Target="../drawings/vmlDrawing40.vml"/><Relationship Id="rId6" Type="http://schemas.openxmlformats.org/officeDocument/2006/relationships/tags" Target="../tags/tag225.xml"/><Relationship Id="rId11" Type="http://schemas.openxmlformats.org/officeDocument/2006/relationships/tags" Target="../tags/tag230.xml"/><Relationship Id="rId24" Type="http://schemas.openxmlformats.org/officeDocument/2006/relationships/slide" Target="slide32.xml"/><Relationship Id="rId32" Type="http://schemas.openxmlformats.org/officeDocument/2006/relationships/slide" Target="slide10.xml"/><Relationship Id="rId5" Type="http://schemas.openxmlformats.org/officeDocument/2006/relationships/tags" Target="../tags/tag224.xml"/><Relationship Id="rId15" Type="http://schemas.openxmlformats.org/officeDocument/2006/relationships/tags" Target="../tags/tag234.xml"/><Relationship Id="rId23" Type="http://schemas.openxmlformats.org/officeDocument/2006/relationships/slide" Target="slide40.xml"/><Relationship Id="rId28" Type="http://schemas.openxmlformats.org/officeDocument/2006/relationships/slide" Target="slide18.xml"/><Relationship Id="rId36" Type="http://schemas.openxmlformats.org/officeDocument/2006/relationships/image" Target="../media/image14.emf"/><Relationship Id="rId10" Type="http://schemas.openxmlformats.org/officeDocument/2006/relationships/tags" Target="../tags/tag229.xml"/><Relationship Id="rId19" Type="http://schemas.openxmlformats.org/officeDocument/2006/relationships/tags" Target="../tags/tag238.xml"/><Relationship Id="rId31" Type="http://schemas.openxmlformats.org/officeDocument/2006/relationships/slide" Target="slide11.xml"/><Relationship Id="rId4" Type="http://schemas.openxmlformats.org/officeDocument/2006/relationships/tags" Target="../tags/tag223.xml"/><Relationship Id="rId9" Type="http://schemas.openxmlformats.org/officeDocument/2006/relationships/tags" Target="../tags/tag228.xml"/><Relationship Id="rId14" Type="http://schemas.openxmlformats.org/officeDocument/2006/relationships/tags" Target="../tags/tag233.xml"/><Relationship Id="rId22" Type="http://schemas.openxmlformats.org/officeDocument/2006/relationships/slide" Target="slide49.xml"/><Relationship Id="rId27" Type="http://schemas.openxmlformats.org/officeDocument/2006/relationships/slide" Target="slide22.xml"/><Relationship Id="rId30" Type="http://schemas.openxmlformats.org/officeDocument/2006/relationships/slide" Target="slide13.xml"/><Relationship Id="rId35" Type="http://schemas.openxmlformats.org/officeDocument/2006/relationships/oleObject" Target="../embeddings/oleObject40.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39.xml"/><Relationship Id="rId1" Type="http://schemas.openxmlformats.org/officeDocument/2006/relationships/vmlDrawing" Target="../drawings/vmlDrawing41.vml"/><Relationship Id="rId5" Type="http://schemas.openxmlformats.org/officeDocument/2006/relationships/image" Target="../media/image14.emf"/><Relationship Id="rId4" Type="http://schemas.openxmlformats.org/officeDocument/2006/relationships/oleObject" Target="../embeddings/oleObject41.bin"/></Relationships>
</file>

<file path=ppt/slides/_rels/slide25.xml.rels><?xml version="1.0" encoding="UTF-8" standalone="yes"?>
<Relationships xmlns="http://schemas.openxmlformats.org/package/2006/relationships"><Relationship Id="rId3" Type="http://schemas.openxmlformats.org/officeDocument/2006/relationships/tags" Target="../tags/tag241.xml"/><Relationship Id="rId7" Type="http://schemas.openxmlformats.org/officeDocument/2006/relationships/image" Target="../media/image14.emf"/><Relationship Id="rId2" Type="http://schemas.openxmlformats.org/officeDocument/2006/relationships/tags" Target="../tags/tag240.xml"/><Relationship Id="rId1" Type="http://schemas.openxmlformats.org/officeDocument/2006/relationships/vmlDrawing" Target="../drawings/vmlDrawing42.vml"/><Relationship Id="rId6" Type="http://schemas.openxmlformats.org/officeDocument/2006/relationships/oleObject" Target="../embeddings/oleObject42.bin"/><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tags" Target="../tags/tag243.xml"/><Relationship Id="rId7" Type="http://schemas.openxmlformats.org/officeDocument/2006/relationships/image" Target="../media/image14.emf"/><Relationship Id="rId2" Type="http://schemas.openxmlformats.org/officeDocument/2006/relationships/tags" Target="../tags/tag242.xml"/><Relationship Id="rId1" Type="http://schemas.openxmlformats.org/officeDocument/2006/relationships/vmlDrawing" Target="../drawings/vmlDrawing43.vml"/><Relationship Id="rId6" Type="http://schemas.openxmlformats.org/officeDocument/2006/relationships/oleObject" Target="../embeddings/oleObject43.bin"/><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245.xml"/><Relationship Id="rId7" Type="http://schemas.openxmlformats.org/officeDocument/2006/relationships/oleObject" Target="../embeddings/oleObject44.bin"/><Relationship Id="rId2" Type="http://schemas.openxmlformats.org/officeDocument/2006/relationships/tags" Target="../tags/tag244.xml"/><Relationship Id="rId1" Type="http://schemas.openxmlformats.org/officeDocument/2006/relationships/vmlDrawing" Target="../drawings/vmlDrawing44.vml"/><Relationship Id="rId6" Type="http://schemas.openxmlformats.org/officeDocument/2006/relationships/notesSlide" Target="../notesSlides/notesSlide10.xml"/><Relationship Id="rId5" Type="http://schemas.openxmlformats.org/officeDocument/2006/relationships/slideLayout" Target="../slideLayouts/slideLayout38.xml"/><Relationship Id="rId4" Type="http://schemas.openxmlformats.org/officeDocument/2006/relationships/tags" Target="../tags/tag246.xml"/><Relationship Id="rId9"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248.xml"/><Relationship Id="rId7" Type="http://schemas.openxmlformats.org/officeDocument/2006/relationships/oleObject" Target="../embeddings/oleObject45.bin"/><Relationship Id="rId2" Type="http://schemas.openxmlformats.org/officeDocument/2006/relationships/tags" Target="../tags/tag247.xml"/><Relationship Id="rId1" Type="http://schemas.openxmlformats.org/officeDocument/2006/relationships/vmlDrawing" Target="../drawings/vmlDrawing45.vml"/><Relationship Id="rId6" Type="http://schemas.openxmlformats.org/officeDocument/2006/relationships/notesSlide" Target="../notesSlides/notesSlide11.xml"/><Relationship Id="rId5" Type="http://schemas.openxmlformats.org/officeDocument/2006/relationships/slideLayout" Target="../slideLayouts/slideLayout38.xml"/><Relationship Id="rId4" Type="http://schemas.openxmlformats.org/officeDocument/2006/relationships/tags" Target="../tags/tag249.xml"/><Relationship Id="rId9"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251.xml"/><Relationship Id="rId7" Type="http://schemas.openxmlformats.org/officeDocument/2006/relationships/oleObject" Target="../embeddings/oleObject46.bin"/><Relationship Id="rId2" Type="http://schemas.openxmlformats.org/officeDocument/2006/relationships/tags" Target="../tags/tag250.xml"/><Relationship Id="rId1" Type="http://schemas.openxmlformats.org/officeDocument/2006/relationships/vmlDrawing" Target="../drawings/vmlDrawing46.vml"/><Relationship Id="rId6" Type="http://schemas.openxmlformats.org/officeDocument/2006/relationships/notesSlide" Target="../notesSlides/notesSlide12.xml"/><Relationship Id="rId5" Type="http://schemas.openxmlformats.org/officeDocument/2006/relationships/slideLayout" Target="../slideLayouts/slideLayout38.xml"/><Relationship Id="rId4" Type="http://schemas.openxmlformats.org/officeDocument/2006/relationships/tags" Target="../tags/tag252.xml"/></Relationships>
</file>

<file path=ppt/slides/_rels/slide3.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18" Type="http://schemas.openxmlformats.org/officeDocument/2006/relationships/tags" Target="../tags/tag66.xml"/><Relationship Id="rId26" Type="http://schemas.openxmlformats.org/officeDocument/2006/relationships/slide" Target="slide22.xml"/><Relationship Id="rId3" Type="http://schemas.openxmlformats.org/officeDocument/2006/relationships/tags" Target="../tags/tag51.xml"/><Relationship Id="rId21" Type="http://schemas.openxmlformats.org/officeDocument/2006/relationships/slide" Target="slide56.xml"/><Relationship Id="rId34" Type="http://schemas.openxmlformats.org/officeDocument/2006/relationships/slide" Target="slide3.xml"/><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5" Type="http://schemas.openxmlformats.org/officeDocument/2006/relationships/slide" Target="slide23.xml"/><Relationship Id="rId33" Type="http://schemas.openxmlformats.org/officeDocument/2006/relationships/image" Target="../media/image15.emf"/><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slideLayout" Target="../slideLayouts/slideLayout38.xml"/><Relationship Id="rId29" Type="http://schemas.openxmlformats.org/officeDocument/2006/relationships/slide" Target="slide13.xml"/><Relationship Id="rId1" Type="http://schemas.openxmlformats.org/officeDocument/2006/relationships/vmlDrawing" Target="../drawings/vmlDrawing21.vml"/><Relationship Id="rId6" Type="http://schemas.openxmlformats.org/officeDocument/2006/relationships/tags" Target="../tags/tag54.xml"/><Relationship Id="rId11" Type="http://schemas.openxmlformats.org/officeDocument/2006/relationships/tags" Target="../tags/tag59.xml"/><Relationship Id="rId24" Type="http://schemas.openxmlformats.org/officeDocument/2006/relationships/slide" Target="slide32.xml"/><Relationship Id="rId32" Type="http://schemas.openxmlformats.org/officeDocument/2006/relationships/slide" Target="slide5.xml"/><Relationship Id="rId5" Type="http://schemas.openxmlformats.org/officeDocument/2006/relationships/tags" Target="../tags/tag53.xml"/><Relationship Id="rId15" Type="http://schemas.openxmlformats.org/officeDocument/2006/relationships/tags" Target="../tags/tag63.xml"/><Relationship Id="rId23" Type="http://schemas.openxmlformats.org/officeDocument/2006/relationships/slide" Target="slide40.xml"/><Relationship Id="rId28" Type="http://schemas.openxmlformats.org/officeDocument/2006/relationships/slide" Target="slide16.xml"/><Relationship Id="rId36" Type="http://schemas.openxmlformats.org/officeDocument/2006/relationships/image" Target="../media/image14.emf"/><Relationship Id="rId10" Type="http://schemas.openxmlformats.org/officeDocument/2006/relationships/tags" Target="../tags/tag58.xml"/><Relationship Id="rId19" Type="http://schemas.openxmlformats.org/officeDocument/2006/relationships/tags" Target="../tags/tag67.xml"/><Relationship Id="rId31" Type="http://schemas.openxmlformats.org/officeDocument/2006/relationships/slide" Target="slide10.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 Id="rId22" Type="http://schemas.openxmlformats.org/officeDocument/2006/relationships/slide" Target="slide49.xml"/><Relationship Id="rId27" Type="http://schemas.openxmlformats.org/officeDocument/2006/relationships/slide" Target="slide18.xml"/><Relationship Id="rId30" Type="http://schemas.openxmlformats.org/officeDocument/2006/relationships/slide" Target="slide11.xml"/><Relationship Id="rId35" Type="http://schemas.openxmlformats.org/officeDocument/2006/relationships/oleObject" Target="../embeddings/oleObject21.bin"/></Relationships>
</file>

<file path=ppt/slides/_rels/slide30.xml.rels><?xml version="1.0" encoding="UTF-8" standalone="yes"?>
<Relationships xmlns="http://schemas.openxmlformats.org/package/2006/relationships"><Relationship Id="rId3" Type="http://schemas.openxmlformats.org/officeDocument/2006/relationships/tags" Target="../tags/tag254.xml"/><Relationship Id="rId7" Type="http://schemas.openxmlformats.org/officeDocument/2006/relationships/image" Target="../media/image14.emf"/><Relationship Id="rId2" Type="http://schemas.openxmlformats.org/officeDocument/2006/relationships/tags" Target="../tags/tag253.xml"/><Relationship Id="rId1" Type="http://schemas.openxmlformats.org/officeDocument/2006/relationships/vmlDrawing" Target="../drawings/vmlDrawing47.vml"/><Relationship Id="rId6" Type="http://schemas.openxmlformats.org/officeDocument/2006/relationships/oleObject" Target="../embeddings/oleObject47.bin"/><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tags" Target="../tags/tag256.xml"/><Relationship Id="rId7" Type="http://schemas.openxmlformats.org/officeDocument/2006/relationships/image" Target="../media/image14.emf"/><Relationship Id="rId2" Type="http://schemas.openxmlformats.org/officeDocument/2006/relationships/tags" Target="../tags/tag255.xml"/><Relationship Id="rId1" Type="http://schemas.openxmlformats.org/officeDocument/2006/relationships/vmlDrawing" Target="../drawings/vmlDrawing48.vml"/><Relationship Id="rId6" Type="http://schemas.openxmlformats.org/officeDocument/2006/relationships/oleObject" Target="../embeddings/oleObject48.bin"/><Relationship Id="rId5" Type="http://schemas.openxmlformats.org/officeDocument/2006/relationships/notesSlide" Target="../notesSlides/notesSlide14.xml"/><Relationship Id="rId4"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18" Type="http://schemas.openxmlformats.org/officeDocument/2006/relationships/tags" Target="../tags/tag273.xml"/><Relationship Id="rId26" Type="http://schemas.openxmlformats.org/officeDocument/2006/relationships/slide" Target="slide23.xml"/><Relationship Id="rId3" Type="http://schemas.openxmlformats.org/officeDocument/2006/relationships/tags" Target="../tags/tag258.xml"/><Relationship Id="rId21" Type="http://schemas.openxmlformats.org/officeDocument/2006/relationships/slide" Target="slide56.xml"/><Relationship Id="rId34" Type="http://schemas.openxmlformats.org/officeDocument/2006/relationships/slide" Target="slide3.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tags" Target="../tags/tag272.xml"/><Relationship Id="rId25" Type="http://schemas.openxmlformats.org/officeDocument/2006/relationships/slide" Target="slide32.xml"/><Relationship Id="rId33" Type="http://schemas.openxmlformats.org/officeDocument/2006/relationships/slide" Target="slide5.xml"/><Relationship Id="rId2" Type="http://schemas.openxmlformats.org/officeDocument/2006/relationships/tags" Target="../tags/tag257.xml"/><Relationship Id="rId16" Type="http://schemas.openxmlformats.org/officeDocument/2006/relationships/tags" Target="../tags/tag271.xml"/><Relationship Id="rId20" Type="http://schemas.openxmlformats.org/officeDocument/2006/relationships/slideLayout" Target="../slideLayouts/slideLayout38.xml"/><Relationship Id="rId29" Type="http://schemas.openxmlformats.org/officeDocument/2006/relationships/slide" Target="slide16.xml"/><Relationship Id="rId1" Type="http://schemas.openxmlformats.org/officeDocument/2006/relationships/vmlDrawing" Target="../drawings/vmlDrawing49.vml"/><Relationship Id="rId6" Type="http://schemas.openxmlformats.org/officeDocument/2006/relationships/tags" Target="../tags/tag261.xml"/><Relationship Id="rId11" Type="http://schemas.openxmlformats.org/officeDocument/2006/relationships/tags" Target="../tags/tag266.xml"/><Relationship Id="rId24" Type="http://schemas.openxmlformats.org/officeDocument/2006/relationships/image" Target="../media/image15.emf"/><Relationship Id="rId32" Type="http://schemas.openxmlformats.org/officeDocument/2006/relationships/slide" Target="slide10.xml"/><Relationship Id="rId5" Type="http://schemas.openxmlformats.org/officeDocument/2006/relationships/tags" Target="../tags/tag260.xml"/><Relationship Id="rId15" Type="http://schemas.openxmlformats.org/officeDocument/2006/relationships/tags" Target="../tags/tag270.xml"/><Relationship Id="rId23" Type="http://schemas.openxmlformats.org/officeDocument/2006/relationships/slide" Target="slide40.xml"/><Relationship Id="rId28" Type="http://schemas.openxmlformats.org/officeDocument/2006/relationships/slide" Target="slide18.xml"/><Relationship Id="rId36" Type="http://schemas.openxmlformats.org/officeDocument/2006/relationships/image" Target="../media/image14.emf"/><Relationship Id="rId10" Type="http://schemas.openxmlformats.org/officeDocument/2006/relationships/tags" Target="../tags/tag265.xml"/><Relationship Id="rId19" Type="http://schemas.openxmlformats.org/officeDocument/2006/relationships/tags" Target="../tags/tag274.xml"/><Relationship Id="rId31" Type="http://schemas.openxmlformats.org/officeDocument/2006/relationships/slide" Target="slide11.xml"/><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 Id="rId22" Type="http://schemas.openxmlformats.org/officeDocument/2006/relationships/slide" Target="slide49.xml"/><Relationship Id="rId27" Type="http://schemas.openxmlformats.org/officeDocument/2006/relationships/slide" Target="slide22.xml"/><Relationship Id="rId30" Type="http://schemas.openxmlformats.org/officeDocument/2006/relationships/slide" Target="slide13.xml"/><Relationship Id="rId35" Type="http://schemas.openxmlformats.org/officeDocument/2006/relationships/oleObject" Target="../embeddings/oleObject49.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75.xml"/><Relationship Id="rId1" Type="http://schemas.openxmlformats.org/officeDocument/2006/relationships/vmlDrawing" Target="../drawings/vmlDrawing50.vml"/><Relationship Id="rId6" Type="http://schemas.openxmlformats.org/officeDocument/2006/relationships/image" Target="../media/image14.emf"/><Relationship Id="rId5" Type="http://schemas.openxmlformats.org/officeDocument/2006/relationships/oleObject" Target="../embeddings/oleObject50.bin"/><Relationship Id="rId4"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277.xml"/><Relationship Id="rId7" Type="http://schemas.openxmlformats.org/officeDocument/2006/relationships/oleObject" Target="../embeddings/oleObject51.bin"/><Relationship Id="rId2" Type="http://schemas.openxmlformats.org/officeDocument/2006/relationships/tags" Target="../tags/tag276.xml"/><Relationship Id="rId1" Type="http://schemas.openxmlformats.org/officeDocument/2006/relationships/vmlDrawing" Target="../drawings/vmlDrawing51.vml"/><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278.xml"/></Relationships>
</file>

<file path=ppt/slides/_rels/slide3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280.xml"/><Relationship Id="rId7" Type="http://schemas.openxmlformats.org/officeDocument/2006/relationships/oleObject" Target="../embeddings/oleObject52.bin"/><Relationship Id="rId2" Type="http://schemas.openxmlformats.org/officeDocument/2006/relationships/tags" Target="../tags/tag279.xml"/><Relationship Id="rId1" Type="http://schemas.openxmlformats.org/officeDocument/2006/relationships/vmlDrawing" Target="../drawings/vmlDrawing52.vml"/><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tags" Target="../tags/tag281.xml"/></Relationships>
</file>

<file path=ppt/slides/_rels/slide36.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283.xml"/><Relationship Id="rId7" Type="http://schemas.openxmlformats.org/officeDocument/2006/relationships/oleObject" Target="../embeddings/oleObject53.bin"/><Relationship Id="rId2" Type="http://schemas.openxmlformats.org/officeDocument/2006/relationships/tags" Target="../tags/tag282.xml"/><Relationship Id="rId1" Type="http://schemas.openxmlformats.org/officeDocument/2006/relationships/vmlDrawing" Target="../drawings/vmlDrawing53.vml"/><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284.xml"/></Relationships>
</file>

<file path=ppt/slides/_rels/slide3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286.xml"/><Relationship Id="rId7" Type="http://schemas.openxmlformats.org/officeDocument/2006/relationships/oleObject" Target="../embeddings/oleObject54.bin"/><Relationship Id="rId2" Type="http://schemas.openxmlformats.org/officeDocument/2006/relationships/tags" Target="../tags/tag285.xml"/><Relationship Id="rId1" Type="http://schemas.openxmlformats.org/officeDocument/2006/relationships/vmlDrawing" Target="../drawings/vmlDrawing54.vml"/><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287.xml"/></Relationships>
</file>

<file path=ppt/slides/_rels/slide3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289.xml"/><Relationship Id="rId7" Type="http://schemas.openxmlformats.org/officeDocument/2006/relationships/oleObject" Target="../embeddings/oleObject55.bin"/><Relationship Id="rId2" Type="http://schemas.openxmlformats.org/officeDocument/2006/relationships/tags" Target="../tags/tag288.xml"/><Relationship Id="rId1" Type="http://schemas.openxmlformats.org/officeDocument/2006/relationships/vmlDrawing" Target="../drawings/vmlDrawing55.v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290.xml"/></Relationships>
</file>

<file path=ppt/slides/_rels/slide39.xml.rels><?xml version="1.0" encoding="UTF-8" standalone="yes"?>
<Relationships xmlns="http://schemas.openxmlformats.org/package/2006/relationships"><Relationship Id="rId13" Type="http://schemas.openxmlformats.org/officeDocument/2006/relationships/hyperlink" Target="https://docs.python.org/3.3/library/functions.html#setattr" TargetMode="External"/><Relationship Id="rId18" Type="http://schemas.openxmlformats.org/officeDocument/2006/relationships/hyperlink" Target="https://docs.python.org/3.3/library/functions.html#slice" TargetMode="External"/><Relationship Id="rId26" Type="http://schemas.openxmlformats.org/officeDocument/2006/relationships/hyperlink" Target="https://docs.python.org/3.3/library/functions.html#input" TargetMode="External"/><Relationship Id="rId39" Type="http://schemas.openxmlformats.org/officeDocument/2006/relationships/hyperlink" Target="https://docs.python.org/3.3/library/functions.html#bytearray" TargetMode="External"/><Relationship Id="rId21" Type="http://schemas.openxmlformats.org/officeDocument/2006/relationships/hyperlink" Target="https://docs.python.org/3.3/library/functions.html#id" TargetMode="External"/><Relationship Id="rId34" Type="http://schemas.openxmlformats.org/officeDocument/2006/relationships/hyperlink" Target="https://docs.python.org/3.3/library/functions.html#bool" TargetMode="External"/><Relationship Id="rId42" Type="http://schemas.openxmlformats.org/officeDocument/2006/relationships/hyperlink" Target="https://docs.python.org/3.3/library/functions.html#pow" TargetMode="External"/><Relationship Id="rId47" Type="http://schemas.openxmlformats.org/officeDocument/2006/relationships/hyperlink" Target="https://docs.python.org/3.3/library/functions.html#print" TargetMode="External"/><Relationship Id="rId50" Type="http://schemas.openxmlformats.org/officeDocument/2006/relationships/hyperlink" Target="https://docs.python.org/3.3/library/functions.html#format" TargetMode="External"/><Relationship Id="rId55" Type="http://schemas.openxmlformats.org/officeDocument/2006/relationships/hyperlink" Target="https://docs.python.org/3.3/library/functions.html#func-frozenset" TargetMode="External"/><Relationship Id="rId63" Type="http://schemas.openxmlformats.org/officeDocument/2006/relationships/hyperlink" Target="https://docs.python.org/3.3/library/functions.html#zip" TargetMode="External"/><Relationship Id="rId68" Type="http://schemas.openxmlformats.org/officeDocument/2006/relationships/hyperlink" Target="https://docs.python.org/3.3/library/functions.html#__import__" TargetMode="External"/><Relationship Id="rId76" Type="http://schemas.openxmlformats.org/officeDocument/2006/relationships/hyperlink" Target="https://docs.python.org/3.3/library/functions.html#func-set" TargetMode="External"/><Relationship Id="rId7" Type="http://schemas.openxmlformats.org/officeDocument/2006/relationships/oleObject" Target="../embeddings/oleObject56.bin"/><Relationship Id="rId71" Type="http://schemas.openxmlformats.org/officeDocument/2006/relationships/hyperlink" Target="https://docs.python.org/3.3/library/functions.html#max" TargetMode="External"/><Relationship Id="rId2" Type="http://schemas.openxmlformats.org/officeDocument/2006/relationships/tags" Target="../tags/tag291.xml"/><Relationship Id="rId16" Type="http://schemas.openxmlformats.org/officeDocument/2006/relationships/hyperlink" Target="https://docs.python.org/3.3/library/functions.html#hex" TargetMode="External"/><Relationship Id="rId29" Type="http://schemas.openxmlformats.org/officeDocument/2006/relationships/hyperlink" Target="https://docs.python.org/3.3/library/functions.html#bin" TargetMode="External"/><Relationship Id="rId11" Type="http://schemas.openxmlformats.org/officeDocument/2006/relationships/hyperlink" Target="https://docs.python.org/3.3/library/functions.html#help" TargetMode="External"/><Relationship Id="rId24" Type="http://schemas.openxmlformats.org/officeDocument/2006/relationships/hyperlink" Target="https://docs.python.org/3.3/library/functions.html#ascii" TargetMode="External"/><Relationship Id="rId32" Type="http://schemas.openxmlformats.org/officeDocument/2006/relationships/hyperlink" Target="https://docs.python.org/3.3/library/functions.html#open" TargetMode="External"/><Relationship Id="rId37" Type="http://schemas.openxmlformats.org/officeDocument/2006/relationships/hyperlink" Target="https://docs.python.org/3.3/library/functions.html#ord" TargetMode="External"/><Relationship Id="rId40" Type="http://schemas.openxmlformats.org/officeDocument/2006/relationships/hyperlink" Target="https://docs.python.org/3.3/library/functions.html#filter" TargetMode="External"/><Relationship Id="rId45" Type="http://schemas.openxmlformats.org/officeDocument/2006/relationships/hyperlink" Target="https://docs.python.org/3.3/library/functions.html#float" TargetMode="External"/><Relationship Id="rId53" Type="http://schemas.openxmlformats.org/officeDocument/2006/relationships/hyperlink" Target="https://docs.python.org/3.3/library/functions.html#type" TargetMode="External"/><Relationship Id="rId58" Type="http://schemas.openxmlformats.org/officeDocument/2006/relationships/hyperlink" Target="https://docs.python.org/3.3/library/functions.html#vars" TargetMode="External"/><Relationship Id="rId66" Type="http://schemas.openxmlformats.org/officeDocument/2006/relationships/hyperlink" Target="https://docs.python.org/3.3/library/functions.html#map" TargetMode="External"/><Relationship Id="rId74" Type="http://schemas.openxmlformats.org/officeDocument/2006/relationships/hyperlink" Target="https://docs.python.org/3.3/library/functions.html#hash" TargetMode="External"/><Relationship Id="rId5" Type="http://schemas.openxmlformats.org/officeDocument/2006/relationships/slideLayout" Target="../slideLayouts/slideLayout30.xml"/><Relationship Id="rId15" Type="http://schemas.openxmlformats.org/officeDocument/2006/relationships/hyperlink" Target="https://docs.python.org/3.3/library/functions.html#dir" TargetMode="External"/><Relationship Id="rId23" Type="http://schemas.openxmlformats.org/officeDocument/2006/relationships/hyperlink" Target="https://docs.python.org/3.3/library/functions.html#sorted" TargetMode="External"/><Relationship Id="rId28" Type="http://schemas.openxmlformats.org/officeDocument/2006/relationships/hyperlink" Target="https://docs.python.org/3.3/library/functions.html#staticmethod" TargetMode="External"/><Relationship Id="rId36" Type="http://schemas.openxmlformats.org/officeDocument/2006/relationships/hyperlink" Target="https://docs.python.org/3.3/library/functions.html#isinstance" TargetMode="External"/><Relationship Id="rId49" Type="http://schemas.openxmlformats.org/officeDocument/2006/relationships/hyperlink" Target="https://docs.python.org/3.3/library/functions.html#callable" TargetMode="External"/><Relationship Id="rId57" Type="http://schemas.openxmlformats.org/officeDocument/2006/relationships/hyperlink" Target="https://docs.python.org/3.3/library/functions.html#func-range" TargetMode="External"/><Relationship Id="rId61" Type="http://schemas.openxmlformats.org/officeDocument/2006/relationships/hyperlink" Target="https://docs.python.org/3.3/library/functions.html#locals" TargetMode="External"/><Relationship Id="rId10" Type="http://schemas.openxmlformats.org/officeDocument/2006/relationships/hyperlink" Target="https://docs.python.org/3.3/library/functions.html#func-dict" TargetMode="External"/><Relationship Id="rId19" Type="http://schemas.openxmlformats.org/officeDocument/2006/relationships/hyperlink" Target="https://docs.python.org/3.3/library/functions.html#any" TargetMode="External"/><Relationship Id="rId31" Type="http://schemas.openxmlformats.org/officeDocument/2006/relationships/hyperlink" Target="https://docs.python.org/3.3/library/functions.html#int" TargetMode="External"/><Relationship Id="rId44" Type="http://schemas.openxmlformats.org/officeDocument/2006/relationships/hyperlink" Target="https://docs.python.org/3.3/library/functions.html#bytes" TargetMode="External"/><Relationship Id="rId52" Type="http://schemas.openxmlformats.org/officeDocument/2006/relationships/hyperlink" Target="https://docs.python.org/3.3/library/functions.html#property" TargetMode="External"/><Relationship Id="rId60" Type="http://schemas.openxmlformats.org/officeDocument/2006/relationships/hyperlink" Target="https://docs.python.org/3.3/library/functions.html#getattr" TargetMode="External"/><Relationship Id="rId65" Type="http://schemas.openxmlformats.org/officeDocument/2006/relationships/hyperlink" Target="https://docs.python.org/3.3/library/functions.html#globals" TargetMode="External"/><Relationship Id="rId73" Type="http://schemas.openxmlformats.org/officeDocument/2006/relationships/hyperlink" Target="https://docs.python.org/3.3/library/functions.html#delattr" TargetMode="External"/><Relationship Id="rId4" Type="http://schemas.openxmlformats.org/officeDocument/2006/relationships/tags" Target="../tags/tag293.xml"/><Relationship Id="rId9" Type="http://schemas.openxmlformats.org/officeDocument/2006/relationships/hyperlink" Target="https://docs.python.org/3.3/library/functions.html#abs" TargetMode="External"/><Relationship Id="rId14" Type="http://schemas.openxmlformats.org/officeDocument/2006/relationships/hyperlink" Target="https://docs.python.org/3.3/library/functions.html#all" TargetMode="External"/><Relationship Id="rId22" Type="http://schemas.openxmlformats.org/officeDocument/2006/relationships/hyperlink" Target="https://docs.python.org/3.3/library/functions.html#object" TargetMode="External"/><Relationship Id="rId27" Type="http://schemas.openxmlformats.org/officeDocument/2006/relationships/hyperlink" Target="https://docs.python.org/3.3/library/functions.html#oct" TargetMode="External"/><Relationship Id="rId30" Type="http://schemas.openxmlformats.org/officeDocument/2006/relationships/hyperlink" Target="https://docs.python.org/3.3/library/functions.html#eval" TargetMode="External"/><Relationship Id="rId35" Type="http://schemas.openxmlformats.org/officeDocument/2006/relationships/hyperlink" Target="https://docs.python.org/3.3/library/functions.html#exec" TargetMode="External"/><Relationship Id="rId43" Type="http://schemas.openxmlformats.org/officeDocument/2006/relationships/hyperlink" Target="https://docs.python.org/3.3/library/functions.html#super" TargetMode="External"/><Relationship Id="rId48" Type="http://schemas.openxmlformats.org/officeDocument/2006/relationships/hyperlink" Target="https://docs.python.org/3.3/library/functions.html#func-tuple" TargetMode="External"/><Relationship Id="rId56" Type="http://schemas.openxmlformats.org/officeDocument/2006/relationships/hyperlink" Target="https://docs.python.org/3.3/library/functions.html#func-list" TargetMode="External"/><Relationship Id="rId64" Type="http://schemas.openxmlformats.org/officeDocument/2006/relationships/hyperlink" Target="https://docs.python.org/3.3/library/functions.html#compile" TargetMode="External"/><Relationship Id="rId69" Type="http://schemas.openxmlformats.org/officeDocument/2006/relationships/hyperlink" Target="https://docs.python.org/3.3/library/functions.html#complex" TargetMode="External"/><Relationship Id="rId8" Type="http://schemas.openxmlformats.org/officeDocument/2006/relationships/image" Target="../media/image14.emf"/><Relationship Id="rId51" Type="http://schemas.openxmlformats.org/officeDocument/2006/relationships/hyperlink" Target="https://docs.python.org/3.3/library/functions.html#len" TargetMode="External"/><Relationship Id="rId72" Type="http://schemas.openxmlformats.org/officeDocument/2006/relationships/hyperlink" Target="https://docs.python.org/3.3/library/functions.html#round" TargetMode="External"/><Relationship Id="rId3" Type="http://schemas.openxmlformats.org/officeDocument/2006/relationships/tags" Target="../tags/tag292.xml"/><Relationship Id="rId12" Type="http://schemas.openxmlformats.org/officeDocument/2006/relationships/hyperlink" Target="https://docs.python.org/3.3/library/functions.html#min" TargetMode="External"/><Relationship Id="rId17" Type="http://schemas.openxmlformats.org/officeDocument/2006/relationships/hyperlink" Target="https://docs.python.org/3.3/library/functions.html#-1,-1,NEXT" TargetMode="External"/><Relationship Id="rId25" Type="http://schemas.openxmlformats.org/officeDocument/2006/relationships/hyperlink" Target="https://docs.python.org/3.3/library/functions.html#enumerate" TargetMode="External"/><Relationship Id="rId33" Type="http://schemas.openxmlformats.org/officeDocument/2006/relationships/hyperlink" Target="https://docs.python.org/3.3/library/functions.html#func-str" TargetMode="External"/><Relationship Id="rId38" Type="http://schemas.openxmlformats.org/officeDocument/2006/relationships/hyperlink" Target="https://docs.python.org/3.3/library/functions.html#sum" TargetMode="External"/><Relationship Id="rId46" Type="http://schemas.openxmlformats.org/officeDocument/2006/relationships/hyperlink" Target="https://docs.python.org/3.3/library/functions.html#iter" TargetMode="External"/><Relationship Id="rId59" Type="http://schemas.openxmlformats.org/officeDocument/2006/relationships/hyperlink" Target="https://docs.python.org/3.3/library/functions.html#classmethod" TargetMode="External"/><Relationship Id="rId67" Type="http://schemas.openxmlformats.org/officeDocument/2006/relationships/hyperlink" Target="https://docs.python.org/3.3/library/functions.html#reversed" TargetMode="External"/><Relationship Id="rId20" Type="http://schemas.openxmlformats.org/officeDocument/2006/relationships/hyperlink" Target="https://docs.python.org/3.3/library/functions.html#divmod" TargetMode="External"/><Relationship Id="rId41" Type="http://schemas.openxmlformats.org/officeDocument/2006/relationships/hyperlink" Target="https://docs.python.org/3.3/library/functions.html#issubclass" TargetMode="External"/><Relationship Id="rId54" Type="http://schemas.openxmlformats.org/officeDocument/2006/relationships/hyperlink" Target="https://docs.python.org/3.3/library/functions.html#chr" TargetMode="External"/><Relationship Id="rId62" Type="http://schemas.openxmlformats.org/officeDocument/2006/relationships/hyperlink" Target="https://docs.python.org/3.3/library/functions.html#repr" TargetMode="External"/><Relationship Id="rId70" Type="http://schemas.openxmlformats.org/officeDocument/2006/relationships/hyperlink" Target="https://docs.python.org/3.3/library/functions.html#hasattr" TargetMode="External"/><Relationship Id="rId75" Type="http://schemas.openxmlformats.org/officeDocument/2006/relationships/hyperlink" Target="https://docs.python.org/3.3/library/functions.html#func-memoryview" TargetMode="External"/><Relationship Id="rId1" Type="http://schemas.openxmlformats.org/officeDocument/2006/relationships/vmlDrawing" Target="../drawings/vmlDrawing56.vml"/><Relationship Id="rId6"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8.png"/><Relationship Id="rId3" Type="http://schemas.openxmlformats.org/officeDocument/2006/relationships/tags" Target="../tags/tag69.xml"/><Relationship Id="rId7" Type="http://schemas.openxmlformats.org/officeDocument/2006/relationships/oleObject" Target="../embeddings/oleObject22.bin"/><Relationship Id="rId12" Type="http://schemas.openxmlformats.org/officeDocument/2006/relationships/hyperlink" Target="https://confluence.gamma.bcg.com/display/TRAIN/Pycharm+IDE" TargetMode="External"/><Relationship Id="rId2" Type="http://schemas.openxmlformats.org/officeDocument/2006/relationships/tags" Target="../tags/tag68.xml"/><Relationship Id="rId1" Type="http://schemas.openxmlformats.org/officeDocument/2006/relationships/vmlDrawing" Target="../drawings/vmlDrawing22.vml"/><Relationship Id="rId6" Type="http://schemas.openxmlformats.org/officeDocument/2006/relationships/notesSlide" Target="../notesSlides/notesSlide2.xml"/><Relationship Id="rId11" Type="http://schemas.openxmlformats.org/officeDocument/2006/relationships/image" Target="../media/image17.png"/><Relationship Id="rId5" Type="http://schemas.openxmlformats.org/officeDocument/2006/relationships/slideLayout" Target="../slideLayouts/slideLayout2.xml"/><Relationship Id="rId15" Type="http://schemas.openxmlformats.org/officeDocument/2006/relationships/hyperlink" Target="mailto:git@github.gamma.bcg.com:swe-training/training-se.git" TargetMode="External"/><Relationship Id="rId10" Type="http://schemas.openxmlformats.org/officeDocument/2006/relationships/hyperlink" Target="https://github.gamma.bcg.com/pages/Gamma-GitHub-Training/BCG-Gamma/#/" TargetMode="External"/><Relationship Id="rId4" Type="http://schemas.openxmlformats.org/officeDocument/2006/relationships/tags" Target="../tags/tag70.xml"/><Relationship Id="rId9" Type="http://schemas.openxmlformats.org/officeDocument/2006/relationships/image" Target="../media/image16.png"/><Relationship Id="rId14" Type="http://schemas.openxmlformats.org/officeDocument/2006/relationships/hyperlink" Target="https://confluence.gamma.bcg.com/display/TRAIN/Docker" TargetMode="External"/></Relationships>
</file>

<file path=ppt/slides/_rels/slide40.xml.rels><?xml version="1.0" encoding="UTF-8" standalone="yes"?>
<Relationships xmlns="http://schemas.openxmlformats.org/package/2006/relationships"><Relationship Id="rId8" Type="http://schemas.openxmlformats.org/officeDocument/2006/relationships/tags" Target="../tags/tag300.xml"/><Relationship Id="rId13" Type="http://schemas.openxmlformats.org/officeDocument/2006/relationships/tags" Target="../tags/tag305.xml"/><Relationship Id="rId18" Type="http://schemas.openxmlformats.org/officeDocument/2006/relationships/tags" Target="../tags/tag310.xml"/><Relationship Id="rId26" Type="http://schemas.openxmlformats.org/officeDocument/2006/relationships/slide" Target="slide23.xml"/><Relationship Id="rId3" Type="http://schemas.openxmlformats.org/officeDocument/2006/relationships/tags" Target="../tags/tag295.xml"/><Relationship Id="rId21" Type="http://schemas.openxmlformats.org/officeDocument/2006/relationships/slide" Target="slide56.xml"/><Relationship Id="rId34" Type="http://schemas.openxmlformats.org/officeDocument/2006/relationships/slide" Target="slide3.xml"/><Relationship Id="rId7" Type="http://schemas.openxmlformats.org/officeDocument/2006/relationships/tags" Target="../tags/tag299.xml"/><Relationship Id="rId12" Type="http://schemas.openxmlformats.org/officeDocument/2006/relationships/tags" Target="../tags/tag304.xml"/><Relationship Id="rId17" Type="http://schemas.openxmlformats.org/officeDocument/2006/relationships/tags" Target="../tags/tag309.xml"/><Relationship Id="rId25" Type="http://schemas.openxmlformats.org/officeDocument/2006/relationships/slide" Target="slide32.xml"/><Relationship Id="rId33" Type="http://schemas.openxmlformats.org/officeDocument/2006/relationships/slide" Target="slide5.xml"/><Relationship Id="rId2" Type="http://schemas.openxmlformats.org/officeDocument/2006/relationships/tags" Target="../tags/tag294.xml"/><Relationship Id="rId16" Type="http://schemas.openxmlformats.org/officeDocument/2006/relationships/tags" Target="../tags/tag308.xml"/><Relationship Id="rId20" Type="http://schemas.openxmlformats.org/officeDocument/2006/relationships/slideLayout" Target="../slideLayouts/slideLayout38.xml"/><Relationship Id="rId29" Type="http://schemas.openxmlformats.org/officeDocument/2006/relationships/slide" Target="slide16.xml"/><Relationship Id="rId1" Type="http://schemas.openxmlformats.org/officeDocument/2006/relationships/vmlDrawing" Target="../drawings/vmlDrawing57.vml"/><Relationship Id="rId6" Type="http://schemas.openxmlformats.org/officeDocument/2006/relationships/tags" Target="../tags/tag298.xml"/><Relationship Id="rId11" Type="http://schemas.openxmlformats.org/officeDocument/2006/relationships/tags" Target="../tags/tag303.xml"/><Relationship Id="rId24" Type="http://schemas.openxmlformats.org/officeDocument/2006/relationships/slide" Target="slide40.xml"/><Relationship Id="rId32" Type="http://schemas.openxmlformats.org/officeDocument/2006/relationships/slide" Target="slide10.xml"/><Relationship Id="rId5" Type="http://schemas.openxmlformats.org/officeDocument/2006/relationships/tags" Target="../tags/tag297.xml"/><Relationship Id="rId15" Type="http://schemas.openxmlformats.org/officeDocument/2006/relationships/tags" Target="../tags/tag307.xml"/><Relationship Id="rId23" Type="http://schemas.openxmlformats.org/officeDocument/2006/relationships/image" Target="../media/image15.emf"/><Relationship Id="rId28" Type="http://schemas.openxmlformats.org/officeDocument/2006/relationships/slide" Target="slide18.xml"/><Relationship Id="rId36" Type="http://schemas.openxmlformats.org/officeDocument/2006/relationships/image" Target="../media/image14.emf"/><Relationship Id="rId10" Type="http://schemas.openxmlformats.org/officeDocument/2006/relationships/tags" Target="../tags/tag302.xml"/><Relationship Id="rId19" Type="http://schemas.openxmlformats.org/officeDocument/2006/relationships/tags" Target="../tags/tag311.xml"/><Relationship Id="rId31" Type="http://schemas.openxmlformats.org/officeDocument/2006/relationships/slide" Target="slide11.xml"/><Relationship Id="rId4" Type="http://schemas.openxmlformats.org/officeDocument/2006/relationships/tags" Target="../tags/tag296.xml"/><Relationship Id="rId9" Type="http://schemas.openxmlformats.org/officeDocument/2006/relationships/tags" Target="../tags/tag301.xml"/><Relationship Id="rId14" Type="http://schemas.openxmlformats.org/officeDocument/2006/relationships/tags" Target="../tags/tag306.xml"/><Relationship Id="rId22" Type="http://schemas.openxmlformats.org/officeDocument/2006/relationships/slide" Target="slide49.xml"/><Relationship Id="rId27" Type="http://schemas.openxmlformats.org/officeDocument/2006/relationships/slide" Target="slide22.xml"/><Relationship Id="rId30" Type="http://schemas.openxmlformats.org/officeDocument/2006/relationships/slide" Target="slide13.xml"/><Relationship Id="rId35" Type="http://schemas.openxmlformats.org/officeDocument/2006/relationships/oleObject" Target="../embeddings/oleObject57.bin"/></Relationships>
</file>

<file path=ppt/slides/_rels/slide41.xml.rels><?xml version="1.0" encoding="UTF-8" standalone="yes"?>
<Relationships xmlns="http://schemas.openxmlformats.org/package/2006/relationships"><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vmlDrawing" Target="../drawings/vmlDrawing58.vml"/><Relationship Id="rId6" Type="http://schemas.openxmlformats.org/officeDocument/2006/relationships/image" Target="../media/image14.emf"/><Relationship Id="rId5" Type="http://schemas.openxmlformats.org/officeDocument/2006/relationships/oleObject" Target="../embeddings/oleObject58.bin"/><Relationship Id="rId4"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vmlDrawing" Target="../drawings/vmlDrawing59.vml"/><Relationship Id="rId6" Type="http://schemas.openxmlformats.org/officeDocument/2006/relationships/image" Target="../media/image14.emf"/><Relationship Id="rId5" Type="http://schemas.openxmlformats.org/officeDocument/2006/relationships/oleObject" Target="../embeddings/oleObject59.bin"/><Relationship Id="rId4"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317.xml"/><Relationship Id="rId7" Type="http://schemas.openxmlformats.org/officeDocument/2006/relationships/oleObject" Target="../embeddings/oleObject60.bin"/><Relationship Id="rId2" Type="http://schemas.openxmlformats.org/officeDocument/2006/relationships/tags" Target="../tags/tag316.xml"/><Relationship Id="rId1" Type="http://schemas.openxmlformats.org/officeDocument/2006/relationships/vmlDrawing" Target="../drawings/vmlDrawing60.vml"/><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tags" Target="../tags/tag318.xml"/></Relationships>
</file>

<file path=ppt/slides/_rels/slide44.xml.rels><?xml version="1.0" encoding="UTF-8" standalone="yes"?>
<Relationships xmlns="http://schemas.openxmlformats.org/package/2006/relationships"><Relationship Id="rId3" Type="http://schemas.openxmlformats.org/officeDocument/2006/relationships/tags" Target="../tags/tag320.xml"/><Relationship Id="rId7" Type="http://schemas.openxmlformats.org/officeDocument/2006/relationships/image" Target="../media/image14.emf"/><Relationship Id="rId2" Type="http://schemas.openxmlformats.org/officeDocument/2006/relationships/tags" Target="../tags/tag319.xml"/><Relationship Id="rId1" Type="http://schemas.openxmlformats.org/officeDocument/2006/relationships/vmlDrawing" Target="../drawings/vmlDrawing61.vml"/><Relationship Id="rId6" Type="http://schemas.openxmlformats.org/officeDocument/2006/relationships/oleObject" Target="../embeddings/oleObject61.bin"/><Relationship Id="rId5" Type="http://schemas.openxmlformats.org/officeDocument/2006/relationships/notesSlide" Target="../notesSlides/notesSlide23.xml"/><Relationship Id="rId4"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21.xml"/><Relationship Id="rId1" Type="http://schemas.openxmlformats.org/officeDocument/2006/relationships/vmlDrawing" Target="../drawings/vmlDrawing62.vml"/><Relationship Id="rId5" Type="http://schemas.openxmlformats.org/officeDocument/2006/relationships/image" Target="../media/image14.emf"/><Relationship Id="rId4" Type="http://schemas.openxmlformats.org/officeDocument/2006/relationships/oleObject" Target="../embeddings/oleObject62.bin"/></Relationships>
</file>

<file path=ppt/slides/_rels/slide46.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vmlDrawing" Target="../drawings/vmlDrawing63.vml"/><Relationship Id="rId6" Type="http://schemas.openxmlformats.org/officeDocument/2006/relationships/image" Target="../media/image14.emf"/><Relationship Id="rId5" Type="http://schemas.openxmlformats.org/officeDocument/2006/relationships/oleObject" Target="../embeddings/oleObject63.bin"/><Relationship Id="rId4"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vmlDrawing" Target="../drawings/vmlDrawing64.vml"/><Relationship Id="rId6" Type="http://schemas.openxmlformats.org/officeDocument/2006/relationships/image" Target="../media/image14.emf"/><Relationship Id="rId5" Type="http://schemas.openxmlformats.org/officeDocument/2006/relationships/oleObject" Target="../embeddings/oleObject64.bin"/><Relationship Id="rId4"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vmlDrawing" Target="../drawings/vmlDrawing65.vml"/><Relationship Id="rId6" Type="http://schemas.openxmlformats.org/officeDocument/2006/relationships/image" Target="../media/image14.emf"/><Relationship Id="rId5" Type="http://schemas.openxmlformats.org/officeDocument/2006/relationships/oleObject" Target="../embeddings/oleObject65.bin"/><Relationship Id="rId4"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8" Type="http://schemas.openxmlformats.org/officeDocument/2006/relationships/tags" Target="../tags/tag334.xml"/><Relationship Id="rId13" Type="http://schemas.openxmlformats.org/officeDocument/2006/relationships/tags" Target="../tags/tag339.xml"/><Relationship Id="rId18" Type="http://schemas.openxmlformats.org/officeDocument/2006/relationships/tags" Target="../tags/tag344.xml"/><Relationship Id="rId26" Type="http://schemas.openxmlformats.org/officeDocument/2006/relationships/slide" Target="slide23.xml"/><Relationship Id="rId3" Type="http://schemas.openxmlformats.org/officeDocument/2006/relationships/tags" Target="../tags/tag329.xml"/><Relationship Id="rId21" Type="http://schemas.openxmlformats.org/officeDocument/2006/relationships/slide" Target="slide56.xml"/><Relationship Id="rId34" Type="http://schemas.openxmlformats.org/officeDocument/2006/relationships/slide" Target="slide3.xml"/><Relationship Id="rId7" Type="http://schemas.openxmlformats.org/officeDocument/2006/relationships/tags" Target="../tags/tag333.xml"/><Relationship Id="rId12" Type="http://schemas.openxmlformats.org/officeDocument/2006/relationships/tags" Target="../tags/tag338.xml"/><Relationship Id="rId17" Type="http://schemas.openxmlformats.org/officeDocument/2006/relationships/tags" Target="../tags/tag343.xml"/><Relationship Id="rId25" Type="http://schemas.openxmlformats.org/officeDocument/2006/relationships/slide" Target="slide32.xml"/><Relationship Id="rId33" Type="http://schemas.openxmlformats.org/officeDocument/2006/relationships/slide" Target="slide5.xml"/><Relationship Id="rId2" Type="http://schemas.openxmlformats.org/officeDocument/2006/relationships/tags" Target="../tags/tag328.xml"/><Relationship Id="rId16" Type="http://schemas.openxmlformats.org/officeDocument/2006/relationships/tags" Target="../tags/tag342.xml"/><Relationship Id="rId20" Type="http://schemas.openxmlformats.org/officeDocument/2006/relationships/slideLayout" Target="../slideLayouts/slideLayout38.xml"/><Relationship Id="rId29" Type="http://schemas.openxmlformats.org/officeDocument/2006/relationships/slide" Target="slide16.xml"/><Relationship Id="rId1" Type="http://schemas.openxmlformats.org/officeDocument/2006/relationships/vmlDrawing" Target="../drawings/vmlDrawing66.vml"/><Relationship Id="rId6" Type="http://schemas.openxmlformats.org/officeDocument/2006/relationships/tags" Target="../tags/tag332.xml"/><Relationship Id="rId11" Type="http://schemas.openxmlformats.org/officeDocument/2006/relationships/tags" Target="../tags/tag337.xml"/><Relationship Id="rId24" Type="http://schemas.openxmlformats.org/officeDocument/2006/relationships/slide" Target="slide40.xml"/><Relationship Id="rId32" Type="http://schemas.openxmlformats.org/officeDocument/2006/relationships/slide" Target="slide10.xml"/><Relationship Id="rId5" Type="http://schemas.openxmlformats.org/officeDocument/2006/relationships/tags" Target="../tags/tag331.xml"/><Relationship Id="rId15" Type="http://schemas.openxmlformats.org/officeDocument/2006/relationships/tags" Target="../tags/tag341.xml"/><Relationship Id="rId23" Type="http://schemas.openxmlformats.org/officeDocument/2006/relationships/slide" Target="slide49.xml"/><Relationship Id="rId28" Type="http://schemas.openxmlformats.org/officeDocument/2006/relationships/slide" Target="slide18.xml"/><Relationship Id="rId36" Type="http://schemas.openxmlformats.org/officeDocument/2006/relationships/image" Target="../media/image14.emf"/><Relationship Id="rId10" Type="http://schemas.openxmlformats.org/officeDocument/2006/relationships/tags" Target="../tags/tag336.xml"/><Relationship Id="rId19" Type="http://schemas.openxmlformats.org/officeDocument/2006/relationships/tags" Target="../tags/tag345.xml"/><Relationship Id="rId31" Type="http://schemas.openxmlformats.org/officeDocument/2006/relationships/slide" Target="slide11.xml"/><Relationship Id="rId4" Type="http://schemas.openxmlformats.org/officeDocument/2006/relationships/tags" Target="../tags/tag330.xml"/><Relationship Id="rId9" Type="http://schemas.openxmlformats.org/officeDocument/2006/relationships/tags" Target="../tags/tag335.xml"/><Relationship Id="rId14" Type="http://schemas.openxmlformats.org/officeDocument/2006/relationships/tags" Target="../tags/tag340.xml"/><Relationship Id="rId22" Type="http://schemas.openxmlformats.org/officeDocument/2006/relationships/image" Target="../media/image15.emf"/><Relationship Id="rId27" Type="http://schemas.openxmlformats.org/officeDocument/2006/relationships/slide" Target="slide22.xml"/><Relationship Id="rId30" Type="http://schemas.openxmlformats.org/officeDocument/2006/relationships/slide" Target="slide13.xml"/><Relationship Id="rId35" Type="http://schemas.openxmlformats.org/officeDocument/2006/relationships/oleObject" Target="../embeddings/oleObject66.bin"/></Relationships>
</file>

<file path=ppt/slides/_rels/slide5.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slideLayout" Target="../slideLayouts/slideLayout38.xml"/><Relationship Id="rId26" Type="http://schemas.openxmlformats.org/officeDocument/2006/relationships/slide" Target="slide16.xml"/><Relationship Id="rId3" Type="http://schemas.openxmlformats.org/officeDocument/2006/relationships/tags" Target="../tags/tag73.xml"/><Relationship Id="rId21" Type="http://schemas.openxmlformats.org/officeDocument/2006/relationships/slide" Target="slide40.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tags" Target="../tags/tag87.xml"/><Relationship Id="rId25" Type="http://schemas.openxmlformats.org/officeDocument/2006/relationships/slide" Target="slide18.xml"/><Relationship Id="rId2" Type="http://schemas.openxmlformats.org/officeDocument/2006/relationships/tags" Target="../tags/tag72.xml"/><Relationship Id="rId16" Type="http://schemas.openxmlformats.org/officeDocument/2006/relationships/tags" Target="../tags/tag86.xml"/><Relationship Id="rId20" Type="http://schemas.openxmlformats.org/officeDocument/2006/relationships/slide" Target="slide49.xml"/><Relationship Id="rId29" Type="http://schemas.openxmlformats.org/officeDocument/2006/relationships/slide" Target="slide10.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24" Type="http://schemas.openxmlformats.org/officeDocument/2006/relationships/slide" Target="slide22.xml"/><Relationship Id="rId32" Type="http://schemas.openxmlformats.org/officeDocument/2006/relationships/slide" Target="slide3.xml"/><Relationship Id="rId5" Type="http://schemas.openxmlformats.org/officeDocument/2006/relationships/tags" Target="../tags/tag75.xml"/><Relationship Id="rId15" Type="http://schemas.openxmlformats.org/officeDocument/2006/relationships/tags" Target="../tags/tag85.xml"/><Relationship Id="rId23" Type="http://schemas.openxmlformats.org/officeDocument/2006/relationships/slide" Target="slide23.xml"/><Relationship Id="rId28" Type="http://schemas.openxmlformats.org/officeDocument/2006/relationships/slide" Target="slide11.xml"/><Relationship Id="rId10" Type="http://schemas.openxmlformats.org/officeDocument/2006/relationships/tags" Target="../tags/tag80.xml"/><Relationship Id="rId19" Type="http://schemas.openxmlformats.org/officeDocument/2006/relationships/slide" Target="slide56.xml"/><Relationship Id="rId31" Type="http://schemas.openxmlformats.org/officeDocument/2006/relationships/slide" Target="slide5.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 Id="rId22" Type="http://schemas.openxmlformats.org/officeDocument/2006/relationships/slide" Target="slide32.xml"/><Relationship Id="rId27" Type="http://schemas.openxmlformats.org/officeDocument/2006/relationships/slide" Target="slide13.xml"/><Relationship Id="rId30" Type="http://schemas.openxmlformats.org/officeDocument/2006/relationships/image" Target="../media/image15.emf"/></Relationships>
</file>

<file path=ppt/slides/_rels/slide50.xml.rels><?xml version="1.0" encoding="UTF-8" standalone="yes"?>
<Relationships xmlns="http://schemas.openxmlformats.org/package/2006/relationships"><Relationship Id="rId3" Type="http://schemas.openxmlformats.org/officeDocument/2006/relationships/tags" Target="../tags/tag347.xml"/><Relationship Id="rId2" Type="http://schemas.openxmlformats.org/officeDocument/2006/relationships/tags" Target="../tags/tag346.xml"/><Relationship Id="rId1" Type="http://schemas.openxmlformats.org/officeDocument/2006/relationships/vmlDrawing" Target="../drawings/vmlDrawing67.vml"/><Relationship Id="rId6" Type="http://schemas.openxmlformats.org/officeDocument/2006/relationships/image" Target="../media/image14.emf"/><Relationship Id="rId5" Type="http://schemas.openxmlformats.org/officeDocument/2006/relationships/oleObject" Target="../embeddings/oleObject67.bin"/><Relationship Id="rId4"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48.xml"/><Relationship Id="rId1" Type="http://schemas.openxmlformats.org/officeDocument/2006/relationships/vmlDrawing" Target="../drawings/vmlDrawing68.vml"/><Relationship Id="rId5" Type="http://schemas.openxmlformats.org/officeDocument/2006/relationships/image" Target="../media/image14.emf"/><Relationship Id="rId4" Type="http://schemas.openxmlformats.org/officeDocument/2006/relationships/oleObject" Target="../embeddings/oleObject68.bin"/></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49.xml"/><Relationship Id="rId1" Type="http://schemas.openxmlformats.org/officeDocument/2006/relationships/vmlDrawing" Target="../drawings/vmlDrawing69.vml"/><Relationship Id="rId5" Type="http://schemas.openxmlformats.org/officeDocument/2006/relationships/image" Target="../media/image14.emf"/><Relationship Id="rId4" Type="http://schemas.openxmlformats.org/officeDocument/2006/relationships/oleObject" Target="../embeddings/oleObject69.bin"/></Relationships>
</file>

<file path=ppt/slides/_rels/slide53.xml.rels><?xml version="1.0" encoding="UTF-8" standalone="yes"?>
<Relationships xmlns="http://schemas.openxmlformats.org/package/2006/relationships"><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vmlDrawing" Target="../drawings/vmlDrawing70.vml"/><Relationship Id="rId6" Type="http://schemas.openxmlformats.org/officeDocument/2006/relationships/image" Target="../media/image14.emf"/><Relationship Id="rId5" Type="http://schemas.openxmlformats.org/officeDocument/2006/relationships/oleObject" Target="../embeddings/oleObject70.bin"/><Relationship Id="rId4"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353.xml"/><Relationship Id="rId7" Type="http://schemas.openxmlformats.org/officeDocument/2006/relationships/oleObject" Target="../embeddings/oleObject71.bin"/><Relationship Id="rId2" Type="http://schemas.openxmlformats.org/officeDocument/2006/relationships/tags" Target="../tags/tag352.xml"/><Relationship Id="rId1" Type="http://schemas.openxmlformats.org/officeDocument/2006/relationships/vmlDrawing" Target="../drawings/vmlDrawing71.vml"/><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354.xml"/></Relationships>
</file>

<file path=ppt/slides/_rels/slide55.xml.rels><?xml version="1.0" encoding="UTF-8" standalone="yes"?>
<Relationships xmlns="http://schemas.openxmlformats.org/package/2006/relationships"><Relationship Id="rId3" Type="http://schemas.openxmlformats.org/officeDocument/2006/relationships/tags" Target="../tags/tag356.xml"/><Relationship Id="rId7" Type="http://schemas.openxmlformats.org/officeDocument/2006/relationships/image" Target="../media/image14.emf"/><Relationship Id="rId2" Type="http://schemas.openxmlformats.org/officeDocument/2006/relationships/tags" Target="../tags/tag355.xml"/><Relationship Id="rId1" Type="http://schemas.openxmlformats.org/officeDocument/2006/relationships/vmlDrawing" Target="../drawings/vmlDrawing72.vml"/><Relationship Id="rId6" Type="http://schemas.openxmlformats.org/officeDocument/2006/relationships/oleObject" Target="../embeddings/oleObject72.bin"/><Relationship Id="rId5" Type="http://schemas.openxmlformats.org/officeDocument/2006/relationships/notesSlide" Target="../notesSlides/notesSlide25.xml"/><Relationship Id="rId4"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tags" Target="../tags/tag363.xml"/><Relationship Id="rId13" Type="http://schemas.openxmlformats.org/officeDocument/2006/relationships/tags" Target="../tags/tag368.xml"/><Relationship Id="rId18" Type="http://schemas.openxmlformats.org/officeDocument/2006/relationships/tags" Target="../tags/tag373.xml"/><Relationship Id="rId26" Type="http://schemas.openxmlformats.org/officeDocument/2006/relationships/slide" Target="slide23.xml"/><Relationship Id="rId3" Type="http://schemas.openxmlformats.org/officeDocument/2006/relationships/tags" Target="../tags/tag358.xml"/><Relationship Id="rId21" Type="http://schemas.openxmlformats.org/officeDocument/2006/relationships/image" Target="../media/image15.emf"/><Relationship Id="rId34" Type="http://schemas.openxmlformats.org/officeDocument/2006/relationships/slide" Target="slide3.xml"/><Relationship Id="rId7" Type="http://schemas.openxmlformats.org/officeDocument/2006/relationships/tags" Target="../tags/tag362.xml"/><Relationship Id="rId12" Type="http://schemas.openxmlformats.org/officeDocument/2006/relationships/tags" Target="../tags/tag367.xml"/><Relationship Id="rId17" Type="http://schemas.openxmlformats.org/officeDocument/2006/relationships/tags" Target="../tags/tag372.xml"/><Relationship Id="rId25" Type="http://schemas.openxmlformats.org/officeDocument/2006/relationships/slide" Target="slide32.xml"/><Relationship Id="rId33" Type="http://schemas.openxmlformats.org/officeDocument/2006/relationships/slide" Target="slide5.xml"/><Relationship Id="rId2" Type="http://schemas.openxmlformats.org/officeDocument/2006/relationships/tags" Target="../tags/tag357.xml"/><Relationship Id="rId16" Type="http://schemas.openxmlformats.org/officeDocument/2006/relationships/tags" Target="../tags/tag371.xml"/><Relationship Id="rId20" Type="http://schemas.openxmlformats.org/officeDocument/2006/relationships/slideLayout" Target="../slideLayouts/slideLayout38.xml"/><Relationship Id="rId29" Type="http://schemas.openxmlformats.org/officeDocument/2006/relationships/slide" Target="slide16.xml"/><Relationship Id="rId1" Type="http://schemas.openxmlformats.org/officeDocument/2006/relationships/vmlDrawing" Target="../drawings/vmlDrawing73.vml"/><Relationship Id="rId6" Type="http://schemas.openxmlformats.org/officeDocument/2006/relationships/tags" Target="../tags/tag361.xml"/><Relationship Id="rId11" Type="http://schemas.openxmlformats.org/officeDocument/2006/relationships/tags" Target="../tags/tag366.xml"/><Relationship Id="rId24" Type="http://schemas.openxmlformats.org/officeDocument/2006/relationships/slide" Target="slide40.xml"/><Relationship Id="rId32" Type="http://schemas.openxmlformats.org/officeDocument/2006/relationships/slide" Target="slide10.xml"/><Relationship Id="rId5" Type="http://schemas.openxmlformats.org/officeDocument/2006/relationships/tags" Target="../tags/tag360.xml"/><Relationship Id="rId15" Type="http://schemas.openxmlformats.org/officeDocument/2006/relationships/tags" Target="../tags/tag370.xml"/><Relationship Id="rId23" Type="http://schemas.openxmlformats.org/officeDocument/2006/relationships/slide" Target="slide49.xml"/><Relationship Id="rId28" Type="http://schemas.openxmlformats.org/officeDocument/2006/relationships/slide" Target="slide18.xml"/><Relationship Id="rId36" Type="http://schemas.openxmlformats.org/officeDocument/2006/relationships/image" Target="../media/image14.emf"/><Relationship Id="rId10" Type="http://schemas.openxmlformats.org/officeDocument/2006/relationships/tags" Target="../tags/tag365.xml"/><Relationship Id="rId19" Type="http://schemas.openxmlformats.org/officeDocument/2006/relationships/tags" Target="../tags/tag374.xml"/><Relationship Id="rId31" Type="http://schemas.openxmlformats.org/officeDocument/2006/relationships/slide" Target="slide11.xml"/><Relationship Id="rId4" Type="http://schemas.openxmlformats.org/officeDocument/2006/relationships/tags" Target="../tags/tag359.xml"/><Relationship Id="rId9" Type="http://schemas.openxmlformats.org/officeDocument/2006/relationships/tags" Target="../tags/tag364.xml"/><Relationship Id="rId14" Type="http://schemas.openxmlformats.org/officeDocument/2006/relationships/tags" Target="../tags/tag369.xml"/><Relationship Id="rId22" Type="http://schemas.openxmlformats.org/officeDocument/2006/relationships/slide" Target="slide56.xml"/><Relationship Id="rId27" Type="http://schemas.openxmlformats.org/officeDocument/2006/relationships/slide" Target="slide22.xml"/><Relationship Id="rId30" Type="http://schemas.openxmlformats.org/officeDocument/2006/relationships/slide" Target="slide13.xml"/><Relationship Id="rId35" Type="http://schemas.openxmlformats.org/officeDocument/2006/relationships/oleObject" Target="../embeddings/oleObject73.bin"/></Relationships>
</file>

<file path=ppt/slides/_rels/slide57.xml.rels><?xml version="1.0" encoding="UTF-8" standalone="yes"?>
<Relationships xmlns="http://schemas.openxmlformats.org/package/2006/relationships"><Relationship Id="rId3" Type="http://schemas.openxmlformats.org/officeDocument/2006/relationships/tags" Target="../tags/tag376.xml"/><Relationship Id="rId7" Type="http://schemas.openxmlformats.org/officeDocument/2006/relationships/image" Target="../media/image23.jpeg"/><Relationship Id="rId2" Type="http://schemas.openxmlformats.org/officeDocument/2006/relationships/tags" Target="../tags/tag375.xml"/><Relationship Id="rId1" Type="http://schemas.openxmlformats.org/officeDocument/2006/relationships/vmlDrawing" Target="../drawings/vmlDrawing74.vml"/><Relationship Id="rId6" Type="http://schemas.openxmlformats.org/officeDocument/2006/relationships/image" Target="../media/image14.emf"/><Relationship Id="rId5" Type="http://schemas.openxmlformats.org/officeDocument/2006/relationships/oleObject" Target="../embeddings/oleObject74.bin"/><Relationship Id="rId4"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378.xml"/><Relationship Id="rId7" Type="http://schemas.openxmlformats.org/officeDocument/2006/relationships/oleObject" Target="../embeddings/oleObject75.bin"/><Relationship Id="rId2" Type="http://schemas.openxmlformats.org/officeDocument/2006/relationships/tags" Target="../tags/tag377.xml"/><Relationship Id="rId1" Type="http://schemas.openxmlformats.org/officeDocument/2006/relationships/vmlDrawing" Target="../drawings/vmlDrawing75.vml"/><Relationship Id="rId6" Type="http://schemas.openxmlformats.org/officeDocument/2006/relationships/notesSlide" Target="../notesSlides/notesSlide26.xml"/><Relationship Id="rId5" Type="http://schemas.openxmlformats.org/officeDocument/2006/relationships/slideLayout" Target="../slideLayouts/slideLayout9.xml"/><Relationship Id="rId4" Type="http://schemas.openxmlformats.org/officeDocument/2006/relationships/tags" Target="../tags/tag37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19.emf"/><Relationship Id="rId2" Type="http://schemas.openxmlformats.org/officeDocument/2006/relationships/tags" Target="../tags/tag88.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91.xml"/><Relationship Id="rId7" Type="http://schemas.openxmlformats.org/officeDocument/2006/relationships/oleObject" Target="../embeddings/oleObject24.bin"/><Relationship Id="rId2" Type="http://schemas.openxmlformats.org/officeDocument/2006/relationships/tags" Target="../tags/tag90.xml"/><Relationship Id="rId1" Type="http://schemas.openxmlformats.org/officeDocument/2006/relationships/vmlDrawing" Target="../drawings/vmlDrawing24.v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92.xml"/></Relationships>
</file>

<file path=ppt/slides/_rels/slide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94.xml"/><Relationship Id="rId7" Type="http://schemas.openxmlformats.org/officeDocument/2006/relationships/oleObject" Target="../embeddings/oleObject25.bin"/><Relationship Id="rId2" Type="http://schemas.openxmlformats.org/officeDocument/2006/relationships/tags" Target="../tags/tag93.xml"/><Relationship Id="rId1" Type="http://schemas.openxmlformats.org/officeDocument/2006/relationships/vmlDrawing" Target="../drawings/vmlDrawing25.v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95.xml"/></Relationships>
</file>

<file path=ppt/slides/_rels/slide9.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97.xml"/><Relationship Id="rId7" Type="http://schemas.openxmlformats.org/officeDocument/2006/relationships/oleObject" Target="../embeddings/oleObject26.bin"/><Relationship Id="rId2" Type="http://schemas.openxmlformats.org/officeDocument/2006/relationships/tags" Target="../tags/tag96.xml"/><Relationship Id="rId1" Type="http://schemas.openxmlformats.org/officeDocument/2006/relationships/vmlDrawing" Target="../drawings/vmlDrawing26.vml"/><Relationship Id="rId6" Type="http://schemas.openxmlformats.org/officeDocument/2006/relationships/notesSlide" Target="../notesSlides/notesSlide6.xml"/><Relationship Id="rId5" Type="http://schemas.openxmlformats.org/officeDocument/2006/relationships/slideLayout" Target="../slideLayouts/slideLayout2.xml"/><Relationship Id="rId10" Type="http://schemas.openxmlformats.org/officeDocument/2006/relationships/hyperlink" Target="https://github.gamma.bcg.com/swe-training/training-se" TargetMode="External"/><Relationship Id="rId4" Type="http://schemas.openxmlformats.org/officeDocument/2006/relationships/tags" Target="../tags/tag98.xml"/><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4309529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426"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3" name="Text Placeholder 12"/>
          <p:cNvSpPr>
            <a:spLocks noGrp="1"/>
          </p:cNvSpPr>
          <p:nvPr>
            <p:ph type="body" sz="quarter" idx="12"/>
          </p:nvPr>
        </p:nvSpPr>
        <p:spPr/>
        <p:txBody>
          <a:bodyPr/>
          <a:lstStyle/>
          <a:p>
            <a:r>
              <a:rPr lang="en-US" dirty="0"/>
              <a:t>February 2020</a:t>
            </a:r>
          </a:p>
        </p:txBody>
      </p:sp>
      <p:sp>
        <p:nvSpPr>
          <p:cNvPr id="12" name="Subtitle 11"/>
          <p:cNvSpPr>
            <a:spLocks noGrp="1"/>
          </p:cNvSpPr>
          <p:nvPr>
            <p:ph type="subTitle" idx="1"/>
          </p:nvPr>
        </p:nvSpPr>
        <p:spPr/>
        <p:txBody>
          <a:bodyPr/>
          <a:lstStyle/>
          <a:p>
            <a:r>
              <a:rPr lang="en-US" dirty="0"/>
              <a:t>Software Engineering for Data Scientists</a:t>
            </a:r>
          </a:p>
        </p:txBody>
      </p:sp>
      <p:sp>
        <p:nvSpPr>
          <p:cNvPr id="11" name="Title 10"/>
          <p:cNvSpPr>
            <a:spLocks noGrp="1"/>
          </p:cNvSpPr>
          <p:nvPr>
            <p:ph type="ctrTitle"/>
          </p:nvPr>
        </p:nvSpPr>
        <p:spPr/>
        <p:txBody>
          <a:bodyPr/>
          <a:lstStyle/>
          <a:p>
            <a:r>
              <a:rPr lang="en-US" dirty="0"/>
              <a:t>Introduction</a:t>
            </a:r>
          </a:p>
        </p:txBody>
      </p:sp>
      <p:pic>
        <p:nvPicPr>
          <p:cNvPr id="7" name="Picture 12" descr="Résultat de recherche d'images pour &quot;python 3 icon&quot;"/>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9900588" y="5427186"/>
            <a:ext cx="1218980" cy="121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hlinkClick r:id="rId21" action="ppaction://hlinksldjump"/>
          </p:cNvPr>
          <p:cNvSpPr/>
          <p:nvPr>
            <p:custDataLst>
              <p:tags r:id="rId3"/>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Annexes</a:t>
            </a:r>
          </a:p>
        </p:txBody>
      </p:sp>
      <p:sp>
        <p:nvSpPr>
          <p:cNvPr id="32" name="Rectangle 31">
            <a:hlinkClick r:id="rId22" action="ppaction://hlinksldjump"/>
          </p:cNvPr>
          <p:cNvSpPr/>
          <p:nvPr>
            <p:custDataLst>
              <p:tags r:id="rId4"/>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Decorator</a:t>
            </a:r>
          </a:p>
        </p:txBody>
      </p:sp>
      <p:sp>
        <p:nvSpPr>
          <p:cNvPr id="31" name="Rectangle 30">
            <a:hlinkClick r:id="rId23" action="ppaction://hlinksldjump"/>
          </p:cNvPr>
          <p:cNvSpPr/>
          <p:nvPr>
            <p:custDataLst>
              <p:tags r:id="rId5"/>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Generator</a:t>
            </a:r>
          </a:p>
        </p:txBody>
      </p:sp>
      <p:sp>
        <p:nvSpPr>
          <p:cNvPr id="30" name="Rectangle 29">
            <a:hlinkClick r:id="rId24" action="ppaction://hlinksldjump"/>
          </p:cNvPr>
          <p:cNvSpPr/>
          <p:nvPr>
            <p:custDataLst>
              <p:tags r:id="rId6"/>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Functional traits</a:t>
            </a:r>
          </a:p>
        </p:txBody>
      </p:sp>
      <p:sp>
        <p:nvSpPr>
          <p:cNvPr id="29" name="Rectangle 28">
            <a:hlinkClick r:id="rId25" action="ppaction://hlinksldjump"/>
          </p:cNvPr>
          <p:cNvSpPr/>
          <p:nvPr>
            <p:custDataLst>
              <p:tags r:id="rId7"/>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Iterables</a:t>
            </a:r>
          </a:p>
        </p:txBody>
      </p:sp>
      <p:sp>
        <p:nvSpPr>
          <p:cNvPr id="28" name="Rectangle 27">
            <a:hlinkClick r:id="rId26" action="ppaction://hlinksldjump"/>
          </p:cNvPr>
          <p:cNvSpPr/>
          <p:nvPr>
            <p:custDataLst>
              <p:tags r:id="rId8"/>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Advanced Python</a:t>
            </a:r>
          </a:p>
        </p:txBody>
      </p:sp>
      <p:sp>
        <p:nvSpPr>
          <p:cNvPr id="27" name="Rectangle 26">
            <a:hlinkClick r:id="rId27" action="ppaction://hlinksldjump"/>
          </p:cNvPr>
          <p:cNvSpPr/>
          <p:nvPr>
            <p:custDataLst>
              <p:tags r:id="rId9"/>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Modules</a:t>
            </a:r>
          </a:p>
        </p:txBody>
      </p:sp>
      <p:sp>
        <p:nvSpPr>
          <p:cNvPr id="26" name="Rectangle 25">
            <a:hlinkClick r:id="rId28" action="ppaction://hlinksldjump"/>
          </p:cNvPr>
          <p:cNvSpPr/>
          <p:nvPr>
            <p:custDataLst>
              <p:tags r:id="rId10"/>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Functions</a:t>
            </a:r>
          </a:p>
        </p:txBody>
      </p:sp>
      <p:sp>
        <p:nvSpPr>
          <p:cNvPr id="25" name="Rectangle 24">
            <a:hlinkClick r:id="rId29" action="ppaction://hlinksldjump"/>
          </p:cNvPr>
          <p:cNvSpPr/>
          <p:nvPr>
            <p:custDataLst>
              <p:tags r:id="rId11"/>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Control structures</a:t>
            </a:r>
          </a:p>
        </p:txBody>
      </p:sp>
      <p:sp>
        <p:nvSpPr>
          <p:cNvPr id="24" name="Rectangle 23">
            <a:hlinkClick r:id="rId30" action="ppaction://hlinksldjump"/>
          </p:cNvPr>
          <p:cNvSpPr/>
          <p:nvPr>
            <p:custDataLst>
              <p:tags r:id="rId12"/>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Expressions</a:t>
            </a:r>
          </a:p>
        </p:txBody>
      </p:sp>
      <p:sp>
        <p:nvSpPr>
          <p:cNvPr id="23" name="Oval 22"/>
          <p:cNvSpPr/>
          <p:nvPr>
            <p:custDataLst>
              <p:tags r:id="rId13"/>
            </p:custDataLst>
          </p:nvPr>
        </p:nvSpPr>
        <p:spPr>
          <a:xfrm>
            <a:off x="4714058" y="2328776"/>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22" name="Picture 21"/>
          <p:cNvPicPr>
            <a:picLocks/>
          </p:cNvPicPr>
          <p:nvPr>
            <p:custDataLst>
              <p:tags r:id="rId14"/>
            </p:custDataLst>
          </p:nvPr>
        </p:nvPicPr>
        <p:blipFill>
          <a:blip r:embed="rId31">
            <a:extLst>
              <a:ext uri="{28A0092B-C50C-407E-A947-70E740481C1C}">
                <a14:useLocalDpi xmlns:a14="http://schemas.microsoft.com/office/drawing/2010/main" val="0"/>
              </a:ext>
            </a:extLst>
          </a:blip>
          <a:stretch>
            <a:fillRect/>
          </a:stretch>
        </p:blipFill>
        <p:spPr>
          <a:xfrm>
            <a:off x="4714058" y="2328776"/>
            <a:ext cx="293147" cy="292608"/>
          </a:xfrm>
          <a:prstGeom prst="rect">
            <a:avLst/>
          </a:prstGeom>
        </p:spPr>
      </p:pic>
      <p:sp>
        <p:nvSpPr>
          <p:cNvPr id="21" name="Rectangle 20">
            <a:hlinkClick r:id="rId32" action="ppaction://hlinksldjump"/>
          </p:cNvPr>
          <p:cNvSpPr/>
          <p:nvPr>
            <p:custDataLst>
              <p:tags r:id="rId15"/>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Python Basics refresher (Pre-read)</a:t>
            </a:r>
          </a:p>
        </p:txBody>
      </p:sp>
      <p:sp>
        <p:nvSpPr>
          <p:cNvPr id="20" name="Rectangle 19">
            <a:hlinkClick r:id="rId33" action="ppaction://hlinksldjump"/>
          </p:cNvPr>
          <p:cNvSpPr/>
          <p:nvPr>
            <p:custDataLst>
              <p:tags r:id="rId16"/>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Overview</a:t>
            </a:r>
          </a:p>
        </p:txBody>
      </p:sp>
      <p:sp>
        <p:nvSpPr>
          <p:cNvPr id="19" name="Rectangle 18">
            <a:hlinkClick r:id="rId34" action="ppaction://hlinksldjump"/>
          </p:cNvPr>
          <p:cNvSpPr/>
          <p:nvPr>
            <p:custDataLst>
              <p:tags r:id="rId17"/>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Requirements</a:t>
            </a:r>
          </a:p>
        </p:txBody>
      </p:sp>
      <p:sp>
        <p:nvSpPr>
          <p:cNvPr id="18" name="Title 17"/>
          <p:cNvSpPr>
            <a:spLocks noGrp="1"/>
          </p:cNvSpPr>
          <p:nvPr>
            <p:ph type="title"/>
            <p:custDataLst>
              <p:tags r:id="rId18"/>
            </p:custDataLst>
          </p:nvPr>
        </p:nvSpPr>
        <p:spPr/>
        <p:txBody>
          <a:bodyPr/>
          <a:lstStyle/>
          <a:p>
            <a:r>
              <a:rPr lang="en-US" smtClean="0"/>
              <a:t>Agenda</a:t>
            </a:r>
            <a:endParaRPr lang="en-US"/>
          </a:p>
        </p:txBody>
      </p:sp>
      <p:graphicFrame>
        <p:nvGraphicFramePr>
          <p:cNvPr id="47" name="Object 46" hidden="1"/>
          <p:cNvGraphicFramePr>
            <a:graphicFrameLocks noChangeAspect="1"/>
          </p:cNvGraphicFramePr>
          <p:nvPr>
            <p:custDataLst>
              <p:tags r:id="rId19"/>
            </p:custDataLst>
            <p:extLst>
              <p:ext uri="{D42A27DB-BD31-4B8C-83A1-F6EECF244321}">
                <p14:modId xmlns:p14="http://schemas.microsoft.com/office/powerpoint/2010/main" val="3155488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105" name="think-cell Slide" r:id="rId35" imgW="473" imgH="473" progId="TCLayout.ActiveDocument.1">
                  <p:embed/>
                </p:oleObj>
              </mc:Choice>
              <mc:Fallback>
                <p:oleObj name="think-cell Slide" r:id="rId35" imgW="473" imgH="473"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25558412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hlinkClick r:id="rId21" action="ppaction://hlinksldjump"/>
          </p:cNvPr>
          <p:cNvSpPr/>
          <p:nvPr>
            <p:custDataLst>
              <p:tags r:id="rId3"/>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Annexes</a:t>
            </a:r>
          </a:p>
        </p:txBody>
      </p:sp>
      <p:sp>
        <p:nvSpPr>
          <p:cNvPr id="32" name="Rectangle 31">
            <a:hlinkClick r:id="rId22" action="ppaction://hlinksldjump"/>
          </p:cNvPr>
          <p:cNvSpPr/>
          <p:nvPr>
            <p:custDataLst>
              <p:tags r:id="rId4"/>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Decorator</a:t>
            </a:r>
          </a:p>
        </p:txBody>
      </p:sp>
      <p:sp>
        <p:nvSpPr>
          <p:cNvPr id="31" name="Rectangle 30">
            <a:hlinkClick r:id="rId23" action="ppaction://hlinksldjump"/>
          </p:cNvPr>
          <p:cNvSpPr/>
          <p:nvPr>
            <p:custDataLst>
              <p:tags r:id="rId5"/>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Generator</a:t>
            </a:r>
          </a:p>
        </p:txBody>
      </p:sp>
      <p:sp>
        <p:nvSpPr>
          <p:cNvPr id="30" name="Rectangle 29">
            <a:hlinkClick r:id="rId24" action="ppaction://hlinksldjump"/>
          </p:cNvPr>
          <p:cNvSpPr/>
          <p:nvPr>
            <p:custDataLst>
              <p:tags r:id="rId6"/>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Functional traits</a:t>
            </a:r>
          </a:p>
        </p:txBody>
      </p:sp>
      <p:sp>
        <p:nvSpPr>
          <p:cNvPr id="29" name="Rectangle 28">
            <a:hlinkClick r:id="rId25" action="ppaction://hlinksldjump"/>
          </p:cNvPr>
          <p:cNvSpPr/>
          <p:nvPr>
            <p:custDataLst>
              <p:tags r:id="rId7"/>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Iterables</a:t>
            </a:r>
          </a:p>
        </p:txBody>
      </p:sp>
      <p:sp>
        <p:nvSpPr>
          <p:cNvPr id="28" name="Rectangle 27">
            <a:hlinkClick r:id="rId26" action="ppaction://hlinksldjump"/>
          </p:cNvPr>
          <p:cNvSpPr/>
          <p:nvPr>
            <p:custDataLst>
              <p:tags r:id="rId8"/>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Advanced Python</a:t>
            </a:r>
          </a:p>
        </p:txBody>
      </p:sp>
      <p:sp>
        <p:nvSpPr>
          <p:cNvPr id="27" name="Rectangle 26">
            <a:hlinkClick r:id="rId27" action="ppaction://hlinksldjump"/>
          </p:cNvPr>
          <p:cNvSpPr/>
          <p:nvPr>
            <p:custDataLst>
              <p:tags r:id="rId9"/>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Modules</a:t>
            </a:r>
          </a:p>
        </p:txBody>
      </p:sp>
      <p:sp>
        <p:nvSpPr>
          <p:cNvPr id="26" name="Rectangle 25">
            <a:hlinkClick r:id="rId28" action="ppaction://hlinksldjump"/>
          </p:cNvPr>
          <p:cNvSpPr/>
          <p:nvPr>
            <p:custDataLst>
              <p:tags r:id="rId10"/>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Functions</a:t>
            </a:r>
          </a:p>
        </p:txBody>
      </p:sp>
      <p:sp>
        <p:nvSpPr>
          <p:cNvPr id="25" name="Rectangle 24">
            <a:hlinkClick r:id="rId29" action="ppaction://hlinksldjump"/>
          </p:cNvPr>
          <p:cNvSpPr/>
          <p:nvPr>
            <p:custDataLst>
              <p:tags r:id="rId11"/>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Control structures</a:t>
            </a:r>
          </a:p>
        </p:txBody>
      </p:sp>
      <p:sp>
        <p:nvSpPr>
          <p:cNvPr id="24" name="Oval 23"/>
          <p:cNvSpPr/>
          <p:nvPr>
            <p:custDataLst>
              <p:tags r:id="rId12"/>
            </p:custDataLst>
          </p:nvPr>
        </p:nvSpPr>
        <p:spPr>
          <a:xfrm>
            <a:off x="4714058" y="259854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23" name="Picture 22"/>
          <p:cNvPicPr>
            <a:picLocks/>
          </p:cNvPicPr>
          <p:nvPr>
            <p:custDataLst>
              <p:tags r:id="rId13"/>
            </p:custDataLst>
          </p:nvPr>
        </p:nvPicPr>
        <p:blipFill>
          <a:blip r:embed="rId30">
            <a:extLst>
              <a:ext uri="{28A0092B-C50C-407E-A947-70E740481C1C}">
                <a14:useLocalDpi xmlns:a14="http://schemas.microsoft.com/office/drawing/2010/main" val="0"/>
              </a:ext>
            </a:extLst>
          </a:blip>
          <a:stretch>
            <a:fillRect/>
          </a:stretch>
        </p:blipFill>
        <p:spPr>
          <a:xfrm>
            <a:off x="4714058" y="2598547"/>
            <a:ext cx="293147" cy="292608"/>
          </a:xfrm>
          <a:prstGeom prst="rect">
            <a:avLst/>
          </a:prstGeom>
        </p:spPr>
      </p:pic>
      <p:sp>
        <p:nvSpPr>
          <p:cNvPr id="22" name="Rectangle 21">
            <a:hlinkClick r:id="rId31" action="ppaction://hlinksldjump"/>
          </p:cNvPr>
          <p:cNvSpPr/>
          <p:nvPr>
            <p:custDataLst>
              <p:tags r:id="rId14"/>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Expressions</a:t>
            </a:r>
          </a:p>
        </p:txBody>
      </p:sp>
      <p:sp>
        <p:nvSpPr>
          <p:cNvPr id="21" name="Rectangle 20">
            <a:hlinkClick r:id="rId32" action="ppaction://hlinksldjump"/>
          </p:cNvPr>
          <p:cNvSpPr/>
          <p:nvPr>
            <p:custDataLst>
              <p:tags r:id="rId15"/>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Python Basics refresher (Pre-read)</a:t>
            </a:r>
          </a:p>
        </p:txBody>
      </p:sp>
      <p:sp>
        <p:nvSpPr>
          <p:cNvPr id="20" name="Rectangle 19">
            <a:hlinkClick r:id="rId33" action="ppaction://hlinksldjump"/>
          </p:cNvPr>
          <p:cNvSpPr/>
          <p:nvPr>
            <p:custDataLst>
              <p:tags r:id="rId16"/>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Overview</a:t>
            </a:r>
          </a:p>
        </p:txBody>
      </p:sp>
      <p:sp>
        <p:nvSpPr>
          <p:cNvPr id="19" name="Rectangle 18">
            <a:hlinkClick r:id="rId34" action="ppaction://hlinksldjump"/>
          </p:cNvPr>
          <p:cNvSpPr/>
          <p:nvPr>
            <p:custDataLst>
              <p:tags r:id="rId17"/>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Requirements</a:t>
            </a:r>
          </a:p>
        </p:txBody>
      </p:sp>
      <p:sp>
        <p:nvSpPr>
          <p:cNvPr id="18" name="Title 17"/>
          <p:cNvSpPr>
            <a:spLocks noGrp="1"/>
          </p:cNvSpPr>
          <p:nvPr>
            <p:ph type="title"/>
            <p:custDataLst>
              <p:tags r:id="rId18"/>
            </p:custDataLst>
          </p:nvPr>
        </p:nvSpPr>
        <p:spPr/>
        <p:txBody>
          <a:bodyPr/>
          <a:lstStyle/>
          <a:p>
            <a:r>
              <a:rPr lang="en-US" smtClean="0"/>
              <a:t>Agenda</a:t>
            </a:r>
            <a:endParaRPr lang="en-US"/>
          </a:p>
        </p:txBody>
      </p:sp>
      <p:graphicFrame>
        <p:nvGraphicFramePr>
          <p:cNvPr id="47" name="Object 46" hidden="1"/>
          <p:cNvGraphicFramePr>
            <a:graphicFrameLocks noChangeAspect="1"/>
          </p:cNvGraphicFramePr>
          <p:nvPr>
            <p:custDataLst>
              <p:tags r:id="rId19"/>
            </p:custDataLst>
            <p:extLst>
              <p:ext uri="{D42A27DB-BD31-4B8C-83A1-F6EECF244321}">
                <p14:modId xmlns:p14="http://schemas.microsoft.com/office/powerpoint/2010/main" val="785896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6129" name="think-cell Slide" r:id="rId35" imgW="473" imgH="473" progId="TCLayout.ActiveDocument.1">
                  <p:embed/>
                </p:oleObj>
              </mc:Choice>
              <mc:Fallback>
                <p:oleObj name="think-cell Slide" r:id="rId35" imgW="473" imgH="473"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38024186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483"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fr-FR"/>
              <a:t>Expressions – Main types</a:t>
            </a:r>
            <a:endParaRPr lang="en-US"/>
          </a:p>
        </p:txBody>
      </p:sp>
      <p:sp>
        <p:nvSpPr>
          <p:cNvPr id="18" name="ee4pHeader1"/>
          <p:cNvSpPr txBox="1"/>
          <p:nvPr/>
        </p:nvSpPr>
        <p:spPr>
          <a:xfrm>
            <a:off x="630000" y="1376758"/>
            <a:ext cx="4995640" cy="759600"/>
          </a:xfrm>
          <a:prstGeom prst="rect">
            <a:avLst/>
          </a:prstGeom>
          <a:noFill/>
          <a:ln cap="rnd">
            <a:noFill/>
          </a:ln>
        </p:spPr>
        <p:txBody>
          <a:bodyPr wrap="square" lIns="0" tIns="0" rIns="0" bIns="0" rtlCol="0" anchor="b">
            <a:noAutofit/>
          </a:bodyPr>
          <a:lstStyle/>
          <a:p>
            <a:pPr marL="0" lvl="3" algn="ctr"/>
            <a:r>
              <a:rPr lang="en-US" sz="2400" dirty="0">
                <a:solidFill>
                  <a:srgbClr val="575757"/>
                </a:solidFill>
              </a:rPr>
              <a:t>Scalar types</a:t>
            </a:r>
          </a:p>
        </p:txBody>
      </p:sp>
      <p:sp>
        <p:nvSpPr>
          <p:cNvPr id="19" name="ee4pHeader2"/>
          <p:cNvSpPr txBox="1"/>
          <p:nvPr/>
        </p:nvSpPr>
        <p:spPr>
          <a:xfrm>
            <a:off x="6567560" y="1376758"/>
            <a:ext cx="4995640" cy="759600"/>
          </a:xfrm>
          <a:prstGeom prst="rect">
            <a:avLst/>
          </a:prstGeom>
          <a:noFill/>
          <a:ln cap="rnd">
            <a:noFill/>
          </a:ln>
        </p:spPr>
        <p:txBody>
          <a:bodyPr wrap="square" lIns="0" tIns="0" rIns="0" bIns="0" rtlCol="0" anchor="b">
            <a:noAutofit/>
          </a:bodyPr>
          <a:lstStyle/>
          <a:p>
            <a:pPr marL="0" lvl="3" algn="ctr"/>
            <a:r>
              <a:rPr lang="en-US" sz="2400" dirty="0">
                <a:solidFill>
                  <a:srgbClr val="575757"/>
                </a:solidFill>
              </a:rPr>
              <a:t>Collection types</a:t>
            </a:r>
          </a:p>
        </p:txBody>
      </p:sp>
      <p:graphicFrame>
        <p:nvGraphicFramePr>
          <p:cNvPr id="30" name="table_type_name"/>
          <p:cNvGraphicFramePr>
            <a:graphicFrameLocks noGrp="1"/>
          </p:cNvGraphicFramePr>
          <p:nvPr>
            <p:extLst>
              <p:ext uri="{D42A27DB-BD31-4B8C-83A1-F6EECF244321}">
                <p14:modId xmlns:p14="http://schemas.microsoft.com/office/powerpoint/2010/main" val="313377728"/>
              </p:ext>
            </p:extLst>
          </p:nvPr>
        </p:nvGraphicFramePr>
        <p:xfrm>
          <a:off x="622200" y="2692908"/>
          <a:ext cx="4960211" cy="2210646"/>
        </p:xfrm>
        <a:graphic>
          <a:graphicData uri="http://schemas.openxmlformats.org/drawingml/2006/table">
            <a:tbl>
              <a:tblPr/>
              <a:tblGrid>
                <a:gridCol w="1563711">
                  <a:extLst>
                    <a:ext uri="{9D8B030D-6E8A-4147-A177-3AD203B41FA5}">
                      <a16:colId xmlns:a16="http://schemas.microsoft.com/office/drawing/2014/main" xmlns="" val="20000"/>
                    </a:ext>
                  </a:extLst>
                </a:gridCol>
                <a:gridCol w="1698250">
                  <a:extLst>
                    <a:ext uri="{9D8B030D-6E8A-4147-A177-3AD203B41FA5}">
                      <a16:colId xmlns:a16="http://schemas.microsoft.com/office/drawing/2014/main" xmlns="" val="20001"/>
                    </a:ext>
                  </a:extLst>
                </a:gridCol>
                <a:gridCol w="1698250">
                  <a:extLst>
                    <a:ext uri="{9D8B030D-6E8A-4147-A177-3AD203B41FA5}">
                      <a16:colId xmlns:a16="http://schemas.microsoft.com/office/drawing/2014/main" xmlns="" val="20002"/>
                    </a:ext>
                  </a:extLst>
                </a:gridCol>
              </a:tblGrid>
              <a:tr h="52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2000" marT="73152" marB="73152" anchor="b" horzOverflow="overflow">
                    <a:lnL cap="flat">
                      <a:noFill/>
                    </a:lnL>
                    <a:lnR>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endParaRPr kumimoji="0" lang="en-US" sz="2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anchor="b" horzOverflow="overflow">
                    <a:lnL>
                      <a:noFill/>
                    </a:lnL>
                    <a:lnR>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2000" b="0" i="0" u="none" strike="noStrike" cap="none" normalizeH="0" baseline="0" dirty="0">
                          <a:ln>
                            <a:noFill/>
                          </a:ln>
                          <a:solidFill>
                            <a:schemeClr val="tx1"/>
                          </a:solidFill>
                          <a:effectLst/>
                          <a:latin typeface="+mn-lt"/>
                          <a:cs typeface="Arial" charset="0"/>
                          <a:sym typeface="Trebuchet MS" panose="020B0603020202020204" pitchFamily="34" charset="0"/>
                        </a:rPr>
                        <a:t>Constructors</a:t>
                      </a:r>
                    </a:p>
                  </a:txBody>
                  <a:tcPr marL="0" marR="73152" marT="73152" marB="73152" anchor="b" horzOverflow="overflow">
                    <a:lnL>
                      <a:noFill/>
                    </a:lnL>
                    <a:lnR>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800" b="0" i="0" u="none" strike="noStrike" cap="none" normalizeH="0" baseline="0" dirty="0">
                          <a:ln>
                            <a:noFill/>
                          </a:ln>
                          <a:solidFill>
                            <a:srgbClr val="29BA74"/>
                          </a:solidFill>
                          <a:effectLst/>
                          <a:latin typeface="+mn-lt"/>
                          <a:cs typeface="Arial" charset="0"/>
                          <a:sym typeface="Trebuchet MS" panose="020B0603020202020204" pitchFamily="34" charset="0"/>
                        </a:rPr>
                        <a:t>Integer</a:t>
                      </a:r>
                      <a:endParaRPr kumimoji="0" lang="en-US" sz="1800" b="0" i="0" u="none" strike="noStrike" kern="1200" cap="none" spc="0" normalizeH="0" baseline="0" noProof="0" dirty="0">
                        <a:ln>
                          <a:noFill/>
                        </a:ln>
                        <a:solidFill>
                          <a:srgbClr val="29BA74"/>
                        </a:solidFill>
                        <a:effectLst/>
                        <a:uLnTx/>
                        <a:uFillTx/>
                        <a:latin typeface="+mn-lt"/>
                        <a:ea typeface="+mn-ea"/>
                        <a:cs typeface="Arial" pitchFamily="34" charset="0"/>
                        <a:sym typeface="Trebuchet MS" panose="020B0603020202020204" pitchFamily="34" charset="0"/>
                      </a:endParaRP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2</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err="1">
                          <a:ln>
                            <a:noFill/>
                          </a:ln>
                          <a:solidFill>
                            <a:schemeClr val="tx1"/>
                          </a:solidFill>
                          <a:effectLst/>
                          <a:latin typeface="+mn-lt"/>
                          <a:cs typeface="Arial" charset="0"/>
                          <a:sym typeface="Trebuchet MS" panose="020B0603020202020204" pitchFamily="34" charset="0"/>
                        </a:rPr>
                        <a:t>int</a:t>
                      </a:r>
                      <a:endPar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800" b="0" i="0" u="none" strike="noStrike" kern="1200" cap="none" spc="0" normalizeH="0" baseline="0" noProof="0" dirty="0">
                          <a:ln>
                            <a:noFill/>
                          </a:ln>
                          <a:solidFill>
                            <a:srgbClr val="29BA74"/>
                          </a:solidFill>
                          <a:effectLst/>
                          <a:uLnTx/>
                          <a:uFillTx/>
                          <a:latin typeface="+mn-lt"/>
                          <a:ea typeface="+mn-ea"/>
                          <a:cs typeface="Arial" pitchFamily="34" charset="0"/>
                          <a:sym typeface="Trebuchet MS" panose="020B0603020202020204" pitchFamily="34" charset="0"/>
                        </a:rPr>
                        <a:t>Float</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2.2</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float</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800" b="0" i="0" u="none" strike="noStrike" kern="1200" cap="none" spc="0" normalizeH="0" baseline="0" noProof="0" dirty="0">
                          <a:ln>
                            <a:noFill/>
                          </a:ln>
                          <a:solidFill>
                            <a:srgbClr val="29BA74"/>
                          </a:solidFill>
                          <a:effectLst/>
                          <a:uLnTx/>
                          <a:uFillTx/>
                          <a:latin typeface="+mn-lt"/>
                          <a:ea typeface="+mn-ea"/>
                          <a:cs typeface="Arial" pitchFamily="34" charset="0"/>
                          <a:sym typeface="Trebuchet MS" panose="020B0603020202020204" pitchFamily="34" charset="0"/>
                        </a:rPr>
                        <a:t>String</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'hello'</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err="1">
                          <a:ln>
                            <a:noFill/>
                          </a:ln>
                          <a:solidFill>
                            <a:schemeClr val="tx1"/>
                          </a:solidFill>
                          <a:effectLst/>
                          <a:latin typeface="+mn-lt"/>
                          <a:cs typeface="Arial" charset="0"/>
                          <a:sym typeface="Trebuchet MS" panose="020B0603020202020204" pitchFamily="34" charset="0"/>
                        </a:rPr>
                        <a:t>str</a:t>
                      </a:r>
                      <a:endPar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800" b="0" i="0" u="none" strike="noStrike" kern="1200" cap="none" spc="0" normalizeH="0" baseline="0" noProof="0" dirty="0">
                          <a:ln>
                            <a:noFill/>
                          </a:ln>
                          <a:solidFill>
                            <a:srgbClr val="29BA74"/>
                          </a:solidFill>
                          <a:effectLst/>
                          <a:uLnTx/>
                          <a:uFillTx/>
                          <a:latin typeface="+mn-lt"/>
                          <a:ea typeface="+mn-ea"/>
                          <a:cs typeface="Arial" pitchFamily="34" charset="0"/>
                          <a:sym typeface="Trebuchet MS" panose="020B0603020202020204" pitchFamily="34" charset="0"/>
                        </a:rPr>
                        <a:t>Boolean</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True</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Bool</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32" name="table_type_name"/>
          <p:cNvGraphicFramePr>
            <a:graphicFrameLocks noGrp="1"/>
          </p:cNvGraphicFramePr>
          <p:nvPr>
            <p:extLst>
              <p:ext uri="{D42A27DB-BD31-4B8C-83A1-F6EECF244321}">
                <p14:modId xmlns:p14="http://schemas.microsoft.com/office/powerpoint/2010/main" val="3974588463"/>
              </p:ext>
            </p:extLst>
          </p:nvPr>
        </p:nvGraphicFramePr>
        <p:xfrm>
          <a:off x="6480004" y="2692908"/>
          <a:ext cx="4960209" cy="2210646"/>
        </p:xfrm>
        <a:graphic>
          <a:graphicData uri="http://schemas.openxmlformats.org/drawingml/2006/table">
            <a:tbl>
              <a:tblPr/>
              <a:tblGrid>
                <a:gridCol w="1292396">
                  <a:extLst>
                    <a:ext uri="{9D8B030D-6E8A-4147-A177-3AD203B41FA5}">
                      <a16:colId xmlns:a16="http://schemas.microsoft.com/office/drawing/2014/main" xmlns="" val="20000"/>
                    </a:ext>
                  </a:extLst>
                </a:gridCol>
                <a:gridCol w="2014410">
                  <a:extLst>
                    <a:ext uri="{9D8B030D-6E8A-4147-A177-3AD203B41FA5}">
                      <a16:colId xmlns:a16="http://schemas.microsoft.com/office/drawing/2014/main" xmlns="" val="20001"/>
                    </a:ext>
                  </a:extLst>
                </a:gridCol>
                <a:gridCol w="1653403">
                  <a:extLst>
                    <a:ext uri="{9D8B030D-6E8A-4147-A177-3AD203B41FA5}">
                      <a16:colId xmlns:a16="http://schemas.microsoft.com/office/drawing/2014/main" xmlns="" val="20002"/>
                    </a:ext>
                  </a:extLst>
                </a:gridCol>
              </a:tblGrid>
              <a:tr h="52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2000" marT="73152" marB="73152" anchor="b" horzOverflow="overflow">
                    <a:lnL cap="flat">
                      <a:noFill/>
                    </a:lnL>
                    <a:lnR>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endParaRPr kumimoji="0" lang="en-US" sz="20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anchor="b" horzOverflow="overflow">
                    <a:lnL>
                      <a:noFill/>
                    </a:lnL>
                    <a:lnR>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2000" b="0" i="0" u="none" strike="noStrike" cap="none" normalizeH="0" baseline="0" dirty="0">
                          <a:ln>
                            <a:noFill/>
                          </a:ln>
                          <a:solidFill>
                            <a:schemeClr val="tx1"/>
                          </a:solidFill>
                          <a:effectLst/>
                          <a:latin typeface="+mn-lt"/>
                          <a:cs typeface="Arial" charset="0"/>
                          <a:sym typeface="Trebuchet MS" panose="020B0603020202020204" pitchFamily="34" charset="0"/>
                        </a:rPr>
                        <a:t>Constructors</a:t>
                      </a:r>
                    </a:p>
                  </a:txBody>
                  <a:tcPr marL="0" marR="73152" marT="73152" marB="73152" anchor="b" horzOverflow="overflow">
                    <a:lnL>
                      <a:noFill/>
                    </a:lnL>
                    <a:lnR>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800" b="0" i="0" u="none" strike="noStrike" cap="none" normalizeH="0" baseline="0" dirty="0">
                          <a:ln>
                            <a:noFill/>
                          </a:ln>
                          <a:solidFill>
                            <a:srgbClr val="29BA74"/>
                          </a:solidFill>
                          <a:effectLst/>
                          <a:latin typeface="+mn-lt"/>
                          <a:cs typeface="Arial" charset="0"/>
                          <a:sym typeface="Trebuchet MS" panose="020B0603020202020204" pitchFamily="34" charset="0"/>
                        </a:rPr>
                        <a:t>List</a:t>
                      </a:r>
                      <a:endParaRPr kumimoji="0" lang="en-US" sz="1800" b="0" i="0" u="none" strike="noStrike" kern="1200" cap="none" spc="0" normalizeH="0" baseline="0" noProof="0" dirty="0">
                        <a:ln>
                          <a:noFill/>
                        </a:ln>
                        <a:solidFill>
                          <a:srgbClr val="29BA74"/>
                        </a:solidFill>
                        <a:effectLst/>
                        <a:uLnTx/>
                        <a:uFillTx/>
                        <a:latin typeface="+mn-lt"/>
                        <a:ea typeface="+mn-ea"/>
                        <a:cs typeface="Arial" pitchFamily="34" charset="0"/>
                        <a:sym typeface="Trebuchet MS" panose="020B0603020202020204" pitchFamily="34" charset="0"/>
                      </a:endParaRP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[1, 2, 3]</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list</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800" b="0" i="0" u="none" strike="noStrike" kern="1200" cap="none" spc="0" normalizeH="0" baseline="0" noProof="0" dirty="0">
                          <a:ln>
                            <a:noFill/>
                          </a:ln>
                          <a:solidFill>
                            <a:srgbClr val="29BA74"/>
                          </a:solidFill>
                          <a:effectLst/>
                          <a:uLnTx/>
                          <a:uFillTx/>
                          <a:latin typeface="+mn-lt"/>
                          <a:ea typeface="+mn-ea"/>
                          <a:cs typeface="Arial" pitchFamily="34" charset="0"/>
                          <a:sym typeface="Trebuchet MS" panose="020B0603020202020204" pitchFamily="34" charset="0"/>
                        </a:rPr>
                        <a:t>Tuple</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(1, 2, 3)</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tuple</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800" b="0" i="0" u="none" strike="noStrike" kern="1200" cap="none" spc="0" normalizeH="0" baseline="0" noProof="0" dirty="0" smtClean="0">
                          <a:ln>
                            <a:noFill/>
                          </a:ln>
                          <a:solidFill>
                            <a:srgbClr val="29BA74"/>
                          </a:solidFill>
                          <a:effectLst/>
                          <a:uLnTx/>
                          <a:uFillTx/>
                          <a:latin typeface="+mn-lt"/>
                          <a:ea typeface="+mn-ea"/>
                          <a:cs typeface="Arial" pitchFamily="34" charset="0"/>
                          <a:sym typeface="Trebuchet MS" panose="020B0603020202020204" pitchFamily="34" charset="0"/>
                        </a:rPr>
                        <a:t>Dictionary</a:t>
                      </a:r>
                      <a:endParaRPr kumimoji="0" lang="en-US" sz="1800" b="0" i="0" u="none" strike="noStrike" kern="1200" cap="none" spc="0" normalizeH="0" baseline="0" noProof="0" dirty="0">
                        <a:ln>
                          <a:noFill/>
                        </a:ln>
                        <a:solidFill>
                          <a:srgbClr val="29BA74"/>
                        </a:solidFill>
                        <a:effectLst/>
                        <a:uLnTx/>
                        <a:uFillTx/>
                        <a:latin typeface="+mn-lt"/>
                        <a:ea typeface="+mn-ea"/>
                        <a:cs typeface="Arial" pitchFamily="34" charset="0"/>
                        <a:sym typeface="Trebuchet MS" panose="020B0603020202020204" pitchFamily="34" charset="0"/>
                      </a:endParaRP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{'a':1, 'b':2, 'c':3}</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err="1">
                          <a:ln>
                            <a:noFill/>
                          </a:ln>
                          <a:solidFill>
                            <a:schemeClr val="tx1"/>
                          </a:solidFill>
                          <a:effectLst/>
                          <a:latin typeface="+mn-lt"/>
                          <a:cs typeface="Arial" charset="0"/>
                          <a:sym typeface="Trebuchet MS" panose="020B0603020202020204" pitchFamily="34" charset="0"/>
                        </a:rPr>
                        <a:t>dict</a:t>
                      </a:r>
                      <a:endPar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800" b="0" i="0" u="none" strike="noStrike" kern="1200" cap="none" spc="0" normalizeH="0" baseline="0" noProof="0" dirty="0">
                          <a:ln>
                            <a:noFill/>
                          </a:ln>
                          <a:solidFill>
                            <a:srgbClr val="29BA74"/>
                          </a:solidFill>
                          <a:effectLst/>
                          <a:uLnTx/>
                          <a:uFillTx/>
                          <a:latin typeface="+mn-lt"/>
                          <a:ea typeface="+mn-ea"/>
                          <a:cs typeface="Arial" pitchFamily="34" charset="0"/>
                          <a:sym typeface="Trebuchet MS" panose="020B0603020202020204" pitchFamily="34" charset="0"/>
                        </a:rPr>
                        <a:t>Set</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{'a', 'b', 'c'}</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set</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065870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hlinkClick r:id="rId21" action="ppaction://hlinksldjump"/>
          </p:cNvPr>
          <p:cNvSpPr/>
          <p:nvPr>
            <p:custDataLst>
              <p:tags r:id="rId3"/>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Annexes</a:t>
            </a:r>
          </a:p>
        </p:txBody>
      </p:sp>
      <p:sp>
        <p:nvSpPr>
          <p:cNvPr id="33" name="Rectangle 32">
            <a:hlinkClick r:id="rId22" action="ppaction://hlinksldjump"/>
          </p:cNvPr>
          <p:cNvSpPr/>
          <p:nvPr>
            <p:custDataLst>
              <p:tags r:id="rId4"/>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Decorator</a:t>
            </a:r>
          </a:p>
        </p:txBody>
      </p:sp>
      <p:sp>
        <p:nvSpPr>
          <p:cNvPr id="32" name="Rectangle 31">
            <a:hlinkClick r:id="rId23" action="ppaction://hlinksldjump"/>
          </p:cNvPr>
          <p:cNvSpPr/>
          <p:nvPr>
            <p:custDataLst>
              <p:tags r:id="rId5"/>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Generator</a:t>
            </a:r>
          </a:p>
        </p:txBody>
      </p:sp>
      <p:sp>
        <p:nvSpPr>
          <p:cNvPr id="31" name="Rectangle 30">
            <a:hlinkClick r:id="rId24" action="ppaction://hlinksldjump"/>
          </p:cNvPr>
          <p:cNvSpPr/>
          <p:nvPr>
            <p:custDataLst>
              <p:tags r:id="rId6"/>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Functional traits</a:t>
            </a:r>
          </a:p>
        </p:txBody>
      </p:sp>
      <p:sp>
        <p:nvSpPr>
          <p:cNvPr id="30" name="Rectangle 29">
            <a:hlinkClick r:id="rId25" action="ppaction://hlinksldjump"/>
          </p:cNvPr>
          <p:cNvSpPr/>
          <p:nvPr>
            <p:custDataLst>
              <p:tags r:id="rId7"/>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Iterables</a:t>
            </a:r>
          </a:p>
        </p:txBody>
      </p:sp>
      <p:sp>
        <p:nvSpPr>
          <p:cNvPr id="29" name="Rectangle 28">
            <a:hlinkClick r:id="rId26" action="ppaction://hlinksldjump"/>
          </p:cNvPr>
          <p:cNvSpPr/>
          <p:nvPr>
            <p:custDataLst>
              <p:tags r:id="rId8"/>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Advanced Python</a:t>
            </a:r>
          </a:p>
        </p:txBody>
      </p:sp>
      <p:sp>
        <p:nvSpPr>
          <p:cNvPr id="28" name="Rectangle 27">
            <a:hlinkClick r:id="rId27" action="ppaction://hlinksldjump"/>
          </p:cNvPr>
          <p:cNvSpPr/>
          <p:nvPr>
            <p:custDataLst>
              <p:tags r:id="rId9"/>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Modules</a:t>
            </a:r>
          </a:p>
        </p:txBody>
      </p:sp>
      <p:sp>
        <p:nvSpPr>
          <p:cNvPr id="27" name="Rectangle 26">
            <a:hlinkClick r:id="rId28" action="ppaction://hlinksldjump"/>
          </p:cNvPr>
          <p:cNvSpPr/>
          <p:nvPr>
            <p:custDataLst>
              <p:tags r:id="rId10"/>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Functions</a:t>
            </a:r>
          </a:p>
        </p:txBody>
      </p:sp>
      <p:sp>
        <p:nvSpPr>
          <p:cNvPr id="26" name="Oval 25"/>
          <p:cNvSpPr/>
          <p:nvPr>
            <p:custDataLst>
              <p:tags r:id="rId11"/>
            </p:custDataLst>
          </p:nvPr>
        </p:nvSpPr>
        <p:spPr>
          <a:xfrm>
            <a:off x="4714058" y="283702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25" name="Picture 24"/>
          <p:cNvPicPr>
            <a:picLocks/>
          </p:cNvPicPr>
          <p:nvPr>
            <p:custDataLst>
              <p:tags r:id="rId12"/>
            </p:custDataLst>
          </p:nvPr>
        </p:nvPicPr>
        <p:blipFill>
          <a:blip r:embed="rId29">
            <a:extLst>
              <a:ext uri="{28A0092B-C50C-407E-A947-70E740481C1C}">
                <a14:useLocalDpi xmlns:a14="http://schemas.microsoft.com/office/drawing/2010/main" val="0"/>
              </a:ext>
            </a:extLst>
          </a:blip>
          <a:stretch>
            <a:fillRect/>
          </a:stretch>
        </p:blipFill>
        <p:spPr>
          <a:xfrm>
            <a:off x="4714058" y="2837027"/>
            <a:ext cx="293147" cy="292608"/>
          </a:xfrm>
          <a:prstGeom prst="rect">
            <a:avLst/>
          </a:prstGeom>
        </p:spPr>
      </p:pic>
      <p:sp>
        <p:nvSpPr>
          <p:cNvPr id="24" name="Rectangle 23">
            <a:hlinkClick r:id="rId30" action="ppaction://hlinksldjump"/>
          </p:cNvPr>
          <p:cNvSpPr/>
          <p:nvPr>
            <p:custDataLst>
              <p:tags r:id="rId13"/>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Control structures</a:t>
            </a:r>
          </a:p>
        </p:txBody>
      </p:sp>
      <p:sp>
        <p:nvSpPr>
          <p:cNvPr id="23" name="Rectangle 22">
            <a:hlinkClick r:id="rId31" action="ppaction://hlinksldjump"/>
          </p:cNvPr>
          <p:cNvSpPr/>
          <p:nvPr>
            <p:custDataLst>
              <p:tags r:id="rId14"/>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Expressions</a:t>
            </a:r>
          </a:p>
        </p:txBody>
      </p:sp>
      <p:sp>
        <p:nvSpPr>
          <p:cNvPr id="22" name="Rectangle 21">
            <a:hlinkClick r:id="rId32" action="ppaction://hlinksldjump"/>
          </p:cNvPr>
          <p:cNvSpPr/>
          <p:nvPr>
            <p:custDataLst>
              <p:tags r:id="rId15"/>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Python Basics refresher (Pre-read)</a:t>
            </a:r>
          </a:p>
        </p:txBody>
      </p:sp>
      <p:sp>
        <p:nvSpPr>
          <p:cNvPr id="21" name="Rectangle 20">
            <a:hlinkClick r:id="rId33" action="ppaction://hlinksldjump"/>
          </p:cNvPr>
          <p:cNvSpPr/>
          <p:nvPr>
            <p:custDataLst>
              <p:tags r:id="rId16"/>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Overview</a:t>
            </a:r>
          </a:p>
        </p:txBody>
      </p:sp>
      <p:sp>
        <p:nvSpPr>
          <p:cNvPr id="20" name="Rectangle 19">
            <a:hlinkClick r:id="rId34" action="ppaction://hlinksldjump"/>
          </p:cNvPr>
          <p:cNvSpPr/>
          <p:nvPr>
            <p:custDataLst>
              <p:tags r:id="rId17"/>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Requirements</a:t>
            </a:r>
          </a:p>
        </p:txBody>
      </p:sp>
      <p:sp>
        <p:nvSpPr>
          <p:cNvPr id="19" name="Title 18"/>
          <p:cNvSpPr>
            <a:spLocks noGrp="1"/>
          </p:cNvSpPr>
          <p:nvPr>
            <p:ph type="title"/>
            <p:custDataLst>
              <p:tags r:id="rId18"/>
            </p:custDataLst>
          </p:nvPr>
        </p:nvSpPr>
        <p:spPr/>
        <p:txBody>
          <a:bodyPr/>
          <a:lstStyle/>
          <a:p>
            <a:r>
              <a:rPr lang="en-US" smtClean="0"/>
              <a:t>Agenda</a:t>
            </a:r>
            <a:endParaRPr lang="en-US"/>
          </a:p>
        </p:txBody>
      </p:sp>
      <p:graphicFrame>
        <p:nvGraphicFramePr>
          <p:cNvPr id="18" name="Object 17" hidden="1"/>
          <p:cNvGraphicFramePr>
            <a:graphicFrameLocks noChangeAspect="1"/>
          </p:cNvGraphicFramePr>
          <p:nvPr>
            <p:custDataLst>
              <p:tags r:id="rId19"/>
            </p:custDataLst>
            <p:extLst>
              <p:ext uri="{D42A27DB-BD31-4B8C-83A1-F6EECF244321}">
                <p14:modId xmlns:p14="http://schemas.microsoft.com/office/powerpoint/2010/main" val="22050668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767" name="think-cell Slide" r:id="rId35" imgW="473" imgH="473" progId="TCLayout.ActiveDocument.1">
                  <p:embed/>
                </p:oleObj>
              </mc:Choice>
              <mc:Fallback>
                <p:oleObj name="think-cell Slide" r:id="rId35" imgW="473" imgH="473"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01398172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507"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pPr>
              <a:tabLst>
                <a:tab pos="2328863" algn="l"/>
              </a:tabLst>
            </a:pPr>
            <a:r>
              <a:rPr lang="fr-FR"/>
              <a:t>Control structures – If, For and While </a:t>
            </a:r>
            <a:endParaRPr lang="en-US"/>
          </a:p>
        </p:txBody>
      </p:sp>
      <p:sp>
        <p:nvSpPr>
          <p:cNvPr id="10" name="ee4pContent2"/>
          <p:cNvSpPr txBox="1"/>
          <p:nvPr/>
        </p:nvSpPr>
        <p:spPr>
          <a:xfrm>
            <a:off x="4550288" y="2526591"/>
            <a:ext cx="2725228" cy="74913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a:latin typeface="+mn-lt"/>
              </a:rPr>
              <a:t>Allows to iterate through all collections types </a:t>
            </a:r>
          </a:p>
          <a:p>
            <a:endParaRPr lang="fr-FR" sz="1600">
              <a:latin typeface="+mn-lt"/>
            </a:endParaRPr>
          </a:p>
          <a:p>
            <a:endParaRPr lang="en-US" sz="1600" dirty="0">
              <a:latin typeface="+mn-lt"/>
            </a:endParaRPr>
          </a:p>
        </p:txBody>
      </p:sp>
      <p:sp>
        <p:nvSpPr>
          <p:cNvPr id="26" name="Rectangle 25"/>
          <p:cNvSpPr/>
          <p:nvPr/>
        </p:nvSpPr>
        <p:spPr>
          <a:xfrm>
            <a:off x="630000" y="3429000"/>
            <a:ext cx="2696426" cy="145889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0" name="ee4pContent2"/>
          <p:cNvSpPr txBox="1"/>
          <p:nvPr/>
        </p:nvSpPr>
        <p:spPr>
          <a:xfrm>
            <a:off x="666826" y="2526591"/>
            <a:ext cx="2725228" cy="74913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dirty="0">
                <a:latin typeface="+mn-lt"/>
              </a:rPr>
              <a:t>Allows to express conditional statements</a:t>
            </a:r>
          </a:p>
          <a:p>
            <a:endParaRPr lang="fr-FR" sz="1600" dirty="0">
              <a:latin typeface="+mn-lt"/>
            </a:endParaRPr>
          </a:p>
          <a:p>
            <a:endParaRPr lang="en-US" sz="1600" dirty="0">
              <a:latin typeface="+mn-lt"/>
            </a:endParaRPr>
          </a:p>
        </p:txBody>
      </p:sp>
      <p:sp>
        <p:nvSpPr>
          <p:cNvPr id="32" name="Rectangle 31"/>
          <p:cNvSpPr/>
          <p:nvPr/>
        </p:nvSpPr>
        <p:spPr>
          <a:xfrm>
            <a:off x="4550288" y="3425190"/>
            <a:ext cx="2679768" cy="146270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9" name="ee4pContent2"/>
          <p:cNvSpPr txBox="1"/>
          <p:nvPr/>
        </p:nvSpPr>
        <p:spPr>
          <a:xfrm>
            <a:off x="8454516" y="2526591"/>
            <a:ext cx="2725228" cy="74913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a:latin typeface="+mn-lt"/>
              </a:rPr>
              <a:t>Allows </a:t>
            </a:r>
            <a:r>
              <a:rPr lang="fr-FR" sz="1600">
                <a:latin typeface="+mn-lt"/>
              </a:rPr>
              <a:t>repeated execution as long as statement is true</a:t>
            </a:r>
          </a:p>
          <a:p>
            <a:endParaRPr lang="en-US" sz="1600" dirty="0">
              <a:latin typeface="+mn-lt"/>
            </a:endParaRPr>
          </a:p>
        </p:txBody>
      </p:sp>
      <p:sp>
        <p:nvSpPr>
          <p:cNvPr id="33" name="Rectangle 32"/>
          <p:cNvSpPr/>
          <p:nvPr/>
        </p:nvSpPr>
        <p:spPr>
          <a:xfrm>
            <a:off x="8454516" y="3429000"/>
            <a:ext cx="2679768" cy="145889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3" name="ee4pHeader1"/>
          <p:cNvSpPr txBox="1"/>
          <p:nvPr/>
        </p:nvSpPr>
        <p:spPr>
          <a:xfrm>
            <a:off x="646658" y="1667044"/>
            <a:ext cx="2198458" cy="759600"/>
          </a:xfrm>
          <a:prstGeom prst="rect">
            <a:avLst/>
          </a:prstGeom>
          <a:noFill/>
          <a:ln cap="rnd">
            <a:noFill/>
          </a:ln>
        </p:spPr>
        <p:txBody>
          <a:bodyPr wrap="square" lIns="0" tIns="0" rIns="0" bIns="0" rtlCol="0" anchor="b" anchorCtr="0">
            <a:noAutofit/>
          </a:bodyPr>
          <a:lstStyle/>
          <a:p>
            <a:pPr marL="0" lvl="3"/>
            <a:r>
              <a:rPr lang="en-US" sz="2400" dirty="0">
                <a:solidFill>
                  <a:srgbClr val="29BA74"/>
                </a:solidFill>
              </a:rPr>
              <a:t>If </a:t>
            </a:r>
            <a:r>
              <a:rPr lang="en-US" sz="2400" dirty="0">
                <a:solidFill>
                  <a:srgbClr val="575757"/>
                </a:solidFill>
              </a:rPr>
              <a:t>statements</a:t>
            </a:r>
          </a:p>
        </p:txBody>
      </p:sp>
      <p:sp>
        <p:nvSpPr>
          <p:cNvPr id="14" name="ee4pHeader2"/>
          <p:cNvSpPr txBox="1"/>
          <p:nvPr/>
        </p:nvSpPr>
        <p:spPr>
          <a:xfrm>
            <a:off x="4550288" y="1667044"/>
            <a:ext cx="2198458" cy="759600"/>
          </a:xfrm>
          <a:prstGeom prst="rect">
            <a:avLst/>
          </a:prstGeom>
          <a:noFill/>
          <a:ln cap="rnd">
            <a:noFill/>
          </a:ln>
        </p:spPr>
        <p:txBody>
          <a:bodyPr wrap="square" lIns="0" tIns="0" rIns="0" bIns="0" rtlCol="0" anchor="b" anchorCtr="0">
            <a:noAutofit/>
          </a:bodyPr>
          <a:lstStyle/>
          <a:p>
            <a:pPr marL="0" lvl="3"/>
            <a:r>
              <a:rPr lang="en-US" sz="2400" dirty="0">
                <a:solidFill>
                  <a:srgbClr val="29BA74"/>
                </a:solidFill>
              </a:rPr>
              <a:t>For </a:t>
            </a:r>
            <a:r>
              <a:rPr lang="en-US" sz="2400" dirty="0">
                <a:solidFill>
                  <a:srgbClr val="575757"/>
                </a:solidFill>
              </a:rPr>
              <a:t>statements</a:t>
            </a:r>
          </a:p>
        </p:txBody>
      </p:sp>
      <p:sp>
        <p:nvSpPr>
          <p:cNvPr id="30" name="ee4pHeader2"/>
          <p:cNvSpPr txBox="1"/>
          <p:nvPr/>
        </p:nvSpPr>
        <p:spPr>
          <a:xfrm>
            <a:off x="8454516" y="1667044"/>
            <a:ext cx="3377693" cy="759600"/>
          </a:xfrm>
          <a:prstGeom prst="rect">
            <a:avLst/>
          </a:prstGeom>
          <a:noFill/>
          <a:ln cap="rnd">
            <a:noFill/>
          </a:ln>
        </p:spPr>
        <p:txBody>
          <a:bodyPr wrap="square" lIns="0" tIns="0" rIns="0" bIns="0" rtlCol="0" anchor="b" anchorCtr="0">
            <a:noAutofit/>
          </a:bodyPr>
          <a:lstStyle/>
          <a:p>
            <a:pPr marL="0" lvl="3"/>
            <a:r>
              <a:rPr lang="en-US" sz="2400" dirty="0">
                <a:solidFill>
                  <a:srgbClr val="29BA74"/>
                </a:solidFill>
              </a:rPr>
              <a:t>While </a:t>
            </a:r>
            <a:r>
              <a:rPr lang="en-US" sz="2400" dirty="0">
                <a:solidFill>
                  <a:srgbClr val="575757"/>
                </a:solidFill>
              </a:rPr>
              <a:t>statements</a:t>
            </a:r>
          </a:p>
        </p:txBody>
      </p:sp>
      <p:sp>
        <p:nvSpPr>
          <p:cNvPr id="6" name="Rectangle 5"/>
          <p:cNvSpPr/>
          <p:nvPr/>
        </p:nvSpPr>
        <p:spPr>
          <a:xfrm>
            <a:off x="666826" y="3565599"/>
            <a:ext cx="2435477" cy="1200329"/>
          </a:xfrm>
          <a:prstGeom prst="rect">
            <a:avLst/>
          </a:prstGeom>
        </p:spPr>
        <p:txBody>
          <a:bodyPr wrap="square">
            <a:spAutoFit/>
          </a:bodyPr>
          <a:lstStyle/>
          <a:p>
            <a:r>
              <a:rPr lang="en-US" sz="1200" b="1" dirty="0">
                <a:solidFill>
                  <a:srgbClr val="006699"/>
                </a:solidFill>
                <a:latin typeface="Consolas" panose="020B0609020204030204" pitchFamily="49" charset="0"/>
              </a:rPr>
              <a:t>if</a:t>
            </a:r>
            <a:r>
              <a:rPr lang="en-US" sz="1200" dirty="0">
                <a:solidFill>
                  <a:srgbClr val="000000"/>
                </a:solidFill>
                <a:latin typeface="Consolas" panose="020B0609020204030204" pitchFamily="49" charset="0"/>
              </a:rPr>
              <a:t> x &lt; 0: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006699"/>
                </a:solidFill>
                <a:latin typeface="Consolas" panose="020B0609020204030204" pitchFamily="49" charset="0"/>
              </a:rPr>
              <a:t>print</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'Negative'</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b="1" dirty="0" err="1">
                <a:solidFill>
                  <a:srgbClr val="006699"/>
                </a:solidFill>
                <a:latin typeface="Consolas" panose="020B0609020204030204" pitchFamily="49" charset="0"/>
              </a:rPr>
              <a:t>elif</a:t>
            </a:r>
            <a:r>
              <a:rPr lang="en-US" sz="1200" dirty="0">
                <a:solidFill>
                  <a:srgbClr val="000000"/>
                </a:solidFill>
                <a:latin typeface="Consolas" panose="020B0609020204030204" pitchFamily="49" charset="0"/>
              </a:rPr>
              <a:t> x == 0: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006699"/>
                </a:solidFill>
                <a:latin typeface="Consolas" panose="020B0609020204030204" pitchFamily="49" charset="0"/>
              </a:rPr>
              <a:t>print</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'Zero'</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b="1" dirty="0">
                <a:solidFill>
                  <a:srgbClr val="006699"/>
                </a:solidFill>
                <a:latin typeface="Consolas" panose="020B0609020204030204" pitchFamily="49" charset="0"/>
              </a:rPr>
              <a:t>else</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006699"/>
                </a:solidFill>
                <a:latin typeface="Consolas" panose="020B0609020204030204" pitchFamily="49" charset="0"/>
              </a:rPr>
              <a:t>print</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'Positive'</a:t>
            </a:r>
            <a:r>
              <a:rPr lang="en-US" sz="1200" dirty="0">
                <a:solidFill>
                  <a:srgbClr val="000000"/>
                </a:solidFill>
                <a:latin typeface="Consolas" panose="020B0609020204030204" pitchFamily="49" charset="0"/>
              </a:rPr>
              <a:t>) </a:t>
            </a:r>
            <a:endParaRPr lang="en-US" sz="1200" b="0" i="0" dirty="0">
              <a:solidFill>
                <a:srgbClr val="5C5C5C"/>
              </a:solidFill>
              <a:effectLst/>
              <a:latin typeface="Consolas" panose="020B0609020204030204" pitchFamily="49" charset="0"/>
            </a:endParaRPr>
          </a:p>
        </p:txBody>
      </p:sp>
      <p:sp>
        <p:nvSpPr>
          <p:cNvPr id="8" name="Rectangle 7"/>
          <p:cNvSpPr/>
          <p:nvPr/>
        </p:nvSpPr>
        <p:spPr>
          <a:xfrm>
            <a:off x="4550288" y="3565599"/>
            <a:ext cx="2925605" cy="1107996"/>
          </a:xfrm>
          <a:prstGeom prst="rect">
            <a:avLst/>
          </a:prstGeom>
        </p:spPr>
        <p:txBody>
          <a:bodyPr wrap="square">
            <a:spAutoFit/>
          </a:bodyPr>
          <a:lstStyle/>
          <a:p>
            <a:r>
              <a:rPr lang="en-US" sz="1200" dirty="0" err="1">
                <a:solidFill>
                  <a:srgbClr val="000000"/>
                </a:solidFill>
                <a:latin typeface="Consolas" panose="020B0609020204030204" pitchFamily="49" charset="0"/>
              </a:rPr>
              <a:t>dic</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'a'</a:t>
            </a:r>
            <a:r>
              <a:rPr lang="en-US" sz="1200" dirty="0">
                <a:solidFill>
                  <a:srgbClr val="000000"/>
                </a:solidFill>
                <a:latin typeface="Consolas" panose="020B0609020204030204" pitchFamily="49" charset="0"/>
              </a:rPr>
              <a:t>: 1, </a:t>
            </a:r>
            <a:r>
              <a:rPr lang="en-US" sz="1200" dirty="0">
                <a:solidFill>
                  <a:srgbClr val="0000FF"/>
                </a:solidFill>
                <a:latin typeface="Consolas" panose="020B0609020204030204" pitchFamily="49" charset="0"/>
              </a:rPr>
              <a:t>'b'</a:t>
            </a:r>
            <a:r>
              <a:rPr lang="en-US" sz="1200" dirty="0">
                <a:solidFill>
                  <a:srgbClr val="000000"/>
                </a:solidFill>
                <a:latin typeface="Consolas" panose="020B0609020204030204" pitchFamily="49" charset="0"/>
              </a:rPr>
              <a:t>: 2, </a:t>
            </a:r>
            <a:r>
              <a:rPr lang="en-US" sz="1200" dirty="0">
                <a:solidFill>
                  <a:srgbClr val="0000FF"/>
                </a:solidFill>
                <a:latin typeface="Consolas" panose="020B0609020204030204" pitchFamily="49" charset="0"/>
              </a:rPr>
              <a:t>'c'</a:t>
            </a:r>
            <a:r>
              <a:rPr lang="en-US" sz="1200" dirty="0">
                <a:solidFill>
                  <a:srgbClr val="000000"/>
                </a:solidFill>
                <a:latin typeface="Consolas" panose="020B0609020204030204" pitchFamily="49" charset="0"/>
              </a:rPr>
              <a:t>: 3}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b="1" dirty="0">
                <a:solidFill>
                  <a:srgbClr val="006699"/>
                </a:solidFill>
                <a:latin typeface="Consolas" panose="020B0609020204030204" pitchFamily="49" charset="0"/>
              </a:rPr>
              <a:t>for</a:t>
            </a:r>
            <a:r>
              <a:rPr lang="en-US" sz="1200" dirty="0">
                <a:solidFill>
                  <a:srgbClr val="000000"/>
                </a:solidFill>
                <a:latin typeface="Consolas" panose="020B0609020204030204" pitchFamily="49" charset="0"/>
              </a:rPr>
              <a:t> k, v </a:t>
            </a:r>
            <a:r>
              <a:rPr lang="en-US" sz="1200" b="1" dirty="0">
                <a:solidFill>
                  <a:srgbClr val="006699"/>
                </a:solidFill>
                <a:latin typeface="Consolas" panose="020B0609020204030204" pitchFamily="49" charset="0"/>
              </a:rPr>
              <a:t>in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dic.items</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006699"/>
                </a:solidFill>
                <a:latin typeface="Consolas" panose="020B0609020204030204" pitchFamily="49" charset="0"/>
              </a:rPr>
              <a:t>print</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"key: </a:t>
            </a:r>
            <a:r>
              <a:rPr lang="en-US" sz="1200" dirty="0" smtClean="0">
                <a:solidFill>
                  <a:srgbClr val="0000FF"/>
                </a:solidFill>
                <a:latin typeface="Consolas" panose="020B0609020204030204" pitchFamily="49" charset="0"/>
              </a:rPr>
              <a:t>"</a:t>
            </a:r>
            <a:r>
              <a:rPr lang="en-US" sz="1200" dirty="0" smtClean="0">
                <a:solidFill>
                  <a:srgbClr val="00000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k)</a:t>
            </a:r>
            <a:endParaRPr lang="en-US" sz="1200" dirty="0">
              <a:solidFill>
                <a:srgbClr val="000000"/>
              </a:solidFill>
              <a:latin typeface="Consolas" panose="020B0609020204030204" pitchFamily="49" charset="0"/>
            </a:endParaRPr>
          </a:p>
          <a:p>
            <a:r>
              <a:rPr lang="en-US" sz="1200" b="1" dirty="0">
                <a:solidFill>
                  <a:srgbClr val="000000"/>
                </a:solidFill>
                <a:latin typeface="Consolas" panose="020B0609020204030204" pitchFamily="49" charset="0"/>
              </a:rPr>
              <a:t> </a:t>
            </a:r>
            <a:r>
              <a:rPr lang="en-US" sz="1200" b="1" dirty="0" smtClean="0">
                <a:solidFill>
                  <a:srgbClr val="000000"/>
                </a:solidFill>
                <a:latin typeface="Consolas" panose="020B0609020204030204" pitchFamily="49" charset="0"/>
              </a:rPr>
              <a:t>   </a:t>
            </a:r>
            <a:r>
              <a:rPr lang="en-US" sz="1200" b="1" dirty="0" smtClean="0">
                <a:solidFill>
                  <a:srgbClr val="006699"/>
                </a:solidFill>
                <a:latin typeface="Consolas" panose="020B0609020204030204" pitchFamily="49" charset="0"/>
              </a:rPr>
              <a:t>print</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"value: "</a:t>
            </a:r>
            <a:r>
              <a:rPr lang="en-US" sz="1200" dirty="0">
                <a:solidFill>
                  <a:srgbClr val="000000"/>
                </a:solidFill>
                <a:latin typeface="Consolas" panose="020B0609020204030204" pitchFamily="49" charset="0"/>
              </a:rPr>
              <a:t>, v) </a:t>
            </a:r>
            <a:r>
              <a:rPr lang="en-US" dirty="0">
                <a:solidFill>
                  <a:srgbClr val="000000"/>
                </a:solidFill>
                <a:latin typeface="Consolas" panose="020B0609020204030204" pitchFamily="49" charset="0"/>
              </a:rPr>
              <a:t> </a:t>
            </a:r>
            <a:endParaRPr lang="en-US" b="0" i="0" dirty="0">
              <a:solidFill>
                <a:srgbClr val="5C5C5C"/>
              </a:solidFill>
              <a:effectLst/>
              <a:latin typeface="Consolas" panose="020B0609020204030204" pitchFamily="49" charset="0"/>
            </a:endParaRPr>
          </a:p>
        </p:txBody>
      </p:sp>
      <p:sp>
        <p:nvSpPr>
          <p:cNvPr id="9" name="Rectangle 8"/>
          <p:cNvSpPr/>
          <p:nvPr/>
        </p:nvSpPr>
        <p:spPr>
          <a:xfrm>
            <a:off x="8551660" y="3565599"/>
            <a:ext cx="1419402" cy="830997"/>
          </a:xfrm>
          <a:prstGeom prst="rect">
            <a:avLst/>
          </a:prstGeom>
        </p:spPr>
        <p:txBody>
          <a:bodyPr wrap="square">
            <a:spAutoFit/>
          </a:bodyPr>
          <a:lstStyle/>
          <a:p>
            <a:r>
              <a:rPr lang="en-US" sz="1200" dirty="0">
                <a:solidFill>
                  <a:srgbClr val="000000"/>
                </a:solidFill>
                <a:latin typeface="Consolas" panose="020B0609020204030204" pitchFamily="49" charset="0"/>
              </a:rPr>
              <a:t>x = 0  </a:t>
            </a:r>
            <a:endParaRPr lang="en-US" sz="1200" dirty="0">
              <a:solidFill>
                <a:srgbClr val="5C5C5C"/>
              </a:solidFill>
              <a:latin typeface="Consolas" panose="020B0609020204030204" pitchFamily="49" charset="0"/>
            </a:endParaRPr>
          </a:p>
          <a:p>
            <a:r>
              <a:rPr lang="en-US" sz="1200" b="1" dirty="0">
                <a:solidFill>
                  <a:srgbClr val="006699"/>
                </a:solidFill>
                <a:latin typeface="Consolas" panose="020B0609020204030204" pitchFamily="49" charset="0"/>
              </a:rPr>
              <a:t>while</a:t>
            </a:r>
            <a:r>
              <a:rPr lang="en-US" sz="1200" dirty="0">
                <a:solidFill>
                  <a:srgbClr val="000000"/>
                </a:solidFill>
                <a:latin typeface="Consolas" panose="020B0609020204030204" pitchFamily="49" charset="0"/>
              </a:rPr>
              <a:t> x &lt; 5: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x += 1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006699"/>
                </a:solidFill>
                <a:latin typeface="Consolas" panose="020B0609020204030204" pitchFamily="49" charset="0"/>
              </a:rPr>
              <a:t>print</a:t>
            </a:r>
            <a:r>
              <a:rPr lang="en-US" sz="1200" dirty="0">
                <a:solidFill>
                  <a:srgbClr val="000000"/>
                </a:solidFill>
                <a:latin typeface="Consolas" panose="020B0609020204030204" pitchFamily="49" charset="0"/>
              </a:rPr>
              <a:t>(x)  </a:t>
            </a:r>
            <a:endParaRPr lang="en-US" sz="1200" b="0" i="0" dirty="0">
              <a:solidFill>
                <a:srgbClr val="5C5C5C"/>
              </a:solidFill>
              <a:effectLst/>
              <a:latin typeface="Consolas" panose="020B0609020204030204" pitchFamily="49" charset="0"/>
            </a:endParaRPr>
          </a:p>
        </p:txBody>
      </p:sp>
      <p:sp>
        <p:nvSpPr>
          <p:cNvPr id="25" name="TextBox 24"/>
          <p:cNvSpPr txBox="1"/>
          <p:nvPr/>
        </p:nvSpPr>
        <p:spPr>
          <a:xfrm>
            <a:off x="548413" y="5281288"/>
            <a:ext cx="1687215" cy="12461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400" dirty="0">
                <a:solidFill>
                  <a:srgbClr val="7F7F7F"/>
                </a:solidFill>
              </a:rPr>
              <a:t>Zero</a:t>
            </a:r>
            <a:endParaRPr lang="en-US" sz="1400" dirty="0" err="1">
              <a:solidFill>
                <a:srgbClr val="7F7F7F"/>
              </a:solidFill>
            </a:endParaRPr>
          </a:p>
        </p:txBody>
      </p:sp>
      <p:sp>
        <p:nvSpPr>
          <p:cNvPr id="27" name="TextBox 26"/>
          <p:cNvSpPr txBox="1"/>
          <p:nvPr/>
        </p:nvSpPr>
        <p:spPr>
          <a:xfrm>
            <a:off x="628649" y="5041168"/>
            <a:ext cx="1791822" cy="2401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29BA74"/>
                </a:solidFill>
              </a:rPr>
              <a:t>Output for x = 0</a:t>
            </a:r>
          </a:p>
        </p:txBody>
      </p:sp>
      <p:sp>
        <p:nvSpPr>
          <p:cNvPr id="34" name="TextBox 33"/>
          <p:cNvSpPr txBox="1"/>
          <p:nvPr/>
        </p:nvSpPr>
        <p:spPr>
          <a:xfrm>
            <a:off x="4552964" y="5041168"/>
            <a:ext cx="1460126" cy="2401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29BA74"/>
                </a:solidFill>
              </a:rPr>
              <a:t>Output</a:t>
            </a:r>
          </a:p>
        </p:txBody>
      </p:sp>
      <p:sp>
        <p:nvSpPr>
          <p:cNvPr id="35" name="TextBox 34"/>
          <p:cNvSpPr txBox="1"/>
          <p:nvPr/>
        </p:nvSpPr>
        <p:spPr>
          <a:xfrm>
            <a:off x="8490776" y="5041168"/>
            <a:ext cx="1460126" cy="2401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29BA74"/>
                </a:solidFill>
              </a:rPr>
              <a:t>Output</a:t>
            </a:r>
          </a:p>
        </p:txBody>
      </p:sp>
      <p:sp>
        <p:nvSpPr>
          <p:cNvPr id="36" name="TextBox 35"/>
          <p:cNvSpPr txBox="1"/>
          <p:nvPr/>
        </p:nvSpPr>
        <p:spPr>
          <a:xfrm>
            <a:off x="548412" y="5904353"/>
            <a:ext cx="1687215" cy="12461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400" dirty="0">
                <a:solidFill>
                  <a:srgbClr val="7F7F7F"/>
                </a:solidFill>
              </a:rPr>
              <a:t>Positive</a:t>
            </a:r>
            <a:endParaRPr lang="en-US" sz="1400" dirty="0" err="1">
              <a:solidFill>
                <a:srgbClr val="7F7F7F"/>
              </a:solidFill>
            </a:endParaRPr>
          </a:p>
        </p:txBody>
      </p:sp>
      <p:sp>
        <p:nvSpPr>
          <p:cNvPr id="37" name="TextBox 36"/>
          <p:cNvSpPr txBox="1"/>
          <p:nvPr/>
        </p:nvSpPr>
        <p:spPr>
          <a:xfrm>
            <a:off x="625662" y="5674683"/>
            <a:ext cx="1791822" cy="2401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29BA74"/>
                </a:solidFill>
              </a:rPr>
              <a:t>Output for x = 10</a:t>
            </a:r>
          </a:p>
        </p:txBody>
      </p:sp>
      <p:sp>
        <p:nvSpPr>
          <p:cNvPr id="38" name="TextBox 37"/>
          <p:cNvSpPr txBox="1"/>
          <p:nvPr/>
        </p:nvSpPr>
        <p:spPr>
          <a:xfrm>
            <a:off x="5455578" y="5124561"/>
            <a:ext cx="1126807" cy="12461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b-NO" sz="1400" dirty="0" err="1">
                <a:solidFill>
                  <a:srgbClr val="7F7F7F"/>
                </a:solidFill>
              </a:rPr>
              <a:t>k</a:t>
            </a:r>
            <a:r>
              <a:rPr lang="nb-NO" sz="1400" dirty="0" err="1" smtClean="0">
                <a:solidFill>
                  <a:srgbClr val="7F7F7F"/>
                </a:solidFill>
              </a:rPr>
              <a:t>ey</a:t>
            </a:r>
            <a:r>
              <a:rPr lang="nb-NO" sz="1400" dirty="0" smtClean="0">
                <a:solidFill>
                  <a:srgbClr val="7F7F7F"/>
                </a:solidFill>
              </a:rPr>
              <a:t>: a</a:t>
            </a:r>
            <a:endParaRPr lang="nb-NO" sz="1400" dirty="0">
              <a:solidFill>
                <a:srgbClr val="7F7F7F"/>
              </a:solidFill>
            </a:endParaRPr>
          </a:p>
          <a:p>
            <a:r>
              <a:rPr lang="nb-NO" sz="1400" dirty="0" err="1">
                <a:solidFill>
                  <a:srgbClr val="7F7F7F"/>
                </a:solidFill>
              </a:rPr>
              <a:t>v</a:t>
            </a:r>
            <a:r>
              <a:rPr lang="nb-NO" sz="1400" dirty="0" err="1" smtClean="0">
                <a:solidFill>
                  <a:srgbClr val="7F7F7F"/>
                </a:solidFill>
              </a:rPr>
              <a:t>alue</a:t>
            </a:r>
            <a:r>
              <a:rPr lang="nb-NO" sz="1400" dirty="0" smtClean="0">
                <a:solidFill>
                  <a:srgbClr val="7F7F7F"/>
                </a:solidFill>
              </a:rPr>
              <a:t>: 1</a:t>
            </a:r>
            <a:endParaRPr lang="nb-NO" sz="1400" dirty="0">
              <a:solidFill>
                <a:srgbClr val="7F7F7F"/>
              </a:solidFill>
            </a:endParaRPr>
          </a:p>
          <a:p>
            <a:r>
              <a:rPr lang="nb-NO" sz="1400" dirty="0" err="1">
                <a:solidFill>
                  <a:srgbClr val="7F7F7F"/>
                </a:solidFill>
              </a:rPr>
              <a:t>k</a:t>
            </a:r>
            <a:r>
              <a:rPr lang="nb-NO" sz="1400" dirty="0" err="1" smtClean="0">
                <a:solidFill>
                  <a:srgbClr val="7F7F7F"/>
                </a:solidFill>
              </a:rPr>
              <a:t>ey</a:t>
            </a:r>
            <a:r>
              <a:rPr lang="nb-NO" sz="1400" dirty="0" smtClean="0">
                <a:solidFill>
                  <a:srgbClr val="7F7F7F"/>
                </a:solidFill>
              </a:rPr>
              <a:t>: b</a:t>
            </a:r>
            <a:endParaRPr lang="nb-NO" sz="1400" dirty="0">
              <a:solidFill>
                <a:srgbClr val="7F7F7F"/>
              </a:solidFill>
            </a:endParaRPr>
          </a:p>
          <a:p>
            <a:r>
              <a:rPr lang="nb-NO" sz="1400" dirty="0" err="1">
                <a:solidFill>
                  <a:srgbClr val="7F7F7F"/>
                </a:solidFill>
              </a:rPr>
              <a:t>v</a:t>
            </a:r>
            <a:r>
              <a:rPr lang="nb-NO" sz="1400" dirty="0" err="1" smtClean="0">
                <a:solidFill>
                  <a:srgbClr val="7F7F7F"/>
                </a:solidFill>
              </a:rPr>
              <a:t>alue</a:t>
            </a:r>
            <a:r>
              <a:rPr lang="nb-NO" sz="1400" dirty="0" smtClean="0">
                <a:solidFill>
                  <a:srgbClr val="7F7F7F"/>
                </a:solidFill>
              </a:rPr>
              <a:t>: 2</a:t>
            </a:r>
            <a:endParaRPr lang="nb-NO" sz="1400" dirty="0">
              <a:solidFill>
                <a:srgbClr val="7F7F7F"/>
              </a:solidFill>
            </a:endParaRPr>
          </a:p>
          <a:p>
            <a:r>
              <a:rPr lang="nb-NO" sz="1400" dirty="0" err="1">
                <a:solidFill>
                  <a:srgbClr val="7F7F7F"/>
                </a:solidFill>
              </a:rPr>
              <a:t>k</a:t>
            </a:r>
            <a:r>
              <a:rPr lang="nb-NO" sz="1400" dirty="0" err="1" smtClean="0">
                <a:solidFill>
                  <a:srgbClr val="7F7F7F"/>
                </a:solidFill>
              </a:rPr>
              <a:t>ey</a:t>
            </a:r>
            <a:r>
              <a:rPr lang="nb-NO" sz="1400" dirty="0" smtClean="0">
                <a:solidFill>
                  <a:srgbClr val="7F7F7F"/>
                </a:solidFill>
              </a:rPr>
              <a:t>: c</a:t>
            </a:r>
            <a:endParaRPr lang="nb-NO" sz="1400" dirty="0">
              <a:solidFill>
                <a:srgbClr val="7F7F7F"/>
              </a:solidFill>
            </a:endParaRPr>
          </a:p>
          <a:p>
            <a:r>
              <a:rPr lang="nb-NO" sz="1400" dirty="0" err="1">
                <a:solidFill>
                  <a:srgbClr val="7F7F7F"/>
                </a:solidFill>
              </a:rPr>
              <a:t>v</a:t>
            </a:r>
            <a:r>
              <a:rPr lang="nb-NO" sz="1400" dirty="0" err="1" smtClean="0">
                <a:solidFill>
                  <a:srgbClr val="7F7F7F"/>
                </a:solidFill>
              </a:rPr>
              <a:t>alue</a:t>
            </a:r>
            <a:r>
              <a:rPr lang="nb-NO" sz="1400" dirty="0" smtClean="0">
                <a:solidFill>
                  <a:srgbClr val="7F7F7F"/>
                </a:solidFill>
              </a:rPr>
              <a:t>: 3</a:t>
            </a:r>
            <a:endParaRPr lang="nb-NO" sz="1400" dirty="0">
              <a:solidFill>
                <a:srgbClr val="7F7F7F"/>
              </a:solidFill>
            </a:endParaRPr>
          </a:p>
        </p:txBody>
      </p:sp>
      <p:sp>
        <p:nvSpPr>
          <p:cNvPr id="39" name="TextBox 38"/>
          <p:cNvSpPr txBox="1"/>
          <p:nvPr/>
        </p:nvSpPr>
        <p:spPr>
          <a:xfrm>
            <a:off x="8806343" y="5124561"/>
            <a:ext cx="1687215" cy="12461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400" dirty="0">
                <a:solidFill>
                  <a:srgbClr val="7F7F7F"/>
                </a:solidFill>
              </a:rPr>
              <a:t>1</a:t>
            </a:r>
          </a:p>
          <a:p>
            <a:pPr algn="ctr"/>
            <a:r>
              <a:rPr lang="nb-NO" sz="1400" dirty="0">
                <a:solidFill>
                  <a:srgbClr val="7F7F7F"/>
                </a:solidFill>
              </a:rPr>
              <a:t>2</a:t>
            </a:r>
          </a:p>
          <a:p>
            <a:pPr algn="ctr"/>
            <a:r>
              <a:rPr lang="nb-NO" sz="1400" dirty="0">
                <a:solidFill>
                  <a:srgbClr val="7F7F7F"/>
                </a:solidFill>
              </a:rPr>
              <a:t>3</a:t>
            </a:r>
          </a:p>
          <a:p>
            <a:pPr algn="ctr"/>
            <a:r>
              <a:rPr lang="nb-NO" sz="1400" dirty="0">
                <a:solidFill>
                  <a:srgbClr val="7F7F7F"/>
                </a:solidFill>
              </a:rPr>
              <a:t>4</a:t>
            </a:r>
          </a:p>
          <a:p>
            <a:pPr algn="ctr"/>
            <a:r>
              <a:rPr lang="nb-NO" sz="1400" dirty="0">
                <a:solidFill>
                  <a:srgbClr val="7F7F7F"/>
                </a:solidFill>
              </a:rPr>
              <a:t>5</a:t>
            </a:r>
          </a:p>
        </p:txBody>
      </p:sp>
    </p:spTree>
    <p:extLst>
      <p:ext uri="{BB962C8B-B14F-4D97-AF65-F5344CB8AC3E}">
        <p14:creationId xmlns:p14="http://schemas.microsoft.com/office/powerpoint/2010/main" val="238591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532"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3" name="Rectangle 22"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fr-FR"/>
              <a:t>Control structures – Break, Continue and Pass</a:t>
            </a:r>
            <a:endParaRPr lang="en-US"/>
          </a:p>
        </p:txBody>
      </p:sp>
      <p:sp>
        <p:nvSpPr>
          <p:cNvPr id="3" name="ee4pContent2"/>
          <p:cNvSpPr txBox="1"/>
          <p:nvPr/>
        </p:nvSpPr>
        <p:spPr>
          <a:xfrm>
            <a:off x="4533030" y="2512542"/>
            <a:ext cx="2725228" cy="74913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fr-FR" sz="1600" dirty="0">
                <a:latin typeface="+mn-lt"/>
              </a:rPr>
              <a:t>Continues to the </a:t>
            </a:r>
            <a:r>
              <a:rPr lang="fr-FR" sz="1600" dirty="0" err="1">
                <a:latin typeface="+mn-lt"/>
              </a:rPr>
              <a:t>next</a:t>
            </a:r>
            <a:r>
              <a:rPr lang="fr-FR" sz="1600" dirty="0">
                <a:latin typeface="+mn-lt"/>
              </a:rPr>
              <a:t> </a:t>
            </a:r>
            <a:r>
              <a:rPr lang="fr-FR" sz="1600" dirty="0" err="1">
                <a:latin typeface="+mn-lt"/>
              </a:rPr>
              <a:t>iteration</a:t>
            </a:r>
            <a:r>
              <a:rPr lang="fr-FR" sz="1600" dirty="0">
                <a:latin typeface="+mn-lt"/>
              </a:rPr>
              <a:t> of the </a:t>
            </a:r>
            <a:r>
              <a:rPr lang="fr-FR" sz="1600" dirty="0" err="1">
                <a:latin typeface="+mn-lt"/>
              </a:rPr>
              <a:t>loop</a:t>
            </a:r>
            <a:endParaRPr lang="en-US" sz="1600" dirty="0">
              <a:latin typeface="+mn-lt"/>
            </a:endParaRPr>
          </a:p>
        </p:txBody>
      </p:sp>
      <p:sp>
        <p:nvSpPr>
          <p:cNvPr id="5" name="ee4pContent2"/>
          <p:cNvSpPr txBox="1"/>
          <p:nvPr/>
        </p:nvSpPr>
        <p:spPr>
          <a:xfrm>
            <a:off x="649568" y="2512542"/>
            <a:ext cx="2725228" cy="74913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dirty="0">
                <a:latin typeface="+mn-lt"/>
              </a:rPr>
              <a:t>Breaks out of the innermost enclosing for or while loop </a:t>
            </a:r>
          </a:p>
          <a:p>
            <a:endParaRPr lang="fr-FR" sz="1600" dirty="0">
              <a:latin typeface="+mn-lt"/>
            </a:endParaRPr>
          </a:p>
          <a:p>
            <a:endParaRPr lang="en-US" sz="1600" dirty="0">
              <a:latin typeface="+mn-lt"/>
            </a:endParaRPr>
          </a:p>
        </p:txBody>
      </p:sp>
      <p:sp>
        <p:nvSpPr>
          <p:cNvPr id="7" name="ee4pContent2"/>
          <p:cNvSpPr txBox="1"/>
          <p:nvPr/>
        </p:nvSpPr>
        <p:spPr>
          <a:xfrm>
            <a:off x="8437258" y="2512542"/>
            <a:ext cx="2725228" cy="74913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fr-FR" sz="1600" dirty="0" err="1">
                <a:latin typeface="+mn-lt"/>
              </a:rPr>
              <a:t>Does</a:t>
            </a:r>
            <a:r>
              <a:rPr lang="fr-FR" sz="1600" dirty="0">
                <a:latin typeface="+mn-lt"/>
              </a:rPr>
              <a:t> </a:t>
            </a:r>
            <a:r>
              <a:rPr lang="fr-FR" sz="1600" dirty="0" err="1">
                <a:latin typeface="+mn-lt"/>
              </a:rPr>
              <a:t>nothing</a:t>
            </a:r>
            <a:r>
              <a:rPr lang="fr-FR" sz="1600" dirty="0">
                <a:latin typeface="+mn-lt"/>
              </a:rPr>
              <a:t> </a:t>
            </a:r>
            <a:endParaRPr lang="en-US" sz="1600" dirty="0">
              <a:latin typeface="+mn-lt"/>
            </a:endParaRPr>
          </a:p>
        </p:txBody>
      </p:sp>
      <p:sp>
        <p:nvSpPr>
          <p:cNvPr id="9" name="ee4pHeader1"/>
          <p:cNvSpPr txBox="1"/>
          <p:nvPr/>
        </p:nvSpPr>
        <p:spPr>
          <a:xfrm>
            <a:off x="629400" y="1652995"/>
            <a:ext cx="2198458" cy="759600"/>
          </a:xfrm>
          <a:prstGeom prst="rect">
            <a:avLst/>
          </a:prstGeom>
          <a:noFill/>
          <a:ln cap="rnd">
            <a:noFill/>
          </a:ln>
        </p:spPr>
        <p:txBody>
          <a:bodyPr wrap="square" lIns="0" tIns="0" rIns="0" bIns="0" rtlCol="0" anchor="b" anchorCtr="0">
            <a:noAutofit/>
          </a:bodyPr>
          <a:lstStyle/>
          <a:p>
            <a:pPr marL="0" lvl="3"/>
            <a:r>
              <a:rPr lang="en-US" sz="2400" dirty="0">
                <a:solidFill>
                  <a:srgbClr val="29BA74"/>
                </a:solidFill>
              </a:rPr>
              <a:t>Break</a:t>
            </a:r>
          </a:p>
        </p:txBody>
      </p:sp>
      <p:sp>
        <p:nvSpPr>
          <p:cNvPr id="10" name="ee4pHeader2"/>
          <p:cNvSpPr txBox="1"/>
          <p:nvPr/>
        </p:nvSpPr>
        <p:spPr>
          <a:xfrm>
            <a:off x="4533030" y="1652995"/>
            <a:ext cx="2198458" cy="759600"/>
          </a:xfrm>
          <a:prstGeom prst="rect">
            <a:avLst/>
          </a:prstGeom>
          <a:noFill/>
          <a:ln cap="rnd">
            <a:noFill/>
          </a:ln>
        </p:spPr>
        <p:txBody>
          <a:bodyPr wrap="square" lIns="0" tIns="0" rIns="0" bIns="0" rtlCol="0" anchor="b" anchorCtr="0">
            <a:noAutofit/>
          </a:bodyPr>
          <a:lstStyle/>
          <a:p>
            <a:pPr marL="0" lvl="3"/>
            <a:r>
              <a:rPr lang="en-US" sz="2400" dirty="0">
                <a:solidFill>
                  <a:srgbClr val="29BA74"/>
                </a:solidFill>
              </a:rPr>
              <a:t>Continue</a:t>
            </a:r>
          </a:p>
        </p:txBody>
      </p:sp>
      <p:sp>
        <p:nvSpPr>
          <p:cNvPr id="11" name="ee4pHeader2"/>
          <p:cNvSpPr txBox="1"/>
          <p:nvPr/>
        </p:nvSpPr>
        <p:spPr>
          <a:xfrm>
            <a:off x="8437258" y="1652995"/>
            <a:ext cx="3377693" cy="759600"/>
          </a:xfrm>
          <a:prstGeom prst="rect">
            <a:avLst/>
          </a:prstGeom>
          <a:noFill/>
          <a:ln cap="rnd">
            <a:noFill/>
          </a:ln>
        </p:spPr>
        <p:txBody>
          <a:bodyPr wrap="square" lIns="0" tIns="0" rIns="0" bIns="0" rtlCol="0" anchor="b" anchorCtr="0">
            <a:noAutofit/>
          </a:bodyPr>
          <a:lstStyle/>
          <a:p>
            <a:pPr marL="0" lvl="3"/>
            <a:r>
              <a:rPr lang="en-US" sz="2400" dirty="0">
                <a:solidFill>
                  <a:srgbClr val="29BA74"/>
                </a:solidFill>
              </a:rPr>
              <a:t>Pass</a:t>
            </a:r>
          </a:p>
        </p:txBody>
      </p:sp>
      <p:sp>
        <p:nvSpPr>
          <p:cNvPr id="14" name="Rectangle 13"/>
          <p:cNvSpPr/>
          <p:nvPr/>
        </p:nvSpPr>
        <p:spPr>
          <a:xfrm>
            <a:off x="612742" y="3509218"/>
            <a:ext cx="2696426" cy="1171302"/>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5" name="Rectangle 14"/>
          <p:cNvSpPr/>
          <p:nvPr/>
        </p:nvSpPr>
        <p:spPr>
          <a:xfrm>
            <a:off x="4533030" y="3505407"/>
            <a:ext cx="2679768" cy="117379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6" name="Rectangle 15"/>
          <p:cNvSpPr/>
          <p:nvPr/>
        </p:nvSpPr>
        <p:spPr>
          <a:xfrm>
            <a:off x="8437258" y="3509218"/>
            <a:ext cx="2679768" cy="1171302"/>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8" name="TextBox 17"/>
          <p:cNvSpPr txBox="1"/>
          <p:nvPr/>
        </p:nvSpPr>
        <p:spPr>
          <a:xfrm>
            <a:off x="515105" y="5154078"/>
            <a:ext cx="1687215" cy="12461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400" dirty="0">
                <a:solidFill>
                  <a:srgbClr val="7F7F7F"/>
                </a:solidFill>
              </a:rPr>
              <a:t>letter  P</a:t>
            </a:r>
          </a:p>
          <a:p>
            <a:pPr algn="ctr"/>
            <a:r>
              <a:rPr lang="nb-NO" sz="1400" dirty="0">
                <a:solidFill>
                  <a:srgbClr val="7F7F7F"/>
                </a:solidFill>
              </a:rPr>
              <a:t>letter  Y</a:t>
            </a:r>
          </a:p>
          <a:p>
            <a:pPr algn="ctr"/>
            <a:r>
              <a:rPr lang="nb-NO" sz="1400" dirty="0">
                <a:solidFill>
                  <a:srgbClr val="7F7F7F"/>
                </a:solidFill>
              </a:rPr>
              <a:t>letter  T</a:t>
            </a:r>
            <a:endParaRPr lang="en-US" sz="1400" dirty="0" err="1">
              <a:solidFill>
                <a:srgbClr val="7F7F7F"/>
              </a:solidFill>
            </a:endParaRPr>
          </a:p>
        </p:txBody>
      </p:sp>
      <p:sp>
        <p:nvSpPr>
          <p:cNvPr id="19" name="TextBox 18"/>
          <p:cNvSpPr txBox="1"/>
          <p:nvPr/>
        </p:nvSpPr>
        <p:spPr>
          <a:xfrm>
            <a:off x="4409385" y="5081061"/>
            <a:ext cx="1687215" cy="12461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400" dirty="0">
                <a:solidFill>
                  <a:srgbClr val="7F7F7F"/>
                </a:solidFill>
              </a:rPr>
              <a:t>letter  P</a:t>
            </a:r>
          </a:p>
          <a:p>
            <a:pPr algn="ctr"/>
            <a:r>
              <a:rPr lang="nb-NO" sz="1400" dirty="0">
                <a:solidFill>
                  <a:srgbClr val="7F7F7F"/>
                </a:solidFill>
              </a:rPr>
              <a:t>letter  Y</a:t>
            </a:r>
          </a:p>
          <a:p>
            <a:pPr algn="ctr"/>
            <a:r>
              <a:rPr lang="nb-NO" sz="1400" dirty="0">
                <a:solidFill>
                  <a:srgbClr val="7F7F7F"/>
                </a:solidFill>
              </a:rPr>
              <a:t>letter  T</a:t>
            </a:r>
          </a:p>
          <a:p>
            <a:pPr algn="ctr"/>
            <a:r>
              <a:rPr lang="nb-NO" sz="1400" dirty="0">
                <a:solidFill>
                  <a:srgbClr val="7F7F7F"/>
                </a:solidFill>
              </a:rPr>
              <a:t>letter  O</a:t>
            </a:r>
          </a:p>
          <a:p>
            <a:pPr algn="ctr"/>
            <a:r>
              <a:rPr lang="nb-NO" sz="1400" dirty="0">
                <a:solidFill>
                  <a:srgbClr val="7F7F7F"/>
                </a:solidFill>
              </a:rPr>
              <a:t>letter  N</a:t>
            </a:r>
            <a:endParaRPr lang="en-US" sz="1400" dirty="0" err="1">
              <a:solidFill>
                <a:srgbClr val="7F7F7F"/>
              </a:solidFill>
            </a:endParaRPr>
          </a:p>
        </p:txBody>
      </p:sp>
      <p:sp>
        <p:nvSpPr>
          <p:cNvPr id="22" name="TextBox 21"/>
          <p:cNvSpPr txBox="1"/>
          <p:nvPr/>
        </p:nvSpPr>
        <p:spPr>
          <a:xfrm>
            <a:off x="8437258" y="5081061"/>
            <a:ext cx="1687215" cy="12461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400" dirty="0">
                <a:solidFill>
                  <a:srgbClr val="7F7F7F"/>
                </a:solidFill>
              </a:rPr>
              <a:t>letter  P</a:t>
            </a:r>
          </a:p>
          <a:p>
            <a:pPr algn="ctr"/>
            <a:r>
              <a:rPr lang="nb-NO" sz="1400" dirty="0">
                <a:solidFill>
                  <a:srgbClr val="7F7F7F"/>
                </a:solidFill>
              </a:rPr>
              <a:t>letter  Y</a:t>
            </a:r>
          </a:p>
          <a:p>
            <a:pPr algn="ctr"/>
            <a:r>
              <a:rPr lang="nb-NO" sz="1400" dirty="0">
                <a:solidFill>
                  <a:srgbClr val="7F7F7F"/>
                </a:solidFill>
              </a:rPr>
              <a:t>letter  T</a:t>
            </a:r>
          </a:p>
          <a:p>
            <a:pPr algn="ctr"/>
            <a:r>
              <a:rPr lang="nb-NO" sz="1400" dirty="0">
                <a:solidFill>
                  <a:srgbClr val="7F7F7F"/>
                </a:solidFill>
              </a:rPr>
              <a:t>letter  H</a:t>
            </a:r>
          </a:p>
          <a:p>
            <a:pPr algn="ctr"/>
            <a:r>
              <a:rPr lang="nb-NO" sz="1400" dirty="0">
                <a:solidFill>
                  <a:srgbClr val="7F7F7F"/>
                </a:solidFill>
              </a:rPr>
              <a:t>letter  O</a:t>
            </a:r>
          </a:p>
          <a:p>
            <a:pPr algn="ctr"/>
            <a:r>
              <a:rPr lang="nb-NO" sz="1400" dirty="0">
                <a:solidFill>
                  <a:srgbClr val="7F7F7F"/>
                </a:solidFill>
              </a:rPr>
              <a:t>letter  N</a:t>
            </a:r>
            <a:endParaRPr lang="en-US" sz="1400" dirty="0" err="1">
              <a:solidFill>
                <a:srgbClr val="7F7F7F"/>
              </a:solidFill>
            </a:endParaRPr>
          </a:p>
        </p:txBody>
      </p:sp>
      <p:sp>
        <p:nvSpPr>
          <p:cNvPr id="4" name="Rectangle 3"/>
          <p:cNvSpPr/>
          <p:nvPr/>
        </p:nvSpPr>
        <p:spPr>
          <a:xfrm>
            <a:off x="658841" y="3663537"/>
            <a:ext cx="2456329" cy="1015663"/>
          </a:xfrm>
          <a:prstGeom prst="rect">
            <a:avLst/>
          </a:prstGeom>
        </p:spPr>
        <p:txBody>
          <a:bodyPr wrap="square">
            <a:spAutoFit/>
          </a:bodyPr>
          <a:lstStyle/>
          <a:p>
            <a:r>
              <a:rPr lang="fr-FR" sz="1200" b="1" dirty="0">
                <a:solidFill>
                  <a:srgbClr val="006699"/>
                </a:solidFill>
                <a:latin typeface="Consolas" panose="020B0609020204030204" pitchFamily="49" charset="0"/>
              </a:rPr>
              <a:t>for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letter</a:t>
            </a:r>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in</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"PYTHON"</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if</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letter</a:t>
            </a:r>
            <a:r>
              <a:rPr lang="fr-FR" sz="1200" dirty="0">
                <a:solidFill>
                  <a:srgbClr val="000000"/>
                </a:solidFill>
                <a:latin typeface="Consolas" panose="020B0609020204030204" pitchFamily="49" charset="0"/>
              </a:rPr>
              <a:t> == </a:t>
            </a:r>
            <a:r>
              <a:rPr lang="fr-FR" sz="1200" dirty="0">
                <a:solidFill>
                  <a:srgbClr val="0000FF"/>
                </a:solidFill>
                <a:latin typeface="Consolas" panose="020B0609020204030204" pitchFamily="49" charset="0"/>
              </a:rPr>
              <a:t>"H"</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break</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a:t>
            </a:r>
            <a:r>
              <a:rPr lang="fr-FR" sz="1200" dirty="0" err="1">
                <a:solidFill>
                  <a:srgbClr val="0000FF"/>
                </a:solidFill>
                <a:latin typeface="Consolas" panose="020B0609020204030204" pitchFamily="49" charset="0"/>
              </a:rPr>
              <a:t>letter</a:t>
            </a:r>
            <a:r>
              <a:rPr lang="fr-FR" sz="1200" dirty="0">
                <a:solidFill>
                  <a:srgbClr val="0000FF"/>
                </a:solidFill>
                <a:latin typeface="Consolas" panose="020B0609020204030204" pitchFamily="49" charset="0"/>
              </a:rPr>
              <a: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letter</a:t>
            </a:r>
            <a:r>
              <a:rPr lang="fr-FR" sz="1200" dirty="0">
                <a:solidFill>
                  <a:srgbClr val="000000"/>
                </a:solidFill>
                <a:latin typeface="Consolas" panose="020B0609020204030204" pitchFamily="49" charset="0"/>
              </a:rPr>
              <a:t>)  </a:t>
            </a:r>
            <a:endParaRPr lang="fr-FR" sz="1200" b="0" i="0" dirty="0">
              <a:solidFill>
                <a:srgbClr val="5C5C5C"/>
              </a:solidFill>
              <a:effectLst/>
              <a:latin typeface="Consolas" panose="020B0609020204030204" pitchFamily="49" charset="0"/>
            </a:endParaRPr>
          </a:p>
        </p:txBody>
      </p:sp>
      <p:sp>
        <p:nvSpPr>
          <p:cNvPr id="6" name="Rectangle 5"/>
          <p:cNvSpPr/>
          <p:nvPr/>
        </p:nvSpPr>
        <p:spPr>
          <a:xfrm>
            <a:off x="4533030" y="3663537"/>
            <a:ext cx="2877671" cy="1015663"/>
          </a:xfrm>
          <a:prstGeom prst="rect">
            <a:avLst/>
          </a:prstGeom>
        </p:spPr>
        <p:txBody>
          <a:bodyPr wrap="square">
            <a:spAutoFit/>
          </a:bodyPr>
          <a:lstStyle/>
          <a:p>
            <a:r>
              <a:rPr lang="fr-FR" sz="1200" b="1" dirty="0">
                <a:solidFill>
                  <a:srgbClr val="006699"/>
                </a:solidFill>
                <a:latin typeface="Consolas" panose="020B0609020204030204" pitchFamily="49" charset="0"/>
              </a:rPr>
              <a:t>for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letter</a:t>
            </a:r>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in</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"PYTHON"</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if</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letter</a:t>
            </a:r>
            <a:r>
              <a:rPr lang="fr-FR" sz="1200" dirty="0">
                <a:solidFill>
                  <a:srgbClr val="000000"/>
                </a:solidFill>
                <a:latin typeface="Consolas" panose="020B0609020204030204" pitchFamily="49" charset="0"/>
              </a:rPr>
              <a:t> == </a:t>
            </a:r>
            <a:r>
              <a:rPr lang="fr-FR" sz="1200" dirty="0">
                <a:solidFill>
                  <a:srgbClr val="0000FF"/>
                </a:solidFill>
                <a:latin typeface="Consolas" panose="020B0609020204030204" pitchFamily="49" charset="0"/>
              </a:rPr>
              <a:t>"H"</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continue</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a:t>
            </a:r>
            <a:r>
              <a:rPr lang="fr-FR" sz="1200" dirty="0" err="1">
                <a:solidFill>
                  <a:srgbClr val="0000FF"/>
                </a:solidFill>
                <a:latin typeface="Consolas" panose="020B0609020204030204" pitchFamily="49" charset="0"/>
              </a:rPr>
              <a:t>letter</a:t>
            </a:r>
            <a:r>
              <a:rPr lang="fr-FR" sz="1200" dirty="0">
                <a:solidFill>
                  <a:srgbClr val="0000FF"/>
                </a:solidFill>
                <a:latin typeface="Consolas" panose="020B0609020204030204" pitchFamily="49" charset="0"/>
              </a:rPr>
              <a: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letter</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b="0" i="0" dirty="0">
              <a:solidFill>
                <a:srgbClr val="5C5C5C"/>
              </a:solidFill>
              <a:effectLst/>
              <a:latin typeface="Consolas" panose="020B0609020204030204" pitchFamily="49" charset="0"/>
            </a:endParaRPr>
          </a:p>
        </p:txBody>
      </p:sp>
      <p:sp>
        <p:nvSpPr>
          <p:cNvPr id="8" name="Rectangle 7"/>
          <p:cNvSpPr/>
          <p:nvPr/>
        </p:nvSpPr>
        <p:spPr>
          <a:xfrm>
            <a:off x="8446180" y="3663537"/>
            <a:ext cx="2716306" cy="830997"/>
          </a:xfrm>
          <a:prstGeom prst="rect">
            <a:avLst/>
          </a:prstGeom>
        </p:spPr>
        <p:txBody>
          <a:bodyPr wrap="square">
            <a:spAutoFit/>
          </a:bodyPr>
          <a:lstStyle/>
          <a:p>
            <a:r>
              <a:rPr lang="nb-NO" sz="1200" b="1" dirty="0">
                <a:solidFill>
                  <a:srgbClr val="006699"/>
                </a:solidFill>
                <a:latin typeface="Consolas" panose="020B0609020204030204" pitchFamily="49" charset="0"/>
              </a:rPr>
              <a:t>for</a:t>
            </a:r>
            <a:r>
              <a:rPr lang="nb-NO" sz="1200" dirty="0">
                <a:solidFill>
                  <a:srgbClr val="000000"/>
                </a:solidFill>
                <a:latin typeface="Consolas" panose="020B0609020204030204" pitchFamily="49" charset="0"/>
              </a:rPr>
              <a:t> letter </a:t>
            </a:r>
            <a:r>
              <a:rPr lang="nb-NO" sz="1200" b="1" dirty="0">
                <a:solidFill>
                  <a:srgbClr val="006699"/>
                </a:solidFill>
                <a:latin typeface="Consolas" panose="020B0609020204030204" pitchFamily="49" charset="0"/>
              </a:rPr>
              <a:t>in</a:t>
            </a:r>
            <a:r>
              <a:rPr lang="nb-NO" sz="1200" dirty="0">
                <a:solidFill>
                  <a:srgbClr val="000000"/>
                </a:solidFill>
                <a:latin typeface="Consolas" panose="020B0609020204030204" pitchFamily="49" charset="0"/>
              </a:rPr>
              <a:t> </a:t>
            </a:r>
            <a:r>
              <a:rPr lang="nb-NO" sz="1200" dirty="0">
                <a:solidFill>
                  <a:srgbClr val="0000FF"/>
                </a:solidFill>
                <a:latin typeface="Consolas" panose="020B0609020204030204" pitchFamily="49" charset="0"/>
              </a:rPr>
              <a:t>"PYTHON"</a:t>
            </a:r>
            <a:r>
              <a:rPr lang="nb-NO" sz="1200" dirty="0">
                <a:solidFill>
                  <a:srgbClr val="000000"/>
                </a:solidFill>
                <a:latin typeface="Consolas" panose="020B0609020204030204" pitchFamily="49" charset="0"/>
              </a:rPr>
              <a:t>:  </a:t>
            </a:r>
            <a:endParaRPr lang="nb-NO" sz="1200" dirty="0">
              <a:solidFill>
                <a:srgbClr val="5C5C5C"/>
              </a:solidFill>
              <a:latin typeface="Consolas" panose="020B0609020204030204" pitchFamily="49" charset="0"/>
            </a:endParaRPr>
          </a:p>
          <a:p>
            <a:r>
              <a:rPr lang="nb-NO" sz="1200" dirty="0">
                <a:solidFill>
                  <a:srgbClr val="000000"/>
                </a:solidFill>
                <a:latin typeface="Consolas" panose="020B0609020204030204" pitchFamily="49" charset="0"/>
              </a:rPr>
              <a:t>    </a:t>
            </a:r>
            <a:r>
              <a:rPr lang="nb-NO" sz="1200" b="1" dirty="0" err="1">
                <a:solidFill>
                  <a:srgbClr val="006699"/>
                </a:solidFill>
                <a:latin typeface="Consolas" panose="020B0609020204030204" pitchFamily="49" charset="0"/>
              </a:rPr>
              <a:t>if</a:t>
            </a:r>
            <a:r>
              <a:rPr lang="nb-NO" sz="1200" dirty="0">
                <a:solidFill>
                  <a:srgbClr val="000000"/>
                </a:solidFill>
                <a:latin typeface="Consolas" panose="020B0609020204030204" pitchFamily="49" charset="0"/>
              </a:rPr>
              <a:t> letter == </a:t>
            </a:r>
            <a:r>
              <a:rPr lang="nb-NO" sz="1200" dirty="0">
                <a:solidFill>
                  <a:srgbClr val="0000FF"/>
                </a:solidFill>
                <a:latin typeface="Consolas" panose="020B0609020204030204" pitchFamily="49" charset="0"/>
              </a:rPr>
              <a:t>"H"</a:t>
            </a:r>
            <a:r>
              <a:rPr lang="nb-NO" sz="1200" dirty="0">
                <a:solidFill>
                  <a:srgbClr val="000000"/>
                </a:solidFill>
                <a:latin typeface="Consolas" panose="020B0609020204030204" pitchFamily="49" charset="0"/>
              </a:rPr>
              <a:t>:  </a:t>
            </a:r>
            <a:endParaRPr lang="nb-NO" sz="1200" dirty="0">
              <a:solidFill>
                <a:srgbClr val="5C5C5C"/>
              </a:solidFill>
              <a:latin typeface="Consolas" panose="020B0609020204030204" pitchFamily="49" charset="0"/>
            </a:endParaRPr>
          </a:p>
          <a:p>
            <a:r>
              <a:rPr lang="nb-NO" sz="1200" dirty="0">
                <a:solidFill>
                  <a:srgbClr val="000000"/>
                </a:solidFill>
                <a:latin typeface="Consolas" panose="020B0609020204030204" pitchFamily="49" charset="0"/>
              </a:rPr>
              <a:t>        </a:t>
            </a:r>
            <a:r>
              <a:rPr lang="nb-NO" sz="1200" b="1" dirty="0">
                <a:solidFill>
                  <a:srgbClr val="006699"/>
                </a:solidFill>
                <a:latin typeface="Consolas" panose="020B0609020204030204" pitchFamily="49" charset="0"/>
              </a:rPr>
              <a:t>pass</a:t>
            </a:r>
            <a:r>
              <a:rPr lang="nb-NO" sz="1200" dirty="0">
                <a:solidFill>
                  <a:srgbClr val="000000"/>
                </a:solidFill>
                <a:latin typeface="Consolas" panose="020B0609020204030204" pitchFamily="49" charset="0"/>
              </a:rPr>
              <a:t>  </a:t>
            </a:r>
            <a:endParaRPr lang="nb-NO" sz="1200" dirty="0">
              <a:solidFill>
                <a:srgbClr val="5C5C5C"/>
              </a:solidFill>
              <a:latin typeface="Consolas" panose="020B0609020204030204" pitchFamily="49" charset="0"/>
            </a:endParaRPr>
          </a:p>
          <a:p>
            <a:r>
              <a:rPr lang="nb-NO" sz="1200" dirty="0">
                <a:solidFill>
                  <a:srgbClr val="000000"/>
                </a:solidFill>
                <a:latin typeface="Consolas" panose="020B0609020204030204" pitchFamily="49" charset="0"/>
              </a:rPr>
              <a:t>    </a:t>
            </a:r>
            <a:r>
              <a:rPr lang="nb-NO" sz="1200" b="1" dirty="0">
                <a:solidFill>
                  <a:srgbClr val="006699"/>
                </a:solidFill>
                <a:latin typeface="Consolas" panose="020B0609020204030204" pitchFamily="49" charset="0"/>
              </a:rPr>
              <a:t>print</a:t>
            </a:r>
            <a:r>
              <a:rPr lang="nb-NO" sz="1200" dirty="0">
                <a:solidFill>
                  <a:srgbClr val="000000"/>
                </a:solidFill>
                <a:latin typeface="Consolas" panose="020B0609020204030204" pitchFamily="49" charset="0"/>
              </a:rPr>
              <a:t>(</a:t>
            </a:r>
            <a:r>
              <a:rPr lang="nb-NO" sz="1200" dirty="0">
                <a:solidFill>
                  <a:srgbClr val="0000FF"/>
                </a:solidFill>
                <a:latin typeface="Consolas" panose="020B0609020204030204" pitchFamily="49" charset="0"/>
              </a:rPr>
              <a:t>'letter'</a:t>
            </a:r>
            <a:r>
              <a:rPr lang="nb-NO" sz="1200" dirty="0">
                <a:solidFill>
                  <a:srgbClr val="000000"/>
                </a:solidFill>
                <a:latin typeface="Consolas" panose="020B0609020204030204" pitchFamily="49" charset="0"/>
              </a:rPr>
              <a:t>, letter) </a:t>
            </a:r>
            <a:endParaRPr lang="nb-NO" sz="1200" b="0" i="0" dirty="0">
              <a:solidFill>
                <a:srgbClr val="5C5C5C"/>
              </a:solidFill>
              <a:effectLst/>
              <a:latin typeface="Consolas" panose="020B0609020204030204" pitchFamily="49" charset="0"/>
            </a:endParaRPr>
          </a:p>
        </p:txBody>
      </p:sp>
      <p:sp>
        <p:nvSpPr>
          <p:cNvPr id="13" name="TextBox 12"/>
          <p:cNvSpPr txBox="1"/>
          <p:nvPr/>
        </p:nvSpPr>
        <p:spPr>
          <a:xfrm>
            <a:off x="628650" y="4840941"/>
            <a:ext cx="1460126" cy="2401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29BA74"/>
                </a:solidFill>
              </a:rPr>
              <a:t>Output</a:t>
            </a:r>
          </a:p>
        </p:txBody>
      </p:sp>
      <p:sp>
        <p:nvSpPr>
          <p:cNvPr id="24" name="TextBox 23"/>
          <p:cNvSpPr txBox="1"/>
          <p:nvPr/>
        </p:nvSpPr>
        <p:spPr>
          <a:xfrm>
            <a:off x="4429434" y="4840941"/>
            <a:ext cx="1460126" cy="2401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29BA74"/>
                </a:solidFill>
              </a:rPr>
              <a:t>Output</a:t>
            </a:r>
          </a:p>
        </p:txBody>
      </p:sp>
      <p:sp>
        <p:nvSpPr>
          <p:cNvPr id="25" name="TextBox 24"/>
          <p:cNvSpPr txBox="1"/>
          <p:nvPr/>
        </p:nvSpPr>
        <p:spPr>
          <a:xfrm>
            <a:off x="8437258" y="4840941"/>
            <a:ext cx="1460126" cy="2401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29BA74"/>
                </a:solidFill>
              </a:rPr>
              <a:t>Output</a:t>
            </a:r>
          </a:p>
        </p:txBody>
      </p:sp>
    </p:spTree>
    <p:extLst>
      <p:ext uri="{BB962C8B-B14F-4D97-AF65-F5344CB8AC3E}">
        <p14:creationId xmlns:p14="http://schemas.microsoft.com/office/powerpoint/2010/main" val="3793169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hlinkClick r:id="rId21" action="ppaction://hlinksldjump"/>
          </p:cNvPr>
          <p:cNvSpPr/>
          <p:nvPr>
            <p:custDataLst>
              <p:tags r:id="rId3"/>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Annexes</a:t>
            </a:r>
          </a:p>
        </p:txBody>
      </p:sp>
      <p:sp>
        <p:nvSpPr>
          <p:cNvPr id="33" name="Rectangle 32">
            <a:hlinkClick r:id="rId22" action="ppaction://hlinksldjump"/>
          </p:cNvPr>
          <p:cNvSpPr/>
          <p:nvPr>
            <p:custDataLst>
              <p:tags r:id="rId4"/>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Decorator</a:t>
            </a:r>
          </a:p>
        </p:txBody>
      </p:sp>
      <p:sp>
        <p:nvSpPr>
          <p:cNvPr id="32" name="Rectangle 31">
            <a:hlinkClick r:id="rId23" action="ppaction://hlinksldjump"/>
          </p:cNvPr>
          <p:cNvSpPr/>
          <p:nvPr>
            <p:custDataLst>
              <p:tags r:id="rId5"/>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Generator</a:t>
            </a:r>
          </a:p>
        </p:txBody>
      </p:sp>
      <p:sp>
        <p:nvSpPr>
          <p:cNvPr id="31" name="Rectangle 30">
            <a:hlinkClick r:id="rId24" action="ppaction://hlinksldjump"/>
          </p:cNvPr>
          <p:cNvSpPr/>
          <p:nvPr>
            <p:custDataLst>
              <p:tags r:id="rId6"/>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Functional traits</a:t>
            </a:r>
          </a:p>
        </p:txBody>
      </p:sp>
      <p:sp>
        <p:nvSpPr>
          <p:cNvPr id="30" name="Rectangle 29">
            <a:hlinkClick r:id="rId25" action="ppaction://hlinksldjump"/>
          </p:cNvPr>
          <p:cNvSpPr/>
          <p:nvPr>
            <p:custDataLst>
              <p:tags r:id="rId7"/>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Iterables</a:t>
            </a:r>
          </a:p>
        </p:txBody>
      </p:sp>
      <p:sp>
        <p:nvSpPr>
          <p:cNvPr id="29" name="Rectangle 28">
            <a:hlinkClick r:id="rId26" action="ppaction://hlinksldjump"/>
          </p:cNvPr>
          <p:cNvSpPr/>
          <p:nvPr>
            <p:custDataLst>
              <p:tags r:id="rId8"/>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Advanced Python</a:t>
            </a:r>
          </a:p>
        </p:txBody>
      </p:sp>
      <p:sp>
        <p:nvSpPr>
          <p:cNvPr id="28" name="Rectangle 27">
            <a:hlinkClick r:id="rId27" action="ppaction://hlinksldjump"/>
          </p:cNvPr>
          <p:cNvSpPr/>
          <p:nvPr>
            <p:custDataLst>
              <p:tags r:id="rId9"/>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Modules</a:t>
            </a:r>
          </a:p>
        </p:txBody>
      </p:sp>
      <p:sp>
        <p:nvSpPr>
          <p:cNvPr id="27" name="Oval 26"/>
          <p:cNvSpPr/>
          <p:nvPr>
            <p:custDataLst>
              <p:tags r:id="rId10"/>
            </p:custDataLst>
          </p:nvPr>
        </p:nvSpPr>
        <p:spPr>
          <a:xfrm>
            <a:off x="4714058" y="307550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26" name="Picture 25"/>
          <p:cNvPicPr>
            <a:picLocks/>
          </p:cNvPicPr>
          <p:nvPr>
            <p:custDataLst>
              <p:tags r:id="rId11"/>
            </p:custDataLst>
          </p:nvPr>
        </p:nvPicPr>
        <p:blipFill>
          <a:blip r:embed="rId28">
            <a:extLst>
              <a:ext uri="{28A0092B-C50C-407E-A947-70E740481C1C}">
                <a14:useLocalDpi xmlns:a14="http://schemas.microsoft.com/office/drawing/2010/main" val="0"/>
              </a:ext>
            </a:extLst>
          </a:blip>
          <a:stretch>
            <a:fillRect/>
          </a:stretch>
        </p:blipFill>
        <p:spPr>
          <a:xfrm>
            <a:off x="4714058" y="3075507"/>
            <a:ext cx="293147" cy="292608"/>
          </a:xfrm>
          <a:prstGeom prst="rect">
            <a:avLst/>
          </a:prstGeom>
        </p:spPr>
      </p:pic>
      <p:sp>
        <p:nvSpPr>
          <p:cNvPr id="25" name="Rectangle 24">
            <a:hlinkClick r:id="rId29" action="ppaction://hlinksldjump"/>
          </p:cNvPr>
          <p:cNvSpPr/>
          <p:nvPr>
            <p:custDataLst>
              <p:tags r:id="rId12"/>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Functions</a:t>
            </a:r>
          </a:p>
        </p:txBody>
      </p:sp>
      <p:sp>
        <p:nvSpPr>
          <p:cNvPr id="24" name="Rectangle 23">
            <a:hlinkClick r:id="rId30" action="ppaction://hlinksldjump"/>
          </p:cNvPr>
          <p:cNvSpPr/>
          <p:nvPr>
            <p:custDataLst>
              <p:tags r:id="rId13"/>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Control structures</a:t>
            </a:r>
          </a:p>
        </p:txBody>
      </p:sp>
      <p:sp>
        <p:nvSpPr>
          <p:cNvPr id="23" name="Rectangle 22">
            <a:hlinkClick r:id="rId31" action="ppaction://hlinksldjump"/>
          </p:cNvPr>
          <p:cNvSpPr/>
          <p:nvPr>
            <p:custDataLst>
              <p:tags r:id="rId14"/>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Expressions</a:t>
            </a:r>
          </a:p>
        </p:txBody>
      </p:sp>
      <p:sp>
        <p:nvSpPr>
          <p:cNvPr id="22" name="Rectangle 21">
            <a:hlinkClick r:id="rId32" action="ppaction://hlinksldjump"/>
          </p:cNvPr>
          <p:cNvSpPr/>
          <p:nvPr>
            <p:custDataLst>
              <p:tags r:id="rId15"/>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Python Basics refresher (Pre-read)</a:t>
            </a:r>
          </a:p>
        </p:txBody>
      </p:sp>
      <p:sp>
        <p:nvSpPr>
          <p:cNvPr id="21" name="Rectangle 20">
            <a:hlinkClick r:id="rId33" action="ppaction://hlinksldjump"/>
          </p:cNvPr>
          <p:cNvSpPr/>
          <p:nvPr>
            <p:custDataLst>
              <p:tags r:id="rId16"/>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Overview</a:t>
            </a:r>
          </a:p>
        </p:txBody>
      </p:sp>
      <p:sp>
        <p:nvSpPr>
          <p:cNvPr id="20" name="Rectangle 19">
            <a:hlinkClick r:id="rId34" action="ppaction://hlinksldjump"/>
          </p:cNvPr>
          <p:cNvSpPr/>
          <p:nvPr>
            <p:custDataLst>
              <p:tags r:id="rId17"/>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Requirements</a:t>
            </a:r>
          </a:p>
        </p:txBody>
      </p:sp>
      <p:sp>
        <p:nvSpPr>
          <p:cNvPr id="19" name="Title 18"/>
          <p:cNvSpPr>
            <a:spLocks noGrp="1"/>
          </p:cNvSpPr>
          <p:nvPr>
            <p:ph type="title"/>
            <p:custDataLst>
              <p:tags r:id="rId18"/>
            </p:custDataLst>
          </p:nvPr>
        </p:nvSpPr>
        <p:spPr/>
        <p:txBody>
          <a:bodyPr/>
          <a:lstStyle/>
          <a:p>
            <a:r>
              <a:rPr lang="en-US" smtClean="0"/>
              <a:t>Agenda</a:t>
            </a:r>
            <a:endParaRPr lang="en-US"/>
          </a:p>
        </p:txBody>
      </p:sp>
      <p:graphicFrame>
        <p:nvGraphicFramePr>
          <p:cNvPr id="18" name="Object 17" hidden="1"/>
          <p:cNvGraphicFramePr>
            <a:graphicFrameLocks noChangeAspect="1"/>
          </p:cNvGraphicFramePr>
          <p:nvPr>
            <p:custDataLst>
              <p:tags r:id="rId19"/>
            </p:custDataLst>
            <p:extLst>
              <p:ext uri="{D42A27DB-BD31-4B8C-83A1-F6EECF244321}">
                <p14:modId xmlns:p14="http://schemas.microsoft.com/office/powerpoint/2010/main" val="24055764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791" name="think-cell Slide" r:id="rId35" imgW="473" imgH="473" progId="TCLayout.ActiveDocument.1">
                  <p:embed/>
                </p:oleObj>
              </mc:Choice>
              <mc:Fallback>
                <p:oleObj name="think-cell Slide" r:id="rId35" imgW="473" imgH="473"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53292012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8732270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557"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6" name="Rectangle 25"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9" name="Rectangle 28"/>
          <p:cNvSpPr/>
          <p:nvPr/>
        </p:nvSpPr>
        <p:spPr>
          <a:xfrm>
            <a:off x="639562" y="3974213"/>
            <a:ext cx="4143877" cy="308697"/>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 name="Rectangle 13"/>
          <p:cNvSpPr/>
          <p:nvPr/>
        </p:nvSpPr>
        <p:spPr>
          <a:xfrm>
            <a:off x="630134" y="2463725"/>
            <a:ext cx="4143877" cy="77109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Title 1"/>
          <p:cNvSpPr>
            <a:spLocks noGrp="1"/>
          </p:cNvSpPr>
          <p:nvPr>
            <p:ph type="title"/>
          </p:nvPr>
        </p:nvSpPr>
        <p:spPr/>
        <p:txBody>
          <a:bodyPr/>
          <a:lstStyle/>
          <a:p>
            <a:r>
              <a:rPr lang="fr-FR" dirty="0" err="1"/>
              <a:t>Define</a:t>
            </a:r>
            <a:r>
              <a:rPr lang="fr-FR" dirty="0"/>
              <a:t> </a:t>
            </a:r>
            <a:r>
              <a:rPr lang="fr-FR" dirty="0" err="1"/>
              <a:t>functions</a:t>
            </a:r>
            <a:r>
              <a:rPr lang="fr-FR" dirty="0"/>
              <a:t> and arguments</a:t>
            </a:r>
            <a:endParaRPr lang="en-US" dirty="0"/>
          </a:p>
        </p:txBody>
      </p:sp>
      <p:sp>
        <p:nvSpPr>
          <p:cNvPr id="7" name="ee4pHeader1"/>
          <p:cNvSpPr txBox="1"/>
          <p:nvPr/>
        </p:nvSpPr>
        <p:spPr>
          <a:xfrm>
            <a:off x="628650" y="1151767"/>
            <a:ext cx="4995640" cy="759600"/>
          </a:xfrm>
          <a:prstGeom prst="rect">
            <a:avLst/>
          </a:prstGeom>
          <a:noFill/>
          <a:ln cap="rnd">
            <a:noFill/>
          </a:ln>
        </p:spPr>
        <p:txBody>
          <a:bodyPr wrap="square" lIns="0" tIns="0" rIns="0" bIns="0" rtlCol="0" anchor="b">
            <a:noAutofit/>
          </a:bodyPr>
          <a:lstStyle/>
          <a:p>
            <a:pPr marL="0" lvl="3"/>
            <a:r>
              <a:rPr lang="en-US" sz="2400" dirty="0">
                <a:solidFill>
                  <a:schemeClr val="tx2"/>
                </a:solidFill>
              </a:rPr>
              <a:t>Defining functions</a:t>
            </a:r>
          </a:p>
        </p:txBody>
      </p:sp>
      <p:sp>
        <p:nvSpPr>
          <p:cNvPr id="8" name="ee4pHeader2"/>
          <p:cNvSpPr txBox="1"/>
          <p:nvPr/>
        </p:nvSpPr>
        <p:spPr>
          <a:xfrm>
            <a:off x="6541525" y="1162565"/>
            <a:ext cx="4995640" cy="759600"/>
          </a:xfrm>
          <a:prstGeom prst="rect">
            <a:avLst/>
          </a:prstGeom>
          <a:noFill/>
          <a:ln cap="rnd">
            <a:noFill/>
          </a:ln>
        </p:spPr>
        <p:txBody>
          <a:bodyPr wrap="square" lIns="0" tIns="0" rIns="0" bIns="0" rtlCol="0" anchor="b">
            <a:noAutofit/>
          </a:bodyPr>
          <a:lstStyle/>
          <a:p>
            <a:pPr marL="0" lvl="3"/>
            <a:r>
              <a:rPr lang="en-US" sz="2400" dirty="0">
                <a:solidFill>
                  <a:schemeClr val="tx2"/>
                </a:solidFill>
              </a:rPr>
              <a:t>Optional arguments</a:t>
            </a:r>
          </a:p>
        </p:txBody>
      </p:sp>
      <p:sp>
        <p:nvSpPr>
          <p:cNvPr id="10" name="TextBox 9"/>
          <p:cNvSpPr txBox="1"/>
          <p:nvPr/>
        </p:nvSpPr>
        <p:spPr>
          <a:xfrm>
            <a:off x="6541525" y="2266053"/>
            <a:ext cx="4529067" cy="33936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300"/>
              </a:spcAft>
            </a:pPr>
            <a:r>
              <a:rPr lang="fr-FR" sz="1400" dirty="0" err="1">
                <a:solidFill>
                  <a:srgbClr val="575757"/>
                </a:solidFill>
              </a:rPr>
              <a:t>Allow</a:t>
            </a:r>
            <a:r>
              <a:rPr lang="fr-FR" sz="1400" dirty="0">
                <a:solidFill>
                  <a:srgbClr val="575757"/>
                </a:solidFill>
              </a:rPr>
              <a:t> </a:t>
            </a:r>
            <a:r>
              <a:rPr lang="fr-FR" sz="1400" dirty="0" err="1">
                <a:solidFill>
                  <a:srgbClr val="575757"/>
                </a:solidFill>
              </a:rPr>
              <a:t>function</a:t>
            </a:r>
            <a:r>
              <a:rPr lang="fr-FR" sz="1400" dirty="0">
                <a:solidFill>
                  <a:srgbClr val="575757"/>
                </a:solidFill>
              </a:rPr>
              <a:t> to </a:t>
            </a:r>
            <a:r>
              <a:rPr lang="fr-FR" sz="1400" dirty="0" err="1">
                <a:solidFill>
                  <a:srgbClr val="575757"/>
                </a:solidFill>
              </a:rPr>
              <a:t>accept</a:t>
            </a:r>
            <a:r>
              <a:rPr lang="fr-FR" sz="1400" dirty="0">
                <a:solidFill>
                  <a:srgbClr val="575757"/>
                </a:solidFill>
              </a:rPr>
              <a:t> </a:t>
            </a:r>
            <a:r>
              <a:rPr lang="fr-FR" sz="1400" dirty="0" err="1">
                <a:solidFill>
                  <a:srgbClr val="575757"/>
                </a:solidFill>
              </a:rPr>
              <a:t>optional</a:t>
            </a:r>
            <a:r>
              <a:rPr lang="fr-FR" sz="1400" dirty="0">
                <a:solidFill>
                  <a:srgbClr val="575757"/>
                </a:solidFill>
              </a:rPr>
              <a:t> arguments : </a:t>
            </a:r>
          </a:p>
          <a:p>
            <a:pPr marL="324000" lvl="1" indent="-216000">
              <a:spcAft>
                <a:spcPts val="300"/>
              </a:spcAft>
              <a:buClr>
                <a:schemeClr val="tx2">
                  <a:lumMod val="100000"/>
                </a:schemeClr>
              </a:buClr>
              <a:buSzPct val="100000"/>
              <a:buFont typeface="Trebuchet MS" panose="020B0603020202020204" pitchFamily="34" charset="0"/>
              <a:buChar char="•"/>
            </a:pPr>
            <a:r>
              <a:rPr lang="fr-FR" sz="1400" dirty="0">
                <a:solidFill>
                  <a:schemeClr val="tx1">
                    <a:lumMod val="100000"/>
                  </a:schemeClr>
                </a:solidFill>
                <a:latin typeface="Trebuchet MS" panose="020B0603020202020204" pitchFamily="34" charset="0"/>
              </a:rPr>
              <a:t>*</a:t>
            </a:r>
            <a:r>
              <a:rPr lang="fr-FR" sz="1400" dirty="0" err="1">
                <a:solidFill>
                  <a:schemeClr val="tx1">
                    <a:lumMod val="100000"/>
                  </a:schemeClr>
                </a:solidFill>
                <a:latin typeface="Trebuchet MS" panose="020B0603020202020204" pitchFamily="34" charset="0"/>
              </a:rPr>
              <a:t>args</a:t>
            </a:r>
            <a:r>
              <a:rPr lang="fr-FR" sz="1400" dirty="0">
                <a:solidFill>
                  <a:schemeClr val="tx1">
                    <a:lumMod val="100000"/>
                  </a:schemeClr>
                </a:solidFill>
                <a:latin typeface="Trebuchet MS" panose="020B0603020202020204" pitchFamily="34" charset="0"/>
              </a:rPr>
              <a:t> for </a:t>
            </a:r>
            <a:r>
              <a:rPr lang="fr-FR" sz="1400" dirty="0" err="1">
                <a:solidFill>
                  <a:schemeClr val="tx1">
                    <a:lumMod val="100000"/>
                  </a:schemeClr>
                </a:solidFill>
                <a:latin typeface="Trebuchet MS" panose="020B0603020202020204" pitchFamily="34" charset="0"/>
              </a:rPr>
              <a:t>optional</a:t>
            </a:r>
            <a:r>
              <a:rPr lang="fr-FR" sz="1400" dirty="0">
                <a:solidFill>
                  <a:schemeClr val="tx1">
                    <a:lumMod val="100000"/>
                  </a:schemeClr>
                </a:solidFill>
                <a:latin typeface="Trebuchet MS" panose="020B0603020202020204" pitchFamily="34" charset="0"/>
              </a:rPr>
              <a:t> </a:t>
            </a:r>
            <a:r>
              <a:rPr lang="fr-FR" sz="1400" i="1" dirty="0" err="1">
                <a:solidFill>
                  <a:schemeClr val="tx1">
                    <a:lumMod val="100000"/>
                  </a:schemeClr>
                </a:solidFill>
                <a:latin typeface="Trebuchet MS" panose="020B0603020202020204" pitchFamily="34" charset="0"/>
              </a:rPr>
              <a:t>positional</a:t>
            </a:r>
            <a:r>
              <a:rPr lang="fr-FR" sz="1400" dirty="0">
                <a:solidFill>
                  <a:schemeClr val="tx1">
                    <a:lumMod val="100000"/>
                  </a:schemeClr>
                </a:solidFill>
                <a:latin typeface="Trebuchet MS" panose="020B0603020202020204" pitchFamily="34" charset="0"/>
              </a:rPr>
              <a:t> arguments </a:t>
            </a:r>
          </a:p>
          <a:p>
            <a:pPr marL="324000" lvl="1" indent="-216000">
              <a:spcAft>
                <a:spcPts val="300"/>
              </a:spcAft>
              <a:buClr>
                <a:schemeClr val="tx2">
                  <a:lumMod val="100000"/>
                </a:schemeClr>
              </a:buClr>
              <a:buSzPct val="100000"/>
              <a:buFont typeface="Trebuchet MS" panose="020B0603020202020204" pitchFamily="34" charset="0"/>
              <a:buChar char="•"/>
            </a:pPr>
            <a:r>
              <a:rPr lang="fr-FR" sz="1400" dirty="0">
                <a:solidFill>
                  <a:schemeClr val="tx1">
                    <a:lumMod val="100000"/>
                  </a:schemeClr>
                </a:solidFill>
                <a:latin typeface="Trebuchet MS" panose="020B0603020202020204" pitchFamily="34" charset="0"/>
              </a:rPr>
              <a:t>**</a:t>
            </a:r>
            <a:r>
              <a:rPr lang="fr-FR" sz="1400" dirty="0" err="1">
                <a:solidFill>
                  <a:schemeClr val="tx1">
                    <a:lumMod val="100000"/>
                  </a:schemeClr>
                </a:solidFill>
                <a:latin typeface="Trebuchet MS" panose="020B0603020202020204" pitchFamily="34" charset="0"/>
              </a:rPr>
              <a:t>kwargs</a:t>
            </a:r>
            <a:r>
              <a:rPr lang="fr-FR" sz="1400" dirty="0">
                <a:solidFill>
                  <a:schemeClr val="tx1">
                    <a:lumMod val="100000"/>
                  </a:schemeClr>
                </a:solidFill>
                <a:latin typeface="Trebuchet MS" panose="020B0603020202020204" pitchFamily="34" charset="0"/>
              </a:rPr>
              <a:t> for </a:t>
            </a:r>
            <a:r>
              <a:rPr lang="fr-FR" sz="1400" dirty="0" err="1">
                <a:solidFill>
                  <a:schemeClr val="tx1">
                    <a:lumMod val="100000"/>
                  </a:schemeClr>
                </a:solidFill>
                <a:latin typeface="Trebuchet MS" panose="020B0603020202020204" pitchFamily="34" charset="0"/>
              </a:rPr>
              <a:t>optional</a:t>
            </a:r>
            <a:r>
              <a:rPr lang="fr-FR" sz="1400" dirty="0">
                <a:solidFill>
                  <a:schemeClr val="tx1">
                    <a:lumMod val="100000"/>
                  </a:schemeClr>
                </a:solidFill>
                <a:latin typeface="Trebuchet MS" panose="020B0603020202020204" pitchFamily="34" charset="0"/>
              </a:rPr>
              <a:t> </a:t>
            </a:r>
            <a:r>
              <a:rPr lang="fr-FR" sz="1400" i="1" dirty="0">
                <a:solidFill>
                  <a:schemeClr val="tx1">
                    <a:lumMod val="100000"/>
                  </a:schemeClr>
                </a:solidFill>
                <a:latin typeface="Trebuchet MS" panose="020B0603020202020204" pitchFamily="34" charset="0"/>
              </a:rPr>
              <a:t>keyword </a:t>
            </a:r>
            <a:r>
              <a:rPr lang="fr-FR" sz="1400" dirty="0">
                <a:solidFill>
                  <a:schemeClr val="tx1">
                    <a:lumMod val="100000"/>
                  </a:schemeClr>
                </a:solidFill>
                <a:latin typeface="Trebuchet MS" panose="020B0603020202020204" pitchFamily="34" charset="0"/>
              </a:rPr>
              <a:t>arguments</a:t>
            </a:r>
            <a:endParaRPr lang="en-US" sz="1400" dirty="0" err="1">
              <a:solidFill>
                <a:schemeClr val="tx1">
                  <a:lumMod val="100000"/>
                </a:schemeClr>
              </a:solidFill>
              <a:latin typeface="Trebuchet MS" panose="020B0603020202020204" pitchFamily="34" charset="0"/>
            </a:endParaRPr>
          </a:p>
        </p:txBody>
      </p:sp>
      <p:sp>
        <p:nvSpPr>
          <p:cNvPr id="15" name="Rectangle 14"/>
          <p:cNvSpPr/>
          <p:nvPr/>
        </p:nvSpPr>
        <p:spPr>
          <a:xfrm>
            <a:off x="6696076" y="2854336"/>
            <a:ext cx="4688641" cy="1386280"/>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2" name="Rectangular Callout 11"/>
          <p:cNvSpPr/>
          <p:nvPr/>
        </p:nvSpPr>
        <p:spPr>
          <a:xfrm>
            <a:off x="8623425" y="3382487"/>
            <a:ext cx="1715678" cy="276999"/>
          </a:xfrm>
          <a:prstGeom prst="wedgeRectCallout">
            <a:avLst>
              <a:gd name="adj1" fmla="val -58195"/>
              <a:gd name="adj2" fmla="val -4340"/>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dirty="0">
                <a:solidFill>
                  <a:srgbClr val="575757"/>
                </a:solidFill>
              </a:rPr>
              <a:t>Collected as </a:t>
            </a:r>
            <a:r>
              <a:rPr lang="en-US" sz="1200" b="1" dirty="0">
                <a:solidFill>
                  <a:srgbClr val="575757"/>
                </a:solidFill>
              </a:rPr>
              <a:t>tuple</a:t>
            </a:r>
          </a:p>
        </p:txBody>
      </p:sp>
      <p:sp>
        <p:nvSpPr>
          <p:cNvPr id="13" name="Rectangular Callout 12"/>
          <p:cNvSpPr/>
          <p:nvPr/>
        </p:nvSpPr>
        <p:spPr>
          <a:xfrm>
            <a:off x="8802534" y="3838241"/>
            <a:ext cx="1934596" cy="276999"/>
          </a:xfrm>
          <a:prstGeom prst="wedgeRectCallout">
            <a:avLst>
              <a:gd name="adj1" fmla="val -58195"/>
              <a:gd name="adj2" fmla="val -4340"/>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dirty="0">
                <a:solidFill>
                  <a:srgbClr val="575757"/>
                </a:solidFill>
              </a:rPr>
              <a:t>Collected as </a:t>
            </a:r>
            <a:r>
              <a:rPr lang="en-US" sz="1200" b="1" dirty="0">
                <a:solidFill>
                  <a:srgbClr val="575757"/>
                </a:solidFill>
              </a:rPr>
              <a:t>dictionary</a:t>
            </a:r>
          </a:p>
        </p:txBody>
      </p:sp>
      <p:sp>
        <p:nvSpPr>
          <p:cNvPr id="6" name="TextBox 5"/>
          <p:cNvSpPr txBox="1"/>
          <p:nvPr/>
        </p:nvSpPr>
        <p:spPr>
          <a:xfrm>
            <a:off x="538065" y="1970368"/>
            <a:ext cx="2112738" cy="5426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Classic definition</a:t>
            </a:r>
          </a:p>
        </p:txBody>
      </p:sp>
      <p:sp>
        <p:nvSpPr>
          <p:cNvPr id="22" name="Rectangle 21"/>
          <p:cNvSpPr/>
          <p:nvPr/>
        </p:nvSpPr>
        <p:spPr>
          <a:xfrm>
            <a:off x="6693973" y="4399088"/>
            <a:ext cx="4690744" cy="2123658"/>
          </a:xfrm>
          <a:prstGeom prst="rect">
            <a:avLst/>
          </a:prstGeom>
          <a:solidFill>
            <a:srgbClr val="FFFFFF"/>
          </a:solidFill>
          <a:ln w="9525" cap="flat" cmpd="sng" algn="ctr">
            <a:solidFill>
              <a:srgbClr val="7F7F7F"/>
            </a:solidFill>
            <a:prstDash val="solid"/>
            <a:round/>
            <a:headEnd type="none" w="med" len="med"/>
            <a:tailEnd type="none" w="med" len="med"/>
          </a:ln>
        </p:spPr>
        <p:txBody>
          <a:bodyPr wrap="square">
            <a:spAutoFit/>
          </a:bodyPr>
          <a:lstStyle/>
          <a:p>
            <a:r>
              <a:rPr lang="fr-FR" sz="1200" dirty="0">
                <a:solidFill>
                  <a:srgbClr val="000000"/>
                </a:solidFill>
                <a:latin typeface="Consolas" panose="020B0609020204030204" pitchFamily="49" charset="0"/>
              </a:rPr>
              <a:t>&gt;&gt;&gt; </a:t>
            </a:r>
            <a:r>
              <a:rPr lang="fr-FR" sz="1200" dirty="0" err="1">
                <a:solidFill>
                  <a:srgbClr val="000000"/>
                </a:solidFill>
                <a:latin typeface="Consolas" panose="020B0609020204030204" pitchFamily="49" charset="0"/>
              </a:rPr>
              <a:t>my_func</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"Hello"</a:t>
            </a:r>
            <a:r>
              <a:rPr lang="fr-FR" sz="1200" dirty="0">
                <a:solidFill>
                  <a:srgbClr val="000000"/>
                </a:solidFill>
                <a:latin typeface="Consolas" panose="020B0609020204030204" pitchFamily="49" charset="0"/>
              </a:rPr>
              <a:t>, 1, 2, a=</a:t>
            </a:r>
            <a:r>
              <a:rPr lang="fr-FR" sz="1200" dirty="0">
                <a:solidFill>
                  <a:srgbClr val="0000FF"/>
                </a:solidFill>
                <a:latin typeface="Consolas" panose="020B0609020204030204" pitchFamily="49" charset="0"/>
              </a:rPr>
              <a:t>"value1"</a:t>
            </a:r>
            <a:r>
              <a:rPr lang="fr-FR" sz="1200" dirty="0">
                <a:solidFill>
                  <a:srgbClr val="000000"/>
                </a:solidFill>
                <a:latin typeface="Consolas" panose="020B0609020204030204" pitchFamily="49" charset="0"/>
              </a:rPr>
              <a:t>, b=</a:t>
            </a:r>
            <a:r>
              <a:rPr lang="fr-FR" sz="1200" dirty="0">
                <a:solidFill>
                  <a:srgbClr val="0000FF"/>
                </a:solidFill>
                <a:latin typeface="Consolas" panose="020B0609020204030204" pitchFamily="49" charset="0"/>
              </a:rPr>
              <a:t>"value2"</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Hello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(1, 2)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'a'</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'value1'</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'b'</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'value2'</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&gt;&gt;&gt; </a:t>
            </a:r>
            <a:r>
              <a:rPr lang="fr-FR" sz="1200" dirty="0" err="1">
                <a:solidFill>
                  <a:srgbClr val="000000"/>
                </a:solidFill>
                <a:latin typeface="Consolas" panose="020B0609020204030204" pitchFamily="49" charset="0"/>
              </a:rPr>
              <a:t>my_func</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"Hello"</a:t>
            </a:r>
            <a:r>
              <a:rPr lang="fr-FR" sz="1200" dirty="0">
                <a:solidFill>
                  <a:srgbClr val="000000"/>
                </a:solidFill>
                <a:latin typeface="Consolas" panose="020B0609020204030204" pitchFamily="49" charset="0"/>
              </a:rPr>
              <a:t>, 1, 2, {</a:t>
            </a:r>
            <a:r>
              <a:rPr lang="fr-FR" sz="1200" dirty="0">
                <a:solidFill>
                  <a:srgbClr val="0000FF"/>
                </a:solidFill>
                <a:latin typeface="Consolas" panose="020B0609020204030204" pitchFamily="49" charset="0"/>
              </a:rPr>
              <a:t>"</a:t>
            </a:r>
            <a:r>
              <a:rPr lang="fr-FR" sz="1200" dirty="0" err="1">
                <a:solidFill>
                  <a:srgbClr val="0000FF"/>
                </a:solidFill>
                <a:latin typeface="Consolas" panose="020B0609020204030204" pitchFamily="49" charset="0"/>
              </a:rPr>
              <a:t>a"</a:t>
            </a:r>
            <a:r>
              <a:rPr lang="fr-FR" sz="1200" dirty="0" err="1">
                <a:solidFill>
                  <a:srgbClr val="000000"/>
                </a:solidFill>
                <a:latin typeface="Consolas" panose="020B0609020204030204" pitchFamily="49" charset="0"/>
              </a:rPr>
              <a:t>:</a:t>
            </a:r>
            <a:r>
              <a:rPr lang="fr-FR" sz="1200" dirty="0" err="1">
                <a:solidFill>
                  <a:srgbClr val="0000FF"/>
                </a:solidFill>
                <a:latin typeface="Consolas" panose="020B0609020204030204" pitchFamily="49" charset="0"/>
              </a:rPr>
              <a:t>"value</a:t>
            </a:r>
            <a:r>
              <a:rPr lang="fr-FR" sz="1200" dirty="0">
                <a:solidFill>
                  <a:srgbClr val="0000FF"/>
                </a:solidFill>
                <a:latin typeface="Consolas" panose="020B0609020204030204" pitchFamily="49" charset="0"/>
              </a:rPr>
              <a:t>"</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Hello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(1, 2, {</a:t>
            </a:r>
            <a:r>
              <a:rPr lang="fr-FR" sz="1200" dirty="0">
                <a:solidFill>
                  <a:srgbClr val="0000FF"/>
                </a:solidFill>
                <a:latin typeface="Consolas" panose="020B0609020204030204" pitchFamily="49" charset="0"/>
              </a:rPr>
              <a:t>'a'</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'value</a:t>
            </a:r>
            <a:r>
              <a:rPr lang="fr-FR" sz="1200" dirty="0" smtClean="0">
                <a:solidFill>
                  <a:srgbClr val="0000FF"/>
                </a:solidFill>
                <a:latin typeface="Consolas" panose="020B0609020204030204" pitchFamily="49" charset="0"/>
              </a:rPr>
              <a:t>'</a:t>
            </a:r>
            <a:r>
              <a:rPr lang="fr-FR" sz="1200" dirty="0" smtClean="0">
                <a:solidFill>
                  <a:srgbClr val="000000"/>
                </a:solidFill>
                <a:latin typeface="Consolas" panose="020B0609020204030204" pitchFamily="49" charset="0"/>
              </a:rPr>
              <a:t>})</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&gt;&gt;&gt; </a:t>
            </a:r>
            <a:r>
              <a:rPr lang="fr-FR" sz="1200" dirty="0" err="1">
                <a:solidFill>
                  <a:srgbClr val="000000"/>
                </a:solidFill>
                <a:latin typeface="Consolas" panose="020B0609020204030204" pitchFamily="49" charset="0"/>
              </a:rPr>
              <a:t>my_func</a:t>
            </a:r>
            <a:r>
              <a:rPr lang="fr-FR" sz="1200" dirty="0" smtClean="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"Hello</a:t>
            </a:r>
            <a:r>
              <a:rPr lang="fr-FR" sz="1200" dirty="0" smtClean="0">
                <a:solidFill>
                  <a:srgbClr val="0000FF"/>
                </a:solidFill>
                <a:latin typeface="Consolas" panose="020B0609020204030204" pitchFamily="49" charset="0"/>
              </a:rPr>
              <a:t>", </a:t>
            </a:r>
            <a:r>
              <a:rPr lang="fr-FR" sz="1200" dirty="0" smtClean="0">
                <a:solidFill>
                  <a:srgbClr val="000000"/>
                </a:solidFill>
                <a:latin typeface="Consolas" panose="020B0609020204030204" pitchFamily="49" charset="0"/>
              </a:rPr>
              <a:t>1</a:t>
            </a:r>
            <a:r>
              <a:rPr lang="fr-FR" sz="1200" dirty="0">
                <a:solidFill>
                  <a:srgbClr val="000000"/>
                </a:solidFill>
                <a:latin typeface="Consolas" panose="020B0609020204030204" pitchFamily="49" charset="0"/>
              </a:rPr>
              <a:t>, </a:t>
            </a:r>
            <a:r>
              <a:rPr lang="fr-FR" sz="1200" dirty="0" smtClean="0">
                <a:solidFill>
                  <a:srgbClr val="000000"/>
                </a:solidFill>
                <a:latin typeface="Consolas" panose="020B0609020204030204" pitchFamily="49" charset="0"/>
              </a:rPr>
              <a:t>2],</a:t>
            </a:r>
            <a:r>
              <a:rPr lang="fr-FR" sz="1200" dirty="0">
                <a:solidFill>
                  <a:srgbClr val="000000"/>
                </a:solidFill>
                <a:latin typeface="Consolas" panose="020B0609020204030204" pitchFamily="49" charset="0"/>
              </a:rPr>
              <a:t> </a:t>
            </a:r>
            <a:r>
              <a:rPr lang="fr-FR" sz="1200" dirty="0" smtClean="0">
                <a:solidFill>
                  <a:srgbClr val="000000"/>
                </a:solidFill>
                <a:latin typeface="Consolas" panose="020B0609020204030204" pitchFamily="49" charset="0"/>
              </a:rPr>
              <a:t>**{</a:t>
            </a:r>
            <a:r>
              <a:rPr lang="fr-FR" sz="1200" dirty="0" smtClean="0">
                <a:solidFill>
                  <a:srgbClr val="0000FF"/>
                </a:solidFill>
                <a:latin typeface="Consolas" panose="020B0609020204030204" pitchFamily="49" charset="0"/>
              </a:rPr>
              <a:t>"</a:t>
            </a:r>
            <a:r>
              <a:rPr lang="fr-FR" sz="1200" dirty="0" err="1" smtClean="0">
                <a:solidFill>
                  <a:srgbClr val="0000FF"/>
                </a:solidFill>
                <a:latin typeface="Consolas" panose="020B0609020204030204" pitchFamily="49" charset="0"/>
              </a:rPr>
              <a:t>a</a:t>
            </a:r>
            <a:r>
              <a:rPr lang="fr-FR" sz="1200" dirty="0" err="1">
                <a:solidFill>
                  <a:srgbClr val="0000FF"/>
                </a:solidFill>
                <a:latin typeface="Consolas" panose="020B0609020204030204" pitchFamily="49" charset="0"/>
              </a:rPr>
              <a:t>"</a:t>
            </a:r>
            <a:r>
              <a:rPr lang="fr-FR" sz="1200" dirty="0" err="1">
                <a:solidFill>
                  <a:srgbClr val="000000"/>
                </a:solidFill>
                <a:latin typeface="Consolas" panose="020B0609020204030204" pitchFamily="49" charset="0"/>
              </a:rPr>
              <a:t>:</a:t>
            </a:r>
            <a:r>
              <a:rPr lang="fr-FR" sz="1200" dirty="0" err="1">
                <a:solidFill>
                  <a:srgbClr val="0000FF"/>
                </a:solidFill>
                <a:latin typeface="Consolas" panose="020B0609020204030204" pitchFamily="49" charset="0"/>
              </a:rPr>
              <a:t>"value</a:t>
            </a:r>
            <a:r>
              <a:rPr lang="fr-FR" sz="1200" dirty="0">
                <a:solidFill>
                  <a:srgbClr val="0000FF"/>
                </a:solidFill>
                <a:latin typeface="Consolas" panose="020B0609020204030204" pitchFamily="49" charset="0"/>
              </a:rPr>
              <a:t>"</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Hello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(1, 2)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'a'</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'value'</a:t>
            </a:r>
            <a:r>
              <a:rPr lang="fr-FR" sz="1200" dirty="0">
                <a:solidFill>
                  <a:srgbClr val="000000"/>
                </a:solidFill>
                <a:latin typeface="Consolas" panose="020B0609020204030204" pitchFamily="49" charset="0"/>
              </a:rPr>
              <a:t>}  </a:t>
            </a:r>
            <a:endParaRPr lang="fr-FR" sz="1200" b="0" i="0" dirty="0">
              <a:solidFill>
                <a:srgbClr val="5C5C5C"/>
              </a:solidFill>
              <a:effectLst/>
              <a:latin typeface="Consolas" panose="020B0609020204030204" pitchFamily="49" charset="0"/>
            </a:endParaRPr>
          </a:p>
        </p:txBody>
      </p:sp>
      <p:sp>
        <p:nvSpPr>
          <p:cNvPr id="31" name="TextBox 30"/>
          <p:cNvSpPr txBox="1"/>
          <p:nvPr/>
        </p:nvSpPr>
        <p:spPr>
          <a:xfrm>
            <a:off x="538065" y="3553201"/>
            <a:ext cx="2112738" cy="5426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rgbClr val="575757"/>
                </a:solidFill>
              </a:rPr>
              <a:t>Lambda </a:t>
            </a:r>
            <a:r>
              <a:rPr lang="en-US" dirty="0">
                <a:solidFill>
                  <a:srgbClr val="575757"/>
                </a:solidFill>
              </a:rPr>
              <a:t>definition</a:t>
            </a:r>
          </a:p>
        </p:txBody>
      </p:sp>
      <p:sp>
        <p:nvSpPr>
          <p:cNvPr id="33" name="TextBox 32"/>
          <p:cNvSpPr txBox="1"/>
          <p:nvPr/>
        </p:nvSpPr>
        <p:spPr>
          <a:xfrm>
            <a:off x="538065" y="5244858"/>
            <a:ext cx="4529067" cy="33936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A lambda function is a small, anonymous function</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It can take any number of arguments but can only have on expression</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Useful when a function is required for a short period of time, for example nested inside another function</a:t>
            </a:r>
          </a:p>
          <a:p>
            <a:pPr>
              <a:spcAft>
                <a:spcPts val="300"/>
              </a:spcAft>
            </a:pPr>
            <a:endParaRPr lang="en-US" sz="1600" dirty="0" err="1">
              <a:solidFill>
                <a:schemeClr val="tx1">
                  <a:lumMod val="100000"/>
                </a:schemeClr>
              </a:solidFill>
              <a:latin typeface="Trebuchet MS" panose="020B0603020202020204" pitchFamily="34" charset="0"/>
            </a:endParaRPr>
          </a:p>
        </p:txBody>
      </p:sp>
      <p:sp>
        <p:nvSpPr>
          <p:cNvPr id="18" name="Right Brace 17"/>
          <p:cNvSpPr/>
          <p:nvPr/>
        </p:nvSpPr>
        <p:spPr>
          <a:xfrm rot="5400000">
            <a:off x="8050300" y="4433137"/>
            <a:ext cx="85725" cy="438150"/>
          </a:xfrm>
          <a:prstGeom prst="rightBrac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p:cNvSpPr/>
          <p:nvPr/>
        </p:nvSpPr>
        <p:spPr>
          <a:xfrm rot="5400000">
            <a:off x="8693554" y="4432820"/>
            <a:ext cx="85725" cy="438150"/>
          </a:xfrm>
          <a:prstGeom prst="rightBrac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p:cNvSpPr/>
          <p:nvPr/>
        </p:nvSpPr>
        <p:spPr>
          <a:xfrm rot="5400000">
            <a:off x="9978796" y="3700198"/>
            <a:ext cx="85725" cy="1903397"/>
          </a:xfrm>
          <a:prstGeom prst="rightBrac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7620871" y="4661781"/>
            <a:ext cx="914400" cy="2671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575757"/>
                </a:solidFill>
              </a:rPr>
              <a:t>required</a:t>
            </a:r>
          </a:p>
        </p:txBody>
      </p:sp>
      <p:sp>
        <p:nvSpPr>
          <p:cNvPr id="27" name="TextBox 26"/>
          <p:cNvSpPr txBox="1"/>
          <p:nvPr/>
        </p:nvSpPr>
        <p:spPr>
          <a:xfrm>
            <a:off x="8295427" y="4643247"/>
            <a:ext cx="914400" cy="2671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575757"/>
                </a:solidFill>
              </a:rPr>
              <a:t>*</a:t>
            </a:r>
            <a:r>
              <a:rPr lang="en-US" sz="1050" dirty="0" err="1">
                <a:solidFill>
                  <a:srgbClr val="575757"/>
                </a:solidFill>
              </a:rPr>
              <a:t>args</a:t>
            </a:r>
            <a:endParaRPr lang="en-US" sz="1050" dirty="0">
              <a:solidFill>
                <a:srgbClr val="575757"/>
              </a:solidFill>
            </a:endParaRPr>
          </a:p>
        </p:txBody>
      </p:sp>
      <p:sp>
        <p:nvSpPr>
          <p:cNvPr id="28" name="TextBox 27"/>
          <p:cNvSpPr txBox="1"/>
          <p:nvPr/>
        </p:nvSpPr>
        <p:spPr>
          <a:xfrm>
            <a:off x="9564458" y="4651895"/>
            <a:ext cx="914400" cy="2671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575757"/>
                </a:solidFill>
              </a:rPr>
              <a:t>**</a:t>
            </a:r>
            <a:r>
              <a:rPr lang="en-US" sz="1050" dirty="0" err="1">
                <a:solidFill>
                  <a:srgbClr val="575757"/>
                </a:solidFill>
              </a:rPr>
              <a:t>kwargs</a:t>
            </a:r>
            <a:endParaRPr lang="en-US" sz="1050" dirty="0">
              <a:solidFill>
                <a:srgbClr val="575757"/>
              </a:solidFill>
            </a:endParaRPr>
          </a:p>
        </p:txBody>
      </p:sp>
      <p:sp>
        <p:nvSpPr>
          <p:cNvPr id="11" name="Rectangle 10"/>
          <p:cNvSpPr/>
          <p:nvPr/>
        </p:nvSpPr>
        <p:spPr>
          <a:xfrm>
            <a:off x="635152" y="2517300"/>
            <a:ext cx="4134449" cy="646331"/>
          </a:xfrm>
          <a:prstGeom prst="rect">
            <a:avLst/>
          </a:prstGeom>
        </p:spPr>
        <p:txBody>
          <a:bodyPr wrap="square">
            <a:spAutoFit/>
          </a:bodyPr>
          <a:lstStyle/>
          <a:p>
            <a:r>
              <a:rPr lang="en-US" sz="1200" b="1" dirty="0">
                <a:solidFill>
                  <a:srgbClr val="006699"/>
                </a:solidFill>
                <a:latin typeface="Consolas" panose="020B0609020204030204" pitchFamily="49" charset="0"/>
              </a:rPr>
              <a:t>def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my_func</a:t>
            </a:r>
            <a:r>
              <a:rPr lang="en-US" sz="1200" dirty="0">
                <a:solidFill>
                  <a:srgbClr val="000000"/>
                </a:solidFill>
                <a:latin typeface="Consolas" panose="020B0609020204030204" pitchFamily="49" charset="0"/>
              </a:rPr>
              <a:t>(a, b, c):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200"/>
                </a:solidFill>
                <a:latin typeface="Consolas" panose="020B0609020204030204" pitchFamily="49" charset="0"/>
              </a:rPr>
              <a:t>#...</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006699"/>
                </a:solidFill>
                <a:latin typeface="Consolas" panose="020B0609020204030204" pitchFamily="49" charset="0"/>
              </a:rPr>
              <a:t>return</a:t>
            </a:r>
            <a:r>
              <a:rPr lang="en-US" sz="1200" dirty="0">
                <a:solidFill>
                  <a:srgbClr val="000000"/>
                </a:solidFill>
                <a:latin typeface="Consolas" panose="020B0609020204030204" pitchFamily="49" charset="0"/>
              </a:rPr>
              <a:t> True  </a:t>
            </a:r>
            <a:endParaRPr lang="en-US" sz="1200" b="0" i="0" dirty="0">
              <a:solidFill>
                <a:srgbClr val="5C5C5C"/>
              </a:solidFill>
              <a:effectLst/>
              <a:latin typeface="Consolas" panose="020B0609020204030204" pitchFamily="49" charset="0"/>
            </a:endParaRPr>
          </a:p>
        </p:txBody>
      </p:sp>
      <p:sp>
        <p:nvSpPr>
          <p:cNvPr id="20" name="Rectangle 19"/>
          <p:cNvSpPr/>
          <p:nvPr/>
        </p:nvSpPr>
        <p:spPr>
          <a:xfrm>
            <a:off x="639562" y="3984639"/>
            <a:ext cx="6096000" cy="276999"/>
          </a:xfrm>
          <a:prstGeom prst="rect">
            <a:avLst/>
          </a:prstGeom>
        </p:spPr>
        <p:txBody>
          <a:bodyPr>
            <a:spAutoFit/>
          </a:bodyPr>
          <a:lstStyle/>
          <a:p>
            <a:r>
              <a:rPr lang="pt-BR" sz="1200" dirty="0">
                <a:solidFill>
                  <a:srgbClr val="000000"/>
                </a:solidFill>
                <a:latin typeface="Consolas" panose="020B0609020204030204" pitchFamily="49" charset="0"/>
              </a:rPr>
              <a:t>x = </a:t>
            </a:r>
            <a:r>
              <a:rPr lang="pt-BR" sz="1200" b="1" dirty="0">
                <a:solidFill>
                  <a:srgbClr val="006699"/>
                </a:solidFill>
                <a:latin typeface="Consolas" panose="020B0609020204030204" pitchFamily="49" charset="0"/>
              </a:rPr>
              <a:t>lambda</a:t>
            </a:r>
            <a:r>
              <a:rPr lang="pt-BR" sz="1200" dirty="0">
                <a:solidFill>
                  <a:srgbClr val="000000"/>
                </a:solidFill>
                <a:latin typeface="Consolas" panose="020B0609020204030204" pitchFamily="49" charset="0"/>
              </a:rPr>
              <a:t> a, b, c: a + b + c  </a:t>
            </a:r>
            <a:endParaRPr lang="pt-BR" sz="1200" dirty="0">
              <a:solidFill>
                <a:srgbClr val="5C5C5C"/>
              </a:solidFill>
              <a:latin typeface="Consolas" panose="020B0609020204030204" pitchFamily="49" charset="0"/>
            </a:endParaRPr>
          </a:p>
        </p:txBody>
      </p:sp>
      <p:sp>
        <p:nvSpPr>
          <p:cNvPr id="21" name="Rectangle 20"/>
          <p:cNvSpPr/>
          <p:nvPr/>
        </p:nvSpPr>
        <p:spPr>
          <a:xfrm>
            <a:off x="6725400" y="2927671"/>
            <a:ext cx="6096000" cy="1292662"/>
          </a:xfrm>
          <a:prstGeom prst="rect">
            <a:avLst/>
          </a:prstGeom>
        </p:spPr>
        <p:txBody>
          <a:bodyPr>
            <a:spAutoFit/>
          </a:bodyPr>
          <a:lstStyle/>
          <a:p>
            <a:r>
              <a:rPr lang="en-US" sz="1200" b="1" dirty="0">
                <a:solidFill>
                  <a:srgbClr val="006699"/>
                </a:solidFill>
                <a:latin typeface="Consolas" panose="020B0609020204030204" pitchFamily="49" charset="0"/>
              </a:rPr>
              <a:t>def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my_func</a:t>
            </a:r>
            <a:r>
              <a:rPr lang="en-US" sz="1200" dirty="0">
                <a:solidFill>
                  <a:srgbClr val="000000"/>
                </a:solidFill>
                <a:latin typeface="Consolas" panose="020B0609020204030204" pitchFamily="49" charset="0"/>
              </a:rPr>
              <a:t>(required, *</a:t>
            </a:r>
            <a:r>
              <a:rPr lang="en-US" sz="1200" dirty="0" err="1">
                <a:solidFill>
                  <a:srgbClr val="000000"/>
                </a:solidFill>
                <a:latin typeface="Consolas" panose="020B0609020204030204" pitchFamily="49" charset="0"/>
              </a:rPr>
              <a:t>args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kwargs</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006699"/>
                </a:solidFill>
                <a:latin typeface="Consolas" panose="020B0609020204030204" pitchFamily="49" charset="0"/>
              </a:rPr>
              <a:t>print</a:t>
            </a:r>
            <a:r>
              <a:rPr lang="en-US" sz="1200" dirty="0">
                <a:solidFill>
                  <a:srgbClr val="000000"/>
                </a:solidFill>
                <a:latin typeface="Consolas" panose="020B0609020204030204" pitchFamily="49" charset="0"/>
              </a:rPr>
              <a:t>(required)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006699"/>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args</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006699"/>
                </a:solidFill>
                <a:latin typeface="Consolas" panose="020B0609020204030204" pitchFamily="49" charset="0"/>
              </a:rPr>
              <a:t>print</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args</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006699"/>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kwargs</a:t>
            </a:r>
            <a:r>
              <a:rPr lang="en-US" sz="1200" dirty="0" smtClean="0">
                <a:solidFill>
                  <a:srgbClr val="000000"/>
                </a:solidFill>
                <a:latin typeface="Consolas" panose="020B0609020204030204" pitchFamily="49" charset="0"/>
              </a:rPr>
              <a:t>:  </a:t>
            </a:r>
            <a:endParaRPr lang="en-US" sz="1200" dirty="0" smtClean="0">
              <a:solidFill>
                <a:srgbClr val="5C5C5C"/>
              </a:solidFill>
              <a:latin typeface="Consolas" panose="020B0609020204030204" pitchFamily="49" charset="0"/>
            </a:endParaRPr>
          </a:p>
          <a:p>
            <a:r>
              <a:rPr lang="en-US" sz="1200" dirty="0" smtClean="0">
                <a:solidFill>
                  <a:srgbClr val="000000"/>
                </a:solidFill>
                <a:latin typeface="Consolas" panose="020B0609020204030204" pitchFamily="49" charset="0"/>
              </a:rPr>
              <a:t>        </a:t>
            </a:r>
            <a:r>
              <a:rPr lang="en-US" sz="1200" b="1" dirty="0" smtClean="0">
                <a:solidFill>
                  <a:srgbClr val="006699"/>
                </a:solidFill>
                <a:latin typeface="Consolas" panose="020B0609020204030204" pitchFamily="49" charset="0"/>
              </a:rPr>
              <a:t>print</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kwargs</a:t>
            </a:r>
            <a:r>
              <a:rPr lang="en-US" sz="1200" dirty="0" smtClean="0">
                <a:solidFill>
                  <a:srgbClr val="000000"/>
                </a:solidFill>
                <a:latin typeface="Consolas" panose="020B0609020204030204" pitchFamily="49" charset="0"/>
              </a:rPr>
              <a:t>)</a:t>
            </a:r>
            <a:r>
              <a:rPr lang="en-US" dirty="0" smtClean="0">
                <a:solidFill>
                  <a:srgbClr val="000000"/>
                </a:solidFill>
                <a:latin typeface="Consolas" panose="020B0609020204030204" pitchFamily="49" charset="0"/>
              </a:rPr>
              <a:t>  </a:t>
            </a:r>
            <a:endParaRPr lang="en-US" b="0" i="0" dirty="0">
              <a:solidFill>
                <a:srgbClr val="5C5C5C"/>
              </a:solidFill>
              <a:effectLst/>
              <a:latin typeface="Consolas" panose="020B0609020204030204" pitchFamily="49" charset="0"/>
            </a:endParaRPr>
          </a:p>
        </p:txBody>
      </p:sp>
      <p:grpSp>
        <p:nvGrpSpPr>
          <p:cNvPr id="30" name="Group 29"/>
          <p:cNvGrpSpPr>
            <a:grpSpLocks noChangeAspect="1"/>
          </p:cNvGrpSpPr>
          <p:nvPr/>
        </p:nvGrpSpPr>
        <p:grpSpPr>
          <a:xfrm>
            <a:off x="340414" y="2150262"/>
            <a:ext cx="197651" cy="197651"/>
            <a:chOff x="982662" y="1847850"/>
            <a:chExt cx="269875" cy="269875"/>
          </a:xfrm>
        </p:grpSpPr>
        <p:sp>
          <p:nvSpPr>
            <p:cNvPr id="32"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4"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5" name="Group 34"/>
          <p:cNvGrpSpPr>
            <a:grpSpLocks noChangeAspect="1"/>
          </p:cNvGrpSpPr>
          <p:nvPr/>
        </p:nvGrpSpPr>
        <p:grpSpPr>
          <a:xfrm>
            <a:off x="346683" y="3755573"/>
            <a:ext cx="197651" cy="197651"/>
            <a:chOff x="982662" y="1847850"/>
            <a:chExt cx="269875" cy="269875"/>
          </a:xfrm>
        </p:grpSpPr>
        <p:sp>
          <p:nvSpPr>
            <p:cNvPr id="36"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7"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38" name="Rectangular Callout 37"/>
          <p:cNvSpPr/>
          <p:nvPr/>
        </p:nvSpPr>
        <p:spPr>
          <a:xfrm>
            <a:off x="9069662" y="6108794"/>
            <a:ext cx="2231911" cy="461665"/>
          </a:xfrm>
          <a:prstGeom prst="wedgeRectCallout">
            <a:avLst>
              <a:gd name="adj1" fmla="val -58326"/>
              <a:gd name="adj2" fmla="val -45882"/>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b="1" dirty="0">
                <a:solidFill>
                  <a:srgbClr val="575757"/>
                </a:solidFill>
              </a:rPr>
              <a:t>U</a:t>
            </a:r>
            <a:r>
              <a:rPr lang="en-US" sz="1200" b="1" dirty="0" smtClean="0">
                <a:solidFill>
                  <a:srgbClr val="575757"/>
                </a:solidFill>
              </a:rPr>
              <a:t>npacking of arguments</a:t>
            </a:r>
            <a:r>
              <a:rPr lang="en-US" sz="1200" dirty="0" smtClean="0">
                <a:solidFill>
                  <a:srgbClr val="575757"/>
                </a:solidFill>
              </a:rPr>
              <a:t>: positional (*) vs keyword (**)</a:t>
            </a:r>
            <a:endParaRPr lang="en-US" sz="1200" b="1" dirty="0">
              <a:solidFill>
                <a:srgbClr val="575757"/>
              </a:solidFill>
            </a:endParaRPr>
          </a:p>
        </p:txBody>
      </p:sp>
    </p:spTree>
    <p:extLst>
      <p:ext uri="{BB962C8B-B14F-4D97-AF65-F5344CB8AC3E}">
        <p14:creationId xmlns:p14="http://schemas.microsoft.com/office/powerpoint/2010/main" val="1952066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hlinkClick r:id="rId21" action="ppaction://hlinksldjump"/>
          </p:cNvPr>
          <p:cNvSpPr/>
          <p:nvPr>
            <p:custDataLst>
              <p:tags r:id="rId3"/>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Annexes</a:t>
            </a:r>
          </a:p>
        </p:txBody>
      </p:sp>
      <p:sp>
        <p:nvSpPr>
          <p:cNvPr id="32" name="Rectangle 31">
            <a:hlinkClick r:id="rId22" action="ppaction://hlinksldjump"/>
          </p:cNvPr>
          <p:cNvSpPr/>
          <p:nvPr>
            <p:custDataLst>
              <p:tags r:id="rId4"/>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Decorator</a:t>
            </a:r>
          </a:p>
        </p:txBody>
      </p:sp>
      <p:sp>
        <p:nvSpPr>
          <p:cNvPr id="31" name="Rectangle 30">
            <a:hlinkClick r:id="rId23" action="ppaction://hlinksldjump"/>
          </p:cNvPr>
          <p:cNvSpPr/>
          <p:nvPr>
            <p:custDataLst>
              <p:tags r:id="rId5"/>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Generator</a:t>
            </a:r>
          </a:p>
        </p:txBody>
      </p:sp>
      <p:sp>
        <p:nvSpPr>
          <p:cNvPr id="30" name="Rectangle 29">
            <a:hlinkClick r:id="rId24" action="ppaction://hlinksldjump"/>
          </p:cNvPr>
          <p:cNvSpPr/>
          <p:nvPr>
            <p:custDataLst>
              <p:tags r:id="rId6"/>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Functional traits</a:t>
            </a:r>
          </a:p>
        </p:txBody>
      </p:sp>
      <p:sp>
        <p:nvSpPr>
          <p:cNvPr id="29" name="Rectangle 28">
            <a:hlinkClick r:id="rId25" action="ppaction://hlinksldjump"/>
          </p:cNvPr>
          <p:cNvSpPr/>
          <p:nvPr>
            <p:custDataLst>
              <p:tags r:id="rId7"/>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Iterables</a:t>
            </a:r>
          </a:p>
        </p:txBody>
      </p:sp>
      <p:sp>
        <p:nvSpPr>
          <p:cNvPr id="28" name="Rectangle 27">
            <a:hlinkClick r:id="rId26" action="ppaction://hlinksldjump"/>
          </p:cNvPr>
          <p:cNvSpPr/>
          <p:nvPr>
            <p:custDataLst>
              <p:tags r:id="rId8"/>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Advanced Python</a:t>
            </a:r>
          </a:p>
        </p:txBody>
      </p:sp>
      <p:sp>
        <p:nvSpPr>
          <p:cNvPr id="27" name="Oval 26"/>
          <p:cNvSpPr/>
          <p:nvPr>
            <p:custDataLst>
              <p:tags r:id="rId9"/>
            </p:custDataLst>
          </p:nvPr>
        </p:nvSpPr>
        <p:spPr>
          <a:xfrm>
            <a:off x="4714058" y="331398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26" name="Picture 25"/>
          <p:cNvPicPr>
            <a:picLocks/>
          </p:cNvPicPr>
          <p:nvPr>
            <p:custDataLst>
              <p:tags r:id="rId10"/>
            </p:custDataLst>
          </p:nvPr>
        </p:nvPicPr>
        <p:blipFill>
          <a:blip r:embed="rId27">
            <a:extLst>
              <a:ext uri="{28A0092B-C50C-407E-A947-70E740481C1C}">
                <a14:useLocalDpi xmlns:a14="http://schemas.microsoft.com/office/drawing/2010/main" val="0"/>
              </a:ext>
            </a:extLst>
          </a:blip>
          <a:stretch>
            <a:fillRect/>
          </a:stretch>
        </p:blipFill>
        <p:spPr>
          <a:xfrm>
            <a:off x="4714058" y="3313987"/>
            <a:ext cx="293147" cy="292608"/>
          </a:xfrm>
          <a:prstGeom prst="rect">
            <a:avLst/>
          </a:prstGeom>
        </p:spPr>
      </p:pic>
      <p:sp>
        <p:nvSpPr>
          <p:cNvPr id="25" name="Rectangle 24">
            <a:hlinkClick r:id="rId28" action="ppaction://hlinksldjump"/>
          </p:cNvPr>
          <p:cNvSpPr/>
          <p:nvPr>
            <p:custDataLst>
              <p:tags r:id="rId11"/>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Modules</a:t>
            </a:r>
          </a:p>
        </p:txBody>
      </p:sp>
      <p:sp>
        <p:nvSpPr>
          <p:cNvPr id="24" name="Rectangle 23">
            <a:hlinkClick r:id="rId29" action="ppaction://hlinksldjump"/>
          </p:cNvPr>
          <p:cNvSpPr/>
          <p:nvPr>
            <p:custDataLst>
              <p:tags r:id="rId12"/>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Functions</a:t>
            </a:r>
          </a:p>
        </p:txBody>
      </p:sp>
      <p:sp>
        <p:nvSpPr>
          <p:cNvPr id="23" name="Rectangle 22">
            <a:hlinkClick r:id="rId30" action="ppaction://hlinksldjump"/>
          </p:cNvPr>
          <p:cNvSpPr/>
          <p:nvPr>
            <p:custDataLst>
              <p:tags r:id="rId13"/>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Control structures</a:t>
            </a:r>
          </a:p>
        </p:txBody>
      </p:sp>
      <p:sp>
        <p:nvSpPr>
          <p:cNvPr id="22" name="Rectangle 21">
            <a:hlinkClick r:id="rId31" action="ppaction://hlinksldjump"/>
          </p:cNvPr>
          <p:cNvSpPr/>
          <p:nvPr>
            <p:custDataLst>
              <p:tags r:id="rId14"/>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Expressions</a:t>
            </a:r>
          </a:p>
        </p:txBody>
      </p:sp>
      <p:sp>
        <p:nvSpPr>
          <p:cNvPr id="21" name="Rectangle 20">
            <a:hlinkClick r:id="rId32" action="ppaction://hlinksldjump"/>
          </p:cNvPr>
          <p:cNvSpPr/>
          <p:nvPr>
            <p:custDataLst>
              <p:tags r:id="rId15"/>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Python Basics refresher (Pre-read)</a:t>
            </a:r>
          </a:p>
        </p:txBody>
      </p:sp>
      <p:sp>
        <p:nvSpPr>
          <p:cNvPr id="20" name="Rectangle 19">
            <a:hlinkClick r:id="rId33" action="ppaction://hlinksldjump"/>
          </p:cNvPr>
          <p:cNvSpPr/>
          <p:nvPr>
            <p:custDataLst>
              <p:tags r:id="rId16"/>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Overview</a:t>
            </a:r>
          </a:p>
        </p:txBody>
      </p:sp>
      <p:sp>
        <p:nvSpPr>
          <p:cNvPr id="19" name="Rectangle 18">
            <a:hlinkClick r:id="rId34" action="ppaction://hlinksldjump"/>
          </p:cNvPr>
          <p:cNvSpPr/>
          <p:nvPr>
            <p:custDataLst>
              <p:tags r:id="rId17"/>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Requirements</a:t>
            </a:r>
          </a:p>
        </p:txBody>
      </p:sp>
      <p:sp>
        <p:nvSpPr>
          <p:cNvPr id="18" name="Title 17"/>
          <p:cNvSpPr>
            <a:spLocks noGrp="1"/>
          </p:cNvSpPr>
          <p:nvPr>
            <p:ph type="title"/>
            <p:custDataLst>
              <p:tags r:id="rId18"/>
            </p:custDataLst>
          </p:nvPr>
        </p:nvSpPr>
        <p:spPr/>
        <p:txBody>
          <a:bodyPr/>
          <a:lstStyle/>
          <a:p>
            <a:r>
              <a:rPr lang="en-US" smtClean="0"/>
              <a:t>Agenda</a:t>
            </a:r>
            <a:endParaRPr lang="en-US"/>
          </a:p>
        </p:txBody>
      </p:sp>
      <p:graphicFrame>
        <p:nvGraphicFramePr>
          <p:cNvPr id="47" name="Object 46" hidden="1"/>
          <p:cNvGraphicFramePr>
            <a:graphicFrameLocks noChangeAspect="1"/>
          </p:cNvGraphicFramePr>
          <p:nvPr>
            <p:custDataLst>
              <p:tags r:id="rId19"/>
            </p:custDataLst>
            <p:extLst>
              <p:ext uri="{D42A27DB-BD31-4B8C-83A1-F6EECF244321}">
                <p14:modId xmlns:p14="http://schemas.microsoft.com/office/powerpoint/2010/main" val="3809393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171" name="think-cell Slide" r:id="rId35" imgW="473" imgH="473" progId="TCLayout.ActiveDocument.1">
                  <p:embed/>
                </p:oleObj>
              </mc:Choice>
              <mc:Fallback>
                <p:oleObj name="think-cell Slide" r:id="rId35" imgW="473" imgH="473"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49278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79"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7" name="Rectangle 16"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0" name="Rectangle 19"/>
          <p:cNvSpPr/>
          <p:nvPr/>
        </p:nvSpPr>
        <p:spPr>
          <a:xfrm>
            <a:off x="6741210" y="3325482"/>
            <a:ext cx="4143877" cy="487777"/>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5" name="Rectangle 14"/>
          <p:cNvSpPr/>
          <p:nvPr/>
        </p:nvSpPr>
        <p:spPr>
          <a:xfrm>
            <a:off x="526315" y="4723687"/>
            <a:ext cx="4143877" cy="487777"/>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 name="Rectangle 13"/>
          <p:cNvSpPr/>
          <p:nvPr/>
        </p:nvSpPr>
        <p:spPr>
          <a:xfrm>
            <a:off x="526315" y="3070120"/>
            <a:ext cx="4143877" cy="487777"/>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Title 1"/>
          <p:cNvSpPr>
            <a:spLocks noGrp="1"/>
          </p:cNvSpPr>
          <p:nvPr>
            <p:ph type="title"/>
          </p:nvPr>
        </p:nvSpPr>
        <p:spPr/>
        <p:txBody>
          <a:bodyPr/>
          <a:lstStyle/>
          <a:p>
            <a:r>
              <a:rPr lang="fr-FR"/>
              <a:t>Modules and PYTHONPATH</a:t>
            </a:r>
            <a:endParaRPr lang="en-US" dirty="0"/>
          </a:p>
        </p:txBody>
      </p:sp>
      <p:sp>
        <p:nvSpPr>
          <p:cNvPr id="6" name="ee4pHeader1"/>
          <p:cNvSpPr txBox="1"/>
          <p:nvPr/>
        </p:nvSpPr>
        <p:spPr>
          <a:xfrm>
            <a:off x="609945" y="1250300"/>
            <a:ext cx="4995640" cy="759600"/>
          </a:xfrm>
          <a:prstGeom prst="rect">
            <a:avLst/>
          </a:prstGeom>
          <a:noFill/>
          <a:ln cap="rnd">
            <a:noFill/>
          </a:ln>
        </p:spPr>
        <p:txBody>
          <a:bodyPr wrap="square" lIns="0" tIns="0" rIns="0" bIns="0" rtlCol="0" anchor="b">
            <a:noAutofit/>
          </a:bodyPr>
          <a:lstStyle/>
          <a:p>
            <a:pPr marL="0" lvl="3"/>
            <a:r>
              <a:rPr lang="en-US" sz="2400">
                <a:solidFill>
                  <a:schemeClr val="tx2"/>
                </a:solidFill>
              </a:rPr>
              <a:t>Absolute and relative import</a:t>
            </a:r>
            <a:endParaRPr lang="en-US" sz="2400" dirty="0">
              <a:solidFill>
                <a:schemeClr val="tx2"/>
              </a:solidFill>
            </a:endParaRPr>
          </a:p>
        </p:txBody>
      </p:sp>
      <p:sp>
        <p:nvSpPr>
          <p:cNvPr id="7" name="ee4pHeader2"/>
          <p:cNvSpPr txBox="1"/>
          <p:nvPr/>
        </p:nvSpPr>
        <p:spPr>
          <a:xfrm>
            <a:off x="6741210" y="1196142"/>
            <a:ext cx="4995640" cy="759600"/>
          </a:xfrm>
          <a:prstGeom prst="rect">
            <a:avLst/>
          </a:prstGeom>
          <a:noFill/>
          <a:ln cap="rnd">
            <a:noFill/>
          </a:ln>
        </p:spPr>
        <p:txBody>
          <a:bodyPr wrap="none" lIns="0" tIns="0" rIns="0" bIns="0" rtlCol="0" anchor="b">
            <a:noAutofit/>
          </a:bodyPr>
          <a:lstStyle/>
          <a:p>
            <a:pPr marL="0" lvl="3"/>
            <a:r>
              <a:rPr lang="en-US" sz="2400">
                <a:solidFill>
                  <a:schemeClr val="tx2"/>
                </a:solidFill>
              </a:rPr>
              <a:t>PYTHONPATH</a:t>
            </a:r>
            <a:endParaRPr lang="en-US" sz="2400" dirty="0">
              <a:solidFill>
                <a:schemeClr val="tx2"/>
              </a:solidFill>
            </a:endParaRPr>
          </a:p>
        </p:txBody>
      </p:sp>
      <p:sp>
        <p:nvSpPr>
          <p:cNvPr id="12" name="TextBox 11"/>
          <p:cNvSpPr txBox="1"/>
          <p:nvPr/>
        </p:nvSpPr>
        <p:spPr>
          <a:xfrm>
            <a:off x="526315" y="2111828"/>
            <a:ext cx="4346740" cy="9828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600" b="1" dirty="0" err="1">
                <a:solidFill>
                  <a:srgbClr val="575757"/>
                </a:solidFill>
              </a:rPr>
              <a:t>Absolute</a:t>
            </a:r>
            <a:r>
              <a:rPr lang="fr-FR" sz="1600" b="1" dirty="0">
                <a:solidFill>
                  <a:srgbClr val="575757"/>
                </a:solidFill>
              </a:rPr>
              <a:t> imports </a:t>
            </a:r>
            <a:r>
              <a:rPr lang="fr-FR" sz="1600" dirty="0" err="1">
                <a:solidFill>
                  <a:srgbClr val="575757"/>
                </a:solidFill>
              </a:rPr>
              <a:t>specifies</a:t>
            </a:r>
            <a:r>
              <a:rPr lang="fr-FR" sz="1600" dirty="0">
                <a:solidFill>
                  <a:srgbClr val="575757"/>
                </a:solidFill>
              </a:rPr>
              <a:t> the </a:t>
            </a:r>
            <a:r>
              <a:rPr lang="fr-FR" sz="1600" dirty="0" err="1">
                <a:solidFill>
                  <a:srgbClr val="575757"/>
                </a:solidFill>
              </a:rPr>
              <a:t>object</a:t>
            </a:r>
            <a:r>
              <a:rPr lang="fr-FR" sz="1600" dirty="0">
                <a:solidFill>
                  <a:srgbClr val="575757"/>
                </a:solidFill>
              </a:rPr>
              <a:t> to </a:t>
            </a:r>
            <a:r>
              <a:rPr lang="fr-FR" sz="1600" dirty="0" err="1">
                <a:solidFill>
                  <a:srgbClr val="575757"/>
                </a:solidFill>
              </a:rPr>
              <a:t>be</a:t>
            </a:r>
            <a:r>
              <a:rPr lang="fr-FR" sz="1600" dirty="0">
                <a:solidFill>
                  <a:srgbClr val="575757"/>
                </a:solidFill>
              </a:rPr>
              <a:t> </a:t>
            </a:r>
            <a:r>
              <a:rPr lang="fr-FR" sz="1600" dirty="0" err="1">
                <a:solidFill>
                  <a:srgbClr val="575757"/>
                </a:solidFill>
              </a:rPr>
              <a:t>imported</a:t>
            </a:r>
            <a:r>
              <a:rPr lang="fr-FR" sz="1600" dirty="0">
                <a:solidFill>
                  <a:srgbClr val="575757"/>
                </a:solidFill>
              </a:rPr>
              <a:t> </a:t>
            </a:r>
            <a:r>
              <a:rPr lang="fr-FR" sz="1600" dirty="0" err="1">
                <a:solidFill>
                  <a:srgbClr val="575757"/>
                </a:solidFill>
              </a:rPr>
              <a:t>using</a:t>
            </a:r>
            <a:r>
              <a:rPr lang="fr-FR" sz="1600" dirty="0">
                <a:solidFill>
                  <a:srgbClr val="575757"/>
                </a:solidFill>
              </a:rPr>
              <a:t> </a:t>
            </a:r>
            <a:r>
              <a:rPr lang="fr-FR" sz="1600" dirty="0" err="1">
                <a:solidFill>
                  <a:srgbClr val="575757"/>
                </a:solidFill>
              </a:rPr>
              <a:t>its</a:t>
            </a:r>
            <a:r>
              <a:rPr lang="fr-FR" sz="1600" dirty="0">
                <a:solidFill>
                  <a:srgbClr val="575757"/>
                </a:solidFill>
              </a:rPr>
              <a:t> full path </a:t>
            </a:r>
            <a:r>
              <a:rPr lang="fr-FR" sz="1600" dirty="0" err="1">
                <a:solidFill>
                  <a:srgbClr val="575757"/>
                </a:solidFill>
              </a:rPr>
              <a:t>from</a:t>
            </a:r>
            <a:r>
              <a:rPr lang="fr-FR" sz="1600" dirty="0">
                <a:solidFill>
                  <a:srgbClr val="575757"/>
                </a:solidFill>
              </a:rPr>
              <a:t> the </a:t>
            </a:r>
            <a:r>
              <a:rPr lang="fr-FR" sz="1600" dirty="0" err="1">
                <a:solidFill>
                  <a:srgbClr val="575757"/>
                </a:solidFill>
              </a:rPr>
              <a:t>root</a:t>
            </a:r>
            <a:r>
              <a:rPr lang="fr-FR" sz="1600" dirty="0">
                <a:solidFill>
                  <a:srgbClr val="575757"/>
                </a:solidFill>
              </a:rPr>
              <a:t> of the </a:t>
            </a:r>
            <a:r>
              <a:rPr lang="fr-FR" sz="1600" dirty="0" err="1">
                <a:solidFill>
                  <a:srgbClr val="575757"/>
                </a:solidFill>
              </a:rPr>
              <a:t>folder</a:t>
            </a:r>
            <a:endParaRPr lang="en-US" sz="1600" dirty="0" err="1">
              <a:solidFill>
                <a:srgbClr val="575757"/>
              </a:solidFill>
            </a:endParaRPr>
          </a:p>
        </p:txBody>
      </p:sp>
      <p:sp>
        <p:nvSpPr>
          <p:cNvPr id="13" name="TextBox 12"/>
          <p:cNvSpPr txBox="1"/>
          <p:nvPr/>
        </p:nvSpPr>
        <p:spPr>
          <a:xfrm>
            <a:off x="526315" y="4082636"/>
            <a:ext cx="4346740" cy="3719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600" b="1" dirty="0">
                <a:solidFill>
                  <a:srgbClr val="575757"/>
                </a:solidFill>
              </a:rPr>
              <a:t>Relative imports </a:t>
            </a:r>
            <a:r>
              <a:rPr lang="fr-FR" sz="1600" dirty="0" err="1">
                <a:solidFill>
                  <a:srgbClr val="575757"/>
                </a:solidFill>
              </a:rPr>
              <a:t>specifies</a:t>
            </a:r>
            <a:r>
              <a:rPr lang="fr-FR" sz="1600" dirty="0">
                <a:solidFill>
                  <a:srgbClr val="575757"/>
                </a:solidFill>
              </a:rPr>
              <a:t> the </a:t>
            </a:r>
            <a:r>
              <a:rPr lang="fr-FR" sz="1600" dirty="0" err="1">
                <a:solidFill>
                  <a:srgbClr val="575757"/>
                </a:solidFill>
              </a:rPr>
              <a:t>object</a:t>
            </a:r>
            <a:r>
              <a:rPr lang="fr-FR" sz="1600" dirty="0">
                <a:solidFill>
                  <a:srgbClr val="575757"/>
                </a:solidFill>
              </a:rPr>
              <a:t> to </a:t>
            </a:r>
            <a:r>
              <a:rPr lang="fr-FR" sz="1600" dirty="0" err="1">
                <a:solidFill>
                  <a:srgbClr val="575757"/>
                </a:solidFill>
              </a:rPr>
              <a:t>be</a:t>
            </a:r>
            <a:r>
              <a:rPr lang="fr-FR" sz="1600" dirty="0">
                <a:solidFill>
                  <a:srgbClr val="575757"/>
                </a:solidFill>
              </a:rPr>
              <a:t> </a:t>
            </a:r>
            <a:r>
              <a:rPr lang="fr-FR" sz="1600" dirty="0" err="1">
                <a:solidFill>
                  <a:srgbClr val="575757"/>
                </a:solidFill>
              </a:rPr>
              <a:t>imported</a:t>
            </a:r>
            <a:r>
              <a:rPr lang="fr-FR" sz="1600" dirty="0">
                <a:solidFill>
                  <a:srgbClr val="575757"/>
                </a:solidFill>
              </a:rPr>
              <a:t> </a:t>
            </a:r>
            <a:r>
              <a:rPr lang="fr-FR" sz="1600" dirty="0" err="1">
                <a:solidFill>
                  <a:srgbClr val="575757"/>
                </a:solidFill>
              </a:rPr>
              <a:t>related</a:t>
            </a:r>
            <a:r>
              <a:rPr lang="fr-FR" sz="1600" dirty="0">
                <a:solidFill>
                  <a:srgbClr val="575757"/>
                </a:solidFill>
              </a:rPr>
              <a:t> to the location </a:t>
            </a:r>
            <a:r>
              <a:rPr lang="fr-FR" sz="1600" dirty="0" err="1">
                <a:solidFill>
                  <a:srgbClr val="575757"/>
                </a:solidFill>
              </a:rPr>
              <a:t>were</a:t>
            </a:r>
            <a:r>
              <a:rPr lang="fr-FR" sz="1600" dirty="0">
                <a:solidFill>
                  <a:srgbClr val="575757"/>
                </a:solidFill>
              </a:rPr>
              <a:t> the </a:t>
            </a:r>
            <a:r>
              <a:rPr lang="fr-FR" sz="1600" dirty="0" err="1">
                <a:solidFill>
                  <a:srgbClr val="575757"/>
                </a:solidFill>
              </a:rPr>
              <a:t>statement</a:t>
            </a:r>
            <a:r>
              <a:rPr lang="fr-FR" sz="1600" dirty="0">
                <a:solidFill>
                  <a:srgbClr val="575757"/>
                </a:solidFill>
              </a:rPr>
              <a:t> is</a:t>
            </a:r>
            <a:endParaRPr lang="en-US" sz="1600" dirty="0" err="1">
              <a:solidFill>
                <a:srgbClr val="575757"/>
              </a:solidFill>
            </a:endParaRPr>
          </a:p>
        </p:txBody>
      </p:sp>
      <p:sp>
        <p:nvSpPr>
          <p:cNvPr id="16" name="TextBox 15"/>
          <p:cNvSpPr txBox="1"/>
          <p:nvPr/>
        </p:nvSpPr>
        <p:spPr>
          <a:xfrm>
            <a:off x="6741210" y="2178916"/>
            <a:ext cx="4346740" cy="9828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600" dirty="0">
                <a:solidFill>
                  <a:srgbClr val="575757"/>
                </a:solidFill>
              </a:rPr>
              <a:t>Python </a:t>
            </a:r>
            <a:r>
              <a:rPr lang="fr-FR" sz="1600" dirty="0" err="1">
                <a:solidFill>
                  <a:srgbClr val="575757"/>
                </a:solidFill>
              </a:rPr>
              <a:t>can</a:t>
            </a:r>
            <a:r>
              <a:rPr lang="fr-FR" sz="1600" dirty="0">
                <a:solidFill>
                  <a:srgbClr val="575757"/>
                </a:solidFill>
              </a:rPr>
              <a:t> use the </a:t>
            </a:r>
            <a:r>
              <a:rPr lang="fr-FR" sz="1600" dirty="0" err="1">
                <a:solidFill>
                  <a:srgbClr val="575757"/>
                </a:solidFill>
              </a:rPr>
              <a:t>environment</a:t>
            </a:r>
            <a:r>
              <a:rPr lang="fr-FR" sz="1600" dirty="0">
                <a:solidFill>
                  <a:srgbClr val="575757"/>
                </a:solidFill>
              </a:rPr>
              <a:t> variable </a:t>
            </a:r>
            <a:r>
              <a:rPr lang="fr-FR" sz="1600" dirty="0" err="1">
                <a:solidFill>
                  <a:srgbClr val="575757"/>
                </a:solidFill>
              </a:rPr>
              <a:t>PYTHONPATH</a:t>
            </a:r>
            <a:r>
              <a:rPr lang="fr-FR" sz="1600" dirty="0">
                <a:solidFill>
                  <a:srgbClr val="575757"/>
                </a:solidFill>
              </a:rPr>
              <a:t> to </a:t>
            </a:r>
            <a:r>
              <a:rPr lang="fr-FR" sz="1600" dirty="0" err="1">
                <a:solidFill>
                  <a:srgbClr val="575757"/>
                </a:solidFill>
              </a:rPr>
              <a:t>find</a:t>
            </a:r>
            <a:r>
              <a:rPr lang="fr-FR" sz="1600" dirty="0">
                <a:solidFill>
                  <a:srgbClr val="575757"/>
                </a:solidFill>
              </a:rPr>
              <a:t> the modules</a:t>
            </a:r>
          </a:p>
          <a:p>
            <a:endParaRPr lang="fr-FR" sz="1600" dirty="0">
              <a:solidFill>
                <a:srgbClr val="575757"/>
              </a:solidFill>
            </a:endParaRPr>
          </a:p>
          <a:p>
            <a:r>
              <a:rPr lang="fr-FR" sz="1600" dirty="0">
                <a:solidFill>
                  <a:srgbClr val="575757"/>
                </a:solidFill>
              </a:rPr>
              <a:t>It </a:t>
            </a:r>
            <a:r>
              <a:rPr lang="fr-FR" sz="1600" dirty="0" err="1">
                <a:solidFill>
                  <a:srgbClr val="575757"/>
                </a:solidFill>
              </a:rPr>
              <a:t>includes</a:t>
            </a:r>
            <a:r>
              <a:rPr lang="fr-FR" sz="1600" dirty="0">
                <a:solidFill>
                  <a:srgbClr val="575757"/>
                </a:solidFill>
              </a:rPr>
              <a:t> </a:t>
            </a:r>
            <a:r>
              <a:rPr lang="fr-FR" sz="1600" dirty="0" err="1">
                <a:solidFill>
                  <a:srgbClr val="575757"/>
                </a:solidFill>
              </a:rPr>
              <a:t>which</a:t>
            </a:r>
            <a:r>
              <a:rPr lang="fr-FR" sz="1600" dirty="0">
                <a:solidFill>
                  <a:srgbClr val="575757"/>
                </a:solidFill>
              </a:rPr>
              <a:t> directory </a:t>
            </a:r>
            <a:r>
              <a:rPr lang="fr-FR" sz="1600" dirty="0" err="1">
                <a:solidFill>
                  <a:srgbClr val="575757"/>
                </a:solidFill>
              </a:rPr>
              <a:t>that</a:t>
            </a:r>
            <a:r>
              <a:rPr lang="fr-FR" sz="1600" dirty="0">
                <a:solidFill>
                  <a:srgbClr val="575757"/>
                </a:solidFill>
              </a:rPr>
              <a:t> </a:t>
            </a:r>
            <a:r>
              <a:rPr lang="fr-FR" sz="1600" dirty="0" err="1">
                <a:solidFill>
                  <a:srgbClr val="575757"/>
                </a:solidFill>
              </a:rPr>
              <a:t>should</a:t>
            </a:r>
            <a:r>
              <a:rPr lang="fr-FR" sz="1600" dirty="0">
                <a:solidFill>
                  <a:srgbClr val="575757"/>
                </a:solidFill>
              </a:rPr>
              <a:t> </a:t>
            </a:r>
            <a:r>
              <a:rPr lang="fr-FR" sz="1600" dirty="0" err="1">
                <a:solidFill>
                  <a:srgbClr val="575757"/>
                </a:solidFill>
              </a:rPr>
              <a:t>be</a:t>
            </a:r>
            <a:r>
              <a:rPr lang="fr-FR" sz="1600" dirty="0">
                <a:solidFill>
                  <a:srgbClr val="575757"/>
                </a:solidFill>
              </a:rPr>
              <a:t> </a:t>
            </a:r>
            <a:r>
              <a:rPr lang="fr-FR" sz="1600" dirty="0" err="1">
                <a:solidFill>
                  <a:srgbClr val="575757"/>
                </a:solidFill>
              </a:rPr>
              <a:t>taken</a:t>
            </a:r>
            <a:r>
              <a:rPr lang="fr-FR" sz="1600" dirty="0">
                <a:solidFill>
                  <a:srgbClr val="575757"/>
                </a:solidFill>
              </a:rPr>
              <a:t> </a:t>
            </a:r>
            <a:r>
              <a:rPr lang="fr-FR" sz="1600" dirty="0" err="1">
                <a:solidFill>
                  <a:srgbClr val="575757"/>
                </a:solidFill>
              </a:rPr>
              <a:t>into</a:t>
            </a:r>
            <a:r>
              <a:rPr lang="fr-FR" sz="1600" dirty="0">
                <a:solidFill>
                  <a:srgbClr val="575757"/>
                </a:solidFill>
              </a:rPr>
              <a:t> </a:t>
            </a:r>
            <a:r>
              <a:rPr lang="fr-FR" sz="1600" dirty="0" err="1">
                <a:solidFill>
                  <a:srgbClr val="575757"/>
                </a:solidFill>
              </a:rPr>
              <a:t>account</a:t>
            </a:r>
            <a:r>
              <a:rPr lang="fr-FR" sz="1600" dirty="0">
                <a:solidFill>
                  <a:srgbClr val="575757"/>
                </a:solidFill>
              </a:rPr>
              <a:t> </a:t>
            </a:r>
            <a:r>
              <a:rPr lang="fr-FR" sz="1600" dirty="0" err="1">
                <a:solidFill>
                  <a:srgbClr val="575757"/>
                </a:solidFill>
              </a:rPr>
              <a:t>when</a:t>
            </a:r>
            <a:r>
              <a:rPr lang="fr-FR" sz="1600" dirty="0">
                <a:solidFill>
                  <a:srgbClr val="575757"/>
                </a:solidFill>
              </a:rPr>
              <a:t> </a:t>
            </a:r>
            <a:r>
              <a:rPr lang="fr-FR" sz="1600" dirty="0" err="1">
                <a:solidFill>
                  <a:srgbClr val="575757"/>
                </a:solidFill>
              </a:rPr>
              <a:t>looking</a:t>
            </a:r>
            <a:r>
              <a:rPr lang="fr-FR" sz="1600" dirty="0">
                <a:solidFill>
                  <a:srgbClr val="575757"/>
                </a:solidFill>
              </a:rPr>
              <a:t> for modules </a:t>
            </a:r>
            <a:endParaRPr lang="en-US" sz="1600" dirty="0" err="1">
              <a:solidFill>
                <a:srgbClr val="575757"/>
              </a:solidFill>
            </a:endParaRPr>
          </a:p>
        </p:txBody>
      </p:sp>
      <p:sp>
        <p:nvSpPr>
          <p:cNvPr id="18" name="Rectangle 17"/>
          <p:cNvSpPr/>
          <p:nvPr/>
        </p:nvSpPr>
        <p:spPr>
          <a:xfrm>
            <a:off x="6741210" y="3942556"/>
            <a:ext cx="4143877" cy="830997"/>
          </a:xfrm>
          <a:prstGeom prst="rect">
            <a:avLst/>
          </a:prstGeom>
        </p:spPr>
        <p:txBody>
          <a:bodyPr wrap="square">
            <a:spAutoFit/>
          </a:bodyPr>
          <a:lstStyle/>
          <a:p>
            <a:r>
              <a:rPr lang="en-US" sz="1200" dirty="0"/>
              <a:t>['','C:\\Users\\user\\</a:t>
            </a:r>
            <a:r>
              <a:rPr lang="en-US" sz="1200" dirty="0" err="1"/>
              <a:t>AppData</a:t>
            </a:r>
            <a:r>
              <a:rPr lang="en-US" sz="1200" dirty="0"/>
              <a:t>\\Local\\Programs\\Python\\Python37\\python37.zip', 'C:\\Users\\user\\</a:t>
            </a:r>
            <a:r>
              <a:rPr lang="en-US" sz="1200" dirty="0" err="1"/>
              <a:t>AppData</a:t>
            </a:r>
            <a:r>
              <a:rPr lang="en-US" sz="1200" dirty="0"/>
              <a:t>\\Local\\Programs\\Python\\Python37\\lib', …] </a:t>
            </a:r>
          </a:p>
        </p:txBody>
      </p:sp>
      <p:sp>
        <p:nvSpPr>
          <p:cNvPr id="21" name="TextBox 20"/>
          <p:cNvSpPr txBox="1"/>
          <p:nvPr/>
        </p:nvSpPr>
        <p:spPr>
          <a:xfrm>
            <a:off x="6741210" y="4832101"/>
            <a:ext cx="4346740" cy="67099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600">
                <a:solidFill>
                  <a:srgbClr val="575757"/>
                </a:solidFill>
              </a:rPr>
              <a:t>Modules can be added to the PYTHONPATH</a:t>
            </a:r>
            <a:endParaRPr lang="en-US" sz="1600" dirty="0" err="1">
              <a:solidFill>
                <a:srgbClr val="575757"/>
              </a:solidFill>
            </a:endParaRPr>
          </a:p>
        </p:txBody>
      </p:sp>
      <p:sp>
        <p:nvSpPr>
          <p:cNvPr id="4" name="Rectangle 3"/>
          <p:cNvSpPr/>
          <p:nvPr/>
        </p:nvSpPr>
        <p:spPr>
          <a:xfrm>
            <a:off x="526315" y="3083175"/>
            <a:ext cx="4143877" cy="461665"/>
          </a:xfrm>
          <a:prstGeom prst="rect">
            <a:avLst/>
          </a:prstGeom>
        </p:spPr>
        <p:txBody>
          <a:bodyPr wrap="square">
            <a:spAutoFit/>
          </a:bodyPr>
          <a:lstStyle/>
          <a:p>
            <a:r>
              <a:rPr lang="en-US" sz="1200" b="1" dirty="0">
                <a:solidFill>
                  <a:srgbClr val="006699"/>
                </a:solidFill>
                <a:latin typeface="Consolas" panose="020B0609020204030204" pitchFamily="49" charset="0"/>
              </a:rPr>
              <a:t>from</a:t>
            </a:r>
            <a:r>
              <a:rPr lang="en-US" sz="1200" dirty="0">
                <a:solidFill>
                  <a:srgbClr val="000000"/>
                </a:solidFill>
                <a:latin typeface="Consolas" panose="020B0609020204030204" pitchFamily="49" charset="0"/>
              </a:rPr>
              <a:t> module1 </a:t>
            </a:r>
            <a:r>
              <a:rPr lang="en-US" sz="1200" b="1" dirty="0">
                <a:solidFill>
                  <a:srgbClr val="006699"/>
                </a:solidFill>
                <a:latin typeface="Consolas" panose="020B0609020204030204" pitchFamily="49" charset="0"/>
              </a:rPr>
              <a:t>import</a:t>
            </a:r>
            <a:r>
              <a:rPr lang="en-US" sz="1200" dirty="0">
                <a:solidFill>
                  <a:srgbClr val="000000"/>
                </a:solidFill>
                <a:latin typeface="Consolas" panose="020B0609020204030204" pitchFamily="49" charset="0"/>
              </a:rPr>
              <a:t> function1  </a:t>
            </a:r>
            <a:endParaRPr lang="en-US" sz="1200" dirty="0">
              <a:solidFill>
                <a:srgbClr val="5C5C5C"/>
              </a:solidFill>
              <a:latin typeface="Consolas" panose="020B0609020204030204" pitchFamily="49" charset="0"/>
            </a:endParaRPr>
          </a:p>
          <a:p>
            <a:r>
              <a:rPr lang="en-US" sz="1200" b="1" dirty="0">
                <a:solidFill>
                  <a:srgbClr val="006699"/>
                </a:solidFill>
                <a:latin typeface="Consolas" panose="020B0609020204030204" pitchFamily="49" charset="0"/>
              </a:rPr>
              <a:t>from</a:t>
            </a:r>
            <a:r>
              <a:rPr lang="en-US" sz="1200" dirty="0">
                <a:solidFill>
                  <a:srgbClr val="000000"/>
                </a:solidFill>
                <a:latin typeface="Consolas" panose="020B0609020204030204" pitchFamily="49" charset="0"/>
              </a:rPr>
              <a:t> module.module2 </a:t>
            </a:r>
            <a:r>
              <a:rPr lang="en-US" sz="1200" b="1" dirty="0">
                <a:solidFill>
                  <a:srgbClr val="006699"/>
                </a:solidFill>
                <a:latin typeface="Consolas" panose="020B0609020204030204" pitchFamily="49" charset="0"/>
              </a:rPr>
              <a:t>import</a:t>
            </a:r>
            <a:r>
              <a:rPr lang="en-US" sz="1200" dirty="0">
                <a:solidFill>
                  <a:srgbClr val="000000"/>
                </a:solidFill>
                <a:latin typeface="Consolas" panose="020B0609020204030204" pitchFamily="49" charset="0"/>
              </a:rPr>
              <a:t> function2  </a:t>
            </a:r>
            <a:endParaRPr lang="en-US" sz="1200" b="0" i="0" dirty="0">
              <a:solidFill>
                <a:srgbClr val="5C5C5C"/>
              </a:solidFill>
              <a:effectLst/>
              <a:latin typeface="Consolas" panose="020B0609020204030204" pitchFamily="49" charset="0"/>
            </a:endParaRPr>
          </a:p>
        </p:txBody>
      </p:sp>
      <p:sp>
        <p:nvSpPr>
          <p:cNvPr id="5" name="Rectangle 4"/>
          <p:cNvSpPr/>
          <p:nvPr/>
        </p:nvSpPr>
        <p:spPr>
          <a:xfrm>
            <a:off x="526315" y="4736742"/>
            <a:ext cx="4143877" cy="461665"/>
          </a:xfrm>
          <a:prstGeom prst="rect">
            <a:avLst/>
          </a:prstGeom>
        </p:spPr>
        <p:txBody>
          <a:bodyPr wrap="square">
            <a:spAutoFit/>
          </a:bodyPr>
          <a:lstStyle/>
          <a:p>
            <a:r>
              <a:rPr lang="en-US" sz="1200" b="1" dirty="0">
                <a:solidFill>
                  <a:srgbClr val="006699"/>
                </a:solidFill>
                <a:latin typeface="Consolas" panose="020B0609020204030204" pitchFamily="49" charset="0"/>
              </a:rPr>
              <a:t>from</a:t>
            </a:r>
            <a:r>
              <a:rPr lang="en-US" sz="1200" dirty="0">
                <a:solidFill>
                  <a:srgbClr val="000000"/>
                </a:solidFill>
                <a:latin typeface="Consolas" panose="020B0609020204030204" pitchFamily="49" charset="0"/>
              </a:rPr>
              <a:t> .module1 </a:t>
            </a:r>
            <a:r>
              <a:rPr lang="en-US" sz="1200" b="1" dirty="0">
                <a:solidFill>
                  <a:srgbClr val="006699"/>
                </a:solidFill>
                <a:latin typeface="Consolas" panose="020B0609020204030204" pitchFamily="49" charset="0"/>
              </a:rPr>
              <a:t>import</a:t>
            </a:r>
            <a:r>
              <a:rPr lang="en-US" sz="1200" dirty="0">
                <a:solidFill>
                  <a:srgbClr val="000000"/>
                </a:solidFill>
                <a:latin typeface="Consolas" panose="020B0609020204030204" pitchFamily="49" charset="0"/>
              </a:rPr>
              <a:t> function1  </a:t>
            </a:r>
            <a:endParaRPr lang="en-US" sz="1200" dirty="0">
              <a:solidFill>
                <a:srgbClr val="5C5C5C"/>
              </a:solidFill>
              <a:latin typeface="Consolas" panose="020B0609020204030204" pitchFamily="49" charset="0"/>
            </a:endParaRPr>
          </a:p>
          <a:p>
            <a:r>
              <a:rPr lang="en-US" sz="1200" b="1" dirty="0">
                <a:solidFill>
                  <a:srgbClr val="006699"/>
                </a:solidFill>
                <a:latin typeface="Consolas" panose="020B0609020204030204" pitchFamily="49" charset="0"/>
              </a:rPr>
              <a:t>from</a:t>
            </a:r>
            <a:r>
              <a:rPr lang="en-US" sz="1200" dirty="0">
                <a:solidFill>
                  <a:srgbClr val="000000"/>
                </a:solidFill>
                <a:latin typeface="Consolas" panose="020B0609020204030204" pitchFamily="49" charset="0"/>
              </a:rPr>
              <a:t> ..module1 </a:t>
            </a:r>
            <a:r>
              <a:rPr lang="en-US" sz="1200" b="1" dirty="0">
                <a:solidFill>
                  <a:srgbClr val="006699"/>
                </a:solidFill>
                <a:latin typeface="Consolas" panose="020B0609020204030204" pitchFamily="49" charset="0"/>
              </a:rPr>
              <a:t>import</a:t>
            </a:r>
            <a:r>
              <a:rPr lang="en-US" sz="1200" dirty="0">
                <a:solidFill>
                  <a:srgbClr val="000000"/>
                </a:solidFill>
                <a:latin typeface="Consolas" panose="020B0609020204030204" pitchFamily="49" charset="0"/>
              </a:rPr>
              <a:t> function1</a:t>
            </a:r>
            <a:endParaRPr lang="en-US" sz="1200" b="0" i="0" dirty="0">
              <a:solidFill>
                <a:srgbClr val="5C5C5C"/>
              </a:solidFill>
              <a:effectLst/>
              <a:latin typeface="Consolas" panose="020B0609020204030204" pitchFamily="49" charset="0"/>
            </a:endParaRPr>
          </a:p>
        </p:txBody>
      </p:sp>
      <p:sp>
        <p:nvSpPr>
          <p:cNvPr id="8" name="Rectangle 7"/>
          <p:cNvSpPr/>
          <p:nvPr/>
        </p:nvSpPr>
        <p:spPr>
          <a:xfrm>
            <a:off x="6741210" y="3325482"/>
            <a:ext cx="1443318" cy="461665"/>
          </a:xfrm>
          <a:prstGeom prst="rect">
            <a:avLst/>
          </a:prstGeom>
        </p:spPr>
        <p:txBody>
          <a:bodyPr wrap="square">
            <a:spAutoFit/>
          </a:bodyPr>
          <a:lstStyle/>
          <a:p>
            <a:r>
              <a:rPr lang="fr-FR" sz="1200" b="1" dirty="0">
                <a:solidFill>
                  <a:srgbClr val="006699"/>
                </a:solidFill>
                <a:latin typeface="Consolas" panose="020B0609020204030204" pitchFamily="49" charset="0"/>
              </a:rPr>
              <a:t>import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sys</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err="1">
                <a:solidFill>
                  <a:srgbClr val="000000"/>
                </a:solidFill>
                <a:latin typeface="Consolas" panose="020B0609020204030204" pitchFamily="49" charset="0"/>
              </a:rPr>
              <a:t>sys.path</a:t>
            </a:r>
            <a:r>
              <a:rPr lang="fr-FR" sz="1200" dirty="0">
                <a:solidFill>
                  <a:srgbClr val="000000"/>
                </a:solidFill>
                <a:latin typeface="Consolas" panose="020B0609020204030204" pitchFamily="49" charset="0"/>
              </a:rPr>
              <a:t>  </a:t>
            </a:r>
            <a:endParaRPr lang="fr-FR" sz="1200" b="0" i="0" dirty="0">
              <a:solidFill>
                <a:srgbClr val="5C5C5C"/>
              </a:solidFill>
              <a:effectLst/>
              <a:latin typeface="Consolas" panose="020B0609020204030204" pitchFamily="49" charset="0"/>
            </a:endParaRPr>
          </a:p>
        </p:txBody>
      </p:sp>
      <p:sp>
        <p:nvSpPr>
          <p:cNvPr id="22" name="TextBox 21"/>
          <p:cNvSpPr txBox="1"/>
          <p:nvPr/>
        </p:nvSpPr>
        <p:spPr>
          <a:xfrm>
            <a:off x="526314" y="5490196"/>
            <a:ext cx="4312814" cy="6742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fr-FR" sz="1000" i="1" dirty="0" smtClean="0">
                <a:solidFill>
                  <a:srgbClr val="575757"/>
                </a:solidFill>
              </a:rPr>
              <a:t>Use .module1 (</a:t>
            </a:r>
            <a:r>
              <a:rPr lang="fr-FR" sz="1000" i="1" dirty="0" err="1" smtClean="0">
                <a:solidFill>
                  <a:srgbClr val="575757"/>
                </a:solidFill>
              </a:rPr>
              <a:t>resp</a:t>
            </a:r>
            <a:r>
              <a:rPr lang="fr-FR" sz="1000" i="1" dirty="0" smtClean="0">
                <a:solidFill>
                  <a:srgbClr val="575757"/>
                </a:solidFill>
              </a:rPr>
              <a:t> ..module1) to look for module1 in a directory one (</a:t>
            </a:r>
            <a:r>
              <a:rPr lang="fr-FR" sz="1000" i="1" dirty="0" err="1" smtClean="0">
                <a:solidFill>
                  <a:srgbClr val="575757"/>
                </a:solidFill>
              </a:rPr>
              <a:t>resp</a:t>
            </a:r>
            <a:r>
              <a:rPr lang="fr-FR" sz="1000" i="1" dirty="0" smtClean="0">
                <a:solidFill>
                  <a:srgbClr val="575757"/>
                </a:solidFill>
              </a:rPr>
              <a:t> </a:t>
            </a:r>
            <a:r>
              <a:rPr lang="fr-FR" sz="1000" i="1" dirty="0" err="1" smtClean="0">
                <a:solidFill>
                  <a:srgbClr val="575757"/>
                </a:solidFill>
              </a:rPr>
              <a:t>two</a:t>
            </a:r>
            <a:r>
              <a:rPr lang="fr-FR" sz="1000" i="1" dirty="0" smtClean="0">
                <a:solidFill>
                  <a:srgbClr val="575757"/>
                </a:solidFill>
              </a:rPr>
              <a:t>) </a:t>
            </a:r>
            <a:r>
              <a:rPr lang="fr-FR" sz="1000" i="1" dirty="0" err="1" smtClean="0">
                <a:solidFill>
                  <a:srgbClr val="575757"/>
                </a:solidFill>
              </a:rPr>
              <a:t>level</a:t>
            </a:r>
            <a:r>
              <a:rPr lang="fr-FR" sz="1000" i="1" dirty="0" smtClean="0">
                <a:solidFill>
                  <a:srgbClr val="575757"/>
                </a:solidFill>
              </a:rPr>
              <a:t> </a:t>
            </a:r>
            <a:r>
              <a:rPr lang="fr-FR" sz="1000" i="1" dirty="0" err="1" smtClean="0">
                <a:solidFill>
                  <a:srgbClr val="575757"/>
                </a:solidFill>
              </a:rPr>
              <a:t>above</a:t>
            </a:r>
            <a:r>
              <a:rPr lang="fr-FR" sz="1000" i="1" dirty="0" smtClean="0">
                <a:solidFill>
                  <a:srgbClr val="575757"/>
                </a:solidFill>
              </a:rPr>
              <a:t> the __file___ </a:t>
            </a:r>
            <a:r>
              <a:rPr lang="fr-FR" sz="1000" i="1" dirty="0" err="1" smtClean="0">
                <a:solidFill>
                  <a:srgbClr val="575757"/>
                </a:solidFill>
              </a:rPr>
              <a:t>where</a:t>
            </a:r>
            <a:r>
              <a:rPr lang="fr-FR" sz="1000" i="1" dirty="0" smtClean="0">
                <a:solidFill>
                  <a:srgbClr val="575757"/>
                </a:solidFill>
              </a:rPr>
              <a:t> the import </a:t>
            </a:r>
            <a:r>
              <a:rPr lang="fr-FR" sz="1000" i="1" dirty="0" err="1" smtClean="0">
                <a:solidFill>
                  <a:srgbClr val="575757"/>
                </a:solidFill>
              </a:rPr>
              <a:t>statement</a:t>
            </a:r>
            <a:r>
              <a:rPr lang="fr-FR" sz="1000" i="1" dirty="0" smtClean="0">
                <a:solidFill>
                  <a:srgbClr val="575757"/>
                </a:solidFill>
              </a:rPr>
              <a:t> </a:t>
            </a:r>
            <a:r>
              <a:rPr lang="fr-FR" sz="1000" i="1" dirty="0" err="1" smtClean="0">
                <a:solidFill>
                  <a:srgbClr val="575757"/>
                </a:solidFill>
              </a:rPr>
              <a:t>is</a:t>
            </a:r>
            <a:endParaRPr lang="en-US" sz="1000" i="1" dirty="0" err="1">
              <a:solidFill>
                <a:srgbClr val="575757"/>
              </a:solidFill>
            </a:endParaRPr>
          </a:p>
        </p:txBody>
      </p:sp>
    </p:spTree>
    <p:custDataLst>
      <p:tags r:id="rId2"/>
    </p:custDataLst>
    <p:extLst>
      <p:ext uri="{BB962C8B-B14F-4D97-AF65-F5344CB8AC3E}">
        <p14:creationId xmlns:p14="http://schemas.microsoft.com/office/powerpoint/2010/main" val="3963873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hlinkClick r:id="rId19" action="ppaction://hlinksldjump"/>
          </p:cNvPr>
          <p:cNvSpPr/>
          <p:nvPr>
            <p:custDataLst>
              <p:tags r:id="rId3"/>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Annexes</a:t>
            </a:r>
          </a:p>
        </p:txBody>
      </p:sp>
      <p:sp>
        <p:nvSpPr>
          <p:cNvPr id="29" name="Rectangle 28">
            <a:hlinkClick r:id="rId20" action="ppaction://hlinksldjump"/>
          </p:cNvPr>
          <p:cNvSpPr/>
          <p:nvPr>
            <p:custDataLst>
              <p:tags r:id="rId4"/>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Decorator</a:t>
            </a:r>
          </a:p>
        </p:txBody>
      </p:sp>
      <p:sp>
        <p:nvSpPr>
          <p:cNvPr id="28" name="Rectangle 27">
            <a:hlinkClick r:id="rId21" action="ppaction://hlinksldjump"/>
          </p:cNvPr>
          <p:cNvSpPr/>
          <p:nvPr>
            <p:custDataLst>
              <p:tags r:id="rId5"/>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Generator</a:t>
            </a:r>
          </a:p>
        </p:txBody>
      </p:sp>
      <p:sp>
        <p:nvSpPr>
          <p:cNvPr id="27" name="Rectangle 26">
            <a:hlinkClick r:id="rId22" action="ppaction://hlinksldjump"/>
          </p:cNvPr>
          <p:cNvSpPr/>
          <p:nvPr>
            <p:custDataLst>
              <p:tags r:id="rId6"/>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Functional traits</a:t>
            </a:r>
          </a:p>
        </p:txBody>
      </p:sp>
      <p:sp>
        <p:nvSpPr>
          <p:cNvPr id="26" name="Rectangle 25">
            <a:hlinkClick r:id="rId23" action="ppaction://hlinksldjump"/>
          </p:cNvPr>
          <p:cNvSpPr/>
          <p:nvPr>
            <p:custDataLst>
              <p:tags r:id="rId7"/>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Iterables</a:t>
            </a:r>
          </a:p>
        </p:txBody>
      </p:sp>
      <p:sp>
        <p:nvSpPr>
          <p:cNvPr id="25" name="Rectangle 24">
            <a:hlinkClick r:id="rId24" action="ppaction://hlinksldjump"/>
          </p:cNvPr>
          <p:cNvSpPr/>
          <p:nvPr>
            <p:custDataLst>
              <p:tags r:id="rId8"/>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Advanced Python</a:t>
            </a:r>
          </a:p>
        </p:txBody>
      </p:sp>
      <p:sp>
        <p:nvSpPr>
          <p:cNvPr id="24" name="Rectangle 23">
            <a:hlinkClick r:id="rId25" action="ppaction://hlinksldjump"/>
          </p:cNvPr>
          <p:cNvSpPr/>
          <p:nvPr>
            <p:custDataLst>
              <p:tags r:id="rId9"/>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Modules</a:t>
            </a:r>
          </a:p>
        </p:txBody>
      </p:sp>
      <p:sp>
        <p:nvSpPr>
          <p:cNvPr id="23" name="Rectangle 22">
            <a:hlinkClick r:id="rId26" action="ppaction://hlinksldjump"/>
          </p:cNvPr>
          <p:cNvSpPr/>
          <p:nvPr>
            <p:custDataLst>
              <p:tags r:id="rId10"/>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Functions</a:t>
            </a:r>
          </a:p>
        </p:txBody>
      </p:sp>
      <p:sp>
        <p:nvSpPr>
          <p:cNvPr id="22" name="Rectangle 21">
            <a:hlinkClick r:id="rId27" action="ppaction://hlinksldjump"/>
          </p:cNvPr>
          <p:cNvSpPr/>
          <p:nvPr>
            <p:custDataLst>
              <p:tags r:id="rId11"/>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Control structures</a:t>
            </a:r>
          </a:p>
        </p:txBody>
      </p:sp>
      <p:sp>
        <p:nvSpPr>
          <p:cNvPr id="21" name="Rectangle 20">
            <a:hlinkClick r:id="rId28" action="ppaction://hlinksldjump"/>
          </p:cNvPr>
          <p:cNvSpPr/>
          <p:nvPr>
            <p:custDataLst>
              <p:tags r:id="rId12"/>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Expressions</a:t>
            </a:r>
          </a:p>
        </p:txBody>
      </p:sp>
      <p:sp>
        <p:nvSpPr>
          <p:cNvPr id="20" name="Rectangle 19">
            <a:hlinkClick r:id="rId29" action="ppaction://hlinksldjump"/>
          </p:cNvPr>
          <p:cNvSpPr/>
          <p:nvPr>
            <p:custDataLst>
              <p:tags r:id="rId13"/>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Python Basics refresher (Pre-read)</a:t>
            </a:r>
          </a:p>
        </p:txBody>
      </p:sp>
      <p:sp>
        <p:nvSpPr>
          <p:cNvPr id="19" name="Rectangle 18">
            <a:hlinkClick r:id="rId30" action="ppaction://hlinksldjump"/>
          </p:cNvPr>
          <p:cNvSpPr/>
          <p:nvPr>
            <p:custDataLst>
              <p:tags r:id="rId14"/>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Training Overview</a:t>
            </a:r>
          </a:p>
        </p:txBody>
      </p:sp>
      <p:sp>
        <p:nvSpPr>
          <p:cNvPr id="18" name="Rectangle 17">
            <a:hlinkClick r:id="rId31" action="ppaction://hlinksldjump"/>
          </p:cNvPr>
          <p:cNvSpPr/>
          <p:nvPr>
            <p:custDataLst>
              <p:tags r:id="rId15"/>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Training Requirements</a:t>
            </a:r>
          </a:p>
        </p:txBody>
      </p:sp>
      <p:sp>
        <p:nvSpPr>
          <p:cNvPr id="17" name="Title 16"/>
          <p:cNvSpPr>
            <a:spLocks noGrp="1"/>
          </p:cNvSpPr>
          <p:nvPr>
            <p:ph type="title"/>
            <p:custDataLst>
              <p:tags r:id="rId16"/>
            </p:custDataLst>
          </p:nvPr>
        </p:nvSpPr>
        <p:spPr/>
        <p:txBody>
          <a:bodyPr/>
          <a:lstStyle/>
          <a:p>
            <a:r>
              <a:rPr lang="en-US" smtClean="0"/>
              <a:t>Agenda</a:t>
            </a:r>
            <a:endParaRPr lang="en-US"/>
          </a:p>
        </p:txBody>
      </p:sp>
      <p:graphicFrame>
        <p:nvGraphicFramePr>
          <p:cNvPr id="16" name="Object 15" hidden="1"/>
          <p:cNvGraphicFramePr>
            <a:graphicFrameLocks noChangeAspect="1"/>
          </p:cNvGraphicFramePr>
          <p:nvPr>
            <p:custDataLst>
              <p:tags r:id="rId17"/>
            </p:custDataLst>
            <p:extLst>
              <p:ext uri="{D42A27DB-BD31-4B8C-83A1-F6EECF244321}">
                <p14:modId xmlns:p14="http://schemas.microsoft.com/office/powerpoint/2010/main" val="2333146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412" name="think-cell Slide" r:id="rId32" imgW="473" imgH="473" progId="TCLayout.ActiveDocument.1">
                  <p:embed/>
                </p:oleObj>
              </mc:Choice>
              <mc:Fallback>
                <p:oleObj name="think-cell Slide" r:id="rId32" imgW="473" imgH="473" progId="TCLayout.ActiveDocument.1">
                  <p:embed/>
                  <p:pic>
                    <p:nvPicPr>
                      <p:cNvPr id="0" name=""/>
                      <p:cNvPicPr/>
                      <p:nvPr/>
                    </p:nvPicPr>
                    <p:blipFill>
                      <a:blip r:embed="rId33"/>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40287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604"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3" name="Rectangle 32"/>
          <p:cNvSpPr/>
          <p:nvPr/>
        </p:nvSpPr>
        <p:spPr>
          <a:xfrm>
            <a:off x="4423750" y="5823485"/>
            <a:ext cx="3248294" cy="561423"/>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3" name="Rectangle 22"/>
          <p:cNvSpPr/>
          <p:nvPr/>
        </p:nvSpPr>
        <p:spPr>
          <a:xfrm>
            <a:off x="4438780" y="2019779"/>
            <a:ext cx="3248294" cy="356359"/>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8" name="Rectangle 27"/>
          <p:cNvSpPr/>
          <p:nvPr/>
        </p:nvSpPr>
        <p:spPr>
          <a:xfrm>
            <a:off x="4423750" y="3018513"/>
            <a:ext cx="3248294" cy="356359"/>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9" name="Rectangle 28"/>
          <p:cNvSpPr/>
          <p:nvPr/>
        </p:nvSpPr>
        <p:spPr>
          <a:xfrm>
            <a:off x="4431008" y="3851780"/>
            <a:ext cx="3248294" cy="356359"/>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0" name="Rectangle 29"/>
          <p:cNvSpPr/>
          <p:nvPr/>
        </p:nvSpPr>
        <p:spPr>
          <a:xfrm>
            <a:off x="4431524" y="4997749"/>
            <a:ext cx="3248294" cy="356359"/>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 name="Title 2"/>
          <p:cNvSpPr>
            <a:spLocks noGrp="1"/>
          </p:cNvSpPr>
          <p:nvPr>
            <p:ph type="title"/>
          </p:nvPr>
        </p:nvSpPr>
        <p:spPr>
          <a:xfrm>
            <a:off x="641483" y="1667312"/>
            <a:ext cx="3127881" cy="538827"/>
          </a:xfrm>
        </p:spPr>
        <p:txBody>
          <a:bodyPr/>
          <a:lstStyle/>
          <a:p>
            <a:r>
              <a:rPr lang="en-US" dirty="0" err="1"/>
              <a:t>os</a:t>
            </a:r>
            <a:r>
              <a:rPr lang="en-US" dirty="0"/>
              <a:t> and sys </a:t>
            </a:r>
          </a:p>
        </p:txBody>
      </p:sp>
      <p:sp>
        <p:nvSpPr>
          <p:cNvPr id="6" name="TextBox 5"/>
          <p:cNvSpPr txBox="1"/>
          <p:nvPr/>
        </p:nvSpPr>
        <p:spPr>
          <a:xfrm>
            <a:off x="532130" y="2796243"/>
            <a:ext cx="3237234" cy="270108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SzPct val="100000"/>
              <a:buFont typeface="Trebuchet MS" panose="020B0603020202020204" pitchFamily="34" charset="0"/>
              <a:buChar char="​"/>
            </a:pPr>
            <a:r>
              <a:rPr lang="en-US" sz="2000" dirty="0" err="1">
                <a:solidFill>
                  <a:srgbClr val="FFFFFF"/>
                </a:solidFill>
                <a:latin typeface="Trebuchet MS" panose="020B0603020202020204" pitchFamily="34" charset="0"/>
              </a:rPr>
              <a:t>os</a:t>
            </a:r>
            <a:r>
              <a:rPr lang="en-US" sz="2000" dirty="0">
                <a:solidFill>
                  <a:srgbClr val="FFFFFF"/>
                </a:solidFill>
                <a:latin typeface="Trebuchet MS" panose="020B0603020202020204" pitchFamily="34" charset="0"/>
              </a:rPr>
              <a:t> and sys modules provide numerous tools to deal with filenames, path and directories</a:t>
            </a:r>
          </a:p>
          <a:p>
            <a:pPr>
              <a:buSzPct val="100000"/>
              <a:buFont typeface="Trebuchet MS" panose="020B0603020202020204" pitchFamily="34" charset="0"/>
              <a:buChar char="​"/>
            </a:pPr>
            <a:endParaRPr lang="en-US" sz="2000" dirty="0">
              <a:solidFill>
                <a:srgbClr val="FFFFFF"/>
              </a:solidFill>
              <a:latin typeface="Trebuchet MS" panose="020B0603020202020204" pitchFamily="34" charset="0"/>
            </a:endParaRPr>
          </a:p>
          <a:p>
            <a:pPr marL="324000" lvl="1" indent="-216000">
              <a:buClr>
                <a:schemeClr val="bg1"/>
              </a:buClr>
              <a:buSzPct val="100000"/>
              <a:buFont typeface="Trebuchet MS" panose="020B0603020202020204" pitchFamily="34" charset="0"/>
              <a:buChar char="•"/>
            </a:pPr>
            <a:r>
              <a:rPr lang="en-US" sz="2000" dirty="0" err="1">
                <a:solidFill>
                  <a:srgbClr val="FFFFFF"/>
                </a:solidFill>
                <a:latin typeface="Trebuchet MS" panose="020B0603020202020204" pitchFamily="34" charset="0"/>
              </a:rPr>
              <a:t>os</a:t>
            </a:r>
            <a:r>
              <a:rPr lang="en-US" sz="2000" dirty="0">
                <a:solidFill>
                  <a:srgbClr val="FFFFFF"/>
                </a:solidFill>
                <a:latin typeface="Trebuchet MS" panose="020B0603020202020204" pitchFamily="34" charset="0"/>
              </a:rPr>
              <a:t> provides tools for directories  </a:t>
            </a:r>
          </a:p>
          <a:p>
            <a:pPr marL="324000" lvl="1" indent="-216000">
              <a:buClr>
                <a:schemeClr val="bg1"/>
              </a:buClr>
              <a:buSzPct val="100000"/>
              <a:buFont typeface="Trebuchet MS" panose="020B0603020202020204" pitchFamily="34" charset="0"/>
              <a:buChar char="•"/>
            </a:pPr>
            <a:endParaRPr lang="en-US" sz="2000" dirty="0">
              <a:solidFill>
                <a:srgbClr val="FFFFFF"/>
              </a:solidFill>
              <a:latin typeface="Trebuchet MS" panose="020B0603020202020204" pitchFamily="34" charset="0"/>
            </a:endParaRPr>
          </a:p>
          <a:p>
            <a:pPr marL="324000" lvl="1" indent="-216000">
              <a:buClr>
                <a:schemeClr val="bg1"/>
              </a:buClr>
              <a:buSzPct val="100000"/>
              <a:buFont typeface="Trebuchet MS" panose="020B0603020202020204" pitchFamily="34" charset="0"/>
              <a:buChar char="•"/>
            </a:pPr>
            <a:r>
              <a:rPr lang="en-US" sz="2000" dirty="0">
                <a:solidFill>
                  <a:srgbClr val="FFFFFF"/>
                </a:solidFill>
                <a:latin typeface="Trebuchet MS" panose="020B0603020202020204" pitchFamily="34" charset="0"/>
              </a:rPr>
              <a:t>os.sys or sys for the system</a:t>
            </a:r>
          </a:p>
        </p:txBody>
      </p:sp>
      <p:sp>
        <p:nvSpPr>
          <p:cNvPr id="11" name="ee4pContent1"/>
          <p:cNvSpPr txBox="1"/>
          <p:nvPr/>
        </p:nvSpPr>
        <p:spPr>
          <a:xfrm>
            <a:off x="4451103" y="1206756"/>
            <a:ext cx="3092842" cy="39856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2400" dirty="0" err="1">
                <a:solidFill>
                  <a:srgbClr val="29BA74"/>
                </a:solidFill>
                <a:latin typeface="+mn-lt"/>
              </a:rPr>
              <a:t>os</a:t>
            </a:r>
            <a:endParaRPr lang="en-US" sz="2400" dirty="0">
              <a:solidFill>
                <a:srgbClr val="29BA74"/>
              </a:solidFill>
              <a:latin typeface="+mn-lt"/>
            </a:endParaRPr>
          </a:p>
        </p:txBody>
      </p:sp>
      <p:sp>
        <p:nvSpPr>
          <p:cNvPr id="12" name="ee4pContent2"/>
          <p:cNvSpPr txBox="1"/>
          <p:nvPr/>
        </p:nvSpPr>
        <p:spPr>
          <a:xfrm>
            <a:off x="8340947" y="1298776"/>
            <a:ext cx="3092842" cy="39856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2400" dirty="0">
                <a:solidFill>
                  <a:srgbClr val="29BA74"/>
                </a:solidFill>
                <a:latin typeface="+mn-lt"/>
              </a:rPr>
              <a:t>sys</a:t>
            </a:r>
          </a:p>
        </p:txBody>
      </p:sp>
      <p:sp>
        <p:nvSpPr>
          <p:cNvPr id="17" name="TextBox 16"/>
          <p:cNvSpPr txBox="1"/>
          <p:nvPr/>
        </p:nvSpPr>
        <p:spPr>
          <a:xfrm>
            <a:off x="4341428" y="1699286"/>
            <a:ext cx="2783835"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To get current directory:</a:t>
            </a:r>
          </a:p>
        </p:txBody>
      </p:sp>
      <p:sp>
        <p:nvSpPr>
          <p:cNvPr id="18" name="TextBox 17"/>
          <p:cNvSpPr txBox="1"/>
          <p:nvPr/>
        </p:nvSpPr>
        <p:spPr>
          <a:xfrm>
            <a:off x="4322534" y="2374555"/>
            <a:ext cx="3465242"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6E6F73"/>
                </a:solidFill>
              </a:rPr>
              <a:t>'C:\\Users\\user\\Documents\\Project'</a:t>
            </a:r>
          </a:p>
        </p:txBody>
      </p:sp>
      <p:sp>
        <p:nvSpPr>
          <p:cNvPr id="19" name="TextBox 18"/>
          <p:cNvSpPr txBox="1"/>
          <p:nvPr/>
        </p:nvSpPr>
        <p:spPr>
          <a:xfrm>
            <a:off x="4365694" y="4193295"/>
            <a:ext cx="2759569"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7F7F7F"/>
                </a:solidFill>
              </a:rPr>
              <a:t>['data', 'dir_1', 'main.py']</a:t>
            </a:r>
          </a:p>
        </p:txBody>
      </p:sp>
      <p:sp>
        <p:nvSpPr>
          <p:cNvPr id="20" name="TextBox 19"/>
          <p:cNvSpPr txBox="1"/>
          <p:nvPr/>
        </p:nvSpPr>
        <p:spPr>
          <a:xfrm>
            <a:off x="4358436" y="2704112"/>
            <a:ext cx="3170478"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To change current directory</a:t>
            </a:r>
          </a:p>
        </p:txBody>
      </p:sp>
      <p:sp>
        <p:nvSpPr>
          <p:cNvPr id="21" name="TextBox 20"/>
          <p:cNvSpPr txBox="1"/>
          <p:nvPr/>
        </p:nvSpPr>
        <p:spPr>
          <a:xfrm>
            <a:off x="4365694" y="3536633"/>
            <a:ext cx="3170478"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To list all files in a directory</a:t>
            </a:r>
          </a:p>
        </p:txBody>
      </p:sp>
      <p:sp>
        <p:nvSpPr>
          <p:cNvPr id="22" name="TextBox 21"/>
          <p:cNvSpPr txBox="1"/>
          <p:nvPr/>
        </p:nvSpPr>
        <p:spPr>
          <a:xfrm>
            <a:off x="4373467" y="4663090"/>
            <a:ext cx="3170478"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To create a directory</a:t>
            </a:r>
          </a:p>
        </p:txBody>
      </p:sp>
      <p:sp>
        <p:nvSpPr>
          <p:cNvPr id="32" name="TextBox 31"/>
          <p:cNvSpPr txBox="1"/>
          <p:nvPr/>
        </p:nvSpPr>
        <p:spPr>
          <a:xfrm>
            <a:off x="4365694" y="5502976"/>
            <a:ext cx="3170478"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To access environment variables</a:t>
            </a:r>
          </a:p>
        </p:txBody>
      </p:sp>
      <p:sp>
        <p:nvSpPr>
          <p:cNvPr id="37" name="Rectangle 36"/>
          <p:cNvSpPr/>
          <p:nvPr/>
        </p:nvSpPr>
        <p:spPr>
          <a:xfrm>
            <a:off x="8374423" y="2290577"/>
            <a:ext cx="3188927" cy="356359"/>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8" name="Rectangle 37"/>
          <p:cNvSpPr/>
          <p:nvPr/>
        </p:nvSpPr>
        <p:spPr>
          <a:xfrm>
            <a:off x="8340947" y="3339580"/>
            <a:ext cx="3222403" cy="356359"/>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9" name="Rectangle 38"/>
          <p:cNvSpPr/>
          <p:nvPr/>
        </p:nvSpPr>
        <p:spPr>
          <a:xfrm>
            <a:off x="8340947" y="5008083"/>
            <a:ext cx="3181670" cy="356359"/>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0" name="TextBox 39"/>
          <p:cNvSpPr txBox="1"/>
          <p:nvPr/>
        </p:nvSpPr>
        <p:spPr>
          <a:xfrm>
            <a:off x="8304076" y="1878280"/>
            <a:ext cx="3484195"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To get the list of command line arguments passed to a python script</a:t>
            </a:r>
          </a:p>
        </p:txBody>
      </p:sp>
      <p:sp>
        <p:nvSpPr>
          <p:cNvPr id="42" name="TextBox 41"/>
          <p:cNvSpPr txBox="1"/>
          <p:nvPr/>
        </p:nvSpPr>
        <p:spPr>
          <a:xfrm>
            <a:off x="8273206" y="2588450"/>
            <a:ext cx="3465242"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6E6F73"/>
                </a:solidFill>
              </a:rPr>
              <a:t>['script.py', 'param1', 'param2']</a:t>
            </a:r>
          </a:p>
        </p:txBody>
      </p:sp>
      <p:sp>
        <p:nvSpPr>
          <p:cNvPr id="45" name="TextBox 44"/>
          <p:cNvSpPr txBox="1"/>
          <p:nvPr/>
        </p:nvSpPr>
        <p:spPr>
          <a:xfrm>
            <a:off x="8273206" y="3043306"/>
            <a:ext cx="3484195"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To get search paths for python modules</a:t>
            </a:r>
          </a:p>
        </p:txBody>
      </p:sp>
      <p:sp>
        <p:nvSpPr>
          <p:cNvPr id="46" name="Rectangle 45"/>
          <p:cNvSpPr/>
          <p:nvPr/>
        </p:nvSpPr>
        <p:spPr>
          <a:xfrm>
            <a:off x="8273206" y="3637305"/>
            <a:ext cx="3342254" cy="9541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6E6F73"/>
                </a:solidFill>
              </a:rPr>
              <a:t>['','C:\\Users\\user\\</a:t>
            </a:r>
            <a:r>
              <a:rPr lang="en-US" sz="1400" dirty="0" err="1">
                <a:solidFill>
                  <a:srgbClr val="6E6F73"/>
                </a:solidFill>
              </a:rPr>
              <a:t>AppData</a:t>
            </a:r>
            <a:r>
              <a:rPr lang="en-US" sz="1400" dirty="0">
                <a:solidFill>
                  <a:srgbClr val="6E6F73"/>
                </a:solidFill>
              </a:rPr>
              <a:t>\\Local\\Programs\\Python\\Python37\\python37.zip', …] </a:t>
            </a:r>
          </a:p>
        </p:txBody>
      </p:sp>
      <p:sp>
        <p:nvSpPr>
          <p:cNvPr id="47" name="TextBox 46"/>
          <p:cNvSpPr txBox="1"/>
          <p:nvPr/>
        </p:nvSpPr>
        <p:spPr>
          <a:xfrm>
            <a:off x="8257731" y="4587012"/>
            <a:ext cx="3259274"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To get version number of current python interpreter</a:t>
            </a:r>
          </a:p>
        </p:txBody>
      </p:sp>
      <p:sp>
        <p:nvSpPr>
          <p:cNvPr id="48" name="Rectangle 47"/>
          <p:cNvSpPr/>
          <p:nvPr/>
        </p:nvSpPr>
        <p:spPr>
          <a:xfrm>
            <a:off x="8280463" y="5351857"/>
            <a:ext cx="3342254" cy="7788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6E6F73"/>
                </a:solidFill>
              </a:rPr>
              <a:t>'3.8.0 (tags/v3.8.0:fa919fd, Oct 14 2019, 19:37:50) [MSC v.1916 64 bit (AMD64)]'</a:t>
            </a:r>
          </a:p>
        </p:txBody>
      </p:sp>
      <p:sp>
        <p:nvSpPr>
          <p:cNvPr id="41" name="Rectangle 40"/>
          <p:cNvSpPr/>
          <p:nvPr/>
        </p:nvSpPr>
        <p:spPr>
          <a:xfrm>
            <a:off x="4383744" y="2035985"/>
            <a:ext cx="1443318" cy="307777"/>
          </a:xfrm>
          <a:prstGeom prst="rect">
            <a:avLst/>
          </a:prstGeom>
        </p:spPr>
        <p:txBody>
          <a:bodyPr wrap="square">
            <a:spAutoFit/>
          </a:bodyPr>
          <a:lstStyle/>
          <a:p>
            <a:r>
              <a:rPr lang="fr-FR" sz="1400" dirty="0" err="1">
                <a:solidFill>
                  <a:srgbClr val="000000"/>
                </a:solidFill>
                <a:latin typeface="Consolas" panose="020B0609020204030204" pitchFamily="49" charset="0"/>
              </a:rPr>
              <a:t>os.getcwd</a:t>
            </a:r>
            <a:r>
              <a:rPr lang="fr-FR" sz="1400" dirty="0">
                <a:solidFill>
                  <a:srgbClr val="000000"/>
                </a:solidFill>
                <a:latin typeface="Consolas" panose="020B0609020204030204" pitchFamily="49" charset="0"/>
              </a:rPr>
              <a:t>()</a:t>
            </a:r>
            <a:endParaRPr lang="fr-FR" sz="1400" b="0" i="0" dirty="0">
              <a:solidFill>
                <a:srgbClr val="5C5C5C"/>
              </a:solidFill>
              <a:effectLst/>
              <a:latin typeface="Consolas" panose="020B0609020204030204" pitchFamily="49" charset="0"/>
            </a:endParaRPr>
          </a:p>
        </p:txBody>
      </p:sp>
      <p:sp>
        <p:nvSpPr>
          <p:cNvPr id="49" name="Rectangle 48"/>
          <p:cNvSpPr/>
          <p:nvPr/>
        </p:nvSpPr>
        <p:spPr>
          <a:xfrm>
            <a:off x="4423750" y="3008962"/>
            <a:ext cx="1736939" cy="307777"/>
          </a:xfrm>
          <a:prstGeom prst="rect">
            <a:avLst/>
          </a:prstGeom>
        </p:spPr>
        <p:txBody>
          <a:bodyPr wrap="square">
            <a:spAutoFit/>
          </a:bodyPr>
          <a:lstStyle/>
          <a:p>
            <a:r>
              <a:rPr lang="fr-FR" sz="1400" dirty="0" err="1">
                <a:solidFill>
                  <a:srgbClr val="000000"/>
                </a:solidFill>
                <a:latin typeface="Consolas" panose="020B0609020204030204" pitchFamily="49" charset="0"/>
              </a:rPr>
              <a:t>os.chdir</a:t>
            </a:r>
            <a:r>
              <a:rPr lang="fr-FR" sz="1400" dirty="0">
                <a:solidFill>
                  <a:srgbClr val="000000"/>
                </a:solidFill>
                <a:latin typeface="Consolas" panose="020B0609020204030204" pitchFamily="49" charset="0"/>
              </a:rPr>
              <a:t>(path)</a:t>
            </a:r>
            <a:endParaRPr lang="fr-FR" sz="1400" b="0" i="0" dirty="0">
              <a:solidFill>
                <a:srgbClr val="5C5C5C"/>
              </a:solidFill>
              <a:effectLst/>
              <a:latin typeface="Consolas" panose="020B0609020204030204" pitchFamily="49" charset="0"/>
            </a:endParaRPr>
          </a:p>
        </p:txBody>
      </p:sp>
      <p:sp>
        <p:nvSpPr>
          <p:cNvPr id="50" name="Rectangle 49"/>
          <p:cNvSpPr/>
          <p:nvPr/>
        </p:nvSpPr>
        <p:spPr>
          <a:xfrm>
            <a:off x="4423750" y="3856036"/>
            <a:ext cx="1941512" cy="307777"/>
          </a:xfrm>
          <a:prstGeom prst="rect">
            <a:avLst/>
          </a:prstGeom>
        </p:spPr>
        <p:txBody>
          <a:bodyPr wrap="square">
            <a:spAutoFit/>
          </a:bodyPr>
          <a:lstStyle/>
          <a:p>
            <a:r>
              <a:rPr lang="fr-FR" sz="1400" dirty="0" err="1">
                <a:solidFill>
                  <a:srgbClr val="000000"/>
                </a:solidFill>
                <a:latin typeface="Consolas" panose="020B0609020204030204" pitchFamily="49" charset="0"/>
              </a:rPr>
              <a:t>os.listdir</a:t>
            </a:r>
            <a:r>
              <a:rPr lang="fr-FR" sz="1400" dirty="0">
                <a:solidFill>
                  <a:srgbClr val="000000"/>
                </a:solidFill>
                <a:latin typeface="Consolas" panose="020B0609020204030204" pitchFamily="49" charset="0"/>
              </a:rPr>
              <a:t>(path</a:t>
            </a:r>
            <a:r>
              <a:rPr lang="fr-FR" sz="1200" dirty="0">
                <a:solidFill>
                  <a:srgbClr val="000000"/>
                </a:solidFill>
                <a:latin typeface="Consolas" panose="020B0609020204030204" pitchFamily="49" charset="0"/>
              </a:rPr>
              <a:t>)</a:t>
            </a:r>
            <a:endParaRPr lang="fr-FR" sz="1200" b="0" i="0" dirty="0">
              <a:solidFill>
                <a:srgbClr val="5C5C5C"/>
              </a:solidFill>
              <a:effectLst/>
              <a:latin typeface="Consolas" panose="020B0609020204030204" pitchFamily="49" charset="0"/>
            </a:endParaRPr>
          </a:p>
        </p:txBody>
      </p:sp>
      <p:sp>
        <p:nvSpPr>
          <p:cNvPr id="51" name="Rectangle 50"/>
          <p:cNvSpPr/>
          <p:nvPr/>
        </p:nvSpPr>
        <p:spPr>
          <a:xfrm>
            <a:off x="4438780" y="5842586"/>
            <a:ext cx="2704086" cy="523220"/>
          </a:xfrm>
          <a:prstGeom prst="rect">
            <a:avLst/>
          </a:prstGeom>
        </p:spPr>
        <p:txBody>
          <a:bodyPr wrap="square">
            <a:spAutoFit/>
          </a:bodyPr>
          <a:lstStyle/>
          <a:p>
            <a:r>
              <a:rPr lang="fr-FR" sz="1400" dirty="0" err="1">
                <a:solidFill>
                  <a:srgbClr val="000000"/>
                </a:solidFill>
                <a:latin typeface="Consolas" panose="020B0609020204030204" pitchFamily="49" charset="0"/>
              </a:rPr>
              <a:t>os.environ.keys</a:t>
            </a:r>
            <a:r>
              <a:rPr lang="fr-FR" sz="1400" dirty="0">
                <a:solidFill>
                  <a:srgbClr val="000000"/>
                </a:solidFill>
                <a:latin typeface="Consolas" panose="020B0609020204030204" pitchFamily="49" charset="0"/>
              </a:rPr>
              <a:t>()</a:t>
            </a:r>
          </a:p>
          <a:p>
            <a:r>
              <a:rPr lang="fr-FR" sz="1400" dirty="0" err="1">
                <a:solidFill>
                  <a:srgbClr val="000000"/>
                </a:solidFill>
                <a:latin typeface="Consolas" panose="020B0609020204030204" pitchFamily="49" charset="0"/>
              </a:rPr>
              <a:t>os.environ</a:t>
            </a:r>
            <a:r>
              <a:rPr lang="fr-FR" sz="1400" dirty="0">
                <a:solidFill>
                  <a:srgbClr val="000000"/>
                </a:solidFill>
                <a:latin typeface="Consolas" panose="020B0609020204030204" pitchFamily="49" charset="0"/>
              </a:rPr>
              <a:t>[NAME] = VALUE</a:t>
            </a:r>
            <a:endParaRPr lang="fr-FR" sz="1400" b="0" i="0" dirty="0">
              <a:solidFill>
                <a:srgbClr val="5C5C5C"/>
              </a:solidFill>
              <a:effectLst/>
              <a:latin typeface="Consolas" panose="020B0609020204030204" pitchFamily="49" charset="0"/>
            </a:endParaRPr>
          </a:p>
        </p:txBody>
      </p:sp>
      <p:sp>
        <p:nvSpPr>
          <p:cNvPr id="52" name="Rectangle 51"/>
          <p:cNvSpPr/>
          <p:nvPr/>
        </p:nvSpPr>
        <p:spPr>
          <a:xfrm>
            <a:off x="8374423" y="2280627"/>
            <a:ext cx="2246886" cy="307777"/>
          </a:xfrm>
          <a:prstGeom prst="rect">
            <a:avLst/>
          </a:prstGeom>
        </p:spPr>
        <p:txBody>
          <a:bodyPr wrap="square">
            <a:spAutoFit/>
          </a:bodyPr>
          <a:lstStyle/>
          <a:p>
            <a:r>
              <a:rPr lang="fr-FR" sz="1400" dirty="0" err="1">
                <a:solidFill>
                  <a:srgbClr val="000000"/>
                </a:solidFill>
                <a:latin typeface="Consolas" panose="020B0609020204030204" pitchFamily="49" charset="0"/>
              </a:rPr>
              <a:t>sys.argv</a:t>
            </a:r>
            <a:endParaRPr lang="fr-FR" sz="1400" b="0" i="0" dirty="0">
              <a:solidFill>
                <a:srgbClr val="5C5C5C"/>
              </a:solidFill>
              <a:effectLst/>
              <a:latin typeface="Consolas" panose="020B0609020204030204" pitchFamily="49" charset="0"/>
            </a:endParaRPr>
          </a:p>
        </p:txBody>
      </p:sp>
      <p:sp>
        <p:nvSpPr>
          <p:cNvPr id="53" name="Rectangle 52"/>
          <p:cNvSpPr/>
          <p:nvPr/>
        </p:nvSpPr>
        <p:spPr>
          <a:xfrm>
            <a:off x="8374423" y="3359033"/>
            <a:ext cx="2246886" cy="307777"/>
          </a:xfrm>
          <a:prstGeom prst="rect">
            <a:avLst/>
          </a:prstGeom>
        </p:spPr>
        <p:txBody>
          <a:bodyPr wrap="square">
            <a:spAutoFit/>
          </a:bodyPr>
          <a:lstStyle/>
          <a:p>
            <a:r>
              <a:rPr lang="fr-FR" sz="1400" dirty="0" err="1">
                <a:solidFill>
                  <a:srgbClr val="000000"/>
                </a:solidFill>
                <a:latin typeface="Consolas" panose="020B0609020204030204" pitchFamily="49" charset="0"/>
              </a:rPr>
              <a:t>sys.path</a:t>
            </a:r>
            <a:endParaRPr lang="fr-FR" sz="1400" b="0" i="0" dirty="0">
              <a:solidFill>
                <a:srgbClr val="5C5C5C"/>
              </a:solidFill>
              <a:effectLst/>
              <a:latin typeface="Consolas" panose="020B0609020204030204" pitchFamily="49" charset="0"/>
            </a:endParaRPr>
          </a:p>
        </p:txBody>
      </p:sp>
      <p:sp>
        <p:nvSpPr>
          <p:cNvPr id="54" name="Rectangle 53"/>
          <p:cNvSpPr/>
          <p:nvPr/>
        </p:nvSpPr>
        <p:spPr>
          <a:xfrm>
            <a:off x="8340947" y="5022039"/>
            <a:ext cx="2246886" cy="307777"/>
          </a:xfrm>
          <a:prstGeom prst="rect">
            <a:avLst/>
          </a:prstGeom>
        </p:spPr>
        <p:txBody>
          <a:bodyPr wrap="square">
            <a:spAutoFit/>
          </a:bodyPr>
          <a:lstStyle/>
          <a:p>
            <a:r>
              <a:rPr lang="fr-FR" sz="1400" dirty="0" err="1">
                <a:solidFill>
                  <a:srgbClr val="000000"/>
                </a:solidFill>
                <a:latin typeface="Consolas" panose="020B0609020204030204" pitchFamily="49" charset="0"/>
              </a:rPr>
              <a:t>sys.version</a:t>
            </a:r>
            <a:endParaRPr lang="fr-FR" sz="1400" b="0" i="0" dirty="0">
              <a:solidFill>
                <a:srgbClr val="5C5C5C"/>
              </a:solidFill>
              <a:effectLst/>
              <a:latin typeface="Consolas" panose="020B0609020204030204" pitchFamily="49" charset="0"/>
            </a:endParaRPr>
          </a:p>
        </p:txBody>
      </p:sp>
      <p:sp>
        <p:nvSpPr>
          <p:cNvPr id="2" name="Rectangle 1"/>
          <p:cNvSpPr/>
          <p:nvPr/>
        </p:nvSpPr>
        <p:spPr>
          <a:xfrm>
            <a:off x="4426328" y="5026840"/>
            <a:ext cx="2271776" cy="307777"/>
          </a:xfrm>
          <a:prstGeom prst="rect">
            <a:avLst/>
          </a:prstGeom>
        </p:spPr>
        <p:txBody>
          <a:bodyPr wrap="none">
            <a:spAutoFit/>
          </a:bodyPr>
          <a:lstStyle/>
          <a:p>
            <a:r>
              <a:rPr lang="fr-FR" sz="1400" dirty="0" err="1">
                <a:solidFill>
                  <a:srgbClr val="000000"/>
                </a:solidFill>
                <a:latin typeface="Consolas" panose="020B0609020204030204" pitchFamily="49" charset="0"/>
              </a:rPr>
              <a:t>os.mkdir</a:t>
            </a:r>
            <a:r>
              <a:rPr lang="fr-FR" sz="1400" dirty="0">
                <a:solidFill>
                  <a:srgbClr val="000000"/>
                </a:solidFill>
                <a:latin typeface="Consolas" panose="020B0609020204030204" pitchFamily="49" charset="0"/>
              </a:rPr>
              <a:t>(</a:t>
            </a:r>
            <a:r>
              <a:rPr lang="fr-FR" sz="1400" dirty="0">
                <a:solidFill>
                  <a:srgbClr val="0000FF"/>
                </a:solidFill>
                <a:latin typeface="Consolas" panose="020B0609020204030204" pitchFamily="49" charset="0"/>
              </a:rPr>
              <a:t>"</a:t>
            </a:r>
            <a:r>
              <a:rPr lang="fr-FR" sz="1400" dirty="0" err="1">
                <a:solidFill>
                  <a:srgbClr val="0000FF"/>
                </a:solidFill>
                <a:latin typeface="Consolas" panose="020B0609020204030204" pitchFamily="49" charset="0"/>
              </a:rPr>
              <a:t>new_dir</a:t>
            </a:r>
            <a:r>
              <a:rPr lang="fr-FR" sz="1400" dirty="0">
                <a:solidFill>
                  <a:srgbClr val="0000FF"/>
                </a:solidFill>
                <a:latin typeface="Consolas" panose="020B0609020204030204" pitchFamily="49" charset="0"/>
              </a:rPr>
              <a:t>"</a:t>
            </a:r>
            <a:r>
              <a:rPr lang="fr-FR"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3794913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35352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630"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9" name="Rectangle 38"/>
          <p:cNvSpPr/>
          <p:nvPr/>
        </p:nvSpPr>
        <p:spPr>
          <a:xfrm>
            <a:off x="5381657" y="3971474"/>
            <a:ext cx="4327640" cy="233563"/>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Title 1"/>
          <p:cNvSpPr>
            <a:spLocks noGrp="1"/>
          </p:cNvSpPr>
          <p:nvPr>
            <p:ph type="title"/>
          </p:nvPr>
        </p:nvSpPr>
        <p:spPr>
          <a:xfrm>
            <a:off x="628650" y="1625275"/>
            <a:ext cx="3127881" cy="519809"/>
          </a:xfrm>
        </p:spPr>
        <p:txBody>
          <a:bodyPr/>
          <a:lstStyle/>
          <a:p>
            <a:r>
              <a:rPr lang="en-US" dirty="0" err="1"/>
              <a:t>Pathlib</a:t>
            </a:r>
            <a:endParaRPr lang="en-US" dirty="0"/>
          </a:p>
        </p:txBody>
      </p:sp>
      <p:sp>
        <p:nvSpPr>
          <p:cNvPr id="4" name="TextBox 3"/>
          <p:cNvSpPr txBox="1"/>
          <p:nvPr/>
        </p:nvSpPr>
        <p:spPr>
          <a:xfrm>
            <a:off x="458433" y="3072030"/>
            <a:ext cx="3237234" cy="24466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spcAft>
                <a:spcPts val="600"/>
              </a:spcAft>
              <a:buClr>
                <a:schemeClr val="tx2">
                  <a:lumMod val="100000"/>
                </a:schemeClr>
              </a:buClr>
              <a:buSzPct val="100000"/>
            </a:pPr>
            <a:r>
              <a:rPr lang="en-US" sz="2000" dirty="0" err="1">
                <a:solidFill>
                  <a:srgbClr val="FFFFFF"/>
                </a:solidFill>
                <a:latin typeface="Trebuchet MS" panose="020B0603020202020204" pitchFamily="34" charset="0"/>
              </a:rPr>
              <a:t>Pathlib</a:t>
            </a:r>
            <a:r>
              <a:rPr lang="en-US" sz="2000" dirty="0">
                <a:solidFill>
                  <a:srgbClr val="FFFFFF"/>
                </a:solidFill>
                <a:latin typeface="Trebuchet MS" panose="020B0603020202020204" pitchFamily="34" charset="0"/>
              </a:rPr>
              <a:t> module offers a convenient way to manipulate paths objects</a:t>
            </a:r>
          </a:p>
          <a:p>
            <a:pPr marL="108000" lvl="1">
              <a:spcAft>
                <a:spcPts val="600"/>
              </a:spcAft>
              <a:buClr>
                <a:schemeClr val="tx2">
                  <a:lumMod val="100000"/>
                </a:schemeClr>
              </a:buClr>
              <a:buSzPct val="100000"/>
            </a:pPr>
            <a:endParaRPr lang="en-US" sz="2000" dirty="0">
              <a:solidFill>
                <a:srgbClr val="FFFFFF"/>
              </a:solidFill>
              <a:latin typeface="Trebuchet MS" panose="020B0603020202020204" pitchFamily="34" charset="0"/>
            </a:endParaRPr>
          </a:p>
          <a:p>
            <a:pPr marL="108000" lvl="1">
              <a:spcAft>
                <a:spcPts val="600"/>
              </a:spcAft>
              <a:buClr>
                <a:schemeClr val="tx2">
                  <a:lumMod val="100000"/>
                </a:schemeClr>
              </a:buClr>
              <a:buSzPct val="100000"/>
            </a:pPr>
            <a:r>
              <a:rPr lang="en-US" sz="2000" dirty="0">
                <a:solidFill>
                  <a:srgbClr val="FFFFFF"/>
                </a:solidFill>
                <a:latin typeface="Trebuchet MS" panose="020B0603020202020204" pitchFamily="34" charset="0"/>
              </a:rPr>
              <a:t>It is especially useful for compatibility of the paths across operating systems (e.g. Win/Mac)</a:t>
            </a:r>
          </a:p>
          <a:p>
            <a:pPr marL="781200" lvl="2" indent="-216000">
              <a:spcAft>
                <a:spcPts val="600"/>
              </a:spcAft>
              <a:buClr>
                <a:schemeClr val="tx2">
                  <a:lumMod val="100000"/>
                </a:schemeClr>
              </a:buClr>
              <a:buSzPct val="100000"/>
              <a:buFont typeface="Trebuchet MS" panose="020B0603020202020204" pitchFamily="34" charset="0"/>
              <a:buChar char="•"/>
            </a:pPr>
            <a:endParaRPr lang="en-US" sz="2000" dirty="0">
              <a:solidFill>
                <a:srgbClr val="FFFFFF"/>
              </a:solidFill>
              <a:latin typeface="Trebuchet MS" panose="020B0603020202020204" pitchFamily="34" charset="0"/>
            </a:endParaRPr>
          </a:p>
        </p:txBody>
      </p:sp>
      <p:sp>
        <p:nvSpPr>
          <p:cNvPr id="13" name="Rectangle 12"/>
          <p:cNvSpPr/>
          <p:nvPr/>
        </p:nvSpPr>
        <p:spPr>
          <a:xfrm>
            <a:off x="4808303" y="1374203"/>
            <a:ext cx="1797588" cy="288000"/>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9" name="TextBox 8"/>
          <p:cNvSpPr txBox="1"/>
          <p:nvPr/>
        </p:nvSpPr>
        <p:spPr>
          <a:xfrm>
            <a:off x="4688985" y="909764"/>
            <a:ext cx="4537143" cy="5029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Get current working directory </a:t>
            </a:r>
          </a:p>
        </p:txBody>
      </p:sp>
      <p:sp>
        <p:nvSpPr>
          <p:cNvPr id="22" name="TextBox 21"/>
          <p:cNvSpPr txBox="1"/>
          <p:nvPr/>
        </p:nvSpPr>
        <p:spPr>
          <a:xfrm>
            <a:off x="6572804" y="1352861"/>
            <a:ext cx="4990547"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6E6F73"/>
                </a:solidFill>
              </a:rPr>
              <a:t>WindowsPath</a:t>
            </a:r>
            <a:r>
              <a:rPr lang="en-US" sz="1100" baseline="30000" dirty="0">
                <a:solidFill>
                  <a:srgbClr val="6E6F73"/>
                </a:solidFill>
              </a:rPr>
              <a:t>1</a:t>
            </a:r>
            <a:r>
              <a:rPr lang="en-US" sz="1100" dirty="0">
                <a:solidFill>
                  <a:srgbClr val="6E6F73"/>
                </a:solidFill>
              </a:rPr>
              <a:t> ('C:/Users/user/</a:t>
            </a:r>
            <a:r>
              <a:rPr lang="en-US" sz="1100" dirty="0" err="1">
                <a:solidFill>
                  <a:srgbClr val="6E6F73"/>
                </a:solidFill>
              </a:rPr>
              <a:t>AppData</a:t>
            </a:r>
            <a:r>
              <a:rPr lang="en-US" sz="1100" dirty="0">
                <a:solidFill>
                  <a:srgbClr val="6E6F73"/>
                </a:solidFill>
              </a:rPr>
              <a:t>/Local/Programs/Python/Python38')</a:t>
            </a:r>
          </a:p>
        </p:txBody>
      </p:sp>
      <p:sp>
        <p:nvSpPr>
          <p:cNvPr id="14" name="Rectangle 13"/>
          <p:cNvSpPr/>
          <p:nvPr/>
        </p:nvSpPr>
        <p:spPr>
          <a:xfrm>
            <a:off x="4808303" y="2084962"/>
            <a:ext cx="1797588" cy="288000"/>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9" name="TextBox 18"/>
          <p:cNvSpPr txBox="1"/>
          <p:nvPr/>
        </p:nvSpPr>
        <p:spPr>
          <a:xfrm>
            <a:off x="4711001" y="1666385"/>
            <a:ext cx="4537143" cy="5029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Get home directory </a:t>
            </a:r>
          </a:p>
        </p:txBody>
      </p:sp>
      <p:sp>
        <p:nvSpPr>
          <p:cNvPr id="23" name="TextBox 22"/>
          <p:cNvSpPr txBox="1"/>
          <p:nvPr/>
        </p:nvSpPr>
        <p:spPr>
          <a:xfrm>
            <a:off x="6580065" y="2079594"/>
            <a:ext cx="4983286"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err="1">
                <a:solidFill>
                  <a:srgbClr val="6E6F73"/>
                </a:solidFill>
              </a:rPr>
              <a:t>WindowsPath</a:t>
            </a:r>
            <a:r>
              <a:rPr lang="en-US" sz="1100" dirty="0">
                <a:solidFill>
                  <a:srgbClr val="6E6F73"/>
                </a:solidFill>
              </a:rPr>
              <a:t>('C:/Users/user')</a:t>
            </a:r>
          </a:p>
        </p:txBody>
      </p:sp>
      <p:sp>
        <p:nvSpPr>
          <p:cNvPr id="12" name="Rectangle 11"/>
          <p:cNvSpPr/>
          <p:nvPr/>
        </p:nvSpPr>
        <p:spPr>
          <a:xfrm>
            <a:off x="5381656" y="3035464"/>
            <a:ext cx="4345451" cy="234003"/>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0" name="TextBox 19"/>
          <p:cNvSpPr txBox="1"/>
          <p:nvPr/>
        </p:nvSpPr>
        <p:spPr>
          <a:xfrm>
            <a:off x="4654303" y="2508123"/>
            <a:ext cx="4537143" cy="5029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Create a custom path </a:t>
            </a:r>
          </a:p>
        </p:txBody>
      </p:sp>
      <p:sp>
        <p:nvSpPr>
          <p:cNvPr id="24" name="TextBox 23"/>
          <p:cNvSpPr txBox="1"/>
          <p:nvPr/>
        </p:nvSpPr>
        <p:spPr>
          <a:xfrm>
            <a:off x="10073913" y="3797193"/>
            <a:ext cx="1580286" cy="658070"/>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29BA74"/>
                </a:solidFill>
              </a:rPr>
              <a:t>    Resolve </a:t>
            </a:r>
            <a:r>
              <a:rPr lang="en-US" sz="1100" dirty="0">
                <a:solidFill>
                  <a:srgbClr val="575757"/>
                </a:solidFill>
              </a:rPr>
              <a:t>make the path absolute, resolving any </a:t>
            </a:r>
            <a:r>
              <a:rPr lang="en-US" sz="1100" dirty="0" err="1">
                <a:solidFill>
                  <a:srgbClr val="575757"/>
                </a:solidFill>
              </a:rPr>
              <a:t>symlink</a:t>
            </a:r>
            <a:endParaRPr lang="en-US" sz="1100" b="1" dirty="0">
              <a:solidFill>
                <a:srgbClr val="575757"/>
              </a:solidFill>
            </a:endParaRPr>
          </a:p>
        </p:txBody>
      </p:sp>
      <p:sp>
        <p:nvSpPr>
          <p:cNvPr id="11" name="Rectangle 10"/>
          <p:cNvSpPr/>
          <p:nvPr/>
        </p:nvSpPr>
        <p:spPr>
          <a:xfrm>
            <a:off x="5381656" y="3458363"/>
            <a:ext cx="4327641" cy="228255"/>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5" name="TextBox 24"/>
          <p:cNvSpPr txBox="1"/>
          <p:nvPr/>
        </p:nvSpPr>
        <p:spPr>
          <a:xfrm>
            <a:off x="5311728" y="3611378"/>
            <a:ext cx="4397570"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err="1">
                <a:solidFill>
                  <a:srgbClr val="6E6F73"/>
                </a:solidFill>
              </a:rPr>
              <a:t>WindowsPath</a:t>
            </a:r>
            <a:r>
              <a:rPr lang="en-US" sz="1100" dirty="0">
                <a:solidFill>
                  <a:srgbClr val="6E6F73"/>
                </a:solidFill>
              </a:rPr>
              <a:t>('C:/Users/user/python/scripts/test.py')</a:t>
            </a:r>
          </a:p>
        </p:txBody>
      </p:sp>
      <p:sp>
        <p:nvSpPr>
          <p:cNvPr id="32" name="Oval 20"/>
          <p:cNvSpPr>
            <a:spLocks noChangeAspect="1" noChangeArrowheads="1"/>
          </p:cNvSpPr>
          <p:nvPr/>
        </p:nvSpPr>
        <p:spPr bwMode="auto">
          <a:xfrm>
            <a:off x="5073844" y="3449990"/>
            <a:ext cx="221224" cy="22122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2</a:t>
            </a:r>
          </a:p>
        </p:txBody>
      </p:sp>
      <p:sp>
        <p:nvSpPr>
          <p:cNvPr id="33" name="Oval 20"/>
          <p:cNvSpPr>
            <a:spLocks noChangeAspect="1" noChangeArrowheads="1"/>
          </p:cNvSpPr>
          <p:nvPr/>
        </p:nvSpPr>
        <p:spPr bwMode="auto">
          <a:xfrm>
            <a:off x="5092370" y="3050535"/>
            <a:ext cx="218313" cy="218313"/>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1</a:t>
            </a:r>
          </a:p>
        </p:txBody>
      </p:sp>
      <p:sp>
        <p:nvSpPr>
          <p:cNvPr id="36" name="TextBox 35"/>
          <p:cNvSpPr txBox="1"/>
          <p:nvPr/>
        </p:nvSpPr>
        <p:spPr>
          <a:xfrm>
            <a:off x="4690255" y="4507807"/>
            <a:ext cx="4537143" cy="5029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a:solidFill>
                  <a:srgbClr val="575757"/>
                </a:solidFill>
              </a:rPr>
              <a:t>Pathlib</a:t>
            </a:r>
            <a:r>
              <a:rPr lang="en-US" sz="1400" dirty="0">
                <a:solidFill>
                  <a:srgbClr val="575757"/>
                </a:solidFill>
              </a:rPr>
              <a:t> objects have useful properties  </a:t>
            </a:r>
          </a:p>
          <a:p>
            <a:endParaRPr lang="en-US" sz="1400" dirty="0">
              <a:solidFill>
                <a:srgbClr val="575757"/>
              </a:solidFill>
            </a:endParaRPr>
          </a:p>
        </p:txBody>
      </p:sp>
      <p:sp>
        <p:nvSpPr>
          <p:cNvPr id="31" name="TextBox 30"/>
          <p:cNvSpPr txBox="1"/>
          <p:nvPr/>
        </p:nvSpPr>
        <p:spPr>
          <a:xfrm>
            <a:off x="5314183" y="4153911"/>
            <a:ext cx="6126707" cy="3300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err="1">
                <a:solidFill>
                  <a:srgbClr val="6E6F73"/>
                </a:solidFill>
              </a:rPr>
              <a:t>WindowsPath</a:t>
            </a:r>
            <a:r>
              <a:rPr lang="en-US" sz="1100" dirty="0">
                <a:solidFill>
                  <a:srgbClr val="6E6F73"/>
                </a:solidFill>
              </a:rPr>
              <a:t>('C:/Users/user/python/scripts/test.py')</a:t>
            </a:r>
          </a:p>
        </p:txBody>
      </p:sp>
      <p:sp>
        <p:nvSpPr>
          <p:cNvPr id="35" name="Oval 20"/>
          <p:cNvSpPr>
            <a:spLocks noChangeAspect="1" noChangeArrowheads="1"/>
          </p:cNvSpPr>
          <p:nvPr/>
        </p:nvSpPr>
        <p:spPr bwMode="auto">
          <a:xfrm>
            <a:off x="5073844" y="3989489"/>
            <a:ext cx="207412" cy="207412"/>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3</a:t>
            </a:r>
          </a:p>
        </p:txBody>
      </p:sp>
      <p:sp>
        <p:nvSpPr>
          <p:cNvPr id="41" name="Rectangle 40"/>
          <p:cNvSpPr/>
          <p:nvPr/>
        </p:nvSpPr>
        <p:spPr>
          <a:xfrm>
            <a:off x="4787994" y="1389085"/>
            <a:ext cx="2047450" cy="276999"/>
          </a:xfrm>
          <a:prstGeom prst="rect">
            <a:avLst/>
          </a:prstGeom>
        </p:spPr>
        <p:txBody>
          <a:bodyPr wrap="square">
            <a:spAutoFit/>
          </a:bodyPr>
          <a:lstStyle/>
          <a:p>
            <a:r>
              <a:rPr lang="fr-FR" sz="1200" dirty="0" err="1">
                <a:solidFill>
                  <a:srgbClr val="000000"/>
                </a:solidFill>
                <a:latin typeface="Consolas" panose="020B0609020204030204" pitchFamily="49" charset="0"/>
              </a:rPr>
              <a:t>pathlib.Path.cwd</a:t>
            </a:r>
            <a:r>
              <a:rPr lang="fr-FR" sz="1200" dirty="0">
                <a:solidFill>
                  <a:srgbClr val="000000"/>
                </a:solidFill>
                <a:latin typeface="Consolas" panose="020B0609020204030204" pitchFamily="49" charset="0"/>
              </a:rPr>
              <a:t>()</a:t>
            </a:r>
            <a:endParaRPr lang="fr-FR" sz="1100" b="0" i="0" dirty="0">
              <a:solidFill>
                <a:srgbClr val="5C5C5C"/>
              </a:solidFill>
              <a:effectLst/>
              <a:latin typeface="Consolas" panose="020B0609020204030204" pitchFamily="49" charset="0"/>
            </a:endParaRPr>
          </a:p>
        </p:txBody>
      </p:sp>
      <p:sp>
        <p:nvSpPr>
          <p:cNvPr id="42" name="Rectangle 41"/>
          <p:cNvSpPr/>
          <p:nvPr/>
        </p:nvSpPr>
        <p:spPr>
          <a:xfrm>
            <a:off x="4777027" y="2090868"/>
            <a:ext cx="2147090" cy="276999"/>
          </a:xfrm>
          <a:prstGeom prst="rect">
            <a:avLst/>
          </a:prstGeom>
        </p:spPr>
        <p:txBody>
          <a:bodyPr wrap="square">
            <a:spAutoFit/>
          </a:bodyPr>
          <a:lstStyle/>
          <a:p>
            <a:r>
              <a:rPr lang="fr-FR" sz="1200" dirty="0" err="1">
                <a:solidFill>
                  <a:srgbClr val="000000"/>
                </a:solidFill>
                <a:latin typeface="Consolas" panose="020B0609020204030204" pitchFamily="49" charset="0"/>
              </a:rPr>
              <a:t>pathlib.Path.home</a:t>
            </a:r>
            <a:r>
              <a:rPr lang="fr-FR" sz="1200" dirty="0">
                <a:solidFill>
                  <a:srgbClr val="000000"/>
                </a:solidFill>
                <a:latin typeface="Consolas" panose="020B0609020204030204" pitchFamily="49" charset="0"/>
              </a:rPr>
              <a:t>()</a:t>
            </a:r>
            <a:endParaRPr lang="fr-FR" sz="1100" b="0" i="0" dirty="0">
              <a:solidFill>
                <a:srgbClr val="5C5C5C"/>
              </a:solidFill>
              <a:effectLst/>
              <a:latin typeface="Consolas" panose="020B0609020204030204" pitchFamily="49" charset="0"/>
            </a:endParaRPr>
          </a:p>
        </p:txBody>
      </p:sp>
      <p:sp>
        <p:nvSpPr>
          <p:cNvPr id="44" name="Rectangle 43"/>
          <p:cNvSpPr/>
          <p:nvPr/>
        </p:nvSpPr>
        <p:spPr>
          <a:xfrm>
            <a:off x="5381657" y="3959230"/>
            <a:ext cx="3559068" cy="261610"/>
          </a:xfrm>
          <a:prstGeom prst="rect">
            <a:avLst/>
          </a:prstGeom>
        </p:spPr>
        <p:txBody>
          <a:bodyPr wrap="square">
            <a:spAutoFit/>
          </a:bodyPr>
          <a:lstStyle/>
          <a:p>
            <a:r>
              <a:rPr lang="fr-FR" sz="1100" dirty="0" err="1">
                <a:solidFill>
                  <a:srgbClr val="000000"/>
                </a:solidFill>
                <a:latin typeface="Consolas" panose="020B0609020204030204" pitchFamily="49" charset="0"/>
              </a:rPr>
              <a:t>pathlib.Path</a:t>
            </a:r>
            <a:r>
              <a:rPr lang="fr-FR" sz="1100" dirty="0">
                <a:solidFill>
                  <a:srgbClr val="000000"/>
                </a:solidFill>
                <a:latin typeface="Consolas" panose="020B0609020204030204" pitchFamily="49" charset="0"/>
              </a:rPr>
              <a:t>(__file__).</a:t>
            </a:r>
            <a:r>
              <a:rPr lang="fr-FR" sz="1100" dirty="0" err="1">
                <a:solidFill>
                  <a:srgbClr val="000000"/>
                </a:solidFill>
                <a:latin typeface="Consolas" panose="020B0609020204030204" pitchFamily="49" charset="0"/>
              </a:rPr>
              <a:t>resolve</a:t>
            </a:r>
            <a:r>
              <a:rPr lang="fr-FR" sz="1100" dirty="0">
                <a:solidFill>
                  <a:srgbClr val="000000"/>
                </a:solidFill>
                <a:latin typeface="Consolas" panose="020B0609020204030204" pitchFamily="49" charset="0"/>
              </a:rPr>
              <a:t>()</a:t>
            </a:r>
            <a:endParaRPr lang="fr-FR" sz="1050" b="0" i="0" dirty="0">
              <a:solidFill>
                <a:srgbClr val="5C5C5C"/>
              </a:solidFill>
              <a:effectLst/>
              <a:latin typeface="Consolas" panose="020B0609020204030204" pitchFamily="49" charset="0"/>
            </a:endParaRPr>
          </a:p>
        </p:txBody>
      </p:sp>
      <p:sp>
        <p:nvSpPr>
          <p:cNvPr id="10" name="Rectangle 9"/>
          <p:cNvSpPr/>
          <p:nvPr/>
        </p:nvSpPr>
        <p:spPr>
          <a:xfrm>
            <a:off x="5329537" y="3024045"/>
            <a:ext cx="6096000" cy="261610"/>
          </a:xfrm>
          <a:prstGeom prst="rect">
            <a:avLst/>
          </a:prstGeom>
        </p:spPr>
        <p:txBody>
          <a:bodyPr>
            <a:spAutoFit/>
          </a:bodyPr>
          <a:lstStyle/>
          <a:p>
            <a:r>
              <a:rPr lang="fr-FR" sz="1100" dirty="0" err="1">
                <a:solidFill>
                  <a:srgbClr val="000000"/>
                </a:solidFill>
                <a:latin typeface="Consolas" panose="020B0609020204030204" pitchFamily="49" charset="0"/>
              </a:rPr>
              <a:t>pathlib.Path</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r</a:t>
            </a:r>
            <a:r>
              <a:rPr lang="fr-FR" sz="1100" dirty="0" err="1">
                <a:solidFill>
                  <a:srgbClr val="0000FF"/>
                </a:solidFill>
                <a:latin typeface="Consolas" panose="020B0609020204030204" pitchFamily="49" charset="0"/>
              </a:rPr>
              <a:t>'C</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Users</a:t>
            </a:r>
            <a:r>
              <a:rPr lang="fr-FR" sz="1100" dirty="0">
                <a:solidFill>
                  <a:srgbClr val="0000FF"/>
                </a:solidFill>
                <a:latin typeface="Consolas" panose="020B0609020204030204" pitchFamily="49" charset="0"/>
              </a:rPr>
              <a:t>\Baptiste\test\test.py'</a:t>
            </a:r>
            <a:r>
              <a:rPr lang="fr-FR" sz="1100" dirty="0">
                <a:solidFill>
                  <a:srgbClr val="000000"/>
                </a:solidFill>
                <a:latin typeface="Consolas" panose="020B0609020204030204" pitchFamily="49" charset="0"/>
              </a:rPr>
              <a:t>) </a:t>
            </a:r>
            <a:endParaRPr lang="en-US" sz="1100" dirty="0"/>
          </a:p>
        </p:txBody>
      </p:sp>
      <p:sp>
        <p:nvSpPr>
          <p:cNvPr id="15" name="Rectangle 14"/>
          <p:cNvSpPr/>
          <p:nvPr/>
        </p:nvSpPr>
        <p:spPr>
          <a:xfrm>
            <a:off x="5363846" y="3437656"/>
            <a:ext cx="4763885" cy="261610"/>
          </a:xfrm>
          <a:prstGeom prst="rect">
            <a:avLst/>
          </a:prstGeom>
        </p:spPr>
        <p:txBody>
          <a:bodyPr wrap="square">
            <a:spAutoFit/>
          </a:bodyPr>
          <a:lstStyle/>
          <a:p>
            <a:r>
              <a:rPr lang="fr-FR" sz="1100" dirty="0" err="1">
                <a:solidFill>
                  <a:srgbClr val="000000"/>
                </a:solidFill>
                <a:latin typeface="Consolas" panose="020B0609020204030204" pitchFamily="49" charset="0"/>
              </a:rPr>
              <a:t>pathlib.Path.home</a:t>
            </a:r>
            <a:r>
              <a:rPr lang="fr-FR" sz="1100" dirty="0">
                <a:solidFill>
                  <a:srgbClr val="000000"/>
                </a:solidFill>
                <a:latin typeface="Consolas" panose="020B0609020204030204" pitchFamily="49" charset="0"/>
              </a:rPr>
              <a:t>() / </a:t>
            </a:r>
            <a:r>
              <a:rPr lang="fr-FR" sz="1100" dirty="0">
                <a:solidFill>
                  <a:srgbClr val="0000FF"/>
                </a:solidFill>
                <a:latin typeface="Consolas" panose="020B0609020204030204" pitchFamily="49" charset="0"/>
              </a:rPr>
              <a:t>'python'</a:t>
            </a:r>
            <a:r>
              <a:rPr lang="fr-FR" sz="1100" dirty="0">
                <a:solidFill>
                  <a:srgbClr val="000000"/>
                </a:solidFill>
                <a:latin typeface="Consolas" panose="020B0609020204030204" pitchFamily="49" charset="0"/>
              </a:rPr>
              <a:t> / </a:t>
            </a:r>
            <a:r>
              <a:rPr lang="fr-FR" sz="1100" dirty="0">
                <a:solidFill>
                  <a:srgbClr val="0000FF"/>
                </a:solidFill>
                <a:latin typeface="Consolas" panose="020B0609020204030204" pitchFamily="49" charset="0"/>
              </a:rPr>
              <a:t>'scripts'</a:t>
            </a:r>
            <a:r>
              <a:rPr lang="fr-FR" sz="1100" dirty="0">
                <a:solidFill>
                  <a:srgbClr val="000000"/>
                </a:solidFill>
                <a:latin typeface="Consolas" panose="020B0609020204030204" pitchFamily="49" charset="0"/>
              </a:rPr>
              <a:t> / </a:t>
            </a:r>
            <a:r>
              <a:rPr lang="fr-FR" sz="1100" dirty="0">
                <a:solidFill>
                  <a:srgbClr val="0000FF"/>
                </a:solidFill>
                <a:latin typeface="Consolas" panose="020B0609020204030204" pitchFamily="49" charset="0"/>
              </a:rPr>
              <a:t>'test.py'</a:t>
            </a:r>
            <a:r>
              <a:rPr lang="fr-FR" sz="1100" dirty="0">
                <a:solidFill>
                  <a:srgbClr val="000000"/>
                </a:solidFill>
                <a:latin typeface="Consolas" panose="020B0609020204030204" pitchFamily="49" charset="0"/>
              </a:rPr>
              <a:t>  </a:t>
            </a:r>
            <a:endParaRPr lang="en-US" sz="1100" dirty="0"/>
          </a:p>
        </p:txBody>
      </p:sp>
      <p:sp>
        <p:nvSpPr>
          <p:cNvPr id="17" name="Rectangle 16"/>
          <p:cNvSpPr/>
          <p:nvPr/>
        </p:nvSpPr>
        <p:spPr>
          <a:xfrm>
            <a:off x="4898394" y="4835661"/>
            <a:ext cx="3492742" cy="1446550"/>
          </a:xfrm>
          <a:prstGeom prst="rect">
            <a:avLst/>
          </a:prstGeom>
          <a:solidFill>
            <a:srgbClr val="FFFFFF"/>
          </a:solidFill>
          <a:ln w="9525" cap="flat" cmpd="sng" algn="ctr">
            <a:solidFill>
              <a:srgbClr val="7F7F7F"/>
            </a:solidFill>
            <a:prstDash val="solid"/>
            <a:round/>
            <a:headEnd type="none" w="med" len="med"/>
            <a:tailEnd type="none" w="med" len="med"/>
          </a:ln>
        </p:spPr>
        <p:txBody>
          <a:bodyPr wrap="square">
            <a:spAutoFit/>
          </a:bodyPr>
          <a:lstStyle/>
          <a:p>
            <a:r>
              <a:rPr lang="fr-FR" sz="1100" dirty="0">
                <a:solidFill>
                  <a:srgbClr val="000000"/>
                </a:solidFill>
                <a:latin typeface="Consolas" panose="020B0609020204030204" pitchFamily="49" charset="0"/>
              </a:rPr>
              <a:t>path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PosixPath</a:t>
            </a:r>
            <a:r>
              <a:rPr lang="fr-FR" sz="1100" dirty="0">
                <a:solidFill>
                  <a:srgbClr val="008200"/>
                </a:solidFill>
                <a:latin typeface="Consolas" panose="020B0609020204030204" pitchFamily="49" charset="0"/>
              </a:rPr>
              <a:t>('/home/user/</a:t>
            </a:r>
            <a:r>
              <a:rPr lang="fr-FR" sz="1100" dirty="0" err="1">
                <a:solidFill>
                  <a:srgbClr val="008200"/>
                </a:solidFill>
                <a:latin typeface="Consolas" panose="020B0609020204030204" pitchFamily="49" charset="0"/>
              </a:rPr>
              <a:t>project</a:t>
            </a:r>
            <a:r>
              <a:rPr lang="fr-FR" sz="1100" dirty="0">
                <a:solidFill>
                  <a:srgbClr val="008200"/>
                </a:solidFill>
                <a:latin typeface="Consolas" panose="020B0609020204030204" pitchFamily="49" charset="0"/>
              </a:rPr>
              <a:t>/test.md')</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path.name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'test.md'</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path.stem</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'test'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path.suffix</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'.md'</a:t>
            </a:r>
            <a:r>
              <a:rPr lang="fr-FR" sz="1100" dirty="0">
                <a:solidFill>
                  <a:srgbClr val="000000"/>
                </a:solidFill>
                <a:latin typeface="Consolas" panose="020B0609020204030204" pitchFamily="49" charset="0"/>
              </a:rPr>
              <a:t>  </a:t>
            </a:r>
            <a:endParaRPr lang="fr-FR" sz="1100" b="0" i="0" dirty="0">
              <a:solidFill>
                <a:srgbClr val="5C5C5C"/>
              </a:solidFill>
              <a:effectLst/>
              <a:latin typeface="Consolas" panose="020B0609020204030204" pitchFamily="49" charset="0"/>
            </a:endParaRPr>
          </a:p>
        </p:txBody>
      </p:sp>
      <p:sp>
        <p:nvSpPr>
          <p:cNvPr id="18" name="Rectangle 17"/>
          <p:cNvSpPr/>
          <p:nvPr/>
        </p:nvSpPr>
        <p:spPr>
          <a:xfrm>
            <a:off x="8565796" y="4840588"/>
            <a:ext cx="2859741" cy="1107996"/>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dirty="0" err="1">
                <a:solidFill>
                  <a:srgbClr val="000000"/>
                </a:solidFill>
                <a:latin typeface="Consolas" panose="020B0609020204030204" pitchFamily="49" charset="0"/>
              </a:rPr>
              <a:t>path.parent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PosixPath</a:t>
            </a:r>
            <a:r>
              <a:rPr lang="fr-FR" sz="1100" dirty="0">
                <a:solidFill>
                  <a:srgbClr val="008200"/>
                </a:solidFill>
                <a:latin typeface="Consolas" panose="020B0609020204030204" pitchFamily="49" charset="0"/>
              </a:rPr>
              <a:t>('/home/user/</a:t>
            </a:r>
            <a:r>
              <a:rPr lang="fr-FR" sz="1100" dirty="0" err="1">
                <a:solidFill>
                  <a:srgbClr val="008200"/>
                </a:solidFill>
                <a:latin typeface="Consolas" panose="020B0609020204030204" pitchFamily="49" charset="0"/>
              </a:rPr>
              <a:t>project</a:t>
            </a:r>
            <a:r>
              <a:rPr lang="fr-FR" sz="1100" dirty="0">
                <a:solidFill>
                  <a:srgbClr val="008200"/>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path.parent.parent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PosixPath</a:t>
            </a:r>
            <a:r>
              <a:rPr lang="fr-FR" sz="1100" dirty="0">
                <a:solidFill>
                  <a:srgbClr val="008200"/>
                </a:solidFill>
                <a:latin typeface="Consolas" panose="020B0609020204030204" pitchFamily="49" charset="0"/>
              </a:rPr>
              <a:t>('/home/user')</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path.anchor</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a:solidFill>
                  <a:srgbClr val="000000"/>
                </a:solidFill>
                <a:latin typeface="Consolas" panose="020B0609020204030204" pitchFamily="49" charset="0"/>
              </a:rPr>
              <a:t>  </a:t>
            </a:r>
            <a:endParaRPr lang="fr-FR" sz="1100" b="0" i="0" dirty="0">
              <a:solidFill>
                <a:srgbClr val="5C5C5C"/>
              </a:solidFill>
              <a:effectLst/>
              <a:latin typeface="Consolas" panose="020B0609020204030204" pitchFamily="49" charset="0"/>
            </a:endParaRPr>
          </a:p>
        </p:txBody>
      </p:sp>
      <p:grpSp>
        <p:nvGrpSpPr>
          <p:cNvPr id="37" name="Group 36"/>
          <p:cNvGrpSpPr>
            <a:grpSpLocks noChangeAspect="1"/>
          </p:cNvGrpSpPr>
          <p:nvPr/>
        </p:nvGrpSpPr>
        <p:grpSpPr>
          <a:xfrm>
            <a:off x="4468840" y="1051151"/>
            <a:ext cx="220145" cy="220145"/>
            <a:chOff x="982662" y="1847850"/>
            <a:chExt cx="269875" cy="269875"/>
          </a:xfrm>
        </p:grpSpPr>
        <p:sp>
          <p:nvSpPr>
            <p:cNvPr id="38"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5"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46" name="Group 45"/>
          <p:cNvGrpSpPr>
            <a:grpSpLocks noChangeAspect="1"/>
          </p:cNvGrpSpPr>
          <p:nvPr/>
        </p:nvGrpSpPr>
        <p:grpSpPr>
          <a:xfrm>
            <a:off x="4468840" y="1805219"/>
            <a:ext cx="220145" cy="220145"/>
            <a:chOff x="982662" y="1847850"/>
            <a:chExt cx="269875" cy="269875"/>
          </a:xfrm>
        </p:grpSpPr>
        <p:sp>
          <p:nvSpPr>
            <p:cNvPr id="47"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8"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49" name="Group 48"/>
          <p:cNvGrpSpPr>
            <a:grpSpLocks noChangeAspect="1"/>
          </p:cNvGrpSpPr>
          <p:nvPr/>
        </p:nvGrpSpPr>
        <p:grpSpPr>
          <a:xfrm>
            <a:off x="4434158" y="2649510"/>
            <a:ext cx="220145" cy="220145"/>
            <a:chOff x="982662" y="1847850"/>
            <a:chExt cx="269875" cy="269875"/>
          </a:xfrm>
        </p:grpSpPr>
        <p:sp>
          <p:nvSpPr>
            <p:cNvPr id="50"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1"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52" name="Group 51"/>
          <p:cNvGrpSpPr>
            <a:grpSpLocks noChangeAspect="1"/>
          </p:cNvGrpSpPr>
          <p:nvPr/>
        </p:nvGrpSpPr>
        <p:grpSpPr>
          <a:xfrm>
            <a:off x="4470110" y="4557218"/>
            <a:ext cx="220145" cy="220145"/>
            <a:chOff x="982662" y="1847850"/>
            <a:chExt cx="269875" cy="269875"/>
          </a:xfrm>
        </p:grpSpPr>
        <p:sp>
          <p:nvSpPr>
            <p:cNvPr id="53"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4"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55" name="Group 54"/>
          <p:cNvGrpSpPr/>
          <p:nvPr/>
        </p:nvGrpSpPr>
        <p:grpSpPr>
          <a:xfrm>
            <a:off x="9855132" y="3609612"/>
            <a:ext cx="415391" cy="415391"/>
            <a:chOff x="5275671" y="2608671"/>
            <a:chExt cx="1640659" cy="1640659"/>
          </a:xfrm>
        </p:grpSpPr>
        <p:sp>
          <p:nvSpPr>
            <p:cNvPr id="56" name="Oval 55"/>
            <p:cNvSpPr>
              <a:spLocks noChangeAspect="1"/>
            </p:cNvSpPr>
            <p:nvPr/>
          </p:nvSpPr>
          <p:spPr>
            <a:xfrm>
              <a:off x="5275671" y="2608671"/>
              <a:ext cx="1640659"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57" name="Group 56"/>
            <p:cNvGrpSpPr>
              <a:grpSpLocks noChangeAspect="1"/>
            </p:cNvGrpSpPr>
            <p:nvPr/>
          </p:nvGrpSpPr>
          <p:grpSpPr>
            <a:xfrm>
              <a:off x="5344505" y="2674580"/>
              <a:ext cx="1502990" cy="1504383"/>
              <a:chOff x="5273801" y="2606040"/>
              <a:chExt cx="1644396" cy="1645920"/>
            </a:xfrm>
          </p:grpSpPr>
          <p:sp>
            <p:nvSpPr>
              <p:cNvPr id="58"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9" name="Group 58"/>
              <p:cNvGrpSpPr/>
              <p:nvPr/>
            </p:nvGrpSpPr>
            <p:grpSpPr>
              <a:xfrm>
                <a:off x="5724143" y="2796921"/>
                <a:ext cx="745236" cy="1259967"/>
                <a:chOff x="5724143" y="2796921"/>
                <a:chExt cx="745236" cy="1259967"/>
              </a:xfrm>
            </p:grpSpPr>
            <p:sp>
              <p:nvSpPr>
                <p:cNvPr id="60"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62" name="ee4pFootnotes"/>
          <p:cNvSpPr>
            <a:spLocks noChangeArrowheads="1"/>
          </p:cNvSpPr>
          <p:nvPr/>
        </p:nvSpPr>
        <p:spPr bwMode="auto">
          <a:xfrm>
            <a:off x="4480805" y="6598006"/>
            <a:ext cx="5297819"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1. </a:t>
            </a:r>
            <a:r>
              <a:rPr lang="en-US" sz="1000" dirty="0" err="1">
                <a:solidFill>
                  <a:schemeClr val="bg1">
                    <a:lumMod val="50000"/>
                  </a:schemeClr>
                </a:solidFill>
                <a:latin typeface="Trebuchet MS" panose="020B0603020202020204" pitchFamily="34" charset="0"/>
                <a:cs typeface="Arial" pitchFamily="34" charset="0"/>
              </a:rPr>
              <a:t>WindowsPath</a:t>
            </a:r>
            <a:r>
              <a:rPr lang="en-US" sz="1000" dirty="0">
                <a:solidFill>
                  <a:schemeClr val="bg1">
                    <a:lumMod val="50000"/>
                  </a:schemeClr>
                </a:solidFill>
                <a:latin typeface="Trebuchet MS" panose="020B0603020202020204" pitchFamily="34" charset="0"/>
                <a:cs typeface="Arial" pitchFamily="34" charset="0"/>
              </a:rPr>
              <a:t> is replaced By </a:t>
            </a:r>
            <a:r>
              <a:rPr lang="en-US" sz="1000" dirty="0" err="1">
                <a:solidFill>
                  <a:schemeClr val="bg1">
                    <a:lumMod val="50000"/>
                  </a:schemeClr>
                </a:solidFill>
                <a:latin typeface="Trebuchet MS" panose="020B0603020202020204" pitchFamily="34" charset="0"/>
                <a:cs typeface="Arial" pitchFamily="34" charset="0"/>
              </a:rPr>
              <a:t>PosixPath</a:t>
            </a:r>
            <a:r>
              <a:rPr lang="en-US" sz="1000" dirty="0">
                <a:solidFill>
                  <a:schemeClr val="bg1">
                    <a:lumMod val="50000"/>
                  </a:schemeClr>
                </a:solidFill>
                <a:latin typeface="Trebuchet MS" panose="020B0603020202020204" pitchFamily="34" charset="0"/>
                <a:cs typeface="Arial" pitchFamily="34" charset="0"/>
              </a:rPr>
              <a:t> for Mac and Linux</a:t>
            </a:r>
          </a:p>
        </p:txBody>
      </p:sp>
    </p:spTree>
    <p:extLst>
      <p:ext uri="{BB962C8B-B14F-4D97-AF65-F5344CB8AC3E}">
        <p14:creationId xmlns:p14="http://schemas.microsoft.com/office/powerpoint/2010/main" val="4054761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hlinkClick r:id="rId21" action="ppaction://hlinksldjump"/>
          </p:cNvPr>
          <p:cNvSpPr/>
          <p:nvPr>
            <p:custDataLst>
              <p:tags r:id="rId3"/>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Annexes</a:t>
            </a:r>
          </a:p>
        </p:txBody>
      </p:sp>
      <p:sp>
        <p:nvSpPr>
          <p:cNvPr id="32" name="Rectangle 31">
            <a:hlinkClick r:id="rId22" action="ppaction://hlinksldjump"/>
          </p:cNvPr>
          <p:cNvSpPr/>
          <p:nvPr>
            <p:custDataLst>
              <p:tags r:id="rId4"/>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Decorator</a:t>
            </a:r>
          </a:p>
        </p:txBody>
      </p:sp>
      <p:sp>
        <p:nvSpPr>
          <p:cNvPr id="31" name="Rectangle 30">
            <a:hlinkClick r:id="rId23" action="ppaction://hlinksldjump"/>
          </p:cNvPr>
          <p:cNvSpPr/>
          <p:nvPr>
            <p:custDataLst>
              <p:tags r:id="rId5"/>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Generator</a:t>
            </a:r>
          </a:p>
        </p:txBody>
      </p:sp>
      <p:sp>
        <p:nvSpPr>
          <p:cNvPr id="30" name="Rectangle 29">
            <a:hlinkClick r:id="rId24" action="ppaction://hlinksldjump"/>
          </p:cNvPr>
          <p:cNvSpPr/>
          <p:nvPr>
            <p:custDataLst>
              <p:tags r:id="rId6"/>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Functional traits</a:t>
            </a:r>
          </a:p>
        </p:txBody>
      </p:sp>
      <p:sp>
        <p:nvSpPr>
          <p:cNvPr id="29" name="Rectangle 28">
            <a:hlinkClick r:id="rId25" action="ppaction://hlinksldjump"/>
          </p:cNvPr>
          <p:cNvSpPr/>
          <p:nvPr>
            <p:custDataLst>
              <p:tags r:id="rId7"/>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Iterables</a:t>
            </a:r>
          </a:p>
        </p:txBody>
      </p:sp>
      <p:sp>
        <p:nvSpPr>
          <p:cNvPr id="28" name="Oval 27"/>
          <p:cNvSpPr/>
          <p:nvPr>
            <p:custDataLst>
              <p:tags r:id="rId8"/>
            </p:custDataLst>
          </p:nvPr>
        </p:nvSpPr>
        <p:spPr>
          <a:xfrm>
            <a:off x="4714058" y="366630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27" name="Picture 26"/>
          <p:cNvPicPr>
            <a:picLocks/>
          </p:cNvPicPr>
          <p:nvPr>
            <p:custDataLst>
              <p:tags r:id="rId9"/>
            </p:custDataLst>
          </p:nvPr>
        </p:nvPicPr>
        <p:blipFill>
          <a:blip r:embed="rId26">
            <a:extLst>
              <a:ext uri="{28A0092B-C50C-407E-A947-70E740481C1C}">
                <a14:useLocalDpi xmlns:a14="http://schemas.microsoft.com/office/drawing/2010/main" val="0"/>
              </a:ext>
            </a:extLst>
          </a:blip>
          <a:stretch>
            <a:fillRect/>
          </a:stretch>
        </p:blipFill>
        <p:spPr>
          <a:xfrm>
            <a:off x="4714058" y="3666307"/>
            <a:ext cx="293147" cy="292608"/>
          </a:xfrm>
          <a:prstGeom prst="rect">
            <a:avLst/>
          </a:prstGeom>
        </p:spPr>
      </p:pic>
      <p:sp>
        <p:nvSpPr>
          <p:cNvPr id="26" name="Rectangle 25">
            <a:hlinkClick r:id="rId27" action="ppaction://hlinksldjump"/>
          </p:cNvPr>
          <p:cNvSpPr/>
          <p:nvPr>
            <p:custDataLst>
              <p:tags r:id="rId10"/>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Advanced Python</a:t>
            </a:r>
          </a:p>
        </p:txBody>
      </p:sp>
      <p:sp>
        <p:nvSpPr>
          <p:cNvPr id="25" name="Rectangle 24">
            <a:hlinkClick r:id="rId28" action="ppaction://hlinksldjump"/>
          </p:cNvPr>
          <p:cNvSpPr/>
          <p:nvPr>
            <p:custDataLst>
              <p:tags r:id="rId11"/>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Modules</a:t>
            </a:r>
          </a:p>
        </p:txBody>
      </p:sp>
      <p:sp>
        <p:nvSpPr>
          <p:cNvPr id="24" name="Rectangle 23">
            <a:hlinkClick r:id="rId29" action="ppaction://hlinksldjump"/>
          </p:cNvPr>
          <p:cNvSpPr/>
          <p:nvPr>
            <p:custDataLst>
              <p:tags r:id="rId12"/>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Functions</a:t>
            </a:r>
          </a:p>
        </p:txBody>
      </p:sp>
      <p:sp>
        <p:nvSpPr>
          <p:cNvPr id="23" name="Rectangle 22">
            <a:hlinkClick r:id="rId30" action="ppaction://hlinksldjump"/>
          </p:cNvPr>
          <p:cNvSpPr/>
          <p:nvPr>
            <p:custDataLst>
              <p:tags r:id="rId13"/>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Control structures</a:t>
            </a:r>
          </a:p>
        </p:txBody>
      </p:sp>
      <p:sp>
        <p:nvSpPr>
          <p:cNvPr id="22" name="Rectangle 21">
            <a:hlinkClick r:id="rId31" action="ppaction://hlinksldjump"/>
          </p:cNvPr>
          <p:cNvSpPr/>
          <p:nvPr>
            <p:custDataLst>
              <p:tags r:id="rId14"/>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Expressions</a:t>
            </a:r>
          </a:p>
        </p:txBody>
      </p:sp>
      <p:sp>
        <p:nvSpPr>
          <p:cNvPr id="21" name="Rectangle 20">
            <a:hlinkClick r:id="rId32" action="ppaction://hlinksldjump"/>
          </p:cNvPr>
          <p:cNvSpPr/>
          <p:nvPr>
            <p:custDataLst>
              <p:tags r:id="rId15"/>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Python Basics refresher (Pre-read)</a:t>
            </a:r>
          </a:p>
        </p:txBody>
      </p:sp>
      <p:sp>
        <p:nvSpPr>
          <p:cNvPr id="20" name="Rectangle 19">
            <a:hlinkClick r:id="rId33" action="ppaction://hlinksldjump"/>
          </p:cNvPr>
          <p:cNvSpPr/>
          <p:nvPr>
            <p:custDataLst>
              <p:tags r:id="rId16"/>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Overview</a:t>
            </a:r>
          </a:p>
        </p:txBody>
      </p:sp>
      <p:sp>
        <p:nvSpPr>
          <p:cNvPr id="19" name="Rectangle 18">
            <a:hlinkClick r:id="rId34" action="ppaction://hlinksldjump"/>
          </p:cNvPr>
          <p:cNvSpPr/>
          <p:nvPr>
            <p:custDataLst>
              <p:tags r:id="rId17"/>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Requirements</a:t>
            </a:r>
          </a:p>
        </p:txBody>
      </p:sp>
      <p:sp>
        <p:nvSpPr>
          <p:cNvPr id="18" name="Title 17"/>
          <p:cNvSpPr>
            <a:spLocks noGrp="1"/>
          </p:cNvSpPr>
          <p:nvPr>
            <p:ph type="title"/>
            <p:custDataLst>
              <p:tags r:id="rId18"/>
            </p:custDataLst>
          </p:nvPr>
        </p:nvSpPr>
        <p:spPr/>
        <p:txBody>
          <a:bodyPr/>
          <a:lstStyle/>
          <a:p>
            <a:r>
              <a:rPr lang="en-US" smtClean="0"/>
              <a:t>Agenda</a:t>
            </a:r>
            <a:endParaRPr lang="en-US"/>
          </a:p>
        </p:txBody>
      </p:sp>
      <p:graphicFrame>
        <p:nvGraphicFramePr>
          <p:cNvPr id="47" name="Object 46" hidden="1"/>
          <p:cNvGraphicFramePr>
            <a:graphicFrameLocks noChangeAspect="1"/>
          </p:cNvGraphicFramePr>
          <p:nvPr>
            <p:custDataLst>
              <p:tags r:id="rId19"/>
            </p:custDataLst>
            <p:extLst>
              <p:ext uri="{D42A27DB-BD31-4B8C-83A1-F6EECF244321}">
                <p14:modId xmlns:p14="http://schemas.microsoft.com/office/powerpoint/2010/main" val="30359698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195" name="think-cell Slide" r:id="rId35" imgW="473" imgH="473" progId="TCLayout.ActiveDocument.1">
                  <p:embed/>
                </p:oleObj>
              </mc:Choice>
              <mc:Fallback>
                <p:oleObj name="think-cell Slide" r:id="rId35" imgW="473" imgH="473"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62537494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hlinkClick r:id="rId21" action="ppaction://hlinksldjump"/>
          </p:cNvPr>
          <p:cNvSpPr/>
          <p:nvPr>
            <p:custDataLst>
              <p:tags r:id="rId3"/>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Annexes</a:t>
            </a:r>
          </a:p>
        </p:txBody>
      </p:sp>
      <p:sp>
        <p:nvSpPr>
          <p:cNvPr id="33" name="Rectangle 32">
            <a:hlinkClick r:id="rId22" action="ppaction://hlinksldjump"/>
          </p:cNvPr>
          <p:cNvSpPr/>
          <p:nvPr>
            <p:custDataLst>
              <p:tags r:id="rId4"/>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Decorator</a:t>
            </a:r>
          </a:p>
        </p:txBody>
      </p:sp>
      <p:sp>
        <p:nvSpPr>
          <p:cNvPr id="32" name="Rectangle 31">
            <a:hlinkClick r:id="rId23" action="ppaction://hlinksldjump"/>
          </p:cNvPr>
          <p:cNvSpPr/>
          <p:nvPr>
            <p:custDataLst>
              <p:tags r:id="rId5"/>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Generator</a:t>
            </a:r>
          </a:p>
        </p:txBody>
      </p:sp>
      <p:sp>
        <p:nvSpPr>
          <p:cNvPr id="31" name="Rectangle 30">
            <a:hlinkClick r:id="rId24" action="ppaction://hlinksldjump"/>
          </p:cNvPr>
          <p:cNvSpPr/>
          <p:nvPr>
            <p:custDataLst>
              <p:tags r:id="rId6"/>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Functional traits</a:t>
            </a:r>
          </a:p>
        </p:txBody>
      </p:sp>
      <p:sp>
        <p:nvSpPr>
          <p:cNvPr id="30" name="Oval 29"/>
          <p:cNvSpPr/>
          <p:nvPr>
            <p:custDataLst>
              <p:tags r:id="rId7"/>
            </p:custDataLst>
          </p:nvPr>
        </p:nvSpPr>
        <p:spPr>
          <a:xfrm>
            <a:off x="4714058" y="3936078"/>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29" name="Picture 28"/>
          <p:cNvPicPr>
            <a:picLocks/>
          </p:cNvPicPr>
          <p:nvPr>
            <p:custDataLst>
              <p:tags r:id="rId8"/>
            </p:custDataLst>
          </p:nvPr>
        </p:nvPicPr>
        <p:blipFill>
          <a:blip r:embed="rId25">
            <a:extLst>
              <a:ext uri="{28A0092B-C50C-407E-A947-70E740481C1C}">
                <a14:useLocalDpi xmlns:a14="http://schemas.microsoft.com/office/drawing/2010/main" val="0"/>
              </a:ext>
            </a:extLst>
          </a:blip>
          <a:stretch>
            <a:fillRect/>
          </a:stretch>
        </p:blipFill>
        <p:spPr>
          <a:xfrm>
            <a:off x="4714058" y="3936078"/>
            <a:ext cx="293147" cy="292608"/>
          </a:xfrm>
          <a:prstGeom prst="rect">
            <a:avLst/>
          </a:prstGeom>
        </p:spPr>
      </p:pic>
      <p:sp>
        <p:nvSpPr>
          <p:cNvPr id="28" name="Rectangle 27">
            <a:hlinkClick r:id="rId26" action="ppaction://hlinksldjump"/>
          </p:cNvPr>
          <p:cNvSpPr/>
          <p:nvPr>
            <p:custDataLst>
              <p:tags r:id="rId9"/>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Iterables</a:t>
            </a:r>
          </a:p>
        </p:txBody>
      </p:sp>
      <p:sp>
        <p:nvSpPr>
          <p:cNvPr id="27" name="Rectangle 26">
            <a:hlinkClick r:id="rId27" action="ppaction://hlinksldjump"/>
          </p:cNvPr>
          <p:cNvSpPr/>
          <p:nvPr>
            <p:custDataLst>
              <p:tags r:id="rId10"/>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Advanced Python</a:t>
            </a:r>
          </a:p>
        </p:txBody>
      </p:sp>
      <p:sp>
        <p:nvSpPr>
          <p:cNvPr id="26" name="Rectangle 25">
            <a:hlinkClick r:id="rId28" action="ppaction://hlinksldjump"/>
          </p:cNvPr>
          <p:cNvSpPr/>
          <p:nvPr>
            <p:custDataLst>
              <p:tags r:id="rId11"/>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Modules</a:t>
            </a:r>
          </a:p>
        </p:txBody>
      </p:sp>
      <p:sp>
        <p:nvSpPr>
          <p:cNvPr id="25" name="Rectangle 24">
            <a:hlinkClick r:id="rId29" action="ppaction://hlinksldjump"/>
          </p:cNvPr>
          <p:cNvSpPr/>
          <p:nvPr>
            <p:custDataLst>
              <p:tags r:id="rId12"/>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Functions</a:t>
            </a:r>
          </a:p>
        </p:txBody>
      </p:sp>
      <p:sp>
        <p:nvSpPr>
          <p:cNvPr id="24" name="Rectangle 23">
            <a:hlinkClick r:id="rId30" action="ppaction://hlinksldjump"/>
          </p:cNvPr>
          <p:cNvSpPr/>
          <p:nvPr>
            <p:custDataLst>
              <p:tags r:id="rId13"/>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Control structures</a:t>
            </a:r>
          </a:p>
        </p:txBody>
      </p:sp>
      <p:sp>
        <p:nvSpPr>
          <p:cNvPr id="23" name="Rectangle 22">
            <a:hlinkClick r:id="rId31" action="ppaction://hlinksldjump"/>
          </p:cNvPr>
          <p:cNvSpPr/>
          <p:nvPr>
            <p:custDataLst>
              <p:tags r:id="rId14"/>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Expressions</a:t>
            </a:r>
          </a:p>
        </p:txBody>
      </p:sp>
      <p:sp>
        <p:nvSpPr>
          <p:cNvPr id="22" name="Rectangle 21">
            <a:hlinkClick r:id="rId32" action="ppaction://hlinksldjump"/>
          </p:cNvPr>
          <p:cNvSpPr/>
          <p:nvPr>
            <p:custDataLst>
              <p:tags r:id="rId15"/>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Python Basics refresher (Pre-read)</a:t>
            </a:r>
          </a:p>
        </p:txBody>
      </p:sp>
      <p:sp>
        <p:nvSpPr>
          <p:cNvPr id="21" name="Rectangle 20">
            <a:hlinkClick r:id="rId33" action="ppaction://hlinksldjump"/>
          </p:cNvPr>
          <p:cNvSpPr/>
          <p:nvPr>
            <p:custDataLst>
              <p:tags r:id="rId16"/>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Overview</a:t>
            </a:r>
          </a:p>
        </p:txBody>
      </p:sp>
      <p:sp>
        <p:nvSpPr>
          <p:cNvPr id="20" name="Rectangle 19">
            <a:hlinkClick r:id="rId34" action="ppaction://hlinksldjump"/>
          </p:cNvPr>
          <p:cNvSpPr/>
          <p:nvPr>
            <p:custDataLst>
              <p:tags r:id="rId17"/>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Requirements</a:t>
            </a:r>
          </a:p>
        </p:txBody>
      </p:sp>
      <p:sp>
        <p:nvSpPr>
          <p:cNvPr id="19" name="Title 18"/>
          <p:cNvSpPr>
            <a:spLocks noGrp="1"/>
          </p:cNvSpPr>
          <p:nvPr>
            <p:ph type="title"/>
            <p:custDataLst>
              <p:tags r:id="rId18"/>
            </p:custDataLst>
          </p:nvPr>
        </p:nvSpPr>
        <p:spPr/>
        <p:txBody>
          <a:bodyPr/>
          <a:lstStyle/>
          <a:p>
            <a:r>
              <a:rPr lang="en-US" smtClean="0"/>
              <a:t>Agenda</a:t>
            </a:r>
            <a:endParaRPr lang="en-US"/>
          </a:p>
        </p:txBody>
      </p:sp>
      <p:graphicFrame>
        <p:nvGraphicFramePr>
          <p:cNvPr id="18" name="Object 17" hidden="1"/>
          <p:cNvGraphicFramePr>
            <a:graphicFrameLocks noChangeAspect="1"/>
          </p:cNvGraphicFramePr>
          <p:nvPr>
            <p:custDataLst>
              <p:tags r:id="rId19"/>
            </p:custDataLst>
            <p:extLst>
              <p:ext uri="{D42A27DB-BD31-4B8C-83A1-F6EECF244321}">
                <p14:modId xmlns:p14="http://schemas.microsoft.com/office/powerpoint/2010/main" val="26258736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6815" name="think-cell Slide" r:id="rId35" imgW="473" imgH="473" progId="TCLayout.ActiveDocument.1">
                  <p:embed/>
                </p:oleObj>
              </mc:Choice>
              <mc:Fallback>
                <p:oleObj name="think-cell Slide" r:id="rId35" imgW="473" imgH="473"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30384330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653"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628650" y="1640231"/>
            <a:ext cx="3127881" cy="493402"/>
          </a:xfrm>
        </p:spPr>
        <p:txBody>
          <a:bodyPr/>
          <a:lstStyle/>
          <a:p>
            <a:r>
              <a:rPr lang="fr-FR" dirty="0" err="1"/>
              <a:t>Iterators</a:t>
            </a:r>
            <a:endParaRPr lang="en-US" dirty="0"/>
          </a:p>
        </p:txBody>
      </p:sp>
      <p:sp>
        <p:nvSpPr>
          <p:cNvPr id="4" name="TextBox 3"/>
          <p:cNvSpPr txBox="1"/>
          <p:nvPr/>
        </p:nvSpPr>
        <p:spPr>
          <a:xfrm>
            <a:off x="454731" y="3594591"/>
            <a:ext cx="2773076" cy="11538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bg1"/>
              </a:buClr>
              <a:buSzPct val="100000"/>
            </a:pPr>
            <a:r>
              <a:rPr lang="en-US" dirty="0">
                <a:solidFill>
                  <a:srgbClr val="FFFFFF"/>
                </a:solidFill>
                <a:latin typeface="Trebuchet MS" panose="020B0603020202020204" pitchFamily="34" charset="0"/>
              </a:rPr>
              <a:t>Iterators are objects used to iterate over an iterable object (e.g. a collection)</a:t>
            </a:r>
          </a:p>
          <a:p>
            <a:pPr marL="324000" lvl="1" indent="-216000">
              <a:buClr>
                <a:schemeClr val="bg1"/>
              </a:buClr>
              <a:buSzPct val="100000"/>
              <a:buFont typeface="Trebuchet MS" panose="020B0603020202020204" pitchFamily="34" charset="0"/>
              <a:buChar char="•"/>
            </a:pPr>
            <a:endParaRPr lang="en-US" dirty="0">
              <a:solidFill>
                <a:srgbClr val="FFFFFF"/>
              </a:solidFill>
              <a:latin typeface="Trebuchet MS" panose="020B0603020202020204" pitchFamily="34" charset="0"/>
            </a:endParaRPr>
          </a:p>
          <a:p>
            <a:pPr marL="108000" lvl="1">
              <a:buClr>
                <a:schemeClr val="bg1"/>
              </a:buClr>
              <a:buSzPct val="100000"/>
            </a:pPr>
            <a:r>
              <a:rPr lang="en-US" dirty="0">
                <a:solidFill>
                  <a:srgbClr val="FFFFFF"/>
                </a:solidFill>
                <a:latin typeface="Trebuchet MS" panose="020B0603020202020204" pitchFamily="34" charset="0"/>
              </a:rPr>
              <a:t>It is a lazy evaluator, meaning it does evaluation when we need it</a:t>
            </a:r>
          </a:p>
          <a:p>
            <a:pPr marL="108000" lvl="1">
              <a:buClr>
                <a:schemeClr val="bg1"/>
              </a:buClr>
              <a:buSzPct val="100000"/>
            </a:pPr>
            <a:endParaRPr lang="en-US" dirty="0">
              <a:solidFill>
                <a:srgbClr val="FFFFFF"/>
              </a:solidFill>
              <a:latin typeface="Trebuchet MS" panose="020B0603020202020204" pitchFamily="34" charset="0"/>
            </a:endParaRPr>
          </a:p>
        </p:txBody>
      </p:sp>
      <p:sp>
        <p:nvSpPr>
          <p:cNvPr id="6" name="TextBox 5"/>
          <p:cNvSpPr txBox="1"/>
          <p:nvPr/>
        </p:nvSpPr>
        <p:spPr>
          <a:xfrm>
            <a:off x="4670474" y="2889465"/>
            <a:ext cx="6892876" cy="40798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rgbClr val="575757"/>
                </a:solidFill>
              </a:rPr>
              <a:t>It inherits from </a:t>
            </a:r>
            <a:r>
              <a:rPr lang="en-US" dirty="0" err="1">
                <a:solidFill>
                  <a:srgbClr val="575757"/>
                </a:solidFill>
              </a:rPr>
              <a:t>Iterable</a:t>
            </a:r>
            <a:endParaRPr lang="en-US" dirty="0">
              <a:solidFill>
                <a:srgbClr val="575757"/>
              </a:solidFill>
            </a:endParaRPr>
          </a:p>
          <a:p>
            <a:endParaRPr lang="en-US" dirty="0">
              <a:solidFill>
                <a:srgbClr val="575757"/>
              </a:solidFill>
            </a:endParaRPr>
          </a:p>
          <a:p>
            <a:r>
              <a:rPr lang="en-US" dirty="0" err="1">
                <a:solidFill>
                  <a:srgbClr val="575757"/>
                </a:solidFill>
              </a:rPr>
              <a:t>iter</a:t>
            </a:r>
            <a:r>
              <a:rPr lang="en-US" dirty="0">
                <a:solidFill>
                  <a:srgbClr val="575757"/>
                </a:solidFill>
              </a:rPr>
              <a:t>() </a:t>
            </a:r>
          </a:p>
          <a:p>
            <a:r>
              <a:rPr lang="en-US" dirty="0">
                <a:solidFill>
                  <a:srgbClr val="575757"/>
                </a:solidFill>
              </a:rPr>
              <a:t>Abstract method of </a:t>
            </a:r>
            <a:r>
              <a:rPr lang="en-US" dirty="0" err="1">
                <a:solidFill>
                  <a:srgbClr val="575757"/>
                </a:solidFill>
              </a:rPr>
              <a:t>Iterable</a:t>
            </a:r>
            <a:endParaRPr lang="en-US" dirty="0">
              <a:solidFill>
                <a:srgbClr val="575757"/>
              </a:solidFill>
            </a:endParaRPr>
          </a:p>
          <a:p>
            <a:r>
              <a:rPr lang="en-US" dirty="0">
                <a:solidFill>
                  <a:srgbClr val="575757"/>
                </a:solidFill>
              </a:rPr>
              <a:t>It enables to return an iterator from </a:t>
            </a:r>
            <a:r>
              <a:rPr lang="en-US" dirty="0" err="1">
                <a:solidFill>
                  <a:srgbClr val="575757"/>
                </a:solidFill>
              </a:rPr>
              <a:t>iterable</a:t>
            </a:r>
            <a:r>
              <a:rPr lang="en-US" dirty="0">
                <a:solidFill>
                  <a:srgbClr val="575757"/>
                </a:solidFill>
              </a:rPr>
              <a:t> objects (list, tuple, string…)</a:t>
            </a:r>
          </a:p>
          <a:p>
            <a:endParaRPr lang="en-US" dirty="0">
              <a:solidFill>
                <a:srgbClr val="575757"/>
              </a:solidFill>
            </a:endParaRPr>
          </a:p>
          <a:p>
            <a:r>
              <a:rPr lang="en-US" dirty="0">
                <a:solidFill>
                  <a:srgbClr val="575757"/>
                </a:solidFill>
              </a:rPr>
              <a:t>next()</a:t>
            </a:r>
          </a:p>
          <a:p>
            <a:r>
              <a:rPr lang="en-US" dirty="0">
                <a:solidFill>
                  <a:srgbClr val="575757"/>
                </a:solidFill>
              </a:rPr>
              <a:t>Abstract </a:t>
            </a:r>
            <a:r>
              <a:rPr lang="en-US" dirty="0" smtClean="0">
                <a:solidFill>
                  <a:srgbClr val="575757"/>
                </a:solidFill>
              </a:rPr>
              <a:t>method </a:t>
            </a:r>
            <a:r>
              <a:rPr lang="en-US" dirty="0">
                <a:solidFill>
                  <a:srgbClr val="575757"/>
                </a:solidFill>
              </a:rPr>
              <a:t>of Iterator</a:t>
            </a:r>
          </a:p>
          <a:p>
            <a:r>
              <a:rPr lang="en-US" dirty="0">
                <a:solidFill>
                  <a:srgbClr val="575757"/>
                </a:solidFill>
              </a:rPr>
              <a:t>It enables to manually iterate through all the items of an iterator</a:t>
            </a:r>
          </a:p>
        </p:txBody>
      </p:sp>
      <p:grpSp>
        <p:nvGrpSpPr>
          <p:cNvPr id="26" name="Group 25"/>
          <p:cNvGrpSpPr>
            <a:grpSpLocks noChangeAspect="1"/>
          </p:cNvGrpSpPr>
          <p:nvPr/>
        </p:nvGrpSpPr>
        <p:grpSpPr>
          <a:xfrm>
            <a:off x="4485127" y="2992065"/>
            <a:ext cx="185347" cy="185347"/>
            <a:chOff x="982662" y="1847850"/>
            <a:chExt cx="269875" cy="269875"/>
          </a:xfrm>
        </p:grpSpPr>
        <p:sp>
          <p:nvSpPr>
            <p:cNvPr id="27"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8"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29" name="Group 28"/>
          <p:cNvGrpSpPr>
            <a:grpSpLocks noChangeAspect="1"/>
          </p:cNvGrpSpPr>
          <p:nvPr/>
        </p:nvGrpSpPr>
        <p:grpSpPr>
          <a:xfrm>
            <a:off x="4485127" y="3554772"/>
            <a:ext cx="185347" cy="185347"/>
            <a:chOff x="982662" y="1847850"/>
            <a:chExt cx="269875" cy="269875"/>
          </a:xfrm>
        </p:grpSpPr>
        <p:sp>
          <p:nvSpPr>
            <p:cNvPr id="34"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5"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6" name="Group 35"/>
          <p:cNvGrpSpPr>
            <a:grpSpLocks noChangeAspect="1"/>
          </p:cNvGrpSpPr>
          <p:nvPr/>
        </p:nvGrpSpPr>
        <p:grpSpPr>
          <a:xfrm>
            <a:off x="4460051" y="4929403"/>
            <a:ext cx="185347" cy="185347"/>
            <a:chOff x="982662" y="1847850"/>
            <a:chExt cx="269875" cy="269875"/>
          </a:xfrm>
        </p:grpSpPr>
        <p:sp>
          <p:nvSpPr>
            <p:cNvPr id="37"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8"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extLst>
      <p:ext uri="{BB962C8B-B14F-4D97-AF65-F5344CB8AC3E}">
        <p14:creationId xmlns:p14="http://schemas.microsoft.com/office/powerpoint/2010/main" val="1080518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513" name="think-cell Slide" r:id="rId6" imgW="473" imgH="473" progId="TCLayout.ActiveDocument.1">
                  <p:embed/>
                </p:oleObj>
              </mc:Choice>
              <mc:Fallback>
                <p:oleObj name="think-cell Slide" r:id="rId6" imgW="473" imgH="47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grpSp>
        <p:nvGrpSpPr>
          <p:cNvPr id="5" name="Group 4"/>
          <p:cNvGrpSpPr>
            <a:grpSpLocks noChangeAspect="1"/>
          </p:cNvGrpSpPr>
          <p:nvPr/>
        </p:nvGrpSpPr>
        <p:grpSpPr>
          <a:xfrm>
            <a:off x="1075270" y="2467356"/>
            <a:ext cx="1914144" cy="1914144"/>
            <a:chOff x="628650" y="3868738"/>
            <a:chExt cx="269875" cy="269875"/>
          </a:xfrm>
        </p:grpSpPr>
        <p:sp>
          <p:nvSpPr>
            <p:cNvPr id="6" name="Oval 42"/>
            <p:cNvSpPr>
              <a:spLocks noChangeArrowheads="1"/>
            </p:cNvSpPr>
            <p:nvPr/>
          </p:nvSpPr>
          <p:spPr bwMode="auto">
            <a:xfrm>
              <a:off x="628650"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 name="Freeform 43"/>
            <p:cNvSpPr>
              <a:spLocks noEditPoints="1"/>
            </p:cNvSpPr>
            <p:nvPr/>
          </p:nvSpPr>
          <p:spPr bwMode="auto">
            <a:xfrm>
              <a:off x="731837" y="3929063"/>
              <a:ext cx="63500" cy="147637"/>
            </a:xfrm>
            <a:custGeom>
              <a:avLst/>
              <a:gdLst>
                <a:gd name="T0" fmla="*/ 178 w 296"/>
                <a:gd name="T1" fmla="*/ 571 h 689"/>
                <a:gd name="T2" fmla="*/ 198 w 296"/>
                <a:gd name="T3" fmla="*/ 620 h 689"/>
                <a:gd name="T4" fmla="*/ 178 w 296"/>
                <a:gd name="T5" fmla="*/ 668 h 689"/>
                <a:gd name="T6" fmla="*/ 129 w 296"/>
                <a:gd name="T7" fmla="*/ 689 h 689"/>
                <a:gd name="T8" fmla="*/ 81 w 296"/>
                <a:gd name="T9" fmla="*/ 668 h 689"/>
                <a:gd name="T10" fmla="*/ 61 w 296"/>
                <a:gd name="T11" fmla="*/ 620 h 689"/>
                <a:gd name="T12" fmla="*/ 81 w 296"/>
                <a:gd name="T13" fmla="*/ 571 h 689"/>
                <a:gd name="T14" fmla="*/ 129 w 296"/>
                <a:gd name="T15" fmla="*/ 551 h 689"/>
                <a:gd name="T16" fmla="*/ 178 w 296"/>
                <a:gd name="T17" fmla="*/ 571 h 689"/>
                <a:gd name="T18" fmla="*/ 251 w 296"/>
                <a:gd name="T19" fmla="*/ 38 h 689"/>
                <a:gd name="T20" fmla="*/ 137 w 296"/>
                <a:gd name="T21" fmla="*/ 0 h 689"/>
                <a:gd name="T22" fmla="*/ 0 w 296"/>
                <a:gd name="T23" fmla="*/ 38 h 689"/>
                <a:gd name="T24" fmla="*/ 33 w 296"/>
                <a:gd name="T25" fmla="*/ 103 h 689"/>
                <a:gd name="T26" fmla="*/ 114 w 296"/>
                <a:gd name="T27" fmla="*/ 69 h 689"/>
                <a:gd name="T28" fmla="*/ 211 w 296"/>
                <a:gd name="T29" fmla="*/ 150 h 689"/>
                <a:gd name="T30" fmla="*/ 197 w 296"/>
                <a:gd name="T31" fmla="*/ 199 h 689"/>
                <a:gd name="T32" fmla="*/ 139 w 296"/>
                <a:gd name="T33" fmla="*/ 273 h 689"/>
                <a:gd name="T34" fmla="*/ 85 w 296"/>
                <a:gd name="T35" fmla="*/ 354 h 689"/>
                <a:gd name="T36" fmla="*/ 73 w 296"/>
                <a:gd name="T37" fmla="*/ 421 h 689"/>
                <a:gd name="T38" fmla="*/ 88 w 296"/>
                <a:gd name="T39" fmla="*/ 484 h 689"/>
                <a:gd name="T40" fmla="*/ 148 w 296"/>
                <a:gd name="T41" fmla="*/ 484 h 689"/>
                <a:gd name="T42" fmla="*/ 142 w 296"/>
                <a:gd name="T43" fmla="*/ 442 h 689"/>
                <a:gd name="T44" fmla="*/ 182 w 296"/>
                <a:gd name="T45" fmla="*/ 332 h 689"/>
                <a:gd name="T46" fmla="*/ 249 w 296"/>
                <a:gd name="T47" fmla="*/ 261 h 689"/>
                <a:gd name="T48" fmla="*/ 284 w 296"/>
                <a:gd name="T49" fmla="*/ 205 h 689"/>
                <a:gd name="T50" fmla="*/ 296 w 296"/>
                <a:gd name="T51" fmla="*/ 142 h 689"/>
                <a:gd name="T52" fmla="*/ 251 w 296"/>
                <a:gd name="T53" fmla="*/ 3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689">
                  <a:moveTo>
                    <a:pt x="178" y="571"/>
                  </a:moveTo>
                  <a:cubicBezTo>
                    <a:pt x="191" y="585"/>
                    <a:pt x="198" y="601"/>
                    <a:pt x="198" y="620"/>
                  </a:cubicBezTo>
                  <a:cubicBezTo>
                    <a:pt x="198" y="639"/>
                    <a:pt x="191" y="655"/>
                    <a:pt x="178" y="668"/>
                  </a:cubicBezTo>
                  <a:cubicBezTo>
                    <a:pt x="164" y="682"/>
                    <a:pt x="148" y="689"/>
                    <a:pt x="129" y="689"/>
                  </a:cubicBezTo>
                  <a:cubicBezTo>
                    <a:pt x="110" y="689"/>
                    <a:pt x="94" y="682"/>
                    <a:pt x="81" y="668"/>
                  </a:cubicBezTo>
                  <a:cubicBezTo>
                    <a:pt x="67" y="655"/>
                    <a:pt x="61" y="639"/>
                    <a:pt x="61" y="620"/>
                  </a:cubicBezTo>
                  <a:cubicBezTo>
                    <a:pt x="61" y="601"/>
                    <a:pt x="67" y="585"/>
                    <a:pt x="81" y="571"/>
                  </a:cubicBezTo>
                  <a:cubicBezTo>
                    <a:pt x="94" y="558"/>
                    <a:pt x="110" y="551"/>
                    <a:pt x="129" y="551"/>
                  </a:cubicBezTo>
                  <a:cubicBezTo>
                    <a:pt x="148" y="551"/>
                    <a:pt x="164" y="558"/>
                    <a:pt x="178" y="571"/>
                  </a:cubicBezTo>
                  <a:close/>
                  <a:moveTo>
                    <a:pt x="251" y="38"/>
                  </a:moveTo>
                  <a:cubicBezTo>
                    <a:pt x="220" y="13"/>
                    <a:pt x="183" y="0"/>
                    <a:pt x="137" y="0"/>
                  </a:cubicBezTo>
                  <a:cubicBezTo>
                    <a:pt x="76" y="0"/>
                    <a:pt x="30" y="12"/>
                    <a:pt x="0" y="38"/>
                  </a:cubicBezTo>
                  <a:cubicBezTo>
                    <a:pt x="33" y="103"/>
                    <a:pt x="33" y="103"/>
                    <a:pt x="33" y="103"/>
                  </a:cubicBezTo>
                  <a:cubicBezTo>
                    <a:pt x="56" y="81"/>
                    <a:pt x="83" y="69"/>
                    <a:pt x="114" y="69"/>
                  </a:cubicBezTo>
                  <a:cubicBezTo>
                    <a:pt x="179" y="69"/>
                    <a:pt x="211" y="96"/>
                    <a:pt x="211" y="150"/>
                  </a:cubicBezTo>
                  <a:cubicBezTo>
                    <a:pt x="211" y="166"/>
                    <a:pt x="206" y="182"/>
                    <a:pt x="197" y="199"/>
                  </a:cubicBezTo>
                  <a:cubicBezTo>
                    <a:pt x="187" y="216"/>
                    <a:pt x="168" y="241"/>
                    <a:pt x="139" y="273"/>
                  </a:cubicBezTo>
                  <a:cubicBezTo>
                    <a:pt x="111" y="304"/>
                    <a:pt x="93" y="332"/>
                    <a:pt x="85" y="354"/>
                  </a:cubicBezTo>
                  <a:cubicBezTo>
                    <a:pt x="77" y="377"/>
                    <a:pt x="73" y="400"/>
                    <a:pt x="73" y="421"/>
                  </a:cubicBezTo>
                  <a:cubicBezTo>
                    <a:pt x="73" y="434"/>
                    <a:pt x="78" y="455"/>
                    <a:pt x="88" y="484"/>
                  </a:cubicBezTo>
                  <a:cubicBezTo>
                    <a:pt x="148" y="484"/>
                    <a:pt x="148" y="484"/>
                    <a:pt x="148" y="484"/>
                  </a:cubicBezTo>
                  <a:cubicBezTo>
                    <a:pt x="144" y="463"/>
                    <a:pt x="142" y="449"/>
                    <a:pt x="142" y="442"/>
                  </a:cubicBezTo>
                  <a:cubicBezTo>
                    <a:pt x="142" y="402"/>
                    <a:pt x="155" y="365"/>
                    <a:pt x="182" y="332"/>
                  </a:cubicBezTo>
                  <a:cubicBezTo>
                    <a:pt x="249" y="261"/>
                    <a:pt x="249" y="261"/>
                    <a:pt x="249" y="261"/>
                  </a:cubicBezTo>
                  <a:cubicBezTo>
                    <a:pt x="265" y="244"/>
                    <a:pt x="277" y="225"/>
                    <a:pt x="284" y="205"/>
                  </a:cubicBezTo>
                  <a:cubicBezTo>
                    <a:pt x="292" y="185"/>
                    <a:pt x="296" y="164"/>
                    <a:pt x="296" y="142"/>
                  </a:cubicBezTo>
                  <a:cubicBezTo>
                    <a:pt x="296" y="99"/>
                    <a:pt x="281" y="64"/>
                    <a:pt x="251" y="3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4" name="Rectangle 3"/>
          <p:cNvSpPr/>
          <p:nvPr/>
        </p:nvSpPr>
        <p:spPr>
          <a:xfrm>
            <a:off x="5073747" y="1840555"/>
            <a:ext cx="6893169" cy="2246769"/>
          </a:xfrm>
          <a:prstGeom prst="rect">
            <a:avLst/>
          </a:prstGeom>
        </p:spPr>
        <p:txBody>
          <a:bodyPr wrap="square">
            <a:spAutoFit/>
          </a:bodyPr>
          <a:lstStyle/>
          <a:p>
            <a:r>
              <a:rPr lang="en-US" sz="2000" dirty="0">
                <a:solidFill>
                  <a:srgbClr val="FFFFFF"/>
                </a:solidFill>
                <a:latin typeface="Consolas" panose="020B0609020204030204" pitchFamily="49" charset="0"/>
              </a:rPr>
              <a:t>&gt;&gt;&gt; l = [1, 2, 3, 4] </a:t>
            </a:r>
            <a:r>
              <a:rPr lang="en-US" sz="2000" dirty="0">
                <a:solidFill>
                  <a:srgbClr val="000000"/>
                </a:solidFill>
                <a:latin typeface="Consolas" panose="020B0609020204030204" pitchFamily="49" charset="0"/>
              </a:rPr>
              <a:t> </a:t>
            </a:r>
            <a:endParaRPr lang="en-US" sz="2000" dirty="0">
              <a:solidFill>
                <a:srgbClr val="5C5C5C"/>
              </a:solidFill>
              <a:latin typeface="Consolas" panose="020B0609020204030204" pitchFamily="49" charset="0"/>
            </a:endParaRPr>
          </a:p>
          <a:p>
            <a:r>
              <a:rPr lang="en-US" sz="2000" dirty="0">
                <a:solidFill>
                  <a:srgbClr val="FFFFFF"/>
                </a:solidFill>
                <a:latin typeface="Consolas" panose="020B0609020204030204" pitchFamily="49" charset="0"/>
              </a:rPr>
              <a:t>&gt;&gt;&gt; it = </a:t>
            </a:r>
            <a:r>
              <a:rPr lang="en-US" sz="2000" dirty="0" err="1">
                <a:solidFill>
                  <a:srgbClr val="D4DF33"/>
                </a:solidFill>
                <a:latin typeface="Consolas" panose="020B0609020204030204" pitchFamily="49" charset="0"/>
              </a:rPr>
              <a:t>iter</a:t>
            </a:r>
            <a:r>
              <a:rPr lang="en-US" sz="2000" dirty="0">
                <a:solidFill>
                  <a:srgbClr val="FFFFFF"/>
                </a:solidFill>
                <a:latin typeface="Consolas" panose="020B0609020204030204" pitchFamily="49" charset="0"/>
              </a:rPr>
              <a:t>(l)</a:t>
            </a:r>
            <a:r>
              <a:rPr lang="en-US" sz="2000" dirty="0">
                <a:solidFill>
                  <a:srgbClr val="000000"/>
                </a:solidFill>
                <a:latin typeface="Consolas" panose="020B0609020204030204" pitchFamily="49" charset="0"/>
              </a:rPr>
              <a:t>  </a:t>
            </a:r>
            <a:endParaRPr lang="en-US" sz="2000" dirty="0">
              <a:solidFill>
                <a:srgbClr val="5C5C5C"/>
              </a:solidFill>
              <a:latin typeface="Consolas" panose="020B0609020204030204" pitchFamily="49" charset="0"/>
            </a:endParaRPr>
          </a:p>
          <a:p>
            <a:r>
              <a:rPr lang="en-US" sz="2000" dirty="0">
                <a:solidFill>
                  <a:srgbClr val="FFFFFF"/>
                </a:solidFill>
                <a:latin typeface="Consolas" panose="020B0609020204030204" pitchFamily="49" charset="0"/>
              </a:rPr>
              <a:t>&gt;&gt;&gt;</a:t>
            </a:r>
            <a:r>
              <a:rPr lang="en-US" sz="2000" dirty="0">
                <a:solidFill>
                  <a:srgbClr val="000000"/>
                </a:solidFill>
                <a:latin typeface="Consolas" panose="020B0609020204030204" pitchFamily="49" charset="0"/>
              </a:rPr>
              <a:t> </a:t>
            </a:r>
            <a:r>
              <a:rPr lang="en-US" sz="2000" dirty="0">
                <a:solidFill>
                  <a:srgbClr val="D4DF33"/>
                </a:solidFill>
                <a:latin typeface="Consolas" panose="020B0609020204030204" pitchFamily="49" charset="0"/>
              </a:rPr>
              <a:t>next</a:t>
            </a:r>
            <a:r>
              <a:rPr lang="en-US" sz="2000" dirty="0">
                <a:solidFill>
                  <a:srgbClr val="FFFFFF"/>
                </a:solidFill>
                <a:latin typeface="Consolas" panose="020B0609020204030204" pitchFamily="49" charset="0"/>
              </a:rPr>
              <a:t>(it)</a:t>
            </a:r>
            <a:r>
              <a:rPr lang="en-US" sz="2000" dirty="0">
                <a:solidFill>
                  <a:srgbClr val="000000"/>
                </a:solidFill>
                <a:latin typeface="Consolas" panose="020B0609020204030204" pitchFamily="49" charset="0"/>
              </a:rPr>
              <a:t> </a:t>
            </a:r>
          </a:p>
          <a:p>
            <a:r>
              <a:rPr lang="en-US" sz="2000" dirty="0">
                <a:solidFill>
                  <a:srgbClr val="FFFFFF"/>
                </a:solidFill>
                <a:latin typeface="Consolas" panose="020B0609020204030204" pitchFamily="49" charset="0"/>
              </a:rPr>
              <a:t>&gt;&gt;&gt;</a:t>
            </a:r>
            <a:r>
              <a:rPr lang="en-US" sz="2000" dirty="0">
                <a:solidFill>
                  <a:srgbClr val="000000"/>
                </a:solidFill>
                <a:latin typeface="Consolas" panose="020B0609020204030204" pitchFamily="49" charset="0"/>
              </a:rPr>
              <a:t> </a:t>
            </a:r>
            <a:r>
              <a:rPr lang="en-US" sz="2000" dirty="0">
                <a:solidFill>
                  <a:srgbClr val="D4DF33"/>
                </a:solidFill>
                <a:latin typeface="Consolas" panose="020B0609020204030204" pitchFamily="49" charset="0"/>
              </a:rPr>
              <a:t>next</a:t>
            </a:r>
            <a:r>
              <a:rPr lang="en-US" sz="2000" dirty="0">
                <a:solidFill>
                  <a:srgbClr val="FFFFFF"/>
                </a:solidFill>
                <a:latin typeface="Consolas" panose="020B0609020204030204" pitchFamily="49" charset="0"/>
              </a:rPr>
              <a:t>(it)</a:t>
            </a:r>
          </a:p>
          <a:p>
            <a:r>
              <a:rPr lang="en-US" sz="2000" dirty="0">
                <a:solidFill>
                  <a:srgbClr val="FFFFFF"/>
                </a:solidFill>
                <a:latin typeface="Consolas" panose="020B0609020204030204" pitchFamily="49" charset="0"/>
              </a:rPr>
              <a:t>&gt;&gt;&gt;</a:t>
            </a:r>
            <a:r>
              <a:rPr lang="en-US" sz="2000" dirty="0">
                <a:solidFill>
                  <a:srgbClr val="000000"/>
                </a:solidFill>
                <a:latin typeface="Consolas" panose="020B0609020204030204" pitchFamily="49" charset="0"/>
              </a:rPr>
              <a:t> </a:t>
            </a:r>
            <a:r>
              <a:rPr lang="en-US" sz="2000" dirty="0">
                <a:solidFill>
                  <a:srgbClr val="D4DF33"/>
                </a:solidFill>
                <a:latin typeface="Consolas" panose="020B0609020204030204" pitchFamily="49" charset="0"/>
              </a:rPr>
              <a:t>next</a:t>
            </a:r>
            <a:r>
              <a:rPr lang="en-US" sz="2000" dirty="0">
                <a:solidFill>
                  <a:srgbClr val="FFFFFF"/>
                </a:solidFill>
                <a:latin typeface="Consolas" panose="020B0609020204030204" pitchFamily="49" charset="0"/>
              </a:rPr>
              <a:t>(it)</a:t>
            </a:r>
          </a:p>
          <a:p>
            <a:r>
              <a:rPr lang="en-US" sz="2000" dirty="0">
                <a:solidFill>
                  <a:srgbClr val="FFFFFF"/>
                </a:solidFill>
                <a:latin typeface="Consolas" panose="020B0609020204030204" pitchFamily="49" charset="0"/>
              </a:rPr>
              <a:t>&gt;&gt;&gt;</a:t>
            </a:r>
            <a:r>
              <a:rPr lang="en-US" sz="2000" dirty="0">
                <a:solidFill>
                  <a:srgbClr val="000000"/>
                </a:solidFill>
                <a:latin typeface="Consolas" panose="020B0609020204030204" pitchFamily="49" charset="0"/>
              </a:rPr>
              <a:t> </a:t>
            </a:r>
            <a:r>
              <a:rPr lang="en-US" sz="2000" dirty="0">
                <a:solidFill>
                  <a:srgbClr val="D4DF33"/>
                </a:solidFill>
                <a:latin typeface="Consolas" panose="020B0609020204030204" pitchFamily="49" charset="0"/>
              </a:rPr>
              <a:t>next</a:t>
            </a:r>
            <a:r>
              <a:rPr lang="en-US" sz="2000" dirty="0">
                <a:solidFill>
                  <a:srgbClr val="FFFFFF"/>
                </a:solidFill>
                <a:latin typeface="Consolas" panose="020B0609020204030204" pitchFamily="49" charset="0"/>
              </a:rPr>
              <a:t>(it)</a:t>
            </a:r>
          </a:p>
          <a:p>
            <a:r>
              <a:rPr lang="en-US" sz="2000" dirty="0">
                <a:solidFill>
                  <a:srgbClr val="FFFFFF"/>
                </a:solidFill>
                <a:latin typeface="Consolas" panose="020B0609020204030204" pitchFamily="49" charset="0"/>
              </a:rPr>
              <a:t>&gt;&gt;&gt;</a:t>
            </a:r>
            <a:r>
              <a:rPr lang="en-US" sz="2000" dirty="0">
                <a:solidFill>
                  <a:srgbClr val="000000"/>
                </a:solidFill>
                <a:latin typeface="Consolas" panose="020B0609020204030204" pitchFamily="49" charset="0"/>
              </a:rPr>
              <a:t> </a:t>
            </a:r>
            <a:r>
              <a:rPr lang="en-US" sz="2000" dirty="0">
                <a:solidFill>
                  <a:srgbClr val="D4DF33"/>
                </a:solidFill>
                <a:latin typeface="Consolas" panose="020B0609020204030204" pitchFamily="49" charset="0"/>
              </a:rPr>
              <a:t>next</a:t>
            </a:r>
            <a:r>
              <a:rPr lang="en-US" sz="2000" dirty="0">
                <a:solidFill>
                  <a:srgbClr val="FFFFFF"/>
                </a:solidFill>
                <a:latin typeface="Consolas" panose="020B0609020204030204" pitchFamily="49" charset="0"/>
              </a:rPr>
              <a:t>(it)</a:t>
            </a:r>
            <a:endParaRPr lang="en-US" sz="2000" dirty="0">
              <a:solidFill>
                <a:srgbClr val="5C5C5C"/>
              </a:solidFill>
              <a:latin typeface="Consolas" panose="020B0609020204030204" pitchFamily="49" charset="0"/>
            </a:endParaRPr>
          </a:p>
        </p:txBody>
      </p:sp>
    </p:spTree>
    <p:custDataLst>
      <p:tags r:id="rId2"/>
    </p:custDataLst>
    <p:extLst>
      <p:ext uri="{BB962C8B-B14F-4D97-AF65-F5344CB8AC3E}">
        <p14:creationId xmlns:p14="http://schemas.microsoft.com/office/powerpoint/2010/main" val="3683987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536" name="think-cell Slide" r:id="rId6" imgW="473" imgH="473" progId="TCLayout.ActiveDocument.1">
                  <p:embed/>
                </p:oleObj>
              </mc:Choice>
              <mc:Fallback>
                <p:oleObj name="think-cell Slide" r:id="rId6" imgW="473" imgH="47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grpSp>
        <p:nvGrpSpPr>
          <p:cNvPr id="5" name="Group 4"/>
          <p:cNvGrpSpPr>
            <a:grpSpLocks noChangeAspect="1"/>
          </p:cNvGrpSpPr>
          <p:nvPr/>
        </p:nvGrpSpPr>
        <p:grpSpPr>
          <a:xfrm>
            <a:off x="1075270" y="2467356"/>
            <a:ext cx="1914144" cy="1914144"/>
            <a:chOff x="628650" y="3868738"/>
            <a:chExt cx="269875" cy="269875"/>
          </a:xfrm>
        </p:grpSpPr>
        <p:sp>
          <p:nvSpPr>
            <p:cNvPr id="6" name="Oval 42"/>
            <p:cNvSpPr>
              <a:spLocks noChangeArrowheads="1"/>
            </p:cNvSpPr>
            <p:nvPr/>
          </p:nvSpPr>
          <p:spPr bwMode="auto">
            <a:xfrm>
              <a:off x="628650"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 name="Freeform 43"/>
            <p:cNvSpPr>
              <a:spLocks noEditPoints="1"/>
            </p:cNvSpPr>
            <p:nvPr/>
          </p:nvSpPr>
          <p:spPr bwMode="auto">
            <a:xfrm>
              <a:off x="731837" y="3929063"/>
              <a:ext cx="63500" cy="147637"/>
            </a:xfrm>
            <a:custGeom>
              <a:avLst/>
              <a:gdLst>
                <a:gd name="T0" fmla="*/ 178 w 296"/>
                <a:gd name="T1" fmla="*/ 571 h 689"/>
                <a:gd name="T2" fmla="*/ 198 w 296"/>
                <a:gd name="T3" fmla="*/ 620 h 689"/>
                <a:gd name="T4" fmla="*/ 178 w 296"/>
                <a:gd name="T5" fmla="*/ 668 h 689"/>
                <a:gd name="T6" fmla="*/ 129 w 296"/>
                <a:gd name="T7" fmla="*/ 689 h 689"/>
                <a:gd name="T8" fmla="*/ 81 w 296"/>
                <a:gd name="T9" fmla="*/ 668 h 689"/>
                <a:gd name="T10" fmla="*/ 61 w 296"/>
                <a:gd name="T11" fmla="*/ 620 h 689"/>
                <a:gd name="T12" fmla="*/ 81 w 296"/>
                <a:gd name="T13" fmla="*/ 571 h 689"/>
                <a:gd name="T14" fmla="*/ 129 w 296"/>
                <a:gd name="T15" fmla="*/ 551 h 689"/>
                <a:gd name="T16" fmla="*/ 178 w 296"/>
                <a:gd name="T17" fmla="*/ 571 h 689"/>
                <a:gd name="T18" fmla="*/ 251 w 296"/>
                <a:gd name="T19" fmla="*/ 38 h 689"/>
                <a:gd name="T20" fmla="*/ 137 w 296"/>
                <a:gd name="T21" fmla="*/ 0 h 689"/>
                <a:gd name="T22" fmla="*/ 0 w 296"/>
                <a:gd name="T23" fmla="*/ 38 h 689"/>
                <a:gd name="T24" fmla="*/ 33 w 296"/>
                <a:gd name="T25" fmla="*/ 103 h 689"/>
                <a:gd name="T26" fmla="*/ 114 w 296"/>
                <a:gd name="T27" fmla="*/ 69 h 689"/>
                <a:gd name="T28" fmla="*/ 211 w 296"/>
                <a:gd name="T29" fmla="*/ 150 h 689"/>
                <a:gd name="T30" fmla="*/ 197 w 296"/>
                <a:gd name="T31" fmla="*/ 199 h 689"/>
                <a:gd name="T32" fmla="*/ 139 w 296"/>
                <a:gd name="T33" fmla="*/ 273 h 689"/>
                <a:gd name="T34" fmla="*/ 85 w 296"/>
                <a:gd name="T35" fmla="*/ 354 h 689"/>
                <a:gd name="T36" fmla="*/ 73 w 296"/>
                <a:gd name="T37" fmla="*/ 421 h 689"/>
                <a:gd name="T38" fmla="*/ 88 w 296"/>
                <a:gd name="T39" fmla="*/ 484 h 689"/>
                <a:gd name="T40" fmla="*/ 148 w 296"/>
                <a:gd name="T41" fmla="*/ 484 h 689"/>
                <a:gd name="T42" fmla="*/ 142 w 296"/>
                <a:gd name="T43" fmla="*/ 442 h 689"/>
                <a:gd name="T44" fmla="*/ 182 w 296"/>
                <a:gd name="T45" fmla="*/ 332 h 689"/>
                <a:gd name="T46" fmla="*/ 249 w 296"/>
                <a:gd name="T47" fmla="*/ 261 h 689"/>
                <a:gd name="T48" fmla="*/ 284 w 296"/>
                <a:gd name="T49" fmla="*/ 205 h 689"/>
                <a:gd name="T50" fmla="*/ 296 w 296"/>
                <a:gd name="T51" fmla="*/ 142 h 689"/>
                <a:gd name="T52" fmla="*/ 251 w 296"/>
                <a:gd name="T53" fmla="*/ 3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689">
                  <a:moveTo>
                    <a:pt x="178" y="571"/>
                  </a:moveTo>
                  <a:cubicBezTo>
                    <a:pt x="191" y="585"/>
                    <a:pt x="198" y="601"/>
                    <a:pt x="198" y="620"/>
                  </a:cubicBezTo>
                  <a:cubicBezTo>
                    <a:pt x="198" y="639"/>
                    <a:pt x="191" y="655"/>
                    <a:pt x="178" y="668"/>
                  </a:cubicBezTo>
                  <a:cubicBezTo>
                    <a:pt x="164" y="682"/>
                    <a:pt x="148" y="689"/>
                    <a:pt x="129" y="689"/>
                  </a:cubicBezTo>
                  <a:cubicBezTo>
                    <a:pt x="110" y="689"/>
                    <a:pt x="94" y="682"/>
                    <a:pt x="81" y="668"/>
                  </a:cubicBezTo>
                  <a:cubicBezTo>
                    <a:pt x="67" y="655"/>
                    <a:pt x="61" y="639"/>
                    <a:pt x="61" y="620"/>
                  </a:cubicBezTo>
                  <a:cubicBezTo>
                    <a:pt x="61" y="601"/>
                    <a:pt x="67" y="585"/>
                    <a:pt x="81" y="571"/>
                  </a:cubicBezTo>
                  <a:cubicBezTo>
                    <a:pt x="94" y="558"/>
                    <a:pt x="110" y="551"/>
                    <a:pt x="129" y="551"/>
                  </a:cubicBezTo>
                  <a:cubicBezTo>
                    <a:pt x="148" y="551"/>
                    <a:pt x="164" y="558"/>
                    <a:pt x="178" y="571"/>
                  </a:cubicBezTo>
                  <a:close/>
                  <a:moveTo>
                    <a:pt x="251" y="38"/>
                  </a:moveTo>
                  <a:cubicBezTo>
                    <a:pt x="220" y="13"/>
                    <a:pt x="183" y="0"/>
                    <a:pt x="137" y="0"/>
                  </a:cubicBezTo>
                  <a:cubicBezTo>
                    <a:pt x="76" y="0"/>
                    <a:pt x="30" y="12"/>
                    <a:pt x="0" y="38"/>
                  </a:cubicBezTo>
                  <a:cubicBezTo>
                    <a:pt x="33" y="103"/>
                    <a:pt x="33" y="103"/>
                    <a:pt x="33" y="103"/>
                  </a:cubicBezTo>
                  <a:cubicBezTo>
                    <a:pt x="56" y="81"/>
                    <a:pt x="83" y="69"/>
                    <a:pt x="114" y="69"/>
                  </a:cubicBezTo>
                  <a:cubicBezTo>
                    <a:pt x="179" y="69"/>
                    <a:pt x="211" y="96"/>
                    <a:pt x="211" y="150"/>
                  </a:cubicBezTo>
                  <a:cubicBezTo>
                    <a:pt x="211" y="166"/>
                    <a:pt x="206" y="182"/>
                    <a:pt x="197" y="199"/>
                  </a:cubicBezTo>
                  <a:cubicBezTo>
                    <a:pt x="187" y="216"/>
                    <a:pt x="168" y="241"/>
                    <a:pt x="139" y="273"/>
                  </a:cubicBezTo>
                  <a:cubicBezTo>
                    <a:pt x="111" y="304"/>
                    <a:pt x="93" y="332"/>
                    <a:pt x="85" y="354"/>
                  </a:cubicBezTo>
                  <a:cubicBezTo>
                    <a:pt x="77" y="377"/>
                    <a:pt x="73" y="400"/>
                    <a:pt x="73" y="421"/>
                  </a:cubicBezTo>
                  <a:cubicBezTo>
                    <a:pt x="73" y="434"/>
                    <a:pt x="78" y="455"/>
                    <a:pt x="88" y="484"/>
                  </a:cubicBezTo>
                  <a:cubicBezTo>
                    <a:pt x="148" y="484"/>
                    <a:pt x="148" y="484"/>
                    <a:pt x="148" y="484"/>
                  </a:cubicBezTo>
                  <a:cubicBezTo>
                    <a:pt x="144" y="463"/>
                    <a:pt x="142" y="449"/>
                    <a:pt x="142" y="442"/>
                  </a:cubicBezTo>
                  <a:cubicBezTo>
                    <a:pt x="142" y="402"/>
                    <a:pt x="155" y="365"/>
                    <a:pt x="182" y="332"/>
                  </a:cubicBezTo>
                  <a:cubicBezTo>
                    <a:pt x="249" y="261"/>
                    <a:pt x="249" y="261"/>
                    <a:pt x="249" y="261"/>
                  </a:cubicBezTo>
                  <a:cubicBezTo>
                    <a:pt x="265" y="244"/>
                    <a:pt x="277" y="225"/>
                    <a:pt x="284" y="205"/>
                  </a:cubicBezTo>
                  <a:cubicBezTo>
                    <a:pt x="292" y="185"/>
                    <a:pt x="296" y="164"/>
                    <a:pt x="296" y="142"/>
                  </a:cubicBezTo>
                  <a:cubicBezTo>
                    <a:pt x="296" y="99"/>
                    <a:pt x="281" y="64"/>
                    <a:pt x="251" y="3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4" name="Rectangle 3"/>
          <p:cNvSpPr/>
          <p:nvPr/>
        </p:nvSpPr>
        <p:spPr>
          <a:xfrm>
            <a:off x="5073747" y="1840555"/>
            <a:ext cx="6893169" cy="2246769"/>
          </a:xfrm>
          <a:prstGeom prst="rect">
            <a:avLst/>
          </a:prstGeom>
        </p:spPr>
        <p:txBody>
          <a:bodyPr wrap="square">
            <a:spAutoFit/>
          </a:bodyPr>
          <a:lstStyle/>
          <a:p>
            <a:r>
              <a:rPr lang="en-US" sz="2000" dirty="0">
                <a:solidFill>
                  <a:srgbClr val="FFFFFF"/>
                </a:solidFill>
                <a:latin typeface="Consolas" panose="020B0609020204030204" pitchFamily="49" charset="0"/>
              </a:rPr>
              <a:t>&gt;&gt;&gt; l = [1, 2, 3, 4] </a:t>
            </a:r>
            <a:r>
              <a:rPr lang="en-US" sz="2000" dirty="0">
                <a:solidFill>
                  <a:srgbClr val="000000"/>
                </a:solidFill>
                <a:latin typeface="Consolas" panose="020B0609020204030204" pitchFamily="49" charset="0"/>
              </a:rPr>
              <a:t> </a:t>
            </a:r>
            <a:endParaRPr lang="en-US" sz="2000" dirty="0">
              <a:solidFill>
                <a:srgbClr val="5C5C5C"/>
              </a:solidFill>
              <a:latin typeface="Consolas" panose="020B0609020204030204" pitchFamily="49" charset="0"/>
            </a:endParaRPr>
          </a:p>
          <a:p>
            <a:r>
              <a:rPr lang="en-US" sz="2000" dirty="0">
                <a:solidFill>
                  <a:srgbClr val="FFFFFF"/>
                </a:solidFill>
                <a:latin typeface="Consolas" panose="020B0609020204030204" pitchFamily="49" charset="0"/>
              </a:rPr>
              <a:t>&gt;&gt;&gt; it = </a:t>
            </a:r>
            <a:r>
              <a:rPr lang="en-US" sz="2000" dirty="0" err="1">
                <a:solidFill>
                  <a:srgbClr val="D4DF33"/>
                </a:solidFill>
                <a:latin typeface="Consolas" panose="020B0609020204030204" pitchFamily="49" charset="0"/>
              </a:rPr>
              <a:t>iter</a:t>
            </a:r>
            <a:r>
              <a:rPr lang="en-US" sz="2000" dirty="0">
                <a:solidFill>
                  <a:srgbClr val="FFFFFF"/>
                </a:solidFill>
                <a:latin typeface="Consolas" panose="020B0609020204030204" pitchFamily="49" charset="0"/>
              </a:rPr>
              <a:t>(l)</a:t>
            </a:r>
            <a:r>
              <a:rPr lang="en-US" sz="2000" dirty="0">
                <a:solidFill>
                  <a:srgbClr val="000000"/>
                </a:solidFill>
                <a:latin typeface="Consolas" panose="020B0609020204030204" pitchFamily="49" charset="0"/>
              </a:rPr>
              <a:t>  </a:t>
            </a:r>
            <a:endParaRPr lang="en-US" sz="2000" dirty="0">
              <a:solidFill>
                <a:srgbClr val="5C5C5C"/>
              </a:solidFill>
              <a:latin typeface="Consolas" panose="020B0609020204030204" pitchFamily="49" charset="0"/>
            </a:endParaRPr>
          </a:p>
          <a:p>
            <a:r>
              <a:rPr lang="en-US" sz="2000" dirty="0">
                <a:solidFill>
                  <a:srgbClr val="FFFFFF"/>
                </a:solidFill>
                <a:latin typeface="Consolas" panose="020B0609020204030204" pitchFamily="49" charset="0"/>
              </a:rPr>
              <a:t>&gt;&gt;&gt;</a:t>
            </a:r>
            <a:r>
              <a:rPr lang="en-US" sz="2000" dirty="0">
                <a:solidFill>
                  <a:srgbClr val="000000"/>
                </a:solidFill>
                <a:latin typeface="Consolas" panose="020B0609020204030204" pitchFamily="49" charset="0"/>
              </a:rPr>
              <a:t> </a:t>
            </a:r>
            <a:r>
              <a:rPr lang="en-US" sz="2000" dirty="0">
                <a:solidFill>
                  <a:srgbClr val="D4DF33"/>
                </a:solidFill>
                <a:latin typeface="Consolas" panose="020B0609020204030204" pitchFamily="49" charset="0"/>
              </a:rPr>
              <a:t>next</a:t>
            </a:r>
            <a:r>
              <a:rPr lang="en-US" sz="2000" dirty="0">
                <a:solidFill>
                  <a:srgbClr val="FFFFFF"/>
                </a:solidFill>
                <a:latin typeface="Consolas" panose="020B0609020204030204" pitchFamily="49" charset="0"/>
              </a:rPr>
              <a:t>(it)</a:t>
            </a:r>
            <a:r>
              <a:rPr lang="en-US" sz="2000" dirty="0">
                <a:solidFill>
                  <a:srgbClr val="000000"/>
                </a:solidFill>
                <a:latin typeface="Consolas" panose="020B0609020204030204" pitchFamily="49" charset="0"/>
              </a:rPr>
              <a:t> </a:t>
            </a:r>
          </a:p>
          <a:p>
            <a:r>
              <a:rPr lang="en-US" sz="2000" dirty="0">
                <a:solidFill>
                  <a:srgbClr val="FFFFFF"/>
                </a:solidFill>
                <a:latin typeface="Consolas" panose="020B0609020204030204" pitchFamily="49" charset="0"/>
              </a:rPr>
              <a:t>&gt;&gt;&gt;</a:t>
            </a:r>
            <a:r>
              <a:rPr lang="en-US" sz="2000" dirty="0">
                <a:solidFill>
                  <a:srgbClr val="000000"/>
                </a:solidFill>
                <a:latin typeface="Consolas" panose="020B0609020204030204" pitchFamily="49" charset="0"/>
              </a:rPr>
              <a:t> </a:t>
            </a:r>
            <a:r>
              <a:rPr lang="en-US" sz="2000" dirty="0">
                <a:solidFill>
                  <a:srgbClr val="D4DF33"/>
                </a:solidFill>
                <a:latin typeface="Consolas" panose="020B0609020204030204" pitchFamily="49" charset="0"/>
              </a:rPr>
              <a:t>next</a:t>
            </a:r>
            <a:r>
              <a:rPr lang="en-US" sz="2000" dirty="0">
                <a:solidFill>
                  <a:srgbClr val="FFFFFF"/>
                </a:solidFill>
                <a:latin typeface="Consolas" panose="020B0609020204030204" pitchFamily="49" charset="0"/>
              </a:rPr>
              <a:t>(it)</a:t>
            </a:r>
          </a:p>
          <a:p>
            <a:r>
              <a:rPr lang="en-US" sz="2000" dirty="0">
                <a:solidFill>
                  <a:srgbClr val="FFFFFF"/>
                </a:solidFill>
                <a:latin typeface="Consolas" panose="020B0609020204030204" pitchFamily="49" charset="0"/>
              </a:rPr>
              <a:t>&gt;&gt;&gt;</a:t>
            </a:r>
            <a:r>
              <a:rPr lang="en-US" sz="2000" dirty="0">
                <a:solidFill>
                  <a:srgbClr val="000000"/>
                </a:solidFill>
                <a:latin typeface="Consolas" panose="020B0609020204030204" pitchFamily="49" charset="0"/>
              </a:rPr>
              <a:t> </a:t>
            </a:r>
            <a:r>
              <a:rPr lang="en-US" sz="2000" dirty="0">
                <a:solidFill>
                  <a:srgbClr val="D4DF33"/>
                </a:solidFill>
                <a:latin typeface="Consolas" panose="020B0609020204030204" pitchFamily="49" charset="0"/>
              </a:rPr>
              <a:t>next</a:t>
            </a:r>
            <a:r>
              <a:rPr lang="en-US" sz="2000" dirty="0">
                <a:solidFill>
                  <a:srgbClr val="FFFFFF"/>
                </a:solidFill>
                <a:latin typeface="Consolas" panose="020B0609020204030204" pitchFamily="49" charset="0"/>
              </a:rPr>
              <a:t>(it)</a:t>
            </a:r>
          </a:p>
          <a:p>
            <a:r>
              <a:rPr lang="en-US" sz="2000" dirty="0">
                <a:solidFill>
                  <a:srgbClr val="FFFFFF"/>
                </a:solidFill>
                <a:latin typeface="Consolas" panose="020B0609020204030204" pitchFamily="49" charset="0"/>
              </a:rPr>
              <a:t>&gt;&gt;&gt;</a:t>
            </a:r>
            <a:r>
              <a:rPr lang="en-US" sz="2000" dirty="0">
                <a:solidFill>
                  <a:srgbClr val="000000"/>
                </a:solidFill>
                <a:latin typeface="Consolas" panose="020B0609020204030204" pitchFamily="49" charset="0"/>
              </a:rPr>
              <a:t> </a:t>
            </a:r>
            <a:r>
              <a:rPr lang="en-US" sz="2000" dirty="0">
                <a:solidFill>
                  <a:srgbClr val="D4DF33"/>
                </a:solidFill>
                <a:latin typeface="Consolas" panose="020B0609020204030204" pitchFamily="49" charset="0"/>
              </a:rPr>
              <a:t>next</a:t>
            </a:r>
            <a:r>
              <a:rPr lang="en-US" sz="2000" dirty="0">
                <a:solidFill>
                  <a:srgbClr val="FFFFFF"/>
                </a:solidFill>
                <a:latin typeface="Consolas" panose="020B0609020204030204" pitchFamily="49" charset="0"/>
              </a:rPr>
              <a:t>(it)</a:t>
            </a:r>
          </a:p>
          <a:p>
            <a:r>
              <a:rPr lang="en-US" sz="2000" dirty="0">
                <a:solidFill>
                  <a:srgbClr val="FFFFFF"/>
                </a:solidFill>
                <a:latin typeface="Consolas" panose="020B0609020204030204" pitchFamily="49" charset="0"/>
              </a:rPr>
              <a:t>&gt;&gt;&gt;</a:t>
            </a:r>
            <a:r>
              <a:rPr lang="en-US" sz="2000" dirty="0">
                <a:solidFill>
                  <a:srgbClr val="000000"/>
                </a:solidFill>
                <a:latin typeface="Consolas" panose="020B0609020204030204" pitchFamily="49" charset="0"/>
              </a:rPr>
              <a:t> </a:t>
            </a:r>
            <a:r>
              <a:rPr lang="en-US" sz="2000" dirty="0">
                <a:solidFill>
                  <a:srgbClr val="D4DF33"/>
                </a:solidFill>
                <a:latin typeface="Consolas" panose="020B0609020204030204" pitchFamily="49" charset="0"/>
              </a:rPr>
              <a:t>next</a:t>
            </a:r>
            <a:r>
              <a:rPr lang="en-US" sz="2000" dirty="0">
                <a:solidFill>
                  <a:srgbClr val="FFFFFF"/>
                </a:solidFill>
                <a:latin typeface="Consolas" panose="020B0609020204030204" pitchFamily="49" charset="0"/>
              </a:rPr>
              <a:t>(it)</a:t>
            </a:r>
            <a:endParaRPr lang="en-US" sz="2000" dirty="0">
              <a:solidFill>
                <a:srgbClr val="5C5C5C"/>
              </a:solidFill>
              <a:latin typeface="Consolas" panose="020B0609020204030204" pitchFamily="49" charset="0"/>
            </a:endParaRPr>
          </a:p>
        </p:txBody>
      </p:sp>
      <p:sp>
        <p:nvSpPr>
          <p:cNvPr id="8" name="Rectangle 7"/>
          <p:cNvSpPr/>
          <p:nvPr/>
        </p:nvSpPr>
        <p:spPr>
          <a:xfrm>
            <a:off x="5073747" y="4087324"/>
            <a:ext cx="6433332" cy="3508653"/>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D4DF33"/>
                </a:solidFill>
                <a:prstDash val="solid"/>
                <a:round/>
                <a:headEnd type="none" w="med" len="med"/>
                <a:tailEnd type="none" w="med" len="med"/>
              </a14:hiddenLine>
            </a:ext>
          </a:extLst>
        </p:spPr>
        <p:txBody>
          <a:bodyPr wrap="square">
            <a:spAutoFit/>
          </a:bodyPr>
          <a:lstStyle/>
          <a:p>
            <a:r>
              <a:rPr lang="fr-FR" sz="2800" dirty="0">
                <a:solidFill>
                  <a:srgbClr val="FFFFFF"/>
                </a:solidFill>
              </a:rPr>
              <a:t>Output         </a:t>
            </a:r>
            <a:r>
              <a:rPr lang="fr-FR" sz="2800" dirty="0">
                <a:solidFill>
                  <a:srgbClr val="D4DF33"/>
                </a:solidFill>
              </a:rPr>
              <a:t>1</a:t>
            </a:r>
            <a:endParaRPr lang="en-US" sz="2800" dirty="0" err="1">
              <a:solidFill>
                <a:srgbClr val="D4DF33"/>
              </a:solidFill>
            </a:endParaRPr>
          </a:p>
          <a:p>
            <a:r>
              <a:rPr lang="en-US" sz="2800" dirty="0">
                <a:solidFill>
                  <a:srgbClr val="D4DF33"/>
                </a:solidFill>
              </a:rPr>
              <a:t>		  2</a:t>
            </a:r>
          </a:p>
          <a:p>
            <a:r>
              <a:rPr lang="en-US" sz="2800" dirty="0">
                <a:solidFill>
                  <a:srgbClr val="D4DF33"/>
                </a:solidFill>
              </a:rPr>
              <a:t>		  3</a:t>
            </a:r>
          </a:p>
          <a:p>
            <a:r>
              <a:rPr lang="en-US" sz="2800" dirty="0">
                <a:solidFill>
                  <a:srgbClr val="D4DF33"/>
                </a:solidFill>
              </a:rPr>
              <a:t>		  4</a:t>
            </a:r>
          </a:p>
          <a:p>
            <a:r>
              <a:rPr lang="en-US" sz="1100" dirty="0">
                <a:solidFill>
                  <a:srgbClr val="D4DF33"/>
                </a:solidFill>
              </a:rPr>
              <a:t>	  </a:t>
            </a:r>
            <a:r>
              <a:rPr lang="en-US" sz="1600" dirty="0">
                <a:solidFill>
                  <a:srgbClr val="D4DF33"/>
                </a:solidFill>
              </a:rPr>
              <a:t>Traceback (most recent call last):</a:t>
            </a:r>
          </a:p>
          <a:p>
            <a:r>
              <a:rPr lang="en-US" sz="1600" dirty="0">
                <a:solidFill>
                  <a:srgbClr val="D4DF33"/>
                </a:solidFill>
              </a:rPr>
              <a:t>	  File "&lt;input&gt;", line 1, in &lt;module&gt;</a:t>
            </a:r>
          </a:p>
          <a:p>
            <a:r>
              <a:rPr lang="en-US" sz="1600" dirty="0">
                <a:solidFill>
                  <a:srgbClr val="D4DF33"/>
                </a:solidFill>
              </a:rPr>
              <a:t>	             </a:t>
            </a:r>
            <a:r>
              <a:rPr lang="en-US" sz="1600" dirty="0" err="1">
                <a:solidFill>
                  <a:srgbClr val="D4DF33"/>
                </a:solidFill>
              </a:rPr>
              <a:t>StopIteration</a:t>
            </a:r>
            <a:endParaRPr lang="en-US" sz="1600" dirty="0">
              <a:solidFill>
                <a:srgbClr val="D4DF33"/>
              </a:solidFill>
            </a:endParaRPr>
          </a:p>
          <a:p>
            <a:endParaRPr lang="en-US" sz="2800" dirty="0">
              <a:solidFill>
                <a:srgbClr val="D4DF33"/>
              </a:solidFill>
            </a:endParaRPr>
          </a:p>
          <a:p>
            <a:endParaRPr lang="en-US" sz="2800" dirty="0">
              <a:solidFill>
                <a:srgbClr val="D4DF33"/>
              </a:solidFill>
            </a:endParaRPr>
          </a:p>
        </p:txBody>
      </p:sp>
    </p:spTree>
    <p:custDataLst>
      <p:tags r:id="rId2"/>
    </p:custDataLst>
    <p:extLst>
      <p:ext uri="{BB962C8B-B14F-4D97-AF65-F5344CB8AC3E}">
        <p14:creationId xmlns:p14="http://schemas.microsoft.com/office/powerpoint/2010/main" val="2565367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674"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Everything is Iterable (1)</a:t>
            </a:r>
          </a:p>
        </p:txBody>
      </p:sp>
      <p:pic>
        <p:nvPicPr>
          <p:cNvPr id="2" name="Picture 1"/>
          <p:cNvPicPr>
            <a:picLocks noChangeAspect="1"/>
          </p:cNvPicPr>
          <p:nvPr/>
        </p:nvPicPr>
        <p:blipFill>
          <a:blip r:embed="rId9"/>
          <a:stretch>
            <a:fillRect/>
          </a:stretch>
        </p:blipFill>
        <p:spPr>
          <a:xfrm>
            <a:off x="4628315" y="1366887"/>
            <a:ext cx="4964538" cy="4551918"/>
          </a:xfrm>
          <a:prstGeom prst="rect">
            <a:avLst/>
          </a:prstGeom>
        </p:spPr>
      </p:pic>
    </p:spTree>
    <p:custDataLst>
      <p:tags r:id="rId2"/>
    </p:custDataLst>
    <p:extLst>
      <p:ext uri="{BB962C8B-B14F-4D97-AF65-F5344CB8AC3E}">
        <p14:creationId xmlns:p14="http://schemas.microsoft.com/office/powerpoint/2010/main" val="3348801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699"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a:t>Everything is Iterable</a:t>
            </a:r>
            <a:br>
              <a:rPr lang="en-US"/>
            </a:br>
            <a:r>
              <a:rPr lang="en-US"/>
              <a:t>(2)</a:t>
            </a:r>
            <a:endParaRPr lang="en-US" dirty="0"/>
          </a:p>
        </p:txBody>
      </p:sp>
      <p:pic>
        <p:nvPicPr>
          <p:cNvPr id="6" name="Picture 5"/>
          <p:cNvPicPr>
            <a:picLocks noChangeAspect="1"/>
          </p:cNvPicPr>
          <p:nvPr/>
        </p:nvPicPr>
        <p:blipFill>
          <a:blip r:embed="rId9"/>
          <a:stretch>
            <a:fillRect/>
          </a:stretch>
        </p:blipFill>
        <p:spPr>
          <a:xfrm>
            <a:off x="4505067" y="1404594"/>
            <a:ext cx="5829558" cy="4535029"/>
          </a:xfrm>
          <a:prstGeom prst="rect">
            <a:avLst/>
          </a:prstGeom>
        </p:spPr>
      </p:pic>
    </p:spTree>
    <p:custDataLst>
      <p:tags r:id="rId2"/>
    </p:custDataLst>
    <p:extLst>
      <p:ext uri="{BB962C8B-B14F-4D97-AF65-F5344CB8AC3E}">
        <p14:creationId xmlns:p14="http://schemas.microsoft.com/office/powerpoint/2010/main" val="953621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724"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Unpacking works for all iterables</a:t>
            </a:r>
          </a:p>
        </p:txBody>
      </p:sp>
      <p:sp>
        <p:nvSpPr>
          <p:cNvPr id="2" name="Rectangle 1"/>
          <p:cNvSpPr/>
          <p:nvPr/>
        </p:nvSpPr>
        <p:spPr>
          <a:xfrm>
            <a:off x="5087816" y="2828835"/>
            <a:ext cx="6096000" cy="923330"/>
          </a:xfrm>
          <a:prstGeom prst="rect">
            <a:avLst/>
          </a:prstGeom>
          <a:solidFill>
            <a:srgbClr val="FFFFFF"/>
          </a:solidFill>
          <a:ln w="9525" cap="flat" cmpd="sng" algn="ctr">
            <a:solidFill>
              <a:srgbClr val="9A9A9A"/>
            </a:solidFill>
            <a:prstDash val="solid"/>
            <a:round/>
            <a:headEnd type="none" w="med" len="med"/>
            <a:tailEnd type="none" w="med" len="med"/>
          </a:ln>
        </p:spPr>
        <p:txBody>
          <a:bodyPr>
            <a:spAutoFit/>
          </a:bodyPr>
          <a:lstStyle/>
          <a:p>
            <a:r>
              <a:rPr lang="en-US">
                <a:solidFill>
                  <a:srgbClr val="000000"/>
                </a:solidFill>
                <a:latin typeface="Consolas" panose="020B0609020204030204" pitchFamily="49" charset="0"/>
              </a:rPr>
              <a:t>&gt;&gt;&gt; a, b, c, d = open(</a:t>
            </a:r>
            <a:r>
              <a:rPr lang="en-US">
                <a:solidFill>
                  <a:srgbClr val="0000FF"/>
                </a:solidFill>
                <a:latin typeface="Consolas" panose="020B0609020204030204" pitchFamily="49" charset="0"/>
              </a:rPr>
              <a:t>'myfile.txt'</a:t>
            </a:r>
            <a:r>
              <a:rPr lang="en-US">
                <a:solidFill>
                  <a:srgbClr val="000000"/>
                </a:solidFill>
                <a:latin typeface="Consolas" panose="020B0609020204030204" pitchFamily="49" charset="0"/>
              </a:rPr>
              <a:t>)  </a:t>
            </a:r>
            <a:endParaRPr lang="en-US">
              <a:solidFill>
                <a:srgbClr val="5C5C5C"/>
              </a:solidFill>
              <a:latin typeface="Consolas" panose="020B0609020204030204" pitchFamily="49" charset="0"/>
            </a:endParaRPr>
          </a:p>
          <a:p>
            <a:r>
              <a:rPr lang="en-US">
                <a:solidFill>
                  <a:srgbClr val="000000"/>
                </a:solidFill>
                <a:latin typeface="Consolas" panose="020B0609020204030204" pitchFamily="49" charset="0"/>
              </a:rPr>
              <a:t>&gt;&gt;&gt; print(c)  </a:t>
            </a:r>
            <a:endParaRPr lang="en-US">
              <a:solidFill>
                <a:srgbClr val="5C5C5C"/>
              </a:solidFill>
              <a:latin typeface="Consolas" panose="020B0609020204030204" pitchFamily="49" charset="0"/>
            </a:endParaRPr>
          </a:p>
          <a:p>
            <a:r>
              <a:rPr lang="en-US">
                <a:solidFill>
                  <a:srgbClr val="000000"/>
                </a:solidFill>
                <a:latin typeface="Consolas" panose="020B0609020204030204" pitchFamily="49" charset="0"/>
              </a:rPr>
              <a:t>line 3  </a:t>
            </a:r>
            <a:endParaRPr lang="en-US" dirty="0">
              <a:solidFill>
                <a:srgbClr val="5C5C5C"/>
              </a:solidFill>
              <a:latin typeface="Consolas" panose="020B0609020204030204" pitchFamily="49" charset="0"/>
            </a:endParaRPr>
          </a:p>
        </p:txBody>
      </p:sp>
    </p:spTree>
    <p:custDataLst>
      <p:tags r:id="rId2"/>
    </p:custDataLst>
    <p:extLst>
      <p:ext uri="{BB962C8B-B14F-4D97-AF65-F5344CB8AC3E}">
        <p14:creationId xmlns:p14="http://schemas.microsoft.com/office/powerpoint/2010/main" val="2121549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hlinkClick r:id="rId21" action="ppaction://hlinksldjump"/>
          </p:cNvPr>
          <p:cNvSpPr/>
          <p:nvPr>
            <p:custDataLst>
              <p:tags r:id="rId3"/>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Annexes</a:t>
            </a:r>
          </a:p>
        </p:txBody>
      </p:sp>
      <p:sp>
        <p:nvSpPr>
          <p:cNvPr id="33" name="Rectangle 32">
            <a:hlinkClick r:id="rId22" action="ppaction://hlinksldjump"/>
          </p:cNvPr>
          <p:cNvSpPr/>
          <p:nvPr>
            <p:custDataLst>
              <p:tags r:id="rId4"/>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Decorator</a:t>
            </a:r>
          </a:p>
        </p:txBody>
      </p:sp>
      <p:sp>
        <p:nvSpPr>
          <p:cNvPr id="32" name="Rectangle 31">
            <a:hlinkClick r:id="rId23" action="ppaction://hlinksldjump"/>
          </p:cNvPr>
          <p:cNvSpPr/>
          <p:nvPr>
            <p:custDataLst>
              <p:tags r:id="rId5"/>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Generator</a:t>
            </a:r>
          </a:p>
        </p:txBody>
      </p:sp>
      <p:sp>
        <p:nvSpPr>
          <p:cNvPr id="30" name="Rectangle 29">
            <a:hlinkClick r:id="rId24" action="ppaction://hlinksldjump"/>
          </p:cNvPr>
          <p:cNvSpPr/>
          <p:nvPr>
            <p:custDataLst>
              <p:tags r:id="rId6"/>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Functional traits</a:t>
            </a:r>
          </a:p>
        </p:txBody>
      </p:sp>
      <p:sp>
        <p:nvSpPr>
          <p:cNvPr id="29" name="Rectangle 28">
            <a:hlinkClick r:id="rId25" action="ppaction://hlinksldjump"/>
          </p:cNvPr>
          <p:cNvSpPr/>
          <p:nvPr>
            <p:custDataLst>
              <p:tags r:id="rId7"/>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Iterables</a:t>
            </a:r>
          </a:p>
        </p:txBody>
      </p:sp>
      <p:sp>
        <p:nvSpPr>
          <p:cNvPr id="28" name="Rectangle 27">
            <a:hlinkClick r:id="rId26" action="ppaction://hlinksldjump"/>
          </p:cNvPr>
          <p:cNvSpPr/>
          <p:nvPr>
            <p:custDataLst>
              <p:tags r:id="rId8"/>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Advanced Python</a:t>
            </a:r>
          </a:p>
        </p:txBody>
      </p:sp>
      <p:sp>
        <p:nvSpPr>
          <p:cNvPr id="27" name="Rectangle 26">
            <a:hlinkClick r:id="rId27" action="ppaction://hlinksldjump"/>
          </p:cNvPr>
          <p:cNvSpPr/>
          <p:nvPr>
            <p:custDataLst>
              <p:tags r:id="rId9"/>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Modules</a:t>
            </a:r>
          </a:p>
        </p:txBody>
      </p:sp>
      <p:sp>
        <p:nvSpPr>
          <p:cNvPr id="26" name="Rectangle 25">
            <a:hlinkClick r:id="rId28" action="ppaction://hlinksldjump"/>
          </p:cNvPr>
          <p:cNvSpPr/>
          <p:nvPr>
            <p:custDataLst>
              <p:tags r:id="rId10"/>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Functions</a:t>
            </a:r>
          </a:p>
        </p:txBody>
      </p:sp>
      <p:sp>
        <p:nvSpPr>
          <p:cNvPr id="25" name="Rectangle 24">
            <a:hlinkClick r:id="rId29" action="ppaction://hlinksldjump"/>
          </p:cNvPr>
          <p:cNvSpPr/>
          <p:nvPr>
            <p:custDataLst>
              <p:tags r:id="rId11"/>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Control structures</a:t>
            </a:r>
          </a:p>
        </p:txBody>
      </p:sp>
      <p:sp>
        <p:nvSpPr>
          <p:cNvPr id="24" name="Rectangle 23">
            <a:hlinkClick r:id="rId30" action="ppaction://hlinksldjump"/>
          </p:cNvPr>
          <p:cNvSpPr/>
          <p:nvPr>
            <p:custDataLst>
              <p:tags r:id="rId12"/>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Expressions</a:t>
            </a:r>
          </a:p>
        </p:txBody>
      </p:sp>
      <p:sp>
        <p:nvSpPr>
          <p:cNvPr id="23" name="Rectangle 22">
            <a:hlinkClick r:id="rId31" action="ppaction://hlinksldjump"/>
          </p:cNvPr>
          <p:cNvSpPr/>
          <p:nvPr>
            <p:custDataLst>
              <p:tags r:id="rId13"/>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Python Basics refresher (Pre-read)</a:t>
            </a:r>
          </a:p>
        </p:txBody>
      </p:sp>
      <p:sp>
        <p:nvSpPr>
          <p:cNvPr id="22" name="Rectangle 21">
            <a:hlinkClick r:id="rId32" action="ppaction://hlinksldjump"/>
          </p:cNvPr>
          <p:cNvSpPr/>
          <p:nvPr>
            <p:custDataLst>
              <p:tags r:id="rId14"/>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Overview</a:t>
            </a:r>
          </a:p>
        </p:txBody>
      </p:sp>
      <p:sp>
        <p:nvSpPr>
          <p:cNvPr id="21" name="Oval 20"/>
          <p:cNvSpPr/>
          <p:nvPr>
            <p:custDataLst>
              <p:tags r:id="rId15"/>
            </p:custDataLst>
          </p:nvPr>
        </p:nvSpPr>
        <p:spPr>
          <a:xfrm>
            <a:off x="4714058" y="1561554"/>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20" name="Picture 19"/>
          <p:cNvPicPr>
            <a:picLocks/>
          </p:cNvPicPr>
          <p:nvPr>
            <p:custDataLst>
              <p:tags r:id="rId16"/>
            </p:custDataLst>
          </p:nvPr>
        </p:nvPicPr>
        <p:blipFill>
          <a:blip r:embed="rId33">
            <a:extLst>
              <a:ext uri="{28A0092B-C50C-407E-A947-70E740481C1C}">
                <a14:useLocalDpi xmlns:a14="http://schemas.microsoft.com/office/drawing/2010/main" val="0"/>
              </a:ext>
            </a:extLst>
          </a:blip>
          <a:stretch>
            <a:fillRect/>
          </a:stretch>
        </p:blipFill>
        <p:spPr>
          <a:xfrm>
            <a:off x="4714058" y="1561554"/>
            <a:ext cx="293147" cy="292608"/>
          </a:xfrm>
          <a:prstGeom prst="rect">
            <a:avLst/>
          </a:prstGeom>
        </p:spPr>
      </p:pic>
      <p:sp>
        <p:nvSpPr>
          <p:cNvPr id="19" name="Rectangle 18">
            <a:hlinkClick r:id="rId34" action="ppaction://hlinksldjump"/>
          </p:cNvPr>
          <p:cNvSpPr/>
          <p:nvPr>
            <p:custDataLst>
              <p:tags r:id="rId17"/>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Training Requirements</a:t>
            </a:r>
          </a:p>
        </p:txBody>
      </p:sp>
      <p:sp>
        <p:nvSpPr>
          <p:cNvPr id="18" name="Title 17"/>
          <p:cNvSpPr>
            <a:spLocks noGrp="1"/>
          </p:cNvSpPr>
          <p:nvPr>
            <p:ph type="title"/>
            <p:custDataLst>
              <p:tags r:id="rId18"/>
            </p:custDataLst>
          </p:nvPr>
        </p:nvSpPr>
        <p:spPr/>
        <p:txBody>
          <a:bodyPr/>
          <a:lstStyle/>
          <a:p>
            <a:r>
              <a:rPr lang="en-US" smtClean="0"/>
              <a:t>Agenda</a:t>
            </a:r>
            <a:endParaRPr lang="en-US"/>
          </a:p>
        </p:txBody>
      </p:sp>
      <p:graphicFrame>
        <p:nvGraphicFramePr>
          <p:cNvPr id="31" name="Object 30" hidden="1"/>
          <p:cNvGraphicFramePr>
            <a:graphicFrameLocks noChangeAspect="1"/>
          </p:cNvGraphicFramePr>
          <p:nvPr>
            <p:custDataLst>
              <p:tags r:id="rId19"/>
            </p:custDataLst>
            <p:extLst>
              <p:ext uri="{D42A27DB-BD31-4B8C-83A1-F6EECF244321}">
                <p14:modId xmlns:p14="http://schemas.microsoft.com/office/powerpoint/2010/main" val="701594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434" name="think-cell Slide" r:id="rId35" imgW="473" imgH="473" progId="TCLayout.ActiveDocument.1">
                  <p:embed/>
                </p:oleObj>
              </mc:Choice>
              <mc:Fallback>
                <p:oleObj name="think-cell Slide" r:id="rId35" imgW="473" imgH="473"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59401538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418" name="think-cell Slide" r:id="rId6" imgW="473" imgH="473" progId="TCLayout.ActiveDocument.1">
                  <p:embed/>
                </p:oleObj>
              </mc:Choice>
              <mc:Fallback>
                <p:oleObj name="think-cell Slide" r:id="rId6" imgW="473" imgH="47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grpSp>
        <p:nvGrpSpPr>
          <p:cNvPr id="5" name="Group 4"/>
          <p:cNvGrpSpPr>
            <a:grpSpLocks noChangeAspect="1"/>
          </p:cNvGrpSpPr>
          <p:nvPr/>
        </p:nvGrpSpPr>
        <p:grpSpPr>
          <a:xfrm>
            <a:off x="1075270" y="2467356"/>
            <a:ext cx="1914144" cy="1914144"/>
            <a:chOff x="628650" y="3868738"/>
            <a:chExt cx="269875" cy="269875"/>
          </a:xfrm>
        </p:grpSpPr>
        <p:sp>
          <p:nvSpPr>
            <p:cNvPr id="6" name="Oval 42"/>
            <p:cNvSpPr>
              <a:spLocks noChangeArrowheads="1"/>
            </p:cNvSpPr>
            <p:nvPr/>
          </p:nvSpPr>
          <p:spPr bwMode="auto">
            <a:xfrm>
              <a:off x="628650"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 name="Freeform 43"/>
            <p:cNvSpPr>
              <a:spLocks noEditPoints="1"/>
            </p:cNvSpPr>
            <p:nvPr/>
          </p:nvSpPr>
          <p:spPr bwMode="auto">
            <a:xfrm>
              <a:off x="731837" y="3929063"/>
              <a:ext cx="63500" cy="147637"/>
            </a:xfrm>
            <a:custGeom>
              <a:avLst/>
              <a:gdLst>
                <a:gd name="T0" fmla="*/ 178 w 296"/>
                <a:gd name="T1" fmla="*/ 571 h 689"/>
                <a:gd name="T2" fmla="*/ 198 w 296"/>
                <a:gd name="T3" fmla="*/ 620 h 689"/>
                <a:gd name="T4" fmla="*/ 178 w 296"/>
                <a:gd name="T5" fmla="*/ 668 h 689"/>
                <a:gd name="T6" fmla="*/ 129 w 296"/>
                <a:gd name="T7" fmla="*/ 689 h 689"/>
                <a:gd name="T8" fmla="*/ 81 w 296"/>
                <a:gd name="T9" fmla="*/ 668 h 689"/>
                <a:gd name="T10" fmla="*/ 61 w 296"/>
                <a:gd name="T11" fmla="*/ 620 h 689"/>
                <a:gd name="T12" fmla="*/ 81 w 296"/>
                <a:gd name="T13" fmla="*/ 571 h 689"/>
                <a:gd name="T14" fmla="*/ 129 w 296"/>
                <a:gd name="T15" fmla="*/ 551 h 689"/>
                <a:gd name="T16" fmla="*/ 178 w 296"/>
                <a:gd name="T17" fmla="*/ 571 h 689"/>
                <a:gd name="T18" fmla="*/ 251 w 296"/>
                <a:gd name="T19" fmla="*/ 38 h 689"/>
                <a:gd name="T20" fmla="*/ 137 w 296"/>
                <a:gd name="T21" fmla="*/ 0 h 689"/>
                <a:gd name="T22" fmla="*/ 0 w 296"/>
                <a:gd name="T23" fmla="*/ 38 h 689"/>
                <a:gd name="T24" fmla="*/ 33 w 296"/>
                <a:gd name="T25" fmla="*/ 103 h 689"/>
                <a:gd name="T26" fmla="*/ 114 w 296"/>
                <a:gd name="T27" fmla="*/ 69 h 689"/>
                <a:gd name="T28" fmla="*/ 211 w 296"/>
                <a:gd name="T29" fmla="*/ 150 h 689"/>
                <a:gd name="T30" fmla="*/ 197 w 296"/>
                <a:gd name="T31" fmla="*/ 199 h 689"/>
                <a:gd name="T32" fmla="*/ 139 w 296"/>
                <a:gd name="T33" fmla="*/ 273 h 689"/>
                <a:gd name="T34" fmla="*/ 85 w 296"/>
                <a:gd name="T35" fmla="*/ 354 h 689"/>
                <a:gd name="T36" fmla="*/ 73 w 296"/>
                <a:gd name="T37" fmla="*/ 421 h 689"/>
                <a:gd name="T38" fmla="*/ 88 w 296"/>
                <a:gd name="T39" fmla="*/ 484 h 689"/>
                <a:gd name="T40" fmla="*/ 148 w 296"/>
                <a:gd name="T41" fmla="*/ 484 h 689"/>
                <a:gd name="T42" fmla="*/ 142 w 296"/>
                <a:gd name="T43" fmla="*/ 442 h 689"/>
                <a:gd name="T44" fmla="*/ 182 w 296"/>
                <a:gd name="T45" fmla="*/ 332 h 689"/>
                <a:gd name="T46" fmla="*/ 249 w 296"/>
                <a:gd name="T47" fmla="*/ 261 h 689"/>
                <a:gd name="T48" fmla="*/ 284 w 296"/>
                <a:gd name="T49" fmla="*/ 205 h 689"/>
                <a:gd name="T50" fmla="*/ 296 w 296"/>
                <a:gd name="T51" fmla="*/ 142 h 689"/>
                <a:gd name="T52" fmla="*/ 251 w 296"/>
                <a:gd name="T53" fmla="*/ 3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689">
                  <a:moveTo>
                    <a:pt x="178" y="571"/>
                  </a:moveTo>
                  <a:cubicBezTo>
                    <a:pt x="191" y="585"/>
                    <a:pt x="198" y="601"/>
                    <a:pt x="198" y="620"/>
                  </a:cubicBezTo>
                  <a:cubicBezTo>
                    <a:pt x="198" y="639"/>
                    <a:pt x="191" y="655"/>
                    <a:pt x="178" y="668"/>
                  </a:cubicBezTo>
                  <a:cubicBezTo>
                    <a:pt x="164" y="682"/>
                    <a:pt x="148" y="689"/>
                    <a:pt x="129" y="689"/>
                  </a:cubicBezTo>
                  <a:cubicBezTo>
                    <a:pt x="110" y="689"/>
                    <a:pt x="94" y="682"/>
                    <a:pt x="81" y="668"/>
                  </a:cubicBezTo>
                  <a:cubicBezTo>
                    <a:pt x="67" y="655"/>
                    <a:pt x="61" y="639"/>
                    <a:pt x="61" y="620"/>
                  </a:cubicBezTo>
                  <a:cubicBezTo>
                    <a:pt x="61" y="601"/>
                    <a:pt x="67" y="585"/>
                    <a:pt x="81" y="571"/>
                  </a:cubicBezTo>
                  <a:cubicBezTo>
                    <a:pt x="94" y="558"/>
                    <a:pt x="110" y="551"/>
                    <a:pt x="129" y="551"/>
                  </a:cubicBezTo>
                  <a:cubicBezTo>
                    <a:pt x="148" y="551"/>
                    <a:pt x="164" y="558"/>
                    <a:pt x="178" y="571"/>
                  </a:cubicBezTo>
                  <a:close/>
                  <a:moveTo>
                    <a:pt x="251" y="38"/>
                  </a:moveTo>
                  <a:cubicBezTo>
                    <a:pt x="220" y="13"/>
                    <a:pt x="183" y="0"/>
                    <a:pt x="137" y="0"/>
                  </a:cubicBezTo>
                  <a:cubicBezTo>
                    <a:pt x="76" y="0"/>
                    <a:pt x="30" y="12"/>
                    <a:pt x="0" y="38"/>
                  </a:cubicBezTo>
                  <a:cubicBezTo>
                    <a:pt x="33" y="103"/>
                    <a:pt x="33" y="103"/>
                    <a:pt x="33" y="103"/>
                  </a:cubicBezTo>
                  <a:cubicBezTo>
                    <a:pt x="56" y="81"/>
                    <a:pt x="83" y="69"/>
                    <a:pt x="114" y="69"/>
                  </a:cubicBezTo>
                  <a:cubicBezTo>
                    <a:pt x="179" y="69"/>
                    <a:pt x="211" y="96"/>
                    <a:pt x="211" y="150"/>
                  </a:cubicBezTo>
                  <a:cubicBezTo>
                    <a:pt x="211" y="166"/>
                    <a:pt x="206" y="182"/>
                    <a:pt x="197" y="199"/>
                  </a:cubicBezTo>
                  <a:cubicBezTo>
                    <a:pt x="187" y="216"/>
                    <a:pt x="168" y="241"/>
                    <a:pt x="139" y="273"/>
                  </a:cubicBezTo>
                  <a:cubicBezTo>
                    <a:pt x="111" y="304"/>
                    <a:pt x="93" y="332"/>
                    <a:pt x="85" y="354"/>
                  </a:cubicBezTo>
                  <a:cubicBezTo>
                    <a:pt x="77" y="377"/>
                    <a:pt x="73" y="400"/>
                    <a:pt x="73" y="421"/>
                  </a:cubicBezTo>
                  <a:cubicBezTo>
                    <a:pt x="73" y="434"/>
                    <a:pt x="78" y="455"/>
                    <a:pt x="88" y="484"/>
                  </a:cubicBezTo>
                  <a:cubicBezTo>
                    <a:pt x="148" y="484"/>
                    <a:pt x="148" y="484"/>
                    <a:pt x="148" y="484"/>
                  </a:cubicBezTo>
                  <a:cubicBezTo>
                    <a:pt x="144" y="463"/>
                    <a:pt x="142" y="449"/>
                    <a:pt x="142" y="442"/>
                  </a:cubicBezTo>
                  <a:cubicBezTo>
                    <a:pt x="142" y="402"/>
                    <a:pt x="155" y="365"/>
                    <a:pt x="182" y="332"/>
                  </a:cubicBezTo>
                  <a:cubicBezTo>
                    <a:pt x="249" y="261"/>
                    <a:pt x="249" y="261"/>
                    <a:pt x="249" y="261"/>
                  </a:cubicBezTo>
                  <a:cubicBezTo>
                    <a:pt x="265" y="244"/>
                    <a:pt x="277" y="225"/>
                    <a:pt x="284" y="205"/>
                  </a:cubicBezTo>
                  <a:cubicBezTo>
                    <a:pt x="292" y="185"/>
                    <a:pt x="296" y="164"/>
                    <a:pt x="296" y="142"/>
                  </a:cubicBezTo>
                  <a:cubicBezTo>
                    <a:pt x="296" y="99"/>
                    <a:pt x="281" y="64"/>
                    <a:pt x="251" y="3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4" name="Rectangle 3"/>
          <p:cNvSpPr/>
          <p:nvPr/>
        </p:nvSpPr>
        <p:spPr>
          <a:xfrm>
            <a:off x="5130018" y="2295411"/>
            <a:ext cx="6893169" cy="1323439"/>
          </a:xfrm>
          <a:prstGeom prst="rect">
            <a:avLst/>
          </a:prstGeom>
        </p:spPr>
        <p:txBody>
          <a:bodyPr wrap="square">
            <a:spAutoFit/>
          </a:bodyPr>
          <a:lstStyle/>
          <a:p>
            <a:r>
              <a:rPr lang="en-US" sz="2000" dirty="0">
                <a:solidFill>
                  <a:srgbClr val="FFFFFF"/>
                </a:solidFill>
                <a:latin typeface="Consolas" panose="020B0609020204030204" pitchFamily="49" charset="0"/>
              </a:rPr>
              <a:t>&gt;&gt;&gt; first, * all, last = range(100)  </a:t>
            </a:r>
          </a:p>
          <a:p>
            <a:r>
              <a:rPr lang="en-US" sz="2000" dirty="0">
                <a:solidFill>
                  <a:srgbClr val="FFFFFF"/>
                </a:solidFill>
                <a:latin typeface="Consolas" panose="020B0609020204030204" pitchFamily="49" charset="0"/>
              </a:rPr>
              <a:t>&gt;&gt;&gt; </a:t>
            </a:r>
            <a:r>
              <a:rPr lang="en-US" sz="2000" dirty="0">
                <a:solidFill>
                  <a:srgbClr val="D4DF33"/>
                </a:solidFill>
                <a:latin typeface="Consolas" panose="020B0609020204030204" pitchFamily="49" charset="0"/>
              </a:rPr>
              <a:t>print</a:t>
            </a:r>
            <a:r>
              <a:rPr lang="en-US" sz="2000" dirty="0">
                <a:solidFill>
                  <a:srgbClr val="FFFFFF"/>
                </a:solidFill>
                <a:latin typeface="Consolas" panose="020B0609020204030204" pitchFamily="49" charset="0"/>
              </a:rPr>
              <a:t>(first)</a:t>
            </a:r>
          </a:p>
          <a:p>
            <a:r>
              <a:rPr lang="en-US" sz="2000" dirty="0">
                <a:solidFill>
                  <a:srgbClr val="FFFFFF"/>
                </a:solidFill>
                <a:latin typeface="Consolas" panose="020B0609020204030204" pitchFamily="49" charset="0"/>
              </a:rPr>
              <a:t>&gt;&gt;&gt; </a:t>
            </a:r>
            <a:r>
              <a:rPr lang="en-US" sz="2000" dirty="0">
                <a:solidFill>
                  <a:srgbClr val="D4DF33"/>
                </a:solidFill>
                <a:latin typeface="Consolas" panose="020B0609020204030204" pitchFamily="49" charset="0"/>
              </a:rPr>
              <a:t>print</a:t>
            </a:r>
            <a:r>
              <a:rPr lang="en-US" sz="2000" dirty="0">
                <a:solidFill>
                  <a:srgbClr val="FFFFFF"/>
                </a:solidFill>
                <a:latin typeface="Consolas" panose="020B0609020204030204" pitchFamily="49" charset="0"/>
              </a:rPr>
              <a:t>(sum(all))  </a:t>
            </a:r>
          </a:p>
          <a:p>
            <a:r>
              <a:rPr lang="en-US" sz="2000" dirty="0">
                <a:solidFill>
                  <a:srgbClr val="FFFFFF"/>
                </a:solidFill>
                <a:latin typeface="Consolas" panose="020B0609020204030204" pitchFamily="49" charset="0"/>
              </a:rPr>
              <a:t>&gt;&gt;&gt; </a:t>
            </a:r>
            <a:r>
              <a:rPr lang="en-US" sz="2000" dirty="0">
                <a:solidFill>
                  <a:srgbClr val="D4DF33"/>
                </a:solidFill>
                <a:latin typeface="Consolas" panose="020B0609020204030204" pitchFamily="49" charset="0"/>
              </a:rPr>
              <a:t>print</a:t>
            </a:r>
            <a:r>
              <a:rPr lang="en-US" sz="2000" dirty="0">
                <a:solidFill>
                  <a:srgbClr val="FFFFFF"/>
                </a:solidFill>
                <a:latin typeface="Consolas" panose="020B0609020204030204" pitchFamily="49" charset="0"/>
              </a:rPr>
              <a:t>(last)</a:t>
            </a:r>
            <a:r>
              <a:rPr lang="en-US" sz="2000" dirty="0">
                <a:solidFill>
                  <a:srgbClr val="000000"/>
                </a:solidFill>
                <a:latin typeface="Consolas" panose="020B0609020204030204" pitchFamily="49" charset="0"/>
              </a:rPr>
              <a:t> </a:t>
            </a:r>
            <a:endParaRPr lang="en-US" sz="2000" dirty="0">
              <a:solidFill>
                <a:srgbClr val="5C5C5C"/>
              </a:solidFill>
              <a:latin typeface="Consolas" panose="020B0609020204030204" pitchFamily="49" charset="0"/>
            </a:endParaRPr>
          </a:p>
        </p:txBody>
      </p:sp>
    </p:spTree>
    <p:custDataLst>
      <p:tags r:id="rId2"/>
    </p:custDataLst>
    <p:extLst>
      <p:ext uri="{BB962C8B-B14F-4D97-AF65-F5344CB8AC3E}">
        <p14:creationId xmlns:p14="http://schemas.microsoft.com/office/powerpoint/2010/main" val="3628451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0443" name="think-cell Slide" r:id="rId6" imgW="473" imgH="473" progId="TCLayout.ActiveDocument.1">
                  <p:embed/>
                </p:oleObj>
              </mc:Choice>
              <mc:Fallback>
                <p:oleObj name="think-cell Slide" r:id="rId6" imgW="473" imgH="47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grpSp>
        <p:nvGrpSpPr>
          <p:cNvPr id="5" name="Group 4"/>
          <p:cNvGrpSpPr>
            <a:grpSpLocks noChangeAspect="1"/>
          </p:cNvGrpSpPr>
          <p:nvPr/>
        </p:nvGrpSpPr>
        <p:grpSpPr>
          <a:xfrm>
            <a:off x="1075270" y="2467356"/>
            <a:ext cx="1914144" cy="1914144"/>
            <a:chOff x="628650" y="3868738"/>
            <a:chExt cx="269875" cy="269875"/>
          </a:xfrm>
        </p:grpSpPr>
        <p:sp>
          <p:nvSpPr>
            <p:cNvPr id="6" name="Oval 42"/>
            <p:cNvSpPr>
              <a:spLocks noChangeArrowheads="1"/>
            </p:cNvSpPr>
            <p:nvPr/>
          </p:nvSpPr>
          <p:spPr bwMode="auto">
            <a:xfrm>
              <a:off x="628650"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 name="Freeform 43"/>
            <p:cNvSpPr>
              <a:spLocks noEditPoints="1"/>
            </p:cNvSpPr>
            <p:nvPr/>
          </p:nvSpPr>
          <p:spPr bwMode="auto">
            <a:xfrm>
              <a:off x="731837" y="3929063"/>
              <a:ext cx="63500" cy="147637"/>
            </a:xfrm>
            <a:custGeom>
              <a:avLst/>
              <a:gdLst>
                <a:gd name="T0" fmla="*/ 178 w 296"/>
                <a:gd name="T1" fmla="*/ 571 h 689"/>
                <a:gd name="T2" fmla="*/ 198 w 296"/>
                <a:gd name="T3" fmla="*/ 620 h 689"/>
                <a:gd name="T4" fmla="*/ 178 w 296"/>
                <a:gd name="T5" fmla="*/ 668 h 689"/>
                <a:gd name="T6" fmla="*/ 129 w 296"/>
                <a:gd name="T7" fmla="*/ 689 h 689"/>
                <a:gd name="T8" fmla="*/ 81 w 296"/>
                <a:gd name="T9" fmla="*/ 668 h 689"/>
                <a:gd name="T10" fmla="*/ 61 w 296"/>
                <a:gd name="T11" fmla="*/ 620 h 689"/>
                <a:gd name="T12" fmla="*/ 81 w 296"/>
                <a:gd name="T13" fmla="*/ 571 h 689"/>
                <a:gd name="T14" fmla="*/ 129 w 296"/>
                <a:gd name="T15" fmla="*/ 551 h 689"/>
                <a:gd name="T16" fmla="*/ 178 w 296"/>
                <a:gd name="T17" fmla="*/ 571 h 689"/>
                <a:gd name="T18" fmla="*/ 251 w 296"/>
                <a:gd name="T19" fmla="*/ 38 h 689"/>
                <a:gd name="T20" fmla="*/ 137 w 296"/>
                <a:gd name="T21" fmla="*/ 0 h 689"/>
                <a:gd name="T22" fmla="*/ 0 w 296"/>
                <a:gd name="T23" fmla="*/ 38 h 689"/>
                <a:gd name="T24" fmla="*/ 33 w 296"/>
                <a:gd name="T25" fmla="*/ 103 h 689"/>
                <a:gd name="T26" fmla="*/ 114 w 296"/>
                <a:gd name="T27" fmla="*/ 69 h 689"/>
                <a:gd name="T28" fmla="*/ 211 w 296"/>
                <a:gd name="T29" fmla="*/ 150 h 689"/>
                <a:gd name="T30" fmla="*/ 197 w 296"/>
                <a:gd name="T31" fmla="*/ 199 h 689"/>
                <a:gd name="T32" fmla="*/ 139 w 296"/>
                <a:gd name="T33" fmla="*/ 273 h 689"/>
                <a:gd name="T34" fmla="*/ 85 w 296"/>
                <a:gd name="T35" fmla="*/ 354 h 689"/>
                <a:gd name="T36" fmla="*/ 73 w 296"/>
                <a:gd name="T37" fmla="*/ 421 h 689"/>
                <a:gd name="T38" fmla="*/ 88 w 296"/>
                <a:gd name="T39" fmla="*/ 484 h 689"/>
                <a:gd name="T40" fmla="*/ 148 w 296"/>
                <a:gd name="T41" fmla="*/ 484 h 689"/>
                <a:gd name="T42" fmla="*/ 142 w 296"/>
                <a:gd name="T43" fmla="*/ 442 h 689"/>
                <a:gd name="T44" fmla="*/ 182 w 296"/>
                <a:gd name="T45" fmla="*/ 332 h 689"/>
                <a:gd name="T46" fmla="*/ 249 w 296"/>
                <a:gd name="T47" fmla="*/ 261 h 689"/>
                <a:gd name="T48" fmla="*/ 284 w 296"/>
                <a:gd name="T49" fmla="*/ 205 h 689"/>
                <a:gd name="T50" fmla="*/ 296 w 296"/>
                <a:gd name="T51" fmla="*/ 142 h 689"/>
                <a:gd name="T52" fmla="*/ 251 w 296"/>
                <a:gd name="T53" fmla="*/ 3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689">
                  <a:moveTo>
                    <a:pt x="178" y="571"/>
                  </a:moveTo>
                  <a:cubicBezTo>
                    <a:pt x="191" y="585"/>
                    <a:pt x="198" y="601"/>
                    <a:pt x="198" y="620"/>
                  </a:cubicBezTo>
                  <a:cubicBezTo>
                    <a:pt x="198" y="639"/>
                    <a:pt x="191" y="655"/>
                    <a:pt x="178" y="668"/>
                  </a:cubicBezTo>
                  <a:cubicBezTo>
                    <a:pt x="164" y="682"/>
                    <a:pt x="148" y="689"/>
                    <a:pt x="129" y="689"/>
                  </a:cubicBezTo>
                  <a:cubicBezTo>
                    <a:pt x="110" y="689"/>
                    <a:pt x="94" y="682"/>
                    <a:pt x="81" y="668"/>
                  </a:cubicBezTo>
                  <a:cubicBezTo>
                    <a:pt x="67" y="655"/>
                    <a:pt x="61" y="639"/>
                    <a:pt x="61" y="620"/>
                  </a:cubicBezTo>
                  <a:cubicBezTo>
                    <a:pt x="61" y="601"/>
                    <a:pt x="67" y="585"/>
                    <a:pt x="81" y="571"/>
                  </a:cubicBezTo>
                  <a:cubicBezTo>
                    <a:pt x="94" y="558"/>
                    <a:pt x="110" y="551"/>
                    <a:pt x="129" y="551"/>
                  </a:cubicBezTo>
                  <a:cubicBezTo>
                    <a:pt x="148" y="551"/>
                    <a:pt x="164" y="558"/>
                    <a:pt x="178" y="571"/>
                  </a:cubicBezTo>
                  <a:close/>
                  <a:moveTo>
                    <a:pt x="251" y="38"/>
                  </a:moveTo>
                  <a:cubicBezTo>
                    <a:pt x="220" y="13"/>
                    <a:pt x="183" y="0"/>
                    <a:pt x="137" y="0"/>
                  </a:cubicBezTo>
                  <a:cubicBezTo>
                    <a:pt x="76" y="0"/>
                    <a:pt x="30" y="12"/>
                    <a:pt x="0" y="38"/>
                  </a:cubicBezTo>
                  <a:cubicBezTo>
                    <a:pt x="33" y="103"/>
                    <a:pt x="33" y="103"/>
                    <a:pt x="33" y="103"/>
                  </a:cubicBezTo>
                  <a:cubicBezTo>
                    <a:pt x="56" y="81"/>
                    <a:pt x="83" y="69"/>
                    <a:pt x="114" y="69"/>
                  </a:cubicBezTo>
                  <a:cubicBezTo>
                    <a:pt x="179" y="69"/>
                    <a:pt x="211" y="96"/>
                    <a:pt x="211" y="150"/>
                  </a:cubicBezTo>
                  <a:cubicBezTo>
                    <a:pt x="211" y="166"/>
                    <a:pt x="206" y="182"/>
                    <a:pt x="197" y="199"/>
                  </a:cubicBezTo>
                  <a:cubicBezTo>
                    <a:pt x="187" y="216"/>
                    <a:pt x="168" y="241"/>
                    <a:pt x="139" y="273"/>
                  </a:cubicBezTo>
                  <a:cubicBezTo>
                    <a:pt x="111" y="304"/>
                    <a:pt x="93" y="332"/>
                    <a:pt x="85" y="354"/>
                  </a:cubicBezTo>
                  <a:cubicBezTo>
                    <a:pt x="77" y="377"/>
                    <a:pt x="73" y="400"/>
                    <a:pt x="73" y="421"/>
                  </a:cubicBezTo>
                  <a:cubicBezTo>
                    <a:pt x="73" y="434"/>
                    <a:pt x="78" y="455"/>
                    <a:pt x="88" y="484"/>
                  </a:cubicBezTo>
                  <a:cubicBezTo>
                    <a:pt x="148" y="484"/>
                    <a:pt x="148" y="484"/>
                    <a:pt x="148" y="484"/>
                  </a:cubicBezTo>
                  <a:cubicBezTo>
                    <a:pt x="144" y="463"/>
                    <a:pt x="142" y="449"/>
                    <a:pt x="142" y="442"/>
                  </a:cubicBezTo>
                  <a:cubicBezTo>
                    <a:pt x="142" y="402"/>
                    <a:pt x="155" y="365"/>
                    <a:pt x="182" y="332"/>
                  </a:cubicBezTo>
                  <a:cubicBezTo>
                    <a:pt x="249" y="261"/>
                    <a:pt x="249" y="261"/>
                    <a:pt x="249" y="261"/>
                  </a:cubicBezTo>
                  <a:cubicBezTo>
                    <a:pt x="265" y="244"/>
                    <a:pt x="277" y="225"/>
                    <a:pt x="284" y="205"/>
                  </a:cubicBezTo>
                  <a:cubicBezTo>
                    <a:pt x="292" y="185"/>
                    <a:pt x="296" y="164"/>
                    <a:pt x="296" y="142"/>
                  </a:cubicBezTo>
                  <a:cubicBezTo>
                    <a:pt x="296" y="99"/>
                    <a:pt x="281" y="64"/>
                    <a:pt x="251" y="3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4" name="Rectangle 3"/>
          <p:cNvSpPr/>
          <p:nvPr/>
        </p:nvSpPr>
        <p:spPr>
          <a:xfrm>
            <a:off x="5130018" y="2295411"/>
            <a:ext cx="6893169" cy="1631216"/>
          </a:xfrm>
          <a:prstGeom prst="rect">
            <a:avLst/>
          </a:prstGeom>
        </p:spPr>
        <p:txBody>
          <a:bodyPr wrap="square">
            <a:spAutoFit/>
          </a:bodyPr>
          <a:lstStyle/>
          <a:p>
            <a:r>
              <a:rPr lang="en-US" sz="2000" dirty="0">
                <a:solidFill>
                  <a:srgbClr val="FFFFFF"/>
                </a:solidFill>
                <a:latin typeface="Consolas" panose="020B0609020204030204" pitchFamily="49" charset="0"/>
              </a:rPr>
              <a:t>&gt;&gt;&gt; first, * all, last = range(100)  </a:t>
            </a:r>
          </a:p>
          <a:p>
            <a:r>
              <a:rPr lang="en-US" sz="2000" dirty="0">
                <a:solidFill>
                  <a:srgbClr val="FFFFFF"/>
                </a:solidFill>
                <a:latin typeface="Consolas" panose="020B0609020204030204" pitchFamily="49" charset="0"/>
              </a:rPr>
              <a:t>&gt;&gt;&gt; </a:t>
            </a:r>
            <a:r>
              <a:rPr lang="en-US" sz="2000" dirty="0">
                <a:solidFill>
                  <a:srgbClr val="D4DF33"/>
                </a:solidFill>
                <a:latin typeface="Consolas" panose="020B0609020204030204" pitchFamily="49" charset="0"/>
              </a:rPr>
              <a:t>print</a:t>
            </a:r>
            <a:r>
              <a:rPr lang="en-US" sz="2000" dirty="0">
                <a:solidFill>
                  <a:srgbClr val="FFFFFF"/>
                </a:solidFill>
                <a:latin typeface="Consolas" panose="020B0609020204030204" pitchFamily="49" charset="0"/>
              </a:rPr>
              <a:t>(first)</a:t>
            </a:r>
          </a:p>
          <a:p>
            <a:r>
              <a:rPr lang="en-US" sz="2000" dirty="0">
                <a:solidFill>
                  <a:srgbClr val="FFFFFF"/>
                </a:solidFill>
                <a:latin typeface="Consolas" panose="020B0609020204030204" pitchFamily="49" charset="0"/>
              </a:rPr>
              <a:t>&gt;&gt;&gt; </a:t>
            </a:r>
            <a:r>
              <a:rPr lang="en-US" sz="2000" dirty="0">
                <a:solidFill>
                  <a:srgbClr val="D4DF33"/>
                </a:solidFill>
                <a:latin typeface="Consolas" panose="020B0609020204030204" pitchFamily="49" charset="0"/>
              </a:rPr>
              <a:t>print</a:t>
            </a:r>
            <a:r>
              <a:rPr lang="en-US" sz="2000" dirty="0">
                <a:solidFill>
                  <a:srgbClr val="FFFFFF"/>
                </a:solidFill>
                <a:latin typeface="Consolas" panose="020B0609020204030204" pitchFamily="49" charset="0"/>
              </a:rPr>
              <a:t>(sum(all))</a:t>
            </a:r>
          </a:p>
          <a:p>
            <a:r>
              <a:rPr lang="en-US" sz="2000" dirty="0">
                <a:solidFill>
                  <a:srgbClr val="FFFFFF"/>
                </a:solidFill>
                <a:latin typeface="Consolas" panose="020B0609020204030204" pitchFamily="49" charset="0"/>
              </a:rPr>
              <a:t>&gt;&gt;&gt; </a:t>
            </a:r>
            <a:r>
              <a:rPr lang="en-US" sz="2000" dirty="0">
                <a:solidFill>
                  <a:srgbClr val="D4DF33"/>
                </a:solidFill>
                <a:latin typeface="Consolas" panose="020B0609020204030204" pitchFamily="49" charset="0"/>
              </a:rPr>
              <a:t>print</a:t>
            </a:r>
            <a:r>
              <a:rPr lang="en-US" sz="2000" dirty="0">
                <a:solidFill>
                  <a:srgbClr val="FFFFFF"/>
                </a:solidFill>
                <a:latin typeface="Consolas" panose="020B0609020204030204" pitchFamily="49" charset="0"/>
              </a:rPr>
              <a:t>(last)</a:t>
            </a:r>
          </a:p>
          <a:p>
            <a:r>
              <a:rPr lang="en-US" sz="2000" dirty="0">
                <a:solidFill>
                  <a:srgbClr val="FFFFFF"/>
                </a:solidFill>
                <a:latin typeface="Consolas" panose="020B0609020204030204" pitchFamily="49" charset="0"/>
              </a:rPr>
              <a:t> </a:t>
            </a:r>
            <a:r>
              <a:rPr lang="en-US" sz="2000" dirty="0">
                <a:solidFill>
                  <a:srgbClr val="000000"/>
                </a:solidFill>
                <a:latin typeface="Consolas" panose="020B0609020204030204" pitchFamily="49" charset="0"/>
              </a:rPr>
              <a:t> </a:t>
            </a:r>
            <a:endParaRPr lang="en-US" sz="2000" dirty="0">
              <a:solidFill>
                <a:srgbClr val="5C5C5C"/>
              </a:solidFill>
              <a:latin typeface="Consolas" panose="020B0609020204030204" pitchFamily="49" charset="0"/>
            </a:endParaRPr>
          </a:p>
        </p:txBody>
      </p:sp>
      <p:sp>
        <p:nvSpPr>
          <p:cNvPr id="8" name="Rectangle 7"/>
          <p:cNvSpPr/>
          <p:nvPr/>
        </p:nvSpPr>
        <p:spPr>
          <a:xfrm>
            <a:off x="5130018" y="4806434"/>
            <a:ext cx="2781531" cy="138499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D4DF33"/>
                </a:solidFill>
                <a:prstDash val="solid"/>
                <a:round/>
                <a:headEnd type="none" w="med" len="med"/>
                <a:tailEnd type="none" w="med" len="med"/>
              </a14:hiddenLine>
            </a:ext>
          </a:extLst>
        </p:spPr>
        <p:txBody>
          <a:bodyPr wrap="none">
            <a:spAutoFit/>
          </a:bodyPr>
          <a:lstStyle/>
          <a:p>
            <a:r>
              <a:rPr lang="fr-FR" sz="2800" dirty="0">
                <a:solidFill>
                  <a:srgbClr val="FFFFFF"/>
                </a:solidFill>
              </a:rPr>
              <a:t>Output         </a:t>
            </a:r>
            <a:r>
              <a:rPr lang="fr-FR" sz="2800" dirty="0">
                <a:solidFill>
                  <a:srgbClr val="D4DF33"/>
                </a:solidFill>
              </a:rPr>
              <a:t>0</a:t>
            </a:r>
            <a:endParaRPr lang="en-US" sz="2800" dirty="0" err="1">
              <a:solidFill>
                <a:srgbClr val="D4DF33"/>
              </a:solidFill>
            </a:endParaRPr>
          </a:p>
          <a:p>
            <a:r>
              <a:rPr lang="en-US" sz="2800" dirty="0">
                <a:solidFill>
                  <a:srgbClr val="D4DF33"/>
                </a:solidFill>
              </a:rPr>
              <a:t>		4851</a:t>
            </a:r>
          </a:p>
          <a:p>
            <a:r>
              <a:rPr lang="en-US" sz="2800" dirty="0">
                <a:solidFill>
                  <a:srgbClr val="D4DF33"/>
                </a:solidFill>
              </a:rPr>
              <a:t>		  99</a:t>
            </a:r>
            <a:endParaRPr lang="fr-FR" sz="2800" dirty="0">
              <a:solidFill>
                <a:srgbClr val="FFFFFF"/>
              </a:solidFill>
            </a:endParaRPr>
          </a:p>
        </p:txBody>
      </p:sp>
    </p:spTree>
    <p:custDataLst>
      <p:tags r:id="rId2"/>
    </p:custDataLst>
    <p:extLst>
      <p:ext uri="{BB962C8B-B14F-4D97-AF65-F5344CB8AC3E}">
        <p14:creationId xmlns:p14="http://schemas.microsoft.com/office/powerpoint/2010/main" val="697587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hlinkClick r:id="rId21" action="ppaction://hlinksldjump"/>
          </p:cNvPr>
          <p:cNvSpPr/>
          <p:nvPr>
            <p:custDataLst>
              <p:tags r:id="rId3"/>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Annexes</a:t>
            </a:r>
          </a:p>
        </p:txBody>
      </p:sp>
      <p:sp>
        <p:nvSpPr>
          <p:cNvPr id="33" name="Rectangle 32">
            <a:hlinkClick r:id="rId22" action="ppaction://hlinksldjump"/>
          </p:cNvPr>
          <p:cNvSpPr/>
          <p:nvPr>
            <p:custDataLst>
              <p:tags r:id="rId4"/>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Decorator</a:t>
            </a:r>
          </a:p>
        </p:txBody>
      </p:sp>
      <p:sp>
        <p:nvSpPr>
          <p:cNvPr id="32" name="Rectangle 31">
            <a:hlinkClick r:id="rId23" action="ppaction://hlinksldjump"/>
          </p:cNvPr>
          <p:cNvSpPr/>
          <p:nvPr>
            <p:custDataLst>
              <p:tags r:id="rId5"/>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Generator</a:t>
            </a:r>
          </a:p>
        </p:txBody>
      </p:sp>
      <p:sp>
        <p:nvSpPr>
          <p:cNvPr id="31" name="Oval 30"/>
          <p:cNvSpPr/>
          <p:nvPr>
            <p:custDataLst>
              <p:tags r:id="rId6"/>
            </p:custDataLst>
          </p:nvPr>
        </p:nvSpPr>
        <p:spPr>
          <a:xfrm>
            <a:off x="4714058" y="4174558"/>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30" name="Picture 29"/>
          <p:cNvPicPr>
            <a:picLocks/>
          </p:cNvPicPr>
          <p:nvPr>
            <p:custDataLst>
              <p:tags r:id="rId7"/>
            </p:custDataLst>
          </p:nvPr>
        </p:nvPicPr>
        <p:blipFill>
          <a:blip r:embed="rId24">
            <a:extLst>
              <a:ext uri="{28A0092B-C50C-407E-A947-70E740481C1C}">
                <a14:useLocalDpi xmlns:a14="http://schemas.microsoft.com/office/drawing/2010/main" val="0"/>
              </a:ext>
            </a:extLst>
          </a:blip>
          <a:stretch>
            <a:fillRect/>
          </a:stretch>
        </p:blipFill>
        <p:spPr>
          <a:xfrm>
            <a:off x="4714058" y="4174558"/>
            <a:ext cx="293147" cy="292608"/>
          </a:xfrm>
          <a:prstGeom prst="rect">
            <a:avLst/>
          </a:prstGeom>
        </p:spPr>
      </p:pic>
      <p:sp>
        <p:nvSpPr>
          <p:cNvPr id="29" name="Rectangle 28">
            <a:hlinkClick r:id="rId25" action="ppaction://hlinksldjump"/>
          </p:cNvPr>
          <p:cNvSpPr/>
          <p:nvPr>
            <p:custDataLst>
              <p:tags r:id="rId8"/>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Functional traits</a:t>
            </a:r>
          </a:p>
        </p:txBody>
      </p:sp>
      <p:sp>
        <p:nvSpPr>
          <p:cNvPr id="28" name="Rectangle 27">
            <a:hlinkClick r:id="rId26" action="ppaction://hlinksldjump"/>
          </p:cNvPr>
          <p:cNvSpPr/>
          <p:nvPr>
            <p:custDataLst>
              <p:tags r:id="rId9"/>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Iterables</a:t>
            </a:r>
          </a:p>
        </p:txBody>
      </p:sp>
      <p:sp>
        <p:nvSpPr>
          <p:cNvPr id="27" name="Rectangle 26">
            <a:hlinkClick r:id="rId27" action="ppaction://hlinksldjump"/>
          </p:cNvPr>
          <p:cNvSpPr/>
          <p:nvPr>
            <p:custDataLst>
              <p:tags r:id="rId10"/>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Advanced Python</a:t>
            </a:r>
          </a:p>
        </p:txBody>
      </p:sp>
      <p:sp>
        <p:nvSpPr>
          <p:cNvPr id="26" name="Rectangle 25">
            <a:hlinkClick r:id="rId28" action="ppaction://hlinksldjump"/>
          </p:cNvPr>
          <p:cNvSpPr/>
          <p:nvPr>
            <p:custDataLst>
              <p:tags r:id="rId11"/>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Modules</a:t>
            </a:r>
          </a:p>
        </p:txBody>
      </p:sp>
      <p:sp>
        <p:nvSpPr>
          <p:cNvPr id="25" name="Rectangle 24">
            <a:hlinkClick r:id="rId29" action="ppaction://hlinksldjump"/>
          </p:cNvPr>
          <p:cNvSpPr/>
          <p:nvPr>
            <p:custDataLst>
              <p:tags r:id="rId12"/>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Functions</a:t>
            </a:r>
          </a:p>
        </p:txBody>
      </p:sp>
      <p:sp>
        <p:nvSpPr>
          <p:cNvPr id="24" name="Rectangle 23">
            <a:hlinkClick r:id="rId30" action="ppaction://hlinksldjump"/>
          </p:cNvPr>
          <p:cNvSpPr/>
          <p:nvPr>
            <p:custDataLst>
              <p:tags r:id="rId13"/>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Control structures</a:t>
            </a:r>
          </a:p>
        </p:txBody>
      </p:sp>
      <p:sp>
        <p:nvSpPr>
          <p:cNvPr id="23" name="Rectangle 22">
            <a:hlinkClick r:id="rId31" action="ppaction://hlinksldjump"/>
          </p:cNvPr>
          <p:cNvSpPr/>
          <p:nvPr>
            <p:custDataLst>
              <p:tags r:id="rId14"/>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Expressions</a:t>
            </a:r>
          </a:p>
        </p:txBody>
      </p:sp>
      <p:sp>
        <p:nvSpPr>
          <p:cNvPr id="22" name="Rectangle 21">
            <a:hlinkClick r:id="rId32" action="ppaction://hlinksldjump"/>
          </p:cNvPr>
          <p:cNvSpPr/>
          <p:nvPr>
            <p:custDataLst>
              <p:tags r:id="rId15"/>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Python Basics refresher (Pre-read)</a:t>
            </a:r>
          </a:p>
        </p:txBody>
      </p:sp>
      <p:sp>
        <p:nvSpPr>
          <p:cNvPr id="21" name="Rectangle 20">
            <a:hlinkClick r:id="rId33" action="ppaction://hlinksldjump"/>
          </p:cNvPr>
          <p:cNvSpPr/>
          <p:nvPr>
            <p:custDataLst>
              <p:tags r:id="rId16"/>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Overview</a:t>
            </a:r>
          </a:p>
        </p:txBody>
      </p:sp>
      <p:sp>
        <p:nvSpPr>
          <p:cNvPr id="20" name="Rectangle 19">
            <a:hlinkClick r:id="rId34" action="ppaction://hlinksldjump"/>
          </p:cNvPr>
          <p:cNvSpPr/>
          <p:nvPr>
            <p:custDataLst>
              <p:tags r:id="rId17"/>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Requirements</a:t>
            </a:r>
          </a:p>
        </p:txBody>
      </p:sp>
      <p:sp>
        <p:nvSpPr>
          <p:cNvPr id="19" name="Title 18"/>
          <p:cNvSpPr>
            <a:spLocks noGrp="1"/>
          </p:cNvSpPr>
          <p:nvPr>
            <p:ph type="title"/>
            <p:custDataLst>
              <p:tags r:id="rId18"/>
            </p:custDataLst>
          </p:nvPr>
        </p:nvSpPr>
        <p:spPr/>
        <p:txBody>
          <a:bodyPr/>
          <a:lstStyle/>
          <a:p>
            <a:r>
              <a:rPr lang="en-US" smtClean="0"/>
              <a:t>Agenda</a:t>
            </a:r>
            <a:endParaRPr lang="en-US"/>
          </a:p>
        </p:txBody>
      </p:sp>
      <p:graphicFrame>
        <p:nvGraphicFramePr>
          <p:cNvPr id="18" name="Object 17" hidden="1"/>
          <p:cNvGraphicFramePr>
            <a:graphicFrameLocks noChangeAspect="1"/>
          </p:cNvGraphicFramePr>
          <p:nvPr>
            <p:custDataLst>
              <p:tags r:id="rId19"/>
            </p:custDataLst>
            <p:extLst>
              <p:ext uri="{D42A27DB-BD31-4B8C-83A1-F6EECF244321}">
                <p14:modId xmlns:p14="http://schemas.microsoft.com/office/powerpoint/2010/main" val="1311230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7839" name="think-cell Slide" r:id="rId35" imgW="473" imgH="473" progId="TCLayout.ActiveDocument.1">
                  <p:embed/>
                </p:oleObj>
              </mc:Choice>
              <mc:Fallback>
                <p:oleObj name="think-cell Slide" r:id="rId35" imgW="473" imgH="473"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18054756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751"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37" name="CustomShape 1" hidden="1"/>
          <p:cNvSpPr/>
          <p:nvPr/>
        </p:nvSpPr>
        <p:spPr>
          <a:xfrm>
            <a:off x="0" y="0"/>
            <a:ext cx="158400" cy="158400"/>
          </a:xfrm>
          <a:prstGeom prst="rect">
            <a:avLst/>
          </a:prstGeom>
          <a:solidFill>
            <a:srgbClr val="29BA74"/>
          </a:solidFill>
          <a:ln w="9360">
            <a:solidFill>
              <a:srgbClr val="29BA74"/>
            </a:solidFill>
            <a:round/>
          </a:ln>
        </p:spPr>
        <p:style>
          <a:lnRef idx="0">
            <a:scrgbClr r="0" g="0" b="0"/>
          </a:lnRef>
          <a:fillRef idx="0">
            <a:scrgbClr r="0" g="0" b="0"/>
          </a:fillRef>
          <a:effectRef idx="0">
            <a:scrgbClr r="0" g="0" b="0"/>
          </a:effectRef>
          <a:fontRef idx="minor"/>
        </p:style>
        <p:txBody>
          <a:bodyPr/>
          <a:lstStyle/>
          <a:p>
            <a:endParaRPr lang="en-US"/>
          </a:p>
        </p:txBody>
      </p:sp>
      <p:sp>
        <p:nvSpPr>
          <p:cNvPr id="538" name="TextShape 2"/>
          <p:cNvSpPr txBox="1"/>
          <p:nvPr/>
        </p:nvSpPr>
        <p:spPr>
          <a:xfrm>
            <a:off x="628650" y="1723755"/>
            <a:ext cx="3127680" cy="438618"/>
          </a:xfrm>
          <a:prstGeom prst="rect">
            <a:avLst/>
          </a:prstGeom>
          <a:noFill/>
          <a:ln>
            <a:noFill/>
          </a:ln>
        </p:spPr>
        <p:txBody>
          <a:bodyPr lIns="0" tIns="0" rIns="0" bIns="0" anchor="ctr"/>
          <a:lstStyle/>
          <a:p>
            <a:pPr>
              <a:lnSpc>
                <a:spcPct val="90000"/>
              </a:lnSpc>
            </a:pPr>
            <a:r>
              <a:rPr lang="en-US" sz="3200" b="0" strike="noStrike" spc="-1" dirty="0">
                <a:solidFill>
                  <a:srgbClr val="FFFFFF"/>
                </a:solidFill>
                <a:latin typeface="Trebuchet MS"/>
              </a:rPr>
              <a:t>Functional traits </a:t>
            </a:r>
            <a:endParaRPr lang="en-US" sz="3200" b="0" strike="noStrike" spc="-1" dirty="0">
              <a:solidFill>
                <a:srgbClr val="575757"/>
              </a:solidFill>
              <a:latin typeface="Trebuchet MS"/>
            </a:endParaRPr>
          </a:p>
        </p:txBody>
      </p:sp>
      <p:grpSp>
        <p:nvGrpSpPr>
          <p:cNvPr id="7" name="Group 6"/>
          <p:cNvGrpSpPr/>
          <p:nvPr/>
        </p:nvGrpSpPr>
        <p:grpSpPr>
          <a:xfrm>
            <a:off x="4589488" y="3997547"/>
            <a:ext cx="6859230" cy="1008360"/>
            <a:chOff x="4704120" y="5524050"/>
            <a:chExt cx="6859230" cy="1008360"/>
          </a:xfrm>
        </p:grpSpPr>
        <p:sp>
          <p:nvSpPr>
            <p:cNvPr id="544" name="CustomShape 8"/>
            <p:cNvSpPr/>
            <p:nvPr/>
          </p:nvSpPr>
          <p:spPr>
            <a:xfrm>
              <a:off x="4704120" y="5524050"/>
              <a:ext cx="2295360" cy="100836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en-US" sz="1800" b="0" strike="noStrike" spc="-1" dirty="0">
                  <a:solidFill>
                    <a:srgbClr val="29BA74"/>
                  </a:solidFill>
                  <a:latin typeface="Trebuchet MS"/>
                </a:rPr>
                <a:t>zip</a:t>
              </a:r>
              <a:endParaRPr lang="en-US" sz="1800" b="0" strike="noStrike" spc="-1" dirty="0">
                <a:latin typeface="Arial"/>
              </a:endParaRPr>
            </a:p>
            <a:p>
              <a:pPr>
                <a:lnSpc>
                  <a:spcPct val="100000"/>
                </a:lnSpc>
              </a:pPr>
              <a:r>
                <a:rPr lang="en-US" sz="1400" b="0" strike="noStrike" spc="-1" dirty="0">
                  <a:solidFill>
                    <a:srgbClr val="575757"/>
                  </a:solidFill>
                  <a:latin typeface="Trebuchet MS"/>
                </a:rPr>
                <a:t>Makes an iterator that pairs elements from each iterables </a:t>
              </a:r>
              <a:r>
                <a:rPr lang="en-US" sz="1400" spc="-1" dirty="0">
                  <a:solidFill>
                    <a:srgbClr val="575757"/>
                  </a:solidFill>
                  <a:latin typeface="Trebuchet MS"/>
                </a:rPr>
                <a:t>given as input</a:t>
              </a:r>
              <a:endParaRPr lang="en-US" sz="1400" b="0" strike="noStrike" spc="-1" dirty="0">
                <a:latin typeface="Arial"/>
              </a:endParaRPr>
            </a:p>
          </p:txBody>
        </p:sp>
        <p:grpSp>
          <p:nvGrpSpPr>
            <p:cNvPr id="6" name="Group 5"/>
            <p:cNvGrpSpPr/>
            <p:nvPr/>
          </p:nvGrpSpPr>
          <p:grpSpPr>
            <a:xfrm>
              <a:off x="7155005" y="5703690"/>
              <a:ext cx="4408345" cy="680183"/>
              <a:chOff x="7155005" y="5703690"/>
              <a:chExt cx="4408345" cy="680183"/>
            </a:xfrm>
          </p:grpSpPr>
          <p:sp>
            <p:nvSpPr>
              <p:cNvPr id="540" name="CustomShape 4"/>
              <p:cNvSpPr/>
              <p:nvPr/>
            </p:nvSpPr>
            <p:spPr>
              <a:xfrm>
                <a:off x="7257065" y="5703690"/>
                <a:ext cx="4306285" cy="325006"/>
              </a:xfrm>
              <a:prstGeom prst="rect">
                <a:avLst/>
              </a:prstGeom>
              <a:solidFill>
                <a:srgbClr val="FFFFFF"/>
              </a:solidFill>
              <a:ln w="9360">
                <a:solidFill>
                  <a:srgbClr val="9A9A9A"/>
                </a:solidFill>
                <a:round/>
              </a:ln>
            </p:spPr>
            <p:style>
              <a:lnRef idx="0">
                <a:scrgbClr r="0" g="0" b="0"/>
              </a:lnRef>
              <a:fillRef idx="0">
                <a:scrgbClr r="0" g="0" b="0"/>
              </a:fillRef>
              <a:effectRef idx="0">
                <a:scrgbClr r="0" g="0" b="0"/>
              </a:effectRef>
              <a:fontRef idx="minor"/>
            </p:style>
            <p:txBody>
              <a:bodyPr/>
              <a:lstStyle/>
              <a:p>
                <a:endParaRPr lang="en-US" dirty="0"/>
              </a:p>
            </p:txBody>
          </p:sp>
          <p:sp>
            <p:nvSpPr>
              <p:cNvPr id="548" name="CustomShape 11"/>
              <p:cNvSpPr/>
              <p:nvPr/>
            </p:nvSpPr>
            <p:spPr>
              <a:xfrm>
                <a:off x="7155005" y="6017033"/>
                <a:ext cx="2414520" cy="36684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en-US" sz="1200" b="0" strike="noStrike" spc="-1" dirty="0">
                    <a:solidFill>
                      <a:srgbClr val="7F7F7F"/>
                    </a:solidFill>
                    <a:latin typeface="Trebuchet MS"/>
                  </a:rPr>
                  <a:t>[(1, 4), (2, 5), (3, 6)]</a:t>
                </a:r>
                <a:endParaRPr lang="en-US" sz="1200" b="0" strike="noStrike" spc="-1" dirty="0">
                  <a:latin typeface="Arial"/>
                </a:endParaRPr>
              </a:p>
            </p:txBody>
          </p:sp>
        </p:grpSp>
      </p:grpSp>
      <p:sp>
        <p:nvSpPr>
          <p:cNvPr id="549" name="CustomShape 12"/>
          <p:cNvSpPr/>
          <p:nvPr/>
        </p:nvSpPr>
        <p:spPr>
          <a:xfrm>
            <a:off x="456840" y="2942279"/>
            <a:ext cx="3131280" cy="2141489"/>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marL="324000" lvl="1" indent="-215640">
              <a:lnSpc>
                <a:spcPct val="100000"/>
              </a:lnSpc>
              <a:spcAft>
                <a:spcPts val="601"/>
              </a:spcAft>
              <a:buClr>
                <a:schemeClr val="bg1"/>
              </a:buClr>
              <a:buFont typeface="Trebuchet MS"/>
              <a:buChar char="•"/>
            </a:pPr>
            <a:endParaRPr lang="en-US" sz="1800" b="0" strike="noStrike" spc="-1" dirty="0">
              <a:latin typeface="Arial"/>
            </a:endParaRPr>
          </a:p>
          <a:p>
            <a:pPr marL="108360" lvl="1">
              <a:lnSpc>
                <a:spcPct val="100000"/>
              </a:lnSpc>
              <a:spcAft>
                <a:spcPts val="601"/>
              </a:spcAft>
              <a:buClr>
                <a:schemeClr val="bg1"/>
              </a:buClr>
            </a:pPr>
            <a:r>
              <a:rPr lang="en-US" sz="1800" b="0" strike="noStrike" spc="-1" dirty="0">
                <a:solidFill>
                  <a:srgbClr val="FFFFFF"/>
                </a:solidFill>
                <a:latin typeface="Trebuchet MS"/>
              </a:rPr>
              <a:t>Generator functions allow to declare a function that behaves like an iterator, i.e. it can be used in a for loop</a:t>
            </a:r>
          </a:p>
          <a:p>
            <a:pPr marL="108360" lvl="1">
              <a:lnSpc>
                <a:spcPct val="100000"/>
              </a:lnSpc>
              <a:spcAft>
                <a:spcPts val="601"/>
              </a:spcAft>
              <a:buClr>
                <a:schemeClr val="bg1"/>
              </a:buClr>
            </a:pPr>
            <a:endParaRPr lang="en-US" sz="1800" b="0" strike="noStrike" spc="-1" dirty="0">
              <a:latin typeface="Arial"/>
            </a:endParaRPr>
          </a:p>
          <a:p>
            <a:pPr marL="108360" lvl="1">
              <a:lnSpc>
                <a:spcPct val="100000"/>
              </a:lnSpc>
              <a:buClr>
                <a:schemeClr val="bg1"/>
              </a:buClr>
            </a:pPr>
            <a:r>
              <a:rPr lang="en-US" spc="-1" dirty="0">
                <a:solidFill>
                  <a:srgbClr val="FFFFFF"/>
                </a:solidFill>
                <a:latin typeface="Trebuchet MS"/>
              </a:rPr>
              <a:t>Generators are m</a:t>
            </a:r>
            <a:r>
              <a:rPr lang="en-US" sz="1800" b="0" strike="noStrike" spc="-1" dirty="0">
                <a:solidFill>
                  <a:srgbClr val="FFFFFF"/>
                </a:solidFill>
                <a:latin typeface="Trebuchet MS"/>
              </a:rPr>
              <a:t>emory efficient as the results are calculated when needed (lazy)</a:t>
            </a:r>
            <a:endParaRPr lang="en-US" sz="1800" b="0" strike="noStrike" spc="-1" dirty="0">
              <a:latin typeface="Arial"/>
            </a:endParaRPr>
          </a:p>
          <a:p>
            <a:pPr>
              <a:lnSpc>
                <a:spcPct val="100000"/>
              </a:lnSpc>
              <a:buClr>
                <a:schemeClr val="bg1"/>
              </a:buClr>
            </a:pPr>
            <a:endParaRPr lang="en-US" sz="1800" b="0" strike="noStrike" spc="-1" dirty="0">
              <a:latin typeface="Arial"/>
            </a:endParaRPr>
          </a:p>
        </p:txBody>
      </p:sp>
      <p:sp>
        <p:nvSpPr>
          <p:cNvPr id="550" name="CustomShape 13"/>
          <p:cNvSpPr/>
          <p:nvPr/>
        </p:nvSpPr>
        <p:spPr>
          <a:xfrm>
            <a:off x="4481447" y="915331"/>
            <a:ext cx="4971600" cy="57132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fr-FR" sz="2000" b="0" strike="noStrike" spc="-1" dirty="0" err="1">
                <a:solidFill>
                  <a:srgbClr val="575757"/>
                </a:solidFill>
                <a:latin typeface="Trebuchet MS"/>
              </a:rPr>
              <a:t>Examples</a:t>
            </a:r>
            <a:r>
              <a:rPr lang="fr-FR" sz="2000" b="0" strike="noStrike" spc="-1" dirty="0">
                <a:solidFill>
                  <a:srgbClr val="575757"/>
                </a:solidFill>
                <a:latin typeface="Trebuchet MS"/>
              </a:rPr>
              <a:t> of </a:t>
            </a:r>
            <a:r>
              <a:rPr lang="fr-FR" sz="2000" b="0" strike="noStrike" spc="-1" dirty="0" err="1">
                <a:solidFill>
                  <a:srgbClr val="575757"/>
                </a:solidFill>
                <a:latin typeface="Trebuchet MS"/>
              </a:rPr>
              <a:t>lazy</a:t>
            </a:r>
            <a:r>
              <a:rPr lang="fr-FR" sz="2000" b="0" strike="noStrike" spc="-1" dirty="0">
                <a:solidFill>
                  <a:srgbClr val="575757"/>
                </a:solidFill>
                <a:latin typeface="Trebuchet MS"/>
              </a:rPr>
              <a:t> </a:t>
            </a:r>
            <a:r>
              <a:rPr lang="fr-FR" sz="2000" b="0" strike="noStrike" spc="-1" dirty="0" err="1">
                <a:solidFill>
                  <a:srgbClr val="575757"/>
                </a:solidFill>
                <a:latin typeface="Trebuchet MS"/>
              </a:rPr>
              <a:t>evaluated</a:t>
            </a:r>
            <a:r>
              <a:rPr lang="fr-FR" sz="2000" b="0" strike="noStrike" spc="-1" dirty="0">
                <a:solidFill>
                  <a:srgbClr val="575757"/>
                </a:solidFill>
                <a:latin typeface="Trebuchet MS"/>
              </a:rPr>
              <a:t> </a:t>
            </a:r>
            <a:r>
              <a:rPr lang="fr-FR" sz="2000" b="0" strike="noStrike" spc="-1" dirty="0" err="1">
                <a:solidFill>
                  <a:srgbClr val="575757"/>
                </a:solidFill>
                <a:latin typeface="Trebuchet MS"/>
              </a:rPr>
              <a:t>functions</a:t>
            </a:r>
            <a:r>
              <a:rPr lang="fr-FR" sz="2000" b="0" strike="noStrike" spc="-1" dirty="0">
                <a:solidFill>
                  <a:srgbClr val="575757"/>
                </a:solidFill>
                <a:latin typeface="Trebuchet MS"/>
              </a:rPr>
              <a:t>  </a:t>
            </a:r>
            <a:endParaRPr lang="fr-FR" sz="2000" b="0" strike="noStrike" spc="-1" dirty="0">
              <a:solidFill>
                <a:srgbClr val="575757"/>
              </a:solidFill>
              <a:latin typeface="Arial"/>
            </a:endParaRPr>
          </a:p>
        </p:txBody>
      </p:sp>
      <p:grpSp>
        <p:nvGrpSpPr>
          <p:cNvPr id="2" name="Group 1"/>
          <p:cNvGrpSpPr/>
          <p:nvPr/>
        </p:nvGrpSpPr>
        <p:grpSpPr>
          <a:xfrm>
            <a:off x="4589488" y="1577033"/>
            <a:ext cx="6859230" cy="1008360"/>
            <a:chOff x="4704120" y="1441875"/>
            <a:chExt cx="6859230" cy="1008360"/>
          </a:xfrm>
        </p:grpSpPr>
        <p:sp>
          <p:nvSpPr>
            <p:cNvPr id="539" name="CustomShape 3"/>
            <p:cNvSpPr/>
            <p:nvPr/>
          </p:nvSpPr>
          <p:spPr>
            <a:xfrm>
              <a:off x="7224480" y="1604703"/>
              <a:ext cx="4338870" cy="540720"/>
            </a:xfrm>
            <a:prstGeom prst="rect">
              <a:avLst/>
            </a:prstGeom>
            <a:solidFill>
              <a:srgbClr val="FFFFFF"/>
            </a:solidFill>
            <a:ln w="9360">
              <a:solidFill>
                <a:srgbClr val="9A9A9A"/>
              </a:solidFill>
              <a:round/>
            </a:ln>
          </p:spPr>
          <p:style>
            <a:lnRef idx="0">
              <a:scrgbClr r="0" g="0" b="0"/>
            </a:lnRef>
            <a:fillRef idx="0">
              <a:scrgbClr r="0" g="0" b="0"/>
            </a:fillRef>
            <a:effectRef idx="0">
              <a:scrgbClr r="0" g="0" b="0"/>
            </a:effectRef>
            <a:fontRef idx="minor"/>
          </p:style>
          <p:txBody>
            <a:bodyPr/>
            <a:lstStyle/>
            <a:p>
              <a:endParaRPr lang="en-US" dirty="0"/>
            </a:p>
          </p:txBody>
        </p:sp>
        <p:sp>
          <p:nvSpPr>
            <p:cNvPr id="542" name="CustomShape 6"/>
            <p:cNvSpPr/>
            <p:nvPr/>
          </p:nvSpPr>
          <p:spPr>
            <a:xfrm>
              <a:off x="4704120" y="1441875"/>
              <a:ext cx="2295360" cy="100836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en-US" sz="1800" b="0" strike="noStrike" spc="-1" dirty="0">
                  <a:solidFill>
                    <a:srgbClr val="29BA74"/>
                  </a:solidFill>
                  <a:latin typeface="Trebuchet MS"/>
                </a:rPr>
                <a:t>map</a:t>
              </a:r>
              <a:endParaRPr lang="en-US" sz="1800" b="0" strike="noStrike" spc="-1" dirty="0">
                <a:latin typeface="Arial"/>
              </a:endParaRPr>
            </a:p>
            <a:p>
              <a:pPr>
                <a:lnSpc>
                  <a:spcPct val="100000"/>
                </a:lnSpc>
              </a:pPr>
              <a:r>
                <a:rPr lang="en-US" sz="1400" b="0" strike="noStrike" spc="-1" dirty="0">
                  <a:solidFill>
                    <a:srgbClr val="575757"/>
                  </a:solidFill>
                  <a:latin typeface="Trebuchet MS"/>
                </a:rPr>
                <a:t>Applies a function on all the elements of an iterable </a:t>
              </a:r>
              <a:endParaRPr lang="en-US" sz="1400" b="0" strike="noStrike" spc="-1" dirty="0">
                <a:latin typeface="Arial"/>
              </a:endParaRPr>
            </a:p>
          </p:txBody>
        </p:sp>
        <p:sp>
          <p:nvSpPr>
            <p:cNvPr id="545" name="CustomShape 9"/>
            <p:cNvSpPr/>
            <p:nvPr/>
          </p:nvSpPr>
          <p:spPr>
            <a:xfrm>
              <a:off x="7155005" y="2147460"/>
              <a:ext cx="1019160" cy="29376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en-US" sz="1200" b="0" strike="noStrike" spc="-1" dirty="0">
                  <a:solidFill>
                    <a:srgbClr val="7F7F7F"/>
                  </a:solidFill>
                  <a:latin typeface="Trebuchet MS"/>
                </a:rPr>
                <a:t>[5, 7, 9]</a:t>
              </a:r>
              <a:endParaRPr lang="en-US" sz="1200" b="0" strike="noStrike" spc="-1" dirty="0">
                <a:latin typeface="Arial"/>
              </a:endParaRPr>
            </a:p>
          </p:txBody>
        </p:sp>
      </p:grpSp>
      <p:grpSp>
        <p:nvGrpSpPr>
          <p:cNvPr id="5" name="Group 4"/>
          <p:cNvGrpSpPr/>
          <p:nvPr/>
        </p:nvGrpSpPr>
        <p:grpSpPr>
          <a:xfrm>
            <a:off x="4589488" y="2838776"/>
            <a:ext cx="6859230" cy="1127388"/>
            <a:chOff x="4704120" y="3973530"/>
            <a:chExt cx="6859230" cy="1127388"/>
          </a:xfrm>
        </p:grpSpPr>
        <p:sp>
          <p:nvSpPr>
            <p:cNvPr id="541" name="CustomShape 5"/>
            <p:cNvSpPr/>
            <p:nvPr/>
          </p:nvSpPr>
          <p:spPr>
            <a:xfrm>
              <a:off x="7224480" y="4191102"/>
              <a:ext cx="4338870" cy="616056"/>
            </a:xfrm>
            <a:prstGeom prst="rect">
              <a:avLst/>
            </a:prstGeom>
            <a:solidFill>
              <a:srgbClr val="FFFFFF"/>
            </a:solidFill>
            <a:ln w="9360">
              <a:solidFill>
                <a:srgbClr val="9A9A9A"/>
              </a:solidFill>
              <a:round/>
            </a:ln>
          </p:spPr>
          <p:style>
            <a:lnRef idx="0">
              <a:scrgbClr r="0" g="0" b="0"/>
            </a:lnRef>
            <a:fillRef idx="0">
              <a:scrgbClr r="0" g="0" b="0"/>
            </a:fillRef>
            <a:effectRef idx="0">
              <a:scrgbClr r="0" g="0" b="0"/>
            </a:effectRef>
            <a:fontRef idx="minor"/>
          </p:style>
          <p:txBody>
            <a:bodyPr/>
            <a:lstStyle/>
            <a:p>
              <a:endParaRPr lang="en-US" dirty="0"/>
            </a:p>
          </p:txBody>
        </p:sp>
        <p:sp>
          <p:nvSpPr>
            <p:cNvPr id="543" name="CustomShape 7"/>
            <p:cNvSpPr/>
            <p:nvPr/>
          </p:nvSpPr>
          <p:spPr>
            <a:xfrm>
              <a:off x="4704120" y="3973530"/>
              <a:ext cx="2295360" cy="100836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en-US" sz="1800" b="0" strike="noStrike" spc="-1" dirty="0">
                  <a:solidFill>
                    <a:srgbClr val="29BA74"/>
                  </a:solidFill>
                  <a:latin typeface="Trebuchet MS"/>
                </a:rPr>
                <a:t>filter</a:t>
              </a:r>
              <a:endParaRPr lang="en-US" sz="1800" b="0" strike="noStrike" spc="-1" dirty="0">
                <a:latin typeface="Arial"/>
              </a:endParaRPr>
            </a:p>
            <a:p>
              <a:pPr>
                <a:lnSpc>
                  <a:spcPct val="100000"/>
                </a:lnSpc>
              </a:pPr>
              <a:r>
                <a:rPr lang="en-US" sz="1400" b="0" strike="noStrike" spc="-1" dirty="0">
                  <a:solidFill>
                    <a:srgbClr val="575757"/>
                  </a:solidFill>
                  <a:latin typeface="Trebuchet MS"/>
                </a:rPr>
                <a:t>Allows to select items in an iterable </a:t>
              </a:r>
              <a:endParaRPr lang="en-US" sz="1400" b="0" strike="noStrike" spc="-1" dirty="0">
                <a:latin typeface="Arial"/>
              </a:endParaRPr>
            </a:p>
          </p:txBody>
        </p:sp>
        <p:sp>
          <p:nvSpPr>
            <p:cNvPr id="546" name="CustomShape 10"/>
            <p:cNvSpPr/>
            <p:nvPr/>
          </p:nvSpPr>
          <p:spPr>
            <a:xfrm>
              <a:off x="6981840" y="4807158"/>
              <a:ext cx="1019160" cy="29376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1200" b="0" strike="noStrike" spc="-1" dirty="0">
                  <a:solidFill>
                    <a:srgbClr val="7F7F7F"/>
                  </a:solidFill>
                  <a:latin typeface="Trebuchet MS"/>
                </a:rPr>
                <a:t>[11, 25]</a:t>
              </a:r>
              <a:endParaRPr lang="en-US" sz="1200" b="0" strike="noStrike" spc="-1" dirty="0">
                <a:latin typeface="Arial"/>
              </a:endParaRPr>
            </a:p>
          </p:txBody>
        </p:sp>
      </p:grpSp>
      <p:pic>
        <p:nvPicPr>
          <p:cNvPr id="553" name="Picture 552"/>
          <p:cNvPicPr/>
          <p:nvPr/>
        </p:nvPicPr>
        <p:blipFill>
          <a:blip r:embed="rId6"/>
          <a:stretch/>
        </p:blipFill>
        <p:spPr>
          <a:xfrm>
            <a:off x="360" y="0"/>
            <a:ext cx="360" cy="360"/>
          </a:xfrm>
          <a:prstGeom prst="rect">
            <a:avLst/>
          </a:prstGeom>
          <a:ln>
            <a:noFill/>
          </a:ln>
        </p:spPr>
      </p:pic>
      <p:sp>
        <p:nvSpPr>
          <p:cNvPr id="8" name="Rectangle 7"/>
          <p:cNvSpPr/>
          <p:nvPr/>
        </p:nvSpPr>
        <p:spPr>
          <a:xfrm>
            <a:off x="7109848" y="3067510"/>
            <a:ext cx="4338870" cy="600164"/>
          </a:xfrm>
          <a:prstGeom prst="rect">
            <a:avLst/>
          </a:prstGeom>
        </p:spPr>
        <p:txBody>
          <a:bodyPr wrap="square">
            <a:spAutoFit/>
          </a:bodyPr>
          <a:lstStyle/>
          <a:p>
            <a:r>
              <a:rPr lang="en-US" sz="1100" b="1" dirty="0">
                <a:solidFill>
                  <a:srgbClr val="006699"/>
                </a:solidFill>
                <a:latin typeface="Consolas" panose="020B0609020204030204" pitchFamily="49" charset="0"/>
              </a:rPr>
              <a:t>def</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my_check</a:t>
            </a:r>
            <a:r>
              <a:rPr lang="en-US" sz="1100" dirty="0">
                <a:solidFill>
                  <a:srgbClr val="000000"/>
                </a:solidFill>
                <a:latin typeface="Consolas" panose="020B0609020204030204" pitchFamily="49" charset="0"/>
              </a:rPr>
              <a:t>(a):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return</a:t>
            </a:r>
            <a:r>
              <a:rPr lang="en-US" sz="1100" dirty="0">
                <a:solidFill>
                  <a:srgbClr val="000000"/>
                </a:solidFill>
                <a:latin typeface="Consolas" panose="020B0609020204030204" pitchFamily="49" charset="0"/>
              </a:rPr>
              <a:t> a &gt; 10 and a%2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list(filter(</a:t>
            </a:r>
            <a:r>
              <a:rPr lang="en-US" sz="1100" dirty="0" err="1">
                <a:solidFill>
                  <a:srgbClr val="000000"/>
                </a:solidFill>
                <a:latin typeface="Consolas" panose="020B0609020204030204" pitchFamily="49" charset="0"/>
              </a:rPr>
              <a:t>my_check</a:t>
            </a:r>
            <a:r>
              <a:rPr lang="en-US" sz="1100" dirty="0">
                <a:solidFill>
                  <a:srgbClr val="000000"/>
                </a:solidFill>
                <a:latin typeface="Consolas" panose="020B0609020204030204" pitchFamily="49" charset="0"/>
              </a:rPr>
              <a:t>, [1, 5, 10, 11, 12, 25])) </a:t>
            </a:r>
            <a:endParaRPr lang="en-US" sz="1100" b="0" i="0" dirty="0">
              <a:solidFill>
                <a:srgbClr val="5C5C5C"/>
              </a:solidFill>
              <a:effectLst/>
              <a:latin typeface="Consolas" panose="020B0609020204030204" pitchFamily="49" charset="0"/>
            </a:endParaRPr>
          </a:p>
        </p:txBody>
      </p:sp>
      <p:sp>
        <p:nvSpPr>
          <p:cNvPr id="9" name="Rectangle 8"/>
          <p:cNvSpPr/>
          <p:nvPr/>
        </p:nvSpPr>
        <p:spPr>
          <a:xfrm>
            <a:off x="7040373" y="4202617"/>
            <a:ext cx="2747889" cy="430887"/>
          </a:xfrm>
          <a:prstGeom prst="rect">
            <a:avLst/>
          </a:prstGeom>
        </p:spPr>
        <p:txBody>
          <a:bodyPr wrap="square">
            <a:spAutoFit/>
          </a:bodyPr>
          <a:lstStyle/>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list</a:t>
            </a:r>
            <a:r>
              <a:rPr lang="fr-FR" sz="1100" dirty="0">
                <a:solidFill>
                  <a:srgbClr val="000000"/>
                </a:solidFill>
                <a:latin typeface="Consolas" panose="020B0609020204030204" pitchFamily="49" charset="0"/>
              </a:rPr>
              <a:t>(zip([1, 2, 3], [4, 5, 6]))  </a:t>
            </a:r>
            <a:endParaRPr lang="fr-FR" sz="1100" b="0" i="0" dirty="0">
              <a:solidFill>
                <a:srgbClr val="5C5C5C"/>
              </a:solidFill>
              <a:effectLst/>
              <a:latin typeface="Consolas" panose="020B0609020204030204" pitchFamily="49" charset="0"/>
            </a:endParaRPr>
          </a:p>
        </p:txBody>
      </p:sp>
      <p:grpSp>
        <p:nvGrpSpPr>
          <p:cNvPr id="35" name="Group 34"/>
          <p:cNvGrpSpPr>
            <a:grpSpLocks noChangeAspect="1"/>
          </p:cNvGrpSpPr>
          <p:nvPr/>
        </p:nvGrpSpPr>
        <p:grpSpPr>
          <a:xfrm>
            <a:off x="4373407" y="1678974"/>
            <a:ext cx="216081" cy="216081"/>
            <a:chOff x="982662" y="1847850"/>
            <a:chExt cx="269875" cy="269875"/>
          </a:xfrm>
        </p:grpSpPr>
        <p:sp>
          <p:nvSpPr>
            <p:cNvPr id="36"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7"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9" name="Group 38"/>
          <p:cNvGrpSpPr>
            <a:grpSpLocks noChangeAspect="1"/>
          </p:cNvGrpSpPr>
          <p:nvPr/>
        </p:nvGrpSpPr>
        <p:grpSpPr>
          <a:xfrm>
            <a:off x="4373407" y="3056348"/>
            <a:ext cx="216081" cy="216081"/>
            <a:chOff x="982662" y="1847850"/>
            <a:chExt cx="269875" cy="269875"/>
          </a:xfrm>
        </p:grpSpPr>
        <p:sp>
          <p:nvSpPr>
            <p:cNvPr id="40"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1"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42" name="Group 41"/>
          <p:cNvGrpSpPr>
            <a:grpSpLocks noChangeAspect="1"/>
          </p:cNvGrpSpPr>
          <p:nvPr/>
        </p:nvGrpSpPr>
        <p:grpSpPr>
          <a:xfrm>
            <a:off x="4373407" y="4100519"/>
            <a:ext cx="216081" cy="216081"/>
            <a:chOff x="982662" y="1847850"/>
            <a:chExt cx="269875" cy="269875"/>
          </a:xfrm>
        </p:grpSpPr>
        <p:sp>
          <p:nvSpPr>
            <p:cNvPr id="43"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4"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10" name="Rectangle 9"/>
          <p:cNvSpPr/>
          <p:nvPr/>
        </p:nvSpPr>
        <p:spPr>
          <a:xfrm>
            <a:off x="7100929" y="1758025"/>
            <a:ext cx="6096000" cy="461665"/>
          </a:xfrm>
          <a:prstGeom prst="rect">
            <a:avLst/>
          </a:prstGeom>
        </p:spPr>
        <p:txBody>
          <a:bodyPr>
            <a:spAutoFit/>
          </a:bodyPr>
          <a:lstStyle/>
          <a:p>
            <a:r>
              <a:rPr lang="en-US" sz="1200" dirty="0" err="1">
                <a:solidFill>
                  <a:srgbClr val="000000"/>
                </a:solidFill>
                <a:latin typeface="Consolas" panose="020B0609020204030204" pitchFamily="49" charset="0"/>
              </a:rPr>
              <a:t>my_add</a:t>
            </a:r>
            <a:r>
              <a:rPr lang="en-US" sz="1200" dirty="0">
                <a:solidFill>
                  <a:srgbClr val="000000"/>
                </a:solidFill>
                <a:latin typeface="Consolas" panose="020B0609020204030204" pitchFamily="49" charset="0"/>
              </a:rPr>
              <a:t> = </a:t>
            </a:r>
            <a:r>
              <a:rPr lang="en-US" sz="1200" b="1" dirty="0">
                <a:solidFill>
                  <a:srgbClr val="006699"/>
                </a:solidFill>
                <a:latin typeface="Consolas" panose="020B0609020204030204" pitchFamily="49" charset="0"/>
              </a:rPr>
              <a:t>lambda</a:t>
            </a:r>
            <a:r>
              <a:rPr lang="en-US" sz="1200" dirty="0">
                <a:solidFill>
                  <a:srgbClr val="000000"/>
                </a:solidFill>
                <a:latin typeface="Consolas" panose="020B0609020204030204" pitchFamily="49" charset="0"/>
              </a:rPr>
              <a:t> a, b :a + b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list(map(</a:t>
            </a:r>
            <a:r>
              <a:rPr lang="en-US" sz="1200" dirty="0" err="1">
                <a:solidFill>
                  <a:srgbClr val="000000"/>
                </a:solidFill>
                <a:latin typeface="Consolas" panose="020B0609020204030204" pitchFamily="49" charset="0"/>
              </a:rPr>
              <a:t>my_add</a:t>
            </a:r>
            <a:r>
              <a:rPr lang="en-US" sz="1200" dirty="0">
                <a:solidFill>
                  <a:srgbClr val="000000"/>
                </a:solidFill>
                <a:latin typeface="Consolas" panose="020B0609020204030204" pitchFamily="49" charset="0"/>
              </a:rPr>
              <a:t>, [1, 2, 3], [4, 5, 6]))</a:t>
            </a:r>
            <a:endParaRPr lang="en-US" sz="1200" b="0" i="0" dirty="0">
              <a:solidFill>
                <a:srgbClr val="5C5C5C"/>
              </a:solidFill>
              <a:effectLst/>
              <a:latin typeface="Consolas" panose="020B0609020204030204" pitchFamily="49" charset="0"/>
            </a:endParaRPr>
          </a:p>
        </p:txBody>
      </p:sp>
      <p:grpSp>
        <p:nvGrpSpPr>
          <p:cNvPr id="33" name="Group 32"/>
          <p:cNvGrpSpPr/>
          <p:nvPr/>
        </p:nvGrpSpPr>
        <p:grpSpPr>
          <a:xfrm>
            <a:off x="4589488" y="5293820"/>
            <a:ext cx="4896070" cy="1008360"/>
            <a:chOff x="4704120" y="5755680"/>
            <a:chExt cx="4896070" cy="1008360"/>
          </a:xfrm>
        </p:grpSpPr>
        <p:sp>
          <p:nvSpPr>
            <p:cNvPr id="34" name="CustomShape 8"/>
            <p:cNvSpPr/>
            <p:nvPr/>
          </p:nvSpPr>
          <p:spPr>
            <a:xfrm>
              <a:off x="4704120" y="5755680"/>
              <a:ext cx="2585770" cy="100836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en-US" spc="-1" dirty="0">
                  <a:solidFill>
                    <a:srgbClr val="29BA74"/>
                  </a:solidFill>
                  <a:latin typeface="Trebuchet MS"/>
                </a:rPr>
                <a:t>reduce</a:t>
              </a:r>
              <a:endParaRPr lang="en-US" sz="1800" b="0" strike="noStrike" spc="-1" dirty="0">
                <a:latin typeface="Arial"/>
              </a:endParaRPr>
            </a:p>
            <a:p>
              <a:pPr>
                <a:lnSpc>
                  <a:spcPct val="100000"/>
                </a:lnSpc>
              </a:pPr>
              <a:r>
                <a:rPr lang="en-US" sz="1400" b="0" strike="noStrike" spc="-1" dirty="0">
                  <a:solidFill>
                    <a:srgbClr val="575757"/>
                  </a:solidFill>
                  <a:latin typeface="Trebuchet MS"/>
                </a:rPr>
                <a:t>Applies a function of two arguments cumulatively to the elements of an </a:t>
              </a:r>
              <a:r>
                <a:rPr lang="en-US" sz="1400" b="0" strike="noStrike" spc="-1" dirty="0" err="1">
                  <a:solidFill>
                    <a:srgbClr val="575757"/>
                  </a:solidFill>
                  <a:latin typeface="Trebuchet MS"/>
                </a:rPr>
                <a:t>iterable</a:t>
              </a:r>
              <a:r>
                <a:rPr lang="en-US" sz="1400" b="0" strike="noStrike" spc="-1" dirty="0">
                  <a:solidFill>
                    <a:srgbClr val="575757"/>
                  </a:solidFill>
                  <a:latin typeface="Trebuchet MS"/>
                </a:rPr>
                <a:t>, optionally starting with an initial argument</a:t>
              </a:r>
              <a:endParaRPr lang="en-US" sz="1400" b="0" strike="noStrike" spc="-1" dirty="0">
                <a:latin typeface="Arial"/>
              </a:endParaRPr>
            </a:p>
          </p:txBody>
        </p:sp>
        <p:sp>
          <p:nvSpPr>
            <p:cNvPr id="46" name="CustomShape 11"/>
            <p:cNvSpPr/>
            <p:nvPr/>
          </p:nvSpPr>
          <p:spPr>
            <a:xfrm>
              <a:off x="7185670" y="6235858"/>
              <a:ext cx="2414520" cy="36684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en-US" sz="1200" b="0" strike="noStrike" spc="-1" dirty="0">
                  <a:solidFill>
                    <a:srgbClr val="7F7F7F"/>
                  </a:solidFill>
                  <a:latin typeface="Trebuchet MS"/>
                </a:rPr>
                <a:t>34</a:t>
              </a:r>
              <a:endParaRPr lang="en-US" sz="1200" b="0" strike="noStrike" spc="-1" dirty="0">
                <a:solidFill>
                  <a:srgbClr val="7F7F7F"/>
                </a:solidFill>
                <a:latin typeface="Arial"/>
              </a:endParaRPr>
            </a:p>
          </p:txBody>
        </p:sp>
      </p:grpSp>
      <p:sp>
        <p:nvSpPr>
          <p:cNvPr id="47" name="Rectangle 46"/>
          <p:cNvSpPr/>
          <p:nvPr/>
        </p:nvSpPr>
        <p:spPr>
          <a:xfrm>
            <a:off x="7142433" y="5343111"/>
            <a:ext cx="4306285" cy="430887"/>
          </a:xfrm>
          <a:prstGeom prst="rect">
            <a:avLst/>
          </a:prstGeom>
          <a:solidFill>
            <a:srgbClr val="FFFFFF"/>
          </a:solidFill>
          <a:ln w="9525" cap="flat" cmpd="sng" algn="ctr">
            <a:solidFill>
              <a:srgbClr val="9A9A9A"/>
            </a:solidFill>
            <a:prstDash val="solid"/>
            <a:round/>
            <a:headEnd type="none" w="med" len="med"/>
            <a:tailEnd type="none" w="med" len="med"/>
          </a:ln>
        </p:spPr>
        <p:txBody>
          <a:bodyPr wrap="square">
            <a:spAutoFit/>
          </a:bodyPr>
          <a:lstStyle/>
          <a:p>
            <a:r>
              <a:rPr lang="en-US" sz="1100" dirty="0">
                <a:solidFill>
                  <a:srgbClr val="000000"/>
                </a:solidFill>
                <a:latin typeface="Consolas" panose="020B0609020204030204" pitchFamily="49" charset="0"/>
              </a:rPr>
              <a:t>result = reduce(lambda a, b : a if a&gt;b else b,</a:t>
            </a:r>
          </a:p>
          <a:p>
            <a:r>
              <a:rPr lang="en-US" sz="1100" dirty="0">
                <a:solidFill>
                  <a:srgbClr val="000000"/>
                </a:solidFill>
                <a:latin typeface="Consolas" panose="020B0609020204030204" pitchFamily="49" charset="0"/>
              </a:rPr>
              <a:t>	    [3, 4, 6, 9, 34, 12])</a:t>
            </a:r>
            <a:r>
              <a:rPr lang="fr-FR" sz="1100" dirty="0">
                <a:solidFill>
                  <a:srgbClr val="000000"/>
                </a:solidFill>
                <a:latin typeface="Consolas" panose="020B0609020204030204" pitchFamily="49" charset="0"/>
              </a:rPr>
              <a:t>  </a:t>
            </a:r>
            <a:endParaRPr lang="fr-FR" sz="1100" b="0" i="0" dirty="0">
              <a:solidFill>
                <a:srgbClr val="5C5C5C"/>
              </a:solidFill>
              <a:effectLst/>
              <a:latin typeface="Consolas" panose="020B0609020204030204" pitchFamily="49" charset="0"/>
            </a:endParaRPr>
          </a:p>
        </p:txBody>
      </p:sp>
      <p:grpSp>
        <p:nvGrpSpPr>
          <p:cNvPr id="48" name="Group 47"/>
          <p:cNvGrpSpPr>
            <a:grpSpLocks noChangeAspect="1"/>
          </p:cNvGrpSpPr>
          <p:nvPr/>
        </p:nvGrpSpPr>
        <p:grpSpPr>
          <a:xfrm>
            <a:off x="4373407" y="5165162"/>
            <a:ext cx="216081" cy="216081"/>
            <a:chOff x="982662" y="1847850"/>
            <a:chExt cx="269875" cy="269875"/>
          </a:xfrm>
        </p:grpSpPr>
        <p:sp>
          <p:nvSpPr>
            <p:cNvPr id="4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51" name="TextBox 50"/>
          <p:cNvSpPr txBox="1"/>
          <p:nvPr/>
        </p:nvSpPr>
        <p:spPr>
          <a:xfrm>
            <a:off x="7854339" y="6012620"/>
            <a:ext cx="3497602" cy="483111"/>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1200" dirty="0">
                <a:solidFill>
                  <a:schemeClr val="tx1">
                    <a:lumMod val="100000"/>
                  </a:schemeClr>
                </a:solidFill>
                <a:latin typeface="Trebuchet MS" panose="020B0603020202020204" pitchFamily="34" charset="0"/>
              </a:rPr>
              <a:t>  Very useful to recursively merge data frames</a:t>
            </a:r>
            <a:endParaRPr lang="en-US" dirty="0">
              <a:solidFill>
                <a:schemeClr val="tx1">
                  <a:lumMod val="100000"/>
                </a:schemeClr>
              </a:solidFill>
              <a:latin typeface="Trebuchet MS" panose="020B0603020202020204" pitchFamily="34" charset="0"/>
            </a:endParaRPr>
          </a:p>
        </p:txBody>
      </p:sp>
      <p:grpSp>
        <p:nvGrpSpPr>
          <p:cNvPr id="52" name="Group 51"/>
          <p:cNvGrpSpPr/>
          <p:nvPr/>
        </p:nvGrpSpPr>
        <p:grpSpPr>
          <a:xfrm>
            <a:off x="7621167" y="5879254"/>
            <a:ext cx="466343" cy="432640"/>
            <a:chOff x="5275668" y="2608671"/>
            <a:chExt cx="1640658" cy="1640659"/>
          </a:xfrm>
        </p:grpSpPr>
        <p:sp>
          <p:nvSpPr>
            <p:cNvPr id="53" name="Oval 52"/>
            <p:cNvSpPr>
              <a:spLocks noChangeAspect="1"/>
            </p:cNvSpPr>
            <p:nvPr/>
          </p:nvSpPr>
          <p:spPr>
            <a:xfrm>
              <a:off x="5275668" y="2608671"/>
              <a:ext cx="1640658"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54" name="Group 53"/>
            <p:cNvGrpSpPr>
              <a:grpSpLocks noChangeAspect="1"/>
            </p:cNvGrpSpPr>
            <p:nvPr/>
          </p:nvGrpSpPr>
          <p:grpSpPr>
            <a:xfrm>
              <a:off x="5344505" y="2674580"/>
              <a:ext cx="1502990" cy="1504383"/>
              <a:chOff x="5273801" y="2606040"/>
              <a:chExt cx="1644396" cy="1645920"/>
            </a:xfrm>
          </p:grpSpPr>
          <p:sp>
            <p:nvSpPr>
              <p:cNvPr id="55"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6" name="Group 55"/>
              <p:cNvGrpSpPr/>
              <p:nvPr/>
            </p:nvGrpSpPr>
            <p:grpSpPr>
              <a:xfrm>
                <a:off x="5724143" y="2796921"/>
                <a:ext cx="745236" cy="1259967"/>
                <a:chOff x="5724143" y="2796921"/>
                <a:chExt cx="745236" cy="1259967"/>
              </a:xfrm>
            </p:grpSpPr>
            <p:sp>
              <p:nvSpPr>
                <p:cNvPr id="57"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678152241"/>
      </p:ext>
    </p:extLst>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560"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ee4pContent1"/>
          <p:cNvSpPr txBox="1"/>
          <p:nvPr>
            <p:custDataLst>
              <p:tags r:id="rId4"/>
            </p:custDataLst>
          </p:nvPr>
        </p:nvSpPr>
        <p:spPr>
          <a:xfrm>
            <a:off x="4676775" y="2026887"/>
            <a:ext cx="7515225" cy="1915482"/>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solidFill>
                  <a:schemeClr val="bg1"/>
                </a:solidFill>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bg1"/>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solidFill>
                  <a:schemeClr val="bg1"/>
                </a:solidFill>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bg1"/>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bg1"/>
                </a:solidFill>
                <a:latin typeface="Trebuchet MS" panose="020B0603020202020204" pitchFamily="34" charset="0"/>
                <a:sym typeface="Trebuchet MS" panose="020B0603020202020204" pitchFamily="34" charset="0"/>
              </a:defRPr>
            </a:lvl9pPr>
          </a:lstStyle>
          <a:p>
            <a:r>
              <a:rPr lang="en-US" dirty="0">
                <a:latin typeface="Consolas" panose="020B0609020204030204" pitchFamily="49" charset="0"/>
                <a:cs typeface="Courier New" panose="02070309020205020404" pitchFamily="49" charset="0"/>
              </a:rPr>
              <a:t>&gt;&gt;&gt; l = ("madam", "freer", "kayak", "kiosk")</a:t>
            </a:r>
          </a:p>
          <a:p>
            <a:endParaRPr lang="en-US" dirty="0">
              <a:latin typeface="Consolas" panose="020B0609020204030204" pitchFamily="49" charset="0"/>
              <a:cs typeface="Courier New" panose="02070309020205020404" pitchFamily="49" charset="0"/>
            </a:endParaRPr>
          </a:p>
          <a:p>
            <a:r>
              <a:rPr lang="en-US" dirty="0">
                <a:latin typeface="Consolas" panose="020B0609020204030204" pitchFamily="49" charset="0"/>
                <a:cs typeface="Courier New" panose="02070309020205020404" pitchFamily="49" charset="0"/>
              </a:rPr>
              <a:t>&gt;&gt;&gt; pal = </a:t>
            </a:r>
            <a:r>
              <a:rPr lang="en-US" dirty="0">
                <a:solidFill>
                  <a:srgbClr val="D4DF33"/>
                </a:solidFill>
                <a:latin typeface="Consolas" panose="020B0609020204030204" pitchFamily="49" charset="0"/>
                <a:cs typeface="Courier New" panose="02070309020205020404" pitchFamily="49" charset="0"/>
              </a:rPr>
              <a:t>list</a:t>
            </a:r>
            <a:r>
              <a:rPr lang="en-US" dirty="0">
                <a:latin typeface="Consolas" panose="020B0609020204030204" pitchFamily="49" charset="0"/>
                <a:cs typeface="Courier New" panose="02070309020205020404" pitchFamily="49" charset="0"/>
              </a:rPr>
              <a:t>(</a:t>
            </a:r>
            <a:r>
              <a:rPr lang="en-US" dirty="0">
                <a:solidFill>
                  <a:srgbClr val="D4DF33"/>
                </a:solidFill>
                <a:latin typeface="Consolas" panose="020B0609020204030204" pitchFamily="49" charset="0"/>
                <a:cs typeface="Courier New" panose="02070309020205020404" pitchFamily="49" charset="0"/>
              </a:rPr>
              <a:t>filter</a:t>
            </a:r>
          </a:p>
          <a:p>
            <a:pPr marL="432000" lvl="2" indent="0">
              <a:buNone/>
            </a:pPr>
            <a:r>
              <a:rPr lang="en-US" dirty="0">
                <a:latin typeface="Consolas" panose="020B0609020204030204" pitchFamily="49" charset="0"/>
                <a:cs typeface="Courier New" panose="02070309020205020404" pitchFamily="49" charset="0"/>
              </a:rPr>
              <a:t>           (</a:t>
            </a:r>
            <a:r>
              <a:rPr lang="en-US" dirty="0">
                <a:solidFill>
                  <a:srgbClr val="D4DF33"/>
                </a:solidFill>
                <a:latin typeface="Consolas" panose="020B0609020204030204" pitchFamily="49" charset="0"/>
                <a:cs typeface="Courier New" panose="02070309020205020404" pitchFamily="49" charset="0"/>
              </a:rPr>
              <a:t>lambda </a:t>
            </a:r>
            <a:r>
              <a:rPr lang="en-US" dirty="0">
                <a:latin typeface="Consolas" panose="020B0609020204030204" pitchFamily="49" charset="0"/>
                <a:cs typeface="Courier New" panose="02070309020205020404" pitchFamily="49" charset="0"/>
              </a:rPr>
              <a:t>word: word == word[::-1], </a:t>
            </a:r>
          </a:p>
          <a:p>
            <a:pPr marL="432000" lvl="2" indent="0">
              <a:buNone/>
            </a:pPr>
            <a:r>
              <a:rPr lang="en-US" dirty="0">
                <a:latin typeface="Consolas" panose="020B0609020204030204" pitchFamily="49" charset="0"/>
                <a:cs typeface="Courier New" panose="02070309020205020404" pitchFamily="49" charset="0"/>
              </a:rPr>
              <a:t>            l))</a:t>
            </a:r>
          </a:p>
          <a:p>
            <a:endParaRPr lang="en-US" dirty="0">
              <a:latin typeface="Consolas" panose="020B0609020204030204" pitchFamily="49" charset="0"/>
              <a:cs typeface="Courier New" panose="02070309020205020404" pitchFamily="49" charset="0"/>
            </a:endParaRPr>
          </a:p>
          <a:p>
            <a:r>
              <a:rPr lang="en-US" dirty="0">
                <a:latin typeface="Consolas" panose="020B0609020204030204" pitchFamily="49" charset="0"/>
                <a:cs typeface="Courier New" panose="02070309020205020404" pitchFamily="49" charset="0"/>
              </a:rPr>
              <a:t>&gt;&gt;&gt; </a:t>
            </a:r>
            <a:r>
              <a:rPr lang="en-US" dirty="0">
                <a:solidFill>
                  <a:srgbClr val="D4DF33"/>
                </a:solidFill>
                <a:latin typeface="Consolas" panose="020B0609020204030204" pitchFamily="49" charset="0"/>
                <a:cs typeface="Courier New" panose="02070309020205020404" pitchFamily="49" charset="0"/>
              </a:rPr>
              <a:t>print</a:t>
            </a:r>
            <a:r>
              <a:rPr lang="en-US" dirty="0">
                <a:latin typeface="Consolas" panose="020B0609020204030204" pitchFamily="49" charset="0"/>
                <a:cs typeface="Courier New" panose="02070309020205020404" pitchFamily="49" charset="0"/>
              </a:rPr>
              <a:t>(palindromes)</a:t>
            </a:r>
            <a:r>
              <a:rPr lang="en-US" b="1" dirty="0">
                <a:latin typeface="Consolas" panose="020B0609020204030204" pitchFamily="49" charset="0"/>
                <a:cs typeface="Courier New" panose="02070309020205020404" pitchFamily="49" charset="0"/>
              </a:rPr>
              <a:t> </a:t>
            </a:r>
          </a:p>
        </p:txBody>
      </p:sp>
      <p:grpSp>
        <p:nvGrpSpPr>
          <p:cNvPr id="5" name="Group 4"/>
          <p:cNvGrpSpPr>
            <a:grpSpLocks noChangeAspect="1"/>
          </p:cNvGrpSpPr>
          <p:nvPr/>
        </p:nvGrpSpPr>
        <p:grpSpPr>
          <a:xfrm>
            <a:off x="1075270" y="2467356"/>
            <a:ext cx="1914144" cy="1914144"/>
            <a:chOff x="628650" y="3868738"/>
            <a:chExt cx="269875" cy="269875"/>
          </a:xfrm>
        </p:grpSpPr>
        <p:sp>
          <p:nvSpPr>
            <p:cNvPr id="6" name="Oval 42"/>
            <p:cNvSpPr>
              <a:spLocks noChangeArrowheads="1"/>
            </p:cNvSpPr>
            <p:nvPr/>
          </p:nvSpPr>
          <p:spPr bwMode="auto">
            <a:xfrm>
              <a:off x="628650"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 name="Freeform 43"/>
            <p:cNvSpPr>
              <a:spLocks noEditPoints="1"/>
            </p:cNvSpPr>
            <p:nvPr/>
          </p:nvSpPr>
          <p:spPr bwMode="auto">
            <a:xfrm>
              <a:off x="731837" y="3929063"/>
              <a:ext cx="63500" cy="147637"/>
            </a:xfrm>
            <a:custGeom>
              <a:avLst/>
              <a:gdLst>
                <a:gd name="T0" fmla="*/ 178 w 296"/>
                <a:gd name="T1" fmla="*/ 571 h 689"/>
                <a:gd name="T2" fmla="*/ 198 w 296"/>
                <a:gd name="T3" fmla="*/ 620 h 689"/>
                <a:gd name="T4" fmla="*/ 178 w 296"/>
                <a:gd name="T5" fmla="*/ 668 h 689"/>
                <a:gd name="T6" fmla="*/ 129 w 296"/>
                <a:gd name="T7" fmla="*/ 689 h 689"/>
                <a:gd name="T8" fmla="*/ 81 w 296"/>
                <a:gd name="T9" fmla="*/ 668 h 689"/>
                <a:gd name="T10" fmla="*/ 61 w 296"/>
                <a:gd name="T11" fmla="*/ 620 h 689"/>
                <a:gd name="T12" fmla="*/ 81 w 296"/>
                <a:gd name="T13" fmla="*/ 571 h 689"/>
                <a:gd name="T14" fmla="*/ 129 w 296"/>
                <a:gd name="T15" fmla="*/ 551 h 689"/>
                <a:gd name="T16" fmla="*/ 178 w 296"/>
                <a:gd name="T17" fmla="*/ 571 h 689"/>
                <a:gd name="T18" fmla="*/ 251 w 296"/>
                <a:gd name="T19" fmla="*/ 38 h 689"/>
                <a:gd name="T20" fmla="*/ 137 w 296"/>
                <a:gd name="T21" fmla="*/ 0 h 689"/>
                <a:gd name="T22" fmla="*/ 0 w 296"/>
                <a:gd name="T23" fmla="*/ 38 h 689"/>
                <a:gd name="T24" fmla="*/ 33 w 296"/>
                <a:gd name="T25" fmla="*/ 103 h 689"/>
                <a:gd name="T26" fmla="*/ 114 w 296"/>
                <a:gd name="T27" fmla="*/ 69 h 689"/>
                <a:gd name="T28" fmla="*/ 211 w 296"/>
                <a:gd name="T29" fmla="*/ 150 h 689"/>
                <a:gd name="T30" fmla="*/ 197 w 296"/>
                <a:gd name="T31" fmla="*/ 199 h 689"/>
                <a:gd name="T32" fmla="*/ 139 w 296"/>
                <a:gd name="T33" fmla="*/ 273 h 689"/>
                <a:gd name="T34" fmla="*/ 85 w 296"/>
                <a:gd name="T35" fmla="*/ 354 h 689"/>
                <a:gd name="T36" fmla="*/ 73 w 296"/>
                <a:gd name="T37" fmla="*/ 421 h 689"/>
                <a:gd name="T38" fmla="*/ 88 w 296"/>
                <a:gd name="T39" fmla="*/ 484 h 689"/>
                <a:gd name="T40" fmla="*/ 148 w 296"/>
                <a:gd name="T41" fmla="*/ 484 h 689"/>
                <a:gd name="T42" fmla="*/ 142 w 296"/>
                <a:gd name="T43" fmla="*/ 442 h 689"/>
                <a:gd name="T44" fmla="*/ 182 w 296"/>
                <a:gd name="T45" fmla="*/ 332 h 689"/>
                <a:gd name="T46" fmla="*/ 249 w 296"/>
                <a:gd name="T47" fmla="*/ 261 h 689"/>
                <a:gd name="T48" fmla="*/ 284 w 296"/>
                <a:gd name="T49" fmla="*/ 205 h 689"/>
                <a:gd name="T50" fmla="*/ 296 w 296"/>
                <a:gd name="T51" fmla="*/ 142 h 689"/>
                <a:gd name="T52" fmla="*/ 251 w 296"/>
                <a:gd name="T53" fmla="*/ 3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689">
                  <a:moveTo>
                    <a:pt x="178" y="571"/>
                  </a:moveTo>
                  <a:cubicBezTo>
                    <a:pt x="191" y="585"/>
                    <a:pt x="198" y="601"/>
                    <a:pt x="198" y="620"/>
                  </a:cubicBezTo>
                  <a:cubicBezTo>
                    <a:pt x="198" y="639"/>
                    <a:pt x="191" y="655"/>
                    <a:pt x="178" y="668"/>
                  </a:cubicBezTo>
                  <a:cubicBezTo>
                    <a:pt x="164" y="682"/>
                    <a:pt x="148" y="689"/>
                    <a:pt x="129" y="689"/>
                  </a:cubicBezTo>
                  <a:cubicBezTo>
                    <a:pt x="110" y="689"/>
                    <a:pt x="94" y="682"/>
                    <a:pt x="81" y="668"/>
                  </a:cubicBezTo>
                  <a:cubicBezTo>
                    <a:pt x="67" y="655"/>
                    <a:pt x="61" y="639"/>
                    <a:pt x="61" y="620"/>
                  </a:cubicBezTo>
                  <a:cubicBezTo>
                    <a:pt x="61" y="601"/>
                    <a:pt x="67" y="585"/>
                    <a:pt x="81" y="571"/>
                  </a:cubicBezTo>
                  <a:cubicBezTo>
                    <a:pt x="94" y="558"/>
                    <a:pt x="110" y="551"/>
                    <a:pt x="129" y="551"/>
                  </a:cubicBezTo>
                  <a:cubicBezTo>
                    <a:pt x="148" y="551"/>
                    <a:pt x="164" y="558"/>
                    <a:pt x="178" y="571"/>
                  </a:cubicBezTo>
                  <a:close/>
                  <a:moveTo>
                    <a:pt x="251" y="38"/>
                  </a:moveTo>
                  <a:cubicBezTo>
                    <a:pt x="220" y="13"/>
                    <a:pt x="183" y="0"/>
                    <a:pt x="137" y="0"/>
                  </a:cubicBezTo>
                  <a:cubicBezTo>
                    <a:pt x="76" y="0"/>
                    <a:pt x="30" y="12"/>
                    <a:pt x="0" y="38"/>
                  </a:cubicBezTo>
                  <a:cubicBezTo>
                    <a:pt x="33" y="103"/>
                    <a:pt x="33" y="103"/>
                    <a:pt x="33" y="103"/>
                  </a:cubicBezTo>
                  <a:cubicBezTo>
                    <a:pt x="56" y="81"/>
                    <a:pt x="83" y="69"/>
                    <a:pt x="114" y="69"/>
                  </a:cubicBezTo>
                  <a:cubicBezTo>
                    <a:pt x="179" y="69"/>
                    <a:pt x="211" y="96"/>
                    <a:pt x="211" y="150"/>
                  </a:cubicBezTo>
                  <a:cubicBezTo>
                    <a:pt x="211" y="166"/>
                    <a:pt x="206" y="182"/>
                    <a:pt x="197" y="199"/>
                  </a:cubicBezTo>
                  <a:cubicBezTo>
                    <a:pt x="187" y="216"/>
                    <a:pt x="168" y="241"/>
                    <a:pt x="139" y="273"/>
                  </a:cubicBezTo>
                  <a:cubicBezTo>
                    <a:pt x="111" y="304"/>
                    <a:pt x="93" y="332"/>
                    <a:pt x="85" y="354"/>
                  </a:cubicBezTo>
                  <a:cubicBezTo>
                    <a:pt x="77" y="377"/>
                    <a:pt x="73" y="400"/>
                    <a:pt x="73" y="421"/>
                  </a:cubicBezTo>
                  <a:cubicBezTo>
                    <a:pt x="73" y="434"/>
                    <a:pt x="78" y="455"/>
                    <a:pt x="88" y="484"/>
                  </a:cubicBezTo>
                  <a:cubicBezTo>
                    <a:pt x="148" y="484"/>
                    <a:pt x="148" y="484"/>
                    <a:pt x="148" y="484"/>
                  </a:cubicBezTo>
                  <a:cubicBezTo>
                    <a:pt x="144" y="463"/>
                    <a:pt x="142" y="449"/>
                    <a:pt x="142" y="442"/>
                  </a:cubicBezTo>
                  <a:cubicBezTo>
                    <a:pt x="142" y="402"/>
                    <a:pt x="155" y="365"/>
                    <a:pt x="182" y="332"/>
                  </a:cubicBezTo>
                  <a:cubicBezTo>
                    <a:pt x="249" y="261"/>
                    <a:pt x="249" y="261"/>
                    <a:pt x="249" y="261"/>
                  </a:cubicBezTo>
                  <a:cubicBezTo>
                    <a:pt x="265" y="244"/>
                    <a:pt x="277" y="225"/>
                    <a:pt x="284" y="205"/>
                  </a:cubicBezTo>
                  <a:cubicBezTo>
                    <a:pt x="292" y="185"/>
                    <a:pt x="296" y="164"/>
                    <a:pt x="296" y="142"/>
                  </a:cubicBezTo>
                  <a:cubicBezTo>
                    <a:pt x="296" y="99"/>
                    <a:pt x="281" y="64"/>
                    <a:pt x="251" y="3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custDataLst>
      <p:tags r:id="rId2"/>
    </p:custDataLst>
    <p:extLst>
      <p:ext uri="{BB962C8B-B14F-4D97-AF65-F5344CB8AC3E}">
        <p14:creationId xmlns:p14="http://schemas.microsoft.com/office/powerpoint/2010/main" val="4284604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1697"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ee4pContent1"/>
          <p:cNvSpPr txBox="1"/>
          <p:nvPr>
            <p:custDataLst>
              <p:tags r:id="rId4"/>
            </p:custDataLst>
          </p:nvPr>
        </p:nvSpPr>
        <p:spPr>
          <a:xfrm>
            <a:off x="4676775" y="2026887"/>
            <a:ext cx="7515225" cy="1915482"/>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solidFill>
                  <a:schemeClr val="bg1"/>
                </a:solidFill>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bg1"/>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solidFill>
                  <a:schemeClr val="bg1"/>
                </a:solidFill>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bg1"/>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bg1"/>
                </a:solidFill>
                <a:latin typeface="Trebuchet MS" panose="020B0603020202020204" pitchFamily="34" charset="0"/>
                <a:sym typeface="Trebuchet MS" panose="020B0603020202020204" pitchFamily="34" charset="0"/>
              </a:defRPr>
            </a:lvl9pPr>
          </a:lstStyle>
          <a:p>
            <a:r>
              <a:rPr lang="en-US" dirty="0">
                <a:latin typeface="Consolas" panose="020B0609020204030204" pitchFamily="49" charset="0"/>
                <a:cs typeface="Courier New" panose="02070309020205020404" pitchFamily="49" charset="0"/>
              </a:rPr>
              <a:t>&gt;&gt;&gt; l = ("madam", "freer", "kayak", "kiosk")</a:t>
            </a:r>
          </a:p>
          <a:p>
            <a:endParaRPr lang="en-US" dirty="0">
              <a:latin typeface="Consolas" panose="020B0609020204030204" pitchFamily="49" charset="0"/>
              <a:cs typeface="Courier New" panose="02070309020205020404" pitchFamily="49" charset="0"/>
            </a:endParaRPr>
          </a:p>
          <a:p>
            <a:r>
              <a:rPr lang="en-US" dirty="0">
                <a:latin typeface="Consolas" panose="020B0609020204030204" pitchFamily="49" charset="0"/>
                <a:cs typeface="Courier New" panose="02070309020205020404" pitchFamily="49" charset="0"/>
              </a:rPr>
              <a:t>&gt;&gt;&gt; pal = list(filter</a:t>
            </a:r>
          </a:p>
          <a:p>
            <a:pPr marL="432000" lvl="2" indent="0">
              <a:buNone/>
            </a:pPr>
            <a:r>
              <a:rPr lang="en-US" dirty="0">
                <a:latin typeface="Consolas" panose="020B0609020204030204" pitchFamily="49" charset="0"/>
                <a:cs typeface="Courier New" panose="02070309020205020404" pitchFamily="49" charset="0"/>
              </a:rPr>
              <a:t>           (lambda word: word == word[::-1], </a:t>
            </a:r>
          </a:p>
          <a:p>
            <a:pPr marL="432000" lvl="2" indent="0">
              <a:buNone/>
            </a:pPr>
            <a:r>
              <a:rPr lang="en-US" dirty="0">
                <a:latin typeface="Consolas" panose="020B0609020204030204" pitchFamily="49" charset="0"/>
                <a:cs typeface="Courier New" panose="02070309020205020404" pitchFamily="49" charset="0"/>
              </a:rPr>
              <a:t>            l))</a:t>
            </a:r>
          </a:p>
          <a:p>
            <a:endParaRPr lang="en-US" dirty="0">
              <a:latin typeface="Consolas" panose="020B0609020204030204" pitchFamily="49" charset="0"/>
              <a:cs typeface="Courier New" panose="02070309020205020404" pitchFamily="49" charset="0"/>
            </a:endParaRPr>
          </a:p>
          <a:p>
            <a:r>
              <a:rPr lang="en-US" dirty="0">
                <a:latin typeface="Consolas" panose="020B0609020204030204" pitchFamily="49" charset="0"/>
                <a:cs typeface="Courier New" panose="02070309020205020404" pitchFamily="49" charset="0"/>
              </a:rPr>
              <a:t>&gt;&gt;&gt; print(palindromes)</a:t>
            </a:r>
            <a:r>
              <a:rPr lang="en-US" b="1" dirty="0">
                <a:latin typeface="Consolas" panose="020B0609020204030204" pitchFamily="49" charset="0"/>
                <a:cs typeface="Courier New" panose="02070309020205020404" pitchFamily="49" charset="0"/>
              </a:rPr>
              <a:t> </a:t>
            </a:r>
          </a:p>
        </p:txBody>
      </p:sp>
      <p:grpSp>
        <p:nvGrpSpPr>
          <p:cNvPr id="5" name="Group 4"/>
          <p:cNvGrpSpPr>
            <a:grpSpLocks noChangeAspect="1"/>
          </p:cNvGrpSpPr>
          <p:nvPr/>
        </p:nvGrpSpPr>
        <p:grpSpPr>
          <a:xfrm>
            <a:off x="1075270" y="2467356"/>
            <a:ext cx="1914144" cy="1914144"/>
            <a:chOff x="628650" y="3868738"/>
            <a:chExt cx="269875" cy="269875"/>
          </a:xfrm>
        </p:grpSpPr>
        <p:sp>
          <p:nvSpPr>
            <p:cNvPr id="6" name="Oval 42"/>
            <p:cNvSpPr>
              <a:spLocks noChangeArrowheads="1"/>
            </p:cNvSpPr>
            <p:nvPr/>
          </p:nvSpPr>
          <p:spPr bwMode="auto">
            <a:xfrm>
              <a:off x="628650"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 name="Freeform 43"/>
            <p:cNvSpPr>
              <a:spLocks noEditPoints="1"/>
            </p:cNvSpPr>
            <p:nvPr/>
          </p:nvSpPr>
          <p:spPr bwMode="auto">
            <a:xfrm>
              <a:off x="731837" y="3929063"/>
              <a:ext cx="63500" cy="147637"/>
            </a:xfrm>
            <a:custGeom>
              <a:avLst/>
              <a:gdLst>
                <a:gd name="T0" fmla="*/ 178 w 296"/>
                <a:gd name="T1" fmla="*/ 571 h 689"/>
                <a:gd name="T2" fmla="*/ 198 w 296"/>
                <a:gd name="T3" fmla="*/ 620 h 689"/>
                <a:gd name="T4" fmla="*/ 178 w 296"/>
                <a:gd name="T5" fmla="*/ 668 h 689"/>
                <a:gd name="T6" fmla="*/ 129 w 296"/>
                <a:gd name="T7" fmla="*/ 689 h 689"/>
                <a:gd name="T8" fmla="*/ 81 w 296"/>
                <a:gd name="T9" fmla="*/ 668 h 689"/>
                <a:gd name="T10" fmla="*/ 61 w 296"/>
                <a:gd name="T11" fmla="*/ 620 h 689"/>
                <a:gd name="T12" fmla="*/ 81 w 296"/>
                <a:gd name="T13" fmla="*/ 571 h 689"/>
                <a:gd name="T14" fmla="*/ 129 w 296"/>
                <a:gd name="T15" fmla="*/ 551 h 689"/>
                <a:gd name="T16" fmla="*/ 178 w 296"/>
                <a:gd name="T17" fmla="*/ 571 h 689"/>
                <a:gd name="T18" fmla="*/ 251 w 296"/>
                <a:gd name="T19" fmla="*/ 38 h 689"/>
                <a:gd name="T20" fmla="*/ 137 w 296"/>
                <a:gd name="T21" fmla="*/ 0 h 689"/>
                <a:gd name="T22" fmla="*/ 0 w 296"/>
                <a:gd name="T23" fmla="*/ 38 h 689"/>
                <a:gd name="T24" fmla="*/ 33 w 296"/>
                <a:gd name="T25" fmla="*/ 103 h 689"/>
                <a:gd name="T26" fmla="*/ 114 w 296"/>
                <a:gd name="T27" fmla="*/ 69 h 689"/>
                <a:gd name="T28" fmla="*/ 211 w 296"/>
                <a:gd name="T29" fmla="*/ 150 h 689"/>
                <a:gd name="T30" fmla="*/ 197 w 296"/>
                <a:gd name="T31" fmla="*/ 199 h 689"/>
                <a:gd name="T32" fmla="*/ 139 w 296"/>
                <a:gd name="T33" fmla="*/ 273 h 689"/>
                <a:gd name="T34" fmla="*/ 85 w 296"/>
                <a:gd name="T35" fmla="*/ 354 h 689"/>
                <a:gd name="T36" fmla="*/ 73 w 296"/>
                <a:gd name="T37" fmla="*/ 421 h 689"/>
                <a:gd name="T38" fmla="*/ 88 w 296"/>
                <a:gd name="T39" fmla="*/ 484 h 689"/>
                <a:gd name="T40" fmla="*/ 148 w 296"/>
                <a:gd name="T41" fmla="*/ 484 h 689"/>
                <a:gd name="T42" fmla="*/ 142 w 296"/>
                <a:gd name="T43" fmla="*/ 442 h 689"/>
                <a:gd name="T44" fmla="*/ 182 w 296"/>
                <a:gd name="T45" fmla="*/ 332 h 689"/>
                <a:gd name="T46" fmla="*/ 249 w 296"/>
                <a:gd name="T47" fmla="*/ 261 h 689"/>
                <a:gd name="T48" fmla="*/ 284 w 296"/>
                <a:gd name="T49" fmla="*/ 205 h 689"/>
                <a:gd name="T50" fmla="*/ 296 w 296"/>
                <a:gd name="T51" fmla="*/ 142 h 689"/>
                <a:gd name="T52" fmla="*/ 251 w 296"/>
                <a:gd name="T53" fmla="*/ 3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689">
                  <a:moveTo>
                    <a:pt x="178" y="571"/>
                  </a:moveTo>
                  <a:cubicBezTo>
                    <a:pt x="191" y="585"/>
                    <a:pt x="198" y="601"/>
                    <a:pt x="198" y="620"/>
                  </a:cubicBezTo>
                  <a:cubicBezTo>
                    <a:pt x="198" y="639"/>
                    <a:pt x="191" y="655"/>
                    <a:pt x="178" y="668"/>
                  </a:cubicBezTo>
                  <a:cubicBezTo>
                    <a:pt x="164" y="682"/>
                    <a:pt x="148" y="689"/>
                    <a:pt x="129" y="689"/>
                  </a:cubicBezTo>
                  <a:cubicBezTo>
                    <a:pt x="110" y="689"/>
                    <a:pt x="94" y="682"/>
                    <a:pt x="81" y="668"/>
                  </a:cubicBezTo>
                  <a:cubicBezTo>
                    <a:pt x="67" y="655"/>
                    <a:pt x="61" y="639"/>
                    <a:pt x="61" y="620"/>
                  </a:cubicBezTo>
                  <a:cubicBezTo>
                    <a:pt x="61" y="601"/>
                    <a:pt x="67" y="585"/>
                    <a:pt x="81" y="571"/>
                  </a:cubicBezTo>
                  <a:cubicBezTo>
                    <a:pt x="94" y="558"/>
                    <a:pt x="110" y="551"/>
                    <a:pt x="129" y="551"/>
                  </a:cubicBezTo>
                  <a:cubicBezTo>
                    <a:pt x="148" y="551"/>
                    <a:pt x="164" y="558"/>
                    <a:pt x="178" y="571"/>
                  </a:cubicBezTo>
                  <a:close/>
                  <a:moveTo>
                    <a:pt x="251" y="38"/>
                  </a:moveTo>
                  <a:cubicBezTo>
                    <a:pt x="220" y="13"/>
                    <a:pt x="183" y="0"/>
                    <a:pt x="137" y="0"/>
                  </a:cubicBezTo>
                  <a:cubicBezTo>
                    <a:pt x="76" y="0"/>
                    <a:pt x="30" y="12"/>
                    <a:pt x="0" y="38"/>
                  </a:cubicBezTo>
                  <a:cubicBezTo>
                    <a:pt x="33" y="103"/>
                    <a:pt x="33" y="103"/>
                    <a:pt x="33" y="103"/>
                  </a:cubicBezTo>
                  <a:cubicBezTo>
                    <a:pt x="56" y="81"/>
                    <a:pt x="83" y="69"/>
                    <a:pt x="114" y="69"/>
                  </a:cubicBezTo>
                  <a:cubicBezTo>
                    <a:pt x="179" y="69"/>
                    <a:pt x="211" y="96"/>
                    <a:pt x="211" y="150"/>
                  </a:cubicBezTo>
                  <a:cubicBezTo>
                    <a:pt x="211" y="166"/>
                    <a:pt x="206" y="182"/>
                    <a:pt x="197" y="199"/>
                  </a:cubicBezTo>
                  <a:cubicBezTo>
                    <a:pt x="187" y="216"/>
                    <a:pt x="168" y="241"/>
                    <a:pt x="139" y="273"/>
                  </a:cubicBezTo>
                  <a:cubicBezTo>
                    <a:pt x="111" y="304"/>
                    <a:pt x="93" y="332"/>
                    <a:pt x="85" y="354"/>
                  </a:cubicBezTo>
                  <a:cubicBezTo>
                    <a:pt x="77" y="377"/>
                    <a:pt x="73" y="400"/>
                    <a:pt x="73" y="421"/>
                  </a:cubicBezTo>
                  <a:cubicBezTo>
                    <a:pt x="73" y="434"/>
                    <a:pt x="78" y="455"/>
                    <a:pt x="88" y="484"/>
                  </a:cubicBezTo>
                  <a:cubicBezTo>
                    <a:pt x="148" y="484"/>
                    <a:pt x="148" y="484"/>
                    <a:pt x="148" y="484"/>
                  </a:cubicBezTo>
                  <a:cubicBezTo>
                    <a:pt x="144" y="463"/>
                    <a:pt x="142" y="449"/>
                    <a:pt x="142" y="442"/>
                  </a:cubicBezTo>
                  <a:cubicBezTo>
                    <a:pt x="142" y="402"/>
                    <a:pt x="155" y="365"/>
                    <a:pt x="182" y="332"/>
                  </a:cubicBezTo>
                  <a:cubicBezTo>
                    <a:pt x="249" y="261"/>
                    <a:pt x="249" y="261"/>
                    <a:pt x="249" y="261"/>
                  </a:cubicBezTo>
                  <a:cubicBezTo>
                    <a:pt x="265" y="244"/>
                    <a:pt x="277" y="225"/>
                    <a:pt x="284" y="205"/>
                  </a:cubicBezTo>
                  <a:cubicBezTo>
                    <a:pt x="292" y="185"/>
                    <a:pt x="296" y="164"/>
                    <a:pt x="296" y="142"/>
                  </a:cubicBezTo>
                  <a:cubicBezTo>
                    <a:pt x="296" y="99"/>
                    <a:pt x="281" y="64"/>
                    <a:pt x="251" y="3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8" name="Rectangle 7"/>
          <p:cNvSpPr/>
          <p:nvPr/>
        </p:nvSpPr>
        <p:spPr>
          <a:xfrm>
            <a:off x="4476750" y="4684514"/>
            <a:ext cx="5117106" cy="523220"/>
          </a:xfrm>
          <a:prstGeom prst="rect">
            <a:avLst/>
          </a:prstGeom>
        </p:spPr>
        <p:txBody>
          <a:bodyPr wrap="none">
            <a:spAutoFit/>
          </a:bodyPr>
          <a:lstStyle/>
          <a:p>
            <a:r>
              <a:rPr lang="fr-FR" sz="2800" dirty="0">
                <a:solidFill>
                  <a:srgbClr val="FFFFFF"/>
                </a:solidFill>
              </a:rPr>
              <a:t>Output       </a:t>
            </a:r>
            <a:r>
              <a:rPr lang="fr-FR" sz="2800" dirty="0">
                <a:solidFill>
                  <a:srgbClr val="D4DF33"/>
                </a:solidFill>
              </a:rPr>
              <a:t>["</a:t>
            </a:r>
            <a:r>
              <a:rPr lang="fr-FR" sz="2800" dirty="0" err="1">
                <a:solidFill>
                  <a:srgbClr val="D4DF33"/>
                </a:solidFill>
              </a:rPr>
              <a:t>madam</a:t>
            </a:r>
            <a:r>
              <a:rPr lang="fr-FR" sz="2800" dirty="0">
                <a:solidFill>
                  <a:srgbClr val="D4DF33"/>
                </a:solidFill>
              </a:rPr>
              <a:t>", "kayak"]</a:t>
            </a:r>
            <a:endParaRPr lang="en-US" sz="2800" dirty="0" err="1">
              <a:solidFill>
                <a:srgbClr val="D4DF33"/>
              </a:solidFill>
            </a:endParaRPr>
          </a:p>
        </p:txBody>
      </p:sp>
    </p:spTree>
    <p:custDataLst>
      <p:tags r:id="rId2"/>
    </p:custDataLst>
    <p:extLst>
      <p:ext uri="{BB962C8B-B14F-4D97-AF65-F5344CB8AC3E}">
        <p14:creationId xmlns:p14="http://schemas.microsoft.com/office/powerpoint/2010/main" val="4922807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771"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ee4pContent1"/>
          <p:cNvSpPr txBox="1"/>
          <p:nvPr>
            <p:custDataLst>
              <p:tags r:id="rId4"/>
            </p:custDataLst>
          </p:nvPr>
        </p:nvSpPr>
        <p:spPr>
          <a:xfrm>
            <a:off x="4476750" y="1808372"/>
            <a:ext cx="7515225" cy="3220847"/>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solidFill>
                  <a:schemeClr val="bg1"/>
                </a:solidFill>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bg1"/>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solidFill>
                  <a:schemeClr val="bg1"/>
                </a:solidFill>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bg1"/>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bg1"/>
                </a:solidFill>
                <a:latin typeface="Trebuchet MS" panose="020B0603020202020204" pitchFamily="34" charset="0"/>
                <a:sym typeface="Trebuchet MS" panose="020B0603020202020204" pitchFamily="34" charset="0"/>
              </a:defRPr>
            </a:lvl9pPr>
          </a:lstStyle>
          <a:p>
            <a:r>
              <a:rPr lang="en-US" dirty="0">
                <a:latin typeface="Consolas" panose="020B0609020204030204" pitchFamily="49" charset="0"/>
                <a:cs typeface="Courier New" panose="02070309020205020404" pitchFamily="49" charset="0"/>
              </a:rPr>
              <a:t>&gt;&gt;&gt; items = ['Banana', 'Apple', 'Orange' ]</a:t>
            </a:r>
          </a:p>
          <a:p>
            <a:r>
              <a:rPr lang="en-US" dirty="0">
                <a:latin typeface="Consolas" panose="020B0609020204030204" pitchFamily="49" charset="0"/>
                <a:cs typeface="Courier New" panose="02070309020205020404" pitchFamily="49" charset="0"/>
              </a:rPr>
              <a:t>&gt;&gt;&gt; </a:t>
            </a:r>
            <a:r>
              <a:rPr lang="en-US" dirty="0" err="1">
                <a:latin typeface="Consolas" panose="020B0609020204030204" pitchFamily="49" charset="0"/>
                <a:cs typeface="Courier New" panose="02070309020205020404" pitchFamily="49" charset="0"/>
              </a:rPr>
              <a:t>qty</a:t>
            </a:r>
            <a:r>
              <a:rPr lang="en-US" dirty="0">
                <a:latin typeface="Consolas" panose="020B0609020204030204" pitchFamily="49" charset="0"/>
                <a:cs typeface="Courier New" panose="02070309020205020404" pitchFamily="49" charset="0"/>
              </a:rPr>
              <a:t> = [1, 2, 3]</a:t>
            </a:r>
          </a:p>
          <a:p>
            <a:endParaRPr lang="en-US" dirty="0">
              <a:latin typeface="Consolas" panose="020B0609020204030204" pitchFamily="49" charset="0"/>
              <a:cs typeface="Courier New" panose="02070309020205020404" pitchFamily="49" charset="0"/>
            </a:endParaRPr>
          </a:p>
          <a:p>
            <a:r>
              <a:rPr lang="en-US" dirty="0">
                <a:latin typeface="Consolas" panose="020B0609020204030204" pitchFamily="49" charset="0"/>
                <a:cs typeface="Courier New" panose="02070309020205020404" pitchFamily="49" charset="0"/>
              </a:rPr>
              <a:t>&gt;&gt;&gt; l = </a:t>
            </a:r>
            <a:r>
              <a:rPr lang="en-US" dirty="0">
                <a:solidFill>
                  <a:srgbClr val="D4DF33"/>
                </a:solidFill>
                <a:latin typeface="Consolas" panose="020B0609020204030204" pitchFamily="49" charset="0"/>
                <a:cs typeface="Courier New" panose="02070309020205020404" pitchFamily="49" charset="0"/>
              </a:rPr>
              <a:t>list</a:t>
            </a:r>
            <a:r>
              <a:rPr lang="en-US" dirty="0">
                <a:latin typeface="Consolas" panose="020B0609020204030204" pitchFamily="49" charset="0"/>
                <a:cs typeface="Courier New" panose="02070309020205020404" pitchFamily="49" charset="0"/>
              </a:rPr>
              <a:t>(</a:t>
            </a:r>
            <a:r>
              <a:rPr lang="en-US" dirty="0">
                <a:solidFill>
                  <a:srgbClr val="D4DF33"/>
                </a:solidFill>
                <a:latin typeface="Consolas" panose="020B0609020204030204" pitchFamily="49" charset="0"/>
                <a:cs typeface="Courier New" panose="02070309020205020404" pitchFamily="49" charset="0"/>
              </a:rPr>
              <a:t>zip</a:t>
            </a:r>
            <a:r>
              <a:rPr lang="en-US" dirty="0">
                <a:latin typeface="Consolas" panose="020B0609020204030204" pitchFamily="49" charset="0"/>
                <a:cs typeface="Courier New" panose="02070309020205020404" pitchFamily="49" charset="0"/>
              </a:rPr>
              <a:t>(items, </a:t>
            </a:r>
            <a:r>
              <a:rPr lang="en-US" dirty="0">
                <a:solidFill>
                  <a:srgbClr val="D4DF33"/>
                </a:solidFill>
                <a:latin typeface="Consolas" panose="020B0609020204030204" pitchFamily="49" charset="0"/>
                <a:cs typeface="Courier New" panose="02070309020205020404" pitchFamily="49" charset="0"/>
              </a:rPr>
              <a:t>map</a:t>
            </a:r>
            <a:r>
              <a:rPr lang="en-US" dirty="0">
                <a:latin typeface="Consolas" panose="020B0609020204030204" pitchFamily="49" charset="0"/>
                <a:cs typeface="Courier New" panose="02070309020205020404" pitchFamily="49" charset="0"/>
              </a:rPr>
              <a:t>(</a:t>
            </a:r>
            <a:r>
              <a:rPr lang="en-US" dirty="0">
                <a:solidFill>
                  <a:srgbClr val="D4DF33"/>
                </a:solidFill>
                <a:latin typeface="Consolas" panose="020B0609020204030204" pitchFamily="49" charset="0"/>
                <a:cs typeface="Courier New" panose="02070309020205020404" pitchFamily="49" charset="0"/>
              </a:rPr>
              <a:t>lambda</a:t>
            </a:r>
            <a:r>
              <a:rPr lang="en-US" dirty="0">
                <a:latin typeface="Consolas" panose="020B0609020204030204" pitchFamily="49" charset="0"/>
                <a:cs typeface="Courier New" panose="02070309020205020404" pitchFamily="49" charset="0"/>
              </a:rPr>
              <a:t> x: x*10, </a:t>
            </a:r>
            <a:r>
              <a:rPr lang="en-US" dirty="0" err="1">
                <a:latin typeface="Consolas" panose="020B0609020204030204" pitchFamily="49" charset="0"/>
                <a:cs typeface="Courier New" panose="02070309020205020404" pitchFamily="49" charset="0"/>
              </a:rPr>
              <a:t>qty</a:t>
            </a:r>
            <a:r>
              <a:rPr lang="en-US" dirty="0">
                <a:latin typeface="Consolas" panose="020B0609020204030204" pitchFamily="49" charset="0"/>
                <a:cs typeface="Courier New" panose="02070309020205020404" pitchFamily="49" charset="0"/>
              </a:rPr>
              <a:t>))</a:t>
            </a:r>
          </a:p>
          <a:p>
            <a:endParaRPr lang="en-US" dirty="0">
              <a:latin typeface="Consolas" panose="020B0609020204030204" pitchFamily="49" charset="0"/>
              <a:cs typeface="Courier New" panose="02070309020205020404" pitchFamily="49" charset="0"/>
            </a:endParaRPr>
          </a:p>
          <a:p>
            <a:r>
              <a:rPr lang="en-US" dirty="0">
                <a:solidFill>
                  <a:srgbClr val="FFFFFF"/>
                </a:solidFill>
                <a:latin typeface="Consolas" panose="020B0609020204030204" pitchFamily="49" charset="0"/>
                <a:cs typeface="Courier New" panose="02070309020205020404" pitchFamily="49" charset="0"/>
              </a:rPr>
              <a:t>&gt;&gt;&gt;</a:t>
            </a:r>
            <a:r>
              <a:rPr lang="en-US" dirty="0">
                <a:solidFill>
                  <a:srgbClr val="D4DF33"/>
                </a:solidFill>
                <a:latin typeface="Consolas" panose="020B0609020204030204" pitchFamily="49" charset="0"/>
                <a:cs typeface="Courier New" panose="02070309020205020404" pitchFamily="49" charset="0"/>
              </a:rPr>
              <a:t> list</a:t>
            </a:r>
            <a:r>
              <a:rPr lang="en-US" dirty="0">
                <a:latin typeface="Consolas" panose="020B0609020204030204" pitchFamily="49" charset="0"/>
                <a:cs typeface="Courier New" panose="02070309020205020404" pitchFamily="49" charset="0"/>
              </a:rPr>
              <a:t>(</a:t>
            </a:r>
            <a:r>
              <a:rPr lang="en-US" dirty="0">
                <a:solidFill>
                  <a:srgbClr val="D4DF33"/>
                </a:solidFill>
                <a:latin typeface="Consolas" panose="020B0609020204030204" pitchFamily="49" charset="0"/>
                <a:cs typeface="Courier New" panose="02070309020205020404" pitchFamily="49" charset="0"/>
              </a:rPr>
              <a:t>filter</a:t>
            </a:r>
            <a:r>
              <a:rPr lang="en-US" dirty="0">
                <a:latin typeface="Consolas" panose="020B0609020204030204" pitchFamily="49" charset="0"/>
                <a:cs typeface="Courier New" panose="02070309020205020404" pitchFamily="49" charset="0"/>
              </a:rPr>
              <a:t>(</a:t>
            </a:r>
            <a:r>
              <a:rPr lang="en-US" dirty="0">
                <a:solidFill>
                  <a:srgbClr val="D4DF33"/>
                </a:solidFill>
                <a:latin typeface="Consolas" panose="020B0609020204030204" pitchFamily="49" charset="0"/>
                <a:cs typeface="Courier New" panose="02070309020205020404" pitchFamily="49" charset="0"/>
              </a:rPr>
              <a:t>lambda</a:t>
            </a:r>
            <a:r>
              <a:rPr lang="en-US" dirty="0">
                <a:latin typeface="Consolas" panose="020B0609020204030204" pitchFamily="49" charset="0"/>
                <a:cs typeface="Courier New" panose="02070309020205020404" pitchFamily="49" charset="0"/>
              </a:rPr>
              <a:t> x: x[1] &gt; 10, l)</a:t>
            </a:r>
          </a:p>
          <a:p>
            <a:endParaRPr lang="en-US" b="1" dirty="0">
              <a:latin typeface="Consolas" panose="020B0609020204030204" pitchFamily="49" charset="0"/>
              <a:cs typeface="Courier New" panose="02070309020205020404" pitchFamily="49" charset="0"/>
            </a:endParaRPr>
          </a:p>
        </p:txBody>
      </p:sp>
      <p:grpSp>
        <p:nvGrpSpPr>
          <p:cNvPr id="5" name="Group 4"/>
          <p:cNvGrpSpPr>
            <a:grpSpLocks noChangeAspect="1"/>
          </p:cNvGrpSpPr>
          <p:nvPr/>
        </p:nvGrpSpPr>
        <p:grpSpPr>
          <a:xfrm>
            <a:off x="1075270" y="2467356"/>
            <a:ext cx="1914144" cy="1914144"/>
            <a:chOff x="628650" y="3868738"/>
            <a:chExt cx="269875" cy="269875"/>
          </a:xfrm>
        </p:grpSpPr>
        <p:sp>
          <p:nvSpPr>
            <p:cNvPr id="6" name="Oval 42"/>
            <p:cNvSpPr>
              <a:spLocks noChangeArrowheads="1"/>
            </p:cNvSpPr>
            <p:nvPr/>
          </p:nvSpPr>
          <p:spPr bwMode="auto">
            <a:xfrm>
              <a:off x="628650"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 name="Freeform 43"/>
            <p:cNvSpPr>
              <a:spLocks noEditPoints="1"/>
            </p:cNvSpPr>
            <p:nvPr/>
          </p:nvSpPr>
          <p:spPr bwMode="auto">
            <a:xfrm>
              <a:off x="731837" y="3929063"/>
              <a:ext cx="63500" cy="147637"/>
            </a:xfrm>
            <a:custGeom>
              <a:avLst/>
              <a:gdLst>
                <a:gd name="T0" fmla="*/ 178 w 296"/>
                <a:gd name="T1" fmla="*/ 571 h 689"/>
                <a:gd name="T2" fmla="*/ 198 w 296"/>
                <a:gd name="T3" fmla="*/ 620 h 689"/>
                <a:gd name="T4" fmla="*/ 178 w 296"/>
                <a:gd name="T5" fmla="*/ 668 h 689"/>
                <a:gd name="T6" fmla="*/ 129 w 296"/>
                <a:gd name="T7" fmla="*/ 689 h 689"/>
                <a:gd name="T8" fmla="*/ 81 w 296"/>
                <a:gd name="T9" fmla="*/ 668 h 689"/>
                <a:gd name="T10" fmla="*/ 61 w 296"/>
                <a:gd name="T11" fmla="*/ 620 h 689"/>
                <a:gd name="T12" fmla="*/ 81 w 296"/>
                <a:gd name="T13" fmla="*/ 571 h 689"/>
                <a:gd name="T14" fmla="*/ 129 w 296"/>
                <a:gd name="T15" fmla="*/ 551 h 689"/>
                <a:gd name="T16" fmla="*/ 178 w 296"/>
                <a:gd name="T17" fmla="*/ 571 h 689"/>
                <a:gd name="T18" fmla="*/ 251 w 296"/>
                <a:gd name="T19" fmla="*/ 38 h 689"/>
                <a:gd name="T20" fmla="*/ 137 w 296"/>
                <a:gd name="T21" fmla="*/ 0 h 689"/>
                <a:gd name="T22" fmla="*/ 0 w 296"/>
                <a:gd name="T23" fmla="*/ 38 h 689"/>
                <a:gd name="T24" fmla="*/ 33 w 296"/>
                <a:gd name="T25" fmla="*/ 103 h 689"/>
                <a:gd name="T26" fmla="*/ 114 w 296"/>
                <a:gd name="T27" fmla="*/ 69 h 689"/>
                <a:gd name="T28" fmla="*/ 211 w 296"/>
                <a:gd name="T29" fmla="*/ 150 h 689"/>
                <a:gd name="T30" fmla="*/ 197 w 296"/>
                <a:gd name="T31" fmla="*/ 199 h 689"/>
                <a:gd name="T32" fmla="*/ 139 w 296"/>
                <a:gd name="T33" fmla="*/ 273 h 689"/>
                <a:gd name="T34" fmla="*/ 85 w 296"/>
                <a:gd name="T35" fmla="*/ 354 h 689"/>
                <a:gd name="T36" fmla="*/ 73 w 296"/>
                <a:gd name="T37" fmla="*/ 421 h 689"/>
                <a:gd name="T38" fmla="*/ 88 w 296"/>
                <a:gd name="T39" fmla="*/ 484 h 689"/>
                <a:gd name="T40" fmla="*/ 148 w 296"/>
                <a:gd name="T41" fmla="*/ 484 h 689"/>
                <a:gd name="T42" fmla="*/ 142 w 296"/>
                <a:gd name="T43" fmla="*/ 442 h 689"/>
                <a:gd name="T44" fmla="*/ 182 w 296"/>
                <a:gd name="T45" fmla="*/ 332 h 689"/>
                <a:gd name="T46" fmla="*/ 249 w 296"/>
                <a:gd name="T47" fmla="*/ 261 h 689"/>
                <a:gd name="T48" fmla="*/ 284 w 296"/>
                <a:gd name="T49" fmla="*/ 205 h 689"/>
                <a:gd name="T50" fmla="*/ 296 w 296"/>
                <a:gd name="T51" fmla="*/ 142 h 689"/>
                <a:gd name="T52" fmla="*/ 251 w 296"/>
                <a:gd name="T53" fmla="*/ 3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689">
                  <a:moveTo>
                    <a:pt x="178" y="571"/>
                  </a:moveTo>
                  <a:cubicBezTo>
                    <a:pt x="191" y="585"/>
                    <a:pt x="198" y="601"/>
                    <a:pt x="198" y="620"/>
                  </a:cubicBezTo>
                  <a:cubicBezTo>
                    <a:pt x="198" y="639"/>
                    <a:pt x="191" y="655"/>
                    <a:pt x="178" y="668"/>
                  </a:cubicBezTo>
                  <a:cubicBezTo>
                    <a:pt x="164" y="682"/>
                    <a:pt x="148" y="689"/>
                    <a:pt x="129" y="689"/>
                  </a:cubicBezTo>
                  <a:cubicBezTo>
                    <a:pt x="110" y="689"/>
                    <a:pt x="94" y="682"/>
                    <a:pt x="81" y="668"/>
                  </a:cubicBezTo>
                  <a:cubicBezTo>
                    <a:pt x="67" y="655"/>
                    <a:pt x="61" y="639"/>
                    <a:pt x="61" y="620"/>
                  </a:cubicBezTo>
                  <a:cubicBezTo>
                    <a:pt x="61" y="601"/>
                    <a:pt x="67" y="585"/>
                    <a:pt x="81" y="571"/>
                  </a:cubicBezTo>
                  <a:cubicBezTo>
                    <a:pt x="94" y="558"/>
                    <a:pt x="110" y="551"/>
                    <a:pt x="129" y="551"/>
                  </a:cubicBezTo>
                  <a:cubicBezTo>
                    <a:pt x="148" y="551"/>
                    <a:pt x="164" y="558"/>
                    <a:pt x="178" y="571"/>
                  </a:cubicBezTo>
                  <a:close/>
                  <a:moveTo>
                    <a:pt x="251" y="38"/>
                  </a:moveTo>
                  <a:cubicBezTo>
                    <a:pt x="220" y="13"/>
                    <a:pt x="183" y="0"/>
                    <a:pt x="137" y="0"/>
                  </a:cubicBezTo>
                  <a:cubicBezTo>
                    <a:pt x="76" y="0"/>
                    <a:pt x="30" y="12"/>
                    <a:pt x="0" y="38"/>
                  </a:cubicBezTo>
                  <a:cubicBezTo>
                    <a:pt x="33" y="103"/>
                    <a:pt x="33" y="103"/>
                    <a:pt x="33" y="103"/>
                  </a:cubicBezTo>
                  <a:cubicBezTo>
                    <a:pt x="56" y="81"/>
                    <a:pt x="83" y="69"/>
                    <a:pt x="114" y="69"/>
                  </a:cubicBezTo>
                  <a:cubicBezTo>
                    <a:pt x="179" y="69"/>
                    <a:pt x="211" y="96"/>
                    <a:pt x="211" y="150"/>
                  </a:cubicBezTo>
                  <a:cubicBezTo>
                    <a:pt x="211" y="166"/>
                    <a:pt x="206" y="182"/>
                    <a:pt x="197" y="199"/>
                  </a:cubicBezTo>
                  <a:cubicBezTo>
                    <a:pt x="187" y="216"/>
                    <a:pt x="168" y="241"/>
                    <a:pt x="139" y="273"/>
                  </a:cubicBezTo>
                  <a:cubicBezTo>
                    <a:pt x="111" y="304"/>
                    <a:pt x="93" y="332"/>
                    <a:pt x="85" y="354"/>
                  </a:cubicBezTo>
                  <a:cubicBezTo>
                    <a:pt x="77" y="377"/>
                    <a:pt x="73" y="400"/>
                    <a:pt x="73" y="421"/>
                  </a:cubicBezTo>
                  <a:cubicBezTo>
                    <a:pt x="73" y="434"/>
                    <a:pt x="78" y="455"/>
                    <a:pt x="88" y="484"/>
                  </a:cubicBezTo>
                  <a:cubicBezTo>
                    <a:pt x="148" y="484"/>
                    <a:pt x="148" y="484"/>
                    <a:pt x="148" y="484"/>
                  </a:cubicBezTo>
                  <a:cubicBezTo>
                    <a:pt x="144" y="463"/>
                    <a:pt x="142" y="449"/>
                    <a:pt x="142" y="442"/>
                  </a:cubicBezTo>
                  <a:cubicBezTo>
                    <a:pt x="142" y="402"/>
                    <a:pt x="155" y="365"/>
                    <a:pt x="182" y="332"/>
                  </a:cubicBezTo>
                  <a:cubicBezTo>
                    <a:pt x="249" y="261"/>
                    <a:pt x="249" y="261"/>
                    <a:pt x="249" y="261"/>
                  </a:cubicBezTo>
                  <a:cubicBezTo>
                    <a:pt x="265" y="244"/>
                    <a:pt x="277" y="225"/>
                    <a:pt x="284" y="205"/>
                  </a:cubicBezTo>
                  <a:cubicBezTo>
                    <a:pt x="292" y="185"/>
                    <a:pt x="296" y="164"/>
                    <a:pt x="296" y="142"/>
                  </a:cubicBezTo>
                  <a:cubicBezTo>
                    <a:pt x="296" y="99"/>
                    <a:pt x="281" y="64"/>
                    <a:pt x="251" y="3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custDataLst>
      <p:tags r:id="rId2"/>
    </p:custDataLst>
    <p:extLst>
      <p:ext uri="{BB962C8B-B14F-4D97-AF65-F5344CB8AC3E}">
        <p14:creationId xmlns:p14="http://schemas.microsoft.com/office/powerpoint/2010/main" val="63418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1236"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ee4pContent1"/>
          <p:cNvSpPr txBox="1"/>
          <p:nvPr>
            <p:custDataLst>
              <p:tags r:id="rId4"/>
            </p:custDataLst>
          </p:nvPr>
        </p:nvSpPr>
        <p:spPr>
          <a:xfrm>
            <a:off x="4476750" y="1808372"/>
            <a:ext cx="7515225" cy="3220847"/>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solidFill>
                  <a:schemeClr val="bg1"/>
                </a:solidFill>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bg1"/>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solidFill>
                  <a:schemeClr val="bg1"/>
                </a:solidFill>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bg1"/>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bg1"/>
                </a:solidFill>
                <a:latin typeface="Trebuchet MS" panose="020B0603020202020204" pitchFamily="34" charset="0"/>
                <a:sym typeface="Trebuchet MS" panose="020B0603020202020204" pitchFamily="34" charset="0"/>
              </a:defRPr>
            </a:lvl9pPr>
          </a:lstStyle>
          <a:p>
            <a:r>
              <a:rPr lang="en-US" dirty="0">
                <a:latin typeface="Consolas" panose="020B0609020204030204" pitchFamily="49" charset="0"/>
                <a:cs typeface="Courier New" panose="02070309020205020404" pitchFamily="49" charset="0"/>
              </a:rPr>
              <a:t>&gt;&gt;&gt; items = ['Banana', 'Apple', 'Orange' ]</a:t>
            </a:r>
          </a:p>
          <a:p>
            <a:r>
              <a:rPr lang="en-US" dirty="0">
                <a:latin typeface="Consolas" panose="020B0609020204030204" pitchFamily="49" charset="0"/>
                <a:cs typeface="Courier New" panose="02070309020205020404" pitchFamily="49" charset="0"/>
              </a:rPr>
              <a:t>&gt;&gt;&gt; </a:t>
            </a:r>
            <a:r>
              <a:rPr lang="en-US" dirty="0" err="1">
                <a:latin typeface="Consolas" panose="020B0609020204030204" pitchFamily="49" charset="0"/>
                <a:cs typeface="Courier New" panose="02070309020205020404" pitchFamily="49" charset="0"/>
              </a:rPr>
              <a:t>qty</a:t>
            </a:r>
            <a:r>
              <a:rPr lang="en-US" dirty="0">
                <a:latin typeface="Consolas" panose="020B0609020204030204" pitchFamily="49" charset="0"/>
                <a:cs typeface="Courier New" panose="02070309020205020404" pitchFamily="49" charset="0"/>
              </a:rPr>
              <a:t> = [1, 2, 3]</a:t>
            </a:r>
          </a:p>
          <a:p>
            <a:endParaRPr lang="en-US" dirty="0">
              <a:latin typeface="Consolas" panose="020B0609020204030204" pitchFamily="49" charset="0"/>
              <a:cs typeface="Courier New" panose="02070309020205020404" pitchFamily="49" charset="0"/>
            </a:endParaRPr>
          </a:p>
          <a:p>
            <a:r>
              <a:rPr lang="en-US" dirty="0">
                <a:latin typeface="Consolas" panose="020B0609020204030204" pitchFamily="49" charset="0"/>
                <a:cs typeface="Courier New" panose="02070309020205020404" pitchFamily="49" charset="0"/>
              </a:rPr>
              <a:t>&gt;&gt;&gt; l = </a:t>
            </a:r>
            <a:r>
              <a:rPr lang="en-US" dirty="0">
                <a:solidFill>
                  <a:srgbClr val="D4DF33"/>
                </a:solidFill>
                <a:latin typeface="Consolas" panose="020B0609020204030204" pitchFamily="49" charset="0"/>
                <a:cs typeface="Courier New" panose="02070309020205020404" pitchFamily="49" charset="0"/>
              </a:rPr>
              <a:t>list</a:t>
            </a:r>
            <a:r>
              <a:rPr lang="en-US" dirty="0">
                <a:latin typeface="Consolas" panose="020B0609020204030204" pitchFamily="49" charset="0"/>
                <a:cs typeface="Courier New" panose="02070309020205020404" pitchFamily="49" charset="0"/>
              </a:rPr>
              <a:t>(</a:t>
            </a:r>
            <a:r>
              <a:rPr lang="en-US" dirty="0">
                <a:solidFill>
                  <a:srgbClr val="D4DF33"/>
                </a:solidFill>
                <a:latin typeface="Consolas" panose="020B0609020204030204" pitchFamily="49" charset="0"/>
                <a:cs typeface="Courier New" panose="02070309020205020404" pitchFamily="49" charset="0"/>
              </a:rPr>
              <a:t>zip</a:t>
            </a:r>
            <a:r>
              <a:rPr lang="en-US" dirty="0">
                <a:latin typeface="Consolas" panose="020B0609020204030204" pitchFamily="49" charset="0"/>
                <a:cs typeface="Courier New" panose="02070309020205020404" pitchFamily="49" charset="0"/>
              </a:rPr>
              <a:t>(items, </a:t>
            </a:r>
            <a:r>
              <a:rPr lang="en-US" dirty="0">
                <a:solidFill>
                  <a:srgbClr val="D4DF33"/>
                </a:solidFill>
                <a:latin typeface="Consolas" panose="020B0609020204030204" pitchFamily="49" charset="0"/>
                <a:cs typeface="Courier New" panose="02070309020205020404" pitchFamily="49" charset="0"/>
              </a:rPr>
              <a:t>map</a:t>
            </a:r>
            <a:r>
              <a:rPr lang="en-US" dirty="0">
                <a:latin typeface="Consolas" panose="020B0609020204030204" pitchFamily="49" charset="0"/>
                <a:cs typeface="Courier New" panose="02070309020205020404" pitchFamily="49" charset="0"/>
              </a:rPr>
              <a:t>(</a:t>
            </a:r>
            <a:r>
              <a:rPr lang="en-US" dirty="0">
                <a:solidFill>
                  <a:srgbClr val="D4DF33"/>
                </a:solidFill>
                <a:latin typeface="Consolas" panose="020B0609020204030204" pitchFamily="49" charset="0"/>
                <a:cs typeface="Courier New" panose="02070309020205020404" pitchFamily="49" charset="0"/>
              </a:rPr>
              <a:t>lambda</a:t>
            </a:r>
            <a:r>
              <a:rPr lang="en-US" dirty="0">
                <a:latin typeface="Consolas" panose="020B0609020204030204" pitchFamily="49" charset="0"/>
                <a:cs typeface="Courier New" panose="02070309020205020404" pitchFamily="49" charset="0"/>
              </a:rPr>
              <a:t> x: x*10, </a:t>
            </a:r>
            <a:r>
              <a:rPr lang="en-US" dirty="0" err="1">
                <a:latin typeface="Consolas" panose="020B0609020204030204" pitchFamily="49" charset="0"/>
                <a:cs typeface="Courier New" panose="02070309020205020404" pitchFamily="49" charset="0"/>
              </a:rPr>
              <a:t>qty</a:t>
            </a:r>
            <a:r>
              <a:rPr lang="en-US" dirty="0">
                <a:latin typeface="Consolas" panose="020B0609020204030204" pitchFamily="49" charset="0"/>
                <a:cs typeface="Courier New" panose="02070309020205020404" pitchFamily="49" charset="0"/>
              </a:rPr>
              <a:t>))</a:t>
            </a:r>
          </a:p>
          <a:p>
            <a:endParaRPr lang="en-US" dirty="0">
              <a:latin typeface="Consolas" panose="020B0609020204030204" pitchFamily="49" charset="0"/>
              <a:cs typeface="Courier New" panose="02070309020205020404" pitchFamily="49" charset="0"/>
            </a:endParaRPr>
          </a:p>
          <a:p>
            <a:r>
              <a:rPr lang="en-US" dirty="0">
                <a:solidFill>
                  <a:srgbClr val="FFFFFF"/>
                </a:solidFill>
                <a:latin typeface="Consolas" panose="020B0609020204030204" pitchFamily="49" charset="0"/>
                <a:cs typeface="Courier New" panose="02070309020205020404" pitchFamily="49" charset="0"/>
              </a:rPr>
              <a:t>&gt;&gt;&gt;</a:t>
            </a:r>
            <a:r>
              <a:rPr lang="en-US" dirty="0">
                <a:solidFill>
                  <a:srgbClr val="D4DF33"/>
                </a:solidFill>
                <a:latin typeface="Consolas" panose="020B0609020204030204" pitchFamily="49" charset="0"/>
                <a:cs typeface="Courier New" panose="02070309020205020404" pitchFamily="49" charset="0"/>
              </a:rPr>
              <a:t> list</a:t>
            </a:r>
            <a:r>
              <a:rPr lang="en-US" dirty="0">
                <a:latin typeface="Consolas" panose="020B0609020204030204" pitchFamily="49" charset="0"/>
                <a:cs typeface="Courier New" panose="02070309020205020404" pitchFamily="49" charset="0"/>
              </a:rPr>
              <a:t>(</a:t>
            </a:r>
            <a:r>
              <a:rPr lang="en-US" dirty="0">
                <a:solidFill>
                  <a:srgbClr val="D4DF33"/>
                </a:solidFill>
                <a:latin typeface="Consolas" panose="020B0609020204030204" pitchFamily="49" charset="0"/>
                <a:cs typeface="Courier New" panose="02070309020205020404" pitchFamily="49" charset="0"/>
              </a:rPr>
              <a:t>filter</a:t>
            </a:r>
            <a:r>
              <a:rPr lang="en-US" dirty="0">
                <a:latin typeface="Consolas" panose="020B0609020204030204" pitchFamily="49" charset="0"/>
                <a:cs typeface="Courier New" panose="02070309020205020404" pitchFamily="49" charset="0"/>
              </a:rPr>
              <a:t>(</a:t>
            </a:r>
            <a:r>
              <a:rPr lang="en-US" dirty="0">
                <a:solidFill>
                  <a:srgbClr val="D4DF33"/>
                </a:solidFill>
                <a:latin typeface="Consolas" panose="020B0609020204030204" pitchFamily="49" charset="0"/>
                <a:cs typeface="Courier New" panose="02070309020205020404" pitchFamily="49" charset="0"/>
              </a:rPr>
              <a:t>lambda</a:t>
            </a:r>
            <a:r>
              <a:rPr lang="en-US" dirty="0">
                <a:latin typeface="Consolas" panose="020B0609020204030204" pitchFamily="49" charset="0"/>
                <a:cs typeface="Courier New" panose="02070309020205020404" pitchFamily="49" charset="0"/>
              </a:rPr>
              <a:t> x: x[1] &gt; 10, l)</a:t>
            </a:r>
          </a:p>
          <a:p>
            <a:endParaRPr lang="en-US" dirty="0">
              <a:latin typeface="Consolas" panose="020B0609020204030204" pitchFamily="49" charset="0"/>
              <a:cs typeface="Courier New" panose="02070309020205020404" pitchFamily="49" charset="0"/>
            </a:endParaRPr>
          </a:p>
        </p:txBody>
      </p:sp>
      <p:grpSp>
        <p:nvGrpSpPr>
          <p:cNvPr id="5" name="Group 4"/>
          <p:cNvGrpSpPr>
            <a:grpSpLocks noChangeAspect="1"/>
          </p:cNvGrpSpPr>
          <p:nvPr/>
        </p:nvGrpSpPr>
        <p:grpSpPr>
          <a:xfrm>
            <a:off x="1075270" y="2467356"/>
            <a:ext cx="1914144" cy="1914144"/>
            <a:chOff x="628650" y="3868738"/>
            <a:chExt cx="269875" cy="269875"/>
          </a:xfrm>
        </p:grpSpPr>
        <p:sp>
          <p:nvSpPr>
            <p:cNvPr id="6" name="Oval 42"/>
            <p:cNvSpPr>
              <a:spLocks noChangeArrowheads="1"/>
            </p:cNvSpPr>
            <p:nvPr/>
          </p:nvSpPr>
          <p:spPr bwMode="auto">
            <a:xfrm>
              <a:off x="628650"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 name="Freeform 43"/>
            <p:cNvSpPr>
              <a:spLocks noEditPoints="1"/>
            </p:cNvSpPr>
            <p:nvPr/>
          </p:nvSpPr>
          <p:spPr bwMode="auto">
            <a:xfrm>
              <a:off x="731837" y="3929063"/>
              <a:ext cx="63500" cy="147637"/>
            </a:xfrm>
            <a:custGeom>
              <a:avLst/>
              <a:gdLst>
                <a:gd name="T0" fmla="*/ 178 w 296"/>
                <a:gd name="T1" fmla="*/ 571 h 689"/>
                <a:gd name="T2" fmla="*/ 198 w 296"/>
                <a:gd name="T3" fmla="*/ 620 h 689"/>
                <a:gd name="T4" fmla="*/ 178 w 296"/>
                <a:gd name="T5" fmla="*/ 668 h 689"/>
                <a:gd name="T6" fmla="*/ 129 w 296"/>
                <a:gd name="T7" fmla="*/ 689 h 689"/>
                <a:gd name="T8" fmla="*/ 81 w 296"/>
                <a:gd name="T9" fmla="*/ 668 h 689"/>
                <a:gd name="T10" fmla="*/ 61 w 296"/>
                <a:gd name="T11" fmla="*/ 620 h 689"/>
                <a:gd name="T12" fmla="*/ 81 w 296"/>
                <a:gd name="T13" fmla="*/ 571 h 689"/>
                <a:gd name="T14" fmla="*/ 129 w 296"/>
                <a:gd name="T15" fmla="*/ 551 h 689"/>
                <a:gd name="T16" fmla="*/ 178 w 296"/>
                <a:gd name="T17" fmla="*/ 571 h 689"/>
                <a:gd name="T18" fmla="*/ 251 w 296"/>
                <a:gd name="T19" fmla="*/ 38 h 689"/>
                <a:gd name="T20" fmla="*/ 137 w 296"/>
                <a:gd name="T21" fmla="*/ 0 h 689"/>
                <a:gd name="T22" fmla="*/ 0 w 296"/>
                <a:gd name="T23" fmla="*/ 38 h 689"/>
                <a:gd name="T24" fmla="*/ 33 w 296"/>
                <a:gd name="T25" fmla="*/ 103 h 689"/>
                <a:gd name="T26" fmla="*/ 114 w 296"/>
                <a:gd name="T27" fmla="*/ 69 h 689"/>
                <a:gd name="T28" fmla="*/ 211 w 296"/>
                <a:gd name="T29" fmla="*/ 150 h 689"/>
                <a:gd name="T30" fmla="*/ 197 w 296"/>
                <a:gd name="T31" fmla="*/ 199 h 689"/>
                <a:gd name="T32" fmla="*/ 139 w 296"/>
                <a:gd name="T33" fmla="*/ 273 h 689"/>
                <a:gd name="T34" fmla="*/ 85 w 296"/>
                <a:gd name="T35" fmla="*/ 354 h 689"/>
                <a:gd name="T36" fmla="*/ 73 w 296"/>
                <a:gd name="T37" fmla="*/ 421 h 689"/>
                <a:gd name="T38" fmla="*/ 88 w 296"/>
                <a:gd name="T39" fmla="*/ 484 h 689"/>
                <a:gd name="T40" fmla="*/ 148 w 296"/>
                <a:gd name="T41" fmla="*/ 484 h 689"/>
                <a:gd name="T42" fmla="*/ 142 w 296"/>
                <a:gd name="T43" fmla="*/ 442 h 689"/>
                <a:gd name="T44" fmla="*/ 182 w 296"/>
                <a:gd name="T45" fmla="*/ 332 h 689"/>
                <a:gd name="T46" fmla="*/ 249 w 296"/>
                <a:gd name="T47" fmla="*/ 261 h 689"/>
                <a:gd name="T48" fmla="*/ 284 w 296"/>
                <a:gd name="T49" fmla="*/ 205 h 689"/>
                <a:gd name="T50" fmla="*/ 296 w 296"/>
                <a:gd name="T51" fmla="*/ 142 h 689"/>
                <a:gd name="T52" fmla="*/ 251 w 296"/>
                <a:gd name="T53" fmla="*/ 3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689">
                  <a:moveTo>
                    <a:pt x="178" y="571"/>
                  </a:moveTo>
                  <a:cubicBezTo>
                    <a:pt x="191" y="585"/>
                    <a:pt x="198" y="601"/>
                    <a:pt x="198" y="620"/>
                  </a:cubicBezTo>
                  <a:cubicBezTo>
                    <a:pt x="198" y="639"/>
                    <a:pt x="191" y="655"/>
                    <a:pt x="178" y="668"/>
                  </a:cubicBezTo>
                  <a:cubicBezTo>
                    <a:pt x="164" y="682"/>
                    <a:pt x="148" y="689"/>
                    <a:pt x="129" y="689"/>
                  </a:cubicBezTo>
                  <a:cubicBezTo>
                    <a:pt x="110" y="689"/>
                    <a:pt x="94" y="682"/>
                    <a:pt x="81" y="668"/>
                  </a:cubicBezTo>
                  <a:cubicBezTo>
                    <a:pt x="67" y="655"/>
                    <a:pt x="61" y="639"/>
                    <a:pt x="61" y="620"/>
                  </a:cubicBezTo>
                  <a:cubicBezTo>
                    <a:pt x="61" y="601"/>
                    <a:pt x="67" y="585"/>
                    <a:pt x="81" y="571"/>
                  </a:cubicBezTo>
                  <a:cubicBezTo>
                    <a:pt x="94" y="558"/>
                    <a:pt x="110" y="551"/>
                    <a:pt x="129" y="551"/>
                  </a:cubicBezTo>
                  <a:cubicBezTo>
                    <a:pt x="148" y="551"/>
                    <a:pt x="164" y="558"/>
                    <a:pt x="178" y="571"/>
                  </a:cubicBezTo>
                  <a:close/>
                  <a:moveTo>
                    <a:pt x="251" y="38"/>
                  </a:moveTo>
                  <a:cubicBezTo>
                    <a:pt x="220" y="13"/>
                    <a:pt x="183" y="0"/>
                    <a:pt x="137" y="0"/>
                  </a:cubicBezTo>
                  <a:cubicBezTo>
                    <a:pt x="76" y="0"/>
                    <a:pt x="30" y="12"/>
                    <a:pt x="0" y="38"/>
                  </a:cubicBezTo>
                  <a:cubicBezTo>
                    <a:pt x="33" y="103"/>
                    <a:pt x="33" y="103"/>
                    <a:pt x="33" y="103"/>
                  </a:cubicBezTo>
                  <a:cubicBezTo>
                    <a:pt x="56" y="81"/>
                    <a:pt x="83" y="69"/>
                    <a:pt x="114" y="69"/>
                  </a:cubicBezTo>
                  <a:cubicBezTo>
                    <a:pt x="179" y="69"/>
                    <a:pt x="211" y="96"/>
                    <a:pt x="211" y="150"/>
                  </a:cubicBezTo>
                  <a:cubicBezTo>
                    <a:pt x="211" y="166"/>
                    <a:pt x="206" y="182"/>
                    <a:pt x="197" y="199"/>
                  </a:cubicBezTo>
                  <a:cubicBezTo>
                    <a:pt x="187" y="216"/>
                    <a:pt x="168" y="241"/>
                    <a:pt x="139" y="273"/>
                  </a:cubicBezTo>
                  <a:cubicBezTo>
                    <a:pt x="111" y="304"/>
                    <a:pt x="93" y="332"/>
                    <a:pt x="85" y="354"/>
                  </a:cubicBezTo>
                  <a:cubicBezTo>
                    <a:pt x="77" y="377"/>
                    <a:pt x="73" y="400"/>
                    <a:pt x="73" y="421"/>
                  </a:cubicBezTo>
                  <a:cubicBezTo>
                    <a:pt x="73" y="434"/>
                    <a:pt x="78" y="455"/>
                    <a:pt x="88" y="484"/>
                  </a:cubicBezTo>
                  <a:cubicBezTo>
                    <a:pt x="148" y="484"/>
                    <a:pt x="148" y="484"/>
                    <a:pt x="148" y="484"/>
                  </a:cubicBezTo>
                  <a:cubicBezTo>
                    <a:pt x="144" y="463"/>
                    <a:pt x="142" y="449"/>
                    <a:pt x="142" y="442"/>
                  </a:cubicBezTo>
                  <a:cubicBezTo>
                    <a:pt x="142" y="402"/>
                    <a:pt x="155" y="365"/>
                    <a:pt x="182" y="332"/>
                  </a:cubicBezTo>
                  <a:cubicBezTo>
                    <a:pt x="249" y="261"/>
                    <a:pt x="249" y="261"/>
                    <a:pt x="249" y="261"/>
                  </a:cubicBezTo>
                  <a:cubicBezTo>
                    <a:pt x="265" y="244"/>
                    <a:pt x="277" y="225"/>
                    <a:pt x="284" y="205"/>
                  </a:cubicBezTo>
                  <a:cubicBezTo>
                    <a:pt x="292" y="185"/>
                    <a:pt x="296" y="164"/>
                    <a:pt x="296" y="142"/>
                  </a:cubicBezTo>
                  <a:cubicBezTo>
                    <a:pt x="296" y="99"/>
                    <a:pt x="281" y="64"/>
                    <a:pt x="251" y="3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8" name="Rectangle 7"/>
          <p:cNvSpPr/>
          <p:nvPr/>
        </p:nvSpPr>
        <p:spPr>
          <a:xfrm>
            <a:off x="4476750" y="4684514"/>
            <a:ext cx="6009979" cy="523220"/>
          </a:xfrm>
          <a:prstGeom prst="rect">
            <a:avLst/>
          </a:prstGeom>
        </p:spPr>
        <p:txBody>
          <a:bodyPr wrap="none">
            <a:spAutoFit/>
          </a:bodyPr>
          <a:lstStyle/>
          <a:p>
            <a:r>
              <a:rPr lang="fr-FR" sz="2800" dirty="0">
                <a:solidFill>
                  <a:srgbClr val="FFFFFF"/>
                </a:solidFill>
              </a:rPr>
              <a:t>Output </a:t>
            </a:r>
            <a:r>
              <a:rPr lang="fr-FR" sz="2800" dirty="0">
                <a:solidFill>
                  <a:srgbClr val="D4DF33"/>
                </a:solidFill>
              </a:rPr>
              <a:t>[('Apple'', 20), ('Orange', 30)]</a:t>
            </a:r>
            <a:endParaRPr lang="en-US" sz="2800" dirty="0" err="1">
              <a:solidFill>
                <a:srgbClr val="D4DF33"/>
              </a:solidFill>
            </a:endParaRPr>
          </a:p>
        </p:txBody>
      </p:sp>
    </p:spTree>
    <p:custDataLst>
      <p:tags r:id="rId2"/>
    </p:custDataLst>
    <p:extLst>
      <p:ext uri="{BB962C8B-B14F-4D97-AF65-F5344CB8AC3E}">
        <p14:creationId xmlns:p14="http://schemas.microsoft.com/office/powerpoint/2010/main" val="920897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ext uri="{D42A27DB-BD31-4B8C-83A1-F6EECF244321}">
                <p14:modId xmlns:p14="http://schemas.microsoft.com/office/powerpoint/2010/main" val="12515229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800"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Built-in functions, the basics</a:t>
            </a:r>
          </a:p>
        </p:txBody>
      </p:sp>
      <p:sp>
        <p:nvSpPr>
          <p:cNvPr id="5" name="TextBox 4"/>
          <p:cNvSpPr txBox="1"/>
          <p:nvPr/>
        </p:nvSpPr>
        <p:spPr>
          <a:xfrm>
            <a:off x="630000" y="2220334"/>
            <a:ext cx="5022504" cy="923330"/>
          </a:xfrm>
          <a:prstGeom prst="rect">
            <a:avLst/>
          </a:prstGeom>
          <a:solidFill>
            <a:srgbClr val="FFFFFF"/>
          </a:solidFill>
          <a:ln w="9525" cap="rnd" cmpd="sng" algn="ctr">
            <a:solidFill>
              <a:srgbClr val="9A9A9A"/>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50000"/>
              </a:lnSpc>
            </a:pPr>
            <a:r>
              <a:rPr lang="en-US" sz="1200" dirty="0">
                <a:solidFill>
                  <a:srgbClr val="000000"/>
                </a:solidFill>
                <a:latin typeface="Consolas" panose="020B0609020204030204" pitchFamily="49" charset="0"/>
              </a:rPr>
              <a:t>&gt;&gt;&gt; l = list(map(</a:t>
            </a:r>
            <a:r>
              <a:rPr lang="en-US" sz="1200" b="1" dirty="0">
                <a:solidFill>
                  <a:srgbClr val="006699"/>
                </a:solidFill>
                <a:latin typeface="Consolas" panose="020B0609020204030204" pitchFamily="49" charset="0"/>
              </a:rPr>
              <a:t>lambda</a:t>
            </a:r>
            <a:r>
              <a:rPr lang="en-US" sz="1200" dirty="0">
                <a:solidFill>
                  <a:srgbClr val="000000"/>
                </a:solidFill>
                <a:latin typeface="Consolas" panose="020B0609020204030204" pitchFamily="49" charset="0"/>
              </a:rPr>
              <a:t> _: _%2 == 0, range(5)))  </a:t>
            </a:r>
            <a:endParaRPr lang="en-US" sz="1200" dirty="0">
              <a:solidFill>
                <a:srgbClr val="5C5C5C"/>
              </a:solidFill>
              <a:latin typeface="Consolas" panose="020B0609020204030204" pitchFamily="49" charset="0"/>
            </a:endParaRPr>
          </a:p>
          <a:p>
            <a:pPr>
              <a:lnSpc>
                <a:spcPct val="150000"/>
              </a:lnSpc>
            </a:pPr>
            <a:r>
              <a:rPr lang="en-US" sz="1200" dirty="0">
                <a:solidFill>
                  <a:srgbClr val="000000"/>
                </a:solidFill>
                <a:latin typeface="Consolas" panose="020B0609020204030204" pitchFamily="49" charset="0"/>
              </a:rPr>
              <a:t>&gt;&gt;&gt; l  </a:t>
            </a:r>
            <a:endParaRPr lang="en-US" sz="1200" dirty="0">
              <a:solidFill>
                <a:srgbClr val="5C5C5C"/>
              </a:solidFill>
              <a:latin typeface="Consolas" panose="020B0609020204030204" pitchFamily="49" charset="0"/>
            </a:endParaRPr>
          </a:p>
          <a:p>
            <a:pPr>
              <a:lnSpc>
                <a:spcPct val="150000"/>
              </a:lnSpc>
            </a:pPr>
            <a:r>
              <a:rPr lang="en-US" sz="1200" dirty="0">
                <a:solidFill>
                  <a:srgbClr val="000000"/>
                </a:solidFill>
                <a:latin typeface="Consolas" panose="020B0609020204030204" pitchFamily="49" charset="0"/>
              </a:rPr>
              <a:t>[True, False, True, False, True]</a:t>
            </a:r>
            <a:endParaRPr lang="en-US" sz="1200" dirty="0">
              <a:solidFill>
                <a:srgbClr val="575757"/>
              </a:solidFill>
            </a:endParaRPr>
          </a:p>
        </p:txBody>
      </p:sp>
      <p:sp>
        <p:nvSpPr>
          <p:cNvPr id="16" name="TextBox 15"/>
          <p:cNvSpPr txBox="1"/>
          <p:nvPr/>
        </p:nvSpPr>
        <p:spPr>
          <a:xfrm>
            <a:off x="630000" y="3899721"/>
            <a:ext cx="5022504" cy="646331"/>
          </a:xfrm>
          <a:prstGeom prst="rect">
            <a:avLst/>
          </a:prstGeom>
          <a:solidFill>
            <a:srgbClr val="FFFFFF"/>
          </a:solidFill>
          <a:ln w="9525" cap="rnd" cmpd="sng" algn="ctr">
            <a:solidFill>
              <a:srgbClr val="9A9A9A"/>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50000"/>
              </a:lnSpc>
            </a:pPr>
            <a:r>
              <a:rPr lang="en-US" sz="1200" dirty="0">
                <a:solidFill>
                  <a:srgbClr val="000000"/>
                </a:solidFill>
                <a:latin typeface="Consolas" panose="020B0609020204030204" pitchFamily="49" charset="0"/>
              </a:rPr>
              <a:t>&gt;&gt;&gt; any(l)  </a:t>
            </a:r>
            <a:endParaRPr lang="en-US" sz="1200" dirty="0">
              <a:solidFill>
                <a:srgbClr val="5C5C5C"/>
              </a:solidFill>
              <a:latin typeface="Consolas" panose="020B0609020204030204" pitchFamily="49" charset="0"/>
            </a:endParaRPr>
          </a:p>
          <a:p>
            <a:pPr>
              <a:lnSpc>
                <a:spcPct val="150000"/>
              </a:lnSpc>
            </a:pPr>
            <a:r>
              <a:rPr lang="en-US" sz="1200" dirty="0">
                <a:solidFill>
                  <a:srgbClr val="000000"/>
                </a:solidFill>
                <a:latin typeface="Consolas" panose="020B0609020204030204" pitchFamily="49" charset="0"/>
              </a:rPr>
              <a:t>True  </a:t>
            </a:r>
            <a:endParaRPr lang="en-US" sz="1200" dirty="0">
              <a:solidFill>
                <a:srgbClr val="575757"/>
              </a:solidFill>
            </a:endParaRPr>
          </a:p>
        </p:txBody>
      </p:sp>
      <p:sp>
        <p:nvSpPr>
          <p:cNvPr id="17" name="TextBox 16"/>
          <p:cNvSpPr txBox="1"/>
          <p:nvPr/>
        </p:nvSpPr>
        <p:spPr>
          <a:xfrm>
            <a:off x="636651" y="5286060"/>
            <a:ext cx="5022504" cy="646331"/>
          </a:xfrm>
          <a:prstGeom prst="rect">
            <a:avLst/>
          </a:prstGeom>
          <a:solidFill>
            <a:srgbClr val="FFFFFF"/>
          </a:solidFill>
          <a:ln w="9525" cap="rnd" cmpd="sng" algn="ctr">
            <a:solidFill>
              <a:srgbClr val="9A9A9A"/>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50000"/>
              </a:lnSpc>
            </a:pPr>
            <a:r>
              <a:rPr lang="en-US" sz="1200" dirty="0">
                <a:solidFill>
                  <a:srgbClr val="000000"/>
                </a:solidFill>
                <a:latin typeface="Consolas" panose="020B0609020204030204" pitchFamily="49" charset="0"/>
              </a:rPr>
              <a:t>&gt;&gt;&gt; all(l)  </a:t>
            </a:r>
            <a:endParaRPr lang="en-US" sz="1200" dirty="0">
              <a:solidFill>
                <a:srgbClr val="5C5C5C"/>
              </a:solidFill>
              <a:latin typeface="Consolas" panose="020B0609020204030204" pitchFamily="49" charset="0"/>
            </a:endParaRPr>
          </a:p>
          <a:p>
            <a:pPr>
              <a:lnSpc>
                <a:spcPct val="150000"/>
              </a:lnSpc>
            </a:pPr>
            <a:r>
              <a:rPr lang="en-US" sz="1200" dirty="0">
                <a:solidFill>
                  <a:srgbClr val="000000"/>
                </a:solidFill>
                <a:latin typeface="Consolas" panose="020B0609020204030204" pitchFamily="49" charset="0"/>
              </a:rPr>
              <a:t>False  </a:t>
            </a:r>
            <a:endParaRPr lang="en-US" sz="1200" dirty="0">
              <a:solidFill>
                <a:srgbClr val="575757"/>
              </a:solidFill>
            </a:endParaRPr>
          </a:p>
        </p:txBody>
      </p:sp>
      <p:sp>
        <p:nvSpPr>
          <p:cNvPr id="18" name="TextBox 17"/>
          <p:cNvSpPr txBox="1"/>
          <p:nvPr/>
        </p:nvSpPr>
        <p:spPr>
          <a:xfrm>
            <a:off x="540757" y="3476015"/>
            <a:ext cx="3571656" cy="3174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29BA74"/>
                </a:solidFill>
              </a:rPr>
              <a:t>any </a:t>
            </a:r>
          </a:p>
          <a:p>
            <a:r>
              <a:rPr lang="en-US" sz="1600" dirty="0">
                <a:solidFill>
                  <a:srgbClr val="575757"/>
                </a:solidFill>
              </a:rPr>
              <a:t>Evaluates if at least one is True</a:t>
            </a:r>
          </a:p>
        </p:txBody>
      </p:sp>
      <p:sp>
        <p:nvSpPr>
          <p:cNvPr id="19" name="TextBox 18"/>
          <p:cNvSpPr txBox="1"/>
          <p:nvPr/>
        </p:nvSpPr>
        <p:spPr>
          <a:xfrm>
            <a:off x="573124" y="4854461"/>
            <a:ext cx="3571656" cy="3174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29BA74"/>
                </a:solidFill>
              </a:rPr>
              <a:t>all </a:t>
            </a:r>
          </a:p>
          <a:p>
            <a:r>
              <a:rPr lang="en-US" sz="1600" dirty="0">
                <a:solidFill>
                  <a:srgbClr val="575757"/>
                </a:solidFill>
              </a:rPr>
              <a:t>Evaluates if all are True</a:t>
            </a:r>
          </a:p>
        </p:txBody>
      </p:sp>
      <p:grpSp>
        <p:nvGrpSpPr>
          <p:cNvPr id="12" name="Group 11"/>
          <p:cNvGrpSpPr>
            <a:grpSpLocks noChangeAspect="1"/>
          </p:cNvGrpSpPr>
          <p:nvPr/>
        </p:nvGrpSpPr>
        <p:grpSpPr>
          <a:xfrm>
            <a:off x="343709" y="3429537"/>
            <a:ext cx="222764" cy="222764"/>
            <a:chOff x="982662" y="1847850"/>
            <a:chExt cx="269875" cy="269875"/>
          </a:xfrm>
        </p:grpSpPr>
        <p:sp>
          <p:nvSpPr>
            <p:cNvPr id="13"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4"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23" name="TextBox 22"/>
          <p:cNvSpPr txBox="1"/>
          <p:nvPr/>
        </p:nvSpPr>
        <p:spPr>
          <a:xfrm>
            <a:off x="6226478" y="3526851"/>
            <a:ext cx="5390559" cy="12012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29BA74"/>
                </a:solidFill>
              </a:rPr>
              <a:t>inspect</a:t>
            </a:r>
          </a:p>
          <a:p>
            <a:r>
              <a:rPr lang="en-US" sz="1600" dirty="0">
                <a:solidFill>
                  <a:srgbClr val="575757"/>
                </a:solidFill>
              </a:rPr>
              <a:t>Helps you get information about live objects, such as modules, classes, methods, functions, </a:t>
            </a:r>
            <a:r>
              <a:rPr lang="en-US" sz="1600" dirty="0" err="1">
                <a:solidFill>
                  <a:srgbClr val="575757"/>
                </a:solidFill>
              </a:rPr>
              <a:t>tracebacks</a:t>
            </a:r>
            <a:r>
              <a:rPr lang="en-US" sz="1600" dirty="0">
                <a:solidFill>
                  <a:srgbClr val="575757"/>
                </a:solidFill>
              </a:rPr>
              <a:t>, frame objects and code objects</a:t>
            </a:r>
          </a:p>
        </p:txBody>
      </p:sp>
      <p:sp>
        <p:nvSpPr>
          <p:cNvPr id="24" name="TextBox 23"/>
          <p:cNvSpPr txBox="1"/>
          <p:nvPr/>
        </p:nvSpPr>
        <p:spPr>
          <a:xfrm>
            <a:off x="6226478" y="4506078"/>
            <a:ext cx="5390559" cy="12012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29BA74"/>
                </a:solidFill>
              </a:rPr>
              <a:t>zip(*list)</a:t>
            </a:r>
          </a:p>
          <a:p>
            <a:r>
              <a:rPr lang="en-US" sz="1600" dirty="0">
                <a:solidFill>
                  <a:srgbClr val="575757"/>
                </a:solidFill>
              </a:rPr>
              <a:t>Unpacks the list in a way that each element of your list becomes an argument to the function and then zip them</a:t>
            </a:r>
          </a:p>
        </p:txBody>
      </p:sp>
      <p:sp>
        <p:nvSpPr>
          <p:cNvPr id="26" name="TextBox 25"/>
          <p:cNvSpPr txBox="1"/>
          <p:nvPr/>
        </p:nvSpPr>
        <p:spPr>
          <a:xfrm>
            <a:off x="6315098" y="5508985"/>
            <a:ext cx="5257631" cy="854080"/>
          </a:xfrm>
          <a:prstGeom prst="rect">
            <a:avLst/>
          </a:prstGeom>
          <a:solidFill>
            <a:srgbClr val="FFFFFF"/>
          </a:solidFill>
          <a:ln w="9525" cap="rnd" cmpd="sng" algn="ctr">
            <a:solidFill>
              <a:srgbClr val="9A9A9A"/>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50000"/>
              </a:lnSpc>
            </a:pPr>
            <a:r>
              <a:rPr lang="en-US" sz="1100" dirty="0">
                <a:solidFill>
                  <a:srgbClr val="000000"/>
                </a:solidFill>
                <a:latin typeface="Consolas" panose="020B0609020204030204" pitchFamily="49" charset="0"/>
              </a:rPr>
              <a:t>&gt;&gt;&gt; </a:t>
            </a:r>
            <a:r>
              <a:rPr lang="fr-FR" sz="1100" dirty="0">
                <a:solidFill>
                  <a:srgbClr val="000000"/>
                </a:solidFill>
                <a:latin typeface="Consolas" panose="020B0609020204030204" pitchFamily="49" charset="0"/>
              </a:rPr>
              <a:t>l = [(1, </a:t>
            </a:r>
            <a:r>
              <a:rPr lang="fr-FR" sz="1100" dirty="0">
                <a:solidFill>
                  <a:srgbClr val="0000FF"/>
                </a:solidFill>
                <a:latin typeface="Consolas" panose="020B0609020204030204" pitchFamily="49" charset="0"/>
              </a:rPr>
              <a:t>'a'</a:t>
            </a:r>
            <a:r>
              <a:rPr lang="fr-FR" sz="1100" dirty="0">
                <a:solidFill>
                  <a:srgbClr val="000000"/>
                </a:solidFill>
                <a:latin typeface="Consolas" panose="020B0609020204030204" pitchFamily="49" charset="0"/>
              </a:rPr>
              <a:t>), (2, </a:t>
            </a:r>
            <a:r>
              <a:rPr lang="fr-FR" sz="1100" dirty="0">
                <a:solidFill>
                  <a:srgbClr val="0000FF"/>
                </a:solidFill>
                <a:latin typeface="Consolas" panose="020B0609020204030204" pitchFamily="49" charset="0"/>
              </a:rPr>
              <a:t>'b'</a:t>
            </a:r>
            <a:r>
              <a:rPr lang="fr-FR" sz="1100" dirty="0">
                <a:solidFill>
                  <a:srgbClr val="000000"/>
                </a:solidFill>
                <a:latin typeface="Consolas" panose="020B0609020204030204" pitchFamily="49" charset="0"/>
              </a:rPr>
              <a:t>)] </a:t>
            </a:r>
          </a:p>
          <a:p>
            <a:pPr>
              <a:lnSpc>
                <a:spcPct val="150000"/>
              </a:lnSpc>
            </a:pPr>
            <a:r>
              <a:rPr lang="en-US" sz="1100" dirty="0">
                <a:solidFill>
                  <a:srgbClr val="000000"/>
                </a:solidFill>
                <a:latin typeface="Consolas" panose="020B0609020204030204" pitchFamily="49" charset="0"/>
              </a:rPr>
              <a:t>&gt;&gt;&gt; list(zip(*l)</a:t>
            </a:r>
          </a:p>
          <a:p>
            <a:pPr>
              <a:lnSpc>
                <a:spcPct val="150000"/>
              </a:lnSpc>
            </a:pPr>
            <a:r>
              <a:rPr lang="en-US" sz="1100" dirty="0">
                <a:solidFill>
                  <a:srgbClr val="000000"/>
                </a:solidFill>
                <a:latin typeface="Consolas" panose="020B0609020204030204" pitchFamily="49" charset="0"/>
              </a:rPr>
              <a:t>[(1, 2), ('a', 'b')]</a:t>
            </a:r>
            <a:endParaRPr lang="en-US" sz="1100" dirty="0">
              <a:solidFill>
                <a:srgbClr val="575757"/>
              </a:solidFill>
            </a:endParaRPr>
          </a:p>
        </p:txBody>
      </p:sp>
      <p:sp>
        <p:nvSpPr>
          <p:cNvPr id="30" name="TextBox 29"/>
          <p:cNvSpPr txBox="1"/>
          <p:nvPr/>
        </p:nvSpPr>
        <p:spPr>
          <a:xfrm>
            <a:off x="6226478" y="1914176"/>
            <a:ext cx="5390559" cy="84017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err="1">
                <a:solidFill>
                  <a:srgbClr val="29BA74"/>
                </a:solidFill>
              </a:rPr>
              <a:t>dir</a:t>
            </a:r>
            <a:endParaRPr lang="en-US" sz="1600" dirty="0">
              <a:solidFill>
                <a:srgbClr val="29BA74"/>
              </a:solidFill>
            </a:endParaRPr>
          </a:p>
          <a:p>
            <a:r>
              <a:rPr lang="en-US" sz="1600" dirty="0">
                <a:solidFill>
                  <a:srgbClr val="575757"/>
                </a:solidFill>
              </a:rPr>
              <a:t>Returns a list of valid attributes of the object passed in parameters</a:t>
            </a:r>
          </a:p>
        </p:txBody>
      </p:sp>
      <p:sp>
        <p:nvSpPr>
          <p:cNvPr id="31" name="TextBox 30"/>
          <p:cNvSpPr txBox="1"/>
          <p:nvPr/>
        </p:nvSpPr>
        <p:spPr>
          <a:xfrm>
            <a:off x="6315098" y="2742021"/>
            <a:ext cx="5257481" cy="784830"/>
          </a:xfrm>
          <a:prstGeom prst="rect">
            <a:avLst/>
          </a:prstGeom>
          <a:solidFill>
            <a:srgbClr val="FFFFFF"/>
          </a:solidFill>
          <a:ln w="9525" cap="rnd" cmpd="sng" algn="ctr">
            <a:solidFill>
              <a:srgbClr val="9A9A9A"/>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50000"/>
              </a:lnSpc>
            </a:pPr>
            <a:r>
              <a:rPr lang="en-US" sz="1200" dirty="0">
                <a:solidFill>
                  <a:srgbClr val="000000"/>
                </a:solidFill>
                <a:latin typeface="Consolas" panose="020B0609020204030204" pitchFamily="49" charset="0"/>
              </a:rPr>
              <a:t>&gt;&gt;&gt; </a:t>
            </a:r>
            <a:r>
              <a:rPr lang="en-US" sz="1200" dirty="0" err="1">
                <a:solidFill>
                  <a:srgbClr val="000000"/>
                </a:solidFill>
                <a:latin typeface="Consolas" panose="020B0609020204030204" pitchFamily="49" charset="0"/>
              </a:rPr>
              <a:t>dir</a:t>
            </a:r>
            <a:r>
              <a:rPr lang="en-US" sz="1200" dirty="0">
                <a:solidFill>
                  <a:srgbClr val="000000"/>
                </a:solidFill>
                <a:latin typeface="Consolas" panose="020B0609020204030204" pitchFamily="49" charset="0"/>
              </a:rPr>
              <a:t>(l)</a:t>
            </a:r>
            <a:r>
              <a:rPr lang="en-US" sz="1400" dirty="0">
                <a:solidFill>
                  <a:srgbClr val="000000"/>
                </a:solidFill>
                <a:latin typeface="Consolas" panose="020B0609020204030204" pitchFamily="49" charset="0"/>
              </a:rPr>
              <a:t>  </a:t>
            </a:r>
            <a:endParaRPr lang="en-US" sz="1400" dirty="0">
              <a:solidFill>
                <a:srgbClr val="5C5C5C"/>
              </a:solidFill>
              <a:latin typeface="Consolas" panose="020B0609020204030204" pitchFamily="49" charset="0"/>
            </a:endParaRPr>
          </a:p>
          <a:p>
            <a:pPr>
              <a:lnSpc>
                <a:spcPct val="150000"/>
              </a:lnSpc>
            </a:pPr>
            <a:r>
              <a:rPr lang="en-US" sz="800" dirty="0">
                <a:solidFill>
                  <a:srgbClr val="000000"/>
                </a:solidFill>
                <a:latin typeface="Consolas" panose="020B0609020204030204" pitchFamily="49" charset="0"/>
              </a:rPr>
              <a:t>['__add__', '__class__', '__contains__', '__</a:t>
            </a:r>
            <a:r>
              <a:rPr lang="en-US" sz="800" dirty="0" err="1">
                <a:solidFill>
                  <a:srgbClr val="000000"/>
                </a:solidFill>
                <a:latin typeface="Consolas" panose="020B0609020204030204" pitchFamily="49" charset="0"/>
              </a:rPr>
              <a:t>delattr</a:t>
            </a:r>
            <a:r>
              <a:rPr lang="en-US" sz="800" dirty="0">
                <a:solidFill>
                  <a:srgbClr val="000000"/>
                </a:solidFill>
                <a:latin typeface="Consolas" panose="020B0609020204030204" pitchFamily="49" charset="0"/>
              </a:rPr>
              <a:t>__', ..., 'append', 'clear', 'copy', 'count', 'extend', 'index', 'insert', 'pop', 'remove', 'reverse', 'sort']</a:t>
            </a:r>
          </a:p>
        </p:txBody>
      </p:sp>
      <p:grpSp>
        <p:nvGrpSpPr>
          <p:cNvPr id="32" name="Group 31"/>
          <p:cNvGrpSpPr>
            <a:grpSpLocks noChangeAspect="1"/>
          </p:cNvGrpSpPr>
          <p:nvPr/>
        </p:nvGrpSpPr>
        <p:grpSpPr>
          <a:xfrm>
            <a:off x="350360" y="4805701"/>
            <a:ext cx="222764" cy="222764"/>
            <a:chOff x="982662" y="1847850"/>
            <a:chExt cx="269875" cy="269875"/>
          </a:xfrm>
        </p:grpSpPr>
        <p:sp>
          <p:nvSpPr>
            <p:cNvPr id="33"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4"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5" name="Group 34"/>
          <p:cNvGrpSpPr>
            <a:grpSpLocks noChangeAspect="1"/>
          </p:cNvGrpSpPr>
          <p:nvPr/>
        </p:nvGrpSpPr>
        <p:grpSpPr>
          <a:xfrm>
            <a:off x="6003714" y="4773299"/>
            <a:ext cx="222764" cy="222764"/>
            <a:chOff x="982662" y="1847850"/>
            <a:chExt cx="269875" cy="269875"/>
          </a:xfrm>
        </p:grpSpPr>
        <p:sp>
          <p:nvSpPr>
            <p:cNvPr id="36"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7"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8" name="Group 37"/>
          <p:cNvGrpSpPr>
            <a:grpSpLocks noChangeAspect="1"/>
          </p:cNvGrpSpPr>
          <p:nvPr/>
        </p:nvGrpSpPr>
        <p:grpSpPr>
          <a:xfrm>
            <a:off x="6003714" y="3682319"/>
            <a:ext cx="222764" cy="222764"/>
            <a:chOff x="982662" y="1847850"/>
            <a:chExt cx="269875" cy="269875"/>
          </a:xfrm>
        </p:grpSpPr>
        <p:sp>
          <p:nvSpPr>
            <p:cNvPr id="3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41" name="Group 40"/>
          <p:cNvGrpSpPr>
            <a:grpSpLocks noChangeAspect="1"/>
          </p:cNvGrpSpPr>
          <p:nvPr/>
        </p:nvGrpSpPr>
        <p:grpSpPr>
          <a:xfrm>
            <a:off x="6003714" y="2027512"/>
            <a:ext cx="222764" cy="222764"/>
            <a:chOff x="982662" y="1847850"/>
            <a:chExt cx="269875" cy="269875"/>
          </a:xfrm>
        </p:grpSpPr>
        <p:sp>
          <p:nvSpPr>
            <p:cNvPr id="42"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3"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custDataLst>
      <p:tags r:id="rId2"/>
    </p:custDataLst>
    <p:extLst>
      <p:ext uri="{BB962C8B-B14F-4D97-AF65-F5344CB8AC3E}">
        <p14:creationId xmlns:p14="http://schemas.microsoft.com/office/powerpoint/2010/main" val="29270871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0538" y="1656446"/>
            <a:ext cx="86788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
            </a:r>
            <a:br>
              <a:rPr kumimoji="0" lang="fr-FR" altLang="fr-FR" sz="1800" b="0" i="0" u="none" strike="noStrike" cap="none" normalizeH="0" baseline="0" dirty="0">
                <a:ln>
                  <a:noFill/>
                </a:ln>
                <a:solidFill>
                  <a:schemeClr val="tx1"/>
                </a:solidFill>
                <a:effectLst/>
                <a:latin typeface="Arial" panose="020B060402020202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Object 4"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8863"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6" name="Rectangle 5"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Built-in functions in Python 3</a:t>
            </a:r>
          </a:p>
        </p:txBody>
      </p:sp>
      <p:graphicFrame>
        <p:nvGraphicFramePr>
          <p:cNvPr id="3" name="Table 2"/>
          <p:cNvGraphicFramePr>
            <a:graphicFrameLocks noGrp="1"/>
          </p:cNvGraphicFramePr>
          <p:nvPr>
            <p:extLst/>
          </p:nvPr>
        </p:nvGraphicFramePr>
        <p:xfrm>
          <a:off x="630000" y="1732282"/>
          <a:ext cx="10933350" cy="4349190"/>
        </p:xfrm>
        <a:graphic>
          <a:graphicData uri="http://schemas.openxmlformats.org/drawingml/2006/table">
            <a:tbl>
              <a:tblPr>
                <a:tableStyleId>{2D5ABB26-0587-4C30-8999-92F81FD0307C}</a:tableStyleId>
              </a:tblPr>
              <a:tblGrid>
                <a:gridCol w="2186670">
                  <a:extLst>
                    <a:ext uri="{9D8B030D-6E8A-4147-A177-3AD203B41FA5}">
                      <a16:colId xmlns:a16="http://schemas.microsoft.com/office/drawing/2014/main" xmlns="" val="20000"/>
                    </a:ext>
                  </a:extLst>
                </a:gridCol>
                <a:gridCol w="2186670">
                  <a:extLst>
                    <a:ext uri="{9D8B030D-6E8A-4147-A177-3AD203B41FA5}">
                      <a16:colId xmlns:a16="http://schemas.microsoft.com/office/drawing/2014/main" xmlns="" val="20001"/>
                    </a:ext>
                  </a:extLst>
                </a:gridCol>
                <a:gridCol w="2186670">
                  <a:extLst>
                    <a:ext uri="{9D8B030D-6E8A-4147-A177-3AD203B41FA5}">
                      <a16:colId xmlns:a16="http://schemas.microsoft.com/office/drawing/2014/main" xmlns="" val="20002"/>
                    </a:ext>
                  </a:extLst>
                </a:gridCol>
                <a:gridCol w="2186670">
                  <a:extLst>
                    <a:ext uri="{9D8B030D-6E8A-4147-A177-3AD203B41FA5}">
                      <a16:colId xmlns:a16="http://schemas.microsoft.com/office/drawing/2014/main" xmlns="" val="20003"/>
                    </a:ext>
                  </a:extLst>
                </a:gridCol>
                <a:gridCol w="2186670">
                  <a:extLst>
                    <a:ext uri="{9D8B030D-6E8A-4147-A177-3AD203B41FA5}">
                      <a16:colId xmlns:a16="http://schemas.microsoft.com/office/drawing/2014/main" xmlns="" val="20004"/>
                    </a:ext>
                  </a:extLst>
                </a:gridCol>
              </a:tblGrid>
              <a:tr h="0">
                <a:tc gridSpan="5">
                  <a:txBody>
                    <a:bodyPr/>
                    <a:lstStyle/>
                    <a:p>
                      <a:pPr algn="ctr"/>
                      <a:r>
                        <a:rPr lang="fr-FR" sz="1800" dirty="0">
                          <a:effectLst/>
                        </a:rPr>
                        <a:t>Built-in Functions</a:t>
                      </a:r>
                    </a:p>
                  </a:txBody>
                  <a:tcPr marL="72522" marR="72522" marT="36261" marB="36261" anchor="b">
                    <a:lnT>
                      <a:noFill/>
                    </a:lnT>
                    <a:lnB w="9525" cap="flat" cmpd="sng" algn="ctr">
                      <a:solidFill>
                        <a:srgbClr val="9A9A9A">
                          <a:lumMod val="100000"/>
                        </a:srgbClr>
                      </a:solidFill>
                      <a:prstDash val="solid"/>
                      <a:round/>
                      <a:headEnd type="none" w="med" len="med"/>
                      <a:tailEnd type="none" w="med" len="med"/>
                    </a:lnB>
                  </a:tcPr>
                </a:tc>
                <a:tc hMerge="1">
                  <a:txBody>
                    <a:bodyPr/>
                    <a:lstStyle/>
                    <a:p>
                      <a:pPr algn="r"/>
                      <a:endParaRPr lang="fr-FR" sz="1400" dirty="0">
                        <a:effectLst/>
                      </a:endParaRPr>
                    </a:p>
                  </a:txBody>
                  <a:tcPr marL="0" marR="169381" marT="36261" marB="36261" anchor="b">
                    <a:lnT>
                      <a:noFill/>
                    </a:lnT>
                    <a:lnB w="9525">
                      <a:solidFill>
                        <a:srgbClr val="9A9A9A">
                          <a:lumMod val="100000"/>
                        </a:srgbClr>
                      </a:solidFill>
                      <a:prstDash val="solid"/>
                    </a:lnB>
                  </a:tcPr>
                </a:tc>
                <a:tc hMerge="1">
                  <a:txBody>
                    <a:bodyPr/>
                    <a:lstStyle/>
                    <a:p>
                      <a:pPr algn="ctr"/>
                      <a:endParaRPr lang="fr-FR" sz="1400">
                        <a:effectLst/>
                      </a:endParaRPr>
                    </a:p>
                  </a:txBody>
                  <a:tcPr marL="72522" marR="72522" marT="36261" marB="36261" anchor="b">
                    <a:lnT>
                      <a:noFill/>
                    </a:lnT>
                    <a:lnB w="9525">
                      <a:solidFill>
                        <a:srgbClr val="9A9A9A">
                          <a:lumMod val="100000"/>
                        </a:srgbClr>
                      </a:solidFill>
                      <a:prstDash val="solid"/>
                    </a:lnB>
                  </a:tcPr>
                </a:tc>
                <a:tc hMerge="1">
                  <a:txBody>
                    <a:bodyPr/>
                    <a:lstStyle/>
                    <a:p>
                      <a:pPr algn="ctr"/>
                      <a:endParaRPr lang="fr-FR" sz="1400" dirty="0">
                        <a:effectLst/>
                      </a:endParaRPr>
                    </a:p>
                  </a:txBody>
                  <a:tcPr marL="72522" marR="72522" marT="36261" marB="36261" anchor="b">
                    <a:lnT>
                      <a:noFill/>
                    </a:lnT>
                    <a:lnB w="9525">
                      <a:solidFill>
                        <a:srgbClr val="9A9A9A">
                          <a:lumMod val="100000"/>
                        </a:srgbClr>
                      </a:solidFill>
                      <a:prstDash val="solid"/>
                    </a:lnB>
                  </a:tcPr>
                </a:tc>
                <a:tc hMerge="1">
                  <a:txBody>
                    <a:bodyPr/>
                    <a:lstStyle/>
                    <a:p>
                      <a:endParaRPr lang="en-US" sz="1400" dirty="0"/>
                    </a:p>
                  </a:txBody>
                  <a:tcPr marL="72522" marR="72522" marT="36261" marB="36261" anchor="b">
                    <a:lnT>
                      <a:noFill/>
                    </a:lnT>
                    <a:lnB w="9525">
                      <a:solidFill>
                        <a:srgbClr val="9A9A9A">
                          <a:lumMod val="100000"/>
                        </a:srgbClr>
                      </a:solidFill>
                      <a:prstDash val="solid"/>
                    </a:lnB>
                  </a:tcPr>
                </a:tc>
                <a:extLst>
                  <a:ext uri="{0D108BD9-81ED-4DB2-BD59-A6C34878D82A}">
                    <a16:rowId xmlns:a16="http://schemas.microsoft.com/office/drawing/2014/main" xmlns="" val="10000"/>
                  </a:ext>
                </a:extLst>
              </a:tr>
              <a:tr h="0">
                <a:tc>
                  <a:txBody>
                    <a:bodyPr/>
                    <a:lstStyle/>
                    <a:p>
                      <a:pPr algn="r"/>
                      <a:r>
                        <a:rPr lang="fr-FR" sz="1400" u="none" strike="noStrike" dirty="0">
                          <a:effectLst/>
                          <a:hlinkClick r:id="rId9" tooltip="abs"/>
                        </a:rPr>
                        <a:t>abs()</a:t>
                      </a:r>
                      <a:endParaRPr lang="fr-FR" sz="1400" dirty="0">
                        <a:effectLst/>
                      </a:endParaRPr>
                    </a:p>
                  </a:txBody>
                  <a:tcPr marL="0" marR="311462" marT="36261" marB="36261">
                    <a:lnT w="9525">
                      <a:solidFill>
                        <a:srgbClr val="9A9A9A">
                          <a:lumMod val="100000"/>
                        </a:srgbClr>
                      </a:solidFill>
                      <a:prstDash val="solid"/>
                    </a:lnT>
                    <a:lnB>
                      <a:noFill/>
                    </a:lnB>
                  </a:tcPr>
                </a:tc>
                <a:tc>
                  <a:txBody>
                    <a:bodyPr/>
                    <a:lstStyle/>
                    <a:p>
                      <a:pPr algn="r"/>
                      <a:r>
                        <a:rPr lang="fr-FR" sz="1400" u="none" strike="noStrike" dirty="0">
                          <a:effectLst/>
                          <a:hlinkClick r:id="rId10"/>
                        </a:rPr>
                        <a:t>dict()</a:t>
                      </a:r>
                      <a:endParaRPr lang="fr-FR" sz="1400" dirty="0">
                        <a:effectLst/>
                      </a:endParaRPr>
                    </a:p>
                  </a:txBody>
                  <a:tcPr marL="0" marR="169381" marT="36261" marB="36261">
                    <a:lnT w="9525">
                      <a:solidFill>
                        <a:srgbClr val="9A9A9A">
                          <a:lumMod val="100000"/>
                        </a:srgbClr>
                      </a:solidFill>
                      <a:prstDash val="solid"/>
                    </a:lnT>
                    <a:lnB>
                      <a:noFill/>
                    </a:lnB>
                  </a:tcPr>
                </a:tc>
                <a:tc>
                  <a:txBody>
                    <a:bodyPr/>
                    <a:lstStyle/>
                    <a:p>
                      <a:pPr algn="r"/>
                      <a:r>
                        <a:rPr lang="fr-FR" sz="1400" u="none" strike="noStrike" dirty="0">
                          <a:effectLst/>
                          <a:hlinkClick r:id="rId11" tooltip="help"/>
                        </a:rPr>
                        <a:t>help()</a:t>
                      </a:r>
                      <a:endParaRPr lang="fr-FR" sz="1400" dirty="0">
                        <a:effectLst/>
                      </a:endParaRPr>
                    </a:p>
                  </a:txBody>
                  <a:tcPr marL="0" marR="296381" marT="36261" marB="36261">
                    <a:lnT w="9525">
                      <a:solidFill>
                        <a:srgbClr val="9A9A9A">
                          <a:lumMod val="100000"/>
                        </a:srgbClr>
                      </a:solidFill>
                      <a:prstDash val="solid"/>
                    </a:lnT>
                    <a:lnB>
                      <a:noFill/>
                    </a:lnB>
                  </a:tcPr>
                </a:tc>
                <a:tc>
                  <a:txBody>
                    <a:bodyPr/>
                    <a:lstStyle/>
                    <a:p>
                      <a:pPr algn="r"/>
                      <a:r>
                        <a:rPr lang="fr-FR" sz="1400" u="none" strike="noStrike" dirty="0">
                          <a:effectLst/>
                          <a:hlinkClick r:id="rId12" tooltip="min"/>
                        </a:rPr>
                        <a:t>min()</a:t>
                      </a:r>
                      <a:endParaRPr lang="fr-FR" sz="1400" dirty="0">
                        <a:effectLst/>
                      </a:endParaRPr>
                    </a:p>
                  </a:txBody>
                  <a:tcPr marL="0" marR="458306" marT="36261" marB="36261">
                    <a:lnT w="9525">
                      <a:solidFill>
                        <a:srgbClr val="9A9A9A">
                          <a:lumMod val="100000"/>
                        </a:srgbClr>
                      </a:solidFill>
                      <a:prstDash val="solid"/>
                    </a:lnT>
                    <a:lnB>
                      <a:noFill/>
                    </a:lnB>
                  </a:tcPr>
                </a:tc>
                <a:tc>
                  <a:txBody>
                    <a:bodyPr/>
                    <a:lstStyle/>
                    <a:p>
                      <a:pPr algn="r"/>
                      <a:r>
                        <a:rPr lang="fr-FR" sz="1400" u="none" strike="noStrike" dirty="0">
                          <a:effectLst/>
                          <a:hlinkClick r:id="rId13" tooltip="setattr"/>
                        </a:rPr>
                        <a:t>setattr()</a:t>
                      </a:r>
                      <a:endParaRPr lang="fr-FR" sz="1400" dirty="0">
                        <a:effectLst/>
                      </a:endParaRPr>
                    </a:p>
                  </a:txBody>
                  <a:tcPr marL="0" marR="278125" marT="36261" marB="36261">
                    <a:lnT w="9525">
                      <a:solidFill>
                        <a:srgbClr val="9A9A9A">
                          <a:lumMod val="100000"/>
                        </a:srgbClr>
                      </a:solidFill>
                      <a:prstDash val="solid"/>
                    </a:lnT>
                    <a:lnB>
                      <a:noFill/>
                    </a:lnB>
                  </a:tcPr>
                </a:tc>
                <a:extLst>
                  <a:ext uri="{0D108BD9-81ED-4DB2-BD59-A6C34878D82A}">
                    <a16:rowId xmlns:a16="http://schemas.microsoft.com/office/drawing/2014/main" xmlns="" val="10001"/>
                  </a:ext>
                </a:extLst>
              </a:tr>
              <a:tr h="0">
                <a:tc>
                  <a:txBody>
                    <a:bodyPr/>
                    <a:lstStyle/>
                    <a:p>
                      <a:pPr algn="r"/>
                      <a:r>
                        <a:rPr lang="fr-FR" sz="1400" u="none" strike="noStrike" dirty="0">
                          <a:effectLst/>
                          <a:hlinkClick r:id="rId14" tooltip="all"/>
                        </a:rPr>
                        <a:t>all()</a:t>
                      </a:r>
                      <a:endParaRPr lang="fr-FR" sz="1400" dirty="0">
                        <a:effectLst/>
                      </a:endParaRPr>
                    </a:p>
                  </a:txBody>
                  <a:tcPr marL="0" marR="311462" marT="36261" marB="36261">
                    <a:lnT>
                      <a:noFill/>
                    </a:lnT>
                    <a:lnB>
                      <a:noFill/>
                    </a:lnB>
                  </a:tcPr>
                </a:tc>
                <a:tc>
                  <a:txBody>
                    <a:bodyPr/>
                    <a:lstStyle/>
                    <a:p>
                      <a:pPr algn="r"/>
                      <a:r>
                        <a:rPr lang="fr-FR" sz="1400" u="none" strike="noStrike" dirty="0">
                          <a:effectLst/>
                          <a:hlinkClick r:id="rId15" tooltip="dir"/>
                        </a:rPr>
                        <a:t>dir()</a:t>
                      </a:r>
                      <a:endParaRPr lang="fr-FR" sz="1400" dirty="0">
                        <a:effectLst/>
                      </a:endParaRPr>
                    </a:p>
                  </a:txBody>
                  <a:tcPr marL="0" marR="169381" marT="36261" marB="36261">
                    <a:lnT>
                      <a:noFill/>
                    </a:lnT>
                    <a:lnB>
                      <a:noFill/>
                    </a:lnB>
                  </a:tcPr>
                </a:tc>
                <a:tc>
                  <a:txBody>
                    <a:bodyPr/>
                    <a:lstStyle/>
                    <a:p>
                      <a:pPr algn="r"/>
                      <a:r>
                        <a:rPr lang="fr-FR" sz="1400" u="none" strike="noStrike" dirty="0">
                          <a:effectLst/>
                          <a:hlinkClick r:id="rId16" tooltip="hex"/>
                        </a:rPr>
                        <a:t>hex()</a:t>
                      </a:r>
                      <a:endParaRPr lang="fr-FR" sz="1400" dirty="0">
                        <a:effectLst/>
                      </a:endParaRPr>
                    </a:p>
                  </a:txBody>
                  <a:tcPr marL="0" marR="296381" marT="36261" marB="36261">
                    <a:lnT>
                      <a:noFill/>
                    </a:lnT>
                    <a:lnB>
                      <a:noFill/>
                    </a:lnB>
                  </a:tcPr>
                </a:tc>
                <a:tc>
                  <a:txBody>
                    <a:bodyPr/>
                    <a:lstStyle/>
                    <a:p>
                      <a:pPr algn="r"/>
                      <a:r>
                        <a:rPr lang="fr-FR" sz="1400" u="none" strike="noStrike" dirty="0">
                          <a:effectLst/>
                          <a:hlinkClick r:id="rId17" tooltip="next"/>
                        </a:rPr>
                        <a:t>next()</a:t>
                      </a:r>
                      <a:endParaRPr lang="fr-FR" sz="1400" dirty="0">
                        <a:effectLst/>
                      </a:endParaRPr>
                    </a:p>
                  </a:txBody>
                  <a:tcPr marL="0" marR="458306" marT="36261" marB="36261">
                    <a:lnT>
                      <a:noFill/>
                    </a:lnT>
                    <a:lnB>
                      <a:noFill/>
                    </a:lnB>
                  </a:tcPr>
                </a:tc>
                <a:tc>
                  <a:txBody>
                    <a:bodyPr/>
                    <a:lstStyle/>
                    <a:p>
                      <a:pPr algn="r"/>
                      <a:r>
                        <a:rPr lang="fr-FR" sz="1400" u="none" strike="noStrike" dirty="0">
                          <a:effectLst/>
                          <a:hlinkClick r:id="rId18" tooltip="slice"/>
                        </a:rPr>
                        <a:t>slice()</a:t>
                      </a:r>
                      <a:endParaRPr lang="fr-FR" sz="1400" dirty="0">
                        <a:effectLst/>
                      </a:endParaRPr>
                    </a:p>
                  </a:txBody>
                  <a:tcPr marL="0" marR="278125" marT="36261" marB="36261">
                    <a:lnT>
                      <a:noFill/>
                    </a:lnT>
                    <a:lnB>
                      <a:noFill/>
                    </a:lnB>
                  </a:tcPr>
                </a:tc>
                <a:extLst>
                  <a:ext uri="{0D108BD9-81ED-4DB2-BD59-A6C34878D82A}">
                    <a16:rowId xmlns:a16="http://schemas.microsoft.com/office/drawing/2014/main" xmlns="" val="10002"/>
                  </a:ext>
                </a:extLst>
              </a:tr>
              <a:tr h="0">
                <a:tc>
                  <a:txBody>
                    <a:bodyPr/>
                    <a:lstStyle/>
                    <a:p>
                      <a:pPr algn="r"/>
                      <a:r>
                        <a:rPr lang="fr-FR" sz="1400" u="none" strike="noStrike" dirty="0">
                          <a:effectLst/>
                          <a:hlinkClick r:id="rId19" tooltip="any"/>
                        </a:rPr>
                        <a:t>any()</a:t>
                      </a:r>
                      <a:endParaRPr lang="fr-FR" sz="1400" dirty="0">
                        <a:effectLst/>
                      </a:endParaRPr>
                    </a:p>
                  </a:txBody>
                  <a:tcPr marL="0" marR="311462" marT="36261" marB="36261">
                    <a:lnT>
                      <a:noFill/>
                    </a:lnT>
                    <a:lnB>
                      <a:noFill/>
                    </a:lnB>
                  </a:tcPr>
                </a:tc>
                <a:tc>
                  <a:txBody>
                    <a:bodyPr/>
                    <a:lstStyle/>
                    <a:p>
                      <a:pPr algn="r"/>
                      <a:r>
                        <a:rPr lang="fr-FR" sz="1400" u="none" strike="noStrike" dirty="0">
                          <a:effectLst/>
                          <a:hlinkClick r:id="rId20" tooltip="divmod"/>
                        </a:rPr>
                        <a:t>divmod()</a:t>
                      </a:r>
                      <a:endParaRPr lang="fr-FR" sz="1400" dirty="0">
                        <a:effectLst/>
                      </a:endParaRPr>
                    </a:p>
                  </a:txBody>
                  <a:tcPr marL="0" marR="169381" marT="36261" marB="36261">
                    <a:lnT>
                      <a:noFill/>
                    </a:lnT>
                    <a:lnB>
                      <a:noFill/>
                    </a:lnB>
                  </a:tcPr>
                </a:tc>
                <a:tc>
                  <a:txBody>
                    <a:bodyPr/>
                    <a:lstStyle/>
                    <a:p>
                      <a:pPr algn="r"/>
                      <a:r>
                        <a:rPr lang="fr-FR" sz="1400" u="none" strike="noStrike" dirty="0">
                          <a:effectLst/>
                          <a:hlinkClick r:id="rId21" tooltip="id"/>
                        </a:rPr>
                        <a:t>id()</a:t>
                      </a:r>
                      <a:endParaRPr lang="fr-FR" sz="1400" dirty="0">
                        <a:effectLst/>
                      </a:endParaRPr>
                    </a:p>
                  </a:txBody>
                  <a:tcPr marL="0" marR="296381" marT="36261" marB="36261">
                    <a:lnT>
                      <a:noFill/>
                    </a:lnT>
                    <a:lnB>
                      <a:noFill/>
                    </a:lnB>
                  </a:tcPr>
                </a:tc>
                <a:tc>
                  <a:txBody>
                    <a:bodyPr/>
                    <a:lstStyle/>
                    <a:p>
                      <a:pPr algn="r"/>
                      <a:r>
                        <a:rPr lang="fr-FR" sz="1400" u="none" strike="noStrike" dirty="0">
                          <a:effectLst/>
                          <a:hlinkClick r:id="rId22" tooltip="object"/>
                        </a:rPr>
                        <a:t>object()</a:t>
                      </a:r>
                      <a:endParaRPr lang="fr-FR" sz="1400" dirty="0">
                        <a:effectLst/>
                      </a:endParaRPr>
                    </a:p>
                  </a:txBody>
                  <a:tcPr marL="0" marR="458306" marT="36261" marB="36261">
                    <a:lnT>
                      <a:noFill/>
                    </a:lnT>
                    <a:lnB>
                      <a:noFill/>
                    </a:lnB>
                  </a:tcPr>
                </a:tc>
                <a:tc>
                  <a:txBody>
                    <a:bodyPr/>
                    <a:lstStyle/>
                    <a:p>
                      <a:pPr algn="r"/>
                      <a:r>
                        <a:rPr lang="fr-FR" sz="1400" u="none" strike="noStrike" dirty="0">
                          <a:effectLst/>
                          <a:hlinkClick r:id="rId23" tooltip="sorted"/>
                        </a:rPr>
                        <a:t>sorted()</a:t>
                      </a:r>
                      <a:endParaRPr lang="fr-FR" sz="1400" dirty="0">
                        <a:effectLst/>
                      </a:endParaRPr>
                    </a:p>
                  </a:txBody>
                  <a:tcPr marL="0" marR="278125" marT="36261" marB="36261">
                    <a:lnT>
                      <a:noFill/>
                    </a:lnT>
                    <a:lnB>
                      <a:noFill/>
                    </a:lnB>
                  </a:tcPr>
                </a:tc>
                <a:extLst>
                  <a:ext uri="{0D108BD9-81ED-4DB2-BD59-A6C34878D82A}">
                    <a16:rowId xmlns:a16="http://schemas.microsoft.com/office/drawing/2014/main" xmlns="" val="10003"/>
                  </a:ext>
                </a:extLst>
              </a:tr>
              <a:tr h="0">
                <a:tc>
                  <a:txBody>
                    <a:bodyPr/>
                    <a:lstStyle/>
                    <a:p>
                      <a:pPr algn="r"/>
                      <a:r>
                        <a:rPr lang="fr-FR" sz="1400" u="none" strike="noStrike" dirty="0">
                          <a:effectLst/>
                          <a:hlinkClick r:id="rId24" tooltip="ascii"/>
                        </a:rPr>
                        <a:t>ascii()</a:t>
                      </a:r>
                      <a:endParaRPr lang="fr-FR" sz="1400" dirty="0">
                        <a:effectLst/>
                      </a:endParaRPr>
                    </a:p>
                  </a:txBody>
                  <a:tcPr marL="0" marR="311462" marT="36261" marB="36261">
                    <a:lnT>
                      <a:noFill/>
                    </a:lnT>
                    <a:lnB>
                      <a:noFill/>
                    </a:lnB>
                  </a:tcPr>
                </a:tc>
                <a:tc>
                  <a:txBody>
                    <a:bodyPr/>
                    <a:lstStyle/>
                    <a:p>
                      <a:pPr algn="r"/>
                      <a:r>
                        <a:rPr lang="fr-FR" sz="1400" u="none" strike="noStrike" dirty="0">
                          <a:effectLst/>
                          <a:hlinkClick r:id="rId25" tooltip="enumerate"/>
                        </a:rPr>
                        <a:t>enumerate()</a:t>
                      </a:r>
                      <a:endParaRPr lang="fr-FR" sz="1400" dirty="0">
                        <a:effectLst/>
                      </a:endParaRPr>
                    </a:p>
                  </a:txBody>
                  <a:tcPr marL="0" marR="169381" marT="36261" marB="36261">
                    <a:lnT>
                      <a:noFill/>
                    </a:lnT>
                    <a:lnB>
                      <a:noFill/>
                    </a:lnB>
                  </a:tcPr>
                </a:tc>
                <a:tc>
                  <a:txBody>
                    <a:bodyPr/>
                    <a:lstStyle/>
                    <a:p>
                      <a:pPr algn="r"/>
                      <a:r>
                        <a:rPr lang="fr-FR" sz="1400" u="none" strike="noStrike" dirty="0">
                          <a:effectLst/>
                          <a:hlinkClick r:id="rId26" tooltip="input"/>
                        </a:rPr>
                        <a:t>input()</a:t>
                      </a:r>
                      <a:endParaRPr lang="fr-FR" sz="1400" dirty="0">
                        <a:effectLst/>
                      </a:endParaRPr>
                    </a:p>
                  </a:txBody>
                  <a:tcPr marL="0" marR="296381" marT="36261" marB="36261">
                    <a:lnT>
                      <a:noFill/>
                    </a:lnT>
                    <a:lnB>
                      <a:noFill/>
                    </a:lnB>
                  </a:tcPr>
                </a:tc>
                <a:tc>
                  <a:txBody>
                    <a:bodyPr/>
                    <a:lstStyle/>
                    <a:p>
                      <a:pPr algn="r"/>
                      <a:r>
                        <a:rPr lang="fr-FR" sz="1400" u="none" strike="noStrike" dirty="0">
                          <a:effectLst/>
                          <a:hlinkClick r:id="rId27" tooltip="oct"/>
                        </a:rPr>
                        <a:t>oct()</a:t>
                      </a:r>
                      <a:endParaRPr lang="fr-FR" sz="1400" dirty="0">
                        <a:effectLst/>
                      </a:endParaRPr>
                    </a:p>
                  </a:txBody>
                  <a:tcPr marL="0" marR="458306" marT="36261" marB="36261">
                    <a:lnT>
                      <a:noFill/>
                    </a:lnT>
                    <a:lnB>
                      <a:noFill/>
                    </a:lnB>
                  </a:tcPr>
                </a:tc>
                <a:tc>
                  <a:txBody>
                    <a:bodyPr/>
                    <a:lstStyle/>
                    <a:p>
                      <a:pPr algn="r"/>
                      <a:r>
                        <a:rPr lang="fr-FR" sz="1400" u="none" strike="noStrike" dirty="0">
                          <a:effectLst/>
                          <a:hlinkClick r:id="rId28" tooltip="staticmethod"/>
                        </a:rPr>
                        <a:t>staticmethod()</a:t>
                      </a:r>
                      <a:endParaRPr lang="fr-FR" sz="1400" dirty="0">
                        <a:effectLst/>
                      </a:endParaRPr>
                    </a:p>
                  </a:txBody>
                  <a:tcPr marL="0" marR="278125" marT="36261" marB="36261">
                    <a:lnT>
                      <a:noFill/>
                    </a:lnT>
                    <a:lnB>
                      <a:noFill/>
                    </a:lnB>
                  </a:tcPr>
                </a:tc>
                <a:extLst>
                  <a:ext uri="{0D108BD9-81ED-4DB2-BD59-A6C34878D82A}">
                    <a16:rowId xmlns:a16="http://schemas.microsoft.com/office/drawing/2014/main" xmlns="" val="10004"/>
                  </a:ext>
                </a:extLst>
              </a:tr>
              <a:tr h="0">
                <a:tc>
                  <a:txBody>
                    <a:bodyPr/>
                    <a:lstStyle/>
                    <a:p>
                      <a:pPr algn="r"/>
                      <a:r>
                        <a:rPr lang="fr-FR" sz="1400" u="none" strike="noStrike" dirty="0">
                          <a:effectLst/>
                          <a:hlinkClick r:id="rId29" tooltip="bin"/>
                        </a:rPr>
                        <a:t>bin()</a:t>
                      </a:r>
                      <a:endParaRPr lang="fr-FR" sz="1400" dirty="0">
                        <a:effectLst/>
                      </a:endParaRPr>
                    </a:p>
                  </a:txBody>
                  <a:tcPr marL="0" marR="311462" marT="36261" marB="36261">
                    <a:lnT>
                      <a:noFill/>
                    </a:lnT>
                    <a:lnB>
                      <a:noFill/>
                    </a:lnB>
                  </a:tcPr>
                </a:tc>
                <a:tc>
                  <a:txBody>
                    <a:bodyPr/>
                    <a:lstStyle/>
                    <a:p>
                      <a:pPr algn="r"/>
                      <a:r>
                        <a:rPr lang="fr-FR" sz="1400" u="none" strike="noStrike" dirty="0">
                          <a:effectLst/>
                          <a:hlinkClick r:id="rId30" tooltip="eval"/>
                        </a:rPr>
                        <a:t>eval()</a:t>
                      </a:r>
                      <a:endParaRPr lang="fr-FR" sz="1400" dirty="0">
                        <a:effectLst/>
                      </a:endParaRPr>
                    </a:p>
                  </a:txBody>
                  <a:tcPr marL="0" marR="169381" marT="36261" marB="36261">
                    <a:lnT>
                      <a:noFill/>
                    </a:lnT>
                    <a:lnB>
                      <a:noFill/>
                    </a:lnB>
                  </a:tcPr>
                </a:tc>
                <a:tc>
                  <a:txBody>
                    <a:bodyPr/>
                    <a:lstStyle/>
                    <a:p>
                      <a:pPr algn="r"/>
                      <a:r>
                        <a:rPr lang="fr-FR" sz="1400" u="none" strike="noStrike" dirty="0">
                          <a:effectLst/>
                          <a:hlinkClick r:id="rId31" tooltip="int"/>
                        </a:rPr>
                        <a:t>int()</a:t>
                      </a:r>
                      <a:endParaRPr lang="fr-FR" sz="1400" dirty="0">
                        <a:effectLst/>
                      </a:endParaRPr>
                    </a:p>
                  </a:txBody>
                  <a:tcPr marL="0" marR="296381" marT="36261" marB="36261">
                    <a:lnT>
                      <a:noFill/>
                    </a:lnT>
                    <a:lnB>
                      <a:noFill/>
                    </a:lnB>
                  </a:tcPr>
                </a:tc>
                <a:tc>
                  <a:txBody>
                    <a:bodyPr/>
                    <a:lstStyle/>
                    <a:p>
                      <a:pPr algn="r"/>
                      <a:r>
                        <a:rPr lang="fr-FR" sz="1400" u="none" strike="noStrike" dirty="0">
                          <a:effectLst/>
                          <a:hlinkClick r:id="rId32" tooltip="open"/>
                        </a:rPr>
                        <a:t>open()</a:t>
                      </a:r>
                      <a:endParaRPr lang="fr-FR" sz="1400" dirty="0">
                        <a:effectLst/>
                      </a:endParaRPr>
                    </a:p>
                  </a:txBody>
                  <a:tcPr marL="0" marR="458306" marT="36261" marB="36261">
                    <a:lnT>
                      <a:noFill/>
                    </a:lnT>
                    <a:lnB>
                      <a:noFill/>
                    </a:lnB>
                  </a:tcPr>
                </a:tc>
                <a:tc>
                  <a:txBody>
                    <a:bodyPr/>
                    <a:lstStyle/>
                    <a:p>
                      <a:pPr algn="r"/>
                      <a:r>
                        <a:rPr lang="fr-FR" sz="1400" u="none" strike="noStrike" dirty="0">
                          <a:effectLst/>
                          <a:hlinkClick r:id="rId33"/>
                        </a:rPr>
                        <a:t>str()</a:t>
                      </a:r>
                      <a:endParaRPr lang="fr-FR" sz="1400" dirty="0">
                        <a:effectLst/>
                      </a:endParaRPr>
                    </a:p>
                  </a:txBody>
                  <a:tcPr marL="0" marR="278125" marT="36261" marB="36261">
                    <a:lnT>
                      <a:noFill/>
                    </a:lnT>
                    <a:lnB>
                      <a:noFill/>
                    </a:lnB>
                  </a:tcPr>
                </a:tc>
                <a:extLst>
                  <a:ext uri="{0D108BD9-81ED-4DB2-BD59-A6C34878D82A}">
                    <a16:rowId xmlns:a16="http://schemas.microsoft.com/office/drawing/2014/main" xmlns="" val="10005"/>
                  </a:ext>
                </a:extLst>
              </a:tr>
              <a:tr h="0">
                <a:tc>
                  <a:txBody>
                    <a:bodyPr/>
                    <a:lstStyle/>
                    <a:p>
                      <a:pPr algn="r"/>
                      <a:r>
                        <a:rPr lang="fr-FR" sz="1400" u="none" strike="noStrike" dirty="0">
                          <a:effectLst/>
                          <a:hlinkClick r:id="rId34" tooltip="bool"/>
                        </a:rPr>
                        <a:t>bool()</a:t>
                      </a:r>
                      <a:endParaRPr lang="fr-FR" sz="1400" dirty="0">
                        <a:effectLst/>
                      </a:endParaRPr>
                    </a:p>
                  </a:txBody>
                  <a:tcPr marL="0" marR="311462" marT="36261" marB="36261">
                    <a:lnT>
                      <a:noFill/>
                    </a:lnT>
                    <a:lnB>
                      <a:noFill/>
                    </a:lnB>
                  </a:tcPr>
                </a:tc>
                <a:tc>
                  <a:txBody>
                    <a:bodyPr/>
                    <a:lstStyle/>
                    <a:p>
                      <a:pPr algn="r"/>
                      <a:r>
                        <a:rPr lang="fr-FR" sz="1400" u="none" strike="noStrike" dirty="0">
                          <a:effectLst/>
                          <a:hlinkClick r:id="rId35" tooltip="exec"/>
                        </a:rPr>
                        <a:t>exec()</a:t>
                      </a:r>
                      <a:endParaRPr lang="fr-FR" sz="1400" dirty="0">
                        <a:effectLst/>
                      </a:endParaRPr>
                    </a:p>
                  </a:txBody>
                  <a:tcPr marL="0" marR="169381" marT="36261" marB="36261">
                    <a:lnT>
                      <a:noFill/>
                    </a:lnT>
                    <a:lnB>
                      <a:noFill/>
                    </a:lnB>
                  </a:tcPr>
                </a:tc>
                <a:tc>
                  <a:txBody>
                    <a:bodyPr/>
                    <a:lstStyle/>
                    <a:p>
                      <a:pPr algn="r"/>
                      <a:r>
                        <a:rPr lang="fr-FR" sz="1400" u="none" strike="noStrike" dirty="0">
                          <a:effectLst/>
                          <a:hlinkClick r:id="rId36" tooltip="isinstance"/>
                        </a:rPr>
                        <a:t>isinstance()</a:t>
                      </a:r>
                      <a:endParaRPr lang="fr-FR" sz="1400" dirty="0">
                        <a:effectLst/>
                      </a:endParaRPr>
                    </a:p>
                  </a:txBody>
                  <a:tcPr marL="0" marR="296381" marT="36261" marB="36261">
                    <a:lnT>
                      <a:noFill/>
                    </a:lnT>
                    <a:lnB>
                      <a:noFill/>
                    </a:lnB>
                  </a:tcPr>
                </a:tc>
                <a:tc>
                  <a:txBody>
                    <a:bodyPr/>
                    <a:lstStyle/>
                    <a:p>
                      <a:pPr algn="r"/>
                      <a:r>
                        <a:rPr lang="fr-FR" sz="1400" u="none" strike="noStrike" dirty="0">
                          <a:effectLst/>
                          <a:hlinkClick r:id="rId37" tooltip="ord"/>
                        </a:rPr>
                        <a:t>ord()</a:t>
                      </a:r>
                      <a:endParaRPr lang="fr-FR" sz="1400" dirty="0">
                        <a:effectLst/>
                      </a:endParaRPr>
                    </a:p>
                  </a:txBody>
                  <a:tcPr marL="0" marR="458306" marT="36261" marB="36261">
                    <a:lnT>
                      <a:noFill/>
                    </a:lnT>
                    <a:lnB>
                      <a:noFill/>
                    </a:lnB>
                  </a:tcPr>
                </a:tc>
                <a:tc>
                  <a:txBody>
                    <a:bodyPr/>
                    <a:lstStyle/>
                    <a:p>
                      <a:pPr algn="r"/>
                      <a:r>
                        <a:rPr lang="fr-FR" sz="1400" u="none" strike="noStrike" dirty="0">
                          <a:effectLst/>
                          <a:hlinkClick r:id="rId38" tooltip="sum"/>
                        </a:rPr>
                        <a:t>sum()</a:t>
                      </a:r>
                      <a:endParaRPr lang="fr-FR" sz="1400" dirty="0">
                        <a:effectLst/>
                      </a:endParaRPr>
                    </a:p>
                  </a:txBody>
                  <a:tcPr marL="0" marR="278125" marT="36261" marB="36261">
                    <a:lnT>
                      <a:noFill/>
                    </a:lnT>
                    <a:lnB>
                      <a:noFill/>
                    </a:lnB>
                  </a:tcPr>
                </a:tc>
                <a:extLst>
                  <a:ext uri="{0D108BD9-81ED-4DB2-BD59-A6C34878D82A}">
                    <a16:rowId xmlns:a16="http://schemas.microsoft.com/office/drawing/2014/main" xmlns="" val="10006"/>
                  </a:ext>
                </a:extLst>
              </a:tr>
              <a:tr h="0">
                <a:tc>
                  <a:txBody>
                    <a:bodyPr/>
                    <a:lstStyle/>
                    <a:p>
                      <a:pPr algn="r"/>
                      <a:r>
                        <a:rPr lang="fr-FR" sz="1400" u="none" strike="noStrike" dirty="0">
                          <a:effectLst/>
                          <a:hlinkClick r:id="rId39" tooltip="bytearray"/>
                        </a:rPr>
                        <a:t>bytearray()</a:t>
                      </a:r>
                      <a:endParaRPr lang="fr-FR" sz="1400" dirty="0">
                        <a:effectLst/>
                      </a:endParaRPr>
                    </a:p>
                  </a:txBody>
                  <a:tcPr marL="0" marR="311462" marT="36261" marB="36261">
                    <a:lnT>
                      <a:noFill/>
                    </a:lnT>
                    <a:lnB>
                      <a:noFill/>
                    </a:lnB>
                  </a:tcPr>
                </a:tc>
                <a:tc>
                  <a:txBody>
                    <a:bodyPr/>
                    <a:lstStyle/>
                    <a:p>
                      <a:pPr algn="r"/>
                      <a:r>
                        <a:rPr lang="fr-FR" sz="1400" u="none" strike="noStrike" dirty="0">
                          <a:effectLst/>
                          <a:hlinkClick r:id="rId40" tooltip="filter"/>
                        </a:rPr>
                        <a:t>filter()</a:t>
                      </a:r>
                      <a:endParaRPr lang="fr-FR" sz="1400" dirty="0">
                        <a:effectLst/>
                      </a:endParaRPr>
                    </a:p>
                  </a:txBody>
                  <a:tcPr marL="0" marR="169381" marT="36261" marB="36261">
                    <a:lnT>
                      <a:noFill/>
                    </a:lnT>
                    <a:lnB>
                      <a:noFill/>
                    </a:lnB>
                  </a:tcPr>
                </a:tc>
                <a:tc>
                  <a:txBody>
                    <a:bodyPr/>
                    <a:lstStyle/>
                    <a:p>
                      <a:pPr algn="r"/>
                      <a:r>
                        <a:rPr lang="fr-FR" sz="1400" u="none" strike="noStrike" dirty="0">
                          <a:effectLst/>
                          <a:hlinkClick r:id="rId41" tooltip="issubclass"/>
                        </a:rPr>
                        <a:t>issubclass()</a:t>
                      </a:r>
                      <a:endParaRPr lang="fr-FR" sz="1400" dirty="0">
                        <a:effectLst/>
                      </a:endParaRPr>
                    </a:p>
                  </a:txBody>
                  <a:tcPr marL="0" marR="296381" marT="36261" marB="36261">
                    <a:lnT>
                      <a:noFill/>
                    </a:lnT>
                    <a:lnB>
                      <a:noFill/>
                    </a:lnB>
                  </a:tcPr>
                </a:tc>
                <a:tc>
                  <a:txBody>
                    <a:bodyPr/>
                    <a:lstStyle/>
                    <a:p>
                      <a:pPr algn="r"/>
                      <a:r>
                        <a:rPr lang="fr-FR" sz="1400" u="none" strike="noStrike" dirty="0">
                          <a:effectLst/>
                          <a:hlinkClick r:id="rId42" tooltip="pow"/>
                        </a:rPr>
                        <a:t>pow()</a:t>
                      </a:r>
                      <a:endParaRPr lang="fr-FR" sz="1400" dirty="0">
                        <a:effectLst/>
                      </a:endParaRPr>
                    </a:p>
                  </a:txBody>
                  <a:tcPr marL="0" marR="458306" marT="36261" marB="36261">
                    <a:lnT>
                      <a:noFill/>
                    </a:lnT>
                    <a:lnB>
                      <a:noFill/>
                    </a:lnB>
                  </a:tcPr>
                </a:tc>
                <a:tc>
                  <a:txBody>
                    <a:bodyPr/>
                    <a:lstStyle/>
                    <a:p>
                      <a:pPr algn="r"/>
                      <a:r>
                        <a:rPr lang="fr-FR" sz="1400" u="none" strike="noStrike" dirty="0">
                          <a:effectLst/>
                          <a:hlinkClick r:id="rId43" tooltip="super"/>
                        </a:rPr>
                        <a:t>super()</a:t>
                      </a:r>
                      <a:endParaRPr lang="fr-FR" sz="1400" dirty="0">
                        <a:effectLst/>
                      </a:endParaRPr>
                    </a:p>
                  </a:txBody>
                  <a:tcPr marL="0" marR="278125" marT="36261" marB="36261">
                    <a:lnT>
                      <a:noFill/>
                    </a:lnT>
                    <a:lnB>
                      <a:noFill/>
                    </a:lnB>
                  </a:tcPr>
                </a:tc>
                <a:extLst>
                  <a:ext uri="{0D108BD9-81ED-4DB2-BD59-A6C34878D82A}">
                    <a16:rowId xmlns:a16="http://schemas.microsoft.com/office/drawing/2014/main" xmlns="" val="10007"/>
                  </a:ext>
                </a:extLst>
              </a:tr>
              <a:tr h="0">
                <a:tc>
                  <a:txBody>
                    <a:bodyPr/>
                    <a:lstStyle/>
                    <a:p>
                      <a:pPr algn="r"/>
                      <a:r>
                        <a:rPr lang="fr-FR" sz="1400" u="none" strike="noStrike" dirty="0">
                          <a:effectLst/>
                          <a:hlinkClick r:id="rId44" tooltip="bytes"/>
                        </a:rPr>
                        <a:t>bytes()</a:t>
                      </a:r>
                      <a:endParaRPr lang="fr-FR" sz="1400" dirty="0">
                        <a:effectLst/>
                      </a:endParaRPr>
                    </a:p>
                  </a:txBody>
                  <a:tcPr marL="0" marR="311462" marT="36261" marB="36261">
                    <a:lnT>
                      <a:noFill/>
                    </a:lnT>
                    <a:lnB>
                      <a:noFill/>
                    </a:lnB>
                  </a:tcPr>
                </a:tc>
                <a:tc>
                  <a:txBody>
                    <a:bodyPr/>
                    <a:lstStyle/>
                    <a:p>
                      <a:pPr algn="r"/>
                      <a:r>
                        <a:rPr lang="fr-FR" sz="1400" u="none" strike="noStrike" dirty="0">
                          <a:effectLst/>
                          <a:hlinkClick r:id="rId45" tooltip="float"/>
                        </a:rPr>
                        <a:t>float()</a:t>
                      </a:r>
                      <a:endParaRPr lang="fr-FR" sz="1400" dirty="0">
                        <a:effectLst/>
                      </a:endParaRPr>
                    </a:p>
                  </a:txBody>
                  <a:tcPr marL="0" marR="169381" marT="36261" marB="36261">
                    <a:lnT>
                      <a:noFill/>
                    </a:lnT>
                    <a:lnB>
                      <a:noFill/>
                    </a:lnB>
                  </a:tcPr>
                </a:tc>
                <a:tc>
                  <a:txBody>
                    <a:bodyPr/>
                    <a:lstStyle/>
                    <a:p>
                      <a:pPr algn="r"/>
                      <a:r>
                        <a:rPr lang="fr-FR" sz="1400" u="none" strike="noStrike" dirty="0">
                          <a:effectLst/>
                          <a:hlinkClick r:id="rId46" tooltip="iter"/>
                        </a:rPr>
                        <a:t>iter()</a:t>
                      </a:r>
                      <a:endParaRPr lang="fr-FR" sz="1400" dirty="0">
                        <a:effectLst/>
                      </a:endParaRPr>
                    </a:p>
                  </a:txBody>
                  <a:tcPr marL="0" marR="296381" marT="36261" marB="36261">
                    <a:lnT>
                      <a:noFill/>
                    </a:lnT>
                    <a:lnB>
                      <a:noFill/>
                    </a:lnB>
                  </a:tcPr>
                </a:tc>
                <a:tc>
                  <a:txBody>
                    <a:bodyPr/>
                    <a:lstStyle/>
                    <a:p>
                      <a:pPr algn="r"/>
                      <a:r>
                        <a:rPr lang="fr-FR" sz="1400" u="none" strike="noStrike" dirty="0">
                          <a:effectLst/>
                          <a:hlinkClick r:id="rId47" tooltip="print"/>
                        </a:rPr>
                        <a:t>print()</a:t>
                      </a:r>
                      <a:endParaRPr lang="fr-FR" sz="1400" dirty="0">
                        <a:effectLst/>
                      </a:endParaRPr>
                    </a:p>
                  </a:txBody>
                  <a:tcPr marL="0" marR="458306" marT="36261" marB="36261">
                    <a:lnT>
                      <a:noFill/>
                    </a:lnT>
                    <a:lnB>
                      <a:noFill/>
                    </a:lnB>
                  </a:tcPr>
                </a:tc>
                <a:tc>
                  <a:txBody>
                    <a:bodyPr/>
                    <a:lstStyle/>
                    <a:p>
                      <a:pPr algn="r"/>
                      <a:r>
                        <a:rPr lang="fr-FR" sz="1400" u="none" strike="noStrike" dirty="0">
                          <a:effectLst/>
                          <a:hlinkClick r:id="rId48"/>
                        </a:rPr>
                        <a:t>tuple()</a:t>
                      </a:r>
                      <a:endParaRPr lang="fr-FR" sz="1400" dirty="0">
                        <a:effectLst/>
                      </a:endParaRPr>
                    </a:p>
                  </a:txBody>
                  <a:tcPr marL="0" marR="278125" marT="36261" marB="36261">
                    <a:lnT>
                      <a:noFill/>
                    </a:lnT>
                    <a:lnB>
                      <a:noFill/>
                    </a:lnB>
                  </a:tcPr>
                </a:tc>
                <a:extLst>
                  <a:ext uri="{0D108BD9-81ED-4DB2-BD59-A6C34878D82A}">
                    <a16:rowId xmlns:a16="http://schemas.microsoft.com/office/drawing/2014/main" xmlns="" val="10008"/>
                  </a:ext>
                </a:extLst>
              </a:tr>
              <a:tr h="0">
                <a:tc>
                  <a:txBody>
                    <a:bodyPr/>
                    <a:lstStyle/>
                    <a:p>
                      <a:pPr algn="r"/>
                      <a:r>
                        <a:rPr lang="fr-FR" sz="1400" u="none" strike="noStrike" dirty="0">
                          <a:effectLst/>
                          <a:hlinkClick r:id="rId49" tooltip="callable"/>
                        </a:rPr>
                        <a:t>callable()</a:t>
                      </a:r>
                      <a:endParaRPr lang="fr-FR" sz="1400" dirty="0">
                        <a:effectLst/>
                      </a:endParaRPr>
                    </a:p>
                  </a:txBody>
                  <a:tcPr marL="0" marR="311462" marT="36261" marB="36261">
                    <a:lnT>
                      <a:noFill/>
                    </a:lnT>
                    <a:lnB>
                      <a:noFill/>
                    </a:lnB>
                  </a:tcPr>
                </a:tc>
                <a:tc>
                  <a:txBody>
                    <a:bodyPr/>
                    <a:lstStyle/>
                    <a:p>
                      <a:pPr algn="r"/>
                      <a:r>
                        <a:rPr lang="fr-FR" sz="1400" u="none" strike="noStrike" dirty="0">
                          <a:effectLst/>
                          <a:hlinkClick r:id="rId50" tooltip="format"/>
                        </a:rPr>
                        <a:t>format()</a:t>
                      </a:r>
                      <a:endParaRPr lang="fr-FR" sz="1400" dirty="0">
                        <a:effectLst/>
                      </a:endParaRPr>
                    </a:p>
                  </a:txBody>
                  <a:tcPr marL="0" marR="169381" marT="36261" marB="36261">
                    <a:lnT>
                      <a:noFill/>
                    </a:lnT>
                    <a:lnB>
                      <a:noFill/>
                    </a:lnB>
                  </a:tcPr>
                </a:tc>
                <a:tc>
                  <a:txBody>
                    <a:bodyPr/>
                    <a:lstStyle/>
                    <a:p>
                      <a:pPr algn="r"/>
                      <a:r>
                        <a:rPr lang="fr-FR" sz="1400" u="none" strike="noStrike" dirty="0">
                          <a:effectLst/>
                          <a:hlinkClick r:id="rId51" tooltip="len"/>
                        </a:rPr>
                        <a:t>len()</a:t>
                      </a:r>
                      <a:endParaRPr lang="fr-FR" sz="1400" dirty="0">
                        <a:effectLst/>
                      </a:endParaRPr>
                    </a:p>
                  </a:txBody>
                  <a:tcPr marL="0" marR="296381" marT="36261" marB="36261">
                    <a:lnT>
                      <a:noFill/>
                    </a:lnT>
                    <a:lnB>
                      <a:noFill/>
                    </a:lnB>
                  </a:tcPr>
                </a:tc>
                <a:tc>
                  <a:txBody>
                    <a:bodyPr/>
                    <a:lstStyle/>
                    <a:p>
                      <a:pPr algn="r"/>
                      <a:r>
                        <a:rPr lang="fr-FR" sz="1400" u="none" strike="noStrike" dirty="0">
                          <a:effectLst/>
                          <a:hlinkClick r:id="rId52" tooltip="property"/>
                        </a:rPr>
                        <a:t>property()</a:t>
                      </a:r>
                      <a:endParaRPr lang="fr-FR" sz="1400" dirty="0">
                        <a:effectLst/>
                      </a:endParaRPr>
                    </a:p>
                  </a:txBody>
                  <a:tcPr marL="0" marR="458306" marT="36261" marB="36261">
                    <a:lnT>
                      <a:noFill/>
                    </a:lnT>
                    <a:lnB>
                      <a:noFill/>
                    </a:lnB>
                  </a:tcPr>
                </a:tc>
                <a:tc>
                  <a:txBody>
                    <a:bodyPr/>
                    <a:lstStyle/>
                    <a:p>
                      <a:pPr algn="r"/>
                      <a:r>
                        <a:rPr lang="fr-FR" sz="1400" u="none" strike="noStrike" dirty="0">
                          <a:effectLst/>
                          <a:hlinkClick r:id="rId53" tooltip="type"/>
                        </a:rPr>
                        <a:t>type()</a:t>
                      </a:r>
                      <a:endParaRPr lang="fr-FR" sz="1400" dirty="0">
                        <a:effectLst/>
                      </a:endParaRPr>
                    </a:p>
                  </a:txBody>
                  <a:tcPr marL="0" marR="278125" marT="36261" marB="36261">
                    <a:lnT>
                      <a:noFill/>
                    </a:lnT>
                    <a:lnB>
                      <a:noFill/>
                    </a:lnB>
                  </a:tcPr>
                </a:tc>
                <a:extLst>
                  <a:ext uri="{0D108BD9-81ED-4DB2-BD59-A6C34878D82A}">
                    <a16:rowId xmlns:a16="http://schemas.microsoft.com/office/drawing/2014/main" xmlns="" val="10009"/>
                  </a:ext>
                </a:extLst>
              </a:tr>
              <a:tr h="0">
                <a:tc>
                  <a:txBody>
                    <a:bodyPr/>
                    <a:lstStyle/>
                    <a:p>
                      <a:pPr algn="r"/>
                      <a:r>
                        <a:rPr lang="fr-FR" sz="1400" u="none" strike="noStrike" dirty="0">
                          <a:effectLst/>
                          <a:hlinkClick r:id="rId54" tooltip="chr"/>
                        </a:rPr>
                        <a:t>chr()</a:t>
                      </a:r>
                      <a:endParaRPr lang="fr-FR" sz="1400" dirty="0">
                        <a:effectLst/>
                      </a:endParaRPr>
                    </a:p>
                  </a:txBody>
                  <a:tcPr marL="0" marR="311462" marT="36261" marB="36261">
                    <a:lnT>
                      <a:noFill/>
                    </a:lnT>
                    <a:lnB>
                      <a:noFill/>
                    </a:lnB>
                  </a:tcPr>
                </a:tc>
                <a:tc>
                  <a:txBody>
                    <a:bodyPr/>
                    <a:lstStyle/>
                    <a:p>
                      <a:pPr algn="r"/>
                      <a:r>
                        <a:rPr lang="fr-FR" sz="1400" u="none" strike="noStrike" dirty="0">
                          <a:effectLst/>
                          <a:hlinkClick r:id="rId55"/>
                        </a:rPr>
                        <a:t>frozenset()</a:t>
                      </a:r>
                      <a:endParaRPr lang="fr-FR" sz="1400" dirty="0">
                        <a:effectLst/>
                      </a:endParaRPr>
                    </a:p>
                  </a:txBody>
                  <a:tcPr marL="0" marR="169381" marT="36261" marB="36261">
                    <a:lnT>
                      <a:noFill/>
                    </a:lnT>
                    <a:lnB>
                      <a:noFill/>
                    </a:lnB>
                  </a:tcPr>
                </a:tc>
                <a:tc>
                  <a:txBody>
                    <a:bodyPr/>
                    <a:lstStyle/>
                    <a:p>
                      <a:pPr algn="r"/>
                      <a:r>
                        <a:rPr lang="fr-FR" sz="1400" u="none" strike="noStrike" dirty="0">
                          <a:effectLst/>
                          <a:hlinkClick r:id="rId56"/>
                        </a:rPr>
                        <a:t>list()</a:t>
                      </a:r>
                      <a:endParaRPr lang="fr-FR" sz="1400" dirty="0">
                        <a:effectLst/>
                      </a:endParaRPr>
                    </a:p>
                  </a:txBody>
                  <a:tcPr marL="0" marR="296381" marT="36261" marB="36261">
                    <a:lnT>
                      <a:noFill/>
                    </a:lnT>
                    <a:lnB>
                      <a:noFill/>
                    </a:lnB>
                  </a:tcPr>
                </a:tc>
                <a:tc>
                  <a:txBody>
                    <a:bodyPr/>
                    <a:lstStyle/>
                    <a:p>
                      <a:pPr algn="r"/>
                      <a:r>
                        <a:rPr lang="fr-FR" sz="1400" u="none" strike="noStrike" dirty="0">
                          <a:effectLst/>
                          <a:hlinkClick r:id="rId57"/>
                        </a:rPr>
                        <a:t>range()</a:t>
                      </a:r>
                      <a:endParaRPr lang="fr-FR" sz="1400" dirty="0">
                        <a:effectLst/>
                      </a:endParaRPr>
                    </a:p>
                  </a:txBody>
                  <a:tcPr marL="0" marR="458306" marT="36261" marB="36261">
                    <a:lnT>
                      <a:noFill/>
                    </a:lnT>
                    <a:lnB>
                      <a:noFill/>
                    </a:lnB>
                  </a:tcPr>
                </a:tc>
                <a:tc>
                  <a:txBody>
                    <a:bodyPr/>
                    <a:lstStyle/>
                    <a:p>
                      <a:pPr algn="r"/>
                      <a:r>
                        <a:rPr lang="fr-FR" sz="1400" u="none" strike="noStrike" dirty="0">
                          <a:effectLst/>
                          <a:hlinkClick r:id="rId58" tooltip="vars"/>
                        </a:rPr>
                        <a:t>vars()</a:t>
                      </a:r>
                      <a:endParaRPr lang="fr-FR" sz="1400" dirty="0">
                        <a:effectLst/>
                      </a:endParaRPr>
                    </a:p>
                  </a:txBody>
                  <a:tcPr marL="0" marR="278125" marT="36261" marB="36261">
                    <a:lnT>
                      <a:noFill/>
                    </a:lnT>
                    <a:lnB>
                      <a:noFill/>
                    </a:lnB>
                  </a:tcPr>
                </a:tc>
                <a:extLst>
                  <a:ext uri="{0D108BD9-81ED-4DB2-BD59-A6C34878D82A}">
                    <a16:rowId xmlns:a16="http://schemas.microsoft.com/office/drawing/2014/main" xmlns="" val="10010"/>
                  </a:ext>
                </a:extLst>
              </a:tr>
              <a:tr h="0">
                <a:tc>
                  <a:txBody>
                    <a:bodyPr/>
                    <a:lstStyle/>
                    <a:p>
                      <a:pPr algn="r"/>
                      <a:r>
                        <a:rPr lang="fr-FR" sz="1400" u="none" strike="noStrike" dirty="0">
                          <a:effectLst/>
                          <a:hlinkClick r:id="rId59" tooltip="classmethod"/>
                        </a:rPr>
                        <a:t>classmethod()</a:t>
                      </a:r>
                      <a:endParaRPr lang="fr-FR" sz="1400" dirty="0">
                        <a:effectLst/>
                      </a:endParaRPr>
                    </a:p>
                  </a:txBody>
                  <a:tcPr marL="0" marR="311462" marT="36261" marB="36261">
                    <a:lnT>
                      <a:noFill/>
                    </a:lnT>
                    <a:lnB>
                      <a:noFill/>
                    </a:lnB>
                  </a:tcPr>
                </a:tc>
                <a:tc>
                  <a:txBody>
                    <a:bodyPr/>
                    <a:lstStyle/>
                    <a:p>
                      <a:pPr algn="r"/>
                      <a:r>
                        <a:rPr lang="fr-FR" sz="1400" u="none" strike="noStrike" dirty="0">
                          <a:effectLst/>
                          <a:hlinkClick r:id="rId60" tooltip="getattr"/>
                        </a:rPr>
                        <a:t>getattr()</a:t>
                      </a:r>
                      <a:endParaRPr lang="fr-FR" sz="1400" dirty="0">
                        <a:effectLst/>
                      </a:endParaRPr>
                    </a:p>
                  </a:txBody>
                  <a:tcPr marL="0" marR="169381" marT="36261" marB="36261">
                    <a:lnT>
                      <a:noFill/>
                    </a:lnT>
                    <a:lnB>
                      <a:noFill/>
                    </a:lnB>
                  </a:tcPr>
                </a:tc>
                <a:tc>
                  <a:txBody>
                    <a:bodyPr/>
                    <a:lstStyle/>
                    <a:p>
                      <a:pPr algn="r"/>
                      <a:r>
                        <a:rPr lang="fr-FR" sz="1400" u="none" strike="noStrike" dirty="0">
                          <a:effectLst/>
                          <a:hlinkClick r:id="rId61" tooltip="locals"/>
                        </a:rPr>
                        <a:t>locals()</a:t>
                      </a:r>
                      <a:endParaRPr lang="fr-FR" sz="1400" dirty="0">
                        <a:effectLst/>
                      </a:endParaRPr>
                    </a:p>
                  </a:txBody>
                  <a:tcPr marL="0" marR="296381" marT="36261" marB="36261">
                    <a:lnT>
                      <a:noFill/>
                    </a:lnT>
                    <a:lnB>
                      <a:noFill/>
                    </a:lnB>
                  </a:tcPr>
                </a:tc>
                <a:tc>
                  <a:txBody>
                    <a:bodyPr/>
                    <a:lstStyle/>
                    <a:p>
                      <a:pPr algn="r"/>
                      <a:r>
                        <a:rPr lang="fr-FR" sz="1400" u="none" strike="noStrike" dirty="0">
                          <a:effectLst/>
                          <a:hlinkClick r:id="rId62" tooltip="repr"/>
                        </a:rPr>
                        <a:t>repr()</a:t>
                      </a:r>
                      <a:endParaRPr lang="fr-FR" sz="1400" dirty="0">
                        <a:effectLst/>
                      </a:endParaRPr>
                    </a:p>
                  </a:txBody>
                  <a:tcPr marL="0" marR="458306" marT="36261" marB="36261">
                    <a:lnT>
                      <a:noFill/>
                    </a:lnT>
                    <a:lnB>
                      <a:noFill/>
                    </a:lnB>
                  </a:tcPr>
                </a:tc>
                <a:tc>
                  <a:txBody>
                    <a:bodyPr/>
                    <a:lstStyle/>
                    <a:p>
                      <a:pPr algn="r"/>
                      <a:r>
                        <a:rPr lang="fr-FR" sz="1400" u="none" strike="noStrike" dirty="0">
                          <a:effectLst/>
                          <a:hlinkClick r:id="rId63" tooltip="zip"/>
                        </a:rPr>
                        <a:t>zip()</a:t>
                      </a:r>
                      <a:endParaRPr lang="fr-FR" sz="1400" dirty="0">
                        <a:effectLst/>
                      </a:endParaRPr>
                    </a:p>
                  </a:txBody>
                  <a:tcPr marL="0" marR="278125" marT="36261" marB="36261">
                    <a:lnT>
                      <a:noFill/>
                    </a:lnT>
                    <a:lnB>
                      <a:noFill/>
                    </a:lnB>
                  </a:tcPr>
                </a:tc>
                <a:extLst>
                  <a:ext uri="{0D108BD9-81ED-4DB2-BD59-A6C34878D82A}">
                    <a16:rowId xmlns:a16="http://schemas.microsoft.com/office/drawing/2014/main" xmlns="" val="10011"/>
                  </a:ext>
                </a:extLst>
              </a:tr>
              <a:tr h="0">
                <a:tc>
                  <a:txBody>
                    <a:bodyPr/>
                    <a:lstStyle/>
                    <a:p>
                      <a:pPr algn="r"/>
                      <a:r>
                        <a:rPr lang="fr-FR" sz="1400" u="none" strike="noStrike" dirty="0">
                          <a:effectLst/>
                          <a:hlinkClick r:id="rId64" tooltip="compile"/>
                        </a:rPr>
                        <a:t>compile()</a:t>
                      </a:r>
                      <a:endParaRPr lang="fr-FR" sz="1400" dirty="0">
                        <a:effectLst/>
                      </a:endParaRPr>
                    </a:p>
                  </a:txBody>
                  <a:tcPr marL="0" marR="311462" marT="36261" marB="36261">
                    <a:lnT>
                      <a:noFill/>
                    </a:lnT>
                    <a:lnB>
                      <a:noFill/>
                    </a:lnB>
                  </a:tcPr>
                </a:tc>
                <a:tc>
                  <a:txBody>
                    <a:bodyPr/>
                    <a:lstStyle/>
                    <a:p>
                      <a:pPr algn="r"/>
                      <a:r>
                        <a:rPr lang="fr-FR" sz="1400" u="none" strike="noStrike" dirty="0">
                          <a:effectLst/>
                          <a:hlinkClick r:id="rId65" tooltip="globals"/>
                        </a:rPr>
                        <a:t>globals()</a:t>
                      </a:r>
                      <a:endParaRPr lang="fr-FR" sz="1400" dirty="0">
                        <a:effectLst/>
                      </a:endParaRPr>
                    </a:p>
                  </a:txBody>
                  <a:tcPr marL="0" marR="169381" marT="36261" marB="36261">
                    <a:lnT>
                      <a:noFill/>
                    </a:lnT>
                    <a:lnB>
                      <a:noFill/>
                    </a:lnB>
                  </a:tcPr>
                </a:tc>
                <a:tc>
                  <a:txBody>
                    <a:bodyPr/>
                    <a:lstStyle/>
                    <a:p>
                      <a:pPr algn="r"/>
                      <a:r>
                        <a:rPr lang="fr-FR" sz="1400" u="none" strike="noStrike" dirty="0">
                          <a:effectLst/>
                          <a:hlinkClick r:id="rId66" tooltip="map"/>
                        </a:rPr>
                        <a:t>map()</a:t>
                      </a:r>
                      <a:endParaRPr lang="fr-FR" sz="1400" dirty="0">
                        <a:effectLst/>
                      </a:endParaRPr>
                    </a:p>
                  </a:txBody>
                  <a:tcPr marL="0" marR="296381" marT="36261" marB="36261">
                    <a:lnT>
                      <a:noFill/>
                    </a:lnT>
                    <a:lnB>
                      <a:noFill/>
                    </a:lnB>
                  </a:tcPr>
                </a:tc>
                <a:tc>
                  <a:txBody>
                    <a:bodyPr/>
                    <a:lstStyle/>
                    <a:p>
                      <a:pPr algn="r"/>
                      <a:r>
                        <a:rPr lang="fr-FR" sz="1400" u="none" strike="noStrike" dirty="0">
                          <a:effectLst/>
                          <a:hlinkClick r:id="rId67" tooltip="reversed"/>
                        </a:rPr>
                        <a:t>reversed()</a:t>
                      </a:r>
                      <a:endParaRPr lang="fr-FR" sz="1400" dirty="0">
                        <a:effectLst/>
                      </a:endParaRPr>
                    </a:p>
                  </a:txBody>
                  <a:tcPr marL="0" marR="458306" marT="36261" marB="36261">
                    <a:lnT>
                      <a:noFill/>
                    </a:lnT>
                    <a:lnB>
                      <a:noFill/>
                    </a:lnB>
                  </a:tcPr>
                </a:tc>
                <a:tc>
                  <a:txBody>
                    <a:bodyPr/>
                    <a:lstStyle/>
                    <a:p>
                      <a:pPr algn="r"/>
                      <a:r>
                        <a:rPr lang="fr-FR" sz="1400" u="none" strike="noStrike" dirty="0">
                          <a:effectLst/>
                          <a:hlinkClick r:id="rId68" tooltip="__import__"/>
                        </a:rPr>
                        <a:t>__import__()</a:t>
                      </a:r>
                      <a:endParaRPr lang="fr-FR" sz="1400" dirty="0">
                        <a:effectLst/>
                      </a:endParaRPr>
                    </a:p>
                  </a:txBody>
                  <a:tcPr marL="0" marR="278125" marT="36261" marB="36261">
                    <a:lnT>
                      <a:noFill/>
                    </a:lnT>
                    <a:lnB>
                      <a:noFill/>
                    </a:lnB>
                  </a:tcPr>
                </a:tc>
                <a:extLst>
                  <a:ext uri="{0D108BD9-81ED-4DB2-BD59-A6C34878D82A}">
                    <a16:rowId xmlns:a16="http://schemas.microsoft.com/office/drawing/2014/main" xmlns="" val="10012"/>
                  </a:ext>
                </a:extLst>
              </a:tr>
              <a:tr h="0">
                <a:tc>
                  <a:txBody>
                    <a:bodyPr/>
                    <a:lstStyle/>
                    <a:p>
                      <a:pPr algn="r"/>
                      <a:r>
                        <a:rPr lang="fr-FR" sz="1400" u="none" strike="noStrike" dirty="0">
                          <a:effectLst/>
                          <a:hlinkClick r:id="rId69" tooltip="complex"/>
                        </a:rPr>
                        <a:t>complex()</a:t>
                      </a:r>
                      <a:endParaRPr lang="fr-FR" sz="1400" dirty="0">
                        <a:effectLst/>
                      </a:endParaRPr>
                    </a:p>
                  </a:txBody>
                  <a:tcPr marL="0" marR="311462" marT="36261" marB="36261">
                    <a:lnT>
                      <a:noFill/>
                    </a:lnT>
                    <a:lnB>
                      <a:noFill/>
                    </a:lnB>
                  </a:tcPr>
                </a:tc>
                <a:tc>
                  <a:txBody>
                    <a:bodyPr/>
                    <a:lstStyle/>
                    <a:p>
                      <a:pPr algn="r"/>
                      <a:r>
                        <a:rPr lang="fr-FR" sz="1400" u="none" strike="noStrike" dirty="0">
                          <a:effectLst/>
                          <a:hlinkClick r:id="rId70" tooltip="hasattr"/>
                        </a:rPr>
                        <a:t>hasattr()</a:t>
                      </a:r>
                      <a:endParaRPr lang="fr-FR" sz="1400" dirty="0">
                        <a:effectLst/>
                      </a:endParaRPr>
                    </a:p>
                  </a:txBody>
                  <a:tcPr marL="0" marR="169381" marT="36261" marB="36261">
                    <a:lnT>
                      <a:noFill/>
                    </a:lnT>
                    <a:lnB>
                      <a:noFill/>
                    </a:lnB>
                  </a:tcPr>
                </a:tc>
                <a:tc>
                  <a:txBody>
                    <a:bodyPr/>
                    <a:lstStyle/>
                    <a:p>
                      <a:pPr algn="r"/>
                      <a:r>
                        <a:rPr lang="fr-FR" sz="1400" u="none" strike="noStrike" dirty="0">
                          <a:effectLst/>
                          <a:hlinkClick r:id="rId71" tooltip="max"/>
                        </a:rPr>
                        <a:t>max()</a:t>
                      </a:r>
                      <a:endParaRPr lang="fr-FR" sz="1400" dirty="0">
                        <a:effectLst/>
                      </a:endParaRPr>
                    </a:p>
                  </a:txBody>
                  <a:tcPr marL="0" marR="296381" marT="36261" marB="36261">
                    <a:lnT>
                      <a:noFill/>
                    </a:lnT>
                    <a:lnB>
                      <a:noFill/>
                    </a:lnB>
                  </a:tcPr>
                </a:tc>
                <a:tc>
                  <a:txBody>
                    <a:bodyPr/>
                    <a:lstStyle/>
                    <a:p>
                      <a:pPr algn="r"/>
                      <a:r>
                        <a:rPr lang="fr-FR" sz="1400" u="none" strike="noStrike" dirty="0">
                          <a:effectLst/>
                          <a:hlinkClick r:id="rId72" tooltip="round"/>
                        </a:rPr>
                        <a:t>round()</a:t>
                      </a:r>
                      <a:endParaRPr lang="fr-FR" sz="1400" dirty="0">
                        <a:effectLst/>
                      </a:endParaRPr>
                    </a:p>
                  </a:txBody>
                  <a:tcPr marL="0" marR="458306" marT="36261" marB="36261">
                    <a:lnT>
                      <a:noFill/>
                    </a:lnT>
                    <a:lnB>
                      <a:noFill/>
                    </a:lnB>
                  </a:tcPr>
                </a:tc>
                <a:tc>
                  <a:txBody>
                    <a:bodyPr/>
                    <a:lstStyle/>
                    <a:p>
                      <a:pPr algn="l"/>
                      <a:r>
                        <a:rPr lang="fr-FR" sz="1400" dirty="0">
                          <a:effectLst/>
                        </a:rPr>
                        <a:t> </a:t>
                      </a:r>
                    </a:p>
                  </a:txBody>
                  <a:tcPr marL="72522" marR="72522" marT="36261" marB="36261">
                    <a:lnT>
                      <a:noFill/>
                    </a:lnT>
                    <a:lnB>
                      <a:noFill/>
                    </a:lnB>
                  </a:tcPr>
                </a:tc>
                <a:extLst>
                  <a:ext uri="{0D108BD9-81ED-4DB2-BD59-A6C34878D82A}">
                    <a16:rowId xmlns:a16="http://schemas.microsoft.com/office/drawing/2014/main" xmlns="" val="10013"/>
                  </a:ext>
                </a:extLst>
              </a:tr>
              <a:tr h="0">
                <a:tc>
                  <a:txBody>
                    <a:bodyPr/>
                    <a:lstStyle/>
                    <a:p>
                      <a:pPr algn="r"/>
                      <a:r>
                        <a:rPr lang="fr-FR" sz="1400" u="none" strike="noStrike" dirty="0">
                          <a:effectLst/>
                          <a:hlinkClick r:id="rId73" tooltip="delattr"/>
                        </a:rPr>
                        <a:t>delattr()</a:t>
                      </a:r>
                      <a:endParaRPr lang="fr-FR" sz="1400" dirty="0">
                        <a:effectLst/>
                      </a:endParaRPr>
                    </a:p>
                  </a:txBody>
                  <a:tcPr marL="0" marR="311462" marT="36261" marB="36261">
                    <a:lnT>
                      <a:noFill/>
                    </a:lnT>
                  </a:tcPr>
                </a:tc>
                <a:tc>
                  <a:txBody>
                    <a:bodyPr/>
                    <a:lstStyle/>
                    <a:p>
                      <a:pPr algn="r"/>
                      <a:r>
                        <a:rPr lang="fr-FR" sz="1400" u="none" strike="noStrike" dirty="0">
                          <a:effectLst/>
                          <a:hlinkClick r:id="rId74" tooltip="hash"/>
                        </a:rPr>
                        <a:t>hash()</a:t>
                      </a:r>
                      <a:endParaRPr lang="fr-FR" sz="1400" dirty="0">
                        <a:effectLst/>
                      </a:endParaRPr>
                    </a:p>
                  </a:txBody>
                  <a:tcPr marL="0" marR="169381" marT="36261" marB="36261">
                    <a:lnT>
                      <a:noFill/>
                    </a:lnT>
                  </a:tcPr>
                </a:tc>
                <a:tc>
                  <a:txBody>
                    <a:bodyPr/>
                    <a:lstStyle/>
                    <a:p>
                      <a:pPr algn="r"/>
                      <a:r>
                        <a:rPr lang="fr-FR" sz="1400" u="none" strike="noStrike" dirty="0">
                          <a:effectLst/>
                          <a:hlinkClick r:id="rId75"/>
                        </a:rPr>
                        <a:t>memoryview()</a:t>
                      </a:r>
                      <a:endParaRPr lang="fr-FR" sz="1400" dirty="0">
                        <a:effectLst/>
                      </a:endParaRPr>
                    </a:p>
                  </a:txBody>
                  <a:tcPr marL="0" marR="296381" marT="36261" marB="36261">
                    <a:lnT>
                      <a:noFill/>
                    </a:lnT>
                  </a:tcPr>
                </a:tc>
                <a:tc>
                  <a:txBody>
                    <a:bodyPr/>
                    <a:lstStyle/>
                    <a:p>
                      <a:pPr algn="r"/>
                      <a:r>
                        <a:rPr lang="fr-FR" sz="1400" u="none" strike="noStrike" dirty="0">
                          <a:effectLst/>
                          <a:hlinkClick r:id="rId76"/>
                        </a:rPr>
                        <a:t>set()</a:t>
                      </a:r>
                      <a:endParaRPr lang="fr-FR" sz="1400" dirty="0">
                        <a:effectLst/>
                      </a:endParaRPr>
                    </a:p>
                  </a:txBody>
                  <a:tcPr marL="0" marR="458306" marT="36261" marB="36261">
                    <a:lnT>
                      <a:noFill/>
                    </a:lnT>
                  </a:tcPr>
                </a:tc>
                <a:tc>
                  <a:txBody>
                    <a:bodyPr/>
                    <a:lstStyle/>
                    <a:p>
                      <a:pPr algn="l"/>
                      <a:r>
                        <a:rPr lang="fr-FR" sz="1400" dirty="0">
                          <a:effectLst/>
                        </a:rPr>
                        <a:t> </a:t>
                      </a:r>
                    </a:p>
                  </a:txBody>
                  <a:tcPr marL="72522" marR="72522" marT="36261" marB="36261">
                    <a:lnT>
                      <a:noFill/>
                    </a:lnT>
                  </a:tcPr>
                </a:tc>
                <a:extLst>
                  <a:ext uri="{0D108BD9-81ED-4DB2-BD59-A6C34878D82A}">
                    <a16:rowId xmlns:a16="http://schemas.microsoft.com/office/drawing/2014/main" xmlns="" val="10014"/>
                  </a:ext>
                </a:extLst>
              </a:tr>
            </a:tbl>
          </a:graphicData>
        </a:graphic>
      </p:graphicFrame>
    </p:spTree>
    <p:custDataLst>
      <p:tags r:id="rId2"/>
    </p:custDataLst>
    <p:extLst>
      <p:ext uri="{BB962C8B-B14F-4D97-AF65-F5344CB8AC3E}">
        <p14:creationId xmlns:p14="http://schemas.microsoft.com/office/powerpoint/2010/main" val="3975320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ext uri="{D42A27DB-BD31-4B8C-83A1-F6EECF244321}">
                <p14:modId xmlns:p14="http://schemas.microsoft.com/office/powerpoint/2010/main" val="12110980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466"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Training </a:t>
            </a:r>
            <a:r>
              <a:rPr lang="en-US" dirty="0" smtClean="0"/>
              <a:t>requirements</a:t>
            </a:r>
            <a:endParaRPr lang="en-US" dirty="0"/>
          </a:p>
        </p:txBody>
      </p:sp>
      <p:grpSp>
        <p:nvGrpSpPr>
          <p:cNvPr id="15" name="Group 14"/>
          <p:cNvGrpSpPr/>
          <p:nvPr/>
        </p:nvGrpSpPr>
        <p:grpSpPr>
          <a:xfrm>
            <a:off x="5226754" y="2400855"/>
            <a:ext cx="1988138" cy="3473258"/>
            <a:chOff x="6028034" y="2400855"/>
            <a:chExt cx="1988138" cy="3473258"/>
          </a:xfrm>
        </p:grpSpPr>
        <p:sp>
          <p:nvSpPr>
            <p:cNvPr id="8" name="Oval 7"/>
            <p:cNvSpPr>
              <a:spLocks/>
            </p:cNvSpPr>
            <p:nvPr/>
          </p:nvSpPr>
          <p:spPr>
            <a:xfrm>
              <a:off x="6261166" y="2400855"/>
              <a:ext cx="1493594" cy="1493594"/>
            </a:xfrm>
            <a:prstGeom prst="ellipse">
              <a:avLst/>
            </a:prstGeom>
            <a:solidFill>
              <a:srgbClr val="FFFFFF"/>
            </a:solidFill>
            <a:ln w="5334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9" name="TextBox 8"/>
            <p:cNvSpPr txBox="1">
              <a:spLocks/>
            </p:cNvSpPr>
            <p:nvPr/>
          </p:nvSpPr>
          <p:spPr>
            <a:xfrm>
              <a:off x="6056315" y="4497594"/>
              <a:ext cx="1959857" cy="407994"/>
            </a:xfrm>
            <a:prstGeom prst="rect">
              <a:avLst/>
            </a:prstGeom>
            <a:noFill/>
          </p:spPr>
          <p:txBody>
            <a:bodyPr wrap="square" lIns="0" tIns="0" rIns="0" bIns="0" rtlCol="0" anchor="t">
              <a:noAutofit/>
            </a:bodyPr>
            <a:lstStyle/>
            <a:p>
              <a:r>
                <a:rPr lang="en-US" sz="1680" dirty="0" err="1"/>
                <a:t>Git</a:t>
              </a:r>
              <a:r>
                <a:rPr lang="en-US" sz="1680" dirty="0"/>
                <a:t> basic knowledge</a:t>
              </a:r>
            </a:p>
          </p:txBody>
        </p:sp>
        <p:pic>
          <p:nvPicPr>
            <p:cNvPr id="97297" name="Picture 17" descr="Résultat de recherche d'images pour &quot;github&quot;"/>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6524703" y="2664391"/>
              <a:ext cx="966521" cy="96652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a:spLocks/>
            </p:cNvSpPr>
            <p:nvPr/>
          </p:nvSpPr>
          <p:spPr>
            <a:xfrm>
              <a:off x="6028034" y="5406855"/>
              <a:ext cx="1858899" cy="46725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32004" rIns="64008" bIns="32004" numCol="1" spcCol="0" rtlCol="0" fromWordArt="0" anchor="ctr" anchorCtr="0" forceAA="0" compatLnSpc="1">
              <a:prstTxWarp prst="textNoShape">
                <a:avLst/>
              </a:prstTxWarp>
              <a:noAutofit/>
            </a:bodyPr>
            <a:lstStyle/>
            <a:p>
              <a:r>
                <a:rPr lang="fr-FR" sz="900" dirty="0">
                  <a:hlinkClick r:id="rId10"/>
                </a:rPr>
                <a:t>https://github.gamma.bcg.com/pages/Gamma-GitHub-Training/BCG-Gamma/#/</a:t>
              </a:r>
              <a:endParaRPr lang="en-US" sz="840" dirty="0">
                <a:solidFill>
                  <a:srgbClr val="575757"/>
                </a:solidFill>
              </a:endParaRPr>
            </a:p>
          </p:txBody>
        </p:sp>
        <p:sp>
          <p:nvSpPr>
            <p:cNvPr id="17" name="Rectangle 16"/>
            <p:cNvSpPr>
              <a:spLocks/>
            </p:cNvSpPr>
            <p:nvPr/>
          </p:nvSpPr>
          <p:spPr>
            <a:xfrm>
              <a:off x="6028034" y="4893869"/>
              <a:ext cx="1881349" cy="366254"/>
            </a:xfrm>
            <a:prstGeom prst="rect">
              <a:avLst/>
            </a:prstGeom>
          </p:spPr>
          <p:txBody>
            <a:bodyPr wrap="none" lIns="64008" tIns="32004" rIns="64008" bIns="32004">
              <a:spAutoFit/>
            </a:bodyPr>
            <a:lstStyle/>
            <a:p>
              <a:r>
                <a:rPr lang="en-US" sz="980" dirty="0">
                  <a:solidFill>
                    <a:srgbClr val="7F7F7F"/>
                  </a:solidFill>
                </a:rPr>
                <a:t>Fundamental training available</a:t>
              </a:r>
            </a:p>
            <a:p>
              <a:r>
                <a:rPr lang="en-US" sz="980" dirty="0">
                  <a:solidFill>
                    <a:srgbClr val="7F7F7F"/>
                  </a:solidFill>
                </a:rPr>
                <a:t>here:</a:t>
              </a:r>
            </a:p>
          </p:txBody>
        </p:sp>
      </p:grpSp>
      <p:grpSp>
        <p:nvGrpSpPr>
          <p:cNvPr id="12" name="Group 11"/>
          <p:cNvGrpSpPr/>
          <p:nvPr/>
        </p:nvGrpSpPr>
        <p:grpSpPr>
          <a:xfrm>
            <a:off x="2821257" y="2400855"/>
            <a:ext cx="1959857" cy="3254919"/>
            <a:chOff x="4140235" y="2400855"/>
            <a:chExt cx="1959857" cy="3254919"/>
          </a:xfrm>
        </p:grpSpPr>
        <p:sp>
          <p:nvSpPr>
            <p:cNvPr id="6" name="Oval 5"/>
            <p:cNvSpPr>
              <a:spLocks/>
            </p:cNvSpPr>
            <p:nvPr/>
          </p:nvSpPr>
          <p:spPr>
            <a:xfrm>
              <a:off x="4161431" y="2400855"/>
              <a:ext cx="1493594" cy="1493594"/>
            </a:xfrm>
            <a:prstGeom prst="ellipse">
              <a:avLst/>
            </a:prstGeom>
            <a:solidFill>
              <a:srgbClr val="FFFFFF"/>
            </a:solidFill>
            <a:ln w="5334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7" name="TextBox 6"/>
            <p:cNvSpPr txBox="1">
              <a:spLocks/>
            </p:cNvSpPr>
            <p:nvPr/>
          </p:nvSpPr>
          <p:spPr>
            <a:xfrm>
              <a:off x="4140235" y="4497594"/>
              <a:ext cx="1959857" cy="407994"/>
            </a:xfrm>
            <a:prstGeom prst="rect">
              <a:avLst/>
            </a:prstGeom>
            <a:noFill/>
          </p:spPr>
          <p:txBody>
            <a:bodyPr wrap="square" lIns="0" tIns="0" rIns="0" bIns="0" rtlCol="0" anchor="t">
              <a:noAutofit/>
            </a:bodyPr>
            <a:lstStyle/>
            <a:p>
              <a:r>
                <a:rPr lang="en-US" sz="1680" dirty="0" err="1"/>
                <a:t>PyCharm</a:t>
              </a:r>
              <a:r>
                <a:rPr lang="en-US" sz="1680" dirty="0"/>
                <a:t> set up</a:t>
              </a:r>
            </a:p>
          </p:txBody>
        </p:sp>
        <p:pic>
          <p:nvPicPr>
            <p:cNvPr id="13" name="Picture 12"/>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4469705" y="2664247"/>
              <a:ext cx="877043" cy="877043"/>
            </a:xfrm>
            <a:prstGeom prst="rect">
              <a:avLst/>
            </a:prstGeom>
          </p:spPr>
        </p:pic>
        <p:sp>
          <p:nvSpPr>
            <p:cNvPr id="20" name="Rectangle 19"/>
            <p:cNvSpPr>
              <a:spLocks/>
            </p:cNvSpPr>
            <p:nvPr/>
          </p:nvSpPr>
          <p:spPr>
            <a:xfrm>
              <a:off x="4140235" y="4871249"/>
              <a:ext cx="1721892" cy="215444"/>
            </a:xfrm>
            <a:prstGeom prst="rect">
              <a:avLst/>
            </a:prstGeom>
          </p:spPr>
          <p:txBody>
            <a:bodyPr wrap="square" lIns="64008" tIns="32004" rIns="64008" bIns="32004">
              <a:spAutoFit/>
            </a:bodyPr>
            <a:lstStyle/>
            <a:p>
              <a:r>
                <a:rPr lang="en-US" sz="980" dirty="0" err="1">
                  <a:solidFill>
                    <a:srgbClr val="7F7F7F"/>
                  </a:solidFill>
                </a:rPr>
                <a:t>Ressources</a:t>
              </a:r>
              <a:r>
                <a:rPr lang="en-US" sz="980" dirty="0">
                  <a:solidFill>
                    <a:srgbClr val="7F7F7F"/>
                  </a:solidFill>
                </a:rPr>
                <a:t> available here:</a:t>
              </a:r>
            </a:p>
          </p:txBody>
        </p:sp>
        <p:sp>
          <p:nvSpPr>
            <p:cNvPr id="18" name="Rectangle 17"/>
            <p:cNvSpPr>
              <a:spLocks/>
            </p:cNvSpPr>
            <p:nvPr/>
          </p:nvSpPr>
          <p:spPr>
            <a:xfrm>
              <a:off x="4140235" y="5175643"/>
              <a:ext cx="1650981" cy="480131"/>
            </a:xfrm>
            <a:prstGeom prst="rect">
              <a:avLst/>
            </a:prstGeom>
          </p:spPr>
          <p:txBody>
            <a:bodyPr wrap="square" lIns="64008" tIns="32004" rIns="64008" bIns="32004">
              <a:spAutoFit/>
            </a:bodyPr>
            <a:lstStyle/>
            <a:p>
              <a:r>
                <a:rPr lang="fr-FR" sz="900" dirty="0">
                  <a:hlinkClick r:id="rId12"/>
                </a:rPr>
                <a:t>https://confluence.gamma.bcg.com/display/TRAIN/Pycharm+IDE</a:t>
              </a:r>
              <a:endParaRPr lang="en-US" sz="840" dirty="0"/>
            </a:p>
          </p:txBody>
        </p:sp>
      </p:grpSp>
      <p:grpSp>
        <p:nvGrpSpPr>
          <p:cNvPr id="5" name="Group 4"/>
          <p:cNvGrpSpPr/>
          <p:nvPr/>
        </p:nvGrpSpPr>
        <p:grpSpPr>
          <a:xfrm>
            <a:off x="415760" y="2400855"/>
            <a:ext cx="1959857" cy="3116420"/>
            <a:chOff x="415760" y="2400855"/>
            <a:chExt cx="1959857" cy="3116420"/>
          </a:xfrm>
        </p:grpSpPr>
        <p:sp>
          <p:nvSpPr>
            <p:cNvPr id="10" name="Oval 9"/>
            <p:cNvSpPr>
              <a:spLocks/>
            </p:cNvSpPr>
            <p:nvPr/>
          </p:nvSpPr>
          <p:spPr>
            <a:xfrm>
              <a:off x="421431" y="2400855"/>
              <a:ext cx="1493594" cy="1493594"/>
            </a:xfrm>
            <a:prstGeom prst="ellipse">
              <a:avLst/>
            </a:prstGeom>
            <a:solidFill>
              <a:srgbClr val="FFFFFF"/>
            </a:solidFill>
            <a:ln w="5334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11" name="TextBox 10"/>
            <p:cNvSpPr txBox="1">
              <a:spLocks/>
            </p:cNvSpPr>
            <p:nvPr/>
          </p:nvSpPr>
          <p:spPr>
            <a:xfrm>
              <a:off x="415760" y="4497594"/>
              <a:ext cx="1959857" cy="407994"/>
            </a:xfrm>
            <a:prstGeom prst="rect">
              <a:avLst/>
            </a:prstGeom>
            <a:noFill/>
          </p:spPr>
          <p:txBody>
            <a:bodyPr wrap="square" lIns="0" tIns="0" rIns="0" bIns="0" rtlCol="0" anchor="t">
              <a:noAutofit/>
            </a:bodyPr>
            <a:lstStyle/>
            <a:p>
              <a:r>
                <a:rPr lang="en-US" sz="1680" dirty="0"/>
                <a:t>Docker installed</a:t>
              </a:r>
            </a:p>
          </p:txBody>
        </p:sp>
        <p:pic>
          <p:nvPicPr>
            <p:cNvPr id="16" name="Picture 4" descr="Image result for docke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712458" y="2780734"/>
              <a:ext cx="903684" cy="77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a:spLocks/>
            </p:cNvSpPr>
            <p:nvPr/>
          </p:nvSpPr>
          <p:spPr>
            <a:xfrm>
              <a:off x="415760" y="4871249"/>
              <a:ext cx="1671355" cy="215444"/>
            </a:xfrm>
            <a:prstGeom prst="rect">
              <a:avLst/>
            </a:prstGeom>
          </p:spPr>
          <p:txBody>
            <a:bodyPr wrap="none" lIns="64008" tIns="32004" rIns="64008" bIns="32004">
              <a:spAutoFit/>
            </a:bodyPr>
            <a:lstStyle/>
            <a:p>
              <a:r>
                <a:rPr lang="en-US" sz="980" dirty="0">
                  <a:solidFill>
                    <a:srgbClr val="7F7F7F"/>
                  </a:solidFill>
                </a:rPr>
                <a:t>Instructions available here:</a:t>
              </a:r>
            </a:p>
          </p:txBody>
        </p:sp>
        <p:sp>
          <p:nvSpPr>
            <p:cNvPr id="19" name="Rectangle 18"/>
            <p:cNvSpPr>
              <a:spLocks/>
            </p:cNvSpPr>
            <p:nvPr/>
          </p:nvSpPr>
          <p:spPr>
            <a:xfrm>
              <a:off x="415760" y="5175643"/>
              <a:ext cx="1837246" cy="341632"/>
            </a:xfrm>
            <a:prstGeom prst="rect">
              <a:avLst/>
            </a:prstGeom>
          </p:spPr>
          <p:txBody>
            <a:bodyPr wrap="square" lIns="64008" tIns="32004" rIns="64008" bIns="32004">
              <a:spAutoFit/>
            </a:bodyPr>
            <a:lstStyle/>
            <a:p>
              <a:r>
                <a:rPr lang="fr-FR" sz="900" dirty="0">
                  <a:hlinkClick r:id="rId14"/>
                </a:rPr>
                <a:t>https://confluence.gamma.bcg.com/display/TRAIN/Docker</a:t>
              </a:r>
              <a:endParaRPr lang="en-US" sz="840" dirty="0"/>
            </a:p>
          </p:txBody>
        </p:sp>
      </p:grpSp>
      <p:grpSp>
        <p:nvGrpSpPr>
          <p:cNvPr id="23" name="Group 22"/>
          <p:cNvGrpSpPr/>
          <p:nvPr/>
        </p:nvGrpSpPr>
        <p:grpSpPr>
          <a:xfrm>
            <a:off x="7638622" y="2081610"/>
            <a:ext cx="306171" cy="4079081"/>
            <a:chOff x="5942914" y="2081213"/>
            <a:chExt cx="306171" cy="4079081"/>
          </a:xfrm>
        </p:grpSpPr>
        <p:cxnSp>
          <p:nvCxnSpPr>
            <p:cNvPr id="24" name="Straight Connector 23"/>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942914" y="3967299"/>
              <a:ext cx="306171" cy="306910"/>
              <a:chOff x="5937564" y="3833745"/>
              <a:chExt cx="306171" cy="306910"/>
            </a:xfrm>
          </p:grpSpPr>
          <p:sp>
            <p:nvSpPr>
              <p:cNvPr id="26"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27"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21" name="TextBox 20"/>
          <p:cNvSpPr txBox="1"/>
          <p:nvPr/>
        </p:nvSpPr>
        <p:spPr>
          <a:xfrm>
            <a:off x="8209493" y="2538652"/>
            <a:ext cx="3583440" cy="3164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24000" lvl="1" indent="-216000">
              <a:buClr>
                <a:schemeClr val="tx2">
                  <a:lumMod val="100000"/>
                </a:schemeClr>
              </a:buClr>
              <a:buSzPct val="100000"/>
              <a:buFont typeface="Trebuchet MS" panose="020B0603020202020204" pitchFamily="34" charset="0"/>
              <a:buChar char="•"/>
            </a:pPr>
            <a:r>
              <a:rPr lang="en-US" dirty="0" err="1" smtClean="0">
                <a:solidFill>
                  <a:schemeClr val="tx1">
                    <a:lumMod val="100000"/>
                  </a:schemeClr>
                </a:solidFill>
                <a:latin typeface="Trebuchet MS" panose="020B0603020202020204" pitchFamily="34" charset="0"/>
              </a:rPr>
              <a:t>git</a:t>
            </a:r>
            <a:r>
              <a:rPr lang="en-US" dirty="0" smtClean="0">
                <a:solidFill>
                  <a:schemeClr val="tx1">
                    <a:lumMod val="100000"/>
                  </a:schemeClr>
                </a:solidFill>
                <a:latin typeface="Trebuchet MS" panose="020B0603020202020204" pitchFamily="34" charset="0"/>
              </a:rPr>
              <a:t> </a:t>
            </a:r>
            <a:r>
              <a:rPr lang="en-US" dirty="0">
                <a:solidFill>
                  <a:schemeClr val="tx1">
                    <a:lumMod val="100000"/>
                  </a:schemeClr>
                </a:solidFill>
                <a:latin typeface="Trebuchet MS" panose="020B0603020202020204" pitchFamily="34" charset="0"/>
              </a:rPr>
              <a:t>clone </a:t>
            </a:r>
            <a:r>
              <a:rPr lang="en-US" dirty="0" err="1" smtClean="0">
                <a:solidFill>
                  <a:schemeClr val="tx1">
                    <a:lumMod val="100000"/>
                  </a:schemeClr>
                </a:solidFill>
                <a:latin typeface="Trebuchet MS" panose="020B0603020202020204" pitchFamily="34" charset="0"/>
                <a:hlinkClick r:id="rId15"/>
              </a:rPr>
              <a:t>git@github.gamma.bcg.com:swe-training</a:t>
            </a:r>
            <a:r>
              <a:rPr lang="en-US" dirty="0" smtClean="0">
                <a:solidFill>
                  <a:schemeClr val="tx1">
                    <a:lumMod val="100000"/>
                  </a:schemeClr>
                </a:solidFill>
                <a:latin typeface="Trebuchet MS" panose="020B0603020202020204" pitchFamily="34" charset="0"/>
                <a:hlinkClick r:id="rId15"/>
              </a:rPr>
              <a:t>/training-</a:t>
            </a:r>
            <a:r>
              <a:rPr lang="en-US" dirty="0" err="1" smtClean="0">
                <a:solidFill>
                  <a:schemeClr val="tx1">
                    <a:lumMod val="100000"/>
                  </a:schemeClr>
                </a:solidFill>
                <a:latin typeface="Trebuchet MS" panose="020B0603020202020204" pitchFamily="34" charset="0"/>
                <a:hlinkClick r:id="rId15"/>
              </a:rPr>
              <a:t>se.git</a:t>
            </a:r>
            <a:endParaRPr lang="en-US" dirty="0" smtClean="0">
              <a:solidFill>
                <a:schemeClr val="tx1">
                  <a:lumMod val="100000"/>
                </a:schemeClr>
              </a:solidFill>
              <a:latin typeface="Trebuchet MS" panose="020B0603020202020204" pitchFamily="34" charset="0"/>
            </a:endParaRPr>
          </a:p>
          <a:p>
            <a:pPr marL="108000" lvl="1">
              <a:buClr>
                <a:schemeClr val="tx2">
                  <a:lumMod val="100000"/>
                </a:schemeClr>
              </a:buClr>
              <a:buSzPct val="100000"/>
            </a:pPr>
            <a:endParaRPr lang="en-US"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dirty="0" smtClean="0">
                <a:solidFill>
                  <a:schemeClr val="tx1">
                    <a:lumMod val="100000"/>
                  </a:schemeClr>
                </a:solidFill>
                <a:latin typeface="Trebuchet MS" panose="020B0603020202020204" pitchFamily="34" charset="0"/>
              </a:rPr>
              <a:t>Set up the training environment with the </a:t>
            </a:r>
            <a:r>
              <a:rPr lang="en-US" dirty="0" smtClean="0">
                <a:solidFill>
                  <a:srgbClr val="29BA74"/>
                </a:solidFill>
                <a:latin typeface="Trebuchet MS" panose="020B0603020202020204" pitchFamily="34" charset="0"/>
              </a:rPr>
              <a:t>Prerequisites </a:t>
            </a:r>
            <a:r>
              <a:rPr lang="en-US" dirty="0" smtClean="0">
                <a:solidFill>
                  <a:schemeClr val="tx1">
                    <a:lumMod val="100000"/>
                  </a:schemeClr>
                </a:solidFill>
                <a:latin typeface="Trebuchet MS" panose="020B0603020202020204" pitchFamily="34" charset="0"/>
              </a:rPr>
              <a:t>and the </a:t>
            </a:r>
            <a:r>
              <a:rPr lang="en-US" dirty="0" smtClean="0">
                <a:solidFill>
                  <a:srgbClr val="29BA74"/>
                </a:solidFill>
                <a:latin typeface="Trebuchet MS" panose="020B0603020202020204" pitchFamily="34" charset="0"/>
              </a:rPr>
              <a:t>Getting started</a:t>
            </a:r>
            <a:r>
              <a:rPr lang="en-US" dirty="0" smtClean="0">
                <a:solidFill>
                  <a:schemeClr val="tx1">
                    <a:lumMod val="100000"/>
                  </a:schemeClr>
                </a:solidFill>
                <a:latin typeface="Trebuchet MS" panose="020B0603020202020204" pitchFamily="34" charset="0"/>
              </a:rPr>
              <a:t> steps from the </a:t>
            </a:r>
            <a:r>
              <a:rPr lang="en-US" dirty="0" smtClean="0">
                <a:solidFill>
                  <a:srgbClr val="29BA74"/>
                </a:solidFill>
                <a:latin typeface="Trebuchet MS" panose="020B0603020202020204" pitchFamily="34" charset="0"/>
              </a:rPr>
              <a:t>README.md</a:t>
            </a:r>
          </a:p>
        </p:txBody>
      </p:sp>
    </p:spTree>
    <p:custDataLst>
      <p:tags r:id="rId2"/>
    </p:custDataLst>
    <p:extLst>
      <p:ext uri="{BB962C8B-B14F-4D97-AF65-F5344CB8AC3E}">
        <p14:creationId xmlns:p14="http://schemas.microsoft.com/office/powerpoint/2010/main" val="1102557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hlinkClick r:id="rId21" action="ppaction://hlinksldjump"/>
          </p:cNvPr>
          <p:cNvSpPr/>
          <p:nvPr>
            <p:custDataLst>
              <p:tags r:id="rId3"/>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Annexes</a:t>
            </a:r>
          </a:p>
        </p:txBody>
      </p:sp>
      <p:sp>
        <p:nvSpPr>
          <p:cNvPr id="33" name="Rectangle 32">
            <a:hlinkClick r:id="rId22" action="ppaction://hlinksldjump"/>
          </p:cNvPr>
          <p:cNvSpPr/>
          <p:nvPr>
            <p:custDataLst>
              <p:tags r:id="rId4"/>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Decorator</a:t>
            </a:r>
          </a:p>
        </p:txBody>
      </p:sp>
      <p:sp>
        <p:nvSpPr>
          <p:cNvPr id="32" name="Oval 31"/>
          <p:cNvSpPr/>
          <p:nvPr>
            <p:custDataLst>
              <p:tags r:id="rId5"/>
            </p:custDataLst>
          </p:nvPr>
        </p:nvSpPr>
        <p:spPr>
          <a:xfrm>
            <a:off x="4714058" y="4413038"/>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31" name="Picture 30"/>
          <p:cNvPicPr>
            <a:picLocks/>
          </p:cNvPicPr>
          <p:nvPr>
            <p:custDataLst>
              <p:tags r:id="rId6"/>
            </p:custDataLst>
          </p:nvPr>
        </p:nvPicPr>
        <p:blipFill>
          <a:blip r:embed="rId23">
            <a:extLst>
              <a:ext uri="{28A0092B-C50C-407E-A947-70E740481C1C}">
                <a14:useLocalDpi xmlns:a14="http://schemas.microsoft.com/office/drawing/2010/main" val="0"/>
              </a:ext>
            </a:extLst>
          </a:blip>
          <a:stretch>
            <a:fillRect/>
          </a:stretch>
        </p:blipFill>
        <p:spPr>
          <a:xfrm>
            <a:off x="4714058" y="4413038"/>
            <a:ext cx="293147" cy="292608"/>
          </a:xfrm>
          <a:prstGeom prst="rect">
            <a:avLst/>
          </a:prstGeom>
        </p:spPr>
      </p:pic>
      <p:sp>
        <p:nvSpPr>
          <p:cNvPr id="30" name="Rectangle 29">
            <a:hlinkClick r:id="rId24" action="ppaction://hlinksldjump"/>
          </p:cNvPr>
          <p:cNvSpPr/>
          <p:nvPr>
            <p:custDataLst>
              <p:tags r:id="rId7"/>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Generator</a:t>
            </a:r>
          </a:p>
        </p:txBody>
      </p:sp>
      <p:sp>
        <p:nvSpPr>
          <p:cNvPr id="29" name="Rectangle 28">
            <a:hlinkClick r:id="rId25" action="ppaction://hlinksldjump"/>
          </p:cNvPr>
          <p:cNvSpPr/>
          <p:nvPr>
            <p:custDataLst>
              <p:tags r:id="rId8"/>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Functional traits</a:t>
            </a:r>
          </a:p>
        </p:txBody>
      </p:sp>
      <p:sp>
        <p:nvSpPr>
          <p:cNvPr id="28" name="Rectangle 27">
            <a:hlinkClick r:id="rId26" action="ppaction://hlinksldjump"/>
          </p:cNvPr>
          <p:cNvSpPr/>
          <p:nvPr>
            <p:custDataLst>
              <p:tags r:id="rId9"/>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Iterables</a:t>
            </a:r>
          </a:p>
        </p:txBody>
      </p:sp>
      <p:sp>
        <p:nvSpPr>
          <p:cNvPr id="27" name="Rectangle 26">
            <a:hlinkClick r:id="rId27" action="ppaction://hlinksldjump"/>
          </p:cNvPr>
          <p:cNvSpPr/>
          <p:nvPr>
            <p:custDataLst>
              <p:tags r:id="rId10"/>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Advanced Python</a:t>
            </a:r>
          </a:p>
        </p:txBody>
      </p:sp>
      <p:sp>
        <p:nvSpPr>
          <p:cNvPr id="26" name="Rectangle 25">
            <a:hlinkClick r:id="rId28" action="ppaction://hlinksldjump"/>
          </p:cNvPr>
          <p:cNvSpPr/>
          <p:nvPr>
            <p:custDataLst>
              <p:tags r:id="rId11"/>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Modules</a:t>
            </a:r>
          </a:p>
        </p:txBody>
      </p:sp>
      <p:sp>
        <p:nvSpPr>
          <p:cNvPr id="25" name="Rectangle 24">
            <a:hlinkClick r:id="rId29" action="ppaction://hlinksldjump"/>
          </p:cNvPr>
          <p:cNvSpPr/>
          <p:nvPr>
            <p:custDataLst>
              <p:tags r:id="rId12"/>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Functions</a:t>
            </a:r>
          </a:p>
        </p:txBody>
      </p:sp>
      <p:sp>
        <p:nvSpPr>
          <p:cNvPr id="24" name="Rectangle 23">
            <a:hlinkClick r:id="rId30" action="ppaction://hlinksldjump"/>
          </p:cNvPr>
          <p:cNvSpPr/>
          <p:nvPr>
            <p:custDataLst>
              <p:tags r:id="rId13"/>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Control structures</a:t>
            </a:r>
          </a:p>
        </p:txBody>
      </p:sp>
      <p:sp>
        <p:nvSpPr>
          <p:cNvPr id="23" name="Rectangle 22">
            <a:hlinkClick r:id="rId31" action="ppaction://hlinksldjump"/>
          </p:cNvPr>
          <p:cNvSpPr/>
          <p:nvPr>
            <p:custDataLst>
              <p:tags r:id="rId14"/>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Expressions</a:t>
            </a:r>
          </a:p>
        </p:txBody>
      </p:sp>
      <p:sp>
        <p:nvSpPr>
          <p:cNvPr id="22" name="Rectangle 21">
            <a:hlinkClick r:id="rId32" action="ppaction://hlinksldjump"/>
          </p:cNvPr>
          <p:cNvSpPr/>
          <p:nvPr>
            <p:custDataLst>
              <p:tags r:id="rId15"/>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Python Basics refresher (Pre-read)</a:t>
            </a:r>
          </a:p>
        </p:txBody>
      </p:sp>
      <p:sp>
        <p:nvSpPr>
          <p:cNvPr id="21" name="Rectangle 20">
            <a:hlinkClick r:id="rId33" action="ppaction://hlinksldjump"/>
          </p:cNvPr>
          <p:cNvSpPr/>
          <p:nvPr>
            <p:custDataLst>
              <p:tags r:id="rId16"/>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Overview</a:t>
            </a:r>
          </a:p>
        </p:txBody>
      </p:sp>
      <p:sp>
        <p:nvSpPr>
          <p:cNvPr id="20" name="Rectangle 19">
            <a:hlinkClick r:id="rId34" action="ppaction://hlinksldjump"/>
          </p:cNvPr>
          <p:cNvSpPr/>
          <p:nvPr>
            <p:custDataLst>
              <p:tags r:id="rId17"/>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Requirements</a:t>
            </a:r>
          </a:p>
        </p:txBody>
      </p:sp>
      <p:sp>
        <p:nvSpPr>
          <p:cNvPr id="19" name="Title 18"/>
          <p:cNvSpPr>
            <a:spLocks noGrp="1"/>
          </p:cNvSpPr>
          <p:nvPr>
            <p:ph type="title"/>
            <p:custDataLst>
              <p:tags r:id="rId18"/>
            </p:custDataLst>
          </p:nvPr>
        </p:nvSpPr>
        <p:spPr/>
        <p:txBody>
          <a:bodyPr/>
          <a:lstStyle/>
          <a:p>
            <a:r>
              <a:rPr lang="en-US" smtClean="0"/>
              <a:t>Agenda</a:t>
            </a:r>
            <a:endParaRPr lang="en-US"/>
          </a:p>
        </p:txBody>
      </p:sp>
      <p:graphicFrame>
        <p:nvGraphicFramePr>
          <p:cNvPr id="18" name="Object 17" hidden="1"/>
          <p:cNvGraphicFramePr>
            <a:graphicFrameLocks noChangeAspect="1"/>
          </p:cNvGraphicFramePr>
          <p:nvPr>
            <p:custDataLst>
              <p:tags r:id="rId19"/>
            </p:custDataLst>
            <p:extLst>
              <p:ext uri="{D42A27DB-BD31-4B8C-83A1-F6EECF244321}">
                <p14:modId xmlns:p14="http://schemas.microsoft.com/office/powerpoint/2010/main" val="41698984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2720" name="think-cell Slide" r:id="rId35" imgW="473" imgH="473" progId="TCLayout.ActiveDocument.1">
                  <p:embed/>
                </p:oleObj>
              </mc:Choice>
              <mc:Fallback>
                <p:oleObj name="think-cell Slide" r:id="rId35" imgW="473" imgH="473"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70109639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519201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310"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6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28650" y="1572465"/>
            <a:ext cx="3127881" cy="719180"/>
          </a:xfrm>
        </p:spPr>
        <p:txBody>
          <a:bodyPr/>
          <a:lstStyle/>
          <a:p>
            <a:r>
              <a:rPr lang="en-US" sz="3600" dirty="0"/>
              <a:t>Generator (I)</a:t>
            </a:r>
          </a:p>
        </p:txBody>
      </p:sp>
      <p:sp>
        <p:nvSpPr>
          <p:cNvPr id="31" name="TextBox 30"/>
          <p:cNvSpPr txBox="1"/>
          <p:nvPr/>
        </p:nvSpPr>
        <p:spPr>
          <a:xfrm>
            <a:off x="488277" y="2543263"/>
            <a:ext cx="3296068" cy="305181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dirty="0"/>
              <a:t>Generator functions allow you to declare a function that behaves like an iterator, i.e. it can be used in a for loop</a:t>
            </a:r>
          </a:p>
          <a:p>
            <a:pPr marL="108000" lvl="1">
              <a:buClr>
                <a:schemeClr val="tx2">
                  <a:lumMod val="100000"/>
                </a:schemeClr>
              </a:buClr>
              <a:buSzPct val="100000"/>
            </a:pPr>
            <a:endParaRPr lang="en-US" dirty="0"/>
          </a:p>
          <a:p>
            <a:pPr marL="108000" lvl="1">
              <a:buClr>
                <a:schemeClr val="tx2">
                  <a:lumMod val="100000"/>
                </a:schemeClr>
              </a:buClr>
              <a:buSzPct val="100000"/>
            </a:pPr>
            <a:r>
              <a:rPr lang="en-US" dirty="0"/>
              <a:t>Code writing is simplified</a:t>
            </a:r>
          </a:p>
          <a:p>
            <a:pPr marL="108000" lvl="1">
              <a:buClr>
                <a:schemeClr val="tx2">
                  <a:lumMod val="100000"/>
                </a:schemeClr>
              </a:buClr>
              <a:buSzPct val="100000"/>
            </a:pPr>
            <a:endParaRPr lang="en-US" dirty="0">
              <a:solidFill>
                <a:srgbClr val="FFFFFF"/>
              </a:solidFill>
              <a:latin typeface="Trebuchet MS" panose="020B0603020202020204" pitchFamily="34" charset="0"/>
            </a:endParaRPr>
          </a:p>
          <a:p>
            <a:pPr marL="108000" lvl="1">
              <a:buClr>
                <a:schemeClr val="tx2">
                  <a:lumMod val="100000"/>
                </a:schemeClr>
              </a:buClr>
              <a:buSzPct val="100000"/>
            </a:pPr>
            <a:r>
              <a:rPr lang="en-US" dirty="0">
                <a:solidFill>
                  <a:srgbClr val="FFFFFF"/>
                </a:solidFill>
                <a:latin typeface="Trebuchet MS" panose="020B0603020202020204" pitchFamily="34" charset="0"/>
              </a:rPr>
              <a:t>Values are generated on demand, enabling lower memory usage (as only one item is loaded at the time)</a:t>
            </a:r>
          </a:p>
        </p:txBody>
      </p:sp>
      <p:sp>
        <p:nvSpPr>
          <p:cNvPr id="6" name="TextBox 5"/>
          <p:cNvSpPr txBox="1"/>
          <p:nvPr/>
        </p:nvSpPr>
        <p:spPr>
          <a:xfrm>
            <a:off x="4642046" y="937301"/>
            <a:ext cx="6921304" cy="111758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rgbClr val="29BA74"/>
                </a:solidFill>
              </a:rPr>
              <a:t>Using yield</a:t>
            </a:r>
          </a:p>
          <a:p>
            <a:endParaRPr lang="en-US" sz="1600" dirty="0">
              <a:solidFill>
                <a:srgbClr val="575757"/>
              </a:solidFill>
            </a:endParaRPr>
          </a:p>
          <a:p>
            <a:r>
              <a:rPr lang="en-US" sz="1600" dirty="0">
                <a:solidFill>
                  <a:srgbClr val="575757"/>
                </a:solidFill>
                <a:latin typeface="Courier New" panose="02070309020205020404" pitchFamily="49" charset="0"/>
                <a:cs typeface="Courier New" panose="02070309020205020404" pitchFamily="49" charset="0"/>
              </a:rPr>
              <a:t>yield </a:t>
            </a:r>
            <a:r>
              <a:rPr lang="en-US" sz="1600" dirty="0">
                <a:solidFill>
                  <a:srgbClr val="575757"/>
                </a:solidFill>
              </a:rPr>
              <a:t>is a keyword that is used liked </a:t>
            </a:r>
            <a:r>
              <a:rPr lang="en-US" sz="1600" dirty="0">
                <a:solidFill>
                  <a:srgbClr val="575757"/>
                </a:solidFill>
                <a:latin typeface="Courier New" panose="02070309020205020404" pitchFamily="49" charset="0"/>
                <a:cs typeface="Courier New" panose="02070309020205020404" pitchFamily="49" charset="0"/>
              </a:rPr>
              <a:t>return</a:t>
            </a:r>
            <a:r>
              <a:rPr lang="en-US" sz="1600" dirty="0">
                <a:solidFill>
                  <a:srgbClr val="575757"/>
                </a:solidFill>
              </a:rPr>
              <a:t>, except the function will return an iterator</a:t>
            </a:r>
          </a:p>
          <a:p>
            <a:endParaRPr lang="en-US" sz="1600" dirty="0">
              <a:solidFill>
                <a:srgbClr val="575757"/>
              </a:solidFill>
            </a:endParaRPr>
          </a:p>
          <a:p>
            <a:endParaRPr lang="en-US" sz="1600" dirty="0">
              <a:solidFill>
                <a:srgbClr val="575757"/>
              </a:solidFill>
            </a:endParaRPr>
          </a:p>
          <a:p>
            <a:endParaRPr lang="en-US" sz="1600" dirty="0">
              <a:solidFill>
                <a:srgbClr val="575757"/>
              </a:solidFill>
            </a:endParaRPr>
          </a:p>
          <a:p>
            <a:endParaRPr lang="en-US" sz="1600" dirty="0">
              <a:solidFill>
                <a:srgbClr val="575757"/>
              </a:solidFill>
            </a:endParaRPr>
          </a:p>
          <a:p>
            <a:endParaRPr lang="en-US" sz="1600" dirty="0">
              <a:solidFill>
                <a:srgbClr val="575757"/>
              </a:solidFill>
            </a:endParaRPr>
          </a:p>
          <a:p>
            <a:endParaRPr lang="en-US" sz="1600" dirty="0">
              <a:solidFill>
                <a:srgbClr val="575757"/>
              </a:solidFill>
            </a:endParaRPr>
          </a:p>
        </p:txBody>
      </p:sp>
      <p:grpSp>
        <p:nvGrpSpPr>
          <p:cNvPr id="27" name="Group 26"/>
          <p:cNvGrpSpPr>
            <a:grpSpLocks noChangeAspect="1"/>
          </p:cNvGrpSpPr>
          <p:nvPr/>
        </p:nvGrpSpPr>
        <p:grpSpPr>
          <a:xfrm>
            <a:off x="4387488" y="1027995"/>
            <a:ext cx="200347" cy="200347"/>
            <a:chOff x="982662" y="1847850"/>
            <a:chExt cx="269875" cy="269875"/>
          </a:xfrm>
        </p:grpSpPr>
        <p:sp>
          <p:nvSpPr>
            <p:cNvPr id="28"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9"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2" name="Group 31"/>
          <p:cNvGrpSpPr>
            <a:grpSpLocks noChangeAspect="1"/>
          </p:cNvGrpSpPr>
          <p:nvPr/>
        </p:nvGrpSpPr>
        <p:grpSpPr>
          <a:xfrm>
            <a:off x="4387488" y="4626102"/>
            <a:ext cx="200347" cy="200347"/>
            <a:chOff x="982662" y="1847850"/>
            <a:chExt cx="269875" cy="269875"/>
          </a:xfrm>
        </p:grpSpPr>
        <p:sp>
          <p:nvSpPr>
            <p:cNvPr id="33"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4"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7" name="Rectangle 6"/>
          <p:cNvSpPr/>
          <p:nvPr/>
        </p:nvSpPr>
        <p:spPr>
          <a:xfrm>
            <a:off x="4740520" y="2073037"/>
            <a:ext cx="4220307" cy="2339102"/>
          </a:xfrm>
          <a:prstGeom prst="rect">
            <a:avLst/>
          </a:prstGeom>
          <a:solidFill>
            <a:srgbClr val="FFFFFF"/>
          </a:solidFill>
          <a:ln w="9525" cap="flat" cmpd="sng" algn="ctr">
            <a:solidFill>
              <a:srgbClr val="9A9A9A"/>
            </a:solidFill>
            <a:prstDash val="solid"/>
            <a:round/>
            <a:headEnd type="none" w="med" len="med"/>
            <a:tailEnd type="none" w="med" len="med"/>
          </a:ln>
        </p:spPr>
        <p:txBody>
          <a:bodyPr wrap="square">
            <a:spAutoFit/>
          </a:bodyPr>
          <a:lstStyle/>
          <a:p>
            <a:r>
              <a:rPr lang="en-US" sz="1200" dirty="0" smtClean="0">
                <a:solidFill>
                  <a:srgbClr val="000000"/>
                </a:solidFill>
                <a:latin typeface="Consolas" panose="020B0609020204030204" pitchFamily="49" charset="0"/>
              </a:rPr>
              <a:t>&gt;&gt; </a:t>
            </a:r>
            <a:r>
              <a:rPr lang="en-US" sz="1200" dirty="0" err="1" smtClean="0">
                <a:solidFill>
                  <a:srgbClr val="000000"/>
                </a:solidFill>
                <a:latin typeface="Consolas" panose="020B0609020204030204" pitchFamily="49" charset="0"/>
              </a:rPr>
              <a:t>def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get_even</a:t>
            </a:r>
            <a:r>
              <a:rPr lang="en-US" sz="1200" dirty="0">
                <a:solidFill>
                  <a:srgbClr val="000000"/>
                </a:solidFill>
                <a:latin typeface="Consolas" panose="020B0609020204030204" pitchFamily="49" charset="0"/>
              </a:rPr>
              <a:t>(number):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  </a:t>
            </a:r>
            <a:r>
              <a:rPr lang="en-US" sz="1200" b="1" dirty="0" smtClean="0">
                <a:solidFill>
                  <a:srgbClr val="006699"/>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nb</a:t>
            </a:r>
            <a:r>
              <a:rPr lang="en-US" sz="1200" dirty="0">
                <a:solidFill>
                  <a:srgbClr val="000000"/>
                </a:solidFill>
                <a:latin typeface="Consolas" panose="020B0609020204030204" pitchFamily="49" charset="0"/>
              </a:rPr>
              <a:t> in range(number):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  </a:t>
            </a:r>
            <a:r>
              <a:rPr lang="en-US" sz="1200" b="1" dirty="0" smtClean="0">
                <a:solidFill>
                  <a:srgbClr val="006699"/>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nb</a:t>
            </a:r>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 2</a:t>
            </a:r>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 0</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  yield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nb</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dirty="0" smtClean="0">
                <a:solidFill>
                  <a:srgbClr val="000000"/>
                </a:solidFill>
                <a:latin typeface="Consolas" panose="020B0609020204030204" pitchFamily="49" charset="0"/>
              </a:rPr>
              <a:t>&gt;&gt; c</a:t>
            </a:r>
            <a:r>
              <a:rPr lang="en-US" sz="1200" dirty="0">
                <a:solidFill>
                  <a:srgbClr val="000000"/>
                </a:solidFill>
                <a:latin typeface="Consolas" panose="020B0609020204030204" pitchFamily="49" charset="0"/>
              </a:rPr>
              <a:t> = </a:t>
            </a:r>
            <a:r>
              <a:rPr lang="en-US" sz="1200" dirty="0" err="1" smtClean="0">
                <a:solidFill>
                  <a:srgbClr val="000000"/>
                </a:solidFill>
                <a:latin typeface="Consolas" panose="020B0609020204030204" pitchFamily="49" charset="0"/>
              </a:rPr>
              <a:t>get_even</a:t>
            </a:r>
            <a:r>
              <a:rPr lang="en-US" sz="1200" dirty="0" smtClean="0">
                <a:solidFill>
                  <a:srgbClr val="000000"/>
                </a:solidFill>
                <a:latin typeface="Consolas" panose="020B0609020204030204" pitchFamily="49" charset="0"/>
              </a:rPr>
              <a:t>(20</a:t>
            </a:r>
            <a:r>
              <a:rPr lang="en-US" sz="1200" dirty="0">
                <a:solidFill>
                  <a:srgbClr val="000000"/>
                </a:solidFill>
                <a:latin typeface="Consolas" panose="020B0609020204030204" pitchFamily="49" charset="0"/>
              </a:rPr>
              <a:t>) </a:t>
            </a:r>
            <a:endParaRPr lang="en-US" sz="1200" dirty="0" smtClean="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&gt;&gt; c</a:t>
            </a:r>
          </a:p>
          <a:p>
            <a:r>
              <a:rPr lang="en-US" sz="1200" dirty="0">
                <a:solidFill>
                  <a:srgbClr val="000000"/>
                </a:solidFill>
                <a:latin typeface="Consolas" panose="020B0609020204030204" pitchFamily="49" charset="0"/>
              </a:rPr>
              <a:t>&lt;generator object </a:t>
            </a:r>
            <a:r>
              <a:rPr lang="en-US" sz="1200" dirty="0" err="1">
                <a:solidFill>
                  <a:srgbClr val="000000"/>
                </a:solidFill>
                <a:latin typeface="Consolas" panose="020B0609020204030204" pitchFamily="49" charset="0"/>
              </a:rPr>
              <a:t>get_even</a:t>
            </a:r>
            <a:r>
              <a:rPr lang="en-US" sz="1200" dirty="0">
                <a:solidFill>
                  <a:srgbClr val="000000"/>
                </a:solidFill>
                <a:latin typeface="Consolas" panose="020B0609020204030204" pitchFamily="49" charset="0"/>
              </a:rPr>
              <a:t> at 0x10a63df68</a:t>
            </a:r>
            <a:r>
              <a:rPr lang="en-US" sz="1200" dirty="0" smtClean="0">
                <a:solidFill>
                  <a:srgbClr val="000000"/>
                </a:solidFill>
                <a:latin typeface="Consolas" panose="020B0609020204030204" pitchFamily="49" charset="0"/>
              </a:rPr>
              <a:t>&gt;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&gt;&gt; list(c)</a:t>
            </a:r>
          </a:p>
          <a:p>
            <a:r>
              <a:rPr lang="en-US" sz="1200" dirty="0">
                <a:solidFill>
                  <a:srgbClr val="000000"/>
                </a:solidFill>
                <a:latin typeface="Consolas" panose="020B0609020204030204" pitchFamily="49" charset="0"/>
              </a:rPr>
              <a:t>[0, 2, 4, 6, 8, 10, 12, 14, 16, 18</a:t>
            </a:r>
            <a:r>
              <a:rPr lang="en-US" sz="1200" dirty="0" smtClean="0">
                <a:solidFill>
                  <a:srgbClr val="000000"/>
                </a:solidFill>
                <a:latin typeface="Consolas" panose="020B0609020204030204" pitchFamily="49" charset="0"/>
              </a:rPr>
              <a:t>]</a:t>
            </a:r>
          </a:p>
          <a:p>
            <a:endParaRPr lang="en-US" sz="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&gt;&gt; list(c</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p:txBody>
      </p:sp>
      <p:sp>
        <p:nvSpPr>
          <p:cNvPr id="35" name="CustomShape 9"/>
          <p:cNvSpPr/>
          <p:nvPr/>
        </p:nvSpPr>
        <p:spPr>
          <a:xfrm>
            <a:off x="4740520" y="3360429"/>
            <a:ext cx="3019864" cy="29376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endParaRPr lang="en-US" sz="1200" b="0" strike="noStrike" spc="-1" dirty="0">
              <a:latin typeface="Arial"/>
            </a:endParaRPr>
          </a:p>
        </p:txBody>
      </p:sp>
      <p:sp>
        <p:nvSpPr>
          <p:cNvPr id="8" name="Rectangle 7"/>
          <p:cNvSpPr/>
          <p:nvPr/>
        </p:nvSpPr>
        <p:spPr>
          <a:xfrm>
            <a:off x="4662082" y="4565186"/>
            <a:ext cx="6096000" cy="861774"/>
          </a:xfrm>
          <a:prstGeom prst="rect">
            <a:avLst/>
          </a:prstGeom>
        </p:spPr>
        <p:txBody>
          <a:bodyPr>
            <a:spAutoFit/>
          </a:bodyPr>
          <a:lstStyle/>
          <a:p>
            <a:r>
              <a:rPr lang="en-US" dirty="0">
                <a:solidFill>
                  <a:srgbClr val="29BA74"/>
                </a:solidFill>
              </a:rPr>
              <a:t>Using generator expressions</a:t>
            </a:r>
          </a:p>
          <a:p>
            <a:endParaRPr lang="en-US" sz="1600" dirty="0">
              <a:solidFill>
                <a:srgbClr val="575757"/>
              </a:solidFill>
            </a:endParaRPr>
          </a:p>
          <a:p>
            <a:r>
              <a:rPr lang="en-US" sz="1600" dirty="0">
                <a:solidFill>
                  <a:srgbClr val="575757"/>
                </a:solidFill>
              </a:rPr>
              <a:t>Putting a for loop in brackets will create a generator</a:t>
            </a:r>
          </a:p>
        </p:txBody>
      </p:sp>
      <p:sp>
        <p:nvSpPr>
          <p:cNvPr id="10" name="Rectangle 9"/>
          <p:cNvSpPr/>
          <p:nvPr/>
        </p:nvSpPr>
        <p:spPr>
          <a:xfrm>
            <a:off x="4740520" y="5458121"/>
            <a:ext cx="4220307" cy="646331"/>
          </a:xfrm>
          <a:prstGeom prst="rect">
            <a:avLst/>
          </a:prstGeom>
          <a:solidFill>
            <a:srgbClr val="FFFFFF"/>
          </a:solidFill>
          <a:ln w="9525" cap="flat" cmpd="sng" algn="ctr">
            <a:solidFill>
              <a:srgbClr val="9A9A9A"/>
            </a:solidFill>
            <a:prstDash val="solid"/>
            <a:round/>
            <a:headEnd type="none" w="med" len="med"/>
            <a:tailEnd type="none" w="med" len="med"/>
          </a:ln>
        </p:spPr>
        <p:txBody>
          <a:bodyPr wrap="square">
            <a:spAutoFit/>
          </a:bodyPr>
          <a:lstStyle/>
          <a:p>
            <a:r>
              <a:rPr lang="en-US" sz="1200" dirty="0">
                <a:solidFill>
                  <a:srgbClr val="000000"/>
                </a:solidFill>
                <a:latin typeface="Consolas" panose="020B0609020204030204" pitchFamily="49" charset="0"/>
              </a:rPr>
              <a:t>gen = (</a:t>
            </a:r>
            <a:r>
              <a:rPr lang="en-US" sz="1200" dirty="0" err="1">
                <a:solidFill>
                  <a:srgbClr val="000000"/>
                </a:solidFill>
                <a:latin typeface="Consolas" panose="020B0609020204030204" pitchFamily="49" charset="0"/>
              </a:rPr>
              <a:t>nb</a:t>
            </a:r>
            <a:r>
              <a:rPr lang="en-US" sz="1200" dirty="0">
                <a:solidFill>
                  <a:srgbClr val="000000"/>
                </a:solidFill>
                <a:latin typeface="Consolas" panose="020B0609020204030204" pitchFamily="49" charset="0"/>
              </a:rPr>
              <a:t> </a:t>
            </a:r>
            <a:r>
              <a:rPr lang="en-US" sz="1200" b="1" dirty="0">
                <a:solidFill>
                  <a:srgbClr val="006699"/>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nb</a:t>
            </a:r>
            <a:r>
              <a:rPr lang="en-US" sz="1200" dirty="0">
                <a:solidFill>
                  <a:srgbClr val="000000"/>
                </a:solidFill>
                <a:latin typeface="Consolas" panose="020B0609020204030204" pitchFamily="49" charset="0"/>
              </a:rPr>
              <a:t> </a:t>
            </a:r>
            <a:r>
              <a:rPr lang="en-US" sz="1200" b="1" dirty="0">
                <a:solidFill>
                  <a:srgbClr val="006699"/>
                </a:solidFill>
                <a:latin typeface="Consolas" panose="020B0609020204030204" pitchFamily="49" charset="0"/>
              </a:rPr>
              <a:t>in</a:t>
            </a:r>
            <a:r>
              <a:rPr lang="en-US" sz="1200" dirty="0">
                <a:solidFill>
                  <a:srgbClr val="000000"/>
                </a:solidFill>
                <a:latin typeface="Consolas" panose="020B0609020204030204" pitchFamily="49" charset="0"/>
              </a:rPr>
              <a:t> range(20) </a:t>
            </a:r>
            <a:r>
              <a:rPr lang="en-US" sz="1200" b="1" dirty="0">
                <a:solidFill>
                  <a:srgbClr val="006699"/>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nb</a:t>
            </a:r>
            <a:r>
              <a:rPr lang="en-US" sz="1200" dirty="0">
                <a:solidFill>
                  <a:srgbClr val="000000"/>
                </a:solidFill>
                <a:latin typeface="Consolas" panose="020B0609020204030204" pitchFamily="49" charset="0"/>
              </a:rPr>
              <a:t> % 2 == 0)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dirty="0">
                <a:solidFill>
                  <a:srgbClr val="000000"/>
                </a:solidFill>
                <a:latin typeface="Consolas" panose="020B0609020204030204" pitchFamily="49" charset="0"/>
              </a:rPr>
              <a:t>list(gen)  </a:t>
            </a:r>
            <a:endParaRPr lang="en-US" sz="1200" b="0" i="0" dirty="0">
              <a:solidFill>
                <a:srgbClr val="5C5C5C"/>
              </a:solidFill>
              <a:effectLst/>
              <a:latin typeface="Consolas" panose="020B0609020204030204" pitchFamily="49" charset="0"/>
            </a:endParaRPr>
          </a:p>
        </p:txBody>
      </p:sp>
      <p:sp>
        <p:nvSpPr>
          <p:cNvPr id="36" name="CustomShape 9"/>
          <p:cNvSpPr/>
          <p:nvPr/>
        </p:nvSpPr>
        <p:spPr>
          <a:xfrm>
            <a:off x="4740520" y="6104452"/>
            <a:ext cx="3039900" cy="29376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en-US" sz="1200" b="0" strike="noStrike" spc="-1" dirty="0">
                <a:solidFill>
                  <a:srgbClr val="7F7F7F"/>
                </a:solidFill>
                <a:latin typeface="Trebuchet MS"/>
              </a:rPr>
              <a:t>[0, 2, 4, 6, 8, 10, 12, 14, 16, 18]</a:t>
            </a:r>
            <a:endParaRPr lang="en-US" sz="1200" b="0" strike="noStrike" spc="-1" dirty="0">
              <a:latin typeface="Arial"/>
            </a:endParaRPr>
          </a:p>
        </p:txBody>
      </p:sp>
      <p:sp>
        <p:nvSpPr>
          <p:cNvPr id="19" name="TextBox 18"/>
          <p:cNvSpPr txBox="1"/>
          <p:nvPr/>
        </p:nvSpPr>
        <p:spPr>
          <a:xfrm>
            <a:off x="800105" y="5941689"/>
            <a:ext cx="2672412" cy="483111"/>
          </a:xfrm>
          <a:prstGeom prst="rect">
            <a:avLst/>
          </a:prstGeom>
          <a:noFill/>
          <a:ln w="9525" cap="rnd" cmpd="sng" algn="ctr">
            <a:solidFill>
              <a:srgbClr val="D4DF33"/>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1200" dirty="0">
                <a:solidFill>
                  <a:srgbClr val="D4DF33"/>
                </a:solidFill>
                <a:latin typeface="Trebuchet MS" panose="020B0603020202020204" pitchFamily="34" charset="0"/>
              </a:rPr>
              <a:t>  Very useful for most DS projects</a:t>
            </a:r>
            <a:endParaRPr lang="en-US" dirty="0">
              <a:solidFill>
                <a:srgbClr val="D4DF33"/>
              </a:solidFill>
              <a:latin typeface="Trebuchet MS" panose="020B0603020202020204" pitchFamily="34" charset="0"/>
            </a:endParaRPr>
          </a:p>
        </p:txBody>
      </p:sp>
      <p:grpSp>
        <p:nvGrpSpPr>
          <p:cNvPr id="20" name="Group 19"/>
          <p:cNvGrpSpPr/>
          <p:nvPr/>
        </p:nvGrpSpPr>
        <p:grpSpPr>
          <a:xfrm>
            <a:off x="566933" y="5808323"/>
            <a:ext cx="466343" cy="432640"/>
            <a:chOff x="5275668" y="2608671"/>
            <a:chExt cx="1640658" cy="1640659"/>
          </a:xfrm>
        </p:grpSpPr>
        <p:sp>
          <p:nvSpPr>
            <p:cNvPr id="21" name="Oval 20"/>
            <p:cNvSpPr>
              <a:spLocks noChangeAspect="1"/>
            </p:cNvSpPr>
            <p:nvPr/>
          </p:nvSpPr>
          <p:spPr>
            <a:xfrm>
              <a:off x="5275668" y="2608671"/>
              <a:ext cx="1640658"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22" name="Group 21"/>
            <p:cNvGrpSpPr>
              <a:grpSpLocks noChangeAspect="1"/>
            </p:cNvGrpSpPr>
            <p:nvPr/>
          </p:nvGrpSpPr>
          <p:grpSpPr>
            <a:xfrm>
              <a:off x="5344505" y="2674580"/>
              <a:ext cx="1502990" cy="1504383"/>
              <a:chOff x="5273801" y="2606040"/>
              <a:chExt cx="1644396" cy="1645920"/>
            </a:xfrm>
          </p:grpSpPr>
          <p:sp>
            <p:nvSpPr>
              <p:cNvPr id="23"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4" name="Group 23"/>
              <p:cNvGrpSpPr/>
              <p:nvPr/>
            </p:nvGrpSpPr>
            <p:grpSpPr>
              <a:xfrm>
                <a:off x="5724143" y="2796921"/>
                <a:ext cx="745236" cy="1259967"/>
                <a:chOff x="5724143" y="2796921"/>
                <a:chExt cx="745236" cy="1259967"/>
              </a:xfrm>
            </p:grpSpPr>
            <p:sp>
              <p:nvSpPr>
                <p:cNvPr id="25"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43" name="CustomShape 9"/>
          <p:cNvSpPr/>
          <p:nvPr/>
        </p:nvSpPr>
        <p:spPr>
          <a:xfrm>
            <a:off x="4740520" y="3987152"/>
            <a:ext cx="3019864" cy="29376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endParaRPr lang="en-US" sz="1200" b="0" strike="noStrike" spc="-1" dirty="0">
              <a:latin typeface="Arial"/>
            </a:endParaRPr>
          </a:p>
        </p:txBody>
      </p:sp>
      <p:sp>
        <p:nvSpPr>
          <p:cNvPr id="45" name="CustomShape 9"/>
          <p:cNvSpPr/>
          <p:nvPr/>
        </p:nvSpPr>
        <p:spPr>
          <a:xfrm>
            <a:off x="4740520" y="3458033"/>
            <a:ext cx="3019864" cy="29376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endParaRPr lang="en-US" sz="1200" b="0" strike="noStrike" spc="-1" dirty="0">
              <a:latin typeface="Arial"/>
            </a:endParaRPr>
          </a:p>
        </p:txBody>
      </p:sp>
      <p:cxnSp>
        <p:nvCxnSpPr>
          <p:cNvPr id="9" name="Straight Connector 8"/>
          <p:cNvCxnSpPr/>
          <p:nvPr/>
        </p:nvCxnSpPr>
        <p:spPr>
          <a:xfrm>
            <a:off x="9123452" y="3133618"/>
            <a:ext cx="0" cy="1243173"/>
          </a:xfrm>
          <a:prstGeom prst="line">
            <a:avLst/>
          </a:prstGeom>
          <a:ln w="9525" cap="rnd">
            <a:solidFill>
              <a:schemeClr val="tx1">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9246742" y="3468506"/>
            <a:ext cx="2316608" cy="461665"/>
          </a:xfrm>
          <a:prstGeom prst="wedgeRectCallout">
            <a:avLst>
              <a:gd name="adj1" fmla="val -58195"/>
              <a:gd name="adj2" fmla="val -4340"/>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200" dirty="0" smtClean="0">
                <a:solidFill>
                  <a:srgbClr val="575757"/>
                </a:solidFill>
              </a:rPr>
              <a:t>Generator is computed on demand (only once!)</a:t>
            </a:r>
            <a:endParaRPr lang="en-US" sz="1200" b="1" dirty="0">
              <a:solidFill>
                <a:srgbClr val="575757"/>
              </a:solidFill>
            </a:endParaRPr>
          </a:p>
        </p:txBody>
      </p:sp>
    </p:spTree>
    <p:extLst>
      <p:ext uri="{BB962C8B-B14F-4D97-AF65-F5344CB8AC3E}">
        <p14:creationId xmlns:p14="http://schemas.microsoft.com/office/powerpoint/2010/main" val="3399175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233853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336"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6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28650" y="1572465"/>
            <a:ext cx="3127881" cy="719180"/>
          </a:xfrm>
        </p:spPr>
        <p:txBody>
          <a:bodyPr/>
          <a:lstStyle/>
          <a:p>
            <a:r>
              <a:rPr lang="en-US" sz="3600" dirty="0"/>
              <a:t>Generator (II)</a:t>
            </a:r>
          </a:p>
        </p:txBody>
      </p:sp>
      <p:sp>
        <p:nvSpPr>
          <p:cNvPr id="31" name="TextBox 30"/>
          <p:cNvSpPr txBox="1"/>
          <p:nvPr/>
        </p:nvSpPr>
        <p:spPr>
          <a:xfrm>
            <a:off x="460463" y="2848910"/>
            <a:ext cx="3296068" cy="11538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dirty="0">
                <a:solidFill>
                  <a:srgbClr val="FFFFFF"/>
                </a:solidFill>
                <a:latin typeface="Trebuchet MS" panose="020B0603020202020204" pitchFamily="34" charset="0"/>
              </a:rPr>
              <a:t>Generator chaining</a:t>
            </a:r>
          </a:p>
        </p:txBody>
      </p:sp>
      <p:sp>
        <p:nvSpPr>
          <p:cNvPr id="5" name="Rectangle 4"/>
          <p:cNvSpPr/>
          <p:nvPr/>
        </p:nvSpPr>
        <p:spPr>
          <a:xfrm>
            <a:off x="4867834" y="3691262"/>
            <a:ext cx="6379285" cy="2585323"/>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b="1" dirty="0" err="1">
                <a:solidFill>
                  <a:srgbClr val="006699"/>
                </a:solidFill>
                <a:latin typeface="Consolas" panose="020B0609020204030204" pitchFamily="49" charset="0"/>
              </a:rPr>
              <a:t>from</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itertools</a:t>
            </a:r>
            <a:r>
              <a:rPr lang="fr-FR" dirty="0">
                <a:solidFill>
                  <a:srgbClr val="000000"/>
                </a:solidFill>
                <a:latin typeface="Consolas" panose="020B0609020204030204" pitchFamily="49" charset="0"/>
              </a:rPr>
              <a:t> </a:t>
            </a:r>
            <a:r>
              <a:rPr lang="fr-FR" b="1" dirty="0">
                <a:solidFill>
                  <a:srgbClr val="006699"/>
                </a:solidFill>
                <a:latin typeface="Consolas" panose="020B0609020204030204" pitchFamily="49" charset="0"/>
              </a:rPr>
              <a:t>import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islice</a:t>
            </a:r>
            <a:r>
              <a:rPr lang="fr-FR" dirty="0">
                <a:solidFill>
                  <a:srgbClr val="000000"/>
                </a:solidFill>
                <a:latin typeface="Consolas" panose="020B0609020204030204" pitchFamily="49" charset="0"/>
              </a:rPr>
              <a:t>    </a:t>
            </a:r>
            <a:endParaRPr lang="fr-FR" dirty="0">
              <a:solidFill>
                <a:srgbClr val="5C5C5C"/>
              </a:solidFill>
              <a:latin typeface="Consolas" panose="020B0609020204030204" pitchFamily="49" charset="0"/>
            </a:endParaRPr>
          </a:p>
          <a:p>
            <a:r>
              <a:rPr lang="fr-FR" b="1" dirty="0">
                <a:solidFill>
                  <a:srgbClr val="006699"/>
                </a:solidFill>
                <a:latin typeface="Consolas" panose="020B0609020204030204" pitchFamily="49" charset="0"/>
              </a:rPr>
              <a:t>import</a:t>
            </a:r>
            <a:r>
              <a:rPr lang="fr-FR" dirty="0">
                <a:solidFill>
                  <a:srgbClr val="000000"/>
                </a:solidFill>
                <a:latin typeface="Consolas" panose="020B0609020204030204" pitchFamily="49" charset="0"/>
              </a:rPr>
              <a:t> pandas as </a:t>
            </a:r>
            <a:r>
              <a:rPr lang="fr-FR" dirty="0" err="1">
                <a:solidFill>
                  <a:srgbClr val="000000"/>
                </a:solidFill>
                <a:latin typeface="Consolas" panose="020B0609020204030204" pitchFamily="49" charset="0"/>
              </a:rPr>
              <a:t>pd</a:t>
            </a:r>
            <a:r>
              <a:rPr lang="fr-FR" dirty="0">
                <a:solidFill>
                  <a:srgbClr val="000000"/>
                </a:solidFill>
                <a:latin typeface="Consolas" panose="020B0609020204030204" pitchFamily="49" charset="0"/>
              </a:rPr>
              <a:t>    </a:t>
            </a:r>
            <a:endParaRPr lang="fr-FR" dirty="0">
              <a:solidFill>
                <a:srgbClr val="5C5C5C"/>
              </a:solidFill>
              <a:latin typeface="Consolas" panose="020B0609020204030204" pitchFamily="49" charset="0"/>
            </a:endParaRPr>
          </a:p>
          <a:p>
            <a:r>
              <a:rPr lang="fr-FR" b="1" dirty="0">
                <a:solidFill>
                  <a:srgbClr val="006699"/>
                </a:solidFill>
                <a:latin typeface="Consolas" panose="020B0609020204030204" pitchFamily="49" charset="0"/>
              </a:rPr>
              <a:t>import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numpy</a:t>
            </a:r>
            <a:r>
              <a:rPr lang="fr-FR" dirty="0">
                <a:solidFill>
                  <a:srgbClr val="000000"/>
                </a:solidFill>
                <a:latin typeface="Consolas" panose="020B0609020204030204" pitchFamily="49" charset="0"/>
              </a:rPr>
              <a:t> as </a:t>
            </a:r>
            <a:r>
              <a:rPr lang="fr-FR" dirty="0" err="1">
                <a:solidFill>
                  <a:srgbClr val="000000"/>
                </a:solidFill>
                <a:latin typeface="Consolas" panose="020B0609020204030204" pitchFamily="49" charset="0"/>
              </a:rPr>
              <a:t>np</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endParaRPr lang="fr-FR" dirty="0">
              <a:solidFill>
                <a:srgbClr val="5C5C5C"/>
              </a:solidFill>
              <a:latin typeface="Consolas" panose="020B0609020204030204" pitchFamily="49" charset="0"/>
            </a:endParaRPr>
          </a:p>
          <a:p>
            <a:r>
              <a:rPr lang="fr-FR" dirty="0">
                <a:solidFill>
                  <a:srgbClr val="000000"/>
                </a:solidFill>
                <a:latin typeface="Consolas" panose="020B0609020204030204" pitchFamily="49" charset="0"/>
              </a:rPr>
              <a:t>a = </a:t>
            </a:r>
            <a:r>
              <a:rPr lang="fr-FR" dirty="0" err="1">
                <a:solidFill>
                  <a:srgbClr val="000000"/>
                </a:solidFill>
                <a:latin typeface="Consolas" panose="020B0609020204030204" pitchFamily="49" charset="0"/>
              </a:rPr>
              <a:t>islice</a:t>
            </a:r>
            <a:r>
              <a:rPr lang="fr-FR" dirty="0">
                <a:solidFill>
                  <a:srgbClr val="000000"/>
                </a:solidFill>
                <a:latin typeface="Consolas" panose="020B0609020204030204" pitchFamily="49" charset="0"/>
              </a:rPr>
              <a:t>(open(</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tmp</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stores.csv</a:t>
            </a:r>
            <a:r>
              <a:rPr lang="fr-FR" dirty="0">
                <a:solidFill>
                  <a:srgbClr val="0000FF"/>
                </a:solidFill>
                <a:latin typeface="Consolas" panose="020B0609020204030204" pitchFamily="49" charset="0"/>
              </a:rPr>
              <a:t>"</a:t>
            </a:r>
            <a:r>
              <a:rPr lang="fr-FR" dirty="0">
                <a:solidFill>
                  <a:srgbClr val="000000"/>
                </a:solidFill>
                <a:latin typeface="Consolas" panose="020B0609020204030204" pitchFamily="49" charset="0"/>
              </a:rPr>
              <a:t>), 1, None)    </a:t>
            </a:r>
            <a:endParaRPr lang="fr-FR" dirty="0">
              <a:solidFill>
                <a:srgbClr val="5C5C5C"/>
              </a:solidFill>
              <a:latin typeface="Consolas" panose="020B0609020204030204" pitchFamily="49" charset="0"/>
            </a:endParaRPr>
          </a:p>
          <a:p>
            <a:r>
              <a:rPr lang="fr-FR" dirty="0">
                <a:solidFill>
                  <a:srgbClr val="000000"/>
                </a:solidFill>
                <a:latin typeface="Consolas" panose="020B0609020204030204" pitchFamily="49" charset="0"/>
              </a:rPr>
              <a:t>b = </a:t>
            </a:r>
            <a:r>
              <a:rPr lang="fr-FR" dirty="0" err="1">
                <a:solidFill>
                  <a:srgbClr val="000000"/>
                </a:solidFill>
                <a:latin typeface="Consolas" panose="020B0609020204030204" pitchFamily="49" charset="0"/>
              </a:rPr>
              <a:t>map</a:t>
            </a:r>
            <a:r>
              <a:rPr lang="fr-FR" dirty="0">
                <a:solidFill>
                  <a:srgbClr val="000000"/>
                </a:solidFill>
                <a:latin typeface="Consolas" panose="020B0609020204030204" pitchFamily="49" charset="0"/>
              </a:rPr>
              <a:t>(</a:t>
            </a:r>
            <a:r>
              <a:rPr lang="fr-FR" b="1" dirty="0">
                <a:solidFill>
                  <a:srgbClr val="006699"/>
                </a:solidFill>
                <a:latin typeface="Consolas" panose="020B0609020204030204" pitchFamily="49" charset="0"/>
              </a:rPr>
              <a:t>lambda</a:t>
            </a:r>
            <a:r>
              <a:rPr lang="fr-FR" dirty="0">
                <a:solidFill>
                  <a:srgbClr val="000000"/>
                </a:solidFill>
                <a:latin typeface="Consolas" panose="020B0609020204030204" pitchFamily="49" charset="0"/>
              </a:rPr>
              <a:t> _: _.split(</a:t>
            </a:r>
            <a:r>
              <a:rPr lang="fr-FR" dirty="0">
                <a:solidFill>
                  <a:srgbClr val="0000FF"/>
                </a:solidFill>
                <a:latin typeface="Consolas" panose="020B0609020204030204" pitchFamily="49" charset="0"/>
              </a:rPr>
              <a:t>','</a:t>
            </a:r>
            <a:r>
              <a:rPr lang="fr-FR" dirty="0">
                <a:solidFill>
                  <a:srgbClr val="000000"/>
                </a:solidFill>
                <a:latin typeface="Consolas" panose="020B0609020204030204" pitchFamily="49" charset="0"/>
              </a:rPr>
              <a:t>), a)    </a:t>
            </a:r>
            <a:endParaRPr lang="fr-FR" dirty="0">
              <a:solidFill>
                <a:srgbClr val="5C5C5C"/>
              </a:solidFill>
              <a:latin typeface="Consolas" panose="020B0609020204030204" pitchFamily="49" charset="0"/>
            </a:endParaRPr>
          </a:p>
          <a:p>
            <a:r>
              <a:rPr lang="fr-FR" dirty="0">
                <a:solidFill>
                  <a:srgbClr val="000000"/>
                </a:solidFill>
                <a:latin typeface="Consolas" panose="020B0609020204030204" pitchFamily="49" charset="0"/>
              </a:rPr>
              <a:t>c = </a:t>
            </a:r>
            <a:r>
              <a:rPr lang="fr-FR" dirty="0" err="1">
                <a:solidFill>
                  <a:srgbClr val="000000"/>
                </a:solidFill>
                <a:latin typeface="Consolas" panose="020B0609020204030204" pitchFamily="49" charset="0"/>
              </a:rPr>
              <a:t>map</a:t>
            </a:r>
            <a:r>
              <a:rPr lang="fr-FR" dirty="0">
                <a:solidFill>
                  <a:srgbClr val="000000"/>
                </a:solidFill>
                <a:latin typeface="Consolas" panose="020B0609020204030204" pitchFamily="49" charset="0"/>
              </a:rPr>
              <a:t>(</a:t>
            </a:r>
            <a:r>
              <a:rPr lang="fr-FR" b="1" dirty="0">
                <a:solidFill>
                  <a:srgbClr val="006699"/>
                </a:solidFill>
                <a:latin typeface="Consolas" panose="020B0609020204030204" pitchFamily="49" charset="0"/>
              </a:rPr>
              <a:t>lambda</a:t>
            </a:r>
            <a:r>
              <a:rPr lang="fr-FR" dirty="0">
                <a:solidFill>
                  <a:srgbClr val="000000"/>
                </a:solidFill>
                <a:latin typeface="Consolas" panose="020B0609020204030204" pitchFamily="49" charset="0"/>
              </a:rPr>
              <a:t> _: </a:t>
            </a:r>
            <a:r>
              <a:rPr lang="fr-FR" dirty="0" err="1">
                <a:solidFill>
                  <a:srgbClr val="000000"/>
                </a:solidFill>
                <a:latin typeface="Consolas" panose="020B0609020204030204" pitchFamily="49" charset="0"/>
              </a:rPr>
              <a:t>np.median</a:t>
            </a:r>
            <a:r>
              <a:rPr lang="fr-FR" dirty="0">
                <a:solidFill>
                  <a:srgbClr val="000000"/>
                </a:solidFill>
                <a:latin typeface="Consolas" panose="020B0609020204030204" pitchFamily="49" charset="0"/>
              </a:rPr>
              <a:t>(_[1:25</a:t>
            </a:r>
            <a:r>
              <a:rPr lang="fr-FR" dirty="0" smtClean="0">
                <a:solidFill>
                  <a:srgbClr val="000000"/>
                </a:solidFill>
                <a:latin typeface="Consolas" panose="020B0609020204030204" pitchFamily="49" charset="0"/>
              </a:rPr>
              <a:t>]), b</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endParaRPr lang="fr-FR" dirty="0">
              <a:solidFill>
                <a:srgbClr val="5C5C5C"/>
              </a:solidFill>
              <a:latin typeface="Consolas" panose="020B0609020204030204" pitchFamily="49" charset="0"/>
            </a:endParaRPr>
          </a:p>
          <a:p>
            <a:r>
              <a:rPr lang="fr-FR" dirty="0" err="1">
                <a:solidFill>
                  <a:srgbClr val="000000"/>
                </a:solidFill>
                <a:latin typeface="Consolas" panose="020B0609020204030204" pitchFamily="49" charset="0"/>
              </a:rPr>
              <a:t>df</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pd.DataFrame</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list</a:t>
            </a:r>
            <a:r>
              <a:rPr lang="fr-FR" dirty="0">
                <a:solidFill>
                  <a:srgbClr val="000000"/>
                </a:solidFill>
                <a:latin typeface="Consolas" panose="020B0609020204030204" pitchFamily="49" charset="0"/>
              </a:rPr>
              <a:t>(c))   </a:t>
            </a:r>
            <a:endParaRPr lang="fr-FR" b="0" i="0" dirty="0">
              <a:solidFill>
                <a:srgbClr val="5C5C5C"/>
              </a:solidFill>
              <a:effectLst/>
              <a:latin typeface="Consolas" panose="020B0609020204030204" pitchFamily="49" charset="0"/>
            </a:endParaRPr>
          </a:p>
        </p:txBody>
      </p:sp>
      <p:sp>
        <p:nvSpPr>
          <p:cNvPr id="6" name="TextBox 5"/>
          <p:cNvSpPr txBox="1"/>
          <p:nvPr/>
        </p:nvSpPr>
        <p:spPr>
          <a:xfrm>
            <a:off x="4867835" y="2377981"/>
            <a:ext cx="6695515" cy="71918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Imagine you have a huge </a:t>
            </a:r>
            <a:r>
              <a:rPr lang="en-US" dirty="0" err="1">
                <a:solidFill>
                  <a:srgbClr val="575757"/>
                </a:solidFill>
              </a:rPr>
              <a:t>dataframe</a:t>
            </a:r>
            <a:r>
              <a:rPr lang="en-US" dirty="0">
                <a:solidFill>
                  <a:srgbClr val="575757"/>
                </a:solidFill>
              </a:rPr>
              <a:t> you can not load in memory entirely</a:t>
            </a:r>
          </a:p>
          <a:p>
            <a:endParaRPr lang="en-US" dirty="0">
              <a:solidFill>
                <a:srgbClr val="575757"/>
              </a:solidFill>
            </a:endParaRPr>
          </a:p>
          <a:p>
            <a:r>
              <a:rPr lang="en-US" dirty="0">
                <a:solidFill>
                  <a:srgbClr val="575757"/>
                </a:solidFill>
              </a:rPr>
              <a:t>You can use generators to go through it and load it one column at the time</a:t>
            </a:r>
          </a:p>
        </p:txBody>
      </p:sp>
      <p:grpSp>
        <p:nvGrpSpPr>
          <p:cNvPr id="10" name="Group 9"/>
          <p:cNvGrpSpPr>
            <a:grpSpLocks noChangeAspect="1"/>
          </p:cNvGrpSpPr>
          <p:nvPr/>
        </p:nvGrpSpPr>
        <p:grpSpPr>
          <a:xfrm>
            <a:off x="4436085" y="2902641"/>
            <a:ext cx="281460" cy="281460"/>
            <a:chOff x="982662" y="1847850"/>
            <a:chExt cx="269875" cy="269875"/>
          </a:xfrm>
        </p:grpSpPr>
        <p:sp>
          <p:nvSpPr>
            <p:cNvPr id="11"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2"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3" name="Group 12"/>
          <p:cNvGrpSpPr>
            <a:grpSpLocks noChangeAspect="1"/>
          </p:cNvGrpSpPr>
          <p:nvPr/>
        </p:nvGrpSpPr>
        <p:grpSpPr>
          <a:xfrm>
            <a:off x="4422012" y="2095814"/>
            <a:ext cx="281460" cy="281460"/>
            <a:chOff x="982662" y="1847850"/>
            <a:chExt cx="269875" cy="269875"/>
          </a:xfrm>
        </p:grpSpPr>
        <p:sp>
          <p:nvSpPr>
            <p:cNvPr id="14"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5"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extLst>
      <p:ext uri="{BB962C8B-B14F-4D97-AF65-F5344CB8AC3E}">
        <p14:creationId xmlns:p14="http://schemas.microsoft.com/office/powerpoint/2010/main" val="41862164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6584"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ee4pContent1"/>
          <p:cNvSpPr txBox="1"/>
          <p:nvPr>
            <p:custDataLst>
              <p:tags r:id="rId4"/>
            </p:custDataLst>
          </p:nvPr>
        </p:nvSpPr>
        <p:spPr>
          <a:xfrm>
            <a:off x="4476750" y="1808372"/>
            <a:ext cx="7515225" cy="1765091"/>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solidFill>
                  <a:schemeClr val="bg1"/>
                </a:solidFill>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bg1"/>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solidFill>
                  <a:schemeClr val="bg1"/>
                </a:solidFill>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bg1"/>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bg1"/>
                </a:solidFill>
                <a:latin typeface="Trebuchet MS" panose="020B0603020202020204" pitchFamily="34" charset="0"/>
                <a:sym typeface="Trebuchet MS" panose="020B0603020202020204" pitchFamily="34" charset="0"/>
              </a:defRPr>
            </a:lvl9pPr>
          </a:lstStyle>
          <a:p>
            <a:r>
              <a:rPr lang="en-US" sz="3200" dirty="0">
                <a:latin typeface="+mn-lt"/>
                <a:cs typeface="Courier New" panose="02070309020205020404" pitchFamily="49" charset="0"/>
              </a:rPr>
              <a:t>How would you implement a </a:t>
            </a:r>
            <a:r>
              <a:rPr lang="en-US" sz="3200" dirty="0">
                <a:solidFill>
                  <a:srgbClr val="D4DF33"/>
                </a:solidFill>
                <a:latin typeface="+mn-lt"/>
                <a:cs typeface="Courier New" panose="02070309020205020404" pitchFamily="49" charset="0"/>
              </a:rPr>
              <a:t>generator</a:t>
            </a:r>
            <a:r>
              <a:rPr lang="en-US" sz="3200" dirty="0">
                <a:latin typeface="+mn-lt"/>
                <a:cs typeface="Courier New" panose="02070309020205020404" pitchFamily="49" charset="0"/>
              </a:rPr>
              <a:t> of prime numbers ?</a:t>
            </a:r>
          </a:p>
          <a:p>
            <a:endParaRPr lang="en-US" b="1" dirty="0">
              <a:latin typeface="Consolas" panose="020B0609020204030204" pitchFamily="49" charset="0"/>
              <a:cs typeface="Courier New" panose="02070309020205020404" pitchFamily="49" charset="0"/>
            </a:endParaRPr>
          </a:p>
        </p:txBody>
      </p:sp>
      <p:grpSp>
        <p:nvGrpSpPr>
          <p:cNvPr id="5" name="Group 4"/>
          <p:cNvGrpSpPr>
            <a:grpSpLocks noChangeAspect="1"/>
          </p:cNvGrpSpPr>
          <p:nvPr/>
        </p:nvGrpSpPr>
        <p:grpSpPr>
          <a:xfrm>
            <a:off x="1075270" y="2467356"/>
            <a:ext cx="1914144" cy="1914144"/>
            <a:chOff x="628650" y="3868738"/>
            <a:chExt cx="269875" cy="269875"/>
          </a:xfrm>
        </p:grpSpPr>
        <p:sp>
          <p:nvSpPr>
            <p:cNvPr id="6" name="Oval 42"/>
            <p:cNvSpPr>
              <a:spLocks noChangeArrowheads="1"/>
            </p:cNvSpPr>
            <p:nvPr/>
          </p:nvSpPr>
          <p:spPr bwMode="auto">
            <a:xfrm>
              <a:off x="628650"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 name="Freeform 43"/>
            <p:cNvSpPr>
              <a:spLocks noEditPoints="1"/>
            </p:cNvSpPr>
            <p:nvPr/>
          </p:nvSpPr>
          <p:spPr bwMode="auto">
            <a:xfrm>
              <a:off x="731837" y="3929063"/>
              <a:ext cx="63500" cy="147637"/>
            </a:xfrm>
            <a:custGeom>
              <a:avLst/>
              <a:gdLst>
                <a:gd name="T0" fmla="*/ 178 w 296"/>
                <a:gd name="T1" fmla="*/ 571 h 689"/>
                <a:gd name="T2" fmla="*/ 198 w 296"/>
                <a:gd name="T3" fmla="*/ 620 h 689"/>
                <a:gd name="T4" fmla="*/ 178 w 296"/>
                <a:gd name="T5" fmla="*/ 668 h 689"/>
                <a:gd name="T6" fmla="*/ 129 w 296"/>
                <a:gd name="T7" fmla="*/ 689 h 689"/>
                <a:gd name="T8" fmla="*/ 81 w 296"/>
                <a:gd name="T9" fmla="*/ 668 h 689"/>
                <a:gd name="T10" fmla="*/ 61 w 296"/>
                <a:gd name="T11" fmla="*/ 620 h 689"/>
                <a:gd name="T12" fmla="*/ 81 w 296"/>
                <a:gd name="T13" fmla="*/ 571 h 689"/>
                <a:gd name="T14" fmla="*/ 129 w 296"/>
                <a:gd name="T15" fmla="*/ 551 h 689"/>
                <a:gd name="T16" fmla="*/ 178 w 296"/>
                <a:gd name="T17" fmla="*/ 571 h 689"/>
                <a:gd name="T18" fmla="*/ 251 w 296"/>
                <a:gd name="T19" fmla="*/ 38 h 689"/>
                <a:gd name="T20" fmla="*/ 137 w 296"/>
                <a:gd name="T21" fmla="*/ 0 h 689"/>
                <a:gd name="T22" fmla="*/ 0 w 296"/>
                <a:gd name="T23" fmla="*/ 38 h 689"/>
                <a:gd name="T24" fmla="*/ 33 w 296"/>
                <a:gd name="T25" fmla="*/ 103 h 689"/>
                <a:gd name="T26" fmla="*/ 114 w 296"/>
                <a:gd name="T27" fmla="*/ 69 h 689"/>
                <a:gd name="T28" fmla="*/ 211 w 296"/>
                <a:gd name="T29" fmla="*/ 150 h 689"/>
                <a:gd name="T30" fmla="*/ 197 w 296"/>
                <a:gd name="T31" fmla="*/ 199 h 689"/>
                <a:gd name="T32" fmla="*/ 139 w 296"/>
                <a:gd name="T33" fmla="*/ 273 h 689"/>
                <a:gd name="T34" fmla="*/ 85 w 296"/>
                <a:gd name="T35" fmla="*/ 354 h 689"/>
                <a:gd name="T36" fmla="*/ 73 w 296"/>
                <a:gd name="T37" fmla="*/ 421 h 689"/>
                <a:gd name="T38" fmla="*/ 88 w 296"/>
                <a:gd name="T39" fmla="*/ 484 h 689"/>
                <a:gd name="T40" fmla="*/ 148 w 296"/>
                <a:gd name="T41" fmla="*/ 484 h 689"/>
                <a:gd name="T42" fmla="*/ 142 w 296"/>
                <a:gd name="T43" fmla="*/ 442 h 689"/>
                <a:gd name="T44" fmla="*/ 182 w 296"/>
                <a:gd name="T45" fmla="*/ 332 h 689"/>
                <a:gd name="T46" fmla="*/ 249 w 296"/>
                <a:gd name="T47" fmla="*/ 261 h 689"/>
                <a:gd name="T48" fmla="*/ 284 w 296"/>
                <a:gd name="T49" fmla="*/ 205 h 689"/>
                <a:gd name="T50" fmla="*/ 296 w 296"/>
                <a:gd name="T51" fmla="*/ 142 h 689"/>
                <a:gd name="T52" fmla="*/ 251 w 296"/>
                <a:gd name="T53" fmla="*/ 3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689">
                  <a:moveTo>
                    <a:pt x="178" y="571"/>
                  </a:moveTo>
                  <a:cubicBezTo>
                    <a:pt x="191" y="585"/>
                    <a:pt x="198" y="601"/>
                    <a:pt x="198" y="620"/>
                  </a:cubicBezTo>
                  <a:cubicBezTo>
                    <a:pt x="198" y="639"/>
                    <a:pt x="191" y="655"/>
                    <a:pt x="178" y="668"/>
                  </a:cubicBezTo>
                  <a:cubicBezTo>
                    <a:pt x="164" y="682"/>
                    <a:pt x="148" y="689"/>
                    <a:pt x="129" y="689"/>
                  </a:cubicBezTo>
                  <a:cubicBezTo>
                    <a:pt x="110" y="689"/>
                    <a:pt x="94" y="682"/>
                    <a:pt x="81" y="668"/>
                  </a:cubicBezTo>
                  <a:cubicBezTo>
                    <a:pt x="67" y="655"/>
                    <a:pt x="61" y="639"/>
                    <a:pt x="61" y="620"/>
                  </a:cubicBezTo>
                  <a:cubicBezTo>
                    <a:pt x="61" y="601"/>
                    <a:pt x="67" y="585"/>
                    <a:pt x="81" y="571"/>
                  </a:cubicBezTo>
                  <a:cubicBezTo>
                    <a:pt x="94" y="558"/>
                    <a:pt x="110" y="551"/>
                    <a:pt x="129" y="551"/>
                  </a:cubicBezTo>
                  <a:cubicBezTo>
                    <a:pt x="148" y="551"/>
                    <a:pt x="164" y="558"/>
                    <a:pt x="178" y="571"/>
                  </a:cubicBezTo>
                  <a:close/>
                  <a:moveTo>
                    <a:pt x="251" y="38"/>
                  </a:moveTo>
                  <a:cubicBezTo>
                    <a:pt x="220" y="13"/>
                    <a:pt x="183" y="0"/>
                    <a:pt x="137" y="0"/>
                  </a:cubicBezTo>
                  <a:cubicBezTo>
                    <a:pt x="76" y="0"/>
                    <a:pt x="30" y="12"/>
                    <a:pt x="0" y="38"/>
                  </a:cubicBezTo>
                  <a:cubicBezTo>
                    <a:pt x="33" y="103"/>
                    <a:pt x="33" y="103"/>
                    <a:pt x="33" y="103"/>
                  </a:cubicBezTo>
                  <a:cubicBezTo>
                    <a:pt x="56" y="81"/>
                    <a:pt x="83" y="69"/>
                    <a:pt x="114" y="69"/>
                  </a:cubicBezTo>
                  <a:cubicBezTo>
                    <a:pt x="179" y="69"/>
                    <a:pt x="211" y="96"/>
                    <a:pt x="211" y="150"/>
                  </a:cubicBezTo>
                  <a:cubicBezTo>
                    <a:pt x="211" y="166"/>
                    <a:pt x="206" y="182"/>
                    <a:pt x="197" y="199"/>
                  </a:cubicBezTo>
                  <a:cubicBezTo>
                    <a:pt x="187" y="216"/>
                    <a:pt x="168" y="241"/>
                    <a:pt x="139" y="273"/>
                  </a:cubicBezTo>
                  <a:cubicBezTo>
                    <a:pt x="111" y="304"/>
                    <a:pt x="93" y="332"/>
                    <a:pt x="85" y="354"/>
                  </a:cubicBezTo>
                  <a:cubicBezTo>
                    <a:pt x="77" y="377"/>
                    <a:pt x="73" y="400"/>
                    <a:pt x="73" y="421"/>
                  </a:cubicBezTo>
                  <a:cubicBezTo>
                    <a:pt x="73" y="434"/>
                    <a:pt x="78" y="455"/>
                    <a:pt x="88" y="484"/>
                  </a:cubicBezTo>
                  <a:cubicBezTo>
                    <a:pt x="148" y="484"/>
                    <a:pt x="148" y="484"/>
                    <a:pt x="148" y="484"/>
                  </a:cubicBezTo>
                  <a:cubicBezTo>
                    <a:pt x="144" y="463"/>
                    <a:pt x="142" y="449"/>
                    <a:pt x="142" y="442"/>
                  </a:cubicBezTo>
                  <a:cubicBezTo>
                    <a:pt x="142" y="402"/>
                    <a:pt x="155" y="365"/>
                    <a:pt x="182" y="332"/>
                  </a:cubicBezTo>
                  <a:cubicBezTo>
                    <a:pt x="249" y="261"/>
                    <a:pt x="249" y="261"/>
                    <a:pt x="249" y="261"/>
                  </a:cubicBezTo>
                  <a:cubicBezTo>
                    <a:pt x="265" y="244"/>
                    <a:pt x="277" y="225"/>
                    <a:pt x="284" y="205"/>
                  </a:cubicBezTo>
                  <a:cubicBezTo>
                    <a:pt x="292" y="185"/>
                    <a:pt x="296" y="164"/>
                    <a:pt x="296" y="142"/>
                  </a:cubicBezTo>
                  <a:cubicBezTo>
                    <a:pt x="296" y="99"/>
                    <a:pt x="281" y="64"/>
                    <a:pt x="251" y="3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4" name="TextBox 3"/>
          <p:cNvSpPr txBox="1"/>
          <p:nvPr/>
        </p:nvSpPr>
        <p:spPr>
          <a:xfrm>
            <a:off x="4476750" y="3267183"/>
            <a:ext cx="7474634" cy="30719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err="1">
                <a:solidFill>
                  <a:srgbClr val="FFFFFF"/>
                </a:solidFill>
                <a:latin typeface="Consolas" panose="020B0609020204030204" pitchFamily="49" charset="0"/>
              </a:rPr>
              <a:t>def</a:t>
            </a:r>
            <a:r>
              <a:rPr lang="en-US" dirty="0">
                <a:solidFill>
                  <a:srgbClr val="FFFFFF"/>
                </a:solidFill>
                <a:latin typeface="Consolas" panose="020B0609020204030204" pitchFamily="49" charset="0"/>
              </a:rPr>
              <a:t> take(n, gen</a:t>
            </a:r>
            <a:r>
              <a:rPr lang="en-US" dirty="0" smtClean="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smtClean="0">
                <a:solidFill>
                  <a:srgbClr val="FFFFFF"/>
                </a:solidFill>
                <a:latin typeface="Consolas" panose="020B0609020204030204" pitchFamily="49" charset="0"/>
              </a:rPr>
              <a:t>   res </a:t>
            </a:r>
            <a:r>
              <a:rPr lang="en-US" dirty="0">
                <a:solidFill>
                  <a:srgbClr val="FFFFFF"/>
                </a:solidFill>
                <a:latin typeface="Consolas" panose="020B0609020204030204" pitchFamily="49" charset="0"/>
              </a:rPr>
              <a:t>= []</a:t>
            </a:r>
          </a:p>
          <a:p>
            <a:r>
              <a:rPr lang="en-US" dirty="0">
                <a:solidFill>
                  <a:srgbClr val="FFFFFF"/>
                </a:solidFill>
                <a:latin typeface="Consolas" panose="020B0609020204030204" pitchFamily="49" charset="0"/>
              </a:rPr>
              <a:t>    </a:t>
            </a:r>
            <a:r>
              <a:rPr lang="en-US" dirty="0" smtClean="0">
                <a:solidFill>
                  <a:srgbClr val="FFFFFF"/>
                </a:solidFill>
                <a:latin typeface="Consolas" panose="020B0609020204030204" pitchFamily="49" charset="0"/>
              </a:rPr>
              <a:t>for </a:t>
            </a:r>
            <a:r>
              <a:rPr lang="en-US" dirty="0">
                <a:solidFill>
                  <a:srgbClr val="FFFFFF"/>
                </a:solidFill>
                <a:latin typeface="Consolas" panose="020B0609020204030204" pitchFamily="49" charset="0"/>
              </a:rPr>
              <a:t>_ in range(n):</a:t>
            </a:r>
          </a:p>
          <a:p>
            <a:r>
              <a:rPr lang="en-US" dirty="0" smtClean="0">
                <a:solidFill>
                  <a:srgbClr val="FFFFFF"/>
                </a:solidFill>
                <a:latin typeface="Consolas" panose="020B0609020204030204" pitchFamily="49" charset="0"/>
              </a:rPr>
              <a:t>        </a:t>
            </a:r>
            <a:r>
              <a:rPr lang="en-US" dirty="0" err="1" smtClean="0">
                <a:solidFill>
                  <a:srgbClr val="FFFFFF"/>
                </a:solidFill>
                <a:latin typeface="Consolas" panose="020B0609020204030204" pitchFamily="49" charset="0"/>
              </a:rPr>
              <a:t>res.append</a:t>
            </a:r>
            <a:r>
              <a:rPr lang="en-US" dirty="0" smtClean="0">
                <a:solidFill>
                  <a:srgbClr val="FFFFFF"/>
                </a:solidFill>
                <a:latin typeface="Consolas" panose="020B0609020204030204" pitchFamily="49" charset="0"/>
              </a:rPr>
              <a:t>(next(gen</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smtClean="0">
                <a:solidFill>
                  <a:srgbClr val="FFFFFF"/>
                </a:solidFill>
                <a:latin typeface="Consolas" panose="020B0609020204030204" pitchFamily="49" charset="0"/>
              </a:rPr>
              <a:t>return </a:t>
            </a:r>
            <a:r>
              <a:rPr lang="en-US" dirty="0">
                <a:solidFill>
                  <a:srgbClr val="FFFFFF"/>
                </a:solidFill>
                <a:latin typeface="Consolas" panose="020B0609020204030204" pitchFamily="49" charset="0"/>
              </a:rPr>
              <a:t>res</a:t>
            </a:r>
          </a:p>
          <a:p>
            <a:endParaRPr lang="en-US" dirty="0" smtClean="0">
              <a:solidFill>
                <a:srgbClr val="FFFFFF"/>
              </a:solidFill>
              <a:latin typeface="Consolas" panose="020B0609020204030204" pitchFamily="49" charset="0"/>
            </a:endParaRPr>
          </a:p>
          <a:p>
            <a:r>
              <a:rPr lang="en-US" dirty="0" err="1" smtClean="0">
                <a:solidFill>
                  <a:srgbClr val="FFFFFF"/>
                </a:solidFill>
                <a:latin typeface="Consolas" panose="020B0609020204030204" pitchFamily="49" charset="0"/>
              </a:rPr>
              <a:t>def</a:t>
            </a:r>
            <a:r>
              <a:rPr lang="en-US" dirty="0" smtClean="0">
                <a:solidFill>
                  <a:srgbClr val="FFFFFF"/>
                </a:solidFill>
                <a:latin typeface="Consolas" panose="020B0609020204030204" pitchFamily="49" charset="0"/>
              </a:rPr>
              <a:t> </a:t>
            </a:r>
            <a:r>
              <a:rPr lang="en-US" dirty="0" err="1">
                <a:solidFill>
                  <a:srgbClr val="FFFFFF"/>
                </a:solidFill>
                <a:latin typeface="Consolas" panose="020B0609020204030204" pitchFamily="49" charset="0"/>
              </a:rPr>
              <a:t>prime_gen</a:t>
            </a:r>
            <a:r>
              <a:rPr lang="en-US" dirty="0">
                <a:solidFill>
                  <a:srgbClr val="FFFFFF"/>
                </a:solidFill>
                <a:latin typeface="Consolas" panose="020B0609020204030204" pitchFamily="49" charset="0"/>
              </a:rPr>
              <a:t>() -&gt; Generator[</a:t>
            </a:r>
            <a:r>
              <a:rPr lang="en-US" dirty="0" err="1">
                <a:solidFill>
                  <a:srgbClr val="FFFFFF"/>
                </a:solidFill>
                <a:latin typeface="Consolas" panose="020B0609020204030204" pitchFamily="49" charset="0"/>
              </a:rPr>
              <a:t>int</a:t>
            </a:r>
            <a:r>
              <a:rPr lang="en-US" dirty="0">
                <a:solidFill>
                  <a:srgbClr val="FFFFFF"/>
                </a:solidFill>
                <a:latin typeface="Consolas" panose="020B0609020204030204" pitchFamily="49" charset="0"/>
              </a:rPr>
              <a:t>, None, None]:</a:t>
            </a:r>
          </a:p>
          <a:p>
            <a:endParaRPr lang="en-US" dirty="0" smtClean="0">
              <a:solidFill>
                <a:srgbClr val="FFFFFF"/>
              </a:solidFill>
              <a:latin typeface="Consolas" panose="020B0609020204030204" pitchFamily="49" charset="0"/>
            </a:endParaRPr>
          </a:p>
          <a:p>
            <a:r>
              <a:rPr lang="en-US" dirty="0" smtClean="0">
                <a:solidFill>
                  <a:srgbClr val="FFFFFF"/>
                </a:solidFill>
                <a:latin typeface="Consolas" panose="020B0609020204030204" pitchFamily="49" charset="0"/>
              </a:rPr>
              <a:t>&gt;&gt;&gt; </a:t>
            </a:r>
            <a:r>
              <a:rPr lang="en-US" dirty="0">
                <a:solidFill>
                  <a:srgbClr val="FFFFFF"/>
                </a:solidFill>
                <a:latin typeface="Consolas" panose="020B0609020204030204" pitchFamily="49" charset="0"/>
              </a:rPr>
              <a:t>take(15, </a:t>
            </a:r>
            <a:r>
              <a:rPr lang="en-US" dirty="0" err="1">
                <a:solidFill>
                  <a:srgbClr val="FFFFFF"/>
                </a:solidFill>
                <a:latin typeface="Consolas" panose="020B0609020204030204" pitchFamily="49" charset="0"/>
              </a:rPr>
              <a:t>prime_gen</a:t>
            </a:r>
            <a:r>
              <a:rPr lang="en-US" dirty="0">
                <a:solidFill>
                  <a:srgbClr val="FFFFFF"/>
                </a:solidFill>
                <a:latin typeface="Consolas" panose="020B0609020204030204" pitchFamily="49" charset="0"/>
              </a:rPr>
              <a:t>())</a:t>
            </a:r>
          </a:p>
          <a:p>
            <a:r>
              <a:rPr lang="en-US" dirty="0" smtClean="0">
                <a:solidFill>
                  <a:srgbClr val="FFFFFF"/>
                </a:solidFill>
                <a:latin typeface="Consolas" panose="020B0609020204030204" pitchFamily="49" charset="0"/>
              </a:rPr>
              <a:t>[</a:t>
            </a:r>
            <a:r>
              <a:rPr lang="en-US" dirty="0">
                <a:solidFill>
                  <a:srgbClr val="FFFFFF"/>
                </a:solidFill>
                <a:latin typeface="Consolas" panose="020B0609020204030204" pitchFamily="49" charset="0"/>
              </a:rPr>
              <a:t>2, 3, 5, 7, 11, 13, 17, 19, 23, 29, 31, 37, 41, 43, 47</a:t>
            </a:r>
            <a:r>
              <a:rPr lang="en-US" dirty="0" smtClean="0">
                <a:solidFill>
                  <a:srgbClr val="FFFFFF"/>
                </a:solidFill>
                <a:latin typeface="Consolas" panose="020B0609020204030204" pitchFamily="49" charset="0"/>
              </a:rPr>
              <a:t>]</a:t>
            </a:r>
          </a:p>
        </p:txBody>
      </p:sp>
    </p:spTree>
    <p:custDataLst>
      <p:tags r:id="rId2"/>
    </p:custDataLst>
    <p:extLst>
      <p:ext uri="{BB962C8B-B14F-4D97-AF65-F5344CB8AC3E}">
        <p14:creationId xmlns:p14="http://schemas.microsoft.com/office/powerpoint/2010/main" val="2646883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7610" name="think-cell Slide" r:id="rId6" imgW="473" imgH="473" progId="TCLayout.ActiveDocument.1">
                  <p:embed/>
                </p:oleObj>
              </mc:Choice>
              <mc:Fallback>
                <p:oleObj name="think-cell Slide" r:id="rId6" imgW="473" imgH="47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grpSp>
        <p:nvGrpSpPr>
          <p:cNvPr id="5" name="Group 4"/>
          <p:cNvGrpSpPr>
            <a:grpSpLocks noChangeAspect="1"/>
          </p:cNvGrpSpPr>
          <p:nvPr/>
        </p:nvGrpSpPr>
        <p:grpSpPr>
          <a:xfrm>
            <a:off x="1075270" y="2467356"/>
            <a:ext cx="1914144" cy="1914144"/>
            <a:chOff x="628650" y="3868738"/>
            <a:chExt cx="269875" cy="269875"/>
          </a:xfrm>
        </p:grpSpPr>
        <p:sp>
          <p:nvSpPr>
            <p:cNvPr id="6" name="Oval 42"/>
            <p:cNvSpPr>
              <a:spLocks noChangeArrowheads="1"/>
            </p:cNvSpPr>
            <p:nvPr/>
          </p:nvSpPr>
          <p:spPr bwMode="auto">
            <a:xfrm>
              <a:off x="628650"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 name="Freeform 43"/>
            <p:cNvSpPr>
              <a:spLocks noEditPoints="1"/>
            </p:cNvSpPr>
            <p:nvPr/>
          </p:nvSpPr>
          <p:spPr bwMode="auto">
            <a:xfrm>
              <a:off x="731837" y="3929063"/>
              <a:ext cx="63500" cy="147637"/>
            </a:xfrm>
            <a:custGeom>
              <a:avLst/>
              <a:gdLst>
                <a:gd name="T0" fmla="*/ 178 w 296"/>
                <a:gd name="T1" fmla="*/ 571 h 689"/>
                <a:gd name="T2" fmla="*/ 198 w 296"/>
                <a:gd name="T3" fmla="*/ 620 h 689"/>
                <a:gd name="T4" fmla="*/ 178 w 296"/>
                <a:gd name="T5" fmla="*/ 668 h 689"/>
                <a:gd name="T6" fmla="*/ 129 w 296"/>
                <a:gd name="T7" fmla="*/ 689 h 689"/>
                <a:gd name="T8" fmla="*/ 81 w 296"/>
                <a:gd name="T9" fmla="*/ 668 h 689"/>
                <a:gd name="T10" fmla="*/ 61 w 296"/>
                <a:gd name="T11" fmla="*/ 620 h 689"/>
                <a:gd name="T12" fmla="*/ 81 w 296"/>
                <a:gd name="T13" fmla="*/ 571 h 689"/>
                <a:gd name="T14" fmla="*/ 129 w 296"/>
                <a:gd name="T15" fmla="*/ 551 h 689"/>
                <a:gd name="T16" fmla="*/ 178 w 296"/>
                <a:gd name="T17" fmla="*/ 571 h 689"/>
                <a:gd name="T18" fmla="*/ 251 w 296"/>
                <a:gd name="T19" fmla="*/ 38 h 689"/>
                <a:gd name="T20" fmla="*/ 137 w 296"/>
                <a:gd name="T21" fmla="*/ 0 h 689"/>
                <a:gd name="T22" fmla="*/ 0 w 296"/>
                <a:gd name="T23" fmla="*/ 38 h 689"/>
                <a:gd name="T24" fmla="*/ 33 w 296"/>
                <a:gd name="T25" fmla="*/ 103 h 689"/>
                <a:gd name="T26" fmla="*/ 114 w 296"/>
                <a:gd name="T27" fmla="*/ 69 h 689"/>
                <a:gd name="T28" fmla="*/ 211 w 296"/>
                <a:gd name="T29" fmla="*/ 150 h 689"/>
                <a:gd name="T30" fmla="*/ 197 w 296"/>
                <a:gd name="T31" fmla="*/ 199 h 689"/>
                <a:gd name="T32" fmla="*/ 139 w 296"/>
                <a:gd name="T33" fmla="*/ 273 h 689"/>
                <a:gd name="T34" fmla="*/ 85 w 296"/>
                <a:gd name="T35" fmla="*/ 354 h 689"/>
                <a:gd name="T36" fmla="*/ 73 w 296"/>
                <a:gd name="T37" fmla="*/ 421 h 689"/>
                <a:gd name="T38" fmla="*/ 88 w 296"/>
                <a:gd name="T39" fmla="*/ 484 h 689"/>
                <a:gd name="T40" fmla="*/ 148 w 296"/>
                <a:gd name="T41" fmla="*/ 484 h 689"/>
                <a:gd name="T42" fmla="*/ 142 w 296"/>
                <a:gd name="T43" fmla="*/ 442 h 689"/>
                <a:gd name="T44" fmla="*/ 182 w 296"/>
                <a:gd name="T45" fmla="*/ 332 h 689"/>
                <a:gd name="T46" fmla="*/ 249 w 296"/>
                <a:gd name="T47" fmla="*/ 261 h 689"/>
                <a:gd name="T48" fmla="*/ 284 w 296"/>
                <a:gd name="T49" fmla="*/ 205 h 689"/>
                <a:gd name="T50" fmla="*/ 296 w 296"/>
                <a:gd name="T51" fmla="*/ 142 h 689"/>
                <a:gd name="T52" fmla="*/ 251 w 296"/>
                <a:gd name="T53" fmla="*/ 3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689">
                  <a:moveTo>
                    <a:pt x="178" y="571"/>
                  </a:moveTo>
                  <a:cubicBezTo>
                    <a:pt x="191" y="585"/>
                    <a:pt x="198" y="601"/>
                    <a:pt x="198" y="620"/>
                  </a:cubicBezTo>
                  <a:cubicBezTo>
                    <a:pt x="198" y="639"/>
                    <a:pt x="191" y="655"/>
                    <a:pt x="178" y="668"/>
                  </a:cubicBezTo>
                  <a:cubicBezTo>
                    <a:pt x="164" y="682"/>
                    <a:pt x="148" y="689"/>
                    <a:pt x="129" y="689"/>
                  </a:cubicBezTo>
                  <a:cubicBezTo>
                    <a:pt x="110" y="689"/>
                    <a:pt x="94" y="682"/>
                    <a:pt x="81" y="668"/>
                  </a:cubicBezTo>
                  <a:cubicBezTo>
                    <a:pt x="67" y="655"/>
                    <a:pt x="61" y="639"/>
                    <a:pt x="61" y="620"/>
                  </a:cubicBezTo>
                  <a:cubicBezTo>
                    <a:pt x="61" y="601"/>
                    <a:pt x="67" y="585"/>
                    <a:pt x="81" y="571"/>
                  </a:cubicBezTo>
                  <a:cubicBezTo>
                    <a:pt x="94" y="558"/>
                    <a:pt x="110" y="551"/>
                    <a:pt x="129" y="551"/>
                  </a:cubicBezTo>
                  <a:cubicBezTo>
                    <a:pt x="148" y="551"/>
                    <a:pt x="164" y="558"/>
                    <a:pt x="178" y="571"/>
                  </a:cubicBezTo>
                  <a:close/>
                  <a:moveTo>
                    <a:pt x="251" y="38"/>
                  </a:moveTo>
                  <a:cubicBezTo>
                    <a:pt x="220" y="13"/>
                    <a:pt x="183" y="0"/>
                    <a:pt x="137" y="0"/>
                  </a:cubicBezTo>
                  <a:cubicBezTo>
                    <a:pt x="76" y="0"/>
                    <a:pt x="30" y="12"/>
                    <a:pt x="0" y="38"/>
                  </a:cubicBezTo>
                  <a:cubicBezTo>
                    <a:pt x="33" y="103"/>
                    <a:pt x="33" y="103"/>
                    <a:pt x="33" y="103"/>
                  </a:cubicBezTo>
                  <a:cubicBezTo>
                    <a:pt x="56" y="81"/>
                    <a:pt x="83" y="69"/>
                    <a:pt x="114" y="69"/>
                  </a:cubicBezTo>
                  <a:cubicBezTo>
                    <a:pt x="179" y="69"/>
                    <a:pt x="211" y="96"/>
                    <a:pt x="211" y="150"/>
                  </a:cubicBezTo>
                  <a:cubicBezTo>
                    <a:pt x="211" y="166"/>
                    <a:pt x="206" y="182"/>
                    <a:pt x="197" y="199"/>
                  </a:cubicBezTo>
                  <a:cubicBezTo>
                    <a:pt x="187" y="216"/>
                    <a:pt x="168" y="241"/>
                    <a:pt x="139" y="273"/>
                  </a:cubicBezTo>
                  <a:cubicBezTo>
                    <a:pt x="111" y="304"/>
                    <a:pt x="93" y="332"/>
                    <a:pt x="85" y="354"/>
                  </a:cubicBezTo>
                  <a:cubicBezTo>
                    <a:pt x="77" y="377"/>
                    <a:pt x="73" y="400"/>
                    <a:pt x="73" y="421"/>
                  </a:cubicBezTo>
                  <a:cubicBezTo>
                    <a:pt x="73" y="434"/>
                    <a:pt x="78" y="455"/>
                    <a:pt x="88" y="484"/>
                  </a:cubicBezTo>
                  <a:cubicBezTo>
                    <a:pt x="148" y="484"/>
                    <a:pt x="148" y="484"/>
                    <a:pt x="148" y="484"/>
                  </a:cubicBezTo>
                  <a:cubicBezTo>
                    <a:pt x="144" y="463"/>
                    <a:pt x="142" y="449"/>
                    <a:pt x="142" y="442"/>
                  </a:cubicBezTo>
                  <a:cubicBezTo>
                    <a:pt x="142" y="402"/>
                    <a:pt x="155" y="365"/>
                    <a:pt x="182" y="332"/>
                  </a:cubicBezTo>
                  <a:cubicBezTo>
                    <a:pt x="249" y="261"/>
                    <a:pt x="249" y="261"/>
                    <a:pt x="249" y="261"/>
                  </a:cubicBezTo>
                  <a:cubicBezTo>
                    <a:pt x="265" y="244"/>
                    <a:pt x="277" y="225"/>
                    <a:pt x="284" y="205"/>
                  </a:cubicBezTo>
                  <a:cubicBezTo>
                    <a:pt x="292" y="185"/>
                    <a:pt x="296" y="164"/>
                    <a:pt x="296" y="142"/>
                  </a:cubicBezTo>
                  <a:cubicBezTo>
                    <a:pt x="296" y="99"/>
                    <a:pt x="281" y="64"/>
                    <a:pt x="251" y="3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9" name="Rectangle 8"/>
          <p:cNvSpPr/>
          <p:nvPr/>
        </p:nvSpPr>
        <p:spPr>
          <a:xfrm>
            <a:off x="4913899" y="1636773"/>
            <a:ext cx="6973301" cy="3139321"/>
          </a:xfrm>
          <a:prstGeom prst="rect">
            <a:avLst/>
          </a:prstGeom>
        </p:spPr>
        <p:txBody>
          <a:bodyPr wrap="square">
            <a:spAutoFit/>
          </a:bodyPr>
          <a:lstStyle/>
          <a:p>
            <a:r>
              <a:rPr lang="en-US" b="1" dirty="0" err="1">
                <a:solidFill>
                  <a:srgbClr val="FFFF00"/>
                </a:solidFill>
                <a:latin typeface="Consolas" panose="020B0609020204030204" pitchFamily="49" charset="0"/>
              </a:rPr>
              <a:t>def</a:t>
            </a:r>
            <a:r>
              <a:rPr lang="en-US" b="1" dirty="0">
                <a:solidFill>
                  <a:srgbClr val="FFFF00"/>
                </a:solidFill>
                <a:latin typeface="Consolas" panose="020B0609020204030204" pitchFamily="49" charset="0"/>
              </a:rPr>
              <a:t> </a:t>
            </a:r>
            <a:r>
              <a:rPr lang="en-US" b="1" dirty="0" err="1">
                <a:solidFill>
                  <a:schemeClr val="bg1"/>
                </a:solidFill>
                <a:latin typeface="Consolas" panose="020B0609020204030204" pitchFamily="49" charset="0"/>
              </a:rPr>
              <a:t>prime_gen</a:t>
            </a:r>
            <a:r>
              <a:rPr lang="en-US" b="1" dirty="0">
                <a:solidFill>
                  <a:schemeClr val="bg1"/>
                </a:solidFill>
                <a:latin typeface="Consolas" panose="020B0609020204030204" pitchFamily="49" charset="0"/>
              </a:rPr>
              <a:t>():</a:t>
            </a:r>
          </a:p>
          <a:p>
            <a:r>
              <a:rPr lang="en-US" b="1" dirty="0" smtClean="0">
                <a:solidFill>
                  <a:schemeClr val="bg1"/>
                </a:solidFill>
                <a:latin typeface="Consolas" panose="020B0609020204030204" pitchFamily="49" charset="0"/>
              </a:rPr>
              <a:t>    yield </a:t>
            </a:r>
            <a:r>
              <a:rPr lang="en-US" b="1" dirty="0">
                <a:solidFill>
                  <a:schemeClr val="bg1"/>
                </a:solidFill>
                <a:latin typeface="Consolas" panose="020B0609020204030204" pitchFamily="49" charset="0"/>
              </a:rPr>
              <a:t>2</a:t>
            </a:r>
          </a:p>
          <a:p>
            <a:r>
              <a:rPr lang="en-US" b="1" dirty="0" smtClean="0">
                <a:solidFill>
                  <a:schemeClr val="bg1"/>
                </a:solidFill>
                <a:latin typeface="Consolas" panose="020B0609020204030204" pitchFamily="49" charset="0"/>
              </a:rPr>
              <a:t>    yield </a:t>
            </a:r>
            <a:r>
              <a:rPr lang="en-US" b="1" dirty="0">
                <a:solidFill>
                  <a:schemeClr val="bg1"/>
                </a:solidFill>
                <a:latin typeface="Consolas" panose="020B0609020204030204" pitchFamily="49" charset="0"/>
              </a:rPr>
              <a:t>3</a:t>
            </a:r>
          </a:p>
          <a:p>
            <a:r>
              <a:rPr lang="en-US" b="1" dirty="0" smtClean="0">
                <a:solidFill>
                  <a:schemeClr val="bg1"/>
                </a:solidFill>
                <a:latin typeface="Consolas" panose="020B0609020204030204" pitchFamily="49" charset="0"/>
              </a:rPr>
              <a:t>    </a:t>
            </a:r>
            <a:r>
              <a:rPr lang="en-US" b="1" dirty="0" err="1" smtClean="0">
                <a:solidFill>
                  <a:schemeClr val="bg1"/>
                </a:solidFill>
                <a:latin typeface="Consolas" panose="020B0609020204030204" pitchFamily="49" charset="0"/>
              </a:rPr>
              <a:t>prime_set</a:t>
            </a:r>
            <a:r>
              <a:rPr lang="en-US" b="1" dirty="0" smtClean="0">
                <a:solidFill>
                  <a:schemeClr val="bg1"/>
                </a:solidFill>
                <a:latin typeface="Consolas" panose="020B0609020204030204" pitchFamily="49" charset="0"/>
              </a:rPr>
              <a:t> </a:t>
            </a:r>
            <a:r>
              <a:rPr lang="en-US" b="1" dirty="0">
                <a:solidFill>
                  <a:schemeClr val="bg1"/>
                </a:solidFill>
                <a:latin typeface="Consolas" panose="020B0609020204030204" pitchFamily="49" charset="0"/>
              </a:rPr>
              <a:t>= {2, 3}</a:t>
            </a:r>
          </a:p>
          <a:p>
            <a:r>
              <a:rPr lang="en-US" b="1" dirty="0" smtClean="0">
                <a:solidFill>
                  <a:schemeClr val="bg1"/>
                </a:solidFill>
                <a:latin typeface="Consolas" panose="020B0609020204030204" pitchFamily="49" charset="0"/>
              </a:rPr>
              <a:t>    </a:t>
            </a:r>
            <a:r>
              <a:rPr lang="en-US" b="1" dirty="0" err="1" smtClean="0">
                <a:solidFill>
                  <a:schemeClr val="bg1"/>
                </a:solidFill>
                <a:latin typeface="Consolas" panose="020B0609020204030204" pitchFamily="49" charset="0"/>
              </a:rPr>
              <a:t>current_number</a:t>
            </a:r>
            <a:r>
              <a:rPr lang="en-US" b="1" dirty="0" smtClean="0">
                <a:solidFill>
                  <a:schemeClr val="bg1"/>
                </a:solidFill>
                <a:latin typeface="Consolas" panose="020B0609020204030204" pitchFamily="49" charset="0"/>
              </a:rPr>
              <a:t> </a:t>
            </a:r>
            <a:r>
              <a:rPr lang="en-US" b="1" dirty="0">
                <a:solidFill>
                  <a:schemeClr val="bg1"/>
                </a:solidFill>
                <a:latin typeface="Consolas" panose="020B0609020204030204" pitchFamily="49" charset="0"/>
              </a:rPr>
              <a:t>= 5</a:t>
            </a:r>
          </a:p>
          <a:p>
            <a:r>
              <a:rPr lang="en-US" b="1" dirty="0" smtClean="0">
                <a:solidFill>
                  <a:srgbClr val="FFFF00"/>
                </a:solidFill>
                <a:latin typeface="Consolas" panose="020B0609020204030204" pitchFamily="49" charset="0"/>
              </a:rPr>
              <a:t>    while</a:t>
            </a:r>
            <a:r>
              <a:rPr lang="en-US" b="1" dirty="0" smtClean="0">
                <a:solidFill>
                  <a:schemeClr val="bg1"/>
                </a:solidFill>
                <a:latin typeface="Consolas" panose="020B0609020204030204" pitchFamily="49" charset="0"/>
              </a:rPr>
              <a:t> </a:t>
            </a:r>
            <a:r>
              <a:rPr lang="en-US" b="1" dirty="0">
                <a:solidFill>
                  <a:schemeClr val="bg1"/>
                </a:solidFill>
                <a:latin typeface="Consolas" panose="020B0609020204030204" pitchFamily="49" charset="0"/>
              </a:rPr>
              <a:t>True:</a:t>
            </a:r>
          </a:p>
          <a:p>
            <a:r>
              <a:rPr lang="en-US" b="1" dirty="0" smtClean="0">
                <a:solidFill>
                  <a:srgbClr val="FFFF00"/>
                </a:solidFill>
                <a:latin typeface="Consolas" panose="020B0609020204030204" pitchFamily="49" charset="0"/>
              </a:rPr>
              <a:t>        if</a:t>
            </a:r>
            <a:r>
              <a:rPr lang="en-US" b="1" dirty="0" smtClean="0">
                <a:solidFill>
                  <a:schemeClr val="bg1"/>
                </a:solidFill>
                <a:latin typeface="Consolas" panose="020B0609020204030204" pitchFamily="49" charset="0"/>
              </a:rPr>
              <a:t> </a:t>
            </a:r>
            <a:r>
              <a:rPr lang="en-US" b="1" dirty="0">
                <a:solidFill>
                  <a:schemeClr val="bg1"/>
                </a:solidFill>
                <a:latin typeface="Consolas" panose="020B0609020204030204" pitchFamily="49" charset="0"/>
              </a:rPr>
              <a:t>all(map(lambda _: </a:t>
            </a:r>
            <a:r>
              <a:rPr lang="en-US" b="1" dirty="0" err="1">
                <a:solidFill>
                  <a:schemeClr val="bg1"/>
                </a:solidFill>
                <a:latin typeface="Consolas" panose="020B0609020204030204" pitchFamily="49" charset="0"/>
              </a:rPr>
              <a:t>current_number</a:t>
            </a:r>
            <a:r>
              <a:rPr lang="en-US" b="1" dirty="0">
                <a:solidFill>
                  <a:schemeClr val="bg1"/>
                </a:solidFill>
                <a:latin typeface="Consolas" panose="020B0609020204030204" pitchFamily="49" charset="0"/>
              </a:rPr>
              <a:t> % _ != 0, </a:t>
            </a:r>
            <a:r>
              <a:rPr lang="en-US" b="1" dirty="0" err="1">
                <a:solidFill>
                  <a:schemeClr val="bg1"/>
                </a:solidFill>
                <a:latin typeface="Consolas" panose="020B0609020204030204" pitchFamily="49" charset="0"/>
              </a:rPr>
              <a:t>prime_set</a:t>
            </a:r>
            <a:r>
              <a:rPr lang="en-US" b="1" dirty="0">
                <a:solidFill>
                  <a:schemeClr val="bg1"/>
                </a:solidFill>
                <a:latin typeface="Consolas" panose="020B0609020204030204" pitchFamily="49" charset="0"/>
              </a:rPr>
              <a:t>)):</a:t>
            </a:r>
          </a:p>
          <a:p>
            <a:r>
              <a:rPr lang="en-US" b="1" dirty="0" smtClean="0">
                <a:solidFill>
                  <a:srgbClr val="FFFF00"/>
                </a:solidFill>
                <a:latin typeface="Consolas" panose="020B0609020204030204" pitchFamily="49" charset="0"/>
              </a:rPr>
              <a:t>            yield</a:t>
            </a:r>
            <a:r>
              <a:rPr lang="en-US" b="1" dirty="0" smtClean="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current_number</a:t>
            </a:r>
            <a:endParaRPr lang="en-US" b="1" dirty="0">
              <a:solidFill>
                <a:schemeClr val="bg1"/>
              </a:solidFill>
              <a:latin typeface="Consolas" panose="020B0609020204030204" pitchFamily="49" charset="0"/>
            </a:endParaRPr>
          </a:p>
          <a:p>
            <a:r>
              <a:rPr lang="en-US" b="1" dirty="0" smtClean="0">
                <a:solidFill>
                  <a:schemeClr val="bg1"/>
                </a:solidFill>
                <a:latin typeface="Consolas" panose="020B0609020204030204" pitchFamily="49" charset="0"/>
              </a:rPr>
              <a:t>            </a:t>
            </a:r>
            <a:r>
              <a:rPr lang="en-US" b="1" dirty="0" err="1" smtClean="0">
                <a:solidFill>
                  <a:schemeClr val="bg1"/>
                </a:solidFill>
                <a:latin typeface="Consolas" panose="020B0609020204030204" pitchFamily="49" charset="0"/>
              </a:rPr>
              <a:t>prime_set</a:t>
            </a:r>
            <a:r>
              <a:rPr lang="en-US" b="1" dirty="0" smtClean="0">
                <a:solidFill>
                  <a:schemeClr val="bg1"/>
                </a:solidFill>
                <a:latin typeface="Consolas" panose="020B0609020204030204" pitchFamily="49" charset="0"/>
              </a:rPr>
              <a:t> </a:t>
            </a:r>
            <a:r>
              <a:rPr lang="en-US" b="1"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current_number</a:t>
            </a:r>
            <a:r>
              <a:rPr lang="en-US" b="1" dirty="0">
                <a:solidFill>
                  <a:schemeClr val="bg1"/>
                </a:solidFill>
                <a:latin typeface="Consolas" panose="020B0609020204030204" pitchFamily="49" charset="0"/>
              </a:rPr>
              <a:t>}</a:t>
            </a:r>
          </a:p>
          <a:p>
            <a:r>
              <a:rPr lang="en-US" b="1" dirty="0">
                <a:solidFill>
                  <a:schemeClr val="bg1"/>
                </a:solidFill>
                <a:latin typeface="Consolas" panose="020B0609020204030204" pitchFamily="49" charset="0"/>
              </a:rPr>
              <a:t>        </a:t>
            </a:r>
            <a:r>
              <a:rPr lang="en-US" b="1" dirty="0" err="1" smtClean="0">
                <a:solidFill>
                  <a:schemeClr val="bg1"/>
                </a:solidFill>
                <a:latin typeface="Consolas" panose="020B0609020204030204" pitchFamily="49" charset="0"/>
              </a:rPr>
              <a:t>current_number</a:t>
            </a:r>
            <a:r>
              <a:rPr lang="en-US" b="1" dirty="0" smtClean="0">
                <a:solidFill>
                  <a:schemeClr val="bg1"/>
                </a:solidFill>
                <a:latin typeface="Consolas" panose="020B0609020204030204" pitchFamily="49" charset="0"/>
              </a:rPr>
              <a:t> </a:t>
            </a:r>
            <a:r>
              <a:rPr lang="en-US" b="1" dirty="0">
                <a:solidFill>
                  <a:schemeClr val="bg1"/>
                </a:solidFill>
                <a:latin typeface="Consolas" panose="020B0609020204030204" pitchFamily="49" charset="0"/>
              </a:rPr>
              <a:t>+= </a:t>
            </a:r>
            <a:r>
              <a:rPr lang="en-US" b="1" dirty="0" smtClean="0">
                <a:solidFill>
                  <a:schemeClr val="bg1"/>
                </a:solidFill>
                <a:latin typeface="Consolas" panose="020B0609020204030204" pitchFamily="49" charset="0"/>
              </a:rPr>
              <a:t>2</a:t>
            </a:r>
            <a:endParaRPr lang="en-US" sz="1200" b="0" i="0" dirty="0">
              <a:solidFill>
                <a:srgbClr val="FFFFFF"/>
              </a:solidFill>
              <a:effectLst/>
              <a:latin typeface="Consolas" panose="020B0609020204030204" pitchFamily="49" charset="0"/>
            </a:endParaRPr>
          </a:p>
        </p:txBody>
      </p:sp>
    </p:spTree>
    <p:custDataLst>
      <p:tags r:id="rId2"/>
    </p:custDataLst>
    <p:extLst>
      <p:ext uri="{BB962C8B-B14F-4D97-AF65-F5344CB8AC3E}">
        <p14:creationId xmlns:p14="http://schemas.microsoft.com/office/powerpoint/2010/main" val="847184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819"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05" name="CustomShape 1" hidden="1"/>
          <p:cNvSpPr/>
          <p:nvPr/>
        </p:nvSpPr>
        <p:spPr>
          <a:xfrm>
            <a:off x="0" y="0"/>
            <a:ext cx="158400" cy="158400"/>
          </a:xfrm>
          <a:prstGeom prst="rect">
            <a:avLst/>
          </a:prstGeom>
          <a:solidFill>
            <a:srgbClr val="29BA74"/>
          </a:solidFill>
          <a:ln w="9360">
            <a:solidFill>
              <a:srgbClr val="29BA74"/>
            </a:solidFill>
            <a:round/>
          </a:ln>
        </p:spPr>
        <p:style>
          <a:lnRef idx="0">
            <a:scrgbClr r="0" g="0" b="0"/>
          </a:lnRef>
          <a:fillRef idx="0">
            <a:scrgbClr r="0" g="0" b="0"/>
          </a:fillRef>
          <a:effectRef idx="0">
            <a:scrgbClr r="0" g="0" b="0"/>
          </a:effectRef>
          <a:fontRef idx="minor"/>
        </p:style>
        <p:txBody>
          <a:bodyPr/>
          <a:lstStyle/>
          <a:p>
            <a:endParaRPr lang="en-US"/>
          </a:p>
        </p:txBody>
      </p:sp>
      <p:sp>
        <p:nvSpPr>
          <p:cNvPr id="606" name="CustomShape 2"/>
          <p:cNvSpPr/>
          <p:nvPr/>
        </p:nvSpPr>
        <p:spPr>
          <a:xfrm>
            <a:off x="6492406" y="1546963"/>
            <a:ext cx="4276080" cy="423136"/>
          </a:xfrm>
          <a:prstGeom prst="rect">
            <a:avLst/>
          </a:prstGeom>
          <a:solidFill>
            <a:srgbClr val="FFFFFF"/>
          </a:solidFill>
          <a:ln w="9360">
            <a:solidFill>
              <a:srgbClr val="9A9A9A"/>
            </a:solidFill>
            <a:round/>
          </a:ln>
        </p:spPr>
        <p:style>
          <a:lnRef idx="0">
            <a:scrgbClr r="0" g="0" b="0"/>
          </a:lnRef>
          <a:fillRef idx="0">
            <a:scrgbClr r="0" g="0" b="0"/>
          </a:fillRef>
          <a:effectRef idx="0">
            <a:scrgbClr r="0" g="0" b="0"/>
          </a:effectRef>
          <a:fontRef idx="minor"/>
        </p:style>
        <p:txBody>
          <a:bodyPr/>
          <a:lstStyle/>
          <a:p>
            <a:endParaRPr lang="en-US"/>
          </a:p>
        </p:txBody>
      </p:sp>
      <p:sp>
        <p:nvSpPr>
          <p:cNvPr id="607" name="CustomShape 3"/>
          <p:cNvSpPr/>
          <p:nvPr/>
        </p:nvSpPr>
        <p:spPr>
          <a:xfrm>
            <a:off x="6552637" y="4316639"/>
            <a:ext cx="4276080" cy="391680"/>
          </a:xfrm>
          <a:prstGeom prst="rect">
            <a:avLst/>
          </a:prstGeom>
          <a:solidFill>
            <a:srgbClr val="FFFFFF"/>
          </a:solidFill>
          <a:ln w="9360">
            <a:solidFill>
              <a:srgbClr val="9A9A9A"/>
            </a:solidFill>
            <a:round/>
          </a:ln>
        </p:spPr>
        <p:style>
          <a:lnRef idx="0">
            <a:scrgbClr r="0" g="0" b="0"/>
          </a:lnRef>
          <a:fillRef idx="0">
            <a:scrgbClr r="0" g="0" b="0"/>
          </a:fillRef>
          <a:effectRef idx="0">
            <a:scrgbClr r="0" g="0" b="0"/>
          </a:effectRef>
          <a:fontRef idx="minor"/>
        </p:style>
        <p:txBody>
          <a:bodyPr/>
          <a:lstStyle/>
          <a:p>
            <a:endParaRPr lang="en-US"/>
          </a:p>
        </p:txBody>
      </p:sp>
      <p:sp>
        <p:nvSpPr>
          <p:cNvPr id="608" name="CustomShape 4"/>
          <p:cNvSpPr/>
          <p:nvPr/>
        </p:nvSpPr>
        <p:spPr>
          <a:xfrm>
            <a:off x="6471277" y="2881094"/>
            <a:ext cx="4276080" cy="399104"/>
          </a:xfrm>
          <a:prstGeom prst="rect">
            <a:avLst/>
          </a:prstGeom>
          <a:solidFill>
            <a:srgbClr val="FFFFFF"/>
          </a:solidFill>
          <a:ln w="9360">
            <a:solidFill>
              <a:srgbClr val="9A9A9A"/>
            </a:solidFill>
            <a:round/>
          </a:ln>
        </p:spPr>
        <p:style>
          <a:lnRef idx="0">
            <a:scrgbClr r="0" g="0" b="0"/>
          </a:lnRef>
          <a:fillRef idx="0">
            <a:scrgbClr r="0" g="0" b="0"/>
          </a:fillRef>
          <a:effectRef idx="0">
            <a:scrgbClr r="0" g="0" b="0"/>
          </a:effectRef>
          <a:fontRef idx="minor"/>
        </p:style>
        <p:txBody>
          <a:bodyPr/>
          <a:lstStyle/>
          <a:p>
            <a:endParaRPr lang="en-US"/>
          </a:p>
        </p:txBody>
      </p:sp>
      <p:sp>
        <p:nvSpPr>
          <p:cNvPr id="609" name="CustomShape 5"/>
          <p:cNvSpPr/>
          <p:nvPr/>
        </p:nvSpPr>
        <p:spPr>
          <a:xfrm>
            <a:off x="4696108" y="1527299"/>
            <a:ext cx="1687680" cy="41976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pPr>
            <a:r>
              <a:rPr lang="fr-FR" sz="2400" b="0" strike="noStrike" spc="-1" dirty="0">
                <a:solidFill>
                  <a:srgbClr val="29BA74"/>
                </a:solidFill>
                <a:latin typeface="Trebuchet MS"/>
              </a:rPr>
              <a:t>List</a:t>
            </a:r>
            <a:endParaRPr lang="fr-FR" sz="2400" b="0" strike="noStrike" spc="-1" dirty="0">
              <a:latin typeface="Arial"/>
            </a:endParaRPr>
          </a:p>
        </p:txBody>
      </p:sp>
      <p:sp>
        <p:nvSpPr>
          <p:cNvPr id="610" name="CustomShape 6"/>
          <p:cNvSpPr/>
          <p:nvPr/>
        </p:nvSpPr>
        <p:spPr>
          <a:xfrm>
            <a:off x="4746877" y="2860438"/>
            <a:ext cx="1687680" cy="41976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pPr>
            <a:r>
              <a:rPr lang="fr-FR" sz="2400" b="0" strike="noStrike" spc="-1" dirty="0">
                <a:solidFill>
                  <a:srgbClr val="29BA74"/>
                </a:solidFill>
                <a:latin typeface="Trebuchet MS"/>
              </a:rPr>
              <a:t>Set</a:t>
            </a:r>
            <a:endParaRPr lang="fr-FR" sz="2400" b="0" strike="noStrike" spc="-1" dirty="0">
              <a:latin typeface="Arial"/>
            </a:endParaRPr>
          </a:p>
        </p:txBody>
      </p:sp>
      <p:sp>
        <p:nvSpPr>
          <p:cNvPr id="611" name="CustomShape 7"/>
          <p:cNvSpPr/>
          <p:nvPr/>
        </p:nvSpPr>
        <p:spPr>
          <a:xfrm>
            <a:off x="4746877" y="4286021"/>
            <a:ext cx="1687680" cy="41976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pPr>
            <a:r>
              <a:rPr lang="fr-FR" sz="2400" b="0" strike="noStrike" spc="-1" dirty="0" err="1" smtClean="0">
                <a:solidFill>
                  <a:srgbClr val="29BA74"/>
                </a:solidFill>
                <a:latin typeface="Trebuchet MS"/>
              </a:rPr>
              <a:t>Dict</a:t>
            </a:r>
            <a:endParaRPr lang="fr-FR" sz="2400" b="0" strike="noStrike" spc="-1" dirty="0">
              <a:latin typeface="Arial"/>
            </a:endParaRPr>
          </a:p>
        </p:txBody>
      </p:sp>
      <p:sp>
        <p:nvSpPr>
          <p:cNvPr id="612" name="CustomShape 8"/>
          <p:cNvSpPr/>
          <p:nvPr/>
        </p:nvSpPr>
        <p:spPr>
          <a:xfrm>
            <a:off x="6437437" y="2057981"/>
            <a:ext cx="1636560" cy="35172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fr-FR" sz="1600" b="0" strike="noStrike" spc="-1" dirty="0">
                <a:solidFill>
                  <a:srgbClr val="7F7F7F"/>
                </a:solidFill>
                <a:latin typeface="Trebuchet MS"/>
              </a:rPr>
              <a:t>[0, 4, 16 …]</a:t>
            </a:r>
            <a:endParaRPr lang="fr-FR" sz="1600" b="0" strike="noStrike" spc="-1" dirty="0">
              <a:latin typeface="Arial"/>
            </a:endParaRPr>
          </a:p>
        </p:txBody>
      </p:sp>
      <p:sp>
        <p:nvSpPr>
          <p:cNvPr id="613" name="CustomShape 9"/>
          <p:cNvSpPr/>
          <p:nvPr/>
        </p:nvSpPr>
        <p:spPr>
          <a:xfrm>
            <a:off x="6473797" y="3412301"/>
            <a:ext cx="1309680" cy="29376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fr-FR" sz="1600" b="0" strike="noStrike" spc="-1">
                <a:solidFill>
                  <a:srgbClr val="7F7F7F"/>
                </a:solidFill>
                <a:latin typeface="Trebuchet MS"/>
              </a:rPr>
              <a:t>{ 0, 2, 4 … }</a:t>
            </a:r>
            <a:endParaRPr lang="fr-FR" sz="1600" b="0" strike="noStrike" spc="-1">
              <a:latin typeface="Arial"/>
            </a:endParaRPr>
          </a:p>
        </p:txBody>
      </p:sp>
      <p:sp>
        <p:nvSpPr>
          <p:cNvPr id="614" name="CustomShape 10"/>
          <p:cNvSpPr/>
          <p:nvPr/>
        </p:nvSpPr>
        <p:spPr>
          <a:xfrm>
            <a:off x="6434557" y="4710072"/>
            <a:ext cx="2414520" cy="36684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fr-FR" sz="1600" b="0" strike="noStrike" spc="-1" dirty="0">
                <a:solidFill>
                  <a:srgbClr val="7F7F7F"/>
                </a:solidFill>
                <a:latin typeface="Trebuchet MS"/>
              </a:rPr>
              <a:t>{0 : 0, 1 : 2, 2 : 4 …}</a:t>
            </a:r>
            <a:endParaRPr lang="fr-FR" sz="1600" b="0" strike="noStrike" spc="-1" dirty="0">
              <a:latin typeface="Arial"/>
            </a:endParaRPr>
          </a:p>
        </p:txBody>
      </p:sp>
      <p:sp>
        <p:nvSpPr>
          <p:cNvPr id="618" name="TextShape 11"/>
          <p:cNvSpPr txBox="1"/>
          <p:nvPr/>
        </p:nvSpPr>
        <p:spPr>
          <a:xfrm>
            <a:off x="628650" y="1637057"/>
            <a:ext cx="3127680" cy="600280"/>
          </a:xfrm>
          <a:prstGeom prst="rect">
            <a:avLst/>
          </a:prstGeom>
          <a:noFill/>
          <a:ln>
            <a:noFill/>
          </a:ln>
        </p:spPr>
        <p:txBody>
          <a:bodyPr lIns="0" tIns="0" rIns="0" bIns="0" anchor="ctr"/>
          <a:lstStyle/>
          <a:p>
            <a:pPr>
              <a:lnSpc>
                <a:spcPct val="90000"/>
              </a:lnSpc>
            </a:pPr>
            <a:r>
              <a:rPr lang="en-US" sz="3200" b="0" strike="noStrike" spc="-1" dirty="0">
                <a:solidFill>
                  <a:srgbClr val="FFFFFF"/>
                </a:solidFill>
                <a:latin typeface="Trebuchet MS"/>
              </a:rPr>
              <a:t>Comprehensions</a:t>
            </a:r>
            <a:endParaRPr lang="en-US" sz="3200" b="0" strike="noStrike" spc="-1" dirty="0">
              <a:solidFill>
                <a:srgbClr val="575757"/>
              </a:solidFill>
              <a:latin typeface="Trebuchet MS"/>
            </a:endParaRPr>
          </a:p>
        </p:txBody>
      </p:sp>
      <p:sp>
        <p:nvSpPr>
          <p:cNvPr id="619" name="CustomShape 12"/>
          <p:cNvSpPr/>
          <p:nvPr/>
        </p:nvSpPr>
        <p:spPr>
          <a:xfrm>
            <a:off x="479160" y="3008880"/>
            <a:ext cx="2772720" cy="115344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marL="108360" lvl="1">
              <a:lnSpc>
                <a:spcPct val="100000"/>
              </a:lnSpc>
              <a:buClr>
                <a:schemeClr val="bg1"/>
              </a:buClr>
            </a:pPr>
            <a:r>
              <a:rPr lang="en-US" sz="1800" b="0" strike="noStrike" spc="-1" dirty="0">
                <a:solidFill>
                  <a:srgbClr val="FFFFFF"/>
                </a:solidFill>
                <a:latin typeface="Trebuchet MS"/>
              </a:rPr>
              <a:t>Comprehension return a list, set or dictionary object using an iterable</a:t>
            </a:r>
            <a:endParaRPr lang="en-US" sz="1800" b="0" strike="noStrike" spc="-1" dirty="0">
              <a:latin typeface="Arial"/>
            </a:endParaRPr>
          </a:p>
          <a:p>
            <a:pPr marL="108000">
              <a:lnSpc>
                <a:spcPct val="100000"/>
              </a:lnSpc>
              <a:buClr>
                <a:schemeClr val="bg1"/>
              </a:buClr>
            </a:pPr>
            <a:endParaRPr lang="en-US" sz="1800" b="0" strike="noStrike" spc="-1" dirty="0">
              <a:latin typeface="Arial"/>
            </a:endParaRPr>
          </a:p>
          <a:p>
            <a:pPr marL="108360" lvl="1">
              <a:lnSpc>
                <a:spcPct val="100000"/>
              </a:lnSpc>
              <a:buClr>
                <a:schemeClr val="bg1"/>
              </a:buClr>
            </a:pPr>
            <a:r>
              <a:rPr lang="en-US" sz="1800" b="0" strike="noStrike" spc="-1" dirty="0">
                <a:solidFill>
                  <a:srgbClr val="FFFFFF"/>
                </a:solidFill>
                <a:latin typeface="Trebuchet MS"/>
              </a:rPr>
              <a:t>Equivalent to writing a for loop</a:t>
            </a:r>
            <a:endParaRPr lang="en-US" sz="1800" b="0" strike="noStrike" spc="-1" dirty="0">
              <a:latin typeface="Arial"/>
            </a:endParaRPr>
          </a:p>
        </p:txBody>
      </p:sp>
      <p:pic>
        <p:nvPicPr>
          <p:cNvPr id="620" name="Picture 619"/>
          <p:cNvPicPr/>
          <p:nvPr/>
        </p:nvPicPr>
        <p:blipFill>
          <a:blip r:embed="rId5"/>
          <a:stretch/>
        </p:blipFill>
        <p:spPr>
          <a:xfrm>
            <a:off x="360" y="0"/>
            <a:ext cx="360" cy="360"/>
          </a:xfrm>
          <a:prstGeom prst="rect">
            <a:avLst/>
          </a:prstGeom>
          <a:ln>
            <a:noFill/>
          </a:ln>
        </p:spPr>
      </p:pic>
      <p:sp>
        <p:nvSpPr>
          <p:cNvPr id="20" name="CustomShape 7"/>
          <p:cNvSpPr/>
          <p:nvPr/>
        </p:nvSpPr>
        <p:spPr>
          <a:xfrm>
            <a:off x="4696108" y="5450336"/>
            <a:ext cx="1687680" cy="41976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pPr>
            <a:r>
              <a:rPr lang="fr-FR" sz="2400" b="0" strike="noStrike" spc="-1" dirty="0" err="1">
                <a:solidFill>
                  <a:srgbClr val="29BA74"/>
                </a:solidFill>
                <a:latin typeface="Trebuchet MS"/>
              </a:rPr>
              <a:t>Generator</a:t>
            </a:r>
            <a:endParaRPr lang="fr-FR" sz="2400" b="0" strike="noStrike" spc="-1" dirty="0">
              <a:latin typeface="Arial"/>
            </a:endParaRPr>
          </a:p>
        </p:txBody>
      </p:sp>
      <p:sp>
        <p:nvSpPr>
          <p:cNvPr id="2" name="Rectangle 1"/>
          <p:cNvSpPr/>
          <p:nvPr/>
        </p:nvSpPr>
        <p:spPr>
          <a:xfrm>
            <a:off x="6552637" y="4368649"/>
            <a:ext cx="4276080" cy="261610"/>
          </a:xfrm>
          <a:prstGeom prst="rect">
            <a:avLst/>
          </a:prstGeom>
        </p:spPr>
        <p:txBody>
          <a:bodyPr wrap="square">
            <a:spAutoFit/>
          </a:bodyPr>
          <a:lstStyle/>
          <a:p>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idx</a:t>
            </a:r>
            <a:r>
              <a:rPr lang="en-US" sz="1100" dirty="0">
                <a:solidFill>
                  <a:srgbClr val="000000"/>
                </a:solidFill>
                <a:latin typeface="Consolas" panose="020B0609020204030204" pitchFamily="49" charset="0"/>
              </a:rPr>
              <a:t>: v**2 </a:t>
            </a:r>
            <a:r>
              <a:rPr lang="en-US" sz="1100" b="1" dirty="0">
                <a:solidFill>
                  <a:srgbClr val="006699"/>
                </a:solidFill>
                <a:latin typeface="Consolas" panose="020B0609020204030204" pitchFamily="49" charset="0"/>
              </a:rPr>
              <a:t>for</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idx</a:t>
            </a:r>
            <a:r>
              <a:rPr lang="en-US" sz="1100" dirty="0">
                <a:solidFill>
                  <a:srgbClr val="000000"/>
                </a:solidFill>
                <a:latin typeface="Consolas" panose="020B0609020204030204" pitchFamily="49" charset="0"/>
              </a:rPr>
              <a:t>, v </a:t>
            </a:r>
            <a:r>
              <a:rPr lang="en-US" sz="1100" b="1" dirty="0">
                <a:solidFill>
                  <a:srgbClr val="006699"/>
                </a:solidFill>
                <a:latin typeface="Consolas" panose="020B0609020204030204" pitchFamily="49" charset="0"/>
              </a:rPr>
              <a:t>in</a:t>
            </a:r>
            <a:r>
              <a:rPr lang="en-US" sz="1100" dirty="0">
                <a:solidFill>
                  <a:srgbClr val="000000"/>
                </a:solidFill>
                <a:latin typeface="Consolas" panose="020B0609020204030204" pitchFamily="49" charset="0"/>
              </a:rPr>
              <a:t> enumerate (range(50))}</a:t>
            </a:r>
            <a:endParaRPr lang="en-US" sz="1100" dirty="0"/>
          </a:p>
        </p:txBody>
      </p:sp>
      <p:sp>
        <p:nvSpPr>
          <p:cNvPr id="4" name="Rectangle 3"/>
          <p:cNvSpPr/>
          <p:nvPr/>
        </p:nvSpPr>
        <p:spPr>
          <a:xfrm>
            <a:off x="6447766" y="2930706"/>
            <a:ext cx="2416046" cy="261610"/>
          </a:xfrm>
          <a:prstGeom prst="rect">
            <a:avLst/>
          </a:prstGeom>
        </p:spPr>
        <p:txBody>
          <a:bodyPr wrap="none">
            <a:spAutoFit/>
          </a:bodyPr>
          <a:lstStyle/>
          <a:p>
            <a:r>
              <a:rPr lang="en-US" sz="1100" dirty="0">
                <a:solidFill>
                  <a:srgbClr val="000000"/>
                </a:solidFill>
                <a:latin typeface="Consolas" panose="020B0609020204030204" pitchFamily="49" charset="0"/>
              </a:rPr>
              <a:t>{x ** 2 </a:t>
            </a:r>
            <a:r>
              <a:rPr lang="en-US" sz="1100" b="1" dirty="0">
                <a:solidFill>
                  <a:srgbClr val="006699"/>
                </a:solidFill>
                <a:latin typeface="Consolas" panose="020B0609020204030204" pitchFamily="49" charset="0"/>
              </a:rPr>
              <a:t>for</a:t>
            </a:r>
            <a:r>
              <a:rPr lang="en-US" sz="1100" dirty="0">
                <a:solidFill>
                  <a:srgbClr val="000000"/>
                </a:solidFill>
                <a:latin typeface="Consolas" panose="020B0609020204030204" pitchFamily="49" charset="0"/>
              </a:rPr>
              <a:t> x </a:t>
            </a:r>
            <a:r>
              <a:rPr lang="en-US" sz="1100" b="1" dirty="0">
                <a:solidFill>
                  <a:srgbClr val="006699"/>
                </a:solidFill>
                <a:latin typeface="Consolas" panose="020B0609020204030204" pitchFamily="49" charset="0"/>
              </a:rPr>
              <a:t>in</a:t>
            </a:r>
            <a:r>
              <a:rPr lang="en-US" sz="1100" dirty="0">
                <a:solidFill>
                  <a:srgbClr val="000000"/>
                </a:solidFill>
                <a:latin typeface="Consolas" panose="020B0609020204030204" pitchFamily="49" charset="0"/>
              </a:rPr>
              <a:t> range(50)}  </a:t>
            </a:r>
            <a:endParaRPr lang="en-US" sz="1100" dirty="0"/>
          </a:p>
        </p:txBody>
      </p:sp>
      <p:sp>
        <p:nvSpPr>
          <p:cNvPr id="5" name="Rectangle 4"/>
          <p:cNvSpPr/>
          <p:nvPr/>
        </p:nvSpPr>
        <p:spPr>
          <a:xfrm>
            <a:off x="6447766" y="1598680"/>
            <a:ext cx="3583032" cy="276999"/>
          </a:xfrm>
          <a:prstGeom prst="rect">
            <a:avLst/>
          </a:prstGeom>
        </p:spPr>
        <p:txBody>
          <a:bodyPr wrap="none">
            <a:spAutoFit/>
          </a:bodyPr>
          <a:lstStyle/>
          <a:p>
            <a:r>
              <a:rPr lang="en-US" sz="1200" dirty="0">
                <a:solidFill>
                  <a:srgbClr val="000000"/>
                </a:solidFill>
                <a:latin typeface="Consolas" panose="020B0609020204030204" pitchFamily="49" charset="0"/>
              </a:rPr>
              <a:t>[x**2 </a:t>
            </a:r>
            <a:r>
              <a:rPr lang="en-US" sz="1200" b="1" dirty="0">
                <a:solidFill>
                  <a:srgbClr val="006699"/>
                </a:solidFill>
                <a:latin typeface="Consolas" panose="020B0609020204030204" pitchFamily="49" charset="0"/>
              </a:rPr>
              <a:t>for</a:t>
            </a:r>
            <a:r>
              <a:rPr lang="en-US" sz="1200" dirty="0">
                <a:solidFill>
                  <a:srgbClr val="000000"/>
                </a:solidFill>
                <a:latin typeface="Consolas" panose="020B0609020204030204" pitchFamily="49" charset="0"/>
              </a:rPr>
              <a:t> x </a:t>
            </a:r>
            <a:r>
              <a:rPr lang="en-US" sz="1200" b="1" dirty="0">
                <a:solidFill>
                  <a:srgbClr val="006699"/>
                </a:solidFill>
                <a:latin typeface="Consolas" panose="020B0609020204030204" pitchFamily="49" charset="0"/>
              </a:rPr>
              <a:t>in</a:t>
            </a:r>
            <a:r>
              <a:rPr lang="en-US" sz="1200" dirty="0">
                <a:solidFill>
                  <a:srgbClr val="000000"/>
                </a:solidFill>
                <a:latin typeface="Consolas" panose="020B0609020204030204" pitchFamily="49" charset="0"/>
              </a:rPr>
              <a:t> range(50) </a:t>
            </a:r>
            <a:r>
              <a:rPr lang="en-US" sz="1200" b="1" dirty="0">
                <a:solidFill>
                  <a:srgbClr val="006699"/>
                </a:solidFill>
                <a:latin typeface="Consolas" panose="020B0609020204030204" pitchFamily="49" charset="0"/>
              </a:rPr>
              <a:t>if</a:t>
            </a:r>
            <a:r>
              <a:rPr lang="en-US" sz="1200" dirty="0">
                <a:solidFill>
                  <a:srgbClr val="000000"/>
                </a:solidFill>
                <a:latin typeface="Consolas" panose="020B0609020204030204" pitchFamily="49" charset="0"/>
              </a:rPr>
              <a:t> x % 2 == 0] </a:t>
            </a:r>
            <a:endParaRPr lang="en-US" sz="1200" dirty="0"/>
          </a:p>
        </p:txBody>
      </p:sp>
      <p:sp>
        <p:nvSpPr>
          <p:cNvPr id="24" name="CustomShape 3"/>
          <p:cNvSpPr/>
          <p:nvPr/>
        </p:nvSpPr>
        <p:spPr>
          <a:xfrm>
            <a:off x="6552637" y="5478416"/>
            <a:ext cx="4276080" cy="391680"/>
          </a:xfrm>
          <a:prstGeom prst="rect">
            <a:avLst/>
          </a:prstGeom>
          <a:solidFill>
            <a:srgbClr val="FFFFFF"/>
          </a:solidFill>
          <a:ln w="9360">
            <a:solidFill>
              <a:srgbClr val="9A9A9A"/>
            </a:solidFill>
            <a:round/>
          </a:ln>
        </p:spPr>
        <p:style>
          <a:lnRef idx="0">
            <a:scrgbClr r="0" g="0" b="0"/>
          </a:lnRef>
          <a:fillRef idx="0">
            <a:scrgbClr r="0" g="0" b="0"/>
          </a:fillRef>
          <a:effectRef idx="0">
            <a:scrgbClr r="0" g="0" b="0"/>
          </a:effectRef>
          <a:fontRef idx="minor"/>
        </p:style>
        <p:txBody>
          <a:bodyPr/>
          <a:lstStyle/>
          <a:p>
            <a:endParaRPr lang="en-US"/>
          </a:p>
        </p:txBody>
      </p:sp>
      <p:sp>
        <p:nvSpPr>
          <p:cNvPr id="6" name="Rectangle 5"/>
          <p:cNvSpPr/>
          <p:nvPr/>
        </p:nvSpPr>
        <p:spPr>
          <a:xfrm>
            <a:off x="6617536" y="5521716"/>
            <a:ext cx="2733441" cy="276999"/>
          </a:xfrm>
          <a:prstGeom prst="rect">
            <a:avLst/>
          </a:prstGeom>
        </p:spPr>
        <p:txBody>
          <a:bodyPr wrap="none">
            <a:spAutoFit/>
          </a:bodyPr>
          <a:lstStyle/>
          <a:p>
            <a:r>
              <a:rPr lang="nn-NO" sz="1200" dirty="0">
                <a:solidFill>
                  <a:srgbClr val="000000"/>
                </a:solidFill>
                <a:latin typeface="Consolas" panose="020B0609020204030204" pitchFamily="49" charset="0"/>
              </a:rPr>
              <a:t>sum(x**2 </a:t>
            </a:r>
            <a:r>
              <a:rPr lang="nn-NO" sz="1200" b="1" dirty="0">
                <a:solidFill>
                  <a:srgbClr val="006699"/>
                </a:solidFill>
                <a:latin typeface="Consolas" panose="020B0609020204030204" pitchFamily="49" charset="0"/>
              </a:rPr>
              <a:t>for</a:t>
            </a:r>
            <a:r>
              <a:rPr lang="nn-NO" sz="1200" dirty="0">
                <a:solidFill>
                  <a:srgbClr val="000000"/>
                </a:solidFill>
                <a:latin typeface="Consolas" panose="020B0609020204030204" pitchFamily="49" charset="0"/>
              </a:rPr>
              <a:t> x </a:t>
            </a:r>
            <a:r>
              <a:rPr lang="nn-NO" sz="1200" b="1" dirty="0">
                <a:solidFill>
                  <a:srgbClr val="006699"/>
                </a:solidFill>
                <a:latin typeface="Consolas" panose="020B0609020204030204" pitchFamily="49" charset="0"/>
              </a:rPr>
              <a:t>in</a:t>
            </a:r>
            <a:r>
              <a:rPr lang="nn-NO" sz="1200" dirty="0">
                <a:solidFill>
                  <a:srgbClr val="000000"/>
                </a:solidFill>
                <a:latin typeface="Consolas" panose="020B0609020204030204" pitchFamily="49" charset="0"/>
              </a:rPr>
              <a:t> range(100)) </a:t>
            </a:r>
            <a:endParaRPr lang="en-US" sz="1200" dirty="0"/>
          </a:p>
        </p:txBody>
      </p:sp>
      <p:sp>
        <p:nvSpPr>
          <p:cNvPr id="26" name="CustomShape 10"/>
          <p:cNvSpPr/>
          <p:nvPr/>
        </p:nvSpPr>
        <p:spPr>
          <a:xfrm>
            <a:off x="6492406" y="5869181"/>
            <a:ext cx="2414520" cy="36684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endParaRPr lang="fr-FR" sz="1600" b="0" strike="noStrike" spc="-1" dirty="0">
              <a:latin typeface="Arial"/>
            </a:endParaRPr>
          </a:p>
        </p:txBody>
      </p:sp>
      <p:sp>
        <p:nvSpPr>
          <p:cNvPr id="7" name="Rectangle 2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888888"/>
                </a:solidFill>
                <a:effectLst/>
                <a:latin typeface="SFMono-Regular"/>
              </a:rPr>
              <a:t>328350</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6548920" y="5853639"/>
            <a:ext cx="891591" cy="338554"/>
          </a:xfrm>
          <a:prstGeom prst="rect">
            <a:avLst/>
          </a:prstGeom>
        </p:spPr>
        <p:txBody>
          <a:bodyPr wrap="none">
            <a:spAutoFit/>
          </a:bodyPr>
          <a:lstStyle/>
          <a:p>
            <a:pPr lvl="0" eaLnBrk="0" fontAlgn="base" hangingPunct="0">
              <a:spcBef>
                <a:spcPct val="0"/>
              </a:spcBef>
              <a:spcAft>
                <a:spcPct val="0"/>
              </a:spcAft>
            </a:pPr>
            <a:r>
              <a:rPr lang="fr-FR" altLang="fr-FR" sz="1600" dirty="0">
                <a:solidFill>
                  <a:srgbClr val="888888"/>
                </a:solidFill>
              </a:rPr>
              <a:t>328350</a:t>
            </a:r>
            <a:r>
              <a:rPr lang="fr-FR" altLang="fr-FR" sz="1400" dirty="0"/>
              <a:t> </a:t>
            </a:r>
            <a:endParaRPr lang="fr-FR" altLang="fr-FR" sz="4400" dirty="0"/>
          </a:p>
        </p:txBody>
      </p:sp>
    </p:spTree>
    <p:extLst>
      <p:ext uri="{BB962C8B-B14F-4D97-AF65-F5344CB8AC3E}">
        <p14:creationId xmlns:p14="http://schemas.microsoft.com/office/powerpoint/2010/main" val="979348743"/>
      </p:ext>
    </p:extLst>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842"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8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7" name="Rectangle 16"/>
          <p:cNvSpPr/>
          <p:nvPr/>
        </p:nvSpPr>
        <p:spPr>
          <a:xfrm>
            <a:off x="4172116" y="2847439"/>
            <a:ext cx="3515893" cy="2454133"/>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8" name="Rectangle 17"/>
          <p:cNvSpPr/>
          <p:nvPr/>
        </p:nvSpPr>
        <p:spPr>
          <a:xfrm>
            <a:off x="8132821" y="2847441"/>
            <a:ext cx="3515893" cy="2454133"/>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6" name="Rectangle 15"/>
          <p:cNvSpPr/>
          <p:nvPr/>
        </p:nvSpPr>
        <p:spPr>
          <a:xfrm>
            <a:off x="237369" y="2847439"/>
            <a:ext cx="3515893" cy="2454133"/>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Title 1"/>
          <p:cNvSpPr>
            <a:spLocks noGrp="1"/>
          </p:cNvSpPr>
          <p:nvPr>
            <p:ph type="title"/>
          </p:nvPr>
        </p:nvSpPr>
        <p:spPr>
          <a:xfrm>
            <a:off x="630000" y="622800"/>
            <a:ext cx="10933350" cy="387798"/>
          </a:xfrm>
        </p:spPr>
        <p:txBody>
          <a:bodyPr/>
          <a:lstStyle/>
          <a:p>
            <a:r>
              <a:rPr lang="en-US" sz="2800" dirty="0" err="1"/>
              <a:t>Itertools</a:t>
            </a:r>
            <a:r>
              <a:rPr lang="en-US" sz="2800" dirty="0"/>
              <a:t> offers a useful set of iterators</a:t>
            </a:r>
          </a:p>
        </p:txBody>
      </p:sp>
      <p:sp>
        <p:nvSpPr>
          <p:cNvPr id="12" name="ee4pHeader1"/>
          <p:cNvSpPr txBox="1"/>
          <p:nvPr/>
        </p:nvSpPr>
        <p:spPr>
          <a:xfrm>
            <a:off x="629400" y="1765912"/>
            <a:ext cx="3123862" cy="759600"/>
          </a:xfrm>
          <a:prstGeom prst="rect">
            <a:avLst/>
          </a:prstGeom>
          <a:noFill/>
          <a:ln cap="rnd">
            <a:noFill/>
          </a:ln>
        </p:spPr>
        <p:txBody>
          <a:bodyPr wrap="square" lIns="0" tIns="0" rIns="0" bIns="0" rtlCol="0" anchor="b" anchorCtr="0">
            <a:noAutofit/>
          </a:bodyPr>
          <a:lstStyle/>
          <a:p>
            <a:pPr marL="0" lvl="3"/>
            <a:r>
              <a:rPr lang="en-US" sz="2400">
                <a:solidFill>
                  <a:schemeClr val="tx2"/>
                </a:solidFill>
              </a:rPr>
              <a:t>Chain</a:t>
            </a:r>
            <a:endParaRPr lang="en-US" sz="2400" dirty="0">
              <a:solidFill>
                <a:schemeClr val="tx2"/>
              </a:solidFill>
            </a:endParaRPr>
          </a:p>
        </p:txBody>
      </p:sp>
      <p:sp>
        <p:nvSpPr>
          <p:cNvPr id="13" name="ee4pHeader2"/>
          <p:cNvSpPr txBox="1"/>
          <p:nvPr/>
        </p:nvSpPr>
        <p:spPr>
          <a:xfrm>
            <a:off x="4533030" y="1765912"/>
            <a:ext cx="3125941" cy="759600"/>
          </a:xfrm>
          <a:prstGeom prst="rect">
            <a:avLst/>
          </a:prstGeom>
          <a:noFill/>
          <a:ln cap="rnd">
            <a:noFill/>
          </a:ln>
        </p:spPr>
        <p:txBody>
          <a:bodyPr wrap="square" lIns="0" tIns="0" rIns="0" bIns="0" rtlCol="0" anchor="b" anchorCtr="0">
            <a:noAutofit/>
          </a:bodyPr>
          <a:lstStyle/>
          <a:p>
            <a:pPr marL="0" lvl="3"/>
            <a:r>
              <a:rPr lang="en-US" sz="2400">
                <a:solidFill>
                  <a:schemeClr val="tx2"/>
                </a:solidFill>
              </a:rPr>
              <a:t>Product</a:t>
            </a:r>
            <a:endParaRPr lang="en-US" sz="2400" dirty="0">
              <a:solidFill>
                <a:schemeClr val="tx2"/>
              </a:solidFill>
            </a:endParaRPr>
          </a:p>
        </p:txBody>
      </p:sp>
      <p:sp>
        <p:nvSpPr>
          <p:cNvPr id="14" name="ee4pHeader3"/>
          <p:cNvSpPr txBox="1"/>
          <p:nvPr/>
        </p:nvSpPr>
        <p:spPr>
          <a:xfrm>
            <a:off x="8437258" y="1765912"/>
            <a:ext cx="3125941" cy="759600"/>
          </a:xfrm>
          <a:prstGeom prst="rect">
            <a:avLst/>
          </a:prstGeom>
          <a:noFill/>
          <a:ln cap="rnd">
            <a:noFill/>
          </a:ln>
        </p:spPr>
        <p:txBody>
          <a:bodyPr wrap="square" lIns="0" tIns="0" rIns="0" bIns="0" rtlCol="0" anchor="b" anchorCtr="0">
            <a:noAutofit/>
          </a:bodyPr>
          <a:lstStyle/>
          <a:p>
            <a:pPr marL="0" lvl="3"/>
            <a:r>
              <a:rPr lang="en-US" sz="2400">
                <a:solidFill>
                  <a:schemeClr val="tx2"/>
                </a:solidFill>
              </a:rPr>
              <a:t>Cycle</a:t>
            </a:r>
            <a:endParaRPr lang="en-US" sz="2400" dirty="0">
              <a:solidFill>
                <a:schemeClr val="tx2"/>
              </a:solidFill>
            </a:endParaRPr>
          </a:p>
        </p:txBody>
      </p:sp>
      <p:sp>
        <p:nvSpPr>
          <p:cNvPr id="19" name="TextBox 18"/>
          <p:cNvSpPr txBox="1"/>
          <p:nvPr/>
        </p:nvSpPr>
        <p:spPr>
          <a:xfrm>
            <a:off x="4501903" y="5414997"/>
            <a:ext cx="2856321" cy="9709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000">
                <a:solidFill>
                  <a:srgbClr val="575757"/>
                </a:solidFill>
              </a:rPr>
              <a:t>And many others! </a:t>
            </a:r>
            <a:endParaRPr lang="en-US" sz="2000" dirty="0" err="1">
              <a:solidFill>
                <a:srgbClr val="575757"/>
              </a:solidFill>
            </a:endParaRPr>
          </a:p>
        </p:txBody>
      </p:sp>
      <p:sp>
        <p:nvSpPr>
          <p:cNvPr id="5" name="Rectangle 4"/>
          <p:cNvSpPr/>
          <p:nvPr/>
        </p:nvSpPr>
        <p:spPr>
          <a:xfrm>
            <a:off x="237369" y="2863152"/>
            <a:ext cx="3515893" cy="1800493"/>
          </a:xfrm>
          <a:prstGeom prst="rect">
            <a:avLst/>
          </a:prstGeom>
        </p:spPr>
        <p:txBody>
          <a:bodyPr wrap="square">
            <a:spAutoFit/>
          </a:bodyPr>
          <a:lstStyle/>
          <a:p>
            <a:r>
              <a:rPr lang="en-US" sz="1100" dirty="0">
                <a:solidFill>
                  <a:srgbClr val="37373A"/>
                </a:solidFill>
                <a:latin typeface="Consolas" panose="020B0609020204030204" pitchFamily="49" charset="0"/>
              </a:rPr>
              <a:t>&gt;&gt;&gt;</a:t>
            </a:r>
            <a:r>
              <a:rPr lang="en-US" sz="1100" b="1" dirty="0">
                <a:solidFill>
                  <a:srgbClr val="37373A"/>
                </a:solidFill>
                <a:latin typeface="Consolas" panose="020B0609020204030204" pitchFamily="49" charset="0"/>
              </a:rPr>
              <a:t> </a:t>
            </a:r>
            <a:r>
              <a:rPr lang="en-US" sz="1100" b="1" dirty="0">
                <a:solidFill>
                  <a:srgbClr val="006699"/>
                </a:solidFill>
                <a:latin typeface="Consolas" panose="020B0609020204030204" pitchFamily="49" charset="0"/>
              </a:rPr>
              <a:t>import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itertools</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37373A"/>
                </a:solidFill>
                <a:latin typeface="Consolas" panose="020B0609020204030204" pitchFamily="49" charset="0"/>
              </a:rPr>
              <a:t>&gt;&gt;&gt;</a:t>
            </a:r>
            <a:r>
              <a:rPr lang="en-US" sz="1100" b="1" dirty="0">
                <a:solidFill>
                  <a:srgbClr val="006699"/>
                </a:solidFill>
                <a:latin typeface="Consolas" panose="020B0609020204030204" pitchFamily="49" charset="0"/>
              </a:rPr>
              <a:t> for</a:t>
            </a:r>
            <a:r>
              <a:rPr lang="en-US" sz="1100" dirty="0">
                <a:solidFill>
                  <a:srgbClr val="000000"/>
                </a:solidFill>
                <a:latin typeface="Consolas" panose="020B0609020204030204" pitchFamily="49" charset="0"/>
              </a:rPr>
              <a:t> x </a:t>
            </a:r>
            <a:r>
              <a:rPr lang="en-US" sz="1100" b="1" dirty="0">
                <a:solidFill>
                  <a:srgbClr val="006699"/>
                </a:solidFill>
                <a:latin typeface="Consolas" panose="020B0609020204030204" pitchFamily="49" charset="0"/>
              </a:rPr>
              <a:t>in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itertools.chain</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a:t>
            </a:r>
            <a:r>
              <a:rPr lang="en-US" sz="1100" dirty="0" err="1">
                <a:solidFill>
                  <a:srgbClr val="0000FF"/>
                </a:solidFill>
                <a:latin typeface="Consolas" panose="020B0609020204030204" pitchFamily="49" charset="0"/>
              </a:rPr>
              <a:t>abc</a:t>
            </a:r>
            <a:r>
              <a:rPr lang="en-US" sz="1100" dirty="0">
                <a:solidFill>
                  <a:srgbClr val="0000FF"/>
                </a:solidFill>
                <a:latin typeface="Consolas" panose="020B0609020204030204" pitchFamily="49" charset="0"/>
              </a:rPr>
              <a:t>'</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range(3)):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print</a:t>
            </a:r>
            <a:r>
              <a:rPr lang="en-US" sz="1100" dirty="0">
                <a:solidFill>
                  <a:srgbClr val="000000"/>
                </a:solidFill>
                <a:latin typeface="Consolas" panose="020B0609020204030204" pitchFamily="49" charset="0"/>
              </a:rPr>
              <a:t>(x)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a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b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c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0  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1  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2 </a:t>
            </a:r>
            <a:r>
              <a:rPr lang="en-US" sz="1200" dirty="0">
                <a:solidFill>
                  <a:srgbClr val="000000"/>
                </a:solidFill>
                <a:latin typeface="Consolas" panose="020B0609020204030204" pitchFamily="49" charset="0"/>
              </a:rPr>
              <a:t> </a:t>
            </a:r>
            <a:endParaRPr lang="en-US" sz="1200" b="0" i="0" dirty="0">
              <a:solidFill>
                <a:srgbClr val="5C5C5C"/>
              </a:solidFill>
              <a:effectLst/>
              <a:latin typeface="Consolas" panose="020B0609020204030204" pitchFamily="49" charset="0"/>
            </a:endParaRPr>
          </a:p>
        </p:txBody>
      </p:sp>
      <p:sp>
        <p:nvSpPr>
          <p:cNvPr id="10" name="Rectangle 9"/>
          <p:cNvSpPr/>
          <p:nvPr/>
        </p:nvSpPr>
        <p:spPr>
          <a:xfrm>
            <a:off x="4198072" y="2904061"/>
            <a:ext cx="6096000" cy="1785104"/>
          </a:xfrm>
          <a:prstGeom prst="rect">
            <a:avLst/>
          </a:prstGeom>
        </p:spPr>
        <p:txBody>
          <a:bodyPr>
            <a:spAutoFit/>
          </a:bodyPr>
          <a:lstStyle/>
          <a:p>
            <a:r>
              <a:rPr lang="fr-FR" sz="1100" dirty="0">
                <a:solidFill>
                  <a:srgbClr val="000000"/>
                </a:solidFill>
                <a:latin typeface="Consolas" panose="020B0609020204030204" pitchFamily="49" charset="0"/>
              </a:rPr>
              <a:t>&gt;&gt;&gt; </a:t>
            </a:r>
            <a:r>
              <a:rPr lang="fr-FR" sz="1100" dirty="0" err="1">
                <a:solidFill>
                  <a:srgbClr val="000000"/>
                </a:solidFill>
                <a:latin typeface="Consolas" panose="020B0609020204030204" pitchFamily="49" charset="0"/>
              </a:rPr>
              <a:t>list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itertools.product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'abc'</a:t>
            </a:r>
            <a:r>
              <a:rPr lang="fr-FR" sz="1100" dirty="0">
                <a:solidFill>
                  <a:srgbClr val="000000"/>
                </a:solidFill>
                <a:latin typeface="Consolas" panose="020B0609020204030204" pitchFamily="49" charset="0"/>
              </a:rPr>
              <a:t>, range(3)))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a:t>
            </a:r>
            <a:r>
              <a:rPr lang="fr-FR" sz="1100" dirty="0">
                <a:solidFill>
                  <a:srgbClr val="000000"/>
                </a:solidFill>
                <a:latin typeface="Consolas" panose="020B0609020204030204" pitchFamily="49" charset="0"/>
              </a:rPr>
              <a:t>, 0),</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'a'</a:t>
            </a:r>
            <a:r>
              <a:rPr lang="fr-FR" sz="1100" dirty="0">
                <a:solidFill>
                  <a:srgbClr val="000000"/>
                </a:solidFill>
                <a:latin typeface="Consolas" panose="020B0609020204030204" pitchFamily="49" charset="0"/>
              </a:rPr>
              <a:t>, 1),</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'a'</a:t>
            </a:r>
            <a:r>
              <a:rPr lang="fr-FR" sz="1100" dirty="0">
                <a:solidFill>
                  <a:srgbClr val="000000"/>
                </a:solidFill>
                <a:latin typeface="Consolas" panose="020B0609020204030204" pitchFamily="49" charset="0"/>
              </a:rPr>
              <a:t>, 2),</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'b'</a:t>
            </a:r>
            <a:r>
              <a:rPr lang="fr-FR" sz="1100" dirty="0">
                <a:solidFill>
                  <a:srgbClr val="000000"/>
                </a:solidFill>
                <a:latin typeface="Consolas" panose="020B0609020204030204" pitchFamily="49" charset="0"/>
              </a:rPr>
              <a:t>, 0),</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'b'</a:t>
            </a:r>
            <a:r>
              <a:rPr lang="fr-FR" sz="1100" dirty="0">
                <a:solidFill>
                  <a:srgbClr val="000000"/>
                </a:solidFill>
                <a:latin typeface="Consolas" panose="020B0609020204030204" pitchFamily="49" charset="0"/>
              </a:rPr>
              <a:t>, 1), </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'b'</a:t>
            </a:r>
            <a:r>
              <a:rPr lang="fr-FR" sz="1100" dirty="0">
                <a:solidFill>
                  <a:srgbClr val="000000"/>
                </a:solidFill>
                <a:latin typeface="Consolas" panose="020B0609020204030204" pitchFamily="49" charset="0"/>
              </a:rPr>
              <a:t>, 2),</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'c'</a:t>
            </a:r>
            <a:r>
              <a:rPr lang="fr-FR" sz="1100" dirty="0">
                <a:solidFill>
                  <a:srgbClr val="000000"/>
                </a:solidFill>
                <a:latin typeface="Consolas" panose="020B0609020204030204" pitchFamily="49" charset="0"/>
              </a:rPr>
              <a:t>, 0), </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'c'</a:t>
            </a:r>
            <a:r>
              <a:rPr lang="fr-FR" sz="1100" dirty="0">
                <a:solidFill>
                  <a:srgbClr val="000000"/>
                </a:solidFill>
                <a:latin typeface="Consolas" panose="020B0609020204030204" pitchFamily="49" charset="0"/>
              </a:rPr>
              <a:t>, 1),</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'c'</a:t>
            </a:r>
            <a:r>
              <a:rPr lang="fr-FR" sz="1100" dirty="0">
                <a:solidFill>
                  <a:srgbClr val="000000"/>
                </a:solidFill>
                <a:latin typeface="Consolas" panose="020B0609020204030204" pitchFamily="49" charset="0"/>
              </a:rPr>
              <a:t>, 2)]  </a:t>
            </a:r>
            <a:endParaRPr lang="fr-FR" sz="1100" b="0" i="0" dirty="0">
              <a:solidFill>
                <a:srgbClr val="5C5C5C"/>
              </a:solidFill>
              <a:effectLst/>
              <a:latin typeface="Consolas" panose="020B0609020204030204" pitchFamily="49" charset="0"/>
            </a:endParaRPr>
          </a:p>
        </p:txBody>
      </p:sp>
      <p:sp>
        <p:nvSpPr>
          <p:cNvPr id="11" name="Rectangle 10"/>
          <p:cNvSpPr/>
          <p:nvPr/>
        </p:nvSpPr>
        <p:spPr>
          <a:xfrm>
            <a:off x="8132821" y="2904061"/>
            <a:ext cx="3515893" cy="1954381"/>
          </a:xfrm>
          <a:prstGeom prst="rect">
            <a:avLst/>
          </a:prstGeom>
        </p:spPr>
        <p:txBody>
          <a:bodyPr wrap="square">
            <a:spAutoFit/>
          </a:bodyPr>
          <a:lstStyle/>
          <a:p>
            <a:r>
              <a:rPr lang="fr-FR" sz="1100" dirty="0">
                <a:solidFill>
                  <a:srgbClr val="000000"/>
                </a:solidFill>
                <a:latin typeface="Consolas" panose="020B0609020204030204" pitchFamily="49" charset="0"/>
              </a:rPr>
              <a:t>&gt;&gt;&gt; </a:t>
            </a:r>
            <a:r>
              <a:rPr lang="fr-FR" sz="1100" dirty="0" err="1">
                <a:solidFill>
                  <a:srgbClr val="000000"/>
                </a:solidFill>
                <a:latin typeface="Consolas" panose="020B0609020204030204" pitchFamily="49" charset="0"/>
              </a:rPr>
              <a:t>infinite</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iter</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itertools.cycle</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'abc'</a:t>
            </a:r>
            <a:r>
              <a:rPr lang="fr-FR" sz="1100" dirty="0">
                <a:solidFill>
                  <a:srgbClr val="000000"/>
                </a:solidFill>
                <a:latin typeface="Consolas" panose="020B0609020204030204" pitchFamily="49" charset="0"/>
              </a:rPr>
              <a:t>))</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&gt;&gt;&gt; </a:t>
            </a:r>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next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infinite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FF"/>
                </a:solidFill>
                <a:latin typeface="Consolas" panose="020B0609020204030204" pitchFamily="49" charset="0"/>
              </a:rPr>
              <a:t>'a'</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&gt;&gt;&gt; </a:t>
            </a:r>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next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infinite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FF"/>
                </a:solidFill>
                <a:latin typeface="Consolas" panose="020B0609020204030204" pitchFamily="49" charset="0"/>
              </a:rPr>
              <a:t>'b'</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&gt;&gt;&gt; </a:t>
            </a:r>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next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infinite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FF"/>
                </a:solidFill>
                <a:latin typeface="Consolas" panose="020B0609020204030204" pitchFamily="49" charset="0"/>
              </a:rPr>
              <a:t>'c'</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&gt;&gt;&gt; </a:t>
            </a:r>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next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infinite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FF"/>
                </a:solidFill>
                <a:latin typeface="Consolas" panose="020B0609020204030204" pitchFamily="49" charset="0"/>
              </a:rPr>
              <a:t>'a'</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&gt;&gt;&gt; </a:t>
            </a:r>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next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infinite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FF"/>
                </a:solidFill>
                <a:latin typeface="Consolas" panose="020B0609020204030204" pitchFamily="49" charset="0"/>
              </a:rPr>
              <a:t>'b'</a:t>
            </a:r>
            <a:r>
              <a:rPr lang="fr-FR" sz="1100" dirty="0">
                <a:solidFill>
                  <a:srgbClr val="000000"/>
                </a:solidFill>
                <a:latin typeface="Consolas" panose="020B0609020204030204" pitchFamily="49" charset="0"/>
              </a:rPr>
              <a:t>  </a:t>
            </a:r>
            <a:endParaRPr lang="fr-FR" sz="11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458903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867"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6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56" name="Rectangle 55"/>
          <p:cNvSpPr/>
          <p:nvPr/>
        </p:nvSpPr>
        <p:spPr>
          <a:xfrm>
            <a:off x="4545875" y="1592759"/>
            <a:ext cx="4057791" cy="725605"/>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5" name="Rectangle 54"/>
          <p:cNvSpPr/>
          <p:nvPr/>
        </p:nvSpPr>
        <p:spPr>
          <a:xfrm>
            <a:off x="4528256" y="2714357"/>
            <a:ext cx="4049485" cy="916096"/>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4" name="Rectangle 53"/>
          <p:cNvSpPr/>
          <p:nvPr/>
        </p:nvSpPr>
        <p:spPr>
          <a:xfrm>
            <a:off x="4528256" y="4133453"/>
            <a:ext cx="4049485" cy="2535079"/>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Title 1"/>
          <p:cNvSpPr>
            <a:spLocks noGrp="1"/>
          </p:cNvSpPr>
          <p:nvPr>
            <p:ph type="title"/>
          </p:nvPr>
        </p:nvSpPr>
        <p:spPr>
          <a:xfrm>
            <a:off x="649055" y="1241239"/>
            <a:ext cx="3127881" cy="865935"/>
          </a:xfrm>
        </p:spPr>
        <p:txBody>
          <a:bodyPr/>
          <a:lstStyle/>
          <a:p>
            <a:r>
              <a:rPr lang="fr-FR" sz="3600" dirty="0"/>
              <a:t>Collections module(I)</a:t>
            </a:r>
            <a:endParaRPr lang="en-US" sz="3600" dirty="0"/>
          </a:p>
        </p:txBody>
      </p:sp>
      <p:sp>
        <p:nvSpPr>
          <p:cNvPr id="31" name="TextBox 30"/>
          <p:cNvSpPr txBox="1"/>
          <p:nvPr/>
        </p:nvSpPr>
        <p:spPr>
          <a:xfrm>
            <a:off x="452604" y="3240601"/>
            <a:ext cx="2945352" cy="11538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bg1"/>
              </a:buClr>
              <a:buSzPct val="100000"/>
            </a:pPr>
            <a:r>
              <a:rPr lang="en-US" dirty="0">
                <a:solidFill>
                  <a:srgbClr val="FFFFFF"/>
                </a:solidFill>
                <a:latin typeface="Trebuchet MS" panose="020B0603020202020204" pitchFamily="34" charset="0"/>
              </a:rPr>
              <a:t>Implements specialized datatypes as alternatives of general purpose collections (list, tuple </a:t>
            </a:r>
            <a:r>
              <a:rPr lang="en-US" dirty="0" err="1">
                <a:solidFill>
                  <a:srgbClr val="FFFFFF"/>
                </a:solidFill>
                <a:latin typeface="Trebuchet MS" panose="020B0603020202020204" pitchFamily="34" charset="0"/>
              </a:rPr>
              <a:t>etc</a:t>
            </a:r>
            <a:r>
              <a:rPr lang="en-US" dirty="0">
                <a:solidFill>
                  <a:srgbClr val="FFFFFF"/>
                </a:solidFill>
                <a:latin typeface="Trebuchet MS" panose="020B0603020202020204" pitchFamily="34" charset="0"/>
              </a:rPr>
              <a:t>…)</a:t>
            </a:r>
          </a:p>
        </p:txBody>
      </p:sp>
      <p:sp>
        <p:nvSpPr>
          <p:cNvPr id="5" name="TextBox 4"/>
          <p:cNvSpPr txBox="1"/>
          <p:nvPr/>
        </p:nvSpPr>
        <p:spPr>
          <a:xfrm>
            <a:off x="4438992" y="870886"/>
            <a:ext cx="1208314" cy="3703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2000" dirty="0" err="1">
                <a:solidFill>
                  <a:srgbClr val="29BA74"/>
                </a:solidFill>
              </a:rPr>
              <a:t>Counter</a:t>
            </a:r>
            <a:endParaRPr lang="en-US" sz="2000" dirty="0" err="1">
              <a:solidFill>
                <a:srgbClr val="29BA74"/>
              </a:solidFill>
            </a:endParaRPr>
          </a:p>
        </p:txBody>
      </p:sp>
      <p:sp>
        <p:nvSpPr>
          <p:cNvPr id="10" name="TextBox 9"/>
          <p:cNvSpPr txBox="1"/>
          <p:nvPr/>
        </p:nvSpPr>
        <p:spPr>
          <a:xfrm>
            <a:off x="3899261" y="1284509"/>
            <a:ext cx="2227217" cy="30172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575757"/>
                </a:solidFill>
              </a:rPr>
              <a:t>Initializing</a:t>
            </a:r>
          </a:p>
        </p:txBody>
      </p:sp>
      <p:sp>
        <p:nvSpPr>
          <p:cNvPr id="35" name="TextBox 34"/>
          <p:cNvSpPr txBox="1"/>
          <p:nvPr/>
        </p:nvSpPr>
        <p:spPr>
          <a:xfrm>
            <a:off x="4090518" y="2298792"/>
            <a:ext cx="2227217" cy="5963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Accessing Counts</a:t>
            </a:r>
          </a:p>
        </p:txBody>
      </p:sp>
      <p:sp>
        <p:nvSpPr>
          <p:cNvPr id="36" name="TextBox 35"/>
          <p:cNvSpPr txBox="1"/>
          <p:nvPr/>
        </p:nvSpPr>
        <p:spPr>
          <a:xfrm>
            <a:off x="8603666" y="2835925"/>
            <a:ext cx="2227217" cy="5963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7F7F7F"/>
                </a:solidFill>
              </a:rPr>
              <a:t>['a', 'a', 'b', 'b', 'b', 'c']</a:t>
            </a:r>
          </a:p>
        </p:txBody>
      </p:sp>
      <p:sp>
        <p:nvSpPr>
          <p:cNvPr id="48" name="Rectangle 14"/>
          <p:cNvSpPr>
            <a:spLocks noChangeArrowheads="1"/>
          </p:cNvSpPr>
          <p:nvPr/>
        </p:nvSpPr>
        <p:spPr bwMode="auto">
          <a:xfrm>
            <a:off x="8603666" y="4110386"/>
            <a:ext cx="3308693" cy="246221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r>
              <a:rPr lang="en-US" altLang="en-US" sz="1100" dirty="0">
                <a:solidFill>
                  <a:srgbClr val="7F7F7F"/>
                </a:solidFill>
              </a:rPr>
              <a:t>C1: Counter({'b': 3, 'a': 2, 'c': 1})</a:t>
            </a:r>
            <a:br>
              <a:rPr lang="en-US" altLang="en-US" sz="1100" dirty="0">
                <a:solidFill>
                  <a:srgbClr val="7F7F7F"/>
                </a:solidFill>
              </a:rPr>
            </a:br>
            <a:r>
              <a:rPr lang="en-US" altLang="en-US" sz="1100" dirty="0">
                <a:solidFill>
                  <a:srgbClr val="7F7F7F"/>
                </a:solidFill>
              </a:rPr>
              <a:t>C2: Counter({'a': 1, 'b': 1, 'c': 1, 'd': 1, 'e': 1, 'f': 1})</a:t>
            </a:r>
            <a:br>
              <a:rPr lang="en-US" altLang="en-US" sz="1100" dirty="0">
                <a:solidFill>
                  <a:srgbClr val="7F7F7F"/>
                </a:solidFill>
              </a:rPr>
            </a:br>
            <a:r>
              <a:rPr lang="en-US" altLang="en-US" sz="1100" dirty="0">
                <a:solidFill>
                  <a:srgbClr val="7F7F7F"/>
                </a:solidFill>
              </a:rPr>
              <a:t/>
            </a:r>
            <a:br>
              <a:rPr lang="en-US" altLang="en-US" sz="1100" dirty="0">
                <a:solidFill>
                  <a:srgbClr val="7F7F7F"/>
                </a:solidFill>
              </a:rPr>
            </a:br>
            <a:r>
              <a:rPr lang="en-US" altLang="en-US" sz="1100" dirty="0">
                <a:solidFill>
                  <a:srgbClr val="7F7F7F"/>
                </a:solidFill>
              </a:rPr>
              <a:t>Combined counts:</a:t>
            </a:r>
            <a:br>
              <a:rPr lang="en-US" altLang="en-US" sz="1100" dirty="0">
                <a:solidFill>
                  <a:srgbClr val="7F7F7F"/>
                </a:solidFill>
              </a:rPr>
            </a:br>
            <a:r>
              <a:rPr lang="en-US" altLang="en-US" sz="1100" dirty="0">
                <a:solidFill>
                  <a:srgbClr val="7F7F7F"/>
                </a:solidFill>
              </a:rPr>
              <a:t>Counter({'b': 4, 'a': 3, 'c': 2, 'd': 1, 'e': 1, 'f': 1})</a:t>
            </a:r>
            <a:br>
              <a:rPr lang="en-US" altLang="en-US" sz="1100" dirty="0">
                <a:solidFill>
                  <a:srgbClr val="7F7F7F"/>
                </a:solidFill>
              </a:rPr>
            </a:br>
            <a:r>
              <a:rPr lang="en-US" altLang="en-US" sz="1100" dirty="0">
                <a:solidFill>
                  <a:srgbClr val="7F7F7F"/>
                </a:solidFill>
              </a:rPr>
              <a:t/>
            </a:r>
            <a:br>
              <a:rPr lang="en-US" altLang="en-US" sz="1100" dirty="0">
                <a:solidFill>
                  <a:srgbClr val="7F7F7F"/>
                </a:solidFill>
              </a:rPr>
            </a:br>
            <a:r>
              <a:rPr lang="en-US" altLang="en-US" sz="1100" dirty="0">
                <a:solidFill>
                  <a:srgbClr val="7F7F7F"/>
                </a:solidFill>
              </a:rPr>
              <a:t>Subtraction:</a:t>
            </a:r>
            <a:br>
              <a:rPr lang="en-US" altLang="en-US" sz="1100" dirty="0">
                <a:solidFill>
                  <a:srgbClr val="7F7F7F"/>
                </a:solidFill>
              </a:rPr>
            </a:br>
            <a:r>
              <a:rPr lang="en-US" altLang="en-US" sz="1100" dirty="0">
                <a:solidFill>
                  <a:srgbClr val="7F7F7F"/>
                </a:solidFill>
              </a:rPr>
              <a:t>Counter({'b': 2, 'a': 1})</a:t>
            </a:r>
            <a:br>
              <a:rPr lang="en-US" altLang="en-US" sz="1100" dirty="0">
                <a:solidFill>
                  <a:srgbClr val="7F7F7F"/>
                </a:solidFill>
              </a:rPr>
            </a:br>
            <a:r>
              <a:rPr lang="en-US" altLang="en-US" sz="1100" dirty="0">
                <a:solidFill>
                  <a:srgbClr val="7F7F7F"/>
                </a:solidFill>
              </a:rPr>
              <a:t/>
            </a:r>
            <a:br>
              <a:rPr lang="en-US" altLang="en-US" sz="1100" dirty="0">
                <a:solidFill>
                  <a:srgbClr val="7F7F7F"/>
                </a:solidFill>
              </a:rPr>
            </a:br>
            <a:r>
              <a:rPr lang="en-US" altLang="en-US" sz="1100" dirty="0">
                <a:solidFill>
                  <a:srgbClr val="7F7F7F"/>
                </a:solidFill>
              </a:rPr>
              <a:t>Intersection (taking positive minimums):</a:t>
            </a:r>
            <a:br>
              <a:rPr lang="en-US" altLang="en-US" sz="1100" dirty="0">
                <a:solidFill>
                  <a:srgbClr val="7F7F7F"/>
                </a:solidFill>
              </a:rPr>
            </a:br>
            <a:r>
              <a:rPr lang="en-US" altLang="en-US" sz="1100" dirty="0">
                <a:solidFill>
                  <a:srgbClr val="7F7F7F"/>
                </a:solidFill>
              </a:rPr>
              <a:t>Counter({'a': 1, 'b': 1, 'c': 1})</a:t>
            </a:r>
          </a:p>
        </p:txBody>
      </p:sp>
      <p:sp>
        <p:nvSpPr>
          <p:cNvPr id="50" name="TextBox 49"/>
          <p:cNvSpPr txBox="1"/>
          <p:nvPr/>
        </p:nvSpPr>
        <p:spPr>
          <a:xfrm>
            <a:off x="8603666" y="3172405"/>
            <a:ext cx="2227217" cy="5963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7F7F7F"/>
                </a:solidFill>
              </a:rPr>
              <a:t>[('b', 3), ('a', 2), ('c', 1)]</a:t>
            </a:r>
          </a:p>
        </p:txBody>
      </p:sp>
      <p:sp>
        <p:nvSpPr>
          <p:cNvPr id="51" name="TextBox 50"/>
          <p:cNvSpPr txBox="1"/>
          <p:nvPr/>
        </p:nvSpPr>
        <p:spPr>
          <a:xfrm>
            <a:off x="4417061" y="3710354"/>
            <a:ext cx="2227217" cy="5963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Operations</a:t>
            </a:r>
          </a:p>
        </p:txBody>
      </p:sp>
      <p:sp>
        <p:nvSpPr>
          <p:cNvPr id="52" name="TextBox 51"/>
          <p:cNvSpPr txBox="1"/>
          <p:nvPr/>
        </p:nvSpPr>
        <p:spPr>
          <a:xfrm>
            <a:off x="8646274" y="870886"/>
            <a:ext cx="1208314" cy="3703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2000" dirty="0">
                <a:solidFill>
                  <a:srgbClr val="29BA74"/>
                </a:solidFill>
              </a:rPr>
              <a:t>Output</a:t>
            </a:r>
            <a:endParaRPr lang="en-US" sz="2000" dirty="0" err="1">
              <a:solidFill>
                <a:srgbClr val="29BA74"/>
              </a:solidFill>
            </a:endParaRPr>
          </a:p>
        </p:txBody>
      </p:sp>
      <p:sp>
        <p:nvSpPr>
          <p:cNvPr id="53" name="TextBox 52"/>
          <p:cNvSpPr txBox="1"/>
          <p:nvPr/>
        </p:nvSpPr>
        <p:spPr>
          <a:xfrm>
            <a:off x="8603666" y="1722038"/>
            <a:ext cx="2227217" cy="5963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7F7F7F"/>
                </a:solidFill>
              </a:rPr>
              <a:t>Counter({'b': 3, 'a': 2, 'c': 1})</a:t>
            </a:r>
          </a:p>
          <a:p>
            <a:r>
              <a:rPr lang="en-US" sz="1100" dirty="0">
                <a:solidFill>
                  <a:srgbClr val="7F7F7F"/>
                </a:solidFill>
              </a:rPr>
              <a:t>Counter({'b': 3, 'a': 2, 'c': 1})</a:t>
            </a:r>
          </a:p>
          <a:p>
            <a:r>
              <a:rPr lang="en-US" sz="1100" dirty="0">
                <a:solidFill>
                  <a:srgbClr val="7F7F7F"/>
                </a:solidFill>
              </a:rPr>
              <a:t>Counter({'b': 3, 'a': 2, 'c': 1})</a:t>
            </a:r>
          </a:p>
        </p:txBody>
      </p:sp>
      <p:sp>
        <p:nvSpPr>
          <p:cNvPr id="7" name="Rectangle 6"/>
          <p:cNvSpPr/>
          <p:nvPr/>
        </p:nvSpPr>
        <p:spPr>
          <a:xfrm>
            <a:off x="4509032" y="1563484"/>
            <a:ext cx="6096000" cy="769441"/>
          </a:xfrm>
          <a:prstGeom prst="rect">
            <a:avLst/>
          </a:prstGeom>
        </p:spPr>
        <p:txBody>
          <a:bodyPr>
            <a:spAutoFit/>
          </a:bodyPr>
          <a:lstStyle/>
          <a:p>
            <a:r>
              <a:rPr lang="en-US" sz="1100" b="1" dirty="0">
                <a:solidFill>
                  <a:srgbClr val="006699"/>
                </a:solidFill>
                <a:latin typeface="Consolas" panose="020B0609020204030204" pitchFamily="49" charset="0"/>
              </a:rPr>
              <a:t>from</a:t>
            </a:r>
            <a:r>
              <a:rPr lang="en-US" sz="1100" dirty="0">
                <a:solidFill>
                  <a:srgbClr val="000000"/>
                </a:solidFill>
                <a:latin typeface="Consolas" panose="020B0609020204030204" pitchFamily="49" charset="0"/>
              </a:rPr>
              <a:t> collections </a:t>
            </a:r>
            <a:r>
              <a:rPr lang="en-US" sz="1100" b="1" dirty="0">
                <a:solidFill>
                  <a:srgbClr val="006699"/>
                </a:solidFill>
                <a:latin typeface="Consolas" panose="020B0609020204030204" pitchFamily="49" charset="0"/>
              </a:rPr>
              <a:t>import</a:t>
            </a:r>
            <a:r>
              <a:rPr lang="en-US" sz="1100" dirty="0">
                <a:solidFill>
                  <a:srgbClr val="000000"/>
                </a:solidFill>
                <a:latin typeface="Consolas" panose="020B0609020204030204" pitchFamily="49" charset="0"/>
              </a:rPr>
              <a:t> Counter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Counter([</a:t>
            </a:r>
            <a:r>
              <a:rPr lang="en-US" sz="1100" dirty="0">
                <a:solidFill>
                  <a:srgbClr val="0000FF"/>
                </a:solidFill>
                <a:latin typeface="Consolas" panose="020B0609020204030204" pitchFamily="49" charset="0"/>
              </a:rPr>
              <a:t>'a'</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'b'</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'b'</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'b'</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Counter({</a:t>
            </a:r>
            <a:r>
              <a:rPr lang="en-US" sz="1100" dirty="0">
                <a:solidFill>
                  <a:srgbClr val="0000FF"/>
                </a:solidFill>
                <a:latin typeface="Consolas" panose="020B0609020204030204" pitchFamily="49" charset="0"/>
              </a:rPr>
              <a:t>'a'</a:t>
            </a:r>
            <a:r>
              <a:rPr lang="en-US" sz="1100" dirty="0">
                <a:solidFill>
                  <a:srgbClr val="000000"/>
                </a:solidFill>
                <a:latin typeface="Consolas" panose="020B0609020204030204" pitchFamily="49" charset="0"/>
              </a:rPr>
              <a:t>: 2, </a:t>
            </a:r>
            <a:r>
              <a:rPr lang="en-US" sz="1100" dirty="0">
                <a:solidFill>
                  <a:srgbClr val="0000FF"/>
                </a:solidFill>
                <a:latin typeface="Consolas" panose="020B0609020204030204" pitchFamily="49" charset="0"/>
              </a:rPr>
              <a:t>'b'</a:t>
            </a:r>
            <a:r>
              <a:rPr lang="en-US" sz="1100" dirty="0">
                <a:solidFill>
                  <a:srgbClr val="000000"/>
                </a:solidFill>
                <a:latin typeface="Consolas" panose="020B0609020204030204" pitchFamily="49" charset="0"/>
              </a:rPr>
              <a:t>: 3, </a:t>
            </a:r>
            <a:r>
              <a:rPr lang="en-US" sz="1100" dirty="0">
                <a:solidFill>
                  <a:srgbClr val="0000FF"/>
                </a:solidFill>
                <a:latin typeface="Consolas" panose="020B0609020204030204" pitchFamily="49" charset="0"/>
              </a:rPr>
              <a:t>'c'</a:t>
            </a:r>
            <a:r>
              <a:rPr lang="en-US" sz="1100" dirty="0">
                <a:solidFill>
                  <a:srgbClr val="000000"/>
                </a:solidFill>
                <a:latin typeface="Consolas" panose="020B0609020204030204" pitchFamily="49" charset="0"/>
              </a:rPr>
              <a:t>: 1})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Counter(a=2, b=3, c=1)</a:t>
            </a:r>
            <a:endParaRPr lang="en-US" b="0" i="0" dirty="0">
              <a:solidFill>
                <a:srgbClr val="5C5C5C"/>
              </a:solidFill>
              <a:effectLst/>
              <a:latin typeface="Consolas" panose="020B0609020204030204" pitchFamily="49" charset="0"/>
            </a:endParaRPr>
          </a:p>
        </p:txBody>
      </p:sp>
      <p:sp>
        <p:nvSpPr>
          <p:cNvPr id="8" name="Rectangle 7"/>
          <p:cNvSpPr/>
          <p:nvPr/>
        </p:nvSpPr>
        <p:spPr>
          <a:xfrm>
            <a:off x="4536497" y="2682250"/>
            <a:ext cx="4031866" cy="938719"/>
          </a:xfrm>
          <a:prstGeom prst="rect">
            <a:avLst/>
          </a:prstGeom>
        </p:spPr>
        <p:txBody>
          <a:bodyPr wrap="square">
            <a:spAutoFit/>
          </a:bodyPr>
          <a:lstStyle/>
          <a:p>
            <a:r>
              <a:rPr lang="en-US" sz="1100" dirty="0">
                <a:solidFill>
                  <a:srgbClr val="000000"/>
                </a:solidFill>
                <a:latin typeface="Consolas" panose="020B0609020204030204" pitchFamily="49" charset="0"/>
              </a:rPr>
              <a:t>c = Counter([</a:t>
            </a:r>
            <a:r>
              <a:rPr lang="en-US" sz="1100" dirty="0">
                <a:solidFill>
                  <a:srgbClr val="0000FF"/>
                </a:solidFill>
                <a:latin typeface="Consolas" panose="020B0609020204030204" pitchFamily="49" charset="0"/>
              </a:rPr>
              <a:t>'a'</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'b'</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'b'</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'b'</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list(</a:t>
            </a:r>
            <a:r>
              <a:rPr lang="en-US" sz="1100" dirty="0" err="1">
                <a:solidFill>
                  <a:srgbClr val="000000"/>
                </a:solidFill>
                <a:latin typeface="Consolas" panose="020B0609020204030204" pitchFamily="49" charset="0"/>
              </a:rPr>
              <a:t>c.elements</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err="1">
                <a:solidFill>
                  <a:srgbClr val="000000"/>
                </a:solidFill>
                <a:latin typeface="Consolas" panose="020B0609020204030204" pitchFamily="49" charset="0"/>
              </a:rPr>
              <a:t>c.most_common</a:t>
            </a:r>
            <a:r>
              <a:rPr lang="en-US" sz="1100" dirty="0">
                <a:solidFill>
                  <a:srgbClr val="000000"/>
                </a:solidFill>
                <a:latin typeface="Consolas" panose="020B0609020204030204" pitchFamily="49" charset="0"/>
              </a:rPr>
              <a:t>()  </a:t>
            </a:r>
            <a:endParaRPr lang="en-US" sz="1100" b="0" i="0" dirty="0">
              <a:solidFill>
                <a:srgbClr val="5C5C5C"/>
              </a:solidFill>
              <a:effectLst/>
              <a:latin typeface="Consolas" panose="020B0609020204030204" pitchFamily="49" charset="0"/>
            </a:endParaRPr>
          </a:p>
        </p:txBody>
      </p:sp>
      <p:sp>
        <p:nvSpPr>
          <p:cNvPr id="9" name="Rectangle 8"/>
          <p:cNvSpPr/>
          <p:nvPr/>
        </p:nvSpPr>
        <p:spPr>
          <a:xfrm>
            <a:off x="4509032" y="4133453"/>
            <a:ext cx="6096000" cy="2462213"/>
          </a:xfrm>
          <a:prstGeom prst="rect">
            <a:avLst/>
          </a:prstGeom>
        </p:spPr>
        <p:txBody>
          <a:bodyPr>
            <a:spAutoFit/>
          </a:bodyPr>
          <a:lstStyle/>
          <a:p>
            <a:r>
              <a:rPr lang="fr-FR" sz="1100" dirty="0">
                <a:solidFill>
                  <a:srgbClr val="000000"/>
                </a:solidFill>
                <a:latin typeface="Consolas" panose="020B0609020204030204" pitchFamily="49" charset="0"/>
              </a:rPr>
              <a:t>c1 = </a:t>
            </a:r>
            <a:r>
              <a:rPr lang="fr-FR" sz="1100" dirty="0" err="1">
                <a:solidFill>
                  <a:srgbClr val="000000"/>
                </a:solidFill>
                <a:latin typeface="Consolas" panose="020B0609020204030204" pitchFamily="49" charset="0"/>
              </a:rPr>
              <a:t>Counter</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'b'</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'c'</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'a'</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'b'</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'b'</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c2 = </a:t>
            </a:r>
            <a:r>
              <a:rPr lang="fr-FR" sz="1100" dirty="0" err="1">
                <a:solidFill>
                  <a:srgbClr val="000000"/>
                </a:solidFill>
                <a:latin typeface="Consolas" panose="020B0609020204030204" pitchFamily="49" charset="0"/>
              </a:rPr>
              <a:t>Counter</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abcdef</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'c1:'</a:t>
            </a:r>
            <a:r>
              <a:rPr lang="fr-FR" sz="1100" dirty="0">
                <a:solidFill>
                  <a:srgbClr val="000000"/>
                </a:solidFill>
                <a:latin typeface="Consolas" panose="020B0609020204030204" pitchFamily="49" charset="0"/>
              </a:rPr>
              <a:t>, c1)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'c2:'</a:t>
            </a:r>
            <a:r>
              <a:rPr lang="fr-FR" sz="1100" dirty="0">
                <a:solidFill>
                  <a:srgbClr val="000000"/>
                </a:solidFill>
                <a:latin typeface="Consolas" panose="020B0609020204030204" pitchFamily="49" charset="0"/>
              </a:rPr>
              <a:t>, c2)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'\n </a:t>
            </a:r>
            <a:r>
              <a:rPr lang="fr-FR" sz="1100" dirty="0" err="1">
                <a:solidFill>
                  <a:srgbClr val="0000FF"/>
                </a:solidFill>
                <a:latin typeface="Consolas" panose="020B0609020204030204" pitchFamily="49" charset="0"/>
              </a:rPr>
              <a:t>Combined</a:t>
            </a:r>
            <a:r>
              <a:rPr lang="fr-FR" sz="1100" dirty="0">
                <a:solidFill>
                  <a:srgbClr val="0000FF"/>
                </a:solidFill>
                <a:latin typeface="Consolas" panose="020B0609020204030204" pitchFamily="49" charset="0"/>
              </a:rPr>
              <a:t> </a:t>
            </a:r>
            <a:r>
              <a:rPr lang="fr-FR" sz="1100" dirty="0" err="1">
                <a:solidFill>
                  <a:srgbClr val="0000FF"/>
                </a:solidFill>
                <a:latin typeface="Consolas" panose="020B0609020204030204" pitchFamily="49" charset="0"/>
              </a:rPr>
              <a:t>counts</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(c1 + c2)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'\n </a:t>
            </a:r>
            <a:r>
              <a:rPr lang="fr-FR" sz="1100" dirty="0" err="1">
                <a:solidFill>
                  <a:srgbClr val="0000FF"/>
                </a:solidFill>
                <a:latin typeface="Consolas" panose="020B0609020204030204" pitchFamily="49" charset="0"/>
              </a:rPr>
              <a:t>Substraction</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(c1 - c2)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'\n Intersection (</a:t>
            </a:r>
            <a:r>
              <a:rPr lang="fr-FR" sz="1100" dirty="0" err="1">
                <a:solidFill>
                  <a:srgbClr val="0000FF"/>
                </a:solidFill>
                <a:latin typeface="Consolas" panose="020B0609020204030204" pitchFamily="49" charset="0"/>
              </a:rPr>
              <a:t>taking</a:t>
            </a:r>
            <a:r>
              <a:rPr lang="fr-FR" sz="1100" dirty="0">
                <a:solidFill>
                  <a:srgbClr val="0000FF"/>
                </a:solidFill>
                <a:latin typeface="Consolas" panose="020B0609020204030204" pitchFamily="49" charset="0"/>
              </a:rPr>
              <a:t> positive minimums):'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(c1 &amp; c2)  </a:t>
            </a:r>
            <a:endParaRPr lang="fr-FR" sz="11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727868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889"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6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28650" y="1223286"/>
            <a:ext cx="3127881" cy="911091"/>
          </a:xfrm>
        </p:spPr>
        <p:txBody>
          <a:bodyPr/>
          <a:lstStyle/>
          <a:p>
            <a:r>
              <a:rPr lang="en-US" sz="3600" dirty="0"/>
              <a:t>Collections module(II)</a:t>
            </a:r>
          </a:p>
        </p:txBody>
      </p:sp>
      <p:sp>
        <p:nvSpPr>
          <p:cNvPr id="5" name="TextBox 4"/>
          <p:cNvSpPr txBox="1"/>
          <p:nvPr/>
        </p:nvSpPr>
        <p:spPr>
          <a:xfrm>
            <a:off x="4424764" y="1038110"/>
            <a:ext cx="1773561" cy="3703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err="1">
                <a:solidFill>
                  <a:srgbClr val="29BA74"/>
                </a:solidFill>
              </a:rPr>
              <a:t>Defaultdict</a:t>
            </a:r>
            <a:endParaRPr lang="en-US" sz="2000" dirty="0">
              <a:solidFill>
                <a:srgbClr val="29BA74"/>
              </a:solidFill>
            </a:endParaRPr>
          </a:p>
        </p:txBody>
      </p:sp>
      <p:sp>
        <p:nvSpPr>
          <p:cNvPr id="7" name="TextBox 6"/>
          <p:cNvSpPr txBox="1"/>
          <p:nvPr/>
        </p:nvSpPr>
        <p:spPr>
          <a:xfrm>
            <a:off x="6551028" y="798744"/>
            <a:ext cx="3546565" cy="8490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Works as a python dictionary except it does not throw a </a:t>
            </a:r>
            <a:r>
              <a:rPr lang="en-US" sz="1400" dirty="0" err="1">
                <a:solidFill>
                  <a:srgbClr val="575757"/>
                </a:solidFill>
              </a:rPr>
              <a:t>KeyError</a:t>
            </a:r>
            <a:r>
              <a:rPr lang="en-US" sz="1400" dirty="0">
                <a:solidFill>
                  <a:srgbClr val="575757"/>
                </a:solidFill>
              </a:rPr>
              <a:t> when trying to access a non-existent key</a:t>
            </a:r>
          </a:p>
        </p:txBody>
      </p:sp>
      <p:sp>
        <p:nvSpPr>
          <p:cNvPr id="22" name="TextBox 21"/>
          <p:cNvSpPr txBox="1"/>
          <p:nvPr/>
        </p:nvSpPr>
        <p:spPr>
          <a:xfrm>
            <a:off x="6551027" y="1945249"/>
            <a:ext cx="3546565" cy="8490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Dictionary where keys maintain the order in which they are inserted</a:t>
            </a:r>
          </a:p>
        </p:txBody>
      </p:sp>
      <p:sp>
        <p:nvSpPr>
          <p:cNvPr id="23" name="TextBox 22"/>
          <p:cNvSpPr txBox="1"/>
          <p:nvPr/>
        </p:nvSpPr>
        <p:spPr>
          <a:xfrm>
            <a:off x="4424763" y="2184616"/>
            <a:ext cx="1773561" cy="3703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err="1">
                <a:solidFill>
                  <a:srgbClr val="29BA74"/>
                </a:solidFill>
              </a:rPr>
              <a:t>OrderedDict</a:t>
            </a:r>
            <a:endParaRPr lang="en-US" sz="2000" dirty="0">
              <a:solidFill>
                <a:srgbClr val="29BA74"/>
              </a:solidFill>
            </a:endParaRPr>
          </a:p>
        </p:txBody>
      </p:sp>
      <p:grpSp>
        <p:nvGrpSpPr>
          <p:cNvPr id="15" name="Group 14"/>
          <p:cNvGrpSpPr/>
          <p:nvPr/>
        </p:nvGrpSpPr>
        <p:grpSpPr>
          <a:xfrm>
            <a:off x="4424763" y="3091754"/>
            <a:ext cx="5672828" cy="849086"/>
            <a:chOff x="4424761" y="5384763"/>
            <a:chExt cx="5672828" cy="849086"/>
          </a:xfrm>
        </p:grpSpPr>
        <p:sp>
          <p:nvSpPr>
            <p:cNvPr id="28" name="TextBox 27"/>
            <p:cNvSpPr txBox="1"/>
            <p:nvPr/>
          </p:nvSpPr>
          <p:spPr>
            <a:xfrm>
              <a:off x="4424761" y="5624130"/>
              <a:ext cx="1773561" cy="3703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err="1">
                  <a:solidFill>
                    <a:srgbClr val="29BA74"/>
                  </a:solidFill>
                </a:rPr>
                <a:t>Namedtuple</a:t>
              </a:r>
              <a:endParaRPr lang="en-US" sz="2000" dirty="0">
                <a:solidFill>
                  <a:srgbClr val="29BA74"/>
                </a:solidFill>
              </a:endParaRPr>
            </a:p>
          </p:txBody>
        </p:sp>
        <p:sp>
          <p:nvSpPr>
            <p:cNvPr id="29" name="TextBox 28"/>
            <p:cNvSpPr txBox="1"/>
            <p:nvPr/>
          </p:nvSpPr>
          <p:spPr>
            <a:xfrm>
              <a:off x="6551024" y="5384763"/>
              <a:ext cx="3546565" cy="8490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Returns a tuple with names for each position in the tuple</a:t>
              </a:r>
            </a:p>
          </p:txBody>
        </p:sp>
      </p:grpSp>
      <p:sp>
        <p:nvSpPr>
          <p:cNvPr id="26" name="TextBox 25"/>
          <p:cNvSpPr txBox="1"/>
          <p:nvPr/>
        </p:nvSpPr>
        <p:spPr>
          <a:xfrm>
            <a:off x="4424762" y="4477626"/>
            <a:ext cx="1773561" cy="3703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err="1">
                <a:solidFill>
                  <a:srgbClr val="29BA74"/>
                </a:solidFill>
              </a:rPr>
              <a:t>Chainmap</a:t>
            </a:r>
            <a:endParaRPr lang="en-US" sz="2000" dirty="0">
              <a:solidFill>
                <a:srgbClr val="29BA74"/>
              </a:solidFill>
            </a:endParaRPr>
          </a:p>
        </p:txBody>
      </p:sp>
      <p:sp>
        <p:nvSpPr>
          <p:cNvPr id="27" name="TextBox 26"/>
          <p:cNvSpPr txBox="1"/>
          <p:nvPr/>
        </p:nvSpPr>
        <p:spPr>
          <a:xfrm>
            <a:off x="6551025" y="4238259"/>
            <a:ext cx="3546565" cy="8490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Used to combine several dictionaries of mappings. Returns a list of dictionaries</a:t>
            </a:r>
          </a:p>
        </p:txBody>
      </p:sp>
      <p:grpSp>
        <p:nvGrpSpPr>
          <p:cNvPr id="16" name="Group 15"/>
          <p:cNvGrpSpPr/>
          <p:nvPr/>
        </p:nvGrpSpPr>
        <p:grpSpPr>
          <a:xfrm>
            <a:off x="4424761" y="5384763"/>
            <a:ext cx="5672828" cy="849086"/>
            <a:chOff x="4424763" y="3091754"/>
            <a:chExt cx="5672828" cy="849086"/>
          </a:xfrm>
        </p:grpSpPr>
        <p:sp>
          <p:nvSpPr>
            <p:cNvPr id="24" name="TextBox 23"/>
            <p:cNvSpPr txBox="1"/>
            <p:nvPr/>
          </p:nvSpPr>
          <p:spPr>
            <a:xfrm>
              <a:off x="4424763" y="3331120"/>
              <a:ext cx="1773561" cy="3703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err="1">
                  <a:solidFill>
                    <a:srgbClr val="29BA74"/>
                  </a:solidFill>
                </a:rPr>
                <a:t>Deque</a:t>
              </a:r>
              <a:endParaRPr lang="en-US" sz="2000" dirty="0">
                <a:solidFill>
                  <a:srgbClr val="29BA74"/>
                </a:solidFill>
              </a:endParaRPr>
            </a:p>
          </p:txBody>
        </p:sp>
        <p:sp>
          <p:nvSpPr>
            <p:cNvPr id="25" name="TextBox 24"/>
            <p:cNvSpPr txBox="1"/>
            <p:nvPr/>
          </p:nvSpPr>
          <p:spPr>
            <a:xfrm>
              <a:off x="6551026" y="3091754"/>
              <a:ext cx="3546565" cy="8490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List optimized for inserting and removing items</a:t>
              </a:r>
            </a:p>
          </p:txBody>
        </p:sp>
      </p:grpSp>
    </p:spTree>
    <p:extLst>
      <p:ext uri="{BB962C8B-B14F-4D97-AF65-F5344CB8AC3E}">
        <p14:creationId xmlns:p14="http://schemas.microsoft.com/office/powerpoint/2010/main" val="2487634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hlinkClick r:id="rId21" action="ppaction://hlinksldjump"/>
          </p:cNvPr>
          <p:cNvSpPr/>
          <p:nvPr>
            <p:custDataLst>
              <p:tags r:id="rId3"/>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Annexes</a:t>
            </a:r>
          </a:p>
        </p:txBody>
      </p:sp>
      <p:sp>
        <p:nvSpPr>
          <p:cNvPr id="33" name="Oval 32"/>
          <p:cNvSpPr/>
          <p:nvPr>
            <p:custDataLst>
              <p:tags r:id="rId4"/>
            </p:custDataLst>
          </p:nvPr>
        </p:nvSpPr>
        <p:spPr>
          <a:xfrm>
            <a:off x="4714058" y="4651518"/>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32" name="Picture 31"/>
          <p:cNvPicPr>
            <a:picLocks/>
          </p:cNvPicPr>
          <p:nvPr>
            <p:custDataLst>
              <p:tags r:id="rId5"/>
            </p:custDataLst>
          </p:nvPr>
        </p:nvPicPr>
        <p:blipFill>
          <a:blip r:embed="rId22">
            <a:extLst>
              <a:ext uri="{28A0092B-C50C-407E-A947-70E740481C1C}">
                <a14:useLocalDpi xmlns:a14="http://schemas.microsoft.com/office/drawing/2010/main" val="0"/>
              </a:ext>
            </a:extLst>
          </a:blip>
          <a:stretch>
            <a:fillRect/>
          </a:stretch>
        </p:blipFill>
        <p:spPr>
          <a:xfrm>
            <a:off x="4714058" y="4651518"/>
            <a:ext cx="293147" cy="292608"/>
          </a:xfrm>
          <a:prstGeom prst="rect">
            <a:avLst/>
          </a:prstGeom>
        </p:spPr>
      </p:pic>
      <p:sp>
        <p:nvSpPr>
          <p:cNvPr id="31" name="Rectangle 30">
            <a:hlinkClick r:id="rId23" action="ppaction://hlinksldjump"/>
          </p:cNvPr>
          <p:cNvSpPr/>
          <p:nvPr>
            <p:custDataLst>
              <p:tags r:id="rId6"/>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100000"/>
                  </a:schemeClr>
                </a:solidFill>
                <a:latin typeface="Trebuchet MS" panose="020B0603020202020204" pitchFamily="34" charset="0"/>
              </a:rPr>
              <a:t>Decorator</a:t>
            </a:r>
          </a:p>
        </p:txBody>
      </p:sp>
      <p:sp>
        <p:nvSpPr>
          <p:cNvPr id="30" name="Rectangle 29">
            <a:hlinkClick r:id="rId24" action="ppaction://hlinksldjump"/>
          </p:cNvPr>
          <p:cNvSpPr/>
          <p:nvPr>
            <p:custDataLst>
              <p:tags r:id="rId7"/>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Generator</a:t>
            </a:r>
          </a:p>
        </p:txBody>
      </p:sp>
      <p:sp>
        <p:nvSpPr>
          <p:cNvPr id="29" name="Rectangle 28">
            <a:hlinkClick r:id="rId25" action="ppaction://hlinksldjump"/>
          </p:cNvPr>
          <p:cNvSpPr/>
          <p:nvPr>
            <p:custDataLst>
              <p:tags r:id="rId8"/>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Functional traits</a:t>
            </a:r>
          </a:p>
        </p:txBody>
      </p:sp>
      <p:sp>
        <p:nvSpPr>
          <p:cNvPr id="28" name="Rectangle 27">
            <a:hlinkClick r:id="rId26" action="ppaction://hlinksldjump"/>
          </p:cNvPr>
          <p:cNvSpPr/>
          <p:nvPr>
            <p:custDataLst>
              <p:tags r:id="rId9"/>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Iterables</a:t>
            </a:r>
          </a:p>
        </p:txBody>
      </p:sp>
      <p:sp>
        <p:nvSpPr>
          <p:cNvPr id="27" name="Rectangle 26">
            <a:hlinkClick r:id="rId27" action="ppaction://hlinksldjump"/>
          </p:cNvPr>
          <p:cNvSpPr/>
          <p:nvPr>
            <p:custDataLst>
              <p:tags r:id="rId10"/>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Advanced Python</a:t>
            </a:r>
          </a:p>
        </p:txBody>
      </p:sp>
      <p:sp>
        <p:nvSpPr>
          <p:cNvPr id="26" name="Rectangle 25">
            <a:hlinkClick r:id="rId28" action="ppaction://hlinksldjump"/>
          </p:cNvPr>
          <p:cNvSpPr/>
          <p:nvPr>
            <p:custDataLst>
              <p:tags r:id="rId11"/>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Modules</a:t>
            </a:r>
          </a:p>
        </p:txBody>
      </p:sp>
      <p:sp>
        <p:nvSpPr>
          <p:cNvPr id="25" name="Rectangle 24">
            <a:hlinkClick r:id="rId29" action="ppaction://hlinksldjump"/>
          </p:cNvPr>
          <p:cNvSpPr/>
          <p:nvPr>
            <p:custDataLst>
              <p:tags r:id="rId12"/>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Functions</a:t>
            </a:r>
          </a:p>
        </p:txBody>
      </p:sp>
      <p:sp>
        <p:nvSpPr>
          <p:cNvPr id="24" name="Rectangle 23">
            <a:hlinkClick r:id="rId30" action="ppaction://hlinksldjump"/>
          </p:cNvPr>
          <p:cNvSpPr/>
          <p:nvPr>
            <p:custDataLst>
              <p:tags r:id="rId13"/>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Control structures</a:t>
            </a:r>
          </a:p>
        </p:txBody>
      </p:sp>
      <p:sp>
        <p:nvSpPr>
          <p:cNvPr id="23" name="Rectangle 22">
            <a:hlinkClick r:id="rId31" action="ppaction://hlinksldjump"/>
          </p:cNvPr>
          <p:cNvSpPr/>
          <p:nvPr>
            <p:custDataLst>
              <p:tags r:id="rId14"/>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Expressions</a:t>
            </a:r>
          </a:p>
        </p:txBody>
      </p:sp>
      <p:sp>
        <p:nvSpPr>
          <p:cNvPr id="22" name="Rectangle 21">
            <a:hlinkClick r:id="rId32" action="ppaction://hlinksldjump"/>
          </p:cNvPr>
          <p:cNvSpPr/>
          <p:nvPr>
            <p:custDataLst>
              <p:tags r:id="rId15"/>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Python Basics refresher (Pre-read)</a:t>
            </a:r>
          </a:p>
        </p:txBody>
      </p:sp>
      <p:sp>
        <p:nvSpPr>
          <p:cNvPr id="21" name="Rectangle 20">
            <a:hlinkClick r:id="rId33" action="ppaction://hlinksldjump"/>
          </p:cNvPr>
          <p:cNvSpPr/>
          <p:nvPr>
            <p:custDataLst>
              <p:tags r:id="rId16"/>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Overview</a:t>
            </a:r>
          </a:p>
        </p:txBody>
      </p:sp>
      <p:sp>
        <p:nvSpPr>
          <p:cNvPr id="20" name="Rectangle 19">
            <a:hlinkClick r:id="rId34" action="ppaction://hlinksldjump"/>
          </p:cNvPr>
          <p:cNvSpPr/>
          <p:nvPr>
            <p:custDataLst>
              <p:tags r:id="rId17"/>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Requirements</a:t>
            </a:r>
          </a:p>
        </p:txBody>
      </p:sp>
      <p:sp>
        <p:nvSpPr>
          <p:cNvPr id="19" name="Title 18"/>
          <p:cNvSpPr>
            <a:spLocks noGrp="1"/>
          </p:cNvSpPr>
          <p:nvPr>
            <p:ph type="title"/>
            <p:custDataLst>
              <p:tags r:id="rId18"/>
            </p:custDataLst>
          </p:nvPr>
        </p:nvSpPr>
        <p:spPr/>
        <p:txBody>
          <a:bodyPr/>
          <a:lstStyle/>
          <a:p>
            <a:r>
              <a:rPr lang="en-US" smtClean="0"/>
              <a:t>Agenda</a:t>
            </a:r>
            <a:endParaRPr lang="en-US"/>
          </a:p>
        </p:txBody>
      </p:sp>
      <p:graphicFrame>
        <p:nvGraphicFramePr>
          <p:cNvPr id="18" name="Object 17" hidden="1"/>
          <p:cNvGraphicFramePr>
            <a:graphicFrameLocks noChangeAspect="1"/>
          </p:cNvGraphicFramePr>
          <p:nvPr>
            <p:custDataLst>
              <p:tags r:id="rId19"/>
            </p:custDataLst>
            <p:extLst>
              <p:ext uri="{D42A27DB-BD31-4B8C-83A1-F6EECF244321}">
                <p14:modId xmlns:p14="http://schemas.microsoft.com/office/powerpoint/2010/main" val="34908955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744" name="think-cell Slide" r:id="rId35" imgW="473" imgH="473" progId="TCLayout.ActiveDocument.1">
                  <p:embed/>
                </p:oleObj>
              </mc:Choice>
              <mc:Fallback>
                <p:oleObj name="think-cell Slide" r:id="rId35" imgW="473" imgH="473"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29547514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hlinkClick r:id="rId19" action="ppaction://hlinksldjump"/>
          </p:cNvPr>
          <p:cNvSpPr/>
          <p:nvPr>
            <p:custDataLst>
              <p:tags r:id="rId2"/>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Annexes</a:t>
            </a:r>
          </a:p>
        </p:txBody>
      </p:sp>
      <p:sp>
        <p:nvSpPr>
          <p:cNvPr id="16" name="Rectangle 15">
            <a:hlinkClick r:id="rId20" action="ppaction://hlinksldjump"/>
          </p:cNvPr>
          <p:cNvSpPr/>
          <p:nvPr>
            <p:custDataLst>
              <p:tags r:id="rId3"/>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Decorator</a:t>
            </a:r>
          </a:p>
        </p:txBody>
      </p:sp>
      <p:sp>
        <p:nvSpPr>
          <p:cNvPr id="15" name="Rectangle 14">
            <a:hlinkClick r:id="rId21" action="ppaction://hlinksldjump"/>
          </p:cNvPr>
          <p:cNvSpPr/>
          <p:nvPr>
            <p:custDataLst>
              <p:tags r:id="rId4"/>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Generator</a:t>
            </a:r>
          </a:p>
        </p:txBody>
      </p:sp>
      <p:sp>
        <p:nvSpPr>
          <p:cNvPr id="14" name="Rectangle 13">
            <a:hlinkClick r:id="rId22" action="ppaction://hlinksldjump"/>
          </p:cNvPr>
          <p:cNvSpPr/>
          <p:nvPr>
            <p:custDataLst>
              <p:tags r:id="rId5"/>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Functional traits</a:t>
            </a:r>
          </a:p>
        </p:txBody>
      </p:sp>
      <p:sp>
        <p:nvSpPr>
          <p:cNvPr id="13" name="Rectangle 12">
            <a:hlinkClick r:id="rId23" action="ppaction://hlinksldjump"/>
          </p:cNvPr>
          <p:cNvSpPr/>
          <p:nvPr>
            <p:custDataLst>
              <p:tags r:id="rId6"/>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Iterables</a:t>
            </a:r>
          </a:p>
        </p:txBody>
      </p:sp>
      <p:sp>
        <p:nvSpPr>
          <p:cNvPr id="12" name="Rectangle 11">
            <a:hlinkClick r:id="rId24" action="ppaction://hlinksldjump"/>
          </p:cNvPr>
          <p:cNvSpPr/>
          <p:nvPr>
            <p:custDataLst>
              <p:tags r:id="rId7"/>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Advanced Python</a:t>
            </a:r>
          </a:p>
        </p:txBody>
      </p:sp>
      <p:sp>
        <p:nvSpPr>
          <p:cNvPr id="11" name="Rectangle 10">
            <a:hlinkClick r:id="rId25" action="ppaction://hlinksldjump"/>
          </p:cNvPr>
          <p:cNvSpPr/>
          <p:nvPr>
            <p:custDataLst>
              <p:tags r:id="rId8"/>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Modules</a:t>
            </a:r>
          </a:p>
        </p:txBody>
      </p:sp>
      <p:sp>
        <p:nvSpPr>
          <p:cNvPr id="10" name="Rectangle 9">
            <a:hlinkClick r:id="rId26" action="ppaction://hlinksldjump"/>
          </p:cNvPr>
          <p:cNvSpPr/>
          <p:nvPr>
            <p:custDataLst>
              <p:tags r:id="rId9"/>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Functions</a:t>
            </a:r>
          </a:p>
        </p:txBody>
      </p:sp>
      <p:sp>
        <p:nvSpPr>
          <p:cNvPr id="9" name="Rectangle 8">
            <a:hlinkClick r:id="rId27" action="ppaction://hlinksldjump"/>
          </p:cNvPr>
          <p:cNvSpPr/>
          <p:nvPr>
            <p:custDataLst>
              <p:tags r:id="rId10"/>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Control structures</a:t>
            </a:r>
          </a:p>
        </p:txBody>
      </p:sp>
      <p:sp>
        <p:nvSpPr>
          <p:cNvPr id="8" name="Rectangle 7">
            <a:hlinkClick r:id="rId28" action="ppaction://hlinksldjump"/>
          </p:cNvPr>
          <p:cNvSpPr/>
          <p:nvPr>
            <p:custDataLst>
              <p:tags r:id="rId11"/>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Expressions</a:t>
            </a:r>
          </a:p>
        </p:txBody>
      </p:sp>
      <p:sp>
        <p:nvSpPr>
          <p:cNvPr id="7" name="Rectangle 6">
            <a:hlinkClick r:id="rId29" action="ppaction://hlinksldjump"/>
          </p:cNvPr>
          <p:cNvSpPr/>
          <p:nvPr>
            <p:custDataLst>
              <p:tags r:id="rId12"/>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Python Basics refresher (Pre-read)</a:t>
            </a:r>
          </a:p>
        </p:txBody>
      </p:sp>
      <p:sp>
        <p:nvSpPr>
          <p:cNvPr id="6" name="Oval 5"/>
          <p:cNvSpPr/>
          <p:nvPr>
            <p:custDataLst>
              <p:tags r:id="rId13"/>
            </p:custDataLst>
          </p:nvPr>
        </p:nvSpPr>
        <p:spPr>
          <a:xfrm>
            <a:off x="4714058" y="1945165"/>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5" name="Picture 4"/>
          <p:cNvPicPr>
            <a:picLocks/>
          </p:cNvPicPr>
          <p:nvPr>
            <p:custDataLst>
              <p:tags r:id="rId14"/>
            </p:custDataLst>
          </p:nvPr>
        </p:nvPicPr>
        <p:blipFill>
          <a:blip r:embed="rId30">
            <a:extLst>
              <a:ext uri="{28A0092B-C50C-407E-A947-70E740481C1C}">
                <a14:useLocalDpi xmlns:a14="http://schemas.microsoft.com/office/drawing/2010/main" val="0"/>
              </a:ext>
            </a:extLst>
          </a:blip>
          <a:stretch>
            <a:fillRect/>
          </a:stretch>
        </p:blipFill>
        <p:spPr>
          <a:xfrm>
            <a:off x="4714058" y="1945165"/>
            <a:ext cx="293147" cy="292608"/>
          </a:xfrm>
          <a:prstGeom prst="rect">
            <a:avLst/>
          </a:prstGeom>
        </p:spPr>
      </p:pic>
      <p:sp>
        <p:nvSpPr>
          <p:cNvPr id="4" name="Rectangle 3">
            <a:hlinkClick r:id="rId31" action="ppaction://hlinksldjump"/>
          </p:cNvPr>
          <p:cNvSpPr/>
          <p:nvPr>
            <p:custDataLst>
              <p:tags r:id="rId15"/>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Training Overview</a:t>
            </a:r>
          </a:p>
        </p:txBody>
      </p:sp>
      <p:sp>
        <p:nvSpPr>
          <p:cNvPr id="3" name="Rectangle 2">
            <a:hlinkClick r:id="rId32" action="ppaction://hlinksldjump"/>
          </p:cNvPr>
          <p:cNvSpPr/>
          <p:nvPr>
            <p:custDataLst>
              <p:tags r:id="rId16"/>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Requirements</a:t>
            </a:r>
          </a:p>
        </p:txBody>
      </p:sp>
      <p:sp>
        <p:nvSpPr>
          <p:cNvPr id="2" name="Title 1"/>
          <p:cNvSpPr>
            <a:spLocks noGrp="1"/>
          </p:cNvSpPr>
          <p:nvPr>
            <p:ph type="title"/>
            <p:custDataLst>
              <p:tags r:id="rId17"/>
            </p:custDataLst>
          </p:nvPr>
        </p:nvSpPr>
        <p:spPr/>
        <p:txBody>
          <a:bodyPr/>
          <a:lstStyle/>
          <a:p>
            <a:r>
              <a:rPr lang="en-US" smtClean="0"/>
              <a:t>Agenda</a:t>
            </a:r>
            <a:endParaRPr lang="en-US"/>
          </a:p>
        </p:txBody>
      </p:sp>
    </p:spTree>
    <p:custDataLst>
      <p:tags r:id="rId1"/>
    </p:custDataLst>
    <p:extLst>
      <p:ext uri="{BB962C8B-B14F-4D97-AF65-F5344CB8AC3E}">
        <p14:creationId xmlns:p14="http://schemas.microsoft.com/office/powerpoint/2010/main" val="377397835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753077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939"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6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28650" y="1572465"/>
            <a:ext cx="3127881" cy="719180"/>
          </a:xfrm>
        </p:spPr>
        <p:txBody>
          <a:bodyPr/>
          <a:lstStyle/>
          <a:p>
            <a:r>
              <a:rPr lang="en-US" sz="3600" dirty="0"/>
              <a:t>Decorator (I)</a:t>
            </a:r>
          </a:p>
        </p:txBody>
      </p:sp>
      <p:sp>
        <p:nvSpPr>
          <p:cNvPr id="30" name="TextBox 29"/>
          <p:cNvSpPr txBox="1"/>
          <p:nvPr/>
        </p:nvSpPr>
        <p:spPr>
          <a:xfrm>
            <a:off x="4705437" y="3469272"/>
            <a:ext cx="6202248" cy="64655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rgbClr val="7F7F7F"/>
              </a:solidFill>
            </a:endParaRPr>
          </a:p>
        </p:txBody>
      </p:sp>
      <p:cxnSp>
        <p:nvCxnSpPr>
          <p:cNvPr id="11" name="Straight Connector 10"/>
          <p:cNvCxnSpPr/>
          <p:nvPr/>
        </p:nvCxnSpPr>
        <p:spPr>
          <a:xfrm>
            <a:off x="9413734" y="4944318"/>
            <a:ext cx="0" cy="1286289"/>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9272187" y="5418645"/>
            <a:ext cx="306171" cy="306910"/>
            <a:chOff x="5937564" y="3833745"/>
            <a:chExt cx="306171" cy="306910"/>
          </a:xfrm>
        </p:grpSpPr>
        <p:sp>
          <p:nvSpPr>
            <p:cNvPr id="13"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4"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sp>
        <p:nvSpPr>
          <p:cNvPr id="19" name="TextBox 18"/>
          <p:cNvSpPr txBox="1"/>
          <p:nvPr/>
        </p:nvSpPr>
        <p:spPr>
          <a:xfrm>
            <a:off x="9555282" y="5248821"/>
            <a:ext cx="1433286" cy="64655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575757"/>
                </a:solidFill>
              </a:rPr>
              <a:t>Core idea of decorators</a:t>
            </a:r>
          </a:p>
        </p:txBody>
      </p:sp>
      <p:sp>
        <p:nvSpPr>
          <p:cNvPr id="31" name="TextBox 30"/>
          <p:cNvSpPr txBox="1"/>
          <p:nvPr/>
        </p:nvSpPr>
        <p:spPr>
          <a:xfrm>
            <a:off x="488598" y="3383014"/>
            <a:ext cx="2773076" cy="11538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dirty="0">
                <a:solidFill>
                  <a:srgbClr val="FFFFFF"/>
                </a:solidFill>
                <a:latin typeface="Trebuchet MS" panose="020B0603020202020204" pitchFamily="34" charset="0"/>
              </a:rPr>
              <a:t>Decorators allow to add a new functionality to an existing function without modifying its structure </a:t>
            </a:r>
          </a:p>
        </p:txBody>
      </p:sp>
      <p:sp>
        <p:nvSpPr>
          <p:cNvPr id="5" name="TextBox 4"/>
          <p:cNvSpPr txBox="1"/>
          <p:nvPr/>
        </p:nvSpPr>
        <p:spPr>
          <a:xfrm>
            <a:off x="5188221" y="698822"/>
            <a:ext cx="5498786" cy="3693319"/>
          </a:xfrm>
          <a:prstGeom prst="rect">
            <a:avLst/>
          </a:prstGeom>
          <a:solidFill>
            <a:srgbClr val="FFFFFF"/>
          </a:solidFill>
          <a:ln w="9525" cap="rnd">
            <a:noFill/>
            <a:prstDash val="solid"/>
            <a:roun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200" b="1" dirty="0" err="1">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check_path</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function</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err="1">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wrapper</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path</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args</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kwargs</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if</a:t>
            </a:r>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not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os.path.isfile</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path</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err="1">
                <a:solidFill>
                  <a:srgbClr val="006699"/>
                </a:solidFill>
                <a:latin typeface="Consolas" panose="020B0609020204030204" pitchFamily="49" charset="0"/>
              </a:rPr>
              <a:t>raise</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ValueError</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a:t>
            </a:r>
            <a:r>
              <a:rPr lang="fr-FR" sz="1200" dirty="0" err="1">
                <a:solidFill>
                  <a:srgbClr val="0000FF"/>
                </a:solidFill>
                <a:latin typeface="Consolas" panose="020B0609020204030204" pitchFamily="49" charset="0"/>
              </a:rPr>
              <a:t>"Path</a:t>
            </a:r>
            <a:r>
              <a:rPr lang="fr-FR" sz="1200" dirty="0">
                <a:solidFill>
                  <a:srgbClr val="0000FF"/>
                </a:solidFill>
                <a:latin typeface="Consolas" panose="020B0609020204030204" pitchFamily="49" charset="0"/>
              </a:rPr>
              <a:t> {</a:t>
            </a:r>
            <a:r>
              <a:rPr lang="fr-FR" sz="1200" dirty="0" err="1">
                <a:solidFill>
                  <a:srgbClr val="0000FF"/>
                </a:solidFill>
                <a:latin typeface="Consolas" panose="020B0609020204030204" pitchFamily="49" charset="0"/>
              </a:rPr>
              <a:t>path</a:t>
            </a:r>
            <a:r>
              <a:rPr lang="fr-FR" sz="1200" dirty="0">
                <a:solidFill>
                  <a:srgbClr val="0000FF"/>
                </a:solidFill>
                <a:latin typeface="Consolas" panose="020B0609020204030204" pitchFamily="49" charset="0"/>
              </a:rPr>
              <a:t>} </a:t>
            </a:r>
            <a:r>
              <a:rPr lang="fr-FR" sz="1200" dirty="0" err="1">
                <a:solidFill>
                  <a:srgbClr val="0000FF"/>
                </a:solidFill>
                <a:latin typeface="Consolas" panose="020B0609020204030204" pitchFamily="49" charset="0"/>
              </a:rPr>
              <a:t>does</a:t>
            </a:r>
            <a:r>
              <a:rPr lang="fr-FR" sz="1200" dirty="0">
                <a:solidFill>
                  <a:srgbClr val="0000FF"/>
                </a:solidFill>
                <a:latin typeface="Consolas" panose="020B0609020204030204" pitchFamily="49" charset="0"/>
              </a:rPr>
              <a:t> not </a:t>
            </a:r>
            <a:r>
              <a:rPr lang="fr-FR" sz="1200" dirty="0" err="1">
                <a:solidFill>
                  <a:srgbClr val="0000FF"/>
                </a:solidFill>
                <a:latin typeface="Consolas" panose="020B0609020204030204" pitchFamily="49" charset="0"/>
              </a:rPr>
              <a:t>exist</a:t>
            </a:r>
            <a:r>
              <a:rPr lang="fr-FR" sz="1200" dirty="0">
                <a:solidFill>
                  <a:srgbClr val="0000FF"/>
                </a:solidFill>
                <a:latin typeface="Consolas" panose="020B0609020204030204" pitchFamily="49" charset="0"/>
              </a:rPr>
              <a:t>"</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err="1">
                <a:solidFill>
                  <a:srgbClr val="006699"/>
                </a:solidFill>
                <a:latin typeface="Consolas" panose="020B0609020204030204" pitchFamily="49" charset="0"/>
              </a:rPr>
              <a:t>else</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err="1">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(f</a:t>
            </a:r>
            <a:r>
              <a:rPr lang="fr-FR" sz="1200" dirty="0">
                <a:solidFill>
                  <a:srgbClr val="0000FF"/>
                </a:solidFill>
                <a:latin typeface="Consolas" panose="020B0609020204030204" pitchFamily="49" charset="0"/>
              </a:rPr>
              <a:t>"{</a:t>
            </a:r>
            <a:r>
              <a:rPr lang="fr-FR" sz="1200" dirty="0" err="1">
                <a:solidFill>
                  <a:srgbClr val="0000FF"/>
                </a:solidFill>
                <a:latin typeface="Consolas" panose="020B0609020204030204" pitchFamily="49" charset="0"/>
              </a:rPr>
              <a:t>path</a:t>
            </a:r>
            <a:r>
              <a:rPr lang="fr-FR" sz="1200" dirty="0">
                <a:solidFill>
                  <a:srgbClr val="0000FF"/>
                </a:solidFill>
                <a:latin typeface="Consolas" panose="020B0609020204030204" pitchFamily="49" charset="0"/>
              </a:rPr>
              <a:t>} </a:t>
            </a:r>
            <a:r>
              <a:rPr lang="fr-FR" sz="1200" dirty="0" err="1">
                <a:solidFill>
                  <a:srgbClr val="0000FF"/>
                </a:solidFill>
                <a:latin typeface="Consolas" panose="020B0609020204030204" pitchFamily="49" charset="0"/>
              </a:rPr>
              <a:t>checked</a:t>
            </a:r>
            <a:r>
              <a:rPr lang="fr-FR" sz="1200" dirty="0">
                <a:solidFill>
                  <a:srgbClr val="0000FF"/>
                </a:solidFill>
                <a:latin typeface="Consolas" panose="020B0609020204030204" pitchFamily="49" charset="0"/>
              </a:rPr>
              <a:t> ! "</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function</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path</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args</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kwargs</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wrapper</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check_path</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b="1" dirty="0" err="1">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load_data</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path</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pd.read_csv</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path</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endParaRPr lang="en-US" sz="1200" dirty="0">
              <a:solidFill>
                <a:srgbClr val="575757"/>
              </a:solidFill>
            </a:endParaRPr>
          </a:p>
          <a:p>
            <a:r>
              <a:rPr lang="fr-FR" sz="1200" dirty="0" err="1">
                <a:solidFill>
                  <a:srgbClr val="000000"/>
                </a:solidFill>
                <a:latin typeface="Consolas" panose="020B0609020204030204" pitchFamily="49" charset="0"/>
              </a:rPr>
              <a:t>load_data</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'path_error.csv'</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8200"/>
                </a:solidFill>
                <a:latin typeface="Consolas" panose="020B0609020204030204" pitchFamily="49" charset="0"/>
              </a:rPr>
              <a:t># ValueError(path_error.csv </a:t>
            </a:r>
            <a:r>
              <a:rPr lang="fr-FR" sz="1200" dirty="0" err="1">
                <a:solidFill>
                  <a:srgbClr val="008200"/>
                </a:solidFill>
                <a:latin typeface="Consolas" panose="020B0609020204030204" pitchFamily="49" charset="0"/>
              </a:rPr>
              <a:t>does</a:t>
            </a:r>
            <a:r>
              <a:rPr lang="fr-FR" sz="1200" dirty="0">
                <a:solidFill>
                  <a:srgbClr val="008200"/>
                </a:solidFill>
                <a:latin typeface="Consolas" panose="020B0609020204030204" pitchFamily="49" charset="0"/>
              </a:rPr>
              <a:t> not </a:t>
            </a:r>
            <a:r>
              <a:rPr lang="fr-FR" sz="1200" dirty="0" err="1">
                <a:solidFill>
                  <a:srgbClr val="008200"/>
                </a:solidFill>
                <a:latin typeface="Consolas" panose="020B0609020204030204" pitchFamily="49" charset="0"/>
              </a:rPr>
              <a:t>exist</a:t>
            </a:r>
            <a:r>
              <a:rPr lang="fr-FR" sz="1200" dirty="0">
                <a:solidFill>
                  <a:srgbClr val="008200"/>
                </a:solidFill>
                <a:latin typeface="Consolas" panose="020B0609020204030204" pitchFamily="49" charset="0"/>
              </a:rPr>
              <a:t>)</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err="1">
                <a:solidFill>
                  <a:srgbClr val="000000"/>
                </a:solidFill>
                <a:latin typeface="Consolas" panose="020B0609020204030204" pitchFamily="49" charset="0"/>
              </a:rPr>
              <a:t>load_data</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'path_right.csv'</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8200"/>
                </a:solidFill>
                <a:latin typeface="Consolas" panose="020B0609020204030204" pitchFamily="49" charset="0"/>
              </a:rPr>
              <a:t># </a:t>
            </a:r>
            <a:r>
              <a:rPr lang="fr-FR" sz="1200" dirty="0" err="1">
                <a:solidFill>
                  <a:srgbClr val="008200"/>
                </a:solidFill>
                <a:latin typeface="Consolas" panose="020B0609020204030204" pitchFamily="49" charset="0"/>
              </a:rPr>
              <a:t>pd.DataFrame</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endParaRPr lang="en-US" sz="1200" dirty="0" err="1">
              <a:solidFill>
                <a:srgbClr val="575757"/>
              </a:solidFill>
            </a:endParaRPr>
          </a:p>
        </p:txBody>
      </p:sp>
      <p:sp>
        <p:nvSpPr>
          <p:cNvPr id="27" name="Rectangle 26"/>
          <p:cNvSpPr/>
          <p:nvPr/>
        </p:nvSpPr>
        <p:spPr>
          <a:xfrm>
            <a:off x="4693840" y="4851252"/>
            <a:ext cx="6869510" cy="1441696"/>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rgbClr val="29BA74"/>
                </a:solidFill>
              </a:rPr>
              <a:t>	</a:t>
            </a:r>
          </a:p>
        </p:txBody>
      </p:sp>
      <p:grpSp>
        <p:nvGrpSpPr>
          <p:cNvPr id="26" name="Group 25"/>
          <p:cNvGrpSpPr/>
          <p:nvPr/>
        </p:nvGrpSpPr>
        <p:grpSpPr>
          <a:xfrm>
            <a:off x="4377394" y="4499692"/>
            <a:ext cx="703120" cy="703120"/>
            <a:chOff x="5275671" y="2608671"/>
            <a:chExt cx="1640659" cy="1640659"/>
          </a:xfrm>
        </p:grpSpPr>
        <p:sp>
          <p:nvSpPr>
            <p:cNvPr id="25" name="Oval 24"/>
            <p:cNvSpPr>
              <a:spLocks noChangeAspect="1"/>
            </p:cNvSpPr>
            <p:nvPr/>
          </p:nvSpPr>
          <p:spPr>
            <a:xfrm>
              <a:off x="5275671" y="2608671"/>
              <a:ext cx="1640659"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20" name="Group 19"/>
            <p:cNvGrpSpPr>
              <a:grpSpLocks noChangeAspect="1"/>
            </p:cNvGrpSpPr>
            <p:nvPr/>
          </p:nvGrpSpPr>
          <p:grpSpPr>
            <a:xfrm>
              <a:off x="5344505" y="2674580"/>
              <a:ext cx="1502990" cy="1504383"/>
              <a:chOff x="5273801" y="2606040"/>
              <a:chExt cx="1644396" cy="1645920"/>
            </a:xfrm>
          </p:grpSpPr>
          <p:sp>
            <p:nvSpPr>
              <p:cNvPr id="21"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2" name="Group 21"/>
              <p:cNvGrpSpPr/>
              <p:nvPr/>
            </p:nvGrpSpPr>
            <p:grpSpPr>
              <a:xfrm>
                <a:off x="5724143" y="2796921"/>
                <a:ext cx="745236" cy="1259967"/>
                <a:chOff x="5724143" y="2796921"/>
                <a:chExt cx="745236" cy="1259967"/>
              </a:xfrm>
            </p:grpSpPr>
            <p:sp>
              <p:nvSpPr>
                <p:cNvPr id="23"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8" name="Rectangle 27"/>
          <p:cNvSpPr/>
          <p:nvPr/>
        </p:nvSpPr>
        <p:spPr>
          <a:xfrm>
            <a:off x="5080595" y="4852313"/>
            <a:ext cx="6096000" cy="1477328"/>
          </a:xfrm>
          <a:prstGeom prst="rect">
            <a:avLst/>
          </a:prstGeom>
        </p:spPr>
        <p:txBody>
          <a:bodyPr>
            <a:spAutoFit/>
          </a:bodyPr>
          <a:lstStyle/>
          <a:p>
            <a:r>
              <a:rPr lang="en-US" dirty="0">
                <a:solidFill>
                  <a:srgbClr val="29BA74"/>
                </a:solidFill>
              </a:rPr>
              <a:t>As objects, Python functions can be </a:t>
            </a:r>
          </a:p>
          <a:p>
            <a:r>
              <a:rPr lang="en-US" dirty="0">
                <a:solidFill>
                  <a:srgbClr val="29BA74"/>
                </a:solidFill>
              </a:rPr>
              <a:t>passed as arguments</a:t>
            </a:r>
          </a:p>
          <a:p>
            <a:pPr marL="324000" lvl="1"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Returned from a function</a:t>
            </a:r>
          </a:p>
          <a:p>
            <a:pPr marL="324000" lvl="1"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Modified</a:t>
            </a:r>
          </a:p>
          <a:p>
            <a:pPr marL="324000" lvl="1"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Assigned to a variable</a:t>
            </a:r>
          </a:p>
        </p:txBody>
      </p:sp>
    </p:spTree>
    <p:extLst>
      <p:ext uri="{BB962C8B-B14F-4D97-AF65-F5344CB8AC3E}">
        <p14:creationId xmlns:p14="http://schemas.microsoft.com/office/powerpoint/2010/main" val="2641421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963"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TextBox 16"/>
          <p:cNvSpPr txBox="1"/>
          <p:nvPr/>
        </p:nvSpPr>
        <p:spPr>
          <a:xfrm>
            <a:off x="4390262" y="1814484"/>
            <a:ext cx="6202248" cy="64655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Use </a:t>
            </a:r>
            <a:r>
              <a:rPr lang="en-US" dirty="0" err="1">
                <a:solidFill>
                  <a:srgbClr val="575757"/>
                </a:solidFill>
              </a:rPr>
              <a:t>functools.wraps</a:t>
            </a:r>
            <a:r>
              <a:rPr lang="en-US" dirty="0">
                <a:solidFill>
                  <a:srgbClr val="575757"/>
                </a:solidFill>
              </a:rPr>
              <a:t>  to easily construct a decorator </a:t>
            </a:r>
          </a:p>
        </p:txBody>
      </p:sp>
      <p:sp>
        <p:nvSpPr>
          <p:cNvPr id="20" name="Title 1"/>
          <p:cNvSpPr txBox="1">
            <a:spLocks/>
          </p:cNvSpPr>
          <p:nvPr/>
        </p:nvSpPr>
        <p:spPr>
          <a:xfrm>
            <a:off x="628650" y="1615708"/>
            <a:ext cx="3127881" cy="622170"/>
          </a:xfrm>
          <a:prstGeom prst="rect">
            <a:avLst/>
          </a:prstGeom>
        </p:spPr>
        <p:txBody>
          <a:bodyPr vert="horz" wrap="square" lIns="0" tIns="0" rIns="0" bIns="0" rtlCol="0" anchor="ct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sym typeface="Trebuchet MS" panose="020B0603020202020204" pitchFamily="34" charset="0"/>
              </a:defRPr>
            </a:lvl1pPr>
          </a:lstStyle>
          <a:p>
            <a:r>
              <a:rPr lang="en-US" sz="3600" dirty="0"/>
              <a:t>Decorator (II)</a:t>
            </a:r>
          </a:p>
        </p:txBody>
      </p:sp>
      <p:sp>
        <p:nvSpPr>
          <p:cNvPr id="4" name="Rectangle 3"/>
          <p:cNvSpPr/>
          <p:nvPr/>
        </p:nvSpPr>
        <p:spPr>
          <a:xfrm>
            <a:off x="4390262" y="2461042"/>
            <a:ext cx="5474314" cy="2893100"/>
          </a:xfrm>
          <a:prstGeom prst="rect">
            <a:avLst/>
          </a:prstGeom>
          <a:solidFill>
            <a:srgbClr val="FFFFFF"/>
          </a:solidFill>
          <a:ln w="9525" cap="flat" cmpd="sng" algn="ctr">
            <a:solidFill>
              <a:srgbClr val="9A9A9A"/>
            </a:solidFill>
            <a:prstDash val="solid"/>
            <a:round/>
            <a:headEnd type="none" w="med" len="med"/>
            <a:tailEnd type="none" w="med" len="med"/>
          </a:ln>
        </p:spPr>
        <p:txBody>
          <a:bodyPr wrap="square">
            <a:spAutoFit/>
          </a:bodyPr>
          <a:lstStyle/>
          <a:p>
            <a:r>
              <a:rPr lang="fr-FR" sz="1400" b="1" dirty="0" err="1">
                <a:solidFill>
                  <a:srgbClr val="006699"/>
                </a:solidFill>
                <a:latin typeface="Consolas" panose="020B0609020204030204" pitchFamily="49" charset="0"/>
              </a:rPr>
              <a:t>from</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functools</a:t>
            </a:r>
            <a:r>
              <a:rPr lang="fr-FR" sz="1400" dirty="0">
                <a:solidFill>
                  <a:srgbClr val="000000"/>
                </a:solidFill>
                <a:latin typeface="Consolas" panose="020B0609020204030204" pitchFamily="49" charset="0"/>
              </a:rPr>
              <a:t> </a:t>
            </a:r>
            <a:r>
              <a:rPr lang="fr-FR" sz="1400" b="1" dirty="0">
                <a:solidFill>
                  <a:srgbClr val="006699"/>
                </a:solidFill>
                <a:latin typeface="Consolas" panose="020B0609020204030204" pitchFamily="49" charset="0"/>
              </a:rPr>
              <a:t>import</a:t>
            </a:r>
            <a:r>
              <a:rPr lang="fr-FR" sz="1400" dirty="0">
                <a:solidFill>
                  <a:srgbClr val="000000"/>
                </a:solidFill>
                <a:latin typeface="Consolas" panose="020B0609020204030204" pitchFamily="49" charset="0"/>
              </a:rPr>
              <a:t> wraps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b="1" dirty="0">
                <a:solidFill>
                  <a:srgbClr val="006699"/>
                </a:solidFill>
                <a:latin typeface="Consolas" panose="020B0609020204030204" pitchFamily="49" charset="0"/>
              </a:rPr>
              <a:t>def</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my_decorator</a:t>
            </a:r>
            <a:r>
              <a:rPr lang="fr-FR" sz="1400" dirty="0">
                <a:solidFill>
                  <a:srgbClr val="000000"/>
                </a:solidFill>
                <a:latin typeface="Consolas" panose="020B0609020204030204" pitchFamily="49" charset="0"/>
              </a:rPr>
              <a:t>(f):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@wraps(f)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b="1" dirty="0">
                <a:solidFill>
                  <a:srgbClr val="006699"/>
                </a:solidFill>
                <a:latin typeface="Consolas" panose="020B0609020204030204" pitchFamily="49" charset="0"/>
              </a:rPr>
              <a:t>def</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wrapper</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args</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kwargs</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b="1" dirty="0">
                <a:solidFill>
                  <a:srgbClr val="006699"/>
                </a:solidFill>
                <a:latin typeface="Consolas" panose="020B0609020204030204" pitchFamily="49" charset="0"/>
              </a:rPr>
              <a:t>print</a:t>
            </a:r>
            <a:r>
              <a:rPr lang="fr-FR" sz="1400" dirty="0">
                <a:solidFill>
                  <a:srgbClr val="000000"/>
                </a:solidFill>
                <a:latin typeface="Consolas" panose="020B0609020204030204" pitchFamily="49" charset="0"/>
              </a:rPr>
              <a:t>(</a:t>
            </a:r>
            <a:r>
              <a:rPr lang="fr-FR" sz="1400" dirty="0">
                <a:solidFill>
                  <a:srgbClr val="0000FF"/>
                </a:solidFill>
                <a:latin typeface="Consolas" panose="020B0609020204030204" pitchFamily="49" charset="0"/>
              </a:rPr>
              <a:t>'</a:t>
            </a:r>
            <a:r>
              <a:rPr lang="fr-FR" sz="1400" dirty="0" err="1">
                <a:solidFill>
                  <a:srgbClr val="0000FF"/>
                </a:solidFill>
                <a:latin typeface="Consolas" panose="020B0609020204030204" pitchFamily="49" charset="0"/>
              </a:rPr>
              <a:t>Calling</a:t>
            </a:r>
            <a:r>
              <a:rPr lang="fr-FR" sz="1400" dirty="0">
                <a:solidFill>
                  <a:srgbClr val="0000FF"/>
                </a:solidFill>
                <a:latin typeface="Consolas" panose="020B0609020204030204" pitchFamily="49" charset="0"/>
              </a:rPr>
              <a:t> </a:t>
            </a:r>
            <a:r>
              <a:rPr lang="fr-FR" sz="1400" dirty="0" err="1">
                <a:solidFill>
                  <a:srgbClr val="0000FF"/>
                </a:solidFill>
                <a:latin typeface="Consolas" panose="020B0609020204030204" pitchFamily="49" charset="0"/>
              </a:rPr>
              <a:t>decorated</a:t>
            </a:r>
            <a:r>
              <a:rPr lang="fr-FR" sz="1400" dirty="0">
                <a:solidFill>
                  <a:srgbClr val="0000FF"/>
                </a:solidFill>
                <a:latin typeface="Consolas" panose="020B0609020204030204" pitchFamily="49" charset="0"/>
              </a:rPr>
              <a:t> </a:t>
            </a:r>
            <a:r>
              <a:rPr lang="fr-FR" sz="1400" dirty="0" err="1">
                <a:solidFill>
                  <a:srgbClr val="0000FF"/>
                </a:solidFill>
                <a:latin typeface="Consolas" panose="020B0609020204030204" pitchFamily="49" charset="0"/>
              </a:rPr>
              <a:t>functions</a:t>
            </a:r>
            <a:r>
              <a:rPr lang="fr-FR" sz="1400" dirty="0">
                <a:solidFill>
                  <a:srgbClr val="0000FF"/>
                </a:solidFill>
                <a:latin typeface="Consolas" panose="020B0609020204030204" pitchFamily="49" charset="0"/>
              </a:rPr>
              <a:t>'</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b="1" dirty="0">
                <a:solidFill>
                  <a:srgbClr val="006699"/>
                </a:solidFill>
                <a:latin typeface="Consolas" panose="020B0609020204030204" pitchFamily="49" charset="0"/>
              </a:rPr>
              <a:t>return</a:t>
            </a:r>
            <a:r>
              <a:rPr lang="fr-FR" sz="1400" dirty="0">
                <a:solidFill>
                  <a:srgbClr val="000000"/>
                </a:solidFill>
                <a:latin typeface="Consolas" panose="020B0609020204030204" pitchFamily="49" charset="0"/>
              </a:rPr>
              <a:t> f(*</a:t>
            </a:r>
            <a:r>
              <a:rPr lang="fr-FR" sz="1400" dirty="0" err="1">
                <a:solidFill>
                  <a:srgbClr val="000000"/>
                </a:solidFill>
                <a:latin typeface="Consolas" panose="020B0609020204030204" pitchFamily="49" charset="0"/>
              </a:rPr>
              <a:t>args</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kwargs</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b="1" dirty="0">
                <a:solidFill>
                  <a:srgbClr val="006699"/>
                </a:solidFill>
                <a:latin typeface="Consolas" panose="020B0609020204030204" pitchFamily="49" charset="0"/>
              </a:rPr>
              <a:t>return</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wrapper</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my_decorator</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b="1" dirty="0">
                <a:solidFill>
                  <a:srgbClr val="006699"/>
                </a:solidFill>
                <a:latin typeface="Consolas" panose="020B0609020204030204" pitchFamily="49" charset="0"/>
              </a:rPr>
              <a:t>def</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example</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a:solidFill>
                  <a:srgbClr val="008200"/>
                </a:solidFill>
                <a:latin typeface="Consolas" panose="020B0609020204030204" pitchFamily="49" charset="0"/>
              </a:rPr>
              <a:t>"""</a:t>
            </a:r>
            <a:r>
              <a:rPr lang="fr-FR" sz="1400" dirty="0" err="1">
                <a:solidFill>
                  <a:srgbClr val="008200"/>
                </a:solidFill>
                <a:latin typeface="Consolas" panose="020B0609020204030204" pitchFamily="49" charset="0"/>
              </a:rPr>
              <a:t>Docstring</a:t>
            </a:r>
            <a:r>
              <a:rPr lang="fr-FR" sz="1400" dirty="0">
                <a:solidFill>
                  <a:srgbClr val="008200"/>
                </a:solidFill>
                <a:latin typeface="Consolas" panose="020B0609020204030204" pitchFamily="49" charset="0"/>
              </a:rPr>
              <a:t>"""</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b="1" dirty="0">
                <a:solidFill>
                  <a:srgbClr val="006699"/>
                </a:solidFill>
                <a:latin typeface="Consolas" panose="020B0609020204030204" pitchFamily="49" charset="0"/>
              </a:rPr>
              <a:t>print</a:t>
            </a:r>
            <a:r>
              <a:rPr lang="fr-FR" sz="1400" dirty="0">
                <a:solidFill>
                  <a:srgbClr val="000000"/>
                </a:solidFill>
                <a:latin typeface="Consolas" panose="020B0609020204030204" pitchFamily="49" charset="0"/>
              </a:rPr>
              <a:t>(</a:t>
            </a:r>
            <a:r>
              <a:rPr lang="fr-FR" sz="1400" dirty="0">
                <a:solidFill>
                  <a:srgbClr val="0000FF"/>
                </a:solidFill>
                <a:latin typeface="Consolas" panose="020B0609020204030204" pitchFamily="49" charset="0"/>
              </a:rPr>
              <a:t>'</a:t>
            </a:r>
            <a:r>
              <a:rPr lang="fr-FR" sz="1400" dirty="0" err="1">
                <a:solidFill>
                  <a:srgbClr val="0000FF"/>
                </a:solidFill>
                <a:latin typeface="Consolas" panose="020B0609020204030204" pitchFamily="49" charset="0"/>
              </a:rPr>
              <a:t>Called</a:t>
            </a:r>
            <a:r>
              <a:rPr lang="fr-FR" sz="1400" dirty="0">
                <a:solidFill>
                  <a:srgbClr val="0000FF"/>
                </a:solidFill>
                <a:latin typeface="Consolas" panose="020B0609020204030204" pitchFamily="49" charset="0"/>
              </a:rPr>
              <a:t> </a:t>
            </a:r>
            <a:r>
              <a:rPr lang="fr-FR" sz="1400" dirty="0" err="1">
                <a:solidFill>
                  <a:srgbClr val="0000FF"/>
                </a:solidFill>
                <a:latin typeface="Consolas" panose="020B0609020204030204" pitchFamily="49" charset="0"/>
              </a:rPr>
              <a:t>example</a:t>
            </a:r>
            <a:r>
              <a:rPr lang="fr-FR" sz="1400" dirty="0">
                <a:solidFill>
                  <a:srgbClr val="0000FF"/>
                </a:solidFill>
                <a:latin typeface="Consolas" panose="020B0609020204030204" pitchFamily="49" charset="0"/>
              </a:rPr>
              <a:t> </a:t>
            </a:r>
            <a:r>
              <a:rPr lang="fr-FR" sz="1400" dirty="0" err="1">
                <a:solidFill>
                  <a:srgbClr val="0000FF"/>
                </a:solidFill>
                <a:latin typeface="Consolas" panose="020B0609020204030204" pitchFamily="49" charset="0"/>
              </a:rPr>
              <a:t>function</a:t>
            </a:r>
            <a:r>
              <a:rPr lang="fr-FR" sz="1400" dirty="0">
                <a:solidFill>
                  <a:srgbClr val="0000FF"/>
                </a:solidFill>
                <a:latin typeface="Consolas" panose="020B0609020204030204" pitchFamily="49" charset="0"/>
              </a:rPr>
              <a:t>'</a:t>
            </a:r>
            <a:r>
              <a:rPr lang="fr-FR" sz="1400" dirty="0">
                <a:solidFill>
                  <a:srgbClr val="000000"/>
                </a:solidFill>
                <a:latin typeface="Consolas" panose="020B0609020204030204" pitchFamily="49" charset="0"/>
              </a:rPr>
              <a:t>)  </a:t>
            </a:r>
            <a:endParaRPr lang="fr-FR" sz="14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646420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987"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1"/>
          <p:cNvSpPr txBox="1">
            <a:spLocks/>
          </p:cNvSpPr>
          <p:nvPr/>
        </p:nvSpPr>
        <p:spPr>
          <a:xfrm>
            <a:off x="617361" y="1572847"/>
            <a:ext cx="3127881" cy="707891"/>
          </a:xfrm>
          <a:prstGeom prst="rect">
            <a:avLst/>
          </a:prstGeom>
        </p:spPr>
        <p:txBody>
          <a:bodyPr vert="horz" wrap="square" lIns="0" tIns="0" rIns="0" bIns="0" rtlCol="0" anchor="ct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sym typeface="Trebuchet MS" panose="020B0603020202020204" pitchFamily="34" charset="0"/>
              </a:defRPr>
            </a:lvl1pPr>
          </a:lstStyle>
          <a:p>
            <a:r>
              <a:rPr lang="en-US" sz="3600" dirty="0"/>
              <a:t>Decorator (III)</a:t>
            </a:r>
          </a:p>
        </p:txBody>
      </p:sp>
      <p:sp>
        <p:nvSpPr>
          <p:cNvPr id="5" name="TextBox 4"/>
          <p:cNvSpPr txBox="1"/>
          <p:nvPr/>
        </p:nvSpPr>
        <p:spPr>
          <a:xfrm>
            <a:off x="4390262" y="1634180"/>
            <a:ext cx="6202248" cy="64655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Decorators can take arguments</a:t>
            </a:r>
          </a:p>
        </p:txBody>
      </p:sp>
      <p:sp>
        <p:nvSpPr>
          <p:cNvPr id="2" name="TextBox 1"/>
          <p:cNvSpPr txBox="1"/>
          <p:nvPr/>
        </p:nvSpPr>
        <p:spPr>
          <a:xfrm>
            <a:off x="4390262" y="2456606"/>
            <a:ext cx="7173088" cy="3899177"/>
          </a:xfrm>
          <a:prstGeom prst="rect">
            <a:avLst/>
          </a:prstGeom>
          <a:solidFill>
            <a:srgbClr val="FFFFFF"/>
          </a:solidFill>
          <a:ln w="9525" cap="rnd" cmpd="sng" algn="ctr">
            <a:solidFill>
              <a:srgbClr val="9A9A9A"/>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fr-FR" sz="1200" b="1" dirty="0">
              <a:solidFill>
                <a:srgbClr val="006699"/>
              </a:solidFill>
              <a:latin typeface="Consolas" panose="020B0609020204030204" pitchFamily="49" charset="0"/>
            </a:endParaRPr>
          </a:p>
          <a:p>
            <a:r>
              <a:rPr lang="fr-FR" sz="1200" b="1" dirty="0" err="1">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check_type_args</a:t>
            </a:r>
            <a:r>
              <a:rPr lang="fr-FR" sz="1200" dirty="0">
                <a:solidFill>
                  <a:srgbClr val="000000"/>
                </a:solidFill>
                <a:latin typeface="Consolas" panose="020B0609020204030204" pitchFamily="49" charset="0"/>
              </a:rPr>
              <a:t>(type_):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err="1">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check_type</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function</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err="1">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wrapper</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args</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kwargs</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data = </a:t>
            </a:r>
            <a:r>
              <a:rPr lang="fr-FR" sz="1200" dirty="0" err="1">
                <a:solidFill>
                  <a:srgbClr val="000000"/>
                </a:solidFill>
                <a:latin typeface="Consolas" panose="020B0609020204030204" pitchFamily="49" charset="0"/>
              </a:rPr>
              <a:t>args</a:t>
            </a:r>
            <a:r>
              <a:rPr lang="fr-FR" sz="1200" dirty="0">
                <a:solidFill>
                  <a:srgbClr val="000000"/>
                </a:solidFill>
                <a:latin typeface="Consolas" panose="020B0609020204030204" pitchFamily="49" charset="0"/>
              </a:rPr>
              <a:t>[0]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column</a:t>
            </a:r>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args</a:t>
            </a:r>
            <a:r>
              <a:rPr lang="fr-FR" sz="1200" dirty="0">
                <a:solidFill>
                  <a:srgbClr val="000000"/>
                </a:solidFill>
                <a:latin typeface="Consolas" panose="020B0609020204030204" pitchFamily="49" charset="0"/>
              </a:rPr>
              <a:t>[1]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if</a:t>
            </a:r>
            <a:r>
              <a:rPr lang="fr-FR" sz="1200" dirty="0">
                <a:solidFill>
                  <a:srgbClr val="000000"/>
                </a:solidFill>
                <a:latin typeface="Consolas" panose="020B0609020204030204" pitchFamily="49" charset="0"/>
              </a:rPr>
              <a:t> data[</a:t>
            </a:r>
            <a:r>
              <a:rPr lang="fr-FR" sz="1200" dirty="0" err="1">
                <a:solidFill>
                  <a:srgbClr val="000000"/>
                </a:solidFill>
                <a:latin typeface="Consolas" panose="020B0609020204030204" pitchFamily="49" charset="0"/>
              </a:rPr>
              <a:t>column</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dtype</a:t>
            </a:r>
            <a:r>
              <a:rPr lang="fr-FR" sz="1200" dirty="0">
                <a:solidFill>
                  <a:srgbClr val="000000"/>
                </a:solidFill>
                <a:latin typeface="Consolas" panose="020B0609020204030204" pitchFamily="49" charset="0"/>
              </a:rPr>
              <a:t>!=type_: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err="1">
                <a:solidFill>
                  <a:srgbClr val="006699"/>
                </a:solidFill>
                <a:latin typeface="Consolas" panose="020B0609020204030204" pitchFamily="49" charset="0"/>
              </a:rPr>
              <a:t>raise</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ValueError</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a:t>
            </a:r>
            <a:r>
              <a:rPr lang="fr-FR" sz="1200" dirty="0" err="1">
                <a:solidFill>
                  <a:srgbClr val="0000FF"/>
                </a:solidFill>
                <a:latin typeface="Consolas" panose="020B0609020204030204" pitchFamily="49" charset="0"/>
              </a:rPr>
              <a:t>"Column</a:t>
            </a:r>
            <a:r>
              <a:rPr lang="fr-FR" sz="1200" dirty="0">
                <a:solidFill>
                  <a:srgbClr val="0000FF"/>
                </a:solidFill>
                <a:latin typeface="Consolas" panose="020B0609020204030204" pitchFamily="49" charset="0"/>
              </a:rPr>
              <a:t> {</a:t>
            </a:r>
            <a:r>
              <a:rPr lang="fr-FR" sz="1200" dirty="0" err="1">
                <a:solidFill>
                  <a:srgbClr val="0000FF"/>
                </a:solidFill>
                <a:latin typeface="Consolas" panose="020B0609020204030204" pitchFamily="49" charset="0"/>
              </a:rPr>
              <a:t>column</a:t>
            </a:r>
            <a:r>
              <a:rPr lang="fr-FR" sz="1200" dirty="0">
                <a:solidFill>
                  <a:srgbClr val="0000FF"/>
                </a:solidFill>
                <a:latin typeface="Consolas" panose="020B0609020204030204" pitchFamily="49" charset="0"/>
              </a:rPr>
              <a:t>} </a:t>
            </a:r>
            <a:r>
              <a:rPr lang="fr-FR" sz="1200" dirty="0" err="1">
                <a:solidFill>
                  <a:srgbClr val="0000FF"/>
                </a:solidFill>
                <a:latin typeface="Consolas" panose="020B0609020204030204" pitchFamily="49" charset="0"/>
              </a:rPr>
              <a:t>does</a:t>
            </a:r>
            <a:r>
              <a:rPr lang="fr-FR" sz="1200" dirty="0">
                <a:solidFill>
                  <a:srgbClr val="0000FF"/>
                </a:solidFill>
                <a:latin typeface="Consolas" panose="020B0609020204030204" pitchFamily="49" charset="0"/>
              </a:rPr>
              <a:t> not have {type_} as type."</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err="1">
                <a:solidFill>
                  <a:srgbClr val="006699"/>
                </a:solidFill>
                <a:latin typeface="Consolas" panose="020B0609020204030204" pitchFamily="49" charset="0"/>
              </a:rPr>
              <a:t>else</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err="1">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"type </a:t>
            </a:r>
            <a:r>
              <a:rPr lang="fr-FR" sz="1200" dirty="0" err="1">
                <a:solidFill>
                  <a:srgbClr val="0000FF"/>
                </a:solidFill>
                <a:latin typeface="Consolas" panose="020B0609020204030204" pitchFamily="49" charset="0"/>
              </a:rPr>
              <a:t>checked</a:t>
            </a:r>
            <a:r>
              <a:rPr lang="fr-FR" sz="1200" dirty="0">
                <a:solidFill>
                  <a:srgbClr val="0000FF"/>
                </a:solidFill>
                <a:latin typeface="Consolas" panose="020B0609020204030204" pitchFamily="49" charset="0"/>
              </a:rPr>
              <a:t> !"</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function</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args</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kwargs</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wrapper</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check_type</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check_type_args</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float</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b="1" dirty="0" err="1">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average</a:t>
            </a:r>
            <a:r>
              <a:rPr lang="fr-FR" sz="1200" dirty="0">
                <a:solidFill>
                  <a:srgbClr val="000000"/>
                </a:solidFill>
                <a:latin typeface="Consolas" panose="020B0609020204030204" pitchFamily="49" charset="0"/>
              </a:rPr>
              <a:t>(data, </a:t>
            </a:r>
            <a:r>
              <a:rPr lang="fr-FR" sz="1200" dirty="0" err="1">
                <a:solidFill>
                  <a:srgbClr val="000000"/>
                </a:solidFill>
                <a:latin typeface="Consolas" panose="020B0609020204030204" pitchFamily="49" charset="0"/>
              </a:rPr>
              <a:t>column</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return</a:t>
            </a:r>
            <a:r>
              <a:rPr lang="fr-FR" sz="1200" dirty="0">
                <a:solidFill>
                  <a:srgbClr val="000000"/>
                </a:solidFill>
                <a:latin typeface="Consolas" panose="020B0609020204030204" pitchFamily="49" charset="0"/>
              </a:rPr>
              <a:t> data[</a:t>
            </a:r>
            <a:r>
              <a:rPr lang="fr-FR" sz="1200" dirty="0" err="1">
                <a:solidFill>
                  <a:srgbClr val="000000"/>
                </a:solidFill>
                <a:latin typeface="Consolas" panose="020B0609020204030204" pitchFamily="49" charset="0"/>
              </a:rPr>
              <a:t>column</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mean</a:t>
            </a:r>
            <a:r>
              <a:rPr lang="fr-FR" sz="1200" dirty="0">
                <a:solidFill>
                  <a:srgbClr val="000000"/>
                </a:solidFill>
                <a:latin typeface="Consolas" panose="020B0609020204030204" pitchFamily="49" charset="0"/>
              </a:rPr>
              <a:t>() </a:t>
            </a:r>
          </a:p>
          <a:p>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average(data, </a:t>
            </a:r>
            <a:r>
              <a:rPr lang="en-US" sz="1200" dirty="0">
                <a:solidFill>
                  <a:srgbClr val="0000FF"/>
                </a:solidFill>
                <a:latin typeface="Consolas" panose="020B0609020204030204" pitchFamily="49" charset="0"/>
              </a:rPr>
              <a:t>"sales"</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dirty="0">
                <a:solidFill>
                  <a:srgbClr val="008200"/>
                </a:solidFill>
                <a:latin typeface="Consolas" panose="020B0609020204030204" pitchFamily="49" charset="0"/>
              </a:rPr>
              <a:t>#type checked !</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r>
              <a:rPr lang="en-US" sz="1200" dirty="0">
                <a:solidFill>
                  <a:srgbClr val="008200"/>
                </a:solidFill>
                <a:latin typeface="Consolas" panose="020B0609020204030204" pitchFamily="49" charset="0"/>
              </a:rPr>
              <a:t>#43.233413</a:t>
            </a:r>
            <a:r>
              <a:rPr lang="en-US" sz="1200" dirty="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a:p>
            <a:endParaRPr lang="fr-FR" sz="12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597311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011"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41791" y="958292"/>
            <a:ext cx="3127881" cy="1495794"/>
          </a:xfrm>
        </p:spPr>
        <p:txBody>
          <a:bodyPr/>
          <a:lstStyle/>
          <a:p>
            <a:r>
              <a:rPr lang="fr-FR" dirty="0"/>
              <a:t>Main usage of </a:t>
            </a:r>
            <a:r>
              <a:rPr lang="fr-FR" dirty="0" err="1"/>
              <a:t>decorators</a:t>
            </a:r>
            <a:endParaRPr lang="en-US" dirty="0"/>
          </a:p>
        </p:txBody>
      </p:sp>
      <p:sp>
        <p:nvSpPr>
          <p:cNvPr id="17" name="TextBox 16"/>
          <p:cNvSpPr txBox="1"/>
          <p:nvPr/>
        </p:nvSpPr>
        <p:spPr>
          <a:xfrm>
            <a:off x="4693840" y="1706189"/>
            <a:ext cx="6849565" cy="246969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08000" lvl="1">
              <a:buClr>
                <a:schemeClr val="tx2">
                  <a:lumMod val="100000"/>
                </a:schemeClr>
              </a:buClr>
              <a:buSzPct val="100000"/>
            </a:pPr>
            <a:endParaRPr lang="en-US" dirty="0">
              <a:solidFill>
                <a:schemeClr val="tx1">
                  <a:lumMod val="100000"/>
                </a:schemeClr>
              </a:solidFill>
              <a:latin typeface="Trebuchet MS" panose="020B0603020202020204" pitchFamily="34" charset="0"/>
            </a:endParaRPr>
          </a:p>
          <a:p>
            <a:pPr marL="108000" lvl="1">
              <a:spcAft>
                <a:spcPts val="1000"/>
              </a:spcAft>
              <a:buClr>
                <a:schemeClr val="tx2">
                  <a:lumMod val="100000"/>
                </a:schemeClr>
              </a:buClr>
              <a:buSzPct val="100000"/>
            </a:pPr>
            <a:r>
              <a:rPr lang="en-US" dirty="0">
                <a:solidFill>
                  <a:schemeClr val="tx1">
                    <a:lumMod val="100000"/>
                  </a:schemeClr>
                </a:solidFill>
                <a:latin typeface="Trebuchet MS" panose="020B0603020202020204" pitchFamily="34" charset="0"/>
              </a:rPr>
              <a:t>For example, they can be used for : </a:t>
            </a:r>
          </a:p>
          <a:p>
            <a:pPr marL="781200" lvl="2" indent="-216000">
              <a:spcAft>
                <a:spcPts val="1000"/>
              </a:spcAft>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Timing of a function</a:t>
            </a:r>
          </a:p>
          <a:p>
            <a:pPr marL="781200" lvl="2" indent="-216000">
              <a:spcAft>
                <a:spcPts val="1000"/>
              </a:spcAft>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Profiling of a method</a:t>
            </a:r>
          </a:p>
          <a:p>
            <a:pPr marL="781200" lvl="2" indent="-216000">
              <a:spcAft>
                <a:spcPts val="1000"/>
              </a:spcAft>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Enrichment of function parameters</a:t>
            </a:r>
          </a:p>
          <a:p>
            <a:pPr marL="781200" lvl="2" indent="-216000">
              <a:spcAft>
                <a:spcPts val="1000"/>
              </a:spcAft>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Authentication </a:t>
            </a:r>
          </a:p>
          <a:p>
            <a:pPr marL="781200" lvl="2" indent="-216000">
              <a:spcAft>
                <a:spcPts val="1000"/>
              </a:spcAft>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Validation of the inputs (type, path, </a:t>
            </a:r>
            <a:r>
              <a:rPr lang="en-US" dirty="0" err="1">
                <a:solidFill>
                  <a:schemeClr val="tx1">
                    <a:lumMod val="100000"/>
                  </a:schemeClr>
                </a:solidFill>
                <a:latin typeface="Trebuchet MS" panose="020B0603020202020204" pitchFamily="34" charset="0"/>
              </a:rPr>
              <a:t>args</a:t>
            </a:r>
            <a:r>
              <a:rPr lang="en-US" dirty="0">
                <a:solidFill>
                  <a:schemeClr val="tx1">
                    <a:lumMod val="100000"/>
                  </a:schemeClr>
                </a:solidFill>
                <a:latin typeface="Trebuchet MS" panose="020B0603020202020204" pitchFamily="34" charset="0"/>
              </a:rPr>
              <a:t>,…) </a:t>
            </a:r>
          </a:p>
          <a:p>
            <a:pPr marL="324000" lvl="1" indent="-216000">
              <a:spcAft>
                <a:spcPts val="1000"/>
              </a:spcAft>
              <a:buClr>
                <a:schemeClr val="tx2">
                  <a:lumMod val="100000"/>
                </a:schemeClr>
              </a:buClr>
              <a:buSzPct val="100000"/>
              <a:buFont typeface="Trebuchet MS" panose="020B0603020202020204" pitchFamily="34" charset="0"/>
              <a:buChar char="•"/>
            </a:pPr>
            <a:endParaRPr lang="en-US" dirty="0">
              <a:solidFill>
                <a:schemeClr val="tx1">
                  <a:lumMod val="100000"/>
                </a:schemeClr>
              </a:solidFill>
              <a:latin typeface="Trebuchet MS" panose="020B0603020202020204" pitchFamily="34" charset="0"/>
            </a:endParaRPr>
          </a:p>
          <a:p>
            <a:pPr marL="108000" lvl="1">
              <a:spcAft>
                <a:spcPts val="1000"/>
              </a:spcAft>
              <a:buClr>
                <a:schemeClr val="tx2">
                  <a:lumMod val="100000"/>
                </a:schemeClr>
              </a:buClr>
              <a:buSzPct val="100000"/>
            </a:pPr>
            <a:endParaRPr lang="en-US" dirty="0">
              <a:solidFill>
                <a:schemeClr val="tx1">
                  <a:lumMod val="100000"/>
                </a:schemeClr>
              </a:solidFill>
              <a:latin typeface="Trebuchet MS" panose="020B0603020202020204" pitchFamily="34" charset="0"/>
            </a:endParaRPr>
          </a:p>
        </p:txBody>
      </p:sp>
      <p:sp>
        <p:nvSpPr>
          <p:cNvPr id="15" name="Rectangle 14"/>
          <p:cNvSpPr/>
          <p:nvPr/>
        </p:nvSpPr>
        <p:spPr>
          <a:xfrm>
            <a:off x="4693840" y="4729332"/>
            <a:ext cx="6869510" cy="1441696"/>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rgbClr val="29BA74"/>
                </a:solidFill>
              </a:rPr>
              <a:t>	</a:t>
            </a:r>
          </a:p>
        </p:txBody>
      </p:sp>
      <p:grpSp>
        <p:nvGrpSpPr>
          <p:cNvPr id="16" name="Group 15"/>
          <p:cNvGrpSpPr/>
          <p:nvPr/>
        </p:nvGrpSpPr>
        <p:grpSpPr>
          <a:xfrm>
            <a:off x="4386561" y="4457414"/>
            <a:ext cx="785071" cy="785071"/>
            <a:chOff x="5275671" y="2608671"/>
            <a:chExt cx="1640659" cy="1640659"/>
          </a:xfrm>
        </p:grpSpPr>
        <p:sp>
          <p:nvSpPr>
            <p:cNvPr id="18" name="Oval 17"/>
            <p:cNvSpPr>
              <a:spLocks noChangeAspect="1"/>
            </p:cNvSpPr>
            <p:nvPr/>
          </p:nvSpPr>
          <p:spPr>
            <a:xfrm>
              <a:off x="5275671" y="2608671"/>
              <a:ext cx="1640659"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sp>
          <p:nvSpPr>
            <p:cNvPr id="20"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344505" y="2674580"/>
              <a:ext cx="1502990" cy="1504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bcgBugs_GrowthChart"/>
          <p:cNvGrpSpPr>
            <a:grpSpLocks noChangeAspect="1"/>
          </p:cNvGrpSpPr>
          <p:nvPr/>
        </p:nvGrpSpPr>
        <p:grpSpPr bwMode="auto">
          <a:xfrm>
            <a:off x="4544059" y="4614682"/>
            <a:ext cx="470076" cy="470536"/>
            <a:chOff x="2818" y="1137"/>
            <a:chExt cx="2044" cy="2046"/>
          </a:xfrm>
        </p:grpSpPr>
        <p:sp>
          <p:nvSpPr>
            <p:cNvPr id="25"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5"/>
            <p:cNvSpPr>
              <a:spLocks noEditPoints="1"/>
            </p:cNvSpPr>
            <p:nvPr/>
          </p:nvSpPr>
          <p:spPr bwMode="auto">
            <a:xfrm>
              <a:off x="3064" y="1383"/>
              <a:ext cx="1555" cy="1556"/>
            </a:xfrm>
            <a:custGeom>
              <a:avLst/>
              <a:gdLst>
                <a:gd name="T0" fmla="*/ 162 w 760"/>
                <a:gd name="T1" fmla="*/ 464 h 760"/>
                <a:gd name="T2" fmla="*/ 162 w 760"/>
                <a:gd name="T3" fmla="*/ 738 h 760"/>
                <a:gd name="T4" fmla="*/ 140 w 760"/>
                <a:gd name="T5" fmla="*/ 760 h 760"/>
                <a:gd name="T6" fmla="*/ 22 w 760"/>
                <a:gd name="T7" fmla="*/ 760 h 760"/>
                <a:gd name="T8" fmla="*/ 0 w 760"/>
                <a:gd name="T9" fmla="*/ 738 h 760"/>
                <a:gd name="T10" fmla="*/ 0 w 760"/>
                <a:gd name="T11" fmla="*/ 464 h 760"/>
                <a:gd name="T12" fmla="*/ 22 w 760"/>
                <a:gd name="T13" fmla="*/ 442 h 760"/>
                <a:gd name="T14" fmla="*/ 140 w 760"/>
                <a:gd name="T15" fmla="*/ 442 h 760"/>
                <a:gd name="T16" fmla="*/ 162 w 760"/>
                <a:gd name="T17" fmla="*/ 464 h 760"/>
                <a:gd name="T18" fmla="*/ 340 w 760"/>
                <a:gd name="T19" fmla="*/ 318 h 760"/>
                <a:gd name="T20" fmla="*/ 221 w 760"/>
                <a:gd name="T21" fmla="*/ 318 h 760"/>
                <a:gd name="T22" fmla="*/ 199 w 760"/>
                <a:gd name="T23" fmla="*/ 340 h 760"/>
                <a:gd name="T24" fmla="*/ 199 w 760"/>
                <a:gd name="T25" fmla="*/ 738 h 760"/>
                <a:gd name="T26" fmla="*/ 221 w 760"/>
                <a:gd name="T27" fmla="*/ 760 h 760"/>
                <a:gd name="T28" fmla="*/ 340 w 760"/>
                <a:gd name="T29" fmla="*/ 760 h 760"/>
                <a:gd name="T30" fmla="*/ 362 w 760"/>
                <a:gd name="T31" fmla="*/ 738 h 760"/>
                <a:gd name="T32" fmla="*/ 362 w 760"/>
                <a:gd name="T33" fmla="*/ 340 h 760"/>
                <a:gd name="T34" fmla="*/ 340 w 760"/>
                <a:gd name="T35" fmla="*/ 318 h 760"/>
                <a:gd name="T36" fmla="*/ 539 w 760"/>
                <a:gd name="T37" fmla="*/ 179 h 760"/>
                <a:gd name="T38" fmla="*/ 420 w 760"/>
                <a:gd name="T39" fmla="*/ 179 h 760"/>
                <a:gd name="T40" fmla="*/ 398 w 760"/>
                <a:gd name="T41" fmla="*/ 201 h 760"/>
                <a:gd name="T42" fmla="*/ 398 w 760"/>
                <a:gd name="T43" fmla="*/ 738 h 760"/>
                <a:gd name="T44" fmla="*/ 420 w 760"/>
                <a:gd name="T45" fmla="*/ 760 h 760"/>
                <a:gd name="T46" fmla="*/ 539 w 760"/>
                <a:gd name="T47" fmla="*/ 760 h 760"/>
                <a:gd name="T48" fmla="*/ 561 w 760"/>
                <a:gd name="T49" fmla="*/ 738 h 760"/>
                <a:gd name="T50" fmla="*/ 561 w 760"/>
                <a:gd name="T51" fmla="*/ 201 h 760"/>
                <a:gd name="T52" fmla="*/ 539 w 760"/>
                <a:gd name="T53" fmla="*/ 179 h 760"/>
                <a:gd name="T54" fmla="*/ 738 w 760"/>
                <a:gd name="T55" fmla="*/ 0 h 760"/>
                <a:gd name="T56" fmla="*/ 620 w 760"/>
                <a:gd name="T57" fmla="*/ 0 h 760"/>
                <a:gd name="T58" fmla="*/ 598 w 760"/>
                <a:gd name="T59" fmla="*/ 22 h 760"/>
                <a:gd name="T60" fmla="*/ 598 w 760"/>
                <a:gd name="T61" fmla="*/ 738 h 760"/>
                <a:gd name="T62" fmla="*/ 620 w 760"/>
                <a:gd name="T63" fmla="*/ 760 h 760"/>
                <a:gd name="T64" fmla="*/ 738 w 760"/>
                <a:gd name="T65" fmla="*/ 760 h 760"/>
                <a:gd name="T66" fmla="*/ 760 w 760"/>
                <a:gd name="T67" fmla="*/ 738 h 760"/>
                <a:gd name="T68" fmla="*/ 760 w 760"/>
                <a:gd name="T69" fmla="*/ 22 h 760"/>
                <a:gd name="T70" fmla="*/ 738 w 760"/>
                <a:gd name="T71"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0" h="760">
                  <a:moveTo>
                    <a:pt x="162" y="464"/>
                  </a:moveTo>
                  <a:cubicBezTo>
                    <a:pt x="162" y="738"/>
                    <a:pt x="162" y="738"/>
                    <a:pt x="162" y="738"/>
                  </a:cubicBezTo>
                  <a:cubicBezTo>
                    <a:pt x="162" y="751"/>
                    <a:pt x="152" y="760"/>
                    <a:pt x="140" y="760"/>
                  </a:cubicBezTo>
                  <a:cubicBezTo>
                    <a:pt x="22" y="760"/>
                    <a:pt x="22" y="760"/>
                    <a:pt x="22" y="760"/>
                  </a:cubicBezTo>
                  <a:cubicBezTo>
                    <a:pt x="9" y="760"/>
                    <a:pt x="0" y="751"/>
                    <a:pt x="0" y="738"/>
                  </a:cubicBezTo>
                  <a:cubicBezTo>
                    <a:pt x="0" y="464"/>
                    <a:pt x="0" y="464"/>
                    <a:pt x="0" y="464"/>
                  </a:cubicBezTo>
                  <a:cubicBezTo>
                    <a:pt x="0" y="452"/>
                    <a:pt x="9" y="442"/>
                    <a:pt x="22" y="442"/>
                  </a:cubicBezTo>
                  <a:cubicBezTo>
                    <a:pt x="140" y="442"/>
                    <a:pt x="140" y="442"/>
                    <a:pt x="140" y="442"/>
                  </a:cubicBezTo>
                  <a:cubicBezTo>
                    <a:pt x="152" y="442"/>
                    <a:pt x="162" y="452"/>
                    <a:pt x="162" y="464"/>
                  </a:cubicBezTo>
                  <a:close/>
                  <a:moveTo>
                    <a:pt x="340" y="318"/>
                  </a:moveTo>
                  <a:cubicBezTo>
                    <a:pt x="221" y="318"/>
                    <a:pt x="221" y="318"/>
                    <a:pt x="221" y="318"/>
                  </a:cubicBezTo>
                  <a:cubicBezTo>
                    <a:pt x="209" y="318"/>
                    <a:pt x="199" y="328"/>
                    <a:pt x="199" y="340"/>
                  </a:cubicBezTo>
                  <a:cubicBezTo>
                    <a:pt x="199" y="738"/>
                    <a:pt x="199" y="738"/>
                    <a:pt x="199" y="738"/>
                  </a:cubicBezTo>
                  <a:cubicBezTo>
                    <a:pt x="199" y="751"/>
                    <a:pt x="209" y="760"/>
                    <a:pt x="221" y="760"/>
                  </a:cubicBezTo>
                  <a:cubicBezTo>
                    <a:pt x="340" y="760"/>
                    <a:pt x="340" y="760"/>
                    <a:pt x="340" y="760"/>
                  </a:cubicBezTo>
                  <a:cubicBezTo>
                    <a:pt x="352" y="760"/>
                    <a:pt x="362" y="751"/>
                    <a:pt x="362" y="738"/>
                  </a:cubicBezTo>
                  <a:cubicBezTo>
                    <a:pt x="362" y="340"/>
                    <a:pt x="362" y="340"/>
                    <a:pt x="362" y="340"/>
                  </a:cubicBezTo>
                  <a:cubicBezTo>
                    <a:pt x="362" y="328"/>
                    <a:pt x="352" y="318"/>
                    <a:pt x="340" y="318"/>
                  </a:cubicBezTo>
                  <a:close/>
                  <a:moveTo>
                    <a:pt x="539" y="179"/>
                  </a:moveTo>
                  <a:cubicBezTo>
                    <a:pt x="420" y="179"/>
                    <a:pt x="420" y="179"/>
                    <a:pt x="420" y="179"/>
                  </a:cubicBezTo>
                  <a:cubicBezTo>
                    <a:pt x="408" y="179"/>
                    <a:pt x="398" y="189"/>
                    <a:pt x="398" y="201"/>
                  </a:cubicBezTo>
                  <a:cubicBezTo>
                    <a:pt x="398" y="738"/>
                    <a:pt x="398" y="738"/>
                    <a:pt x="398" y="738"/>
                  </a:cubicBezTo>
                  <a:cubicBezTo>
                    <a:pt x="398" y="751"/>
                    <a:pt x="408" y="760"/>
                    <a:pt x="420" y="760"/>
                  </a:cubicBezTo>
                  <a:cubicBezTo>
                    <a:pt x="539" y="760"/>
                    <a:pt x="539" y="760"/>
                    <a:pt x="539" y="760"/>
                  </a:cubicBezTo>
                  <a:cubicBezTo>
                    <a:pt x="551" y="760"/>
                    <a:pt x="561" y="751"/>
                    <a:pt x="561" y="738"/>
                  </a:cubicBezTo>
                  <a:cubicBezTo>
                    <a:pt x="561" y="201"/>
                    <a:pt x="561" y="201"/>
                    <a:pt x="561" y="201"/>
                  </a:cubicBezTo>
                  <a:cubicBezTo>
                    <a:pt x="561" y="189"/>
                    <a:pt x="551" y="179"/>
                    <a:pt x="539" y="179"/>
                  </a:cubicBezTo>
                  <a:close/>
                  <a:moveTo>
                    <a:pt x="738" y="0"/>
                  </a:moveTo>
                  <a:cubicBezTo>
                    <a:pt x="620" y="0"/>
                    <a:pt x="620" y="0"/>
                    <a:pt x="620" y="0"/>
                  </a:cubicBezTo>
                  <a:cubicBezTo>
                    <a:pt x="608" y="0"/>
                    <a:pt x="598" y="9"/>
                    <a:pt x="598" y="22"/>
                  </a:cubicBezTo>
                  <a:cubicBezTo>
                    <a:pt x="598" y="738"/>
                    <a:pt x="598" y="738"/>
                    <a:pt x="598" y="738"/>
                  </a:cubicBezTo>
                  <a:cubicBezTo>
                    <a:pt x="598" y="751"/>
                    <a:pt x="608" y="760"/>
                    <a:pt x="620" y="760"/>
                  </a:cubicBezTo>
                  <a:cubicBezTo>
                    <a:pt x="738" y="760"/>
                    <a:pt x="738" y="760"/>
                    <a:pt x="738" y="760"/>
                  </a:cubicBezTo>
                  <a:cubicBezTo>
                    <a:pt x="751" y="760"/>
                    <a:pt x="760" y="751"/>
                    <a:pt x="760" y="738"/>
                  </a:cubicBezTo>
                  <a:cubicBezTo>
                    <a:pt x="760" y="22"/>
                    <a:pt x="760" y="22"/>
                    <a:pt x="760" y="22"/>
                  </a:cubicBezTo>
                  <a:cubicBezTo>
                    <a:pt x="760" y="9"/>
                    <a:pt x="751" y="0"/>
                    <a:pt x="738"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Rectangle 4"/>
          <p:cNvSpPr/>
          <p:nvPr/>
        </p:nvSpPr>
        <p:spPr>
          <a:xfrm>
            <a:off x="431302" y="3125237"/>
            <a:ext cx="2790092" cy="1754326"/>
          </a:xfrm>
          <a:prstGeom prst="rect">
            <a:avLst/>
          </a:prstGeom>
        </p:spPr>
        <p:txBody>
          <a:bodyPr wrap="square">
            <a:spAutoFit/>
          </a:bodyPr>
          <a:lstStyle/>
          <a:p>
            <a:pPr marL="108000" lvl="1">
              <a:buClr>
                <a:schemeClr val="tx2">
                  <a:lumMod val="100000"/>
                </a:schemeClr>
              </a:buClr>
              <a:buSzPct val="100000"/>
            </a:pPr>
            <a:r>
              <a:rPr lang="en-US" dirty="0">
                <a:solidFill>
                  <a:srgbClr val="FFFFFF"/>
                </a:solidFill>
                <a:latin typeface="Trebuchet MS" panose="020B0603020202020204" pitchFamily="34" charset="0"/>
              </a:rPr>
              <a:t>Decorators enable to add functionalities used in several functions without adding complexity into the functions</a:t>
            </a:r>
          </a:p>
        </p:txBody>
      </p:sp>
      <p:sp>
        <p:nvSpPr>
          <p:cNvPr id="7" name="Rectangle 6"/>
          <p:cNvSpPr/>
          <p:nvPr/>
        </p:nvSpPr>
        <p:spPr>
          <a:xfrm>
            <a:off x="5228207" y="4729332"/>
            <a:ext cx="6096000" cy="1477328"/>
          </a:xfrm>
          <a:prstGeom prst="rect">
            <a:avLst/>
          </a:prstGeom>
        </p:spPr>
        <p:txBody>
          <a:bodyPr>
            <a:spAutoFit/>
          </a:bodyPr>
          <a:lstStyle/>
          <a:p>
            <a:r>
              <a:rPr lang="en-US" dirty="0">
                <a:solidFill>
                  <a:srgbClr val="29BA74"/>
                </a:solidFill>
              </a:rPr>
              <a:t>Data Science application:</a:t>
            </a:r>
          </a:p>
          <a:p>
            <a:pPr marL="324000" lvl="1"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Check if a file has not already been dumped, before processing it</a:t>
            </a:r>
          </a:p>
          <a:p>
            <a:pPr marL="324000" lvl="1"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Define a custom log function</a:t>
            </a:r>
          </a:p>
          <a:p>
            <a:pPr marL="324000" lvl="1"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Profiler</a:t>
            </a:r>
          </a:p>
        </p:txBody>
      </p:sp>
    </p:spTree>
    <p:extLst>
      <p:ext uri="{BB962C8B-B14F-4D97-AF65-F5344CB8AC3E}">
        <p14:creationId xmlns:p14="http://schemas.microsoft.com/office/powerpoint/2010/main" val="18157411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8633"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ee4pContent1"/>
          <p:cNvSpPr txBox="1"/>
          <p:nvPr>
            <p:custDataLst>
              <p:tags r:id="rId4"/>
            </p:custDataLst>
          </p:nvPr>
        </p:nvSpPr>
        <p:spPr>
          <a:xfrm>
            <a:off x="4476750" y="1808372"/>
            <a:ext cx="7515225" cy="1924256"/>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solidFill>
                  <a:schemeClr val="bg1"/>
                </a:solidFill>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bg1"/>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solidFill>
                  <a:schemeClr val="bg1"/>
                </a:solidFill>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bg1"/>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bg1"/>
                </a:solidFill>
                <a:latin typeface="Trebuchet MS" panose="020B0603020202020204" pitchFamily="34" charset="0"/>
                <a:sym typeface="Trebuchet MS" panose="020B0603020202020204" pitchFamily="34" charset="0"/>
              </a:defRPr>
            </a:lvl9pPr>
          </a:lstStyle>
          <a:p>
            <a:r>
              <a:rPr lang="en-US" sz="3200" dirty="0">
                <a:latin typeface="+mn-lt"/>
                <a:cs typeface="Courier New" panose="02070309020205020404" pitchFamily="49" charset="0"/>
              </a:rPr>
              <a:t>How would you implement a </a:t>
            </a:r>
            <a:r>
              <a:rPr lang="en-US" sz="3200" dirty="0">
                <a:solidFill>
                  <a:srgbClr val="D4DF33"/>
                </a:solidFill>
                <a:latin typeface="+mn-lt"/>
                <a:cs typeface="Courier New" panose="02070309020205020404" pitchFamily="49" charset="0"/>
              </a:rPr>
              <a:t>logging decorator </a:t>
            </a:r>
            <a:r>
              <a:rPr lang="en-US" sz="3200" dirty="0">
                <a:latin typeface="+mn-lt"/>
                <a:cs typeface="Courier New" panose="02070309020205020404" pitchFamily="49" charset="0"/>
              </a:rPr>
              <a:t>?  </a:t>
            </a:r>
          </a:p>
          <a:p>
            <a:endParaRPr lang="en-US" b="1" dirty="0">
              <a:latin typeface="Consolas" panose="020B0609020204030204" pitchFamily="49" charset="0"/>
              <a:cs typeface="Courier New" panose="02070309020205020404" pitchFamily="49" charset="0"/>
            </a:endParaRPr>
          </a:p>
        </p:txBody>
      </p:sp>
      <p:grpSp>
        <p:nvGrpSpPr>
          <p:cNvPr id="5" name="Group 4"/>
          <p:cNvGrpSpPr>
            <a:grpSpLocks noChangeAspect="1"/>
          </p:cNvGrpSpPr>
          <p:nvPr/>
        </p:nvGrpSpPr>
        <p:grpSpPr>
          <a:xfrm>
            <a:off x="1075270" y="2467356"/>
            <a:ext cx="1914144" cy="1914144"/>
            <a:chOff x="628650" y="3868738"/>
            <a:chExt cx="269875" cy="269875"/>
          </a:xfrm>
        </p:grpSpPr>
        <p:sp>
          <p:nvSpPr>
            <p:cNvPr id="6" name="Oval 42"/>
            <p:cNvSpPr>
              <a:spLocks noChangeArrowheads="1"/>
            </p:cNvSpPr>
            <p:nvPr/>
          </p:nvSpPr>
          <p:spPr bwMode="auto">
            <a:xfrm>
              <a:off x="628650"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 name="Freeform 43"/>
            <p:cNvSpPr>
              <a:spLocks noEditPoints="1"/>
            </p:cNvSpPr>
            <p:nvPr/>
          </p:nvSpPr>
          <p:spPr bwMode="auto">
            <a:xfrm>
              <a:off x="731837" y="3929063"/>
              <a:ext cx="63500" cy="147637"/>
            </a:xfrm>
            <a:custGeom>
              <a:avLst/>
              <a:gdLst>
                <a:gd name="T0" fmla="*/ 178 w 296"/>
                <a:gd name="T1" fmla="*/ 571 h 689"/>
                <a:gd name="T2" fmla="*/ 198 w 296"/>
                <a:gd name="T3" fmla="*/ 620 h 689"/>
                <a:gd name="T4" fmla="*/ 178 w 296"/>
                <a:gd name="T5" fmla="*/ 668 h 689"/>
                <a:gd name="T6" fmla="*/ 129 w 296"/>
                <a:gd name="T7" fmla="*/ 689 h 689"/>
                <a:gd name="T8" fmla="*/ 81 w 296"/>
                <a:gd name="T9" fmla="*/ 668 h 689"/>
                <a:gd name="T10" fmla="*/ 61 w 296"/>
                <a:gd name="T11" fmla="*/ 620 h 689"/>
                <a:gd name="T12" fmla="*/ 81 w 296"/>
                <a:gd name="T13" fmla="*/ 571 h 689"/>
                <a:gd name="T14" fmla="*/ 129 w 296"/>
                <a:gd name="T15" fmla="*/ 551 h 689"/>
                <a:gd name="T16" fmla="*/ 178 w 296"/>
                <a:gd name="T17" fmla="*/ 571 h 689"/>
                <a:gd name="T18" fmla="*/ 251 w 296"/>
                <a:gd name="T19" fmla="*/ 38 h 689"/>
                <a:gd name="T20" fmla="*/ 137 w 296"/>
                <a:gd name="T21" fmla="*/ 0 h 689"/>
                <a:gd name="T22" fmla="*/ 0 w 296"/>
                <a:gd name="T23" fmla="*/ 38 h 689"/>
                <a:gd name="T24" fmla="*/ 33 w 296"/>
                <a:gd name="T25" fmla="*/ 103 h 689"/>
                <a:gd name="T26" fmla="*/ 114 w 296"/>
                <a:gd name="T27" fmla="*/ 69 h 689"/>
                <a:gd name="T28" fmla="*/ 211 w 296"/>
                <a:gd name="T29" fmla="*/ 150 h 689"/>
                <a:gd name="T30" fmla="*/ 197 w 296"/>
                <a:gd name="T31" fmla="*/ 199 h 689"/>
                <a:gd name="T32" fmla="*/ 139 w 296"/>
                <a:gd name="T33" fmla="*/ 273 h 689"/>
                <a:gd name="T34" fmla="*/ 85 w 296"/>
                <a:gd name="T35" fmla="*/ 354 h 689"/>
                <a:gd name="T36" fmla="*/ 73 w 296"/>
                <a:gd name="T37" fmla="*/ 421 h 689"/>
                <a:gd name="T38" fmla="*/ 88 w 296"/>
                <a:gd name="T39" fmla="*/ 484 h 689"/>
                <a:gd name="T40" fmla="*/ 148 w 296"/>
                <a:gd name="T41" fmla="*/ 484 h 689"/>
                <a:gd name="T42" fmla="*/ 142 w 296"/>
                <a:gd name="T43" fmla="*/ 442 h 689"/>
                <a:gd name="T44" fmla="*/ 182 w 296"/>
                <a:gd name="T45" fmla="*/ 332 h 689"/>
                <a:gd name="T46" fmla="*/ 249 w 296"/>
                <a:gd name="T47" fmla="*/ 261 h 689"/>
                <a:gd name="T48" fmla="*/ 284 w 296"/>
                <a:gd name="T49" fmla="*/ 205 h 689"/>
                <a:gd name="T50" fmla="*/ 296 w 296"/>
                <a:gd name="T51" fmla="*/ 142 h 689"/>
                <a:gd name="T52" fmla="*/ 251 w 296"/>
                <a:gd name="T53" fmla="*/ 3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689">
                  <a:moveTo>
                    <a:pt x="178" y="571"/>
                  </a:moveTo>
                  <a:cubicBezTo>
                    <a:pt x="191" y="585"/>
                    <a:pt x="198" y="601"/>
                    <a:pt x="198" y="620"/>
                  </a:cubicBezTo>
                  <a:cubicBezTo>
                    <a:pt x="198" y="639"/>
                    <a:pt x="191" y="655"/>
                    <a:pt x="178" y="668"/>
                  </a:cubicBezTo>
                  <a:cubicBezTo>
                    <a:pt x="164" y="682"/>
                    <a:pt x="148" y="689"/>
                    <a:pt x="129" y="689"/>
                  </a:cubicBezTo>
                  <a:cubicBezTo>
                    <a:pt x="110" y="689"/>
                    <a:pt x="94" y="682"/>
                    <a:pt x="81" y="668"/>
                  </a:cubicBezTo>
                  <a:cubicBezTo>
                    <a:pt x="67" y="655"/>
                    <a:pt x="61" y="639"/>
                    <a:pt x="61" y="620"/>
                  </a:cubicBezTo>
                  <a:cubicBezTo>
                    <a:pt x="61" y="601"/>
                    <a:pt x="67" y="585"/>
                    <a:pt x="81" y="571"/>
                  </a:cubicBezTo>
                  <a:cubicBezTo>
                    <a:pt x="94" y="558"/>
                    <a:pt x="110" y="551"/>
                    <a:pt x="129" y="551"/>
                  </a:cubicBezTo>
                  <a:cubicBezTo>
                    <a:pt x="148" y="551"/>
                    <a:pt x="164" y="558"/>
                    <a:pt x="178" y="571"/>
                  </a:cubicBezTo>
                  <a:close/>
                  <a:moveTo>
                    <a:pt x="251" y="38"/>
                  </a:moveTo>
                  <a:cubicBezTo>
                    <a:pt x="220" y="13"/>
                    <a:pt x="183" y="0"/>
                    <a:pt x="137" y="0"/>
                  </a:cubicBezTo>
                  <a:cubicBezTo>
                    <a:pt x="76" y="0"/>
                    <a:pt x="30" y="12"/>
                    <a:pt x="0" y="38"/>
                  </a:cubicBezTo>
                  <a:cubicBezTo>
                    <a:pt x="33" y="103"/>
                    <a:pt x="33" y="103"/>
                    <a:pt x="33" y="103"/>
                  </a:cubicBezTo>
                  <a:cubicBezTo>
                    <a:pt x="56" y="81"/>
                    <a:pt x="83" y="69"/>
                    <a:pt x="114" y="69"/>
                  </a:cubicBezTo>
                  <a:cubicBezTo>
                    <a:pt x="179" y="69"/>
                    <a:pt x="211" y="96"/>
                    <a:pt x="211" y="150"/>
                  </a:cubicBezTo>
                  <a:cubicBezTo>
                    <a:pt x="211" y="166"/>
                    <a:pt x="206" y="182"/>
                    <a:pt x="197" y="199"/>
                  </a:cubicBezTo>
                  <a:cubicBezTo>
                    <a:pt x="187" y="216"/>
                    <a:pt x="168" y="241"/>
                    <a:pt x="139" y="273"/>
                  </a:cubicBezTo>
                  <a:cubicBezTo>
                    <a:pt x="111" y="304"/>
                    <a:pt x="93" y="332"/>
                    <a:pt x="85" y="354"/>
                  </a:cubicBezTo>
                  <a:cubicBezTo>
                    <a:pt x="77" y="377"/>
                    <a:pt x="73" y="400"/>
                    <a:pt x="73" y="421"/>
                  </a:cubicBezTo>
                  <a:cubicBezTo>
                    <a:pt x="73" y="434"/>
                    <a:pt x="78" y="455"/>
                    <a:pt x="88" y="484"/>
                  </a:cubicBezTo>
                  <a:cubicBezTo>
                    <a:pt x="148" y="484"/>
                    <a:pt x="148" y="484"/>
                    <a:pt x="148" y="484"/>
                  </a:cubicBezTo>
                  <a:cubicBezTo>
                    <a:pt x="144" y="463"/>
                    <a:pt x="142" y="449"/>
                    <a:pt x="142" y="442"/>
                  </a:cubicBezTo>
                  <a:cubicBezTo>
                    <a:pt x="142" y="402"/>
                    <a:pt x="155" y="365"/>
                    <a:pt x="182" y="332"/>
                  </a:cubicBezTo>
                  <a:cubicBezTo>
                    <a:pt x="249" y="261"/>
                    <a:pt x="249" y="261"/>
                    <a:pt x="249" y="261"/>
                  </a:cubicBezTo>
                  <a:cubicBezTo>
                    <a:pt x="265" y="244"/>
                    <a:pt x="277" y="225"/>
                    <a:pt x="284" y="205"/>
                  </a:cubicBezTo>
                  <a:cubicBezTo>
                    <a:pt x="292" y="185"/>
                    <a:pt x="296" y="164"/>
                    <a:pt x="296" y="142"/>
                  </a:cubicBezTo>
                  <a:cubicBezTo>
                    <a:pt x="296" y="99"/>
                    <a:pt x="281" y="64"/>
                    <a:pt x="251" y="3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8" name="TextBox 7"/>
          <p:cNvSpPr txBox="1"/>
          <p:nvPr/>
        </p:nvSpPr>
        <p:spPr>
          <a:xfrm>
            <a:off x="4322006" y="3671937"/>
            <a:ext cx="7474634" cy="13314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FFFFFF"/>
                </a:solidFill>
                <a:latin typeface="Consolas" panose="020B0609020204030204" pitchFamily="49" charset="0"/>
              </a:rPr>
              <a:t>&gt;&gt;&gt; @</a:t>
            </a:r>
            <a:r>
              <a:rPr lang="en-US" dirty="0" err="1">
                <a:solidFill>
                  <a:srgbClr val="FFFFFF"/>
                </a:solidFill>
                <a:latin typeface="Consolas" panose="020B0609020204030204" pitchFamily="49" charset="0"/>
              </a:rPr>
              <a:t>LogDecorator</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def </a:t>
            </a:r>
            <a:r>
              <a:rPr lang="en-US" dirty="0" err="1">
                <a:solidFill>
                  <a:srgbClr val="FFFFFF"/>
                </a:solidFill>
                <a:latin typeface="Consolas" panose="020B0609020204030204" pitchFamily="49" charset="0"/>
              </a:rPr>
              <a:t>test_function</a:t>
            </a:r>
            <a:r>
              <a:rPr lang="en-US" dirty="0">
                <a:solidFill>
                  <a:srgbClr val="FFFFFF"/>
                </a:solidFill>
                <a:latin typeface="Consolas" panose="020B0609020204030204" pitchFamily="49" charset="0"/>
              </a:rPr>
              <a:t>(a, b, c): -&gt; </a:t>
            </a:r>
            <a:r>
              <a:rPr lang="en-US" dirty="0" err="1">
                <a:solidFill>
                  <a:srgbClr val="FFFFFF"/>
                </a:solidFill>
                <a:latin typeface="Consolas" panose="020B0609020204030204" pitchFamily="49" charset="0"/>
              </a:rPr>
              <a:t>int</a:t>
            </a:r>
            <a:endParaRPr lang="en-US" dirty="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	  return a ** b / c</a:t>
            </a:r>
          </a:p>
          <a:p>
            <a:endParaRPr lang="en-US" dirty="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&gt;&gt;&gt; </a:t>
            </a:r>
            <a:r>
              <a:rPr lang="en-US" dirty="0" err="1">
                <a:solidFill>
                  <a:srgbClr val="FFFFFF"/>
                </a:solidFill>
                <a:latin typeface="Consolas" panose="020B0609020204030204" pitchFamily="49" charset="0"/>
              </a:rPr>
              <a:t>test_function</a:t>
            </a:r>
            <a:r>
              <a:rPr lang="en-US" dirty="0">
                <a:solidFill>
                  <a:srgbClr val="FFFFFF"/>
                </a:solidFill>
                <a:latin typeface="Consolas" panose="020B0609020204030204" pitchFamily="49" charset="0"/>
              </a:rPr>
              <a:t>(2, 4, 8)</a:t>
            </a:r>
          </a:p>
          <a:p>
            <a:r>
              <a:rPr lang="en-US" dirty="0">
                <a:solidFill>
                  <a:srgbClr val="FFFFFF"/>
                </a:solidFill>
                <a:latin typeface="Consolas" panose="020B0609020204030204" pitchFamily="49" charset="0"/>
              </a:rPr>
              <a:t>[2020-02-01 18:30:12 [  INFO] </a:t>
            </a:r>
            <a:r>
              <a:rPr lang="en-US" dirty="0" err="1">
                <a:solidFill>
                  <a:srgbClr val="FFFFFF"/>
                </a:solidFill>
                <a:latin typeface="Consolas" panose="020B0609020204030204" pitchFamily="49" charset="0"/>
              </a:rPr>
              <a:t>test_function</a:t>
            </a:r>
            <a:r>
              <a:rPr lang="en-US" dirty="0">
                <a:solidFill>
                  <a:srgbClr val="FFFFFF"/>
                </a:solidFill>
                <a:latin typeface="Consolas" panose="020B0609020204030204" pitchFamily="49" charset="0"/>
              </a:rPr>
              <a:t>(2, 4, 8) = 2.0</a:t>
            </a:r>
          </a:p>
          <a:p>
            <a:endParaRPr lang="en-US" dirty="0">
              <a:solidFill>
                <a:srgbClr val="FFFFFF"/>
              </a:solidFill>
              <a:latin typeface="Consolas" panose="020B0609020204030204" pitchFamily="49" charset="0"/>
            </a:endParaRPr>
          </a:p>
        </p:txBody>
      </p:sp>
    </p:spTree>
    <p:custDataLst>
      <p:tags r:id="rId2"/>
    </p:custDataLst>
    <p:extLst>
      <p:ext uri="{BB962C8B-B14F-4D97-AF65-F5344CB8AC3E}">
        <p14:creationId xmlns:p14="http://schemas.microsoft.com/office/powerpoint/2010/main" val="3438631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9658" name="think-cell Slide" r:id="rId6" imgW="473" imgH="473" progId="TCLayout.ActiveDocument.1">
                  <p:embed/>
                </p:oleObj>
              </mc:Choice>
              <mc:Fallback>
                <p:oleObj name="think-cell Slide" r:id="rId6" imgW="473" imgH="47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grpSp>
        <p:nvGrpSpPr>
          <p:cNvPr id="5" name="Group 4"/>
          <p:cNvGrpSpPr>
            <a:grpSpLocks noChangeAspect="1"/>
          </p:cNvGrpSpPr>
          <p:nvPr/>
        </p:nvGrpSpPr>
        <p:grpSpPr>
          <a:xfrm>
            <a:off x="1075270" y="2467356"/>
            <a:ext cx="1914144" cy="1914144"/>
            <a:chOff x="628650" y="3868738"/>
            <a:chExt cx="269875" cy="269875"/>
          </a:xfrm>
        </p:grpSpPr>
        <p:sp>
          <p:nvSpPr>
            <p:cNvPr id="6" name="Oval 42"/>
            <p:cNvSpPr>
              <a:spLocks noChangeArrowheads="1"/>
            </p:cNvSpPr>
            <p:nvPr/>
          </p:nvSpPr>
          <p:spPr bwMode="auto">
            <a:xfrm>
              <a:off x="628650"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 name="Freeform 43"/>
            <p:cNvSpPr>
              <a:spLocks noEditPoints="1"/>
            </p:cNvSpPr>
            <p:nvPr/>
          </p:nvSpPr>
          <p:spPr bwMode="auto">
            <a:xfrm>
              <a:off x="731837" y="3929063"/>
              <a:ext cx="63500" cy="147637"/>
            </a:xfrm>
            <a:custGeom>
              <a:avLst/>
              <a:gdLst>
                <a:gd name="T0" fmla="*/ 178 w 296"/>
                <a:gd name="T1" fmla="*/ 571 h 689"/>
                <a:gd name="T2" fmla="*/ 198 w 296"/>
                <a:gd name="T3" fmla="*/ 620 h 689"/>
                <a:gd name="T4" fmla="*/ 178 w 296"/>
                <a:gd name="T5" fmla="*/ 668 h 689"/>
                <a:gd name="T6" fmla="*/ 129 w 296"/>
                <a:gd name="T7" fmla="*/ 689 h 689"/>
                <a:gd name="T8" fmla="*/ 81 w 296"/>
                <a:gd name="T9" fmla="*/ 668 h 689"/>
                <a:gd name="T10" fmla="*/ 61 w 296"/>
                <a:gd name="T11" fmla="*/ 620 h 689"/>
                <a:gd name="T12" fmla="*/ 81 w 296"/>
                <a:gd name="T13" fmla="*/ 571 h 689"/>
                <a:gd name="T14" fmla="*/ 129 w 296"/>
                <a:gd name="T15" fmla="*/ 551 h 689"/>
                <a:gd name="T16" fmla="*/ 178 w 296"/>
                <a:gd name="T17" fmla="*/ 571 h 689"/>
                <a:gd name="T18" fmla="*/ 251 w 296"/>
                <a:gd name="T19" fmla="*/ 38 h 689"/>
                <a:gd name="T20" fmla="*/ 137 w 296"/>
                <a:gd name="T21" fmla="*/ 0 h 689"/>
                <a:gd name="T22" fmla="*/ 0 w 296"/>
                <a:gd name="T23" fmla="*/ 38 h 689"/>
                <a:gd name="T24" fmla="*/ 33 w 296"/>
                <a:gd name="T25" fmla="*/ 103 h 689"/>
                <a:gd name="T26" fmla="*/ 114 w 296"/>
                <a:gd name="T27" fmla="*/ 69 h 689"/>
                <a:gd name="T28" fmla="*/ 211 w 296"/>
                <a:gd name="T29" fmla="*/ 150 h 689"/>
                <a:gd name="T30" fmla="*/ 197 w 296"/>
                <a:gd name="T31" fmla="*/ 199 h 689"/>
                <a:gd name="T32" fmla="*/ 139 w 296"/>
                <a:gd name="T33" fmla="*/ 273 h 689"/>
                <a:gd name="T34" fmla="*/ 85 w 296"/>
                <a:gd name="T35" fmla="*/ 354 h 689"/>
                <a:gd name="T36" fmla="*/ 73 w 296"/>
                <a:gd name="T37" fmla="*/ 421 h 689"/>
                <a:gd name="T38" fmla="*/ 88 w 296"/>
                <a:gd name="T39" fmla="*/ 484 h 689"/>
                <a:gd name="T40" fmla="*/ 148 w 296"/>
                <a:gd name="T41" fmla="*/ 484 h 689"/>
                <a:gd name="T42" fmla="*/ 142 w 296"/>
                <a:gd name="T43" fmla="*/ 442 h 689"/>
                <a:gd name="T44" fmla="*/ 182 w 296"/>
                <a:gd name="T45" fmla="*/ 332 h 689"/>
                <a:gd name="T46" fmla="*/ 249 w 296"/>
                <a:gd name="T47" fmla="*/ 261 h 689"/>
                <a:gd name="T48" fmla="*/ 284 w 296"/>
                <a:gd name="T49" fmla="*/ 205 h 689"/>
                <a:gd name="T50" fmla="*/ 296 w 296"/>
                <a:gd name="T51" fmla="*/ 142 h 689"/>
                <a:gd name="T52" fmla="*/ 251 w 296"/>
                <a:gd name="T53" fmla="*/ 3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689">
                  <a:moveTo>
                    <a:pt x="178" y="571"/>
                  </a:moveTo>
                  <a:cubicBezTo>
                    <a:pt x="191" y="585"/>
                    <a:pt x="198" y="601"/>
                    <a:pt x="198" y="620"/>
                  </a:cubicBezTo>
                  <a:cubicBezTo>
                    <a:pt x="198" y="639"/>
                    <a:pt x="191" y="655"/>
                    <a:pt x="178" y="668"/>
                  </a:cubicBezTo>
                  <a:cubicBezTo>
                    <a:pt x="164" y="682"/>
                    <a:pt x="148" y="689"/>
                    <a:pt x="129" y="689"/>
                  </a:cubicBezTo>
                  <a:cubicBezTo>
                    <a:pt x="110" y="689"/>
                    <a:pt x="94" y="682"/>
                    <a:pt x="81" y="668"/>
                  </a:cubicBezTo>
                  <a:cubicBezTo>
                    <a:pt x="67" y="655"/>
                    <a:pt x="61" y="639"/>
                    <a:pt x="61" y="620"/>
                  </a:cubicBezTo>
                  <a:cubicBezTo>
                    <a:pt x="61" y="601"/>
                    <a:pt x="67" y="585"/>
                    <a:pt x="81" y="571"/>
                  </a:cubicBezTo>
                  <a:cubicBezTo>
                    <a:pt x="94" y="558"/>
                    <a:pt x="110" y="551"/>
                    <a:pt x="129" y="551"/>
                  </a:cubicBezTo>
                  <a:cubicBezTo>
                    <a:pt x="148" y="551"/>
                    <a:pt x="164" y="558"/>
                    <a:pt x="178" y="571"/>
                  </a:cubicBezTo>
                  <a:close/>
                  <a:moveTo>
                    <a:pt x="251" y="38"/>
                  </a:moveTo>
                  <a:cubicBezTo>
                    <a:pt x="220" y="13"/>
                    <a:pt x="183" y="0"/>
                    <a:pt x="137" y="0"/>
                  </a:cubicBezTo>
                  <a:cubicBezTo>
                    <a:pt x="76" y="0"/>
                    <a:pt x="30" y="12"/>
                    <a:pt x="0" y="38"/>
                  </a:cubicBezTo>
                  <a:cubicBezTo>
                    <a:pt x="33" y="103"/>
                    <a:pt x="33" y="103"/>
                    <a:pt x="33" y="103"/>
                  </a:cubicBezTo>
                  <a:cubicBezTo>
                    <a:pt x="56" y="81"/>
                    <a:pt x="83" y="69"/>
                    <a:pt x="114" y="69"/>
                  </a:cubicBezTo>
                  <a:cubicBezTo>
                    <a:pt x="179" y="69"/>
                    <a:pt x="211" y="96"/>
                    <a:pt x="211" y="150"/>
                  </a:cubicBezTo>
                  <a:cubicBezTo>
                    <a:pt x="211" y="166"/>
                    <a:pt x="206" y="182"/>
                    <a:pt x="197" y="199"/>
                  </a:cubicBezTo>
                  <a:cubicBezTo>
                    <a:pt x="187" y="216"/>
                    <a:pt x="168" y="241"/>
                    <a:pt x="139" y="273"/>
                  </a:cubicBezTo>
                  <a:cubicBezTo>
                    <a:pt x="111" y="304"/>
                    <a:pt x="93" y="332"/>
                    <a:pt x="85" y="354"/>
                  </a:cubicBezTo>
                  <a:cubicBezTo>
                    <a:pt x="77" y="377"/>
                    <a:pt x="73" y="400"/>
                    <a:pt x="73" y="421"/>
                  </a:cubicBezTo>
                  <a:cubicBezTo>
                    <a:pt x="73" y="434"/>
                    <a:pt x="78" y="455"/>
                    <a:pt x="88" y="484"/>
                  </a:cubicBezTo>
                  <a:cubicBezTo>
                    <a:pt x="148" y="484"/>
                    <a:pt x="148" y="484"/>
                    <a:pt x="148" y="484"/>
                  </a:cubicBezTo>
                  <a:cubicBezTo>
                    <a:pt x="144" y="463"/>
                    <a:pt x="142" y="449"/>
                    <a:pt x="142" y="442"/>
                  </a:cubicBezTo>
                  <a:cubicBezTo>
                    <a:pt x="142" y="402"/>
                    <a:pt x="155" y="365"/>
                    <a:pt x="182" y="332"/>
                  </a:cubicBezTo>
                  <a:cubicBezTo>
                    <a:pt x="249" y="261"/>
                    <a:pt x="249" y="261"/>
                    <a:pt x="249" y="261"/>
                  </a:cubicBezTo>
                  <a:cubicBezTo>
                    <a:pt x="265" y="244"/>
                    <a:pt x="277" y="225"/>
                    <a:pt x="284" y="205"/>
                  </a:cubicBezTo>
                  <a:cubicBezTo>
                    <a:pt x="292" y="185"/>
                    <a:pt x="296" y="164"/>
                    <a:pt x="296" y="142"/>
                  </a:cubicBezTo>
                  <a:cubicBezTo>
                    <a:pt x="296" y="99"/>
                    <a:pt x="281" y="64"/>
                    <a:pt x="251" y="3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11" name="Rectangle 10"/>
          <p:cNvSpPr/>
          <p:nvPr/>
        </p:nvSpPr>
        <p:spPr>
          <a:xfrm>
            <a:off x="4512906" y="1957210"/>
            <a:ext cx="8848531" cy="3970318"/>
          </a:xfrm>
          <a:prstGeom prst="rect">
            <a:avLst/>
          </a:prstGeom>
        </p:spPr>
        <p:txBody>
          <a:bodyPr wrap="square">
            <a:spAutoFit/>
          </a:bodyPr>
          <a:lstStyle/>
          <a:p>
            <a:r>
              <a:rPr lang="fr-FR" b="1" dirty="0">
                <a:solidFill>
                  <a:srgbClr val="D4DF33"/>
                </a:solidFill>
                <a:latin typeface="Consolas" panose="020B0609020204030204" pitchFamily="49" charset="0"/>
              </a:rPr>
              <a:t>def</a:t>
            </a:r>
            <a:r>
              <a:rPr lang="fr-FR" dirty="0">
                <a:solidFill>
                  <a:srgbClr val="D4DF33"/>
                </a:solidFill>
                <a:latin typeface="Consolas" panose="020B0609020204030204" pitchFamily="49" charset="0"/>
              </a:rPr>
              <a:t> </a:t>
            </a:r>
            <a:r>
              <a:rPr lang="fr-FR" dirty="0" err="1">
                <a:solidFill>
                  <a:srgbClr val="FFFFFF"/>
                </a:solidFill>
                <a:latin typeface="Consolas" panose="020B0609020204030204" pitchFamily="49" charset="0"/>
              </a:rPr>
              <a:t>logdecorator</a:t>
            </a:r>
            <a:r>
              <a:rPr lang="fr-FR" dirty="0">
                <a:solidFill>
                  <a:srgbClr val="FFFFFF"/>
                </a:solidFill>
                <a:latin typeface="Consolas" panose="020B0609020204030204" pitchFamily="49" charset="0"/>
              </a:rPr>
              <a:t>(</a:t>
            </a:r>
            <a:r>
              <a:rPr lang="fr-FR" dirty="0" err="1">
                <a:solidFill>
                  <a:srgbClr val="FFFFFF"/>
                </a:solidFill>
                <a:latin typeface="Consolas" panose="020B0609020204030204" pitchFamily="49" charset="0"/>
              </a:rPr>
              <a:t>fn</a:t>
            </a:r>
            <a:r>
              <a:rPr lang="fr-FR" dirty="0">
                <a:solidFill>
                  <a:srgbClr val="FFFFFF"/>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FFFFFF"/>
                </a:solidFill>
                <a:latin typeface="Consolas" panose="020B0609020204030204" pitchFamily="49" charset="0"/>
              </a:rPr>
              <a:t>@</a:t>
            </a:r>
            <a:r>
              <a:rPr lang="fr-FR" dirty="0" err="1">
                <a:solidFill>
                  <a:srgbClr val="FFFFFF"/>
                </a:solidFill>
                <a:latin typeface="Consolas" panose="020B0609020204030204" pitchFamily="49" charset="0"/>
              </a:rPr>
              <a:t>functools.wraps</a:t>
            </a:r>
            <a:r>
              <a:rPr lang="fr-FR" dirty="0">
                <a:solidFill>
                  <a:srgbClr val="FFFFFF"/>
                </a:solidFill>
                <a:latin typeface="Consolas" panose="020B0609020204030204" pitchFamily="49" charset="0"/>
              </a:rPr>
              <a:t>(</a:t>
            </a:r>
            <a:r>
              <a:rPr lang="fr-FR" dirty="0" err="1">
                <a:solidFill>
                  <a:srgbClr val="FFFFFF"/>
                </a:solidFill>
                <a:latin typeface="Consolas" panose="020B0609020204030204" pitchFamily="49" charset="0"/>
              </a:rPr>
              <a:t>fn</a:t>
            </a:r>
            <a:r>
              <a:rPr lang="fr-FR" dirty="0">
                <a:solidFill>
                  <a:srgbClr val="FFFFFF"/>
                </a:solidFill>
                <a:latin typeface="Consolas" panose="020B0609020204030204" pitchFamily="49" charset="0"/>
              </a:rPr>
              <a:t>) </a:t>
            </a:r>
            <a:r>
              <a:rPr lang="fr-FR" dirty="0">
                <a:solidFill>
                  <a:srgbClr val="000000"/>
                </a:solidFill>
                <a:latin typeface="Consolas" panose="020B0609020204030204" pitchFamily="49" charset="0"/>
              </a:rPr>
              <a:t> </a:t>
            </a:r>
            <a:endParaRPr lang="fr-FR" dirty="0">
              <a:solidFill>
                <a:srgbClr val="5C5C5C"/>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D4DF33"/>
                </a:solidFill>
                <a:latin typeface="Consolas" panose="020B0609020204030204" pitchFamily="49" charset="0"/>
              </a:rPr>
              <a:t>   </a:t>
            </a:r>
            <a:r>
              <a:rPr lang="fr-FR" b="1" dirty="0">
                <a:solidFill>
                  <a:srgbClr val="D4DF33"/>
                </a:solidFill>
                <a:latin typeface="Consolas" panose="020B0609020204030204" pitchFamily="49" charset="0"/>
              </a:rPr>
              <a:t>def</a:t>
            </a:r>
            <a:r>
              <a:rPr lang="fr-FR" dirty="0">
                <a:solidFill>
                  <a:srgbClr val="000000"/>
                </a:solidFill>
                <a:latin typeface="Consolas" panose="020B0609020204030204" pitchFamily="49" charset="0"/>
              </a:rPr>
              <a:t> </a:t>
            </a:r>
            <a:r>
              <a:rPr lang="fr-FR" dirty="0" err="1">
                <a:solidFill>
                  <a:srgbClr val="FFFFFF"/>
                </a:solidFill>
                <a:latin typeface="Consolas" panose="020B0609020204030204" pitchFamily="49" charset="0"/>
              </a:rPr>
              <a:t>decorated</a:t>
            </a:r>
            <a:r>
              <a:rPr lang="fr-FR" dirty="0">
                <a:solidFill>
                  <a:srgbClr val="FFFFFF"/>
                </a:solidFill>
                <a:latin typeface="Consolas" panose="020B0609020204030204" pitchFamily="49" charset="0"/>
              </a:rPr>
              <a:t>(*</a:t>
            </a:r>
            <a:r>
              <a:rPr lang="fr-FR" dirty="0" err="1">
                <a:solidFill>
                  <a:srgbClr val="FFFFFF"/>
                </a:solidFill>
                <a:latin typeface="Consolas" panose="020B0609020204030204" pitchFamily="49" charset="0"/>
              </a:rPr>
              <a:t>args</a:t>
            </a:r>
            <a:r>
              <a:rPr lang="fr-FR" dirty="0">
                <a:solidFill>
                  <a:srgbClr val="FFFFFF"/>
                </a:solidFill>
                <a:latin typeface="Consolas" panose="020B0609020204030204" pitchFamily="49" charset="0"/>
              </a:rPr>
              <a:t>, **</a:t>
            </a:r>
            <a:r>
              <a:rPr lang="fr-FR" dirty="0" err="1">
                <a:solidFill>
                  <a:srgbClr val="FFFFFF"/>
                </a:solidFill>
                <a:latin typeface="Consolas" panose="020B0609020204030204" pitchFamily="49" charset="0"/>
              </a:rPr>
              <a:t>kwargs</a:t>
            </a:r>
            <a:r>
              <a:rPr lang="fr-FR" dirty="0">
                <a:solidFill>
                  <a:srgbClr val="FFFFFF"/>
                </a:solidFill>
                <a:latin typeface="Consolas" panose="020B0609020204030204" pitchFamily="49" charset="0"/>
              </a:rPr>
              <a:t>): </a:t>
            </a:r>
            <a:r>
              <a:rPr lang="fr-FR" dirty="0">
                <a:solidFill>
                  <a:srgbClr val="000000"/>
                </a:solidFill>
                <a:latin typeface="Consolas" panose="020B0609020204030204" pitchFamily="49" charset="0"/>
              </a:rPr>
              <a:t> </a:t>
            </a:r>
            <a:endParaRPr lang="fr-FR" dirty="0">
              <a:solidFill>
                <a:srgbClr val="5C5C5C"/>
              </a:solidFill>
              <a:latin typeface="Consolas" panose="020B0609020204030204" pitchFamily="49" charset="0"/>
            </a:endParaRPr>
          </a:p>
          <a:p>
            <a:r>
              <a:rPr lang="fr-FR" dirty="0">
                <a:solidFill>
                  <a:srgbClr val="000000"/>
                </a:solidFill>
                <a:latin typeface="Consolas" panose="020B0609020204030204" pitchFamily="49" charset="0"/>
              </a:rPr>
              <a:t>        </a:t>
            </a:r>
            <a:r>
              <a:rPr lang="fr-FR" b="1" dirty="0" err="1">
                <a:solidFill>
                  <a:srgbClr val="D4DF33"/>
                </a:solidFill>
                <a:latin typeface="Consolas" panose="020B0609020204030204" pitchFamily="49" charset="0"/>
              </a:rPr>
              <a:t>try</a:t>
            </a:r>
            <a:r>
              <a:rPr lang="fr-FR" dirty="0">
                <a:solidFill>
                  <a:srgbClr val="FFFFFF"/>
                </a:solidFill>
                <a:latin typeface="Consolas" panose="020B0609020204030204" pitchFamily="49" charset="0"/>
              </a:rPr>
              <a:t>:  </a:t>
            </a:r>
          </a:p>
          <a:p>
            <a:r>
              <a:rPr lang="fr-FR" dirty="0">
                <a:solidFill>
                  <a:srgbClr val="FFFFFF"/>
                </a:solidFill>
                <a:latin typeface="Consolas" panose="020B0609020204030204" pitchFamily="49" charset="0"/>
              </a:rPr>
              <a:t>           logger.info(</a:t>
            </a:r>
            <a:r>
              <a:rPr lang="fr-FR" dirty="0">
                <a:solidFill>
                  <a:srgbClr val="D4DF33"/>
                </a:solidFill>
                <a:latin typeface="Consolas" panose="020B0609020204030204" pitchFamily="49" charset="0"/>
              </a:rPr>
              <a:t>"{0} {1} {2}".</a:t>
            </a:r>
            <a:r>
              <a:rPr lang="fr-FR" dirty="0">
                <a:solidFill>
                  <a:srgbClr val="FFFFFF"/>
                </a:solidFill>
                <a:latin typeface="Consolas" panose="020B0609020204030204" pitchFamily="49" charset="0"/>
              </a:rPr>
              <a:t>format(</a:t>
            </a:r>
            <a:r>
              <a:rPr lang="fr-FR" dirty="0" err="1">
                <a:solidFill>
                  <a:srgbClr val="FFFFFF"/>
                </a:solidFill>
                <a:latin typeface="Consolas" panose="020B0609020204030204" pitchFamily="49" charset="0"/>
              </a:rPr>
              <a:t>fn</a:t>
            </a:r>
            <a:r>
              <a:rPr lang="fr-FR" dirty="0">
                <a:solidFill>
                  <a:srgbClr val="FFFFFF"/>
                </a:solidFill>
                <a:latin typeface="Consolas" panose="020B0609020204030204" pitchFamily="49" charset="0"/>
              </a:rPr>
              <a:t>.__name__,</a:t>
            </a:r>
          </a:p>
          <a:p>
            <a:r>
              <a:rPr lang="fr-FR" dirty="0">
                <a:solidFill>
                  <a:srgbClr val="FFFFFF"/>
                </a:solidFill>
                <a:latin typeface="Consolas" panose="020B0609020204030204" pitchFamily="49" charset="0"/>
              </a:rPr>
              <a:t>					       </a:t>
            </a:r>
            <a:r>
              <a:rPr lang="fr-FR" dirty="0" err="1">
                <a:solidFill>
                  <a:srgbClr val="FFFFFF"/>
                </a:solidFill>
                <a:latin typeface="Consolas" panose="020B0609020204030204" pitchFamily="49" charset="0"/>
              </a:rPr>
              <a:t>args</a:t>
            </a:r>
            <a:r>
              <a:rPr lang="fr-FR" dirty="0">
                <a:solidFill>
                  <a:srgbClr val="FFFFFF"/>
                </a:solidFill>
                <a:latin typeface="Consolas" panose="020B0609020204030204" pitchFamily="49" charset="0"/>
              </a:rPr>
              <a:t>, </a:t>
            </a:r>
            <a:r>
              <a:rPr lang="fr-FR" dirty="0" err="1">
                <a:solidFill>
                  <a:srgbClr val="FFFFFF"/>
                </a:solidFill>
                <a:latin typeface="Consolas" panose="020B0609020204030204" pitchFamily="49" charset="0"/>
              </a:rPr>
              <a:t>kwargs</a:t>
            </a:r>
            <a:r>
              <a:rPr lang="fr-FR" dirty="0">
                <a:solidFill>
                  <a:srgbClr val="FFFFFF"/>
                </a:solidFill>
                <a:latin typeface="Consolas" panose="020B0609020204030204" pitchFamily="49" charset="0"/>
              </a:rPr>
              <a:t>))  </a:t>
            </a:r>
          </a:p>
          <a:p>
            <a:r>
              <a:rPr lang="fr-FR" dirty="0">
                <a:solidFill>
                  <a:srgbClr val="FFFFFF"/>
                </a:solidFill>
                <a:latin typeface="Consolas" panose="020B0609020204030204" pitchFamily="49" charset="0"/>
              </a:rPr>
              <a:t>           result = </a:t>
            </a:r>
            <a:r>
              <a:rPr lang="fr-FR" dirty="0" err="1">
                <a:solidFill>
                  <a:srgbClr val="FFFFFF"/>
                </a:solidFill>
                <a:latin typeface="Consolas" panose="020B0609020204030204" pitchFamily="49" charset="0"/>
              </a:rPr>
              <a:t>fn</a:t>
            </a:r>
            <a:r>
              <a:rPr lang="fr-FR" dirty="0">
                <a:solidFill>
                  <a:srgbClr val="FFFFFF"/>
                </a:solidFill>
                <a:latin typeface="Consolas" panose="020B0609020204030204" pitchFamily="49" charset="0"/>
              </a:rPr>
              <a:t>(*</a:t>
            </a:r>
            <a:r>
              <a:rPr lang="fr-FR" dirty="0" err="1">
                <a:solidFill>
                  <a:srgbClr val="FFFFFF"/>
                </a:solidFill>
                <a:latin typeface="Consolas" panose="020B0609020204030204" pitchFamily="49" charset="0"/>
              </a:rPr>
              <a:t>args</a:t>
            </a:r>
            <a:r>
              <a:rPr lang="fr-FR" dirty="0">
                <a:solidFill>
                  <a:srgbClr val="FFFFFF"/>
                </a:solidFill>
                <a:latin typeface="Consolas" panose="020B0609020204030204" pitchFamily="49" charset="0"/>
              </a:rPr>
              <a:t>, **</a:t>
            </a:r>
            <a:r>
              <a:rPr lang="fr-FR" dirty="0" err="1">
                <a:solidFill>
                  <a:srgbClr val="FFFFFF"/>
                </a:solidFill>
                <a:latin typeface="Consolas" panose="020B0609020204030204" pitchFamily="49" charset="0"/>
              </a:rPr>
              <a:t>kwargs</a:t>
            </a:r>
            <a:r>
              <a:rPr lang="fr-FR" dirty="0">
                <a:solidFill>
                  <a:srgbClr val="FFFFFF"/>
                </a:solidFill>
                <a:latin typeface="Consolas" panose="020B0609020204030204" pitchFamily="49" charset="0"/>
              </a:rPr>
              <a:t>)  </a:t>
            </a:r>
          </a:p>
          <a:p>
            <a:r>
              <a:rPr lang="fr-FR" dirty="0">
                <a:solidFill>
                  <a:srgbClr val="FFFFFF"/>
                </a:solidFill>
                <a:latin typeface="Consolas" panose="020B0609020204030204" pitchFamily="49" charset="0"/>
              </a:rPr>
              <a:t>           logger.info(result)  </a:t>
            </a:r>
          </a:p>
          <a:p>
            <a:r>
              <a:rPr lang="fr-FR" dirty="0">
                <a:solidFill>
                  <a:srgbClr val="000000"/>
                </a:solidFill>
                <a:latin typeface="Consolas" panose="020B0609020204030204" pitchFamily="49" charset="0"/>
              </a:rPr>
              <a:t>           </a:t>
            </a:r>
            <a:r>
              <a:rPr lang="fr-FR" b="1" dirty="0">
                <a:solidFill>
                  <a:srgbClr val="D4DF33"/>
                </a:solidFill>
                <a:latin typeface="Consolas" panose="020B0609020204030204" pitchFamily="49" charset="0"/>
              </a:rPr>
              <a:t>return</a:t>
            </a:r>
            <a:r>
              <a:rPr lang="fr-FR" dirty="0">
                <a:solidFill>
                  <a:srgbClr val="000000"/>
                </a:solidFill>
                <a:latin typeface="Consolas" panose="020B0609020204030204" pitchFamily="49" charset="0"/>
              </a:rPr>
              <a:t> </a:t>
            </a:r>
            <a:r>
              <a:rPr lang="fr-FR" dirty="0">
                <a:solidFill>
                  <a:srgbClr val="FFFFFF"/>
                </a:solidFill>
                <a:latin typeface="Consolas" panose="020B0609020204030204" pitchFamily="49" charset="0"/>
              </a:rPr>
              <a:t>result</a:t>
            </a:r>
            <a:r>
              <a:rPr lang="fr-FR" dirty="0">
                <a:solidFill>
                  <a:srgbClr val="000000"/>
                </a:solidFill>
                <a:latin typeface="Consolas" panose="020B0609020204030204" pitchFamily="49" charset="0"/>
              </a:rPr>
              <a:t>  </a:t>
            </a:r>
            <a:endParaRPr lang="fr-FR" dirty="0">
              <a:solidFill>
                <a:srgbClr val="5C5C5C"/>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D4DF33"/>
                </a:solidFill>
                <a:latin typeface="Consolas" panose="020B0609020204030204" pitchFamily="49" charset="0"/>
              </a:rPr>
              <a:t>   </a:t>
            </a:r>
            <a:r>
              <a:rPr lang="fr-FR" b="1" dirty="0" err="1">
                <a:solidFill>
                  <a:srgbClr val="D4DF33"/>
                </a:solidFill>
                <a:latin typeface="Consolas" panose="020B0609020204030204" pitchFamily="49" charset="0"/>
              </a:rPr>
              <a:t>except</a:t>
            </a:r>
            <a:r>
              <a:rPr lang="fr-FR" dirty="0">
                <a:solidFill>
                  <a:srgbClr val="D4DF33"/>
                </a:solidFill>
                <a:latin typeface="Consolas" panose="020B0609020204030204" pitchFamily="49" charset="0"/>
              </a:rPr>
              <a:t> </a:t>
            </a:r>
            <a:r>
              <a:rPr lang="fr-FR" dirty="0">
                <a:solidFill>
                  <a:srgbClr val="FFFFFF"/>
                </a:solidFill>
                <a:latin typeface="Consolas" panose="020B0609020204030204" pitchFamily="49" charset="0"/>
              </a:rPr>
              <a:t>Exception as ex: </a:t>
            </a:r>
            <a:r>
              <a:rPr lang="fr-FR" dirty="0">
                <a:solidFill>
                  <a:srgbClr val="000000"/>
                </a:solidFill>
                <a:latin typeface="Consolas" panose="020B0609020204030204" pitchFamily="49" charset="0"/>
              </a:rPr>
              <a:t> </a:t>
            </a:r>
            <a:endParaRPr lang="fr-FR" dirty="0">
              <a:solidFill>
                <a:srgbClr val="5C5C5C"/>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FFFF"/>
                </a:solidFill>
                <a:latin typeface="Consolas" panose="020B0609020204030204" pitchFamily="49" charset="0"/>
              </a:rPr>
              <a:t>logger.info(</a:t>
            </a:r>
            <a:r>
              <a:rPr lang="fr-FR" dirty="0">
                <a:solidFill>
                  <a:srgbClr val="D4DF33"/>
                </a:solidFill>
                <a:latin typeface="Consolas" panose="020B0609020204030204" pitchFamily="49" charset="0"/>
              </a:rPr>
              <a:t>"Exception {0}"</a:t>
            </a:r>
            <a:r>
              <a:rPr lang="fr-FR" dirty="0">
                <a:solidFill>
                  <a:srgbClr val="FFFFFF"/>
                </a:solidFill>
                <a:latin typeface="Consolas" panose="020B0609020204030204" pitchFamily="49" charset="0"/>
              </a:rPr>
              <a:t>.format(ex)) </a:t>
            </a:r>
            <a:r>
              <a:rPr lang="fr-FR" dirty="0">
                <a:solidFill>
                  <a:srgbClr val="000000"/>
                </a:solidFill>
                <a:latin typeface="Consolas" panose="020B0609020204030204" pitchFamily="49" charset="0"/>
              </a:rPr>
              <a:t> </a:t>
            </a:r>
            <a:endParaRPr lang="fr-FR" dirty="0">
              <a:solidFill>
                <a:srgbClr val="5C5C5C"/>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D4DF33"/>
                </a:solidFill>
                <a:latin typeface="Consolas" panose="020B0609020204030204" pitchFamily="49" charset="0"/>
              </a:rPr>
              <a:t> </a:t>
            </a:r>
            <a:r>
              <a:rPr lang="fr-FR" b="1" dirty="0" err="1">
                <a:solidFill>
                  <a:srgbClr val="D4DF33"/>
                </a:solidFill>
                <a:latin typeface="Consolas" panose="020B0609020204030204" pitchFamily="49" charset="0"/>
              </a:rPr>
              <a:t>raise</a:t>
            </a:r>
            <a:r>
              <a:rPr lang="fr-FR" dirty="0">
                <a:solidFill>
                  <a:srgbClr val="000000"/>
                </a:solidFill>
                <a:latin typeface="Consolas" panose="020B0609020204030204" pitchFamily="49" charset="0"/>
              </a:rPr>
              <a:t> </a:t>
            </a:r>
            <a:r>
              <a:rPr lang="fr-FR" dirty="0">
                <a:solidFill>
                  <a:srgbClr val="FFFFFF"/>
                </a:solidFill>
                <a:latin typeface="Consolas" panose="020B0609020204030204" pitchFamily="49" charset="0"/>
              </a:rPr>
              <a:t>ex  </a:t>
            </a:r>
          </a:p>
          <a:p>
            <a:r>
              <a:rPr lang="fr-FR" dirty="0">
                <a:solidFill>
                  <a:srgbClr val="000000"/>
                </a:solidFill>
                <a:latin typeface="Consolas" panose="020B0609020204030204" pitchFamily="49" charset="0"/>
              </a:rPr>
              <a:t>     </a:t>
            </a:r>
            <a:r>
              <a:rPr lang="fr-FR" dirty="0">
                <a:solidFill>
                  <a:srgbClr val="D4DF33"/>
                </a:solidFill>
                <a:latin typeface="Consolas" panose="020B0609020204030204" pitchFamily="49" charset="0"/>
              </a:rPr>
              <a:t>   </a:t>
            </a:r>
            <a:r>
              <a:rPr lang="fr-FR" b="1" dirty="0">
                <a:solidFill>
                  <a:srgbClr val="D4DF33"/>
                </a:solidFill>
                <a:latin typeface="Consolas" panose="020B0609020204030204" pitchFamily="49" charset="0"/>
              </a:rPr>
              <a:t>return</a:t>
            </a:r>
            <a:r>
              <a:rPr lang="fr-FR" dirty="0">
                <a:solidFill>
                  <a:srgbClr val="D4DF33"/>
                </a:solidFill>
                <a:latin typeface="Consolas" panose="020B0609020204030204" pitchFamily="49" charset="0"/>
              </a:rPr>
              <a:t> </a:t>
            </a:r>
            <a:r>
              <a:rPr lang="fr-FR" dirty="0">
                <a:solidFill>
                  <a:srgbClr val="FFFFFF"/>
                </a:solidFill>
                <a:latin typeface="Consolas" panose="020B0609020204030204" pitchFamily="49" charset="0"/>
              </a:rPr>
              <a:t>result </a:t>
            </a:r>
            <a:r>
              <a:rPr lang="fr-FR" dirty="0">
                <a:solidFill>
                  <a:srgbClr val="000000"/>
                </a:solidFill>
                <a:latin typeface="Consolas" panose="020B0609020204030204" pitchFamily="49" charset="0"/>
              </a:rPr>
              <a:t> </a:t>
            </a:r>
            <a:endParaRPr lang="fr-FR" dirty="0">
              <a:solidFill>
                <a:srgbClr val="5C5C5C"/>
              </a:solidFill>
              <a:latin typeface="Consolas" panose="020B0609020204030204" pitchFamily="49" charset="0"/>
            </a:endParaRPr>
          </a:p>
          <a:p>
            <a:r>
              <a:rPr lang="fr-FR" dirty="0">
                <a:solidFill>
                  <a:srgbClr val="000000"/>
                </a:solidFill>
                <a:latin typeface="Consolas" panose="020B0609020204030204" pitchFamily="49" charset="0"/>
              </a:rPr>
              <a:t>    </a:t>
            </a:r>
            <a:r>
              <a:rPr lang="fr-FR" b="1" dirty="0">
                <a:solidFill>
                  <a:srgbClr val="D4DF33"/>
                </a:solidFill>
                <a:latin typeface="Consolas" panose="020B0609020204030204" pitchFamily="49" charset="0"/>
              </a:rPr>
              <a:t>return</a:t>
            </a:r>
            <a:r>
              <a:rPr lang="fr-FR" dirty="0">
                <a:solidFill>
                  <a:srgbClr val="000000"/>
                </a:solidFill>
                <a:latin typeface="Consolas" panose="020B0609020204030204" pitchFamily="49" charset="0"/>
              </a:rPr>
              <a:t> </a:t>
            </a:r>
            <a:r>
              <a:rPr lang="fr-FR" dirty="0" err="1">
                <a:solidFill>
                  <a:srgbClr val="FFFFFF"/>
                </a:solidFill>
                <a:latin typeface="Consolas" panose="020B0609020204030204" pitchFamily="49" charset="0"/>
              </a:rPr>
              <a:t>decorated</a:t>
            </a:r>
            <a:r>
              <a:rPr lang="fr-FR" sz="1600" dirty="0">
                <a:solidFill>
                  <a:srgbClr val="000000"/>
                </a:solidFill>
                <a:latin typeface="Consolas" panose="020B0609020204030204" pitchFamily="49" charset="0"/>
              </a:rPr>
              <a:t>  </a:t>
            </a:r>
            <a:endParaRPr lang="fr-FR" sz="1600" b="0" i="0" dirty="0">
              <a:solidFill>
                <a:srgbClr val="5C5C5C"/>
              </a:solidFill>
              <a:effectLst/>
              <a:latin typeface="Consolas" panose="020B0609020204030204" pitchFamily="49" charset="0"/>
            </a:endParaRPr>
          </a:p>
        </p:txBody>
      </p:sp>
    </p:spTree>
    <p:custDataLst>
      <p:tags r:id="rId2"/>
    </p:custDataLst>
    <p:extLst>
      <p:ext uri="{BB962C8B-B14F-4D97-AF65-F5344CB8AC3E}">
        <p14:creationId xmlns:p14="http://schemas.microsoft.com/office/powerpoint/2010/main" val="3469121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custDataLst>
              <p:tags r:id="rId3"/>
            </p:custDataLst>
          </p:nvPr>
        </p:nvSpPr>
        <p:spPr>
          <a:xfrm>
            <a:off x="4714058" y="5003838"/>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smtClean="0">
              <a:solidFill>
                <a:schemeClr val="tx1">
                  <a:lumMod val="100000"/>
                </a:schemeClr>
              </a:solidFill>
              <a:latin typeface="Trebuchet MS" panose="020B0603020202020204" pitchFamily="34" charset="0"/>
            </a:endParaRPr>
          </a:p>
        </p:txBody>
      </p:sp>
      <p:pic>
        <p:nvPicPr>
          <p:cNvPr id="31" name="Picture 30"/>
          <p:cNvPicPr>
            <a:picLocks/>
          </p:cNvPicPr>
          <p:nvPr>
            <p:custDataLst>
              <p:tags r:id="rId4"/>
            </p:custDataLst>
          </p:nvPr>
        </p:nvPicPr>
        <p:blipFill>
          <a:blip r:embed="rId21">
            <a:extLst>
              <a:ext uri="{28A0092B-C50C-407E-A947-70E740481C1C}">
                <a14:useLocalDpi xmlns:a14="http://schemas.microsoft.com/office/drawing/2010/main" val="0"/>
              </a:ext>
            </a:extLst>
          </a:blip>
          <a:stretch>
            <a:fillRect/>
          </a:stretch>
        </p:blipFill>
        <p:spPr>
          <a:xfrm>
            <a:off x="4714058" y="5003838"/>
            <a:ext cx="293147" cy="292608"/>
          </a:xfrm>
          <a:prstGeom prst="rect">
            <a:avLst/>
          </a:prstGeom>
        </p:spPr>
      </p:pic>
      <p:sp>
        <p:nvSpPr>
          <p:cNvPr id="30" name="Rectangle 29">
            <a:hlinkClick r:id="rId22" action="ppaction://hlinksldjump"/>
          </p:cNvPr>
          <p:cNvSpPr/>
          <p:nvPr>
            <p:custDataLst>
              <p:tags r:id="rId5"/>
            </p:custDataLst>
          </p:nvPr>
        </p:nvSpPr>
        <p:spPr>
          <a:xfrm>
            <a:off x="5166432" y="5025012"/>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100000"/>
                  </a:schemeClr>
                </a:solidFill>
                <a:latin typeface="Trebuchet MS" panose="020B0603020202020204" pitchFamily="34" charset="0"/>
              </a:rPr>
              <a:t>Annexes</a:t>
            </a:r>
          </a:p>
        </p:txBody>
      </p:sp>
      <p:sp>
        <p:nvSpPr>
          <p:cNvPr id="29" name="Rectangle 28">
            <a:hlinkClick r:id="rId23" action="ppaction://hlinksldjump"/>
          </p:cNvPr>
          <p:cNvSpPr/>
          <p:nvPr>
            <p:custDataLst>
              <p:tags r:id="rId6"/>
            </p:custDataLst>
          </p:nvPr>
        </p:nvSpPr>
        <p:spPr>
          <a:xfrm>
            <a:off x="5166432" y="470398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Decorator</a:t>
            </a:r>
          </a:p>
        </p:txBody>
      </p:sp>
      <p:sp>
        <p:nvSpPr>
          <p:cNvPr id="28" name="Rectangle 27">
            <a:hlinkClick r:id="rId24" action="ppaction://hlinksldjump"/>
          </p:cNvPr>
          <p:cNvSpPr/>
          <p:nvPr>
            <p:custDataLst>
              <p:tags r:id="rId7"/>
            </p:custDataLst>
          </p:nvPr>
        </p:nvSpPr>
        <p:spPr>
          <a:xfrm>
            <a:off x="5166432" y="446550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Generator</a:t>
            </a:r>
          </a:p>
        </p:txBody>
      </p:sp>
      <p:sp>
        <p:nvSpPr>
          <p:cNvPr id="27" name="Rectangle 26">
            <a:hlinkClick r:id="rId25" action="ppaction://hlinksldjump"/>
          </p:cNvPr>
          <p:cNvSpPr/>
          <p:nvPr>
            <p:custDataLst>
              <p:tags r:id="rId8"/>
            </p:custDataLst>
          </p:nvPr>
        </p:nvSpPr>
        <p:spPr>
          <a:xfrm>
            <a:off x="5166432" y="422702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Functional traits</a:t>
            </a:r>
          </a:p>
        </p:txBody>
      </p:sp>
      <p:sp>
        <p:nvSpPr>
          <p:cNvPr id="26" name="Rectangle 25">
            <a:hlinkClick r:id="rId26" action="ppaction://hlinksldjump"/>
          </p:cNvPr>
          <p:cNvSpPr/>
          <p:nvPr>
            <p:custDataLst>
              <p:tags r:id="rId9"/>
            </p:custDataLst>
          </p:nvPr>
        </p:nvSpPr>
        <p:spPr>
          <a:xfrm>
            <a:off x="5166432" y="3988542"/>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Iterables</a:t>
            </a:r>
          </a:p>
        </p:txBody>
      </p:sp>
      <p:sp>
        <p:nvSpPr>
          <p:cNvPr id="25" name="Rectangle 24">
            <a:hlinkClick r:id="rId27" action="ppaction://hlinksldjump"/>
          </p:cNvPr>
          <p:cNvSpPr/>
          <p:nvPr>
            <p:custDataLst>
              <p:tags r:id="rId10"/>
            </p:custDataLst>
          </p:nvPr>
        </p:nvSpPr>
        <p:spPr>
          <a:xfrm>
            <a:off x="5166432" y="3687481"/>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Advanced Python</a:t>
            </a:r>
          </a:p>
        </p:txBody>
      </p:sp>
      <p:sp>
        <p:nvSpPr>
          <p:cNvPr id="24" name="Rectangle 23">
            <a:hlinkClick r:id="rId28" action="ppaction://hlinksldjump"/>
          </p:cNvPr>
          <p:cNvSpPr/>
          <p:nvPr>
            <p:custDataLst>
              <p:tags r:id="rId11"/>
            </p:custDataLst>
          </p:nvPr>
        </p:nvSpPr>
        <p:spPr>
          <a:xfrm>
            <a:off x="5166432" y="336645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Modules</a:t>
            </a:r>
          </a:p>
        </p:txBody>
      </p:sp>
      <p:sp>
        <p:nvSpPr>
          <p:cNvPr id="23" name="Rectangle 22">
            <a:hlinkClick r:id="rId29" action="ppaction://hlinksldjump"/>
          </p:cNvPr>
          <p:cNvSpPr/>
          <p:nvPr>
            <p:custDataLst>
              <p:tags r:id="rId12"/>
            </p:custDataLst>
          </p:nvPr>
        </p:nvSpPr>
        <p:spPr>
          <a:xfrm>
            <a:off x="5166432" y="312797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Functions</a:t>
            </a:r>
          </a:p>
        </p:txBody>
      </p:sp>
      <p:sp>
        <p:nvSpPr>
          <p:cNvPr id="22" name="Rectangle 21">
            <a:hlinkClick r:id="rId30" action="ppaction://hlinksldjump"/>
          </p:cNvPr>
          <p:cNvSpPr/>
          <p:nvPr>
            <p:custDataLst>
              <p:tags r:id="rId13"/>
            </p:custDataLst>
          </p:nvPr>
        </p:nvSpPr>
        <p:spPr>
          <a:xfrm>
            <a:off x="5166432" y="288949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Control structures</a:t>
            </a:r>
          </a:p>
        </p:txBody>
      </p:sp>
      <p:sp>
        <p:nvSpPr>
          <p:cNvPr id="21" name="Rectangle 20">
            <a:hlinkClick r:id="rId31" action="ppaction://hlinksldjump"/>
          </p:cNvPr>
          <p:cNvSpPr/>
          <p:nvPr>
            <p:custDataLst>
              <p:tags r:id="rId14"/>
            </p:custDataLst>
          </p:nvPr>
        </p:nvSpPr>
        <p:spPr>
          <a:xfrm>
            <a:off x="5166432" y="2651011"/>
            <a:ext cx="3153107"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smtClean="0">
                <a:solidFill>
                  <a:schemeClr val="tx1">
                    <a:lumMod val="60000"/>
                    <a:lumOff val="40000"/>
                  </a:schemeClr>
                </a:solidFill>
                <a:latin typeface="Trebuchet MS" panose="020B0603020202020204" pitchFamily="34" charset="0"/>
              </a:rPr>
              <a:t>Expressions</a:t>
            </a:r>
          </a:p>
        </p:txBody>
      </p:sp>
      <p:sp>
        <p:nvSpPr>
          <p:cNvPr id="20" name="Rectangle 19">
            <a:hlinkClick r:id="rId32" action="ppaction://hlinksldjump"/>
          </p:cNvPr>
          <p:cNvSpPr/>
          <p:nvPr>
            <p:custDataLst>
              <p:tags r:id="rId15"/>
            </p:custDataLst>
          </p:nvPr>
        </p:nvSpPr>
        <p:spPr>
          <a:xfrm>
            <a:off x="5166432" y="2349950"/>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Python Basics refresher (Pre-read)</a:t>
            </a:r>
          </a:p>
        </p:txBody>
      </p:sp>
      <p:sp>
        <p:nvSpPr>
          <p:cNvPr id="19" name="Rectangle 18">
            <a:hlinkClick r:id="rId33" action="ppaction://hlinksldjump"/>
          </p:cNvPr>
          <p:cNvSpPr/>
          <p:nvPr>
            <p:custDataLst>
              <p:tags r:id="rId16"/>
            </p:custDataLst>
          </p:nvPr>
        </p:nvSpPr>
        <p:spPr>
          <a:xfrm>
            <a:off x="5166432" y="1966339"/>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Overview</a:t>
            </a:r>
          </a:p>
        </p:txBody>
      </p:sp>
      <p:sp>
        <p:nvSpPr>
          <p:cNvPr id="18" name="Rectangle 17">
            <a:hlinkClick r:id="rId34" action="ppaction://hlinksldjump"/>
          </p:cNvPr>
          <p:cNvSpPr/>
          <p:nvPr>
            <p:custDataLst>
              <p:tags r:id="rId17"/>
            </p:custDataLst>
          </p:nvPr>
        </p:nvSpPr>
        <p:spPr>
          <a:xfrm>
            <a:off x="5166432" y="1582728"/>
            <a:ext cx="3153107"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smtClean="0">
                <a:solidFill>
                  <a:schemeClr val="tx1">
                    <a:lumMod val="60000"/>
                    <a:lumOff val="40000"/>
                  </a:schemeClr>
                </a:solidFill>
                <a:latin typeface="Trebuchet MS" panose="020B0603020202020204" pitchFamily="34" charset="0"/>
              </a:rPr>
              <a:t>Training Requirements</a:t>
            </a:r>
          </a:p>
        </p:txBody>
      </p:sp>
      <p:sp>
        <p:nvSpPr>
          <p:cNvPr id="17" name="Title 16"/>
          <p:cNvSpPr>
            <a:spLocks noGrp="1"/>
          </p:cNvSpPr>
          <p:nvPr>
            <p:ph type="title"/>
            <p:custDataLst>
              <p:tags r:id="rId18"/>
            </p:custDataLst>
          </p:nvPr>
        </p:nvSpPr>
        <p:spPr/>
        <p:txBody>
          <a:bodyPr/>
          <a:lstStyle/>
          <a:p>
            <a:r>
              <a:rPr lang="en-US" smtClean="0"/>
              <a:t>Agenda</a:t>
            </a:r>
            <a:endParaRPr lang="en-US"/>
          </a:p>
        </p:txBody>
      </p:sp>
      <p:graphicFrame>
        <p:nvGraphicFramePr>
          <p:cNvPr id="33" name="Object 32" hidden="1"/>
          <p:cNvGraphicFramePr>
            <a:graphicFrameLocks noChangeAspect="1"/>
          </p:cNvGraphicFramePr>
          <p:nvPr>
            <p:custDataLst>
              <p:tags r:id="rId19"/>
            </p:custDataLst>
            <p:extLst>
              <p:ext uri="{D42A27DB-BD31-4B8C-83A1-F6EECF244321}">
                <p14:modId xmlns:p14="http://schemas.microsoft.com/office/powerpoint/2010/main" val="15820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7152" name="think-cell Slide" r:id="rId35" imgW="473" imgH="473" progId="TCLayout.ActiveDocument.1">
                  <p:embed/>
                </p:oleObj>
              </mc:Choice>
              <mc:Fallback>
                <p:oleObj name="think-cell Slide" r:id="rId35" imgW="473" imgH="473"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8405031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034"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7" name="Rectangle 16"/>
          <p:cNvSpPr/>
          <p:nvPr/>
        </p:nvSpPr>
        <p:spPr>
          <a:xfrm>
            <a:off x="4673947" y="4613565"/>
            <a:ext cx="6889403" cy="1726275"/>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Title 1"/>
          <p:cNvSpPr>
            <a:spLocks noGrp="1"/>
          </p:cNvSpPr>
          <p:nvPr>
            <p:ph type="title"/>
          </p:nvPr>
        </p:nvSpPr>
        <p:spPr>
          <a:xfrm>
            <a:off x="628650" y="1633583"/>
            <a:ext cx="3127881" cy="539570"/>
          </a:xfrm>
        </p:spPr>
        <p:txBody>
          <a:bodyPr/>
          <a:lstStyle/>
          <a:p>
            <a:r>
              <a:rPr lang="en-US" dirty="0"/>
              <a:t>PIP and </a:t>
            </a:r>
            <a:r>
              <a:rPr lang="en-US" dirty="0" err="1"/>
              <a:t>Pypi</a:t>
            </a:r>
            <a:endParaRPr lang="en-US" dirty="0"/>
          </a:p>
        </p:txBody>
      </p:sp>
      <p:sp>
        <p:nvSpPr>
          <p:cNvPr id="6" name="TextBox 5"/>
          <p:cNvSpPr txBox="1"/>
          <p:nvPr/>
        </p:nvSpPr>
        <p:spPr>
          <a:xfrm>
            <a:off x="456044" y="3065616"/>
            <a:ext cx="3237234" cy="154794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2000" dirty="0">
                <a:solidFill>
                  <a:srgbClr val="FFFFFF"/>
                </a:solidFill>
                <a:latin typeface="Trebuchet MS" panose="020B0603020202020204" pitchFamily="34" charset="0"/>
              </a:rPr>
              <a:t>PIP is an installer for python packages</a:t>
            </a:r>
          </a:p>
        </p:txBody>
      </p:sp>
      <p:grpSp>
        <p:nvGrpSpPr>
          <p:cNvPr id="18" name="Group 17"/>
          <p:cNvGrpSpPr/>
          <p:nvPr/>
        </p:nvGrpSpPr>
        <p:grpSpPr>
          <a:xfrm>
            <a:off x="4819663" y="1472739"/>
            <a:ext cx="6478820" cy="2794560"/>
            <a:chOff x="4572000" y="1309255"/>
            <a:chExt cx="6478820" cy="2794560"/>
          </a:xfrm>
        </p:grpSpPr>
        <p:sp>
          <p:nvSpPr>
            <p:cNvPr id="7" name="TextBox 6"/>
            <p:cNvSpPr txBox="1"/>
            <p:nvPr/>
          </p:nvSpPr>
          <p:spPr>
            <a:xfrm>
              <a:off x="7373626" y="1469379"/>
              <a:ext cx="3677194" cy="54029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6E6F73"/>
                  </a:solidFill>
                </a:rPr>
                <a:t>pip install </a:t>
              </a:r>
              <a:r>
                <a:rPr lang="en-US" dirty="0" err="1">
                  <a:solidFill>
                    <a:srgbClr val="6E6F73"/>
                  </a:solidFill>
                </a:rPr>
                <a:t>package_name</a:t>
              </a:r>
              <a:endParaRPr lang="en-US" dirty="0">
                <a:solidFill>
                  <a:srgbClr val="6E6F73"/>
                </a:solidFill>
              </a:endParaRPr>
            </a:p>
          </p:txBody>
        </p:sp>
        <p:sp>
          <p:nvSpPr>
            <p:cNvPr id="8" name="TextBox 7"/>
            <p:cNvSpPr txBox="1"/>
            <p:nvPr/>
          </p:nvSpPr>
          <p:spPr>
            <a:xfrm>
              <a:off x="7373626" y="2436390"/>
              <a:ext cx="3677194" cy="54029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6E6F73"/>
                  </a:solidFill>
                </a:rPr>
                <a:t>pip install package==1.1.0</a:t>
              </a:r>
            </a:p>
          </p:txBody>
        </p:sp>
        <p:sp>
          <p:nvSpPr>
            <p:cNvPr id="9" name="TextBox 8"/>
            <p:cNvSpPr txBox="1"/>
            <p:nvPr/>
          </p:nvSpPr>
          <p:spPr>
            <a:xfrm>
              <a:off x="7373626" y="3344424"/>
              <a:ext cx="3677194" cy="54029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6E6F73"/>
                  </a:solidFill>
                </a:rPr>
                <a:t>pip install –r requirement.txt</a:t>
              </a:r>
            </a:p>
          </p:txBody>
        </p:sp>
        <p:sp>
          <p:nvSpPr>
            <p:cNvPr id="10" name="TextBox 9"/>
            <p:cNvSpPr txBox="1"/>
            <p:nvPr/>
          </p:nvSpPr>
          <p:spPr>
            <a:xfrm>
              <a:off x="4572000" y="1309255"/>
              <a:ext cx="2258291"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Install a package</a:t>
              </a:r>
            </a:p>
          </p:txBody>
        </p:sp>
        <p:sp>
          <p:nvSpPr>
            <p:cNvPr id="11" name="TextBox 10"/>
            <p:cNvSpPr txBox="1"/>
            <p:nvPr/>
          </p:nvSpPr>
          <p:spPr>
            <a:xfrm>
              <a:off x="4572000" y="2249335"/>
              <a:ext cx="2594011"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Install a specific version of a package</a:t>
              </a:r>
            </a:p>
          </p:txBody>
        </p:sp>
        <p:sp>
          <p:nvSpPr>
            <p:cNvPr id="12" name="TextBox 11"/>
            <p:cNvSpPr txBox="1"/>
            <p:nvPr/>
          </p:nvSpPr>
          <p:spPr>
            <a:xfrm>
              <a:off x="4572000" y="3189415"/>
              <a:ext cx="2258291"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Install all packages required </a:t>
              </a:r>
            </a:p>
          </p:txBody>
        </p:sp>
      </p:grpSp>
      <p:grpSp>
        <p:nvGrpSpPr>
          <p:cNvPr id="15" name="Group 14"/>
          <p:cNvGrpSpPr/>
          <p:nvPr/>
        </p:nvGrpSpPr>
        <p:grpSpPr>
          <a:xfrm>
            <a:off x="4384431" y="4316267"/>
            <a:ext cx="1022567" cy="1022567"/>
            <a:chOff x="4467198" y="4562162"/>
            <a:chExt cx="1640659" cy="1640659"/>
          </a:xfrm>
        </p:grpSpPr>
        <p:sp>
          <p:nvSpPr>
            <p:cNvPr id="16" name="Oval 15"/>
            <p:cNvSpPr>
              <a:spLocks noChangeAspect="1"/>
            </p:cNvSpPr>
            <p:nvPr/>
          </p:nvSpPr>
          <p:spPr>
            <a:xfrm>
              <a:off x="4467198" y="4562162"/>
              <a:ext cx="1640659"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pic>
          <p:nvPicPr>
            <p:cNvPr id="390168" name="Picture 24"/>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645315" y="4738255"/>
              <a:ext cx="1298285" cy="1298285"/>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p:cNvSpPr txBox="1"/>
          <p:nvPr/>
        </p:nvSpPr>
        <p:spPr>
          <a:xfrm>
            <a:off x="5483124" y="5036820"/>
            <a:ext cx="6088864" cy="87976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err="1">
                <a:solidFill>
                  <a:srgbClr val="29BA74"/>
                </a:solidFill>
              </a:rPr>
              <a:t>Pypi</a:t>
            </a:r>
            <a:r>
              <a:rPr lang="en-US" sz="1600" dirty="0">
                <a:solidFill>
                  <a:srgbClr val="575757"/>
                </a:solidFill>
              </a:rPr>
              <a:t> is a software repository for python where you can find many packages. </a:t>
            </a:r>
          </a:p>
          <a:p>
            <a:endParaRPr lang="en-US" sz="600" dirty="0">
              <a:solidFill>
                <a:srgbClr val="575757"/>
              </a:solidFill>
            </a:endParaRPr>
          </a:p>
          <a:p>
            <a:r>
              <a:rPr lang="en-US" sz="1600" dirty="0">
                <a:solidFill>
                  <a:srgbClr val="29BA74"/>
                </a:solidFill>
              </a:rPr>
              <a:t>PIP </a:t>
            </a:r>
            <a:r>
              <a:rPr lang="en-US" sz="1600" dirty="0">
                <a:solidFill>
                  <a:srgbClr val="575757"/>
                </a:solidFill>
              </a:rPr>
              <a:t>uses it as the default source for packages and their dependencies </a:t>
            </a:r>
          </a:p>
          <a:p>
            <a:endParaRPr lang="en-US" sz="600" dirty="0">
              <a:solidFill>
                <a:srgbClr val="575757"/>
              </a:solidFill>
            </a:endParaRPr>
          </a:p>
          <a:p>
            <a:r>
              <a:rPr lang="en-US" sz="1600" dirty="0">
                <a:solidFill>
                  <a:srgbClr val="575757"/>
                </a:solidFill>
              </a:rPr>
              <a:t>Another custom repository can be specified to PIP </a:t>
            </a:r>
          </a:p>
          <a:p>
            <a:r>
              <a:rPr lang="en-US" sz="1600" dirty="0">
                <a:solidFill>
                  <a:srgbClr val="575757"/>
                </a:solidFill>
              </a:rPr>
              <a:t>(e.g. an internal repository)</a:t>
            </a:r>
          </a:p>
        </p:txBody>
      </p:sp>
      <p:grpSp>
        <p:nvGrpSpPr>
          <p:cNvPr id="22" name="Group 21"/>
          <p:cNvGrpSpPr>
            <a:grpSpLocks noChangeAspect="1"/>
          </p:cNvGrpSpPr>
          <p:nvPr/>
        </p:nvGrpSpPr>
        <p:grpSpPr>
          <a:xfrm>
            <a:off x="4615731" y="1866895"/>
            <a:ext cx="181590" cy="181590"/>
            <a:chOff x="982662" y="1847850"/>
            <a:chExt cx="269875" cy="269875"/>
          </a:xfrm>
        </p:grpSpPr>
        <p:sp>
          <p:nvSpPr>
            <p:cNvPr id="23"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4"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25" name="Group 24"/>
          <p:cNvGrpSpPr>
            <a:grpSpLocks noChangeAspect="1"/>
          </p:cNvGrpSpPr>
          <p:nvPr/>
        </p:nvGrpSpPr>
        <p:grpSpPr>
          <a:xfrm>
            <a:off x="4615731" y="2665289"/>
            <a:ext cx="181590" cy="181590"/>
            <a:chOff x="982662" y="1847850"/>
            <a:chExt cx="269875" cy="269875"/>
          </a:xfrm>
        </p:grpSpPr>
        <p:sp>
          <p:nvSpPr>
            <p:cNvPr id="26"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7"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28" name="Group 27"/>
          <p:cNvGrpSpPr>
            <a:grpSpLocks noChangeAspect="1"/>
          </p:cNvGrpSpPr>
          <p:nvPr/>
        </p:nvGrpSpPr>
        <p:grpSpPr>
          <a:xfrm>
            <a:off x="4615731" y="3596463"/>
            <a:ext cx="181590" cy="181590"/>
            <a:chOff x="982662" y="1847850"/>
            <a:chExt cx="269875" cy="269875"/>
          </a:xfrm>
        </p:grpSpPr>
        <p:sp>
          <p:nvSpPr>
            <p:cNvPr id="2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extLst>
      <p:ext uri="{BB962C8B-B14F-4D97-AF65-F5344CB8AC3E}">
        <p14:creationId xmlns:p14="http://schemas.microsoft.com/office/powerpoint/2010/main" val="32831576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059"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7" name="TextBox 6"/>
          <p:cNvSpPr txBox="1"/>
          <p:nvPr/>
        </p:nvSpPr>
        <p:spPr>
          <a:xfrm>
            <a:off x="5126326" y="1090750"/>
            <a:ext cx="3677194" cy="27693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fr-FR" dirty="0">
                <a:solidFill>
                  <a:srgbClr val="6E6F73"/>
                </a:solidFill>
              </a:rPr>
              <a:t>$ cd </a:t>
            </a:r>
            <a:r>
              <a:rPr lang="fr-FR" dirty="0" err="1">
                <a:solidFill>
                  <a:srgbClr val="6E6F73"/>
                </a:solidFill>
              </a:rPr>
              <a:t>my_project_folder</a:t>
            </a:r>
            <a:endParaRPr lang="fr-FR" dirty="0">
              <a:solidFill>
                <a:srgbClr val="6E6F73"/>
              </a:solidFill>
            </a:endParaRPr>
          </a:p>
          <a:p>
            <a:pPr>
              <a:lnSpc>
                <a:spcPct val="150000"/>
              </a:lnSpc>
            </a:pPr>
            <a:r>
              <a:rPr lang="fr-FR" dirty="0">
                <a:solidFill>
                  <a:srgbClr val="6E6F73"/>
                </a:solidFill>
              </a:rPr>
              <a:t>$ python3 –m </a:t>
            </a:r>
            <a:r>
              <a:rPr lang="fr-FR" dirty="0" err="1">
                <a:solidFill>
                  <a:srgbClr val="6E6F73"/>
                </a:solidFill>
              </a:rPr>
              <a:t>venv</a:t>
            </a:r>
            <a:r>
              <a:rPr lang="fr-FR" dirty="0">
                <a:solidFill>
                  <a:srgbClr val="6E6F73"/>
                </a:solidFill>
              </a:rPr>
              <a:t> </a:t>
            </a:r>
            <a:r>
              <a:rPr lang="fr-FR" dirty="0" err="1">
                <a:solidFill>
                  <a:srgbClr val="6E6F73"/>
                </a:solidFill>
              </a:rPr>
              <a:t>env_name</a:t>
            </a:r>
            <a:endParaRPr lang="fr-FR" dirty="0">
              <a:solidFill>
                <a:srgbClr val="6E6F73"/>
              </a:solidFill>
            </a:endParaRPr>
          </a:p>
          <a:p>
            <a:pPr>
              <a:lnSpc>
                <a:spcPct val="150000"/>
              </a:lnSpc>
            </a:pPr>
            <a:r>
              <a:rPr lang="fr-FR" dirty="0">
                <a:solidFill>
                  <a:srgbClr val="6E6F73"/>
                </a:solidFill>
              </a:rPr>
              <a:t>$ source </a:t>
            </a:r>
            <a:r>
              <a:rPr lang="fr-FR" dirty="0" err="1">
                <a:solidFill>
                  <a:srgbClr val="6E6F73"/>
                </a:solidFill>
              </a:rPr>
              <a:t>venv</a:t>
            </a:r>
            <a:r>
              <a:rPr lang="fr-FR" dirty="0">
                <a:solidFill>
                  <a:srgbClr val="6E6F73"/>
                </a:solidFill>
              </a:rPr>
              <a:t>/bin/</a:t>
            </a:r>
            <a:r>
              <a:rPr lang="fr-FR" dirty="0" err="1">
                <a:solidFill>
                  <a:srgbClr val="6E6F73"/>
                </a:solidFill>
              </a:rPr>
              <a:t>activate</a:t>
            </a:r>
            <a:endParaRPr lang="fr-FR" dirty="0">
              <a:solidFill>
                <a:srgbClr val="6E6F73"/>
              </a:solidFill>
            </a:endParaRPr>
          </a:p>
          <a:p>
            <a:pPr>
              <a:lnSpc>
                <a:spcPct val="150000"/>
              </a:lnSpc>
            </a:pPr>
            <a:r>
              <a:rPr lang="fr-FR" dirty="0">
                <a:solidFill>
                  <a:srgbClr val="6E6F73"/>
                </a:solidFill>
              </a:rPr>
              <a:t>$ </a:t>
            </a:r>
            <a:r>
              <a:rPr lang="fr-FR" dirty="0" err="1">
                <a:solidFill>
                  <a:srgbClr val="6E6F73"/>
                </a:solidFill>
              </a:rPr>
              <a:t>pip</a:t>
            </a:r>
            <a:r>
              <a:rPr lang="fr-FR" dirty="0">
                <a:solidFill>
                  <a:srgbClr val="6E6F73"/>
                </a:solidFill>
              </a:rPr>
              <a:t> </a:t>
            </a:r>
            <a:r>
              <a:rPr lang="fr-FR" dirty="0" err="1">
                <a:solidFill>
                  <a:srgbClr val="6E6F73"/>
                </a:solidFill>
              </a:rPr>
              <a:t>install</a:t>
            </a:r>
            <a:r>
              <a:rPr lang="fr-FR" dirty="0">
                <a:solidFill>
                  <a:srgbClr val="6E6F73"/>
                </a:solidFill>
              </a:rPr>
              <a:t> </a:t>
            </a:r>
            <a:r>
              <a:rPr lang="fr-FR" dirty="0" smtClean="0">
                <a:solidFill>
                  <a:srgbClr val="6E6F73"/>
                </a:solidFill>
              </a:rPr>
              <a:t>pandas</a:t>
            </a:r>
            <a:endParaRPr lang="fr-FR" dirty="0">
              <a:solidFill>
                <a:srgbClr val="6E6F73"/>
              </a:solidFill>
            </a:endParaRPr>
          </a:p>
          <a:p>
            <a:pPr>
              <a:lnSpc>
                <a:spcPct val="150000"/>
              </a:lnSpc>
            </a:pPr>
            <a:r>
              <a:rPr lang="fr-FR" dirty="0">
                <a:solidFill>
                  <a:srgbClr val="6E6F73"/>
                </a:solidFill>
              </a:rPr>
              <a:t>$ </a:t>
            </a:r>
            <a:r>
              <a:rPr lang="fr-FR" dirty="0" err="1">
                <a:solidFill>
                  <a:srgbClr val="6E6F73"/>
                </a:solidFill>
              </a:rPr>
              <a:t>deactivate</a:t>
            </a:r>
            <a:endParaRPr lang="en-US" dirty="0" err="1">
              <a:solidFill>
                <a:srgbClr val="6E6F73"/>
              </a:solidFill>
            </a:endParaRPr>
          </a:p>
        </p:txBody>
      </p:sp>
      <p:sp>
        <p:nvSpPr>
          <p:cNvPr id="2" name="Title 1"/>
          <p:cNvSpPr>
            <a:spLocks noGrp="1"/>
          </p:cNvSpPr>
          <p:nvPr>
            <p:ph type="title"/>
          </p:nvPr>
        </p:nvSpPr>
        <p:spPr>
          <a:xfrm>
            <a:off x="628650" y="1662130"/>
            <a:ext cx="3127881" cy="572890"/>
          </a:xfrm>
        </p:spPr>
        <p:txBody>
          <a:bodyPr/>
          <a:lstStyle/>
          <a:p>
            <a:r>
              <a:rPr lang="fr-FR" dirty="0" err="1"/>
              <a:t>Venv</a:t>
            </a:r>
            <a:r>
              <a:rPr lang="fr-FR" dirty="0"/>
              <a:t> &amp; </a:t>
            </a:r>
            <a:r>
              <a:rPr lang="fr-FR" dirty="0" err="1"/>
              <a:t>Conda</a:t>
            </a:r>
            <a:endParaRPr lang="en-US" dirty="0"/>
          </a:p>
        </p:txBody>
      </p:sp>
      <p:sp>
        <p:nvSpPr>
          <p:cNvPr id="5" name="TextBox 4"/>
          <p:cNvSpPr txBox="1"/>
          <p:nvPr/>
        </p:nvSpPr>
        <p:spPr>
          <a:xfrm>
            <a:off x="420864" y="2928900"/>
            <a:ext cx="3237234" cy="154794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2000" dirty="0" err="1">
                <a:solidFill>
                  <a:srgbClr val="FFFFFF"/>
                </a:solidFill>
                <a:latin typeface="Trebuchet MS" panose="020B0603020202020204" pitchFamily="34" charset="0"/>
              </a:rPr>
              <a:t>Virtualenv</a:t>
            </a:r>
            <a:r>
              <a:rPr lang="en-US" sz="2000" dirty="0">
                <a:solidFill>
                  <a:srgbClr val="FFFFFF"/>
                </a:solidFill>
                <a:latin typeface="Trebuchet MS" panose="020B0603020202020204" pitchFamily="34" charset="0"/>
              </a:rPr>
              <a:t> &amp; </a:t>
            </a:r>
            <a:r>
              <a:rPr lang="en-US" sz="2000" dirty="0" err="1">
                <a:solidFill>
                  <a:srgbClr val="FFFFFF"/>
                </a:solidFill>
                <a:latin typeface="Trebuchet MS" panose="020B0603020202020204" pitchFamily="34" charset="0"/>
              </a:rPr>
              <a:t>conda</a:t>
            </a:r>
            <a:r>
              <a:rPr lang="en-US" sz="2000" dirty="0">
                <a:solidFill>
                  <a:srgbClr val="FFFFFF"/>
                </a:solidFill>
                <a:latin typeface="Trebuchet MS" panose="020B0603020202020204" pitchFamily="34" charset="0"/>
              </a:rPr>
              <a:t> </a:t>
            </a:r>
            <a:r>
              <a:rPr lang="en-US" sz="2000" dirty="0" err="1">
                <a:solidFill>
                  <a:srgbClr val="FFFFFF"/>
                </a:solidFill>
                <a:latin typeface="Trebuchet MS" panose="020B0603020202020204" pitchFamily="34" charset="0"/>
              </a:rPr>
              <a:t>env</a:t>
            </a:r>
            <a:r>
              <a:rPr lang="en-US" sz="2000" dirty="0">
                <a:solidFill>
                  <a:srgbClr val="FFFFFF"/>
                </a:solidFill>
                <a:latin typeface="Trebuchet MS" panose="020B0603020202020204" pitchFamily="34" charset="0"/>
              </a:rPr>
              <a:t> are a tool to keep dependencies of a project in a separated location </a:t>
            </a:r>
          </a:p>
        </p:txBody>
      </p:sp>
      <p:sp>
        <p:nvSpPr>
          <p:cNvPr id="8" name="Rectangular Callout 7"/>
          <p:cNvSpPr/>
          <p:nvPr/>
        </p:nvSpPr>
        <p:spPr>
          <a:xfrm>
            <a:off x="8773738" y="1461626"/>
            <a:ext cx="2723606" cy="574766"/>
          </a:xfrm>
          <a:prstGeom prst="wedgeRectCallout">
            <a:avLst>
              <a:gd name="adj1" fmla="val -90468"/>
              <a:gd name="adj2" fmla="val 38668"/>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E6F73"/>
                </a:solidFill>
              </a:rPr>
              <a:t>Creates a directory containing python executables as well as 'pip' library</a:t>
            </a:r>
          </a:p>
        </p:txBody>
      </p:sp>
      <p:sp>
        <p:nvSpPr>
          <p:cNvPr id="11" name="Rectangular Callout 10"/>
          <p:cNvSpPr/>
          <p:nvPr/>
        </p:nvSpPr>
        <p:spPr>
          <a:xfrm>
            <a:off x="8803520" y="2705780"/>
            <a:ext cx="2723606" cy="574766"/>
          </a:xfrm>
          <a:prstGeom prst="wedgeRectCallout">
            <a:avLst>
              <a:gd name="adj1" fmla="val -76319"/>
              <a:gd name="adj2" fmla="val -18150"/>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E6F73"/>
                </a:solidFill>
              </a:rPr>
              <a:t>Once the virtual environment is activated, packages installed using pip will be placed in the </a:t>
            </a:r>
            <a:r>
              <a:rPr lang="en-US" sz="1200" dirty="0" err="1">
                <a:solidFill>
                  <a:srgbClr val="6E6F73"/>
                </a:solidFill>
              </a:rPr>
              <a:t>venv</a:t>
            </a:r>
            <a:r>
              <a:rPr lang="en-US" sz="1200" dirty="0">
                <a:solidFill>
                  <a:srgbClr val="6E6F73"/>
                </a:solidFill>
              </a:rPr>
              <a:t> folder</a:t>
            </a:r>
          </a:p>
        </p:txBody>
      </p:sp>
      <p:sp>
        <p:nvSpPr>
          <p:cNvPr id="12" name="Right Bracket 11"/>
          <p:cNvSpPr/>
          <p:nvPr/>
        </p:nvSpPr>
        <p:spPr>
          <a:xfrm>
            <a:off x="7948744" y="2355397"/>
            <a:ext cx="137159" cy="835290"/>
          </a:xfrm>
          <a:prstGeom prst="rightBracket">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905374" y="985938"/>
            <a:ext cx="1619250" cy="4095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err="1">
                <a:solidFill>
                  <a:srgbClr val="29BA74"/>
                </a:solidFill>
              </a:rPr>
              <a:t>VENV</a:t>
            </a:r>
            <a:endParaRPr lang="en-US" sz="2000" dirty="0">
              <a:solidFill>
                <a:srgbClr val="29BA74"/>
              </a:solidFill>
            </a:endParaRPr>
          </a:p>
        </p:txBody>
      </p:sp>
      <p:sp>
        <p:nvSpPr>
          <p:cNvPr id="20" name="TextBox 19"/>
          <p:cNvSpPr txBox="1"/>
          <p:nvPr/>
        </p:nvSpPr>
        <p:spPr>
          <a:xfrm>
            <a:off x="5126326" y="3860075"/>
            <a:ext cx="4665373" cy="27693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fr-FR" dirty="0">
                <a:solidFill>
                  <a:srgbClr val="6E6F73"/>
                </a:solidFill>
              </a:rPr>
              <a:t>$ cd </a:t>
            </a:r>
            <a:r>
              <a:rPr lang="fr-FR" dirty="0" err="1">
                <a:solidFill>
                  <a:srgbClr val="6E6F73"/>
                </a:solidFill>
              </a:rPr>
              <a:t>my_project_folder</a:t>
            </a:r>
            <a:endParaRPr lang="fr-FR" dirty="0">
              <a:solidFill>
                <a:srgbClr val="6E6F73"/>
              </a:solidFill>
            </a:endParaRPr>
          </a:p>
          <a:p>
            <a:pPr>
              <a:lnSpc>
                <a:spcPct val="150000"/>
              </a:lnSpc>
            </a:pPr>
            <a:r>
              <a:rPr lang="fr-FR" dirty="0">
                <a:solidFill>
                  <a:srgbClr val="6E6F73"/>
                </a:solidFill>
              </a:rPr>
              <a:t>$ </a:t>
            </a:r>
            <a:r>
              <a:rPr lang="fr-FR" dirty="0" err="1">
                <a:solidFill>
                  <a:srgbClr val="6E6F73"/>
                </a:solidFill>
              </a:rPr>
              <a:t>conda</a:t>
            </a:r>
            <a:r>
              <a:rPr lang="fr-FR" dirty="0">
                <a:solidFill>
                  <a:srgbClr val="6E6F73"/>
                </a:solidFill>
              </a:rPr>
              <a:t> </a:t>
            </a:r>
            <a:r>
              <a:rPr lang="fr-FR" dirty="0" err="1">
                <a:solidFill>
                  <a:srgbClr val="6E6F73"/>
                </a:solidFill>
              </a:rPr>
              <a:t>create</a:t>
            </a:r>
            <a:r>
              <a:rPr lang="fr-FR" dirty="0">
                <a:solidFill>
                  <a:srgbClr val="6E6F73"/>
                </a:solidFill>
              </a:rPr>
              <a:t> –n </a:t>
            </a:r>
            <a:r>
              <a:rPr lang="fr-FR" dirty="0" err="1">
                <a:solidFill>
                  <a:srgbClr val="6E6F73"/>
                </a:solidFill>
              </a:rPr>
              <a:t>env_name</a:t>
            </a:r>
            <a:r>
              <a:rPr lang="fr-FR" dirty="0">
                <a:solidFill>
                  <a:srgbClr val="6E6F73"/>
                </a:solidFill>
              </a:rPr>
              <a:t> (python=</a:t>
            </a:r>
            <a:r>
              <a:rPr lang="fr-FR" dirty="0" err="1">
                <a:solidFill>
                  <a:srgbClr val="6E6F73"/>
                </a:solidFill>
              </a:rPr>
              <a:t>x.x</a:t>
            </a:r>
            <a:r>
              <a:rPr lang="fr-FR" dirty="0">
                <a:solidFill>
                  <a:srgbClr val="6E6F73"/>
                </a:solidFill>
              </a:rPr>
              <a:t>)</a:t>
            </a:r>
          </a:p>
          <a:p>
            <a:pPr>
              <a:lnSpc>
                <a:spcPct val="150000"/>
              </a:lnSpc>
            </a:pPr>
            <a:r>
              <a:rPr lang="fr-FR" dirty="0">
                <a:solidFill>
                  <a:srgbClr val="6E6F73"/>
                </a:solidFill>
              </a:rPr>
              <a:t>$ </a:t>
            </a:r>
            <a:r>
              <a:rPr lang="fr-FR" dirty="0" err="1">
                <a:solidFill>
                  <a:srgbClr val="6E6F73"/>
                </a:solidFill>
              </a:rPr>
              <a:t>conda</a:t>
            </a:r>
            <a:r>
              <a:rPr lang="fr-FR" dirty="0">
                <a:solidFill>
                  <a:srgbClr val="6E6F73"/>
                </a:solidFill>
              </a:rPr>
              <a:t> </a:t>
            </a:r>
            <a:r>
              <a:rPr lang="fr-FR" dirty="0" err="1">
                <a:solidFill>
                  <a:srgbClr val="6E6F73"/>
                </a:solidFill>
              </a:rPr>
              <a:t>activate</a:t>
            </a:r>
            <a:r>
              <a:rPr lang="fr-FR" dirty="0">
                <a:solidFill>
                  <a:srgbClr val="6E6F73"/>
                </a:solidFill>
              </a:rPr>
              <a:t> </a:t>
            </a:r>
            <a:r>
              <a:rPr lang="fr-FR" dirty="0" err="1">
                <a:solidFill>
                  <a:srgbClr val="6E6F73"/>
                </a:solidFill>
              </a:rPr>
              <a:t>my_env</a:t>
            </a:r>
            <a:endParaRPr lang="fr-FR" dirty="0">
              <a:solidFill>
                <a:srgbClr val="6E6F73"/>
              </a:solidFill>
            </a:endParaRPr>
          </a:p>
          <a:p>
            <a:pPr>
              <a:lnSpc>
                <a:spcPct val="150000"/>
              </a:lnSpc>
            </a:pPr>
            <a:r>
              <a:rPr lang="fr-FR" dirty="0">
                <a:solidFill>
                  <a:srgbClr val="6E6F73"/>
                </a:solidFill>
              </a:rPr>
              <a:t>$ </a:t>
            </a:r>
            <a:r>
              <a:rPr lang="fr-FR" dirty="0" err="1">
                <a:solidFill>
                  <a:srgbClr val="6E6F73"/>
                </a:solidFill>
              </a:rPr>
              <a:t>conda</a:t>
            </a:r>
            <a:r>
              <a:rPr lang="fr-FR" dirty="0">
                <a:solidFill>
                  <a:srgbClr val="6E6F73"/>
                </a:solidFill>
              </a:rPr>
              <a:t> </a:t>
            </a:r>
            <a:r>
              <a:rPr lang="fr-FR" dirty="0" err="1">
                <a:solidFill>
                  <a:srgbClr val="6E6F73"/>
                </a:solidFill>
              </a:rPr>
              <a:t>install</a:t>
            </a:r>
            <a:r>
              <a:rPr lang="fr-FR" dirty="0">
                <a:solidFill>
                  <a:srgbClr val="6E6F73"/>
                </a:solidFill>
              </a:rPr>
              <a:t> pandas</a:t>
            </a:r>
          </a:p>
          <a:p>
            <a:pPr>
              <a:lnSpc>
                <a:spcPct val="150000"/>
              </a:lnSpc>
            </a:pPr>
            <a:r>
              <a:rPr lang="fr-FR" dirty="0">
                <a:solidFill>
                  <a:srgbClr val="6E6F73"/>
                </a:solidFill>
              </a:rPr>
              <a:t>$ </a:t>
            </a:r>
            <a:r>
              <a:rPr lang="fr-FR" dirty="0" err="1">
                <a:solidFill>
                  <a:srgbClr val="6E6F73"/>
                </a:solidFill>
              </a:rPr>
              <a:t>deactivate</a:t>
            </a:r>
            <a:endParaRPr lang="en-US" dirty="0" err="1">
              <a:solidFill>
                <a:srgbClr val="6E6F73"/>
              </a:solidFill>
            </a:endParaRPr>
          </a:p>
        </p:txBody>
      </p:sp>
      <p:sp>
        <p:nvSpPr>
          <p:cNvPr id="21" name="Rectangular Callout 20"/>
          <p:cNvSpPr/>
          <p:nvPr/>
        </p:nvSpPr>
        <p:spPr>
          <a:xfrm>
            <a:off x="8650847" y="3925080"/>
            <a:ext cx="2723606" cy="574766"/>
          </a:xfrm>
          <a:prstGeom prst="wedgeRectCallout">
            <a:avLst>
              <a:gd name="adj1" fmla="val -88020"/>
              <a:gd name="adj2" fmla="val 75126"/>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E6F73"/>
                </a:solidFill>
              </a:rPr>
              <a:t>Creates a directory containing python executables as well as 'pip' library and </a:t>
            </a:r>
            <a:r>
              <a:rPr lang="en-US" sz="1200" dirty="0" err="1">
                <a:solidFill>
                  <a:srgbClr val="6E6F73"/>
                </a:solidFill>
              </a:rPr>
              <a:t>conda</a:t>
            </a:r>
            <a:r>
              <a:rPr lang="en-US" sz="1200" dirty="0">
                <a:solidFill>
                  <a:srgbClr val="6E6F73"/>
                </a:solidFill>
              </a:rPr>
              <a:t> executables</a:t>
            </a:r>
          </a:p>
        </p:txBody>
      </p:sp>
      <p:sp>
        <p:nvSpPr>
          <p:cNvPr id="24" name="Rectangular Callout 23"/>
          <p:cNvSpPr/>
          <p:nvPr/>
        </p:nvSpPr>
        <p:spPr>
          <a:xfrm>
            <a:off x="8763643" y="5464774"/>
            <a:ext cx="2723606" cy="859825"/>
          </a:xfrm>
          <a:prstGeom prst="wedgeRectCallout">
            <a:avLst>
              <a:gd name="adj1" fmla="val -76319"/>
              <a:gd name="adj2" fmla="val -18150"/>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E6F73"/>
                </a:solidFill>
              </a:rPr>
              <a:t>Once the virtual environment is activated, packages installed using pip or </a:t>
            </a:r>
            <a:r>
              <a:rPr lang="en-US" sz="1200" dirty="0" err="1">
                <a:solidFill>
                  <a:srgbClr val="6E6F73"/>
                </a:solidFill>
              </a:rPr>
              <a:t>conda</a:t>
            </a:r>
            <a:r>
              <a:rPr lang="en-US" sz="1200" dirty="0">
                <a:solidFill>
                  <a:srgbClr val="6E6F73"/>
                </a:solidFill>
              </a:rPr>
              <a:t> will be placed in the </a:t>
            </a:r>
            <a:r>
              <a:rPr lang="en-US" sz="1200" dirty="0" err="1">
                <a:solidFill>
                  <a:srgbClr val="6E6F73"/>
                </a:solidFill>
              </a:rPr>
              <a:t>venv</a:t>
            </a:r>
            <a:r>
              <a:rPr lang="en-US" sz="1200" dirty="0">
                <a:solidFill>
                  <a:srgbClr val="6E6F73"/>
                </a:solidFill>
              </a:rPr>
              <a:t> folder</a:t>
            </a:r>
          </a:p>
        </p:txBody>
      </p:sp>
      <p:sp>
        <p:nvSpPr>
          <p:cNvPr id="25" name="Right Bracket 24"/>
          <p:cNvSpPr/>
          <p:nvPr/>
        </p:nvSpPr>
        <p:spPr>
          <a:xfrm>
            <a:off x="7898920" y="5124721"/>
            <a:ext cx="137161" cy="835291"/>
          </a:xfrm>
          <a:prstGeom prst="rightBracket">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4905375" y="3802888"/>
            <a:ext cx="1619250" cy="4095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err="1">
                <a:solidFill>
                  <a:srgbClr val="29BA74"/>
                </a:solidFill>
              </a:rPr>
              <a:t>Conda</a:t>
            </a:r>
            <a:r>
              <a:rPr lang="en-US" sz="2000" dirty="0">
                <a:solidFill>
                  <a:srgbClr val="29BA74"/>
                </a:solidFill>
              </a:rPr>
              <a:t> </a:t>
            </a:r>
            <a:r>
              <a:rPr lang="en-US" sz="2000" dirty="0" err="1">
                <a:solidFill>
                  <a:srgbClr val="29BA74"/>
                </a:solidFill>
              </a:rPr>
              <a:t>env</a:t>
            </a:r>
            <a:endParaRPr lang="en-US" sz="2000" dirty="0">
              <a:solidFill>
                <a:srgbClr val="29BA74"/>
              </a:solidFill>
            </a:endParaRPr>
          </a:p>
        </p:txBody>
      </p:sp>
      <p:sp>
        <p:nvSpPr>
          <p:cNvPr id="17" name="TextBox 16"/>
          <p:cNvSpPr txBox="1"/>
          <p:nvPr/>
        </p:nvSpPr>
        <p:spPr>
          <a:xfrm>
            <a:off x="789831" y="5119756"/>
            <a:ext cx="2682834" cy="1065287"/>
          </a:xfrm>
          <a:prstGeom prst="rect">
            <a:avLst/>
          </a:prstGeom>
          <a:noFill/>
          <a:ln w="9525" cap="rnd" cmpd="sng" algn="ctr">
            <a:solidFill>
              <a:srgbClr val="D4DF33"/>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1200" dirty="0">
                <a:solidFill>
                  <a:srgbClr val="D4DF33"/>
                </a:solidFill>
                <a:latin typeface="Trebuchet MS" panose="020B0603020202020204" pitchFamily="34" charset="0"/>
              </a:rPr>
              <a:t>  </a:t>
            </a:r>
            <a:r>
              <a:rPr lang="en-US" sz="1200" dirty="0" smtClean="0">
                <a:solidFill>
                  <a:srgbClr val="FFFFFF"/>
                </a:solidFill>
                <a:latin typeface="Trebuchet MS" panose="020B0603020202020204" pitchFamily="34" charset="0"/>
              </a:rPr>
              <a:t>Always centralize dependencies in a </a:t>
            </a:r>
            <a:r>
              <a:rPr lang="en-US" sz="1200" dirty="0" smtClean="0">
                <a:solidFill>
                  <a:srgbClr val="D4DF33"/>
                </a:solidFill>
                <a:latin typeface="Trebuchet MS" panose="020B0603020202020204" pitchFamily="34" charset="0"/>
              </a:rPr>
              <a:t>'requirements.txt' </a:t>
            </a:r>
            <a:r>
              <a:rPr lang="en-US" sz="1200" dirty="0" smtClean="0">
                <a:solidFill>
                  <a:srgbClr val="FFFFFF"/>
                </a:solidFill>
                <a:latin typeface="Trebuchet MS" panose="020B0603020202020204" pitchFamily="34" charset="0"/>
              </a:rPr>
              <a:t>(pip) or </a:t>
            </a:r>
            <a:r>
              <a:rPr lang="en-US" sz="1200" dirty="0" smtClean="0">
                <a:solidFill>
                  <a:srgbClr val="D4DF33"/>
                </a:solidFill>
                <a:latin typeface="Trebuchet MS" panose="020B0603020202020204" pitchFamily="34" charset="0"/>
              </a:rPr>
              <a:t>'</a:t>
            </a:r>
            <a:r>
              <a:rPr lang="en-US" sz="1200" dirty="0" err="1" smtClean="0">
                <a:solidFill>
                  <a:srgbClr val="D4DF33"/>
                </a:solidFill>
                <a:latin typeface="Trebuchet MS" panose="020B0603020202020204" pitchFamily="34" charset="0"/>
              </a:rPr>
              <a:t>environment.yml</a:t>
            </a:r>
            <a:r>
              <a:rPr lang="en-US" sz="1200" dirty="0" smtClean="0">
                <a:solidFill>
                  <a:srgbClr val="D4DF33"/>
                </a:solidFill>
                <a:latin typeface="Trebuchet MS" panose="020B0603020202020204" pitchFamily="34" charset="0"/>
              </a:rPr>
              <a:t>' </a:t>
            </a:r>
            <a:r>
              <a:rPr lang="en-US" sz="1200" dirty="0" smtClean="0">
                <a:solidFill>
                  <a:srgbClr val="FFFFFF"/>
                </a:solidFill>
                <a:latin typeface="Trebuchet MS" panose="020B0603020202020204" pitchFamily="34" charset="0"/>
              </a:rPr>
              <a:t>(</a:t>
            </a:r>
            <a:r>
              <a:rPr lang="en-US" sz="1200" dirty="0" err="1" smtClean="0">
                <a:solidFill>
                  <a:srgbClr val="FFFFFF"/>
                </a:solidFill>
                <a:latin typeface="Trebuchet MS" panose="020B0603020202020204" pitchFamily="34" charset="0"/>
              </a:rPr>
              <a:t>conda</a:t>
            </a:r>
            <a:r>
              <a:rPr lang="en-US" sz="1200" dirty="0" smtClean="0">
                <a:solidFill>
                  <a:srgbClr val="FFFFFF"/>
                </a:solidFill>
                <a:latin typeface="Trebuchet MS" panose="020B0603020202020204" pitchFamily="34" charset="0"/>
              </a:rPr>
              <a:t>) file for faster set-up and reproducibility</a:t>
            </a:r>
            <a:endParaRPr lang="en-US" dirty="0">
              <a:solidFill>
                <a:srgbClr val="FFFFFF"/>
              </a:solidFill>
              <a:latin typeface="Trebuchet MS" panose="020B0603020202020204" pitchFamily="34" charset="0"/>
            </a:endParaRPr>
          </a:p>
        </p:txBody>
      </p:sp>
      <p:grpSp>
        <p:nvGrpSpPr>
          <p:cNvPr id="18" name="Group 17"/>
          <p:cNvGrpSpPr/>
          <p:nvPr/>
        </p:nvGrpSpPr>
        <p:grpSpPr>
          <a:xfrm>
            <a:off x="556659" y="4986390"/>
            <a:ext cx="466343" cy="432640"/>
            <a:chOff x="5275668" y="2608671"/>
            <a:chExt cx="1640658" cy="1640659"/>
          </a:xfrm>
        </p:grpSpPr>
        <p:sp>
          <p:nvSpPr>
            <p:cNvPr id="19" name="Oval 18"/>
            <p:cNvSpPr>
              <a:spLocks noChangeAspect="1"/>
            </p:cNvSpPr>
            <p:nvPr/>
          </p:nvSpPr>
          <p:spPr>
            <a:xfrm>
              <a:off x="5275668" y="2608671"/>
              <a:ext cx="1640658"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22" name="Group 21"/>
            <p:cNvGrpSpPr>
              <a:grpSpLocks noChangeAspect="1"/>
            </p:cNvGrpSpPr>
            <p:nvPr/>
          </p:nvGrpSpPr>
          <p:grpSpPr>
            <a:xfrm>
              <a:off x="5344505" y="2674580"/>
              <a:ext cx="1502990" cy="1504383"/>
              <a:chOff x="5273801" y="2606040"/>
              <a:chExt cx="1644396" cy="1645920"/>
            </a:xfrm>
          </p:grpSpPr>
          <p:sp>
            <p:nvSpPr>
              <p:cNvPr id="23"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7" name="Group 26"/>
              <p:cNvGrpSpPr/>
              <p:nvPr/>
            </p:nvGrpSpPr>
            <p:grpSpPr>
              <a:xfrm>
                <a:off x="5724143" y="2796921"/>
                <a:ext cx="745236" cy="1259967"/>
                <a:chOff x="5724143" y="2796921"/>
                <a:chExt cx="745236" cy="1259967"/>
              </a:xfrm>
            </p:grpSpPr>
            <p:sp>
              <p:nvSpPr>
                <p:cNvPr id="28"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Tree>
    <p:custDataLst>
      <p:tags r:id="rId2"/>
    </p:custDataLst>
    <p:extLst>
      <p:ext uri="{BB962C8B-B14F-4D97-AF65-F5344CB8AC3E}">
        <p14:creationId xmlns:p14="http://schemas.microsoft.com/office/powerpoint/2010/main" val="1694141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794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3EAB0B73-80B9-4534-A35C-5D83681390CC}"/>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8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29999" y="622801"/>
            <a:ext cx="10933350" cy="387798"/>
          </a:xfrm>
          <a:noFill/>
          <a:effectLst/>
        </p:spPr>
        <p:txBody>
          <a:bodyPr wrap="square">
            <a:spAutoFit/>
          </a:bodyPr>
          <a:lstStyle/>
          <a:p>
            <a:pPr lvl="0">
              <a:buSzPts val="2400"/>
            </a:pPr>
            <a:r>
              <a:rPr lang="en-US" sz="2800" dirty="0"/>
              <a:t>Software Engineering Training for Data Scientists Agenda </a:t>
            </a:r>
            <a:endParaRPr lang="en-US" sz="2800" dirty="0">
              <a:solidFill>
                <a:srgbClr val="575757"/>
              </a:solidFill>
              <a:latin typeface="Trebuchet MS" panose="020B0603020202020204" pitchFamily="34" charset="0"/>
            </a:endParaRPr>
          </a:p>
        </p:txBody>
      </p:sp>
      <p:sp>
        <p:nvSpPr>
          <p:cNvPr id="29" name="BCG_FootNote_Box"/>
          <p:cNvSpPr txBox="1">
            <a:spLocks noChangeArrowheads="1"/>
          </p:cNvSpPr>
          <p:nvPr/>
        </p:nvSpPr>
        <p:spPr bwMode="auto">
          <a:xfrm>
            <a:off x="629999" y="6407083"/>
            <a:ext cx="7182000" cy="153888"/>
          </a:xfrm>
          <a:prstGeom prst="rect">
            <a:avLst/>
          </a:prstGeom>
          <a:noFill/>
          <a:ln w="12700">
            <a:noFill/>
            <a:miter lim="800000"/>
            <a:headEnd/>
            <a:tailEnd/>
          </a:ln>
        </p:spPr>
        <p:txBody>
          <a:bodyPr vert="horz" wrap="square" lIns="0" tIns="0" rIns="0" bIns="0" anchor="b" anchorCtr="0">
            <a:spAutoFit/>
          </a:bodyPr>
          <a:lstStyle/>
          <a:p>
            <a:pPr eaLnBrk="0" fontAlgn="base" hangingPunct="0"/>
            <a:r>
              <a:rPr lang="en-US" sz="1000" dirty="0">
                <a:solidFill>
                  <a:schemeClr val="bg1">
                    <a:lumMod val="50000"/>
                  </a:schemeClr>
                </a:solidFill>
                <a:latin typeface="Trebuchet MS" panose="020B0603020202020204" pitchFamily="34" charset="0"/>
                <a:cs typeface="Arial" pitchFamily="34" charset="0"/>
              </a:rPr>
              <a:t>*this part is rather hands-on</a:t>
            </a:r>
          </a:p>
        </p:txBody>
      </p:sp>
      <p:graphicFrame>
        <p:nvGraphicFramePr>
          <p:cNvPr id="25" name="Number_Column_Table"/>
          <p:cNvGraphicFramePr>
            <a:graphicFrameLocks noGrp="1"/>
          </p:cNvGraphicFramePr>
          <p:nvPr>
            <p:extLst/>
          </p:nvPr>
        </p:nvGraphicFramePr>
        <p:xfrm>
          <a:off x="626152" y="1404384"/>
          <a:ext cx="10933350" cy="4450080"/>
        </p:xfrm>
        <a:graphic>
          <a:graphicData uri="http://schemas.openxmlformats.org/drawingml/2006/table">
            <a:tbl>
              <a:tblPr bandRow="1">
                <a:tableStyleId>{ED083AE6-46FA-4A59-8FB0-9F97EB10719F}</a:tableStyleId>
              </a:tblPr>
              <a:tblGrid>
                <a:gridCol w="2448742">
                  <a:extLst>
                    <a:ext uri="{9D8B030D-6E8A-4147-A177-3AD203B41FA5}">
                      <a16:colId xmlns="" xmlns:a16="http://schemas.microsoft.com/office/drawing/2014/main" val="20000"/>
                    </a:ext>
                  </a:extLst>
                </a:gridCol>
                <a:gridCol w="2931459">
                  <a:extLst>
                    <a:ext uri="{9D8B030D-6E8A-4147-A177-3AD203B41FA5}">
                      <a16:colId xmlns="" xmlns:a16="http://schemas.microsoft.com/office/drawing/2014/main" val="20001"/>
                    </a:ext>
                  </a:extLst>
                </a:gridCol>
                <a:gridCol w="493059">
                  <a:extLst>
                    <a:ext uri="{9D8B030D-6E8A-4147-A177-3AD203B41FA5}">
                      <a16:colId xmlns="" xmlns:a16="http://schemas.microsoft.com/office/drawing/2014/main" val="20002"/>
                    </a:ext>
                  </a:extLst>
                </a:gridCol>
                <a:gridCol w="2393576">
                  <a:extLst>
                    <a:ext uri="{9D8B030D-6E8A-4147-A177-3AD203B41FA5}">
                      <a16:colId xmlns="" xmlns:a16="http://schemas.microsoft.com/office/drawing/2014/main" val="20003"/>
                    </a:ext>
                  </a:extLst>
                </a:gridCol>
                <a:gridCol w="2666514">
                  <a:extLst>
                    <a:ext uri="{9D8B030D-6E8A-4147-A177-3AD203B41FA5}">
                      <a16:colId xmlns="" xmlns:a16="http://schemas.microsoft.com/office/drawing/2014/main" val="20004"/>
                    </a:ext>
                  </a:extLst>
                </a:gridCol>
              </a:tblGrid>
              <a:tr h="280183">
                <a:tc>
                  <a:txBody>
                    <a:bodyPr/>
                    <a:lstStyle/>
                    <a:p>
                      <a:pPr algn="ctr"/>
                      <a:r>
                        <a:rPr lang="en-US" sz="1600" b="0" dirty="0">
                          <a:solidFill>
                            <a:schemeClr val="tx1"/>
                          </a:solidFill>
                          <a:latin typeface="+mn-lt"/>
                          <a:cs typeface="Arial" pitchFamily="34" charset="0"/>
                        </a:rPr>
                        <a:t>Thursday, June 25</a:t>
                      </a:r>
                      <a:r>
                        <a:rPr lang="en-US" sz="1600" b="0" baseline="30000" dirty="0">
                          <a:solidFill>
                            <a:schemeClr val="tx1"/>
                          </a:solidFill>
                          <a:latin typeface="+mn-lt"/>
                          <a:cs typeface="Arial" pitchFamily="34" charset="0"/>
                        </a:rPr>
                        <a:t>th</a:t>
                      </a:r>
                      <a:r>
                        <a:rPr lang="en-US" sz="1600" b="0" dirty="0">
                          <a:solidFill>
                            <a:schemeClr val="tx1"/>
                          </a:solidFill>
                          <a:latin typeface="+mn-lt"/>
                          <a:cs typeface="Arial" pitchFamily="34" charset="0"/>
                        </a:rPr>
                        <a:t> </a:t>
                      </a:r>
                    </a:p>
                  </a:txBody>
                  <a:tcPr anchor="b">
                    <a:lnL w="12700" cmpd="sng">
                      <a:noFill/>
                    </a:lnL>
                    <a:lnR w="12700" cmpd="sng">
                      <a:noFill/>
                    </a:lnR>
                    <a:lnT w="12700" cmpd="sng">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mn-lt"/>
                          <a:cs typeface="Arial" pitchFamily="34" charset="0"/>
                        </a:rPr>
                        <a:t>    Friday, June 26</a:t>
                      </a:r>
                      <a:r>
                        <a:rPr lang="en-US" sz="1600" b="0" baseline="30000" dirty="0">
                          <a:solidFill>
                            <a:schemeClr val="tx1"/>
                          </a:solidFill>
                          <a:latin typeface="+mn-lt"/>
                          <a:cs typeface="Arial" pitchFamily="34" charset="0"/>
                        </a:rPr>
                        <a:t>th</a:t>
                      </a:r>
                      <a:r>
                        <a:rPr lang="en-US" sz="1600" b="0" dirty="0">
                          <a:solidFill>
                            <a:schemeClr val="tx1"/>
                          </a:solidFill>
                          <a:latin typeface="+mn-lt"/>
                          <a:cs typeface="Arial" pitchFamily="34" charset="0"/>
                        </a:rPr>
                        <a:t> </a:t>
                      </a:r>
                    </a:p>
                  </a:txBody>
                  <a:tcPr anchor="b">
                    <a:lnL w="12700" cmpd="sng">
                      <a:noFill/>
                    </a:lnL>
                    <a:lnR w="12700" cmpd="sng">
                      <a:noFill/>
                    </a:lnR>
                    <a:lnT w="12700" cmpd="sng">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solidFill>
                          <a:schemeClr val="tx1"/>
                        </a:solidFill>
                        <a:latin typeface="+mn-lt"/>
                        <a:cs typeface="Arial" pitchFamily="34" charset="0"/>
                      </a:endParaRPr>
                    </a:p>
                  </a:txBody>
                  <a:tcPr anchor="b">
                    <a:lnL w="12700" cmpd="sng">
                      <a:noFill/>
                    </a:lnL>
                    <a:lnR w="12700" cmpd="sng">
                      <a:noFill/>
                    </a:lnR>
                    <a:lnT w="12700" cmpd="sng">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mn-lt"/>
                          <a:cs typeface="Arial" pitchFamily="34" charset="0"/>
                        </a:rPr>
                        <a:t>Monday, June 29</a:t>
                      </a:r>
                      <a:r>
                        <a:rPr lang="en-US" sz="1600" b="0" baseline="30000" dirty="0">
                          <a:solidFill>
                            <a:schemeClr val="tx1"/>
                          </a:solidFill>
                          <a:latin typeface="+mn-lt"/>
                          <a:cs typeface="Arial" pitchFamily="34" charset="0"/>
                        </a:rPr>
                        <a:t>th</a:t>
                      </a:r>
                      <a:r>
                        <a:rPr lang="en-US" sz="1600" b="0" dirty="0">
                          <a:solidFill>
                            <a:schemeClr val="tx1"/>
                          </a:solidFill>
                          <a:latin typeface="+mn-lt"/>
                          <a:cs typeface="Arial" pitchFamily="34" charset="0"/>
                        </a:rPr>
                        <a:t> </a:t>
                      </a:r>
                    </a:p>
                  </a:txBody>
                  <a:tcPr anchor="b">
                    <a:lnL w="12700" cmpd="sng">
                      <a:noFill/>
                    </a:lnL>
                    <a:lnR w="12700" cmpd="sng">
                      <a:noFill/>
                    </a:lnR>
                    <a:lnT w="12700" cmpd="sng">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mn-lt"/>
                          <a:cs typeface="Arial" pitchFamily="34" charset="0"/>
                        </a:rPr>
                        <a:t>Tuesday, June 30</a:t>
                      </a:r>
                      <a:r>
                        <a:rPr lang="en-US" sz="1600" b="0" baseline="30000" dirty="0">
                          <a:solidFill>
                            <a:schemeClr val="tx1"/>
                          </a:solidFill>
                          <a:latin typeface="+mn-lt"/>
                          <a:cs typeface="Arial" pitchFamily="34" charset="0"/>
                        </a:rPr>
                        <a:t>th</a:t>
                      </a:r>
                      <a:endParaRPr lang="en-US" sz="1600" b="0" dirty="0">
                        <a:solidFill>
                          <a:schemeClr val="tx1"/>
                        </a:solidFill>
                        <a:latin typeface="+mn-lt"/>
                        <a:cs typeface="Arial" pitchFamily="34" charset="0"/>
                      </a:endParaRPr>
                    </a:p>
                  </a:txBody>
                  <a:tcPr anchor="b">
                    <a:lnL w="12700" cmpd="sng">
                      <a:noFill/>
                    </a:lnL>
                    <a:lnR w="12700" cmpd="sng">
                      <a:noFill/>
                    </a:lnR>
                    <a:lnT w="12700" cmpd="sng">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29241">
                <a:tc>
                  <a:txBody>
                    <a:bodyPr/>
                    <a:lstStyle/>
                    <a:p>
                      <a:pPr marL="571500" marR="0" lvl="2" indent="-171450" algn="l" defTabSz="914400" rtl="0" eaLnBrk="1" fontAlgn="base" latinLnBrk="0" hangingPunct="1">
                        <a:lnSpc>
                          <a:spcPct val="100000"/>
                        </a:lnSpc>
                        <a:spcBef>
                          <a:spcPct val="0"/>
                        </a:spcBef>
                        <a:spcAft>
                          <a:spcPct val="0"/>
                        </a:spcAft>
                        <a:buClr>
                          <a:srgbClr val="177B57"/>
                        </a:buClr>
                        <a:buSzTx/>
                        <a:buFont typeface="Arial" charset="0"/>
                        <a:buChar char="–"/>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itchFamily="34" charset="0"/>
                      </a:endParaRPr>
                    </a:p>
                  </a:txBody>
                  <a:tcPr>
                    <a:lnL w="12700" cmpd="sng">
                      <a:noFill/>
                    </a:lnL>
                    <a:lnR w="12700" cmpd="sng">
                      <a:noFill/>
                    </a:lnR>
                    <a:lnT w="1905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571500" marR="0" lvl="2" indent="-171450" algn="l" defTabSz="914400" rtl="0" eaLnBrk="1" fontAlgn="base" latinLnBrk="0" hangingPunct="1">
                        <a:lnSpc>
                          <a:spcPct val="100000"/>
                        </a:lnSpc>
                        <a:spcBef>
                          <a:spcPct val="0"/>
                        </a:spcBef>
                        <a:spcAft>
                          <a:spcPct val="0"/>
                        </a:spcAft>
                        <a:buClr>
                          <a:srgbClr val="177B57"/>
                        </a:buClr>
                        <a:buSzTx/>
                        <a:buFont typeface="Arial" charset="0"/>
                        <a:buChar char="–"/>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itchFamily="34" charset="0"/>
                      </a:endParaRPr>
                    </a:p>
                  </a:txBody>
                  <a:tcPr>
                    <a:lnL w="12700" cmpd="sng">
                      <a:noFill/>
                    </a:lnL>
                    <a:lnR w="12700" cmpd="sng">
                      <a:noFill/>
                    </a:lnR>
                    <a:lnT w="1905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571500" marR="0" lvl="2" indent="-171450" algn="l" defTabSz="914400" rtl="0" eaLnBrk="1" fontAlgn="base" latinLnBrk="0" hangingPunct="1">
                        <a:lnSpc>
                          <a:spcPct val="100000"/>
                        </a:lnSpc>
                        <a:spcBef>
                          <a:spcPct val="0"/>
                        </a:spcBef>
                        <a:spcAft>
                          <a:spcPct val="0"/>
                        </a:spcAft>
                        <a:buClr>
                          <a:srgbClr val="177B57"/>
                        </a:buClr>
                        <a:buSzTx/>
                        <a:buFont typeface="Arial" charset="0"/>
                        <a:buChar char="–"/>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itchFamily="34" charset="0"/>
                      </a:endParaRPr>
                    </a:p>
                  </a:txBody>
                  <a:tcPr>
                    <a:lnL w="12700" cmpd="sng">
                      <a:noFill/>
                    </a:lnL>
                    <a:lnR w="12700" cmpd="sng">
                      <a:noFill/>
                    </a:lnR>
                    <a:lnT w="1905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571500" marR="0" lvl="2" indent="-171450" algn="l" defTabSz="914400" rtl="0" eaLnBrk="1" fontAlgn="base" latinLnBrk="0" hangingPunct="1">
                        <a:lnSpc>
                          <a:spcPct val="100000"/>
                        </a:lnSpc>
                        <a:spcBef>
                          <a:spcPct val="0"/>
                        </a:spcBef>
                        <a:spcAft>
                          <a:spcPct val="0"/>
                        </a:spcAft>
                        <a:buClr>
                          <a:srgbClr val="177B57"/>
                        </a:buClr>
                        <a:buSzTx/>
                        <a:buFont typeface="Arial" charset="0"/>
                        <a:buChar char="–"/>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itchFamily="34" charset="0"/>
                      </a:endParaRPr>
                    </a:p>
                  </a:txBody>
                  <a:tcPr>
                    <a:lnL w="12700" cmpd="sng">
                      <a:noFill/>
                    </a:lnL>
                    <a:lnR w="12700" cmpd="sng">
                      <a:noFill/>
                    </a:lnR>
                    <a:lnT w="1905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571500" marR="0" lvl="2" indent="-171450" algn="l" defTabSz="914400" rtl="0" eaLnBrk="1" fontAlgn="base" latinLnBrk="0" hangingPunct="1">
                        <a:lnSpc>
                          <a:spcPct val="100000"/>
                        </a:lnSpc>
                        <a:spcBef>
                          <a:spcPct val="0"/>
                        </a:spcBef>
                        <a:spcAft>
                          <a:spcPct val="0"/>
                        </a:spcAft>
                        <a:buClr>
                          <a:srgbClr val="177B57"/>
                        </a:buClr>
                        <a:buSzTx/>
                        <a:buFont typeface="Arial" charset="0"/>
                        <a:buChar char="–"/>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itchFamily="34" charset="0"/>
                      </a:endParaRPr>
                    </a:p>
                  </a:txBody>
                  <a:tcPr>
                    <a:lnL w="12700" cmpd="sng">
                      <a:noFill/>
                    </a:lnL>
                    <a:lnR w="12700" cmpd="sng">
                      <a:noFill/>
                    </a:lnR>
                    <a:lnT w="1905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2"/>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3"/>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4"/>
                  </a:ext>
                </a:extLst>
              </a:tr>
              <a:tr h="229241">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177B57"/>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5"/>
                  </a:ext>
                </a:extLst>
              </a:tr>
            </a:tbl>
          </a:graphicData>
        </a:graphic>
      </p:graphicFrame>
      <p:sp>
        <p:nvSpPr>
          <p:cNvPr id="20" name="Rectangle 19"/>
          <p:cNvSpPr/>
          <p:nvPr/>
        </p:nvSpPr>
        <p:spPr>
          <a:xfrm>
            <a:off x="626150" y="1992220"/>
            <a:ext cx="2441208" cy="645381"/>
          </a:xfrm>
          <a:prstGeom prst="rect">
            <a:avLst/>
          </a:prstGeom>
          <a:solidFill>
            <a:srgbClr val="C9E7CA"/>
          </a:solidFill>
          <a:ln w="9525" cap="flat" cmpd="sng" algn="ctr">
            <a:noFill/>
            <a:prstDash val="solid"/>
          </a:ln>
          <a:effectLst/>
          <a:extLst>
            <a:ext uri="{91240B29-F687-4F45-9708-019B960494DF}">
              <a14:hiddenLine xmlns:a14="http://schemas.microsoft.com/office/drawing/2010/main" w="9525" cap="flat" cmpd="sng" algn="ctr">
                <a:solidFill>
                  <a:srgbClr val="D2E0E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9:00–10:00 Introduction: Advanced Python* </a:t>
            </a:r>
          </a:p>
        </p:txBody>
      </p:sp>
      <p:sp>
        <p:nvSpPr>
          <p:cNvPr id="21" name="Rectangle 20"/>
          <p:cNvSpPr/>
          <p:nvPr/>
        </p:nvSpPr>
        <p:spPr>
          <a:xfrm>
            <a:off x="626150" y="2692833"/>
            <a:ext cx="2441208" cy="645381"/>
          </a:xfrm>
          <a:prstGeom prst="rect">
            <a:avLst/>
          </a:prstGeom>
          <a:solidFill>
            <a:srgbClr val="C9E7CA"/>
          </a:solidFill>
          <a:ln w="9525" cap="flat" cmpd="sng" algn="ctr">
            <a:noFill/>
            <a:prstDash val="solid"/>
          </a:ln>
          <a:effectLst/>
          <a:extLst>
            <a:ext uri="{91240B29-F687-4F45-9708-019B960494DF}">
              <a14:hiddenLine xmlns:a14="http://schemas.microsoft.com/office/drawing/2010/main" w="9525" cap="flat" cmpd="sng" algn="ctr">
                <a:solidFill>
                  <a:srgbClr val="F9EFBD"/>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10:00-11:00 OOP Fundamentals</a:t>
            </a:r>
          </a:p>
        </p:txBody>
      </p:sp>
      <p:sp>
        <p:nvSpPr>
          <p:cNvPr id="27" name="Rectangle 26"/>
          <p:cNvSpPr/>
          <p:nvPr/>
        </p:nvSpPr>
        <p:spPr>
          <a:xfrm>
            <a:off x="626149" y="3393446"/>
            <a:ext cx="2446245" cy="271061"/>
          </a:xfrm>
          <a:prstGeom prst="rect">
            <a:avLst/>
          </a:prstGeom>
          <a:solidFill>
            <a:srgbClr val="EEE89A"/>
          </a:solidFill>
          <a:ln w="9525" cap="flat" cmpd="sng" algn="ctr">
            <a:noFill/>
            <a:prstDash val="solid"/>
          </a:ln>
          <a:effectLst/>
          <a:extLst>
            <a:ext uri="{91240B29-F687-4F45-9708-019B960494DF}">
              <a14:hiddenLine xmlns:a14="http://schemas.microsoft.com/office/drawing/2010/main" w="9525" cap="flat" cmpd="sng" algn="ctr">
                <a:solidFill>
                  <a:srgbClr val="D2E0E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11:00-11:15: Break</a:t>
            </a:r>
          </a:p>
        </p:txBody>
      </p:sp>
      <p:sp>
        <p:nvSpPr>
          <p:cNvPr id="28" name="Rectangle 27"/>
          <p:cNvSpPr/>
          <p:nvPr/>
        </p:nvSpPr>
        <p:spPr>
          <a:xfrm>
            <a:off x="626150" y="3725268"/>
            <a:ext cx="2441208" cy="993533"/>
          </a:xfrm>
          <a:prstGeom prst="rect">
            <a:avLst/>
          </a:prstGeom>
          <a:solidFill>
            <a:srgbClr val="EBC5D0"/>
          </a:solidFill>
          <a:ln w="9525" cap="flat" cmpd="sng" algn="ctr">
            <a:noFill/>
            <a:prstDash val="solid"/>
          </a:ln>
          <a:effectLst/>
          <a:extLst>
            <a:ext uri="{91240B29-F687-4F45-9708-019B960494DF}">
              <a14:hiddenLine xmlns:a14="http://schemas.microsoft.com/office/drawing/2010/main" w="9525" cap="flat" cmpd="sng" algn="ctr">
                <a:solidFill>
                  <a:srgbClr val="B1726B"/>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11:15-12:15 Use Case 1: From notebooks to scripts</a:t>
            </a:r>
          </a:p>
          <a:p>
            <a:pPr marL="285750" indent="-285750">
              <a:buFont typeface="Arial" panose="020B0604020202020204" pitchFamily="34" charset="0"/>
              <a:buChar char="•"/>
            </a:pPr>
            <a:r>
              <a:rPr lang="en-US" sz="1400" dirty="0">
                <a:solidFill>
                  <a:srgbClr val="575757"/>
                </a:solidFill>
              </a:rPr>
              <a:t>Characteristics of production-ready code</a:t>
            </a:r>
          </a:p>
        </p:txBody>
      </p:sp>
      <p:sp>
        <p:nvSpPr>
          <p:cNvPr id="35" name="Rectangle 34"/>
          <p:cNvSpPr/>
          <p:nvPr/>
        </p:nvSpPr>
        <p:spPr>
          <a:xfrm>
            <a:off x="3541209" y="2001364"/>
            <a:ext cx="2441208" cy="906853"/>
          </a:xfrm>
          <a:prstGeom prst="rect">
            <a:avLst/>
          </a:prstGeom>
          <a:solidFill>
            <a:srgbClr val="EBC5D0"/>
          </a:solidFill>
          <a:ln w="9525" cap="flat" cmpd="sng" algn="ctr">
            <a:noFill/>
            <a:prstDash val="solid"/>
          </a:ln>
          <a:effectLst/>
          <a:extLst>
            <a:ext uri="{91240B29-F687-4F45-9708-019B960494DF}">
              <a14:hiddenLine xmlns:a14="http://schemas.microsoft.com/office/drawing/2010/main" w="9525" cap="flat" cmpd="sng" algn="ctr">
                <a:solidFill>
                  <a:srgbClr val="D2E0E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9:00-10:30 Use Case 1: From notebooks to scripts</a:t>
            </a:r>
          </a:p>
          <a:p>
            <a:pPr marL="285750" indent="-285750">
              <a:buFont typeface="Arial" panose="020B0604020202020204" pitchFamily="34" charset="0"/>
              <a:buChar char="•"/>
            </a:pPr>
            <a:r>
              <a:rPr lang="en-US" sz="1400" dirty="0">
                <a:solidFill>
                  <a:srgbClr val="575757"/>
                </a:solidFill>
              </a:rPr>
              <a:t>Test (part 2) </a:t>
            </a:r>
          </a:p>
        </p:txBody>
      </p:sp>
      <p:sp>
        <p:nvSpPr>
          <p:cNvPr id="36" name="Rectangle 35"/>
          <p:cNvSpPr/>
          <p:nvPr/>
        </p:nvSpPr>
        <p:spPr>
          <a:xfrm>
            <a:off x="3556839" y="2967738"/>
            <a:ext cx="2441208" cy="271061"/>
          </a:xfrm>
          <a:prstGeom prst="rect">
            <a:avLst/>
          </a:prstGeom>
          <a:solidFill>
            <a:srgbClr val="EEE89A"/>
          </a:solidFill>
          <a:ln w="9525" cap="flat" cmpd="sng" algn="ctr">
            <a:noFill/>
            <a:prstDash val="solid"/>
          </a:ln>
          <a:effectLst/>
          <a:extLst>
            <a:ext uri="{91240B29-F687-4F45-9708-019B960494DF}">
              <a14:hiddenLine xmlns:a14="http://schemas.microsoft.com/office/drawing/2010/main" w="9525" cap="flat" cmpd="sng" algn="ctr">
                <a:solidFill>
                  <a:srgbClr val="F9EFBD"/>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10:30-10:45: Break</a:t>
            </a:r>
          </a:p>
        </p:txBody>
      </p:sp>
      <p:sp>
        <p:nvSpPr>
          <p:cNvPr id="37" name="Rectangle 36"/>
          <p:cNvSpPr/>
          <p:nvPr/>
        </p:nvSpPr>
        <p:spPr>
          <a:xfrm>
            <a:off x="3541209" y="3298319"/>
            <a:ext cx="2441208" cy="2482679"/>
          </a:xfrm>
          <a:prstGeom prst="rect">
            <a:avLst/>
          </a:prstGeom>
          <a:solidFill>
            <a:srgbClr val="C9E7CA"/>
          </a:solidFill>
          <a:ln w="9525" cap="flat" cmpd="sng" algn="ctr">
            <a:noFill/>
            <a:prstDash val="solid"/>
          </a:ln>
          <a:effectLst/>
          <a:extLst>
            <a:ext uri="{91240B29-F687-4F45-9708-019B960494DF}">
              <a14:hiddenLine xmlns:a14="http://schemas.microsoft.com/office/drawing/2010/main" w="9525" cap="flat" cmpd="sng" algn="ctr">
                <a:solidFill>
                  <a:schemeClr val="folHlink"/>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chemeClr val="tx1">
                    <a:lumMod val="100000"/>
                  </a:schemeClr>
                </a:solidFill>
                <a:latin typeface="Trebuchet MS" panose="020B0603020202020204" pitchFamily="34" charset="0"/>
              </a:rPr>
              <a:t>10:45–1:00pm Use Case 2: Code Architecture</a:t>
            </a:r>
          </a:p>
          <a:p>
            <a:endParaRPr lang="en-US" sz="1400" dirty="0">
              <a:solidFill>
                <a:schemeClr val="tx1">
                  <a:lumMod val="100000"/>
                </a:schemeClr>
              </a:solidFill>
              <a:latin typeface="Trebuchet MS" panose="020B0603020202020204" pitchFamily="34" charset="0"/>
            </a:endParaRPr>
          </a:p>
          <a:p>
            <a:pPr marL="285750" indent="-285750">
              <a:buFont typeface="Arial" panose="020B0604020202020204" pitchFamily="34" charset="0"/>
              <a:buChar char="•"/>
            </a:pPr>
            <a:r>
              <a:rPr lang="en-US" sz="1400" dirty="0">
                <a:solidFill>
                  <a:srgbClr val="575757"/>
                </a:solidFill>
              </a:rPr>
              <a:t>Environment &amp; Docker setup* </a:t>
            </a:r>
          </a:p>
          <a:p>
            <a:pPr marL="285750" indent="-285750">
              <a:buFont typeface="Arial" panose="020B0604020202020204" pitchFamily="34" charset="0"/>
              <a:buChar char="•"/>
            </a:pPr>
            <a:r>
              <a:rPr lang="en-US" sz="1400" dirty="0" smtClean="0">
                <a:solidFill>
                  <a:srgbClr val="575757"/>
                </a:solidFill>
              </a:rPr>
              <a:t>Design Pattern</a:t>
            </a:r>
            <a:endParaRPr lang="en-US" sz="1400" dirty="0">
              <a:solidFill>
                <a:srgbClr val="575757"/>
              </a:solidFill>
            </a:endParaRPr>
          </a:p>
        </p:txBody>
      </p:sp>
      <p:sp>
        <p:nvSpPr>
          <p:cNvPr id="47" name="Rectangle 46"/>
          <p:cNvSpPr/>
          <p:nvPr/>
        </p:nvSpPr>
        <p:spPr>
          <a:xfrm>
            <a:off x="6487528" y="1826456"/>
            <a:ext cx="2426595" cy="803020"/>
          </a:xfrm>
          <a:prstGeom prst="rect">
            <a:avLst/>
          </a:prstGeom>
          <a:solidFill>
            <a:srgbClr val="EBC5D0"/>
          </a:solidFill>
          <a:ln w="9525" cap="flat" cmpd="sng" algn="ctr">
            <a:noFill/>
            <a:prstDash val="solid"/>
          </a:ln>
          <a:effectLst/>
          <a:extLst>
            <a:ext uri="{91240B29-F687-4F45-9708-019B960494DF}">
              <a14:hiddenLine xmlns:a14="http://schemas.microsoft.com/office/drawing/2010/main" w="9525" cap="flat" cmpd="sng" algn="ctr">
                <a:solidFill>
                  <a:srgbClr val="D2E0E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8:30-10:00 Use Case 2: Code Architecture</a:t>
            </a:r>
          </a:p>
          <a:p>
            <a:pPr marL="285750" indent="-285750">
              <a:buFont typeface="Arial" panose="020B0604020202020204" pitchFamily="34" charset="0"/>
              <a:buChar char="•"/>
            </a:pPr>
            <a:r>
              <a:rPr lang="en-US" sz="1400" dirty="0" smtClean="0">
                <a:solidFill>
                  <a:srgbClr val="575757"/>
                </a:solidFill>
              </a:rPr>
              <a:t>Design Pattern</a:t>
            </a:r>
            <a:endParaRPr lang="en-US" sz="1400" dirty="0">
              <a:solidFill>
                <a:srgbClr val="575757"/>
              </a:solidFill>
            </a:endParaRPr>
          </a:p>
        </p:txBody>
      </p:sp>
      <p:sp>
        <p:nvSpPr>
          <p:cNvPr id="48" name="Rectangle 47"/>
          <p:cNvSpPr/>
          <p:nvPr/>
        </p:nvSpPr>
        <p:spPr>
          <a:xfrm>
            <a:off x="6487525" y="2693311"/>
            <a:ext cx="2426594" cy="258439"/>
          </a:xfrm>
          <a:prstGeom prst="rect">
            <a:avLst/>
          </a:prstGeom>
          <a:solidFill>
            <a:srgbClr val="EEE89A"/>
          </a:solidFill>
          <a:ln w="9525" cap="flat" cmpd="sng" algn="ctr">
            <a:noFill/>
            <a:prstDash val="solid"/>
          </a:ln>
          <a:effectLst/>
          <a:extLst>
            <a:ext uri="{91240B29-F687-4F45-9708-019B960494DF}">
              <a14:hiddenLine xmlns:a14="http://schemas.microsoft.com/office/drawing/2010/main" w="9525" cap="flat" cmpd="sng" algn="ctr">
                <a:solidFill>
                  <a:srgbClr val="F9EFBD"/>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10:00-10:20 Break</a:t>
            </a:r>
          </a:p>
        </p:txBody>
      </p:sp>
      <p:sp>
        <p:nvSpPr>
          <p:cNvPr id="49" name="Rectangle 48"/>
          <p:cNvSpPr/>
          <p:nvPr/>
        </p:nvSpPr>
        <p:spPr>
          <a:xfrm>
            <a:off x="6487525" y="3010164"/>
            <a:ext cx="2426594" cy="1479602"/>
          </a:xfrm>
          <a:prstGeom prst="rect">
            <a:avLst/>
          </a:prstGeom>
          <a:solidFill>
            <a:srgbClr val="EBC5D0"/>
          </a:solidFill>
          <a:ln w="9525" cap="flat" cmpd="sng" algn="ctr">
            <a:noFill/>
            <a:prstDash val="solid"/>
          </a:ln>
          <a:effectLst/>
          <a:extLst>
            <a:ext uri="{91240B29-F687-4F45-9708-019B960494DF}">
              <a14:hiddenLine xmlns:a14="http://schemas.microsoft.com/office/drawing/2010/main" w="9525" cap="flat" cmpd="sng" algn="ctr">
                <a:solidFill>
                  <a:srgbClr val="D2E0E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10:20-12:00 Use Case 2: Code Architecture</a:t>
            </a:r>
          </a:p>
          <a:p>
            <a:pPr marL="285750" indent="-285750">
              <a:buFont typeface="Arial" panose="020B0604020202020204" pitchFamily="34" charset="0"/>
              <a:buChar char="•"/>
            </a:pPr>
            <a:r>
              <a:rPr lang="en-US" sz="1400" dirty="0" smtClean="0">
                <a:solidFill>
                  <a:srgbClr val="575757"/>
                </a:solidFill>
              </a:rPr>
              <a:t>Design Pattern</a:t>
            </a:r>
            <a:endParaRPr lang="en-US" sz="1400" dirty="0">
              <a:solidFill>
                <a:srgbClr val="575757"/>
              </a:solidFill>
            </a:endParaRPr>
          </a:p>
        </p:txBody>
      </p:sp>
      <p:sp>
        <p:nvSpPr>
          <p:cNvPr id="50" name="Rectangle 49"/>
          <p:cNvSpPr/>
          <p:nvPr/>
        </p:nvSpPr>
        <p:spPr>
          <a:xfrm>
            <a:off x="6487526" y="4553601"/>
            <a:ext cx="2426593" cy="271061"/>
          </a:xfrm>
          <a:prstGeom prst="rect">
            <a:avLst/>
          </a:prstGeom>
          <a:solidFill>
            <a:srgbClr val="EEE89A"/>
          </a:solidFill>
          <a:ln w="9525" cap="flat" cmpd="sng" algn="ctr">
            <a:noFill/>
            <a:prstDash val="solid"/>
          </a:ln>
          <a:effectLst/>
          <a:extLst>
            <a:ext uri="{91240B29-F687-4F45-9708-019B960494DF}">
              <a14:hiddenLine xmlns:a14="http://schemas.microsoft.com/office/drawing/2010/main" w="9525" cap="flat" cmpd="sng" algn="ctr">
                <a:solidFill>
                  <a:srgbClr val="B1726B"/>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12:00-12:10 Break</a:t>
            </a:r>
          </a:p>
        </p:txBody>
      </p:sp>
      <p:sp>
        <p:nvSpPr>
          <p:cNvPr id="52" name="Rectangle 51"/>
          <p:cNvSpPr/>
          <p:nvPr/>
        </p:nvSpPr>
        <p:spPr>
          <a:xfrm>
            <a:off x="9171537" y="2006189"/>
            <a:ext cx="2387965" cy="832607"/>
          </a:xfrm>
          <a:prstGeom prst="rect">
            <a:avLst/>
          </a:prstGeom>
          <a:solidFill>
            <a:srgbClr val="EBC5D0"/>
          </a:solidFill>
          <a:ln w="9525" cap="flat" cmpd="sng" algn="ctr">
            <a:noFill/>
            <a:prstDash val="solid"/>
          </a:ln>
          <a:effectLst/>
          <a:extLst>
            <a:ext uri="{91240B29-F687-4F45-9708-019B960494DF}">
              <a14:hiddenLine xmlns:a14="http://schemas.microsoft.com/office/drawing/2010/main" w="9525" cap="flat" cmpd="sng" algn="ctr">
                <a:solidFill>
                  <a:srgbClr val="D2E0E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9:00-10:30 Use Case 2: Code Architecture</a:t>
            </a:r>
          </a:p>
          <a:p>
            <a:pPr marL="285750" indent="-285750">
              <a:buFont typeface="Arial" panose="020B0604020202020204" pitchFamily="34" charset="0"/>
              <a:buChar char="•"/>
            </a:pPr>
            <a:r>
              <a:rPr lang="en-US" sz="1400" dirty="0" smtClean="0">
                <a:solidFill>
                  <a:srgbClr val="575757"/>
                </a:solidFill>
              </a:rPr>
              <a:t>Code Improvement</a:t>
            </a:r>
            <a:endParaRPr lang="en-US" sz="1400" dirty="0">
              <a:solidFill>
                <a:srgbClr val="575757"/>
              </a:solidFill>
            </a:endParaRPr>
          </a:p>
        </p:txBody>
      </p:sp>
      <p:sp>
        <p:nvSpPr>
          <p:cNvPr id="53" name="Rectangle 52"/>
          <p:cNvSpPr/>
          <p:nvPr/>
        </p:nvSpPr>
        <p:spPr>
          <a:xfrm>
            <a:off x="9192896" y="2903507"/>
            <a:ext cx="2387965" cy="270582"/>
          </a:xfrm>
          <a:prstGeom prst="rect">
            <a:avLst/>
          </a:prstGeom>
          <a:solidFill>
            <a:srgbClr val="EEE89A"/>
          </a:solidFill>
          <a:ln w="9525" cap="flat" cmpd="sng" algn="ctr">
            <a:noFill/>
            <a:prstDash val="solid"/>
          </a:ln>
          <a:effectLst/>
          <a:extLst>
            <a:ext uri="{91240B29-F687-4F45-9708-019B960494DF}">
              <a14:hiddenLine xmlns:a14="http://schemas.microsoft.com/office/drawing/2010/main" w="9525" cap="flat" cmpd="sng" algn="ctr">
                <a:solidFill>
                  <a:schemeClr val="folHlink"/>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10:30-10:45 Break</a:t>
            </a:r>
          </a:p>
        </p:txBody>
      </p:sp>
      <p:sp>
        <p:nvSpPr>
          <p:cNvPr id="54" name="Rectangle 53"/>
          <p:cNvSpPr/>
          <p:nvPr/>
        </p:nvSpPr>
        <p:spPr>
          <a:xfrm>
            <a:off x="9192896" y="3238799"/>
            <a:ext cx="2387965" cy="2217621"/>
          </a:xfrm>
          <a:prstGeom prst="rect">
            <a:avLst/>
          </a:prstGeom>
          <a:solidFill>
            <a:srgbClr val="EBC5D0"/>
          </a:solidFill>
          <a:ln w="9525" cap="flat" cmpd="sng" algn="ctr">
            <a:noFill/>
            <a:prstDash val="solid"/>
          </a:ln>
          <a:effectLst/>
          <a:extLst>
            <a:ext uri="{91240B29-F687-4F45-9708-019B960494DF}">
              <a14:hiddenLine xmlns:a14="http://schemas.microsoft.com/office/drawing/2010/main" w="9525" cap="flat" cmpd="sng" algn="ctr">
                <a:solidFill>
                  <a:srgbClr val="D2E0E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10:45-12:45 Use Case 2: Code Architecture</a:t>
            </a:r>
          </a:p>
          <a:p>
            <a:pPr marL="285750" indent="-285750">
              <a:buFont typeface="Arial" panose="020B0604020202020204" pitchFamily="34" charset="0"/>
              <a:buChar char="•"/>
            </a:pPr>
            <a:r>
              <a:rPr lang="en-US" sz="1400" dirty="0">
                <a:solidFill>
                  <a:srgbClr val="575757"/>
                </a:solidFill>
              </a:rPr>
              <a:t>Context Manager and Decorator </a:t>
            </a:r>
          </a:p>
        </p:txBody>
      </p:sp>
      <p:sp>
        <p:nvSpPr>
          <p:cNvPr id="31" name="Rectangle 30">
            <a:extLst>
              <a:ext uri="{FF2B5EF4-FFF2-40B4-BE49-F238E27FC236}">
                <a16:creationId xmlns="" xmlns:a16="http://schemas.microsoft.com/office/drawing/2014/main" id="{9DA6EA03-BD28-43AA-85FE-BF6416657086}"/>
              </a:ext>
            </a:extLst>
          </p:cNvPr>
          <p:cNvSpPr/>
          <p:nvPr/>
        </p:nvSpPr>
        <p:spPr>
          <a:xfrm>
            <a:off x="6487527" y="4888496"/>
            <a:ext cx="2426592" cy="883359"/>
          </a:xfrm>
          <a:prstGeom prst="rect">
            <a:avLst/>
          </a:prstGeom>
          <a:solidFill>
            <a:srgbClr val="C9E7CA"/>
          </a:solidFill>
          <a:ln w="9525" cap="flat" cmpd="sng" algn="ctr">
            <a:noFill/>
            <a:prstDash val="solid"/>
          </a:ln>
          <a:effectLst/>
          <a:extLst>
            <a:ext uri="{91240B29-F687-4F45-9708-019B960494DF}">
              <a14:hiddenLine xmlns:a14="http://schemas.microsoft.com/office/drawing/2010/main" w="9525" cap="flat" cmpd="sng" algn="ctr">
                <a:solidFill>
                  <a:srgbClr val="B1726B"/>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12:10-1:10pm Use Case 2: Code Architecture</a:t>
            </a:r>
          </a:p>
          <a:p>
            <a:pPr marL="285750" indent="-285750">
              <a:buFont typeface="Arial" panose="020B0604020202020204" pitchFamily="34" charset="0"/>
              <a:buChar char="•"/>
            </a:pPr>
            <a:r>
              <a:rPr lang="en-US" sz="1400" dirty="0" smtClean="0">
                <a:solidFill>
                  <a:srgbClr val="575757"/>
                </a:solidFill>
              </a:rPr>
              <a:t>Code Improvement</a:t>
            </a:r>
            <a:endParaRPr lang="en-US" sz="1400" dirty="0">
              <a:solidFill>
                <a:srgbClr val="575757"/>
              </a:solidFill>
            </a:endParaRPr>
          </a:p>
        </p:txBody>
      </p:sp>
      <p:sp>
        <p:nvSpPr>
          <p:cNvPr id="32" name="Rectangle 31">
            <a:extLst>
              <a:ext uri="{FF2B5EF4-FFF2-40B4-BE49-F238E27FC236}">
                <a16:creationId xmlns="" xmlns:a16="http://schemas.microsoft.com/office/drawing/2014/main" id="{E3443F6B-8386-4BA9-BA2E-B59985038105}"/>
              </a:ext>
            </a:extLst>
          </p:cNvPr>
          <p:cNvSpPr/>
          <p:nvPr/>
        </p:nvSpPr>
        <p:spPr>
          <a:xfrm>
            <a:off x="9192896" y="5524568"/>
            <a:ext cx="2387965" cy="258439"/>
          </a:xfrm>
          <a:prstGeom prst="rect">
            <a:avLst/>
          </a:prstGeom>
          <a:solidFill>
            <a:srgbClr val="C9E7CA"/>
          </a:solidFill>
          <a:ln w="9525" cap="flat" cmpd="sng" algn="ctr">
            <a:noFill/>
            <a:prstDash val="solid"/>
          </a:ln>
          <a:effectLst/>
          <a:extLst>
            <a:ext uri="{91240B29-F687-4F45-9708-019B960494DF}">
              <a14:hiddenLine xmlns:a14="http://schemas.microsoft.com/office/drawing/2010/main" w="9525" cap="flat" cmpd="sng" algn="ctr">
                <a:solidFill>
                  <a:schemeClr val="folHlink"/>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12:45-1:00pm Q&amp;A </a:t>
            </a:r>
          </a:p>
        </p:txBody>
      </p:sp>
      <p:sp>
        <p:nvSpPr>
          <p:cNvPr id="33" name="Rectangle 32">
            <a:extLst>
              <a:ext uri="{FF2B5EF4-FFF2-40B4-BE49-F238E27FC236}">
                <a16:creationId xmlns="" xmlns:a16="http://schemas.microsoft.com/office/drawing/2014/main" id="{DCAB1A15-8E59-427A-A042-265933B4ABD3}"/>
              </a:ext>
            </a:extLst>
          </p:cNvPr>
          <p:cNvSpPr/>
          <p:nvPr/>
        </p:nvSpPr>
        <p:spPr>
          <a:xfrm>
            <a:off x="5094930" y="5953565"/>
            <a:ext cx="570914" cy="240108"/>
          </a:xfrm>
          <a:prstGeom prst="rect">
            <a:avLst/>
          </a:prstGeom>
          <a:solidFill>
            <a:srgbClr val="EEE89A"/>
          </a:solidFill>
          <a:ln w="9525" cap="flat" cmpd="sng" algn="ctr">
            <a:noFill/>
            <a:prstDash val="solid"/>
          </a:ln>
          <a:effectLst/>
          <a:extLst>
            <a:ext uri="{91240B29-F687-4F45-9708-019B960494DF}">
              <a14:hiddenLine xmlns:a14="http://schemas.microsoft.com/office/drawing/2010/main" w="9525" cap="flat" cmpd="sng" algn="ctr">
                <a:solidFill>
                  <a:srgbClr val="B1726B"/>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200" dirty="0">
              <a:solidFill>
                <a:schemeClr val="tx1"/>
              </a:solidFill>
              <a:cs typeface="Arial" pitchFamily="34" charset="0"/>
            </a:endParaRPr>
          </a:p>
        </p:txBody>
      </p:sp>
      <p:sp>
        <p:nvSpPr>
          <p:cNvPr id="6" name="Rectangle 5">
            <a:extLst>
              <a:ext uri="{FF2B5EF4-FFF2-40B4-BE49-F238E27FC236}">
                <a16:creationId xmlns="" xmlns:a16="http://schemas.microsoft.com/office/drawing/2014/main" id="{68DD113A-9696-4B38-BB9D-A322A4E08295}"/>
              </a:ext>
            </a:extLst>
          </p:cNvPr>
          <p:cNvSpPr/>
          <p:nvPr/>
        </p:nvSpPr>
        <p:spPr>
          <a:xfrm>
            <a:off x="3427631" y="5956706"/>
            <a:ext cx="772969" cy="276999"/>
          </a:xfrm>
          <a:prstGeom prst="rect">
            <a:avLst/>
          </a:prstGeom>
        </p:spPr>
        <p:txBody>
          <a:bodyPr wrap="none">
            <a:spAutoFit/>
          </a:bodyPr>
          <a:lstStyle/>
          <a:p>
            <a:pPr algn="ctr"/>
            <a:r>
              <a:rPr lang="en-US" sz="1200" dirty="0">
                <a:cs typeface="Arial" pitchFamily="34" charset="0"/>
              </a:rPr>
              <a:t>Lectures</a:t>
            </a:r>
          </a:p>
        </p:txBody>
      </p:sp>
      <p:sp>
        <p:nvSpPr>
          <p:cNvPr id="34" name="Rectangle 33">
            <a:extLst>
              <a:ext uri="{FF2B5EF4-FFF2-40B4-BE49-F238E27FC236}">
                <a16:creationId xmlns="" xmlns:a16="http://schemas.microsoft.com/office/drawing/2014/main" id="{26216BB4-1DC2-490D-8F40-0FD7AB20F4B6}"/>
              </a:ext>
            </a:extLst>
          </p:cNvPr>
          <p:cNvSpPr/>
          <p:nvPr/>
        </p:nvSpPr>
        <p:spPr>
          <a:xfrm>
            <a:off x="7932752" y="5965829"/>
            <a:ext cx="570914" cy="240108"/>
          </a:xfrm>
          <a:prstGeom prst="rect">
            <a:avLst/>
          </a:prstGeom>
          <a:solidFill>
            <a:srgbClr val="EBC5D0"/>
          </a:solidFill>
          <a:ln w="9525" cap="flat" cmpd="sng" algn="ctr">
            <a:noFill/>
            <a:prstDash val="solid"/>
          </a:ln>
          <a:effectLst/>
          <a:extLst>
            <a:ext uri="{91240B29-F687-4F45-9708-019B960494DF}">
              <a14:hiddenLine xmlns:a14="http://schemas.microsoft.com/office/drawing/2010/main" w="9525" cap="flat" cmpd="sng" algn="ctr">
                <a:solidFill>
                  <a:srgbClr val="B1726B"/>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200" dirty="0">
              <a:solidFill>
                <a:schemeClr val="tx1"/>
              </a:solidFill>
              <a:cs typeface="Arial" pitchFamily="34" charset="0"/>
            </a:endParaRPr>
          </a:p>
        </p:txBody>
      </p:sp>
      <p:sp>
        <p:nvSpPr>
          <p:cNvPr id="38" name="Rectangle 37">
            <a:extLst>
              <a:ext uri="{FF2B5EF4-FFF2-40B4-BE49-F238E27FC236}">
                <a16:creationId xmlns="" xmlns:a16="http://schemas.microsoft.com/office/drawing/2014/main" id="{14D8554C-DC59-462B-B165-3F9A577024F0}"/>
              </a:ext>
            </a:extLst>
          </p:cNvPr>
          <p:cNvSpPr/>
          <p:nvPr/>
        </p:nvSpPr>
        <p:spPr>
          <a:xfrm>
            <a:off x="2710605" y="5965829"/>
            <a:ext cx="570914" cy="240108"/>
          </a:xfrm>
          <a:prstGeom prst="rect">
            <a:avLst/>
          </a:prstGeom>
          <a:solidFill>
            <a:srgbClr val="C9E7CA"/>
          </a:solidFill>
          <a:ln w="9525" cap="flat" cmpd="sng" algn="ctr">
            <a:noFill/>
            <a:prstDash val="solid"/>
          </a:ln>
          <a:effectLst/>
          <a:extLst>
            <a:ext uri="{91240B29-F687-4F45-9708-019B960494DF}">
              <a14:hiddenLine xmlns:a14="http://schemas.microsoft.com/office/drawing/2010/main" w="9525" cap="flat" cmpd="sng" algn="ctr">
                <a:solidFill>
                  <a:srgbClr val="B1726B"/>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200" dirty="0">
              <a:solidFill>
                <a:schemeClr val="tx1"/>
              </a:solidFill>
              <a:cs typeface="Arial" pitchFamily="34" charset="0"/>
            </a:endParaRPr>
          </a:p>
        </p:txBody>
      </p:sp>
      <p:sp>
        <p:nvSpPr>
          <p:cNvPr id="39" name="Rectangle 38">
            <a:extLst>
              <a:ext uri="{FF2B5EF4-FFF2-40B4-BE49-F238E27FC236}">
                <a16:creationId xmlns="" xmlns:a16="http://schemas.microsoft.com/office/drawing/2014/main" id="{8CC86FD4-5D17-46DB-9067-F92A253975C4}"/>
              </a:ext>
            </a:extLst>
          </p:cNvPr>
          <p:cNvSpPr/>
          <p:nvPr/>
        </p:nvSpPr>
        <p:spPr>
          <a:xfrm>
            <a:off x="5892651" y="5963018"/>
            <a:ext cx="633507" cy="276999"/>
          </a:xfrm>
          <a:prstGeom prst="rect">
            <a:avLst/>
          </a:prstGeom>
        </p:spPr>
        <p:txBody>
          <a:bodyPr wrap="none">
            <a:spAutoFit/>
          </a:bodyPr>
          <a:lstStyle/>
          <a:p>
            <a:pPr algn="ctr"/>
            <a:r>
              <a:rPr lang="en-US" sz="1200" dirty="0">
                <a:cs typeface="Arial" pitchFamily="34" charset="0"/>
              </a:rPr>
              <a:t>Breaks</a:t>
            </a:r>
          </a:p>
        </p:txBody>
      </p:sp>
      <p:sp>
        <p:nvSpPr>
          <p:cNvPr id="41" name="Rectangle 40">
            <a:extLst>
              <a:ext uri="{FF2B5EF4-FFF2-40B4-BE49-F238E27FC236}">
                <a16:creationId xmlns="" xmlns:a16="http://schemas.microsoft.com/office/drawing/2014/main" id="{33BBBBDF-0CB9-4D50-B748-BF8C7F7327E3}"/>
              </a:ext>
            </a:extLst>
          </p:cNvPr>
          <p:cNvSpPr/>
          <p:nvPr/>
        </p:nvSpPr>
        <p:spPr>
          <a:xfrm>
            <a:off x="8683884" y="5953565"/>
            <a:ext cx="1337226" cy="276999"/>
          </a:xfrm>
          <a:prstGeom prst="rect">
            <a:avLst/>
          </a:prstGeom>
        </p:spPr>
        <p:txBody>
          <a:bodyPr wrap="none">
            <a:spAutoFit/>
          </a:bodyPr>
          <a:lstStyle/>
          <a:p>
            <a:pPr algn="ctr"/>
            <a:r>
              <a:rPr lang="en-US" sz="1200" dirty="0">
                <a:cs typeface="Arial" pitchFamily="34" charset="0"/>
              </a:rPr>
              <a:t>Hands on session</a:t>
            </a:r>
          </a:p>
        </p:txBody>
      </p:sp>
      <p:sp>
        <p:nvSpPr>
          <p:cNvPr id="77" name="Rectangle 76">
            <a:extLst>
              <a:ext uri="{FF2B5EF4-FFF2-40B4-BE49-F238E27FC236}">
                <a16:creationId xmlns="" xmlns:a16="http://schemas.microsoft.com/office/drawing/2014/main" id="{8CED4BFD-DDD3-4949-8490-AC7B0046FA31}"/>
              </a:ext>
            </a:extLst>
          </p:cNvPr>
          <p:cNvSpPr/>
          <p:nvPr/>
        </p:nvSpPr>
        <p:spPr>
          <a:xfrm>
            <a:off x="634679" y="4778322"/>
            <a:ext cx="2432679" cy="993533"/>
          </a:xfrm>
          <a:prstGeom prst="rect">
            <a:avLst/>
          </a:prstGeom>
          <a:solidFill>
            <a:srgbClr val="EBC5D0"/>
          </a:solidFill>
          <a:ln w="9525" cap="flat" cmpd="sng" algn="ctr">
            <a:noFill/>
            <a:prstDash val="solid"/>
          </a:ln>
          <a:effectLst/>
          <a:extLst>
            <a:ext uri="{91240B29-F687-4F45-9708-019B960494DF}">
              <a14:hiddenLine xmlns:a14="http://schemas.microsoft.com/office/drawing/2010/main" w="9525" cap="flat" cmpd="sng" algn="ctr">
                <a:solidFill>
                  <a:srgbClr val="B1726B"/>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US" sz="1400" dirty="0">
                <a:solidFill>
                  <a:srgbClr val="575757"/>
                </a:solidFill>
              </a:rPr>
              <a:t>12:15-1:00pm Use Case 1: From notebooks to scripts</a:t>
            </a:r>
          </a:p>
          <a:p>
            <a:pPr marL="285750" indent="-285750">
              <a:buFont typeface="Arial" panose="020B0604020202020204" pitchFamily="34" charset="0"/>
              <a:buChar char="•"/>
            </a:pPr>
            <a:r>
              <a:rPr lang="en-US" sz="1400" dirty="0">
                <a:solidFill>
                  <a:srgbClr val="575757"/>
                </a:solidFill>
              </a:rPr>
              <a:t>Test (part 1) </a:t>
            </a:r>
          </a:p>
        </p:txBody>
      </p:sp>
    </p:spTree>
    <p:extLst>
      <p:ext uri="{BB962C8B-B14F-4D97-AF65-F5344CB8AC3E}">
        <p14:creationId xmlns:p14="http://schemas.microsoft.com/office/powerpoint/2010/main" val="1827541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0789"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94" name="ee4pContent1"/>
          <p:cNvSpPr txBox="1"/>
          <p:nvPr/>
        </p:nvSpPr>
        <p:spPr>
          <a:xfrm>
            <a:off x="630000" y="1892706"/>
            <a:ext cx="3123862"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dirty="0" smtClean="0">
                <a:solidFill>
                  <a:srgbClr val="A8B21C"/>
                </a:solidFill>
              </a:rPr>
              <a:t>Pre-Read</a:t>
            </a:r>
            <a:r>
              <a:rPr lang="en-US" sz="1600" dirty="0" smtClean="0">
                <a:solidFill>
                  <a:schemeClr val="tx1">
                    <a:lumMod val="100000"/>
                  </a:schemeClr>
                </a:solidFill>
              </a:rPr>
              <a:t> - Python </a:t>
            </a:r>
            <a:r>
              <a:rPr lang="en-US" sz="1600" dirty="0">
                <a:solidFill>
                  <a:schemeClr val="tx1">
                    <a:lumMod val="100000"/>
                  </a:schemeClr>
                </a:solidFill>
              </a:rPr>
              <a:t>Basics refresher</a:t>
            </a:r>
          </a:p>
          <a:p>
            <a:r>
              <a:rPr lang="en-US" sz="1200" dirty="0" smtClean="0">
                <a:solidFill>
                  <a:schemeClr val="tx1">
                    <a:lumMod val="100000"/>
                  </a:schemeClr>
                </a:solidFill>
              </a:rPr>
              <a:t>Expressions</a:t>
            </a:r>
          </a:p>
          <a:p>
            <a:r>
              <a:rPr lang="en-US" sz="1200" dirty="0">
                <a:solidFill>
                  <a:schemeClr val="tx1">
                    <a:lumMod val="100000"/>
                  </a:schemeClr>
                </a:solidFill>
              </a:rPr>
              <a:t>Control </a:t>
            </a:r>
            <a:r>
              <a:rPr lang="en-US" sz="1200" dirty="0" smtClean="0">
                <a:solidFill>
                  <a:schemeClr val="tx1">
                    <a:lumMod val="100000"/>
                  </a:schemeClr>
                </a:solidFill>
              </a:rPr>
              <a:t>structures</a:t>
            </a:r>
          </a:p>
          <a:p>
            <a:r>
              <a:rPr lang="en-US" sz="1200" dirty="0" smtClean="0">
                <a:solidFill>
                  <a:schemeClr val="tx1">
                    <a:lumMod val="100000"/>
                  </a:schemeClr>
                </a:solidFill>
              </a:rPr>
              <a:t>Functions</a:t>
            </a:r>
          </a:p>
          <a:p>
            <a:r>
              <a:rPr lang="en-US" sz="1200" dirty="0" smtClean="0">
                <a:solidFill>
                  <a:schemeClr val="tx1">
                    <a:lumMod val="100000"/>
                  </a:schemeClr>
                </a:solidFill>
              </a:rPr>
              <a:t>Modules</a:t>
            </a:r>
          </a:p>
          <a:p>
            <a:endParaRPr lang="en-US" sz="1400" dirty="0" smtClean="0">
              <a:solidFill>
                <a:schemeClr val="tx1">
                  <a:lumMod val="100000"/>
                </a:schemeClr>
              </a:solidFill>
            </a:endParaRPr>
          </a:p>
          <a:p>
            <a:r>
              <a:rPr lang="en-US" sz="1800" dirty="0">
                <a:solidFill>
                  <a:schemeClr val="tx1">
                    <a:lumMod val="100000"/>
                  </a:schemeClr>
                </a:solidFill>
              </a:rPr>
              <a:t>Advanced Python</a:t>
            </a:r>
          </a:p>
          <a:p>
            <a:r>
              <a:rPr lang="en-US" sz="1400" dirty="0" err="1" smtClean="0">
                <a:solidFill>
                  <a:schemeClr val="tx1">
                    <a:lumMod val="100000"/>
                  </a:schemeClr>
                </a:solidFill>
              </a:rPr>
              <a:t>Iterables</a:t>
            </a:r>
            <a:endParaRPr lang="en-US" sz="1400" dirty="0" smtClean="0">
              <a:solidFill>
                <a:schemeClr val="tx1">
                  <a:lumMod val="100000"/>
                </a:schemeClr>
              </a:solidFill>
            </a:endParaRPr>
          </a:p>
          <a:p>
            <a:r>
              <a:rPr lang="en-US" sz="1400" dirty="0">
                <a:solidFill>
                  <a:schemeClr val="tx1">
                    <a:lumMod val="100000"/>
                  </a:schemeClr>
                </a:solidFill>
              </a:rPr>
              <a:t>Functional </a:t>
            </a:r>
            <a:r>
              <a:rPr lang="en-US" sz="1400" dirty="0" smtClean="0">
                <a:solidFill>
                  <a:schemeClr val="tx1">
                    <a:lumMod val="100000"/>
                  </a:schemeClr>
                </a:solidFill>
              </a:rPr>
              <a:t>traits</a:t>
            </a:r>
          </a:p>
          <a:p>
            <a:r>
              <a:rPr lang="en-US" sz="1400" dirty="0" smtClean="0">
                <a:solidFill>
                  <a:schemeClr val="tx1">
                    <a:lumMod val="100000"/>
                  </a:schemeClr>
                </a:solidFill>
              </a:rPr>
              <a:t>Generator</a:t>
            </a:r>
          </a:p>
          <a:p>
            <a:r>
              <a:rPr lang="en-US" sz="1400" dirty="0" smtClean="0">
                <a:solidFill>
                  <a:schemeClr val="tx1">
                    <a:lumMod val="100000"/>
                  </a:schemeClr>
                </a:solidFill>
              </a:rPr>
              <a:t>Decorator</a:t>
            </a:r>
          </a:p>
          <a:p>
            <a:r>
              <a:rPr lang="en-US" sz="1800" dirty="0">
                <a:solidFill>
                  <a:schemeClr val="tx1">
                    <a:lumMod val="100000"/>
                  </a:schemeClr>
                </a:solidFill>
              </a:rPr>
              <a:t>Annexes</a:t>
            </a:r>
            <a:r>
              <a:rPr lang="en-US" sz="1400" dirty="0" smtClean="0">
                <a:solidFill>
                  <a:schemeClr val="tx1">
                    <a:lumMod val="100000"/>
                  </a:schemeClr>
                </a:solidFill>
              </a:rPr>
              <a:t> </a:t>
            </a:r>
          </a:p>
          <a:p>
            <a:r>
              <a:rPr lang="en-US" sz="1400" dirty="0" smtClean="0">
                <a:solidFill>
                  <a:schemeClr val="tx1">
                    <a:lumMod val="100000"/>
                  </a:schemeClr>
                </a:solidFill>
              </a:rPr>
              <a:t>Application </a:t>
            </a:r>
            <a:r>
              <a:rPr lang="en-US" sz="1400" dirty="0" err="1" smtClean="0">
                <a:solidFill>
                  <a:schemeClr val="tx1">
                    <a:lumMod val="100000"/>
                  </a:schemeClr>
                </a:solidFill>
              </a:rPr>
              <a:t>exercices</a:t>
            </a:r>
            <a:endParaRPr lang="en-US" sz="1400" dirty="0">
              <a:solidFill>
                <a:schemeClr val="tx1">
                  <a:lumMod val="100000"/>
                </a:schemeClr>
              </a:solidFill>
            </a:endParaRPr>
          </a:p>
          <a:p>
            <a:endParaRPr lang="en-US" sz="1800" dirty="0">
              <a:latin typeface="+mn-lt"/>
            </a:endParaRPr>
          </a:p>
        </p:txBody>
      </p:sp>
      <p:sp>
        <p:nvSpPr>
          <p:cNvPr id="93" name="ee4pContent2"/>
          <p:cNvSpPr txBox="1"/>
          <p:nvPr/>
        </p:nvSpPr>
        <p:spPr>
          <a:xfrm>
            <a:off x="4533630" y="1893600"/>
            <a:ext cx="3630829"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800" dirty="0">
                <a:solidFill>
                  <a:schemeClr val="tx1">
                    <a:lumMod val="100000"/>
                  </a:schemeClr>
                </a:solidFill>
              </a:rPr>
              <a:t>Use Cases Exercises (Reminder</a:t>
            </a:r>
            <a:r>
              <a:rPr lang="en-US" sz="1800" dirty="0" smtClean="0">
                <a:solidFill>
                  <a:schemeClr val="tx1">
                    <a:lumMod val="100000"/>
                  </a:schemeClr>
                </a:solidFill>
              </a:rPr>
              <a:t>)</a:t>
            </a:r>
          </a:p>
          <a:p>
            <a:endParaRPr lang="en-US" sz="1800" dirty="0" smtClean="0">
              <a:solidFill>
                <a:schemeClr val="tx1">
                  <a:lumMod val="100000"/>
                </a:schemeClr>
              </a:solidFill>
            </a:endParaRPr>
          </a:p>
          <a:p>
            <a:r>
              <a:rPr lang="en-US" sz="1800" dirty="0" smtClean="0">
                <a:solidFill>
                  <a:schemeClr val="tx1">
                    <a:lumMod val="100000"/>
                  </a:schemeClr>
                </a:solidFill>
              </a:rPr>
              <a:t>OOP Fundamentals</a:t>
            </a:r>
          </a:p>
          <a:p>
            <a:r>
              <a:rPr lang="en-US" sz="1400" dirty="0">
                <a:solidFill>
                  <a:schemeClr val="tx1">
                    <a:lumMod val="100000"/>
                  </a:schemeClr>
                </a:solidFill>
              </a:rPr>
              <a:t>Class, Objects and Methods</a:t>
            </a:r>
          </a:p>
          <a:p>
            <a:r>
              <a:rPr lang="en-US" sz="1400" dirty="0" smtClean="0">
                <a:solidFill>
                  <a:schemeClr val="tx1">
                    <a:lumMod val="100000"/>
                  </a:schemeClr>
                </a:solidFill>
              </a:rPr>
              <a:t>Property</a:t>
            </a:r>
          </a:p>
          <a:p>
            <a:r>
              <a:rPr lang="en-US" sz="1400" dirty="0">
                <a:solidFill>
                  <a:schemeClr val="tx1">
                    <a:lumMod val="100000"/>
                  </a:schemeClr>
                </a:solidFill>
              </a:rPr>
              <a:t>Data Encapsulation, Inheritance &amp; </a:t>
            </a:r>
            <a:r>
              <a:rPr lang="en-US" sz="1400" dirty="0" smtClean="0">
                <a:solidFill>
                  <a:schemeClr val="tx1">
                    <a:lumMod val="100000"/>
                  </a:schemeClr>
                </a:solidFill>
              </a:rPr>
              <a:t>Polymorphism</a:t>
            </a:r>
          </a:p>
          <a:p>
            <a:r>
              <a:rPr lang="en-US" sz="1400" dirty="0">
                <a:solidFill>
                  <a:schemeClr val="tx1">
                    <a:lumMod val="100000"/>
                  </a:schemeClr>
                </a:solidFill>
              </a:rPr>
              <a:t>Built-in </a:t>
            </a:r>
            <a:r>
              <a:rPr lang="en-US" sz="1400" dirty="0" smtClean="0">
                <a:solidFill>
                  <a:schemeClr val="tx1">
                    <a:lumMod val="100000"/>
                  </a:schemeClr>
                </a:solidFill>
              </a:rPr>
              <a:t>functions</a:t>
            </a:r>
            <a:endParaRPr lang="en-US" sz="1800" dirty="0" smtClean="0">
              <a:solidFill>
                <a:schemeClr val="tx1">
                  <a:lumMod val="100000"/>
                </a:schemeClr>
              </a:solidFill>
            </a:endParaRPr>
          </a:p>
          <a:p>
            <a:endParaRPr lang="en-US" sz="1800" dirty="0" smtClean="0">
              <a:solidFill>
                <a:schemeClr val="tx1">
                  <a:lumMod val="100000"/>
                </a:schemeClr>
              </a:solidFill>
            </a:endParaRPr>
          </a:p>
          <a:p>
            <a:r>
              <a:rPr lang="en-US" sz="1800" dirty="0" smtClean="0">
                <a:solidFill>
                  <a:schemeClr val="tx1">
                    <a:lumMod val="100000"/>
                  </a:schemeClr>
                </a:solidFill>
              </a:rPr>
              <a:t>Tests</a:t>
            </a:r>
          </a:p>
          <a:p>
            <a:r>
              <a:rPr lang="en-US" sz="1400" dirty="0" smtClean="0">
                <a:solidFill>
                  <a:schemeClr val="tx1">
                    <a:lumMod val="100000"/>
                  </a:schemeClr>
                </a:solidFill>
              </a:rPr>
              <a:t>Unit test</a:t>
            </a:r>
          </a:p>
          <a:p>
            <a:r>
              <a:rPr lang="en-US" sz="1400" dirty="0" smtClean="0">
                <a:solidFill>
                  <a:schemeClr val="tx1">
                    <a:lumMod val="100000"/>
                  </a:schemeClr>
                </a:solidFill>
              </a:rPr>
              <a:t>Integration test</a:t>
            </a:r>
          </a:p>
          <a:p>
            <a:r>
              <a:rPr lang="en-US" sz="1400" dirty="0" smtClean="0">
                <a:solidFill>
                  <a:schemeClr val="tx1">
                    <a:lumMod val="100000"/>
                  </a:schemeClr>
                </a:solidFill>
              </a:rPr>
              <a:t>End to end test</a:t>
            </a:r>
            <a:endParaRPr lang="en-US" sz="1400" dirty="0">
              <a:solidFill>
                <a:schemeClr val="tx1">
                  <a:lumMod val="100000"/>
                </a:schemeClr>
              </a:solidFill>
            </a:endParaRPr>
          </a:p>
          <a:p>
            <a:endParaRPr lang="en-US" sz="1800" dirty="0">
              <a:latin typeface="+mn-lt"/>
            </a:endParaRPr>
          </a:p>
        </p:txBody>
      </p:sp>
      <p:sp>
        <p:nvSpPr>
          <p:cNvPr id="92" name="ee4pContent3"/>
          <p:cNvSpPr txBox="1"/>
          <p:nvPr/>
        </p:nvSpPr>
        <p:spPr>
          <a:xfrm>
            <a:off x="8437858" y="1892706"/>
            <a:ext cx="3551542"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800" dirty="0">
                <a:solidFill>
                  <a:schemeClr val="tx1">
                    <a:lumMod val="100000"/>
                  </a:schemeClr>
                </a:solidFill>
              </a:rPr>
              <a:t>Design Pattern</a:t>
            </a:r>
          </a:p>
          <a:p>
            <a:r>
              <a:rPr lang="en-US" sz="1400" dirty="0">
                <a:solidFill>
                  <a:schemeClr val="tx1">
                    <a:lumMod val="100000"/>
                  </a:schemeClr>
                </a:solidFill>
              </a:rPr>
              <a:t>Singleton</a:t>
            </a:r>
          </a:p>
          <a:p>
            <a:r>
              <a:rPr lang="en-US" sz="1400" dirty="0">
                <a:solidFill>
                  <a:schemeClr val="tx1">
                    <a:lumMod val="100000"/>
                  </a:schemeClr>
                </a:solidFill>
              </a:rPr>
              <a:t>Factory</a:t>
            </a:r>
          </a:p>
          <a:p>
            <a:r>
              <a:rPr lang="en-US" sz="1400" dirty="0">
                <a:solidFill>
                  <a:schemeClr val="tx1">
                    <a:lumMod val="100000"/>
                  </a:schemeClr>
                </a:solidFill>
              </a:rPr>
              <a:t>Abstract Classes</a:t>
            </a:r>
          </a:p>
          <a:p>
            <a:endParaRPr lang="en-US" sz="1800" dirty="0" smtClean="0">
              <a:solidFill>
                <a:schemeClr val="tx1">
                  <a:lumMod val="100000"/>
                </a:schemeClr>
              </a:solidFill>
            </a:endParaRPr>
          </a:p>
          <a:p>
            <a:r>
              <a:rPr lang="en-US" sz="1800" dirty="0" smtClean="0">
                <a:solidFill>
                  <a:schemeClr val="tx1">
                    <a:lumMod val="100000"/>
                  </a:schemeClr>
                </a:solidFill>
              </a:rPr>
              <a:t>Code Improvement</a:t>
            </a:r>
          </a:p>
          <a:p>
            <a:r>
              <a:rPr lang="en-US" sz="1400" dirty="0">
                <a:solidFill>
                  <a:schemeClr val="tx1">
                    <a:lumMod val="100000"/>
                  </a:schemeClr>
                </a:solidFill>
              </a:rPr>
              <a:t>Organize your </a:t>
            </a:r>
            <a:r>
              <a:rPr lang="en-US" sz="1400" dirty="0" smtClean="0">
                <a:solidFill>
                  <a:schemeClr val="tx1">
                    <a:lumMod val="100000"/>
                  </a:schemeClr>
                </a:solidFill>
              </a:rPr>
              <a:t>code</a:t>
            </a:r>
          </a:p>
          <a:p>
            <a:r>
              <a:rPr lang="en-US" sz="1400" dirty="0" smtClean="0">
                <a:solidFill>
                  <a:schemeClr val="tx1">
                    <a:lumMod val="100000"/>
                  </a:schemeClr>
                </a:solidFill>
              </a:rPr>
              <a:t>Data ingestion</a:t>
            </a:r>
          </a:p>
          <a:p>
            <a:r>
              <a:rPr lang="en-US" sz="1400" dirty="0" smtClean="0">
                <a:solidFill>
                  <a:schemeClr val="tx1">
                    <a:lumMod val="100000"/>
                  </a:schemeClr>
                </a:solidFill>
              </a:rPr>
              <a:t>Errors</a:t>
            </a:r>
          </a:p>
          <a:p>
            <a:r>
              <a:rPr lang="en-US" sz="1400" dirty="0" smtClean="0">
                <a:solidFill>
                  <a:schemeClr val="tx1">
                    <a:lumMod val="100000"/>
                  </a:schemeClr>
                </a:solidFill>
              </a:rPr>
              <a:t>Logging</a:t>
            </a:r>
          </a:p>
          <a:p>
            <a:r>
              <a:rPr lang="en-US" sz="1400" dirty="0" smtClean="0">
                <a:solidFill>
                  <a:schemeClr val="tx1">
                    <a:lumMod val="100000"/>
                  </a:schemeClr>
                </a:solidFill>
              </a:rPr>
              <a:t>Documenting</a:t>
            </a:r>
          </a:p>
          <a:p>
            <a:r>
              <a:rPr lang="en-US" sz="1400" dirty="0" smtClean="0">
                <a:solidFill>
                  <a:schemeClr val="tx1">
                    <a:lumMod val="100000"/>
                  </a:schemeClr>
                </a:solidFill>
              </a:rPr>
              <a:t>Formatting</a:t>
            </a:r>
          </a:p>
          <a:p>
            <a:r>
              <a:rPr lang="en-US" sz="1400" dirty="0" smtClean="0">
                <a:solidFill>
                  <a:schemeClr val="tx1">
                    <a:lumMod val="100000"/>
                  </a:schemeClr>
                </a:solidFill>
              </a:rPr>
              <a:t>Debugging</a:t>
            </a:r>
          </a:p>
          <a:p>
            <a:r>
              <a:rPr lang="en-US" sz="1400" dirty="0">
                <a:solidFill>
                  <a:schemeClr val="tx1">
                    <a:lumMod val="100000"/>
                  </a:schemeClr>
                </a:solidFill>
              </a:rPr>
              <a:t>Package </a:t>
            </a:r>
            <a:r>
              <a:rPr lang="en-US" sz="1400" dirty="0" smtClean="0">
                <a:solidFill>
                  <a:schemeClr val="tx1">
                    <a:lumMod val="100000"/>
                  </a:schemeClr>
                </a:solidFill>
              </a:rPr>
              <a:t>Design</a:t>
            </a:r>
          </a:p>
          <a:p>
            <a:pPr>
              <a:buNone/>
            </a:pPr>
            <a:endParaRPr lang="en-US" sz="1800" dirty="0" smtClean="0">
              <a:solidFill>
                <a:schemeClr val="tx1">
                  <a:lumMod val="100000"/>
                </a:schemeClr>
              </a:solidFill>
            </a:endParaRPr>
          </a:p>
          <a:p>
            <a:r>
              <a:rPr lang="en-US" sz="1800" dirty="0" smtClean="0">
                <a:solidFill>
                  <a:schemeClr val="tx1">
                    <a:lumMod val="100000"/>
                  </a:schemeClr>
                </a:solidFill>
              </a:rPr>
              <a:t>Context Manager &amp; Decorator</a:t>
            </a:r>
          </a:p>
          <a:p>
            <a:endParaRPr lang="en-US" sz="1800" dirty="0" smtClean="0">
              <a:solidFill>
                <a:schemeClr val="tx1">
                  <a:lumMod val="100000"/>
                </a:schemeClr>
              </a:solidFill>
            </a:endParaRPr>
          </a:p>
          <a:p>
            <a:r>
              <a:rPr lang="en-US" sz="1600" dirty="0" smtClean="0">
                <a:solidFill>
                  <a:srgbClr val="A8B21C"/>
                </a:solidFill>
              </a:rPr>
              <a:t>(Not covered by the session, optional)</a:t>
            </a:r>
          </a:p>
          <a:p>
            <a:r>
              <a:rPr lang="en-US" sz="1600" dirty="0" smtClean="0">
                <a:solidFill>
                  <a:schemeClr val="tx1">
                    <a:lumMod val="100000"/>
                  </a:schemeClr>
                </a:solidFill>
              </a:rPr>
              <a:t>Deployment</a:t>
            </a:r>
          </a:p>
          <a:p>
            <a:r>
              <a:rPr lang="en-US" sz="1200" dirty="0">
                <a:solidFill>
                  <a:schemeClr val="tx1">
                    <a:lumMod val="100000"/>
                  </a:schemeClr>
                </a:solidFill>
              </a:rPr>
              <a:t>Docker</a:t>
            </a:r>
          </a:p>
          <a:p>
            <a:r>
              <a:rPr lang="en-US" sz="1200" dirty="0" smtClean="0">
                <a:solidFill>
                  <a:schemeClr val="tx1">
                    <a:lumMod val="100000"/>
                  </a:schemeClr>
                </a:solidFill>
              </a:rPr>
              <a:t>CI</a:t>
            </a:r>
          </a:p>
        </p:txBody>
      </p:sp>
      <p:sp>
        <p:nvSpPr>
          <p:cNvPr id="17" name="ee4pHeader1"/>
          <p:cNvSpPr txBox="1"/>
          <p:nvPr/>
        </p:nvSpPr>
        <p:spPr>
          <a:xfrm>
            <a:off x="630000" y="1015200"/>
            <a:ext cx="3123862"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Introduction</a:t>
            </a:r>
            <a:endParaRPr lang="en-US" sz="2400" dirty="0">
              <a:solidFill>
                <a:schemeClr val="tx2"/>
              </a:solidFill>
            </a:endParaRPr>
          </a:p>
        </p:txBody>
      </p:sp>
      <p:sp>
        <p:nvSpPr>
          <p:cNvPr id="15" name="ee4pHeader2"/>
          <p:cNvSpPr txBox="1"/>
          <p:nvPr/>
        </p:nvSpPr>
        <p:spPr>
          <a:xfrm>
            <a:off x="4533630" y="1015200"/>
            <a:ext cx="3125941"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Use case 1</a:t>
            </a:r>
            <a:endParaRPr lang="en-US" sz="2400" dirty="0">
              <a:solidFill>
                <a:schemeClr val="tx2"/>
              </a:solidFill>
            </a:endParaRPr>
          </a:p>
        </p:txBody>
      </p:sp>
      <p:sp>
        <p:nvSpPr>
          <p:cNvPr id="13" name="ee4pHeader3"/>
          <p:cNvSpPr txBox="1"/>
          <p:nvPr/>
        </p:nvSpPr>
        <p:spPr>
          <a:xfrm>
            <a:off x="8437858" y="1015200"/>
            <a:ext cx="3125941"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Use case 2</a:t>
            </a:r>
            <a:endParaRPr lang="en-US" sz="2400" dirty="0">
              <a:solidFill>
                <a:schemeClr val="tx2"/>
              </a:solidFill>
            </a:endParaRPr>
          </a:p>
        </p:txBody>
      </p:sp>
      <p:sp>
        <p:nvSpPr>
          <p:cNvPr id="3" name="Title 2"/>
          <p:cNvSpPr>
            <a:spLocks noGrp="1"/>
          </p:cNvSpPr>
          <p:nvPr>
            <p:ph type="title"/>
          </p:nvPr>
        </p:nvSpPr>
        <p:spPr/>
        <p:txBody>
          <a:bodyPr/>
          <a:lstStyle/>
          <a:p>
            <a:r>
              <a:rPr lang="en-US" dirty="0" smtClean="0"/>
              <a:t>Detailed agenda</a:t>
            </a:r>
            <a:endParaRPr lang="en-US" dirty="0"/>
          </a:p>
        </p:txBody>
      </p:sp>
    </p:spTree>
    <p:custDataLst>
      <p:tags r:id="rId2"/>
    </p:custDataLst>
    <p:extLst>
      <p:ext uri="{BB962C8B-B14F-4D97-AF65-F5344CB8AC3E}">
        <p14:creationId xmlns:p14="http://schemas.microsoft.com/office/powerpoint/2010/main" val="3907374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31006333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57"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Python environment</a:t>
            </a:r>
            <a:endParaRPr lang="en-US" dirty="0"/>
          </a:p>
        </p:txBody>
      </p:sp>
      <p:grpSp>
        <p:nvGrpSpPr>
          <p:cNvPr id="11" name="Group 10"/>
          <p:cNvGrpSpPr/>
          <p:nvPr/>
        </p:nvGrpSpPr>
        <p:grpSpPr>
          <a:xfrm>
            <a:off x="4390968" y="1872060"/>
            <a:ext cx="3432137" cy="4498181"/>
            <a:chOff x="4380532" y="1015200"/>
            <a:chExt cx="3432137" cy="4498181"/>
          </a:xfrm>
        </p:grpSpPr>
        <p:sp>
          <p:nvSpPr>
            <p:cNvPr id="93" name="ee4pContent2"/>
            <p:cNvSpPr txBox="1"/>
            <p:nvPr/>
          </p:nvSpPr>
          <p:spPr>
            <a:xfrm>
              <a:off x="4380532" y="2140256"/>
              <a:ext cx="3432137" cy="3373125"/>
            </a:xfrm>
            <a:prstGeom prst="rect">
              <a:avLst/>
            </a:prstGeom>
            <a:ln cap="rnd">
              <a:noFill/>
            </a:ln>
          </p:spPr>
          <p:txBody>
            <a:bodyPr vert="horz" wrap="square" lIns="0" tIns="0" rIns="0" bIns="0" rtlCol="0" anchor="t">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800" dirty="0" smtClean="0">
                  <a:solidFill>
                    <a:schemeClr val="tx1">
                      <a:lumMod val="100000"/>
                    </a:schemeClr>
                  </a:solidFill>
                </a:rPr>
                <a:t>Docker environment with Python interpreter from the model service.</a:t>
              </a:r>
              <a:r>
                <a:rPr lang="en-US" sz="1800" dirty="0">
                  <a:solidFill>
                    <a:schemeClr val="tx1">
                      <a:lumMod val="100000"/>
                    </a:schemeClr>
                  </a:solidFill>
                </a:rPr>
                <a:t> </a:t>
              </a:r>
              <a:r>
                <a:rPr lang="en-US" sz="1800" dirty="0" smtClean="0">
                  <a:latin typeface="+mn-lt"/>
                </a:rPr>
                <a:t>See getting started of the README.md </a:t>
              </a:r>
              <a:r>
                <a:rPr lang="en-US" sz="1800" dirty="0" smtClean="0">
                  <a:solidFill>
                    <a:srgbClr val="29BA74"/>
                  </a:solidFill>
                  <a:latin typeface="+mn-lt"/>
                </a:rPr>
                <a:t>(Recommended)</a:t>
              </a:r>
            </a:p>
            <a:p>
              <a:pPr lvl="1">
                <a:buClr>
                  <a:schemeClr val="tx2">
                    <a:lumMod val="100000"/>
                  </a:schemeClr>
                </a:buClr>
                <a:buSzPct val="100000"/>
              </a:pPr>
              <a:endParaRPr lang="en-US" sz="1800" dirty="0">
                <a:latin typeface="+mn-lt"/>
              </a:endParaRPr>
            </a:p>
            <a:p>
              <a:pPr lvl="1">
                <a:buClr>
                  <a:schemeClr val="tx2">
                    <a:lumMod val="100000"/>
                  </a:schemeClr>
                </a:buClr>
                <a:buSzPct val="100000"/>
              </a:pPr>
              <a:r>
                <a:rPr lang="en-US" sz="1800" dirty="0" smtClean="0">
                  <a:solidFill>
                    <a:schemeClr val="tx1">
                      <a:lumMod val="100000"/>
                    </a:schemeClr>
                  </a:solidFill>
                </a:rPr>
                <a:t>Or </a:t>
              </a:r>
              <a:r>
                <a:rPr lang="en-US" sz="1800" dirty="0" err="1" smtClean="0">
                  <a:solidFill>
                    <a:schemeClr val="tx1">
                      <a:lumMod val="100000"/>
                    </a:schemeClr>
                  </a:solidFill>
                </a:rPr>
                <a:t>Conda</a:t>
              </a:r>
              <a:r>
                <a:rPr lang="en-US" sz="1800" dirty="0" smtClean="0">
                  <a:solidFill>
                    <a:schemeClr val="tx1">
                      <a:lumMod val="100000"/>
                    </a:schemeClr>
                  </a:solidFill>
                </a:rPr>
                <a:t> </a:t>
              </a:r>
              <a:r>
                <a:rPr lang="en-US" sz="1800" dirty="0">
                  <a:solidFill>
                    <a:schemeClr val="tx1">
                      <a:lumMod val="100000"/>
                    </a:schemeClr>
                  </a:solidFill>
                </a:rPr>
                <a:t>environment with Python </a:t>
              </a:r>
              <a:r>
                <a:rPr lang="en-US" sz="1800" dirty="0" smtClean="0">
                  <a:solidFill>
                    <a:schemeClr val="tx1">
                      <a:lumMod val="100000"/>
                    </a:schemeClr>
                  </a:solidFill>
                </a:rPr>
                <a:t>3.6</a:t>
              </a:r>
              <a:endParaRPr lang="en-US" sz="1800" dirty="0">
                <a:solidFill>
                  <a:schemeClr val="tx1">
                    <a:lumMod val="100000"/>
                  </a:schemeClr>
                </a:solidFill>
              </a:endParaRPr>
            </a:p>
            <a:p>
              <a:pPr marL="108000" lvl="1" indent="0">
                <a:buClr>
                  <a:schemeClr val="tx2">
                    <a:lumMod val="100000"/>
                  </a:schemeClr>
                </a:buClr>
                <a:buSzPct val="100000"/>
                <a:buNone/>
              </a:pPr>
              <a:endParaRPr lang="en-US" sz="1800" dirty="0" smtClean="0">
                <a:latin typeface="+mn-lt"/>
              </a:endParaRPr>
            </a:p>
            <a:p>
              <a:r>
                <a:rPr lang="en-US" sz="1800" dirty="0" smtClean="0">
                  <a:latin typeface="+mn-lt"/>
                </a:rPr>
                <a:t> </a:t>
              </a:r>
              <a:endParaRPr lang="en-US" sz="1800" dirty="0">
                <a:latin typeface="+mn-lt"/>
              </a:endParaRPr>
            </a:p>
          </p:txBody>
        </p:sp>
        <p:sp>
          <p:nvSpPr>
            <p:cNvPr id="15" name="ee4pHeader2"/>
            <p:cNvSpPr txBox="1"/>
            <p:nvPr/>
          </p:nvSpPr>
          <p:spPr>
            <a:xfrm>
              <a:off x="4533630" y="1015200"/>
              <a:ext cx="3125941"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Use case 1</a:t>
              </a:r>
              <a:endParaRPr lang="en-US" sz="2400" dirty="0">
                <a:solidFill>
                  <a:schemeClr val="tx2"/>
                </a:solidFill>
              </a:endParaRPr>
            </a:p>
          </p:txBody>
        </p:sp>
      </p:grpSp>
      <p:grpSp>
        <p:nvGrpSpPr>
          <p:cNvPr id="12" name="Group 11"/>
          <p:cNvGrpSpPr/>
          <p:nvPr/>
        </p:nvGrpSpPr>
        <p:grpSpPr>
          <a:xfrm>
            <a:off x="8197166" y="1872060"/>
            <a:ext cx="3607324" cy="3710379"/>
            <a:chOff x="8197166" y="1015200"/>
            <a:chExt cx="3607324" cy="3710379"/>
          </a:xfrm>
        </p:grpSpPr>
        <p:sp>
          <p:nvSpPr>
            <p:cNvPr id="13" name="ee4pHeader3"/>
            <p:cNvSpPr txBox="1"/>
            <p:nvPr/>
          </p:nvSpPr>
          <p:spPr>
            <a:xfrm>
              <a:off x="8437858" y="1015200"/>
              <a:ext cx="3125941"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Use case 2</a:t>
              </a:r>
              <a:endParaRPr lang="en-US" sz="2400" dirty="0">
                <a:solidFill>
                  <a:schemeClr val="tx2"/>
                </a:solidFill>
              </a:endParaRPr>
            </a:p>
          </p:txBody>
        </p:sp>
        <p:sp>
          <p:nvSpPr>
            <p:cNvPr id="6" name="Rectangle 5"/>
            <p:cNvSpPr/>
            <p:nvPr/>
          </p:nvSpPr>
          <p:spPr>
            <a:xfrm>
              <a:off x="8197166" y="2140256"/>
              <a:ext cx="3607324" cy="2585323"/>
            </a:xfrm>
            <a:prstGeom prst="rect">
              <a:avLst/>
            </a:prstGeom>
          </p:spPr>
          <p:txBody>
            <a:bodyPr wrap="square" anchor="t">
              <a:spAutoFit/>
            </a:bodyPr>
            <a:lstStyle/>
            <a:p>
              <a:pPr marL="324000" lvl="1" indent="-216000">
                <a:buClr>
                  <a:schemeClr val="tx2">
                    <a:lumMod val="100000"/>
                  </a:schemeClr>
                </a:buClr>
                <a:buSzPct val="100000"/>
                <a:buFont typeface="Trebuchet MS" panose="020B0603020202020204" pitchFamily="34" charset="0"/>
                <a:buChar char="•"/>
              </a:pPr>
              <a:r>
                <a:rPr lang="en-US" dirty="0" smtClean="0">
                  <a:solidFill>
                    <a:schemeClr val="tx1">
                      <a:lumMod val="100000"/>
                    </a:schemeClr>
                  </a:solidFill>
                  <a:latin typeface="Trebuchet MS" panose="020B0603020202020204" pitchFamily="34" charset="0"/>
                </a:rPr>
                <a:t>Docker </a:t>
              </a:r>
              <a:r>
                <a:rPr lang="en-US" dirty="0">
                  <a:solidFill>
                    <a:schemeClr val="tx1">
                      <a:lumMod val="100000"/>
                    </a:schemeClr>
                  </a:solidFill>
                  <a:latin typeface="Trebuchet MS" panose="020B0603020202020204" pitchFamily="34" charset="0"/>
                </a:rPr>
                <a:t>environment with Python interpreter from the model service. See getting started of the </a:t>
              </a:r>
              <a:r>
                <a:rPr lang="en-US" dirty="0" smtClean="0">
                  <a:solidFill>
                    <a:schemeClr val="tx1">
                      <a:lumMod val="100000"/>
                    </a:schemeClr>
                  </a:solidFill>
                  <a:latin typeface="Trebuchet MS" panose="020B0603020202020204" pitchFamily="34" charset="0"/>
                </a:rPr>
                <a:t>README.md </a:t>
              </a:r>
              <a:r>
                <a:rPr lang="en-US" dirty="0" smtClean="0">
                  <a:solidFill>
                    <a:srgbClr val="29BA74"/>
                  </a:solidFill>
                </a:rPr>
                <a:t>(Recommended)</a:t>
              </a:r>
            </a:p>
            <a:p>
              <a:pPr marL="324000" lvl="1" indent="-216000">
                <a:buClr>
                  <a:schemeClr val="tx2">
                    <a:lumMod val="100000"/>
                  </a:schemeClr>
                </a:buClr>
                <a:buSzPct val="100000"/>
                <a:buFont typeface="Trebuchet MS" panose="020B0603020202020204" pitchFamily="34" charset="0"/>
                <a:buChar char="•"/>
              </a:pPr>
              <a:endParaRPr lang="en-US" dirty="0">
                <a:solidFill>
                  <a:srgbClr val="29BA74"/>
                </a:solidFill>
              </a:endParaRPr>
            </a:p>
            <a:p>
              <a:pPr marL="324000" lvl="1" indent="-216000">
                <a:buClr>
                  <a:schemeClr val="tx2">
                    <a:lumMod val="100000"/>
                  </a:schemeClr>
                </a:buClr>
                <a:buSzPct val="100000"/>
                <a:buFont typeface="Trebuchet MS" panose="020B0603020202020204" pitchFamily="34" charset="0"/>
                <a:buChar char="•"/>
              </a:pPr>
              <a:r>
                <a:rPr lang="en-US" dirty="0" smtClean="0">
                  <a:solidFill>
                    <a:schemeClr val="tx1">
                      <a:lumMod val="100000"/>
                    </a:schemeClr>
                  </a:solidFill>
                </a:rPr>
                <a:t>Or </a:t>
              </a:r>
              <a:r>
                <a:rPr lang="en-US" dirty="0" err="1">
                  <a:solidFill>
                    <a:schemeClr val="tx1">
                      <a:lumMod val="100000"/>
                    </a:schemeClr>
                  </a:solidFill>
                </a:rPr>
                <a:t>Conda</a:t>
              </a:r>
              <a:r>
                <a:rPr lang="en-US" dirty="0">
                  <a:solidFill>
                    <a:schemeClr val="tx1">
                      <a:lumMod val="100000"/>
                    </a:schemeClr>
                  </a:solidFill>
                </a:rPr>
                <a:t> environment with Python </a:t>
              </a:r>
              <a:r>
                <a:rPr lang="en-US" dirty="0" smtClean="0">
                  <a:solidFill>
                    <a:schemeClr val="tx1">
                      <a:lumMod val="100000"/>
                    </a:schemeClr>
                  </a:solidFill>
                </a:rPr>
                <a:t>3.6 </a:t>
              </a:r>
              <a:r>
                <a:rPr lang="en-US" sz="1600" dirty="0" smtClean="0">
                  <a:solidFill>
                    <a:schemeClr val="tx1">
                      <a:lumMod val="100000"/>
                    </a:schemeClr>
                  </a:solidFill>
                </a:rPr>
                <a:t>(&amp; requirements.txt)</a:t>
              </a:r>
              <a:endParaRPr lang="en-US" sz="1600" dirty="0">
                <a:solidFill>
                  <a:schemeClr val="tx1">
                    <a:lumMod val="100000"/>
                  </a:schemeClr>
                </a:solidFill>
              </a:endParaRPr>
            </a:p>
            <a:p>
              <a:pPr marL="324000" lvl="1" indent="-216000">
                <a:buClr>
                  <a:schemeClr val="tx2">
                    <a:lumMod val="100000"/>
                  </a:schemeClr>
                </a:buClr>
                <a:buSzPct val="100000"/>
                <a:buFont typeface="Trebuchet MS" panose="020B0603020202020204" pitchFamily="34" charset="0"/>
                <a:buChar char="•"/>
              </a:pPr>
              <a:endParaRPr lang="en-US" dirty="0">
                <a:solidFill>
                  <a:schemeClr val="tx1">
                    <a:lumMod val="100000"/>
                  </a:schemeClr>
                </a:solidFill>
                <a:latin typeface="Trebuchet MS" panose="020B0603020202020204" pitchFamily="34" charset="0"/>
              </a:endParaRPr>
            </a:p>
          </p:txBody>
        </p:sp>
      </p:grpSp>
      <p:grpSp>
        <p:nvGrpSpPr>
          <p:cNvPr id="10" name="Group 9"/>
          <p:cNvGrpSpPr/>
          <p:nvPr/>
        </p:nvGrpSpPr>
        <p:grpSpPr>
          <a:xfrm>
            <a:off x="366955" y="1872060"/>
            <a:ext cx="3649952" cy="4498181"/>
            <a:chOff x="366955" y="1015200"/>
            <a:chExt cx="3649952" cy="4498181"/>
          </a:xfrm>
        </p:grpSpPr>
        <p:sp>
          <p:nvSpPr>
            <p:cNvPr id="17" name="ee4pHeader1"/>
            <p:cNvSpPr txBox="1"/>
            <p:nvPr/>
          </p:nvSpPr>
          <p:spPr>
            <a:xfrm>
              <a:off x="630000" y="1015200"/>
              <a:ext cx="3123862"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Introduction</a:t>
              </a:r>
              <a:endParaRPr lang="en-US" sz="2400" dirty="0">
                <a:solidFill>
                  <a:schemeClr val="tx2"/>
                </a:solidFill>
              </a:endParaRPr>
            </a:p>
          </p:txBody>
        </p:sp>
        <p:sp>
          <p:nvSpPr>
            <p:cNvPr id="5" name="TextBox 4"/>
            <p:cNvSpPr txBox="1"/>
            <p:nvPr/>
          </p:nvSpPr>
          <p:spPr>
            <a:xfrm>
              <a:off x="366955" y="2140256"/>
              <a:ext cx="3649952" cy="33731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24000" lvl="1" indent="-216000">
                <a:buClr>
                  <a:schemeClr val="tx2">
                    <a:lumMod val="100000"/>
                  </a:schemeClr>
                </a:buClr>
                <a:buSzPct val="100000"/>
                <a:buFont typeface="Trebuchet MS" panose="020B0603020202020204" pitchFamily="34" charset="0"/>
                <a:buChar char="•"/>
              </a:pPr>
              <a:r>
                <a:rPr lang="en-US" dirty="0" err="1" smtClean="0">
                  <a:solidFill>
                    <a:schemeClr val="tx1">
                      <a:lumMod val="100000"/>
                    </a:schemeClr>
                  </a:solidFill>
                  <a:latin typeface="Trebuchet MS" panose="020B0603020202020204" pitchFamily="34" charset="0"/>
                </a:rPr>
                <a:t>Conda</a:t>
              </a:r>
              <a:r>
                <a:rPr lang="en-US" dirty="0" smtClean="0">
                  <a:solidFill>
                    <a:schemeClr val="tx1">
                      <a:lumMod val="100000"/>
                    </a:schemeClr>
                  </a:solidFill>
                  <a:latin typeface="Trebuchet MS" panose="020B0603020202020204" pitchFamily="34" charset="0"/>
                </a:rPr>
                <a:t> environment with Python 3.6 </a:t>
              </a:r>
              <a:r>
                <a:rPr lang="en-US" dirty="0" smtClean="0">
                  <a:solidFill>
                    <a:srgbClr val="29BA74"/>
                  </a:solidFill>
                  <a:latin typeface="Trebuchet MS" panose="020B0603020202020204" pitchFamily="34" charset="0"/>
                </a:rPr>
                <a:t>(Recommended)</a:t>
              </a:r>
            </a:p>
            <a:p>
              <a:pPr marL="324000" lvl="1" indent="-216000">
                <a:buClr>
                  <a:schemeClr val="tx2">
                    <a:lumMod val="100000"/>
                  </a:schemeClr>
                </a:buClr>
                <a:buSzPct val="100000"/>
                <a:buFont typeface="Trebuchet MS" panose="020B0603020202020204" pitchFamily="34" charset="0"/>
                <a:buChar char="•"/>
              </a:pPr>
              <a:endParaRPr lang="en-US"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endParaRPr lang="en-US" dirty="0" smtClean="0">
                <a:solidFill>
                  <a:schemeClr val="tx1">
                    <a:lumMod val="100000"/>
                  </a:schemeClr>
                </a:solidFill>
                <a:latin typeface="Trebuchet MS" panose="020B0603020202020204" pitchFamily="34" charset="0"/>
              </a:endParaRPr>
            </a:p>
            <a:p>
              <a:endParaRPr lang="en-US" dirty="0">
                <a:solidFill>
                  <a:srgbClr val="575757"/>
                </a:solidFill>
              </a:endParaRPr>
            </a:p>
            <a:p>
              <a:pPr marL="324000" lvl="1" indent="-216000">
                <a:buClr>
                  <a:schemeClr val="tx2">
                    <a:lumMod val="100000"/>
                  </a:schemeClr>
                </a:buClr>
                <a:buSzPct val="100000"/>
                <a:buFont typeface="Trebuchet MS" panose="020B0603020202020204" pitchFamily="34" charset="0"/>
                <a:buChar char="•"/>
              </a:pPr>
              <a:endParaRPr lang="en-US" dirty="0" smtClean="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dirty="0" smtClean="0">
                  <a:solidFill>
                    <a:schemeClr val="tx1">
                      <a:lumMod val="100000"/>
                    </a:schemeClr>
                  </a:solidFill>
                  <a:latin typeface="Trebuchet MS" panose="020B0603020202020204" pitchFamily="34" charset="0"/>
                </a:rPr>
                <a:t>Or Python 3.6 virtual </a:t>
              </a:r>
              <a:r>
                <a:rPr lang="en-US" dirty="0" err="1" smtClean="0">
                  <a:solidFill>
                    <a:schemeClr val="tx1">
                      <a:lumMod val="100000"/>
                    </a:schemeClr>
                  </a:solidFill>
                  <a:latin typeface="Trebuchet MS" panose="020B0603020202020204" pitchFamily="34" charset="0"/>
                </a:rPr>
                <a:t>env</a:t>
              </a:r>
              <a:endParaRPr lang="en-US" dirty="0" smtClean="0">
                <a:solidFill>
                  <a:schemeClr val="tx1">
                    <a:lumMod val="100000"/>
                  </a:schemeClr>
                </a:solidFill>
                <a:latin typeface="Trebuchet MS" panose="020B0603020202020204" pitchFamily="34" charset="0"/>
              </a:endParaRPr>
            </a:p>
          </p:txBody>
        </p:sp>
        <p:sp>
          <p:nvSpPr>
            <p:cNvPr id="7" name="Rectangle 6"/>
            <p:cNvSpPr/>
            <p:nvPr/>
          </p:nvSpPr>
          <p:spPr>
            <a:xfrm>
              <a:off x="529016" y="2870388"/>
              <a:ext cx="3325830" cy="646331"/>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200" dirty="0" smtClean="0">
                  <a:solidFill>
                    <a:srgbClr val="000000"/>
                  </a:solidFill>
                  <a:latin typeface="Consolas" panose="020B0609020204030204" pitchFamily="49" charset="0"/>
                </a:rPr>
                <a:t>&gt;&gt;&gt; </a:t>
              </a:r>
              <a:r>
                <a:rPr lang="pt-BR" sz="1200" dirty="0" smtClean="0">
                  <a:solidFill>
                    <a:srgbClr val="29BA74"/>
                  </a:solidFill>
                  <a:latin typeface="Consolas" panose="020B0609020204030204" pitchFamily="49" charset="0"/>
                </a:rPr>
                <a:t>conda </a:t>
              </a:r>
              <a:r>
                <a:rPr lang="pt-BR" sz="1200" dirty="0" err="1" smtClean="0">
                  <a:solidFill>
                    <a:srgbClr val="000000"/>
                  </a:solidFill>
                  <a:latin typeface="Consolas" panose="020B0609020204030204" pitchFamily="49" charset="0"/>
                </a:rPr>
                <a:t>create</a:t>
              </a:r>
              <a:r>
                <a:rPr lang="pt-BR" sz="1200" dirty="0" smtClean="0">
                  <a:solidFill>
                    <a:srgbClr val="000000"/>
                  </a:solidFill>
                  <a:latin typeface="Consolas" panose="020B0609020204030204" pitchFamily="49" charset="0"/>
                </a:rPr>
                <a:t> -n </a:t>
              </a:r>
              <a:r>
                <a:rPr lang="pt-BR" sz="1200" dirty="0" err="1" smtClean="0">
                  <a:solidFill>
                    <a:srgbClr val="000000"/>
                  </a:solidFill>
                  <a:latin typeface="Consolas" panose="020B0609020204030204" pitchFamily="49" charset="0"/>
                </a:rPr>
                <a:t>training-se</a:t>
              </a:r>
              <a:r>
                <a:rPr lang="pt-BR" sz="1200" dirty="0" smtClean="0">
                  <a:solidFill>
                    <a:srgbClr val="000000"/>
                  </a:solidFill>
                  <a:latin typeface="Consolas" panose="020B0609020204030204" pitchFamily="49" charset="0"/>
                </a:rPr>
                <a:t> </a:t>
              </a:r>
              <a:r>
                <a:rPr lang="pt-BR" sz="1200" dirty="0" err="1" smtClean="0">
                  <a:solidFill>
                    <a:srgbClr val="000000"/>
                  </a:solidFill>
                  <a:latin typeface="Consolas" panose="020B0609020204030204" pitchFamily="49" charset="0"/>
                </a:rPr>
                <a:t>pip</a:t>
              </a:r>
              <a:r>
                <a:rPr lang="pt-BR" sz="1200" dirty="0" smtClean="0">
                  <a:solidFill>
                    <a:srgbClr val="000000"/>
                  </a:solidFill>
                  <a:latin typeface="Consolas" panose="020B0609020204030204" pitchFamily="49" charset="0"/>
                </a:rPr>
                <a:t> </a:t>
              </a:r>
              <a:r>
                <a:rPr lang="pt-BR" sz="1200" dirty="0" err="1" smtClean="0">
                  <a:solidFill>
                    <a:srgbClr val="000000"/>
                  </a:solidFill>
                  <a:latin typeface="Consolas" panose="020B0609020204030204" pitchFamily="49" charset="0"/>
                </a:rPr>
                <a:t>python</a:t>
              </a:r>
              <a:r>
                <a:rPr lang="pt-BR" sz="1200" dirty="0" smtClean="0">
                  <a:solidFill>
                    <a:srgbClr val="000000"/>
                  </a:solidFill>
                  <a:latin typeface="Consolas" panose="020B0609020204030204" pitchFamily="49" charset="0"/>
                </a:rPr>
                <a:t>==3.6.9 </a:t>
              </a:r>
            </a:p>
            <a:p>
              <a:r>
                <a:rPr lang="pt-BR" sz="1200" dirty="0" smtClean="0">
                  <a:solidFill>
                    <a:srgbClr val="000000"/>
                  </a:solidFill>
                  <a:latin typeface="Consolas" panose="020B0609020204030204" pitchFamily="49" charset="0"/>
                </a:rPr>
                <a:t>&gt;&gt;&gt; </a:t>
              </a:r>
              <a:r>
                <a:rPr lang="pt-BR" sz="1200" dirty="0" smtClean="0">
                  <a:solidFill>
                    <a:srgbClr val="29BA74"/>
                  </a:solidFill>
                  <a:latin typeface="Consolas" panose="020B0609020204030204" pitchFamily="49" charset="0"/>
                </a:rPr>
                <a:t>conda </a:t>
              </a:r>
              <a:r>
                <a:rPr lang="pt-BR" sz="1200" dirty="0" err="1" smtClean="0">
                  <a:solidFill>
                    <a:srgbClr val="000000"/>
                  </a:solidFill>
                  <a:latin typeface="Consolas" panose="020B0609020204030204" pitchFamily="49" charset="0"/>
                </a:rPr>
                <a:t>activate</a:t>
              </a:r>
              <a:r>
                <a:rPr lang="pt-BR" sz="1200" dirty="0" smtClean="0">
                  <a:solidFill>
                    <a:srgbClr val="000000"/>
                  </a:solidFill>
                  <a:latin typeface="Consolas" panose="020B0609020204030204" pitchFamily="49" charset="0"/>
                </a:rPr>
                <a:t> </a:t>
              </a:r>
              <a:r>
                <a:rPr lang="pt-BR" sz="1200" dirty="0" err="1" smtClean="0">
                  <a:solidFill>
                    <a:srgbClr val="000000"/>
                  </a:solidFill>
                  <a:latin typeface="Consolas" panose="020B0609020204030204" pitchFamily="49" charset="0"/>
                </a:rPr>
                <a:t>training-se</a:t>
              </a:r>
              <a:r>
                <a:rPr lang="en-US" sz="1200" dirty="0" smtClean="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p:txBody>
        </p:sp>
      </p:grpSp>
    </p:spTree>
    <p:custDataLst>
      <p:tags r:id="rId2"/>
    </p:custDataLst>
    <p:extLst>
      <p:ext uri="{BB962C8B-B14F-4D97-AF65-F5344CB8AC3E}">
        <p14:creationId xmlns:p14="http://schemas.microsoft.com/office/powerpoint/2010/main" val="1328668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ext uri="{D42A27DB-BD31-4B8C-83A1-F6EECF244321}">
                <p14:modId xmlns:p14="http://schemas.microsoft.com/office/powerpoint/2010/main" val="1477756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881"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Use Cases </a:t>
            </a:r>
            <a:r>
              <a:rPr lang="en-US" dirty="0" smtClean="0"/>
              <a:t>Exercises</a:t>
            </a:r>
            <a:endParaRPr lang="en-US" dirty="0"/>
          </a:p>
        </p:txBody>
      </p:sp>
      <p:sp>
        <p:nvSpPr>
          <p:cNvPr id="5" name="TextBox 4"/>
          <p:cNvSpPr txBox="1"/>
          <p:nvPr/>
        </p:nvSpPr>
        <p:spPr>
          <a:xfrm>
            <a:off x="562930" y="2509068"/>
            <a:ext cx="5314114" cy="305314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rgbClr val="575757"/>
                </a:solidFill>
              </a:rPr>
              <a:t>The goal of those exercises is to reproduce what happens on a </a:t>
            </a:r>
            <a:r>
              <a:rPr lang="en-US" dirty="0" smtClean="0">
                <a:solidFill>
                  <a:srgbClr val="575757"/>
                </a:solidFill>
              </a:rPr>
              <a:t>real case.</a:t>
            </a:r>
            <a:endParaRPr lang="en-US" dirty="0">
              <a:solidFill>
                <a:srgbClr val="575757"/>
              </a:solidFill>
            </a:endParaRPr>
          </a:p>
          <a:p>
            <a:endParaRPr lang="en-US" dirty="0">
              <a:solidFill>
                <a:srgbClr val="575757"/>
              </a:solidFill>
            </a:endParaRPr>
          </a:p>
          <a:p>
            <a:r>
              <a:rPr lang="en-US" dirty="0" smtClean="0">
                <a:solidFill>
                  <a:srgbClr val="575757"/>
                </a:solidFill>
              </a:rPr>
              <a:t>From a </a:t>
            </a:r>
            <a:r>
              <a:rPr lang="en-US" dirty="0">
                <a:solidFill>
                  <a:srgbClr val="29BA74"/>
                </a:solidFill>
              </a:rPr>
              <a:t>first draft </a:t>
            </a:r>
            <a:r>
              <a:rPr lang="en-US" dirty="0">
                <a:solidFill>
                  <a:srgbClr val="575757"/>
                </a:solidFill>
              </a:rPr>
              <a:t>of the code on a </a:t>
            </a:r>
            <a:r>
              <a:rPr lang="en-US" dirty="0" err="1" smtClean="0">
                <a:solidFill>
                  <a:srgbClr val="575757"/>
                </a:solidFill>
              </a:rPr>
              <a:t>Jupyter</a:t>
            </a:r>
            <a:r>
              <a:rPr lang="en-US" dirty="0" smtClean="0">
                <a:solidFill>
                  <a:srgbClr val="575757"/>
                </a:solidFill>
              </a:rPr>
              <a:t> </a:t>
            </a:r>
            <a:r>
              <a:rPr lang="en-US" dirty="0">
                <a:solidFill>
                  <a:srgbClr val="575757"/>
                </a:solidFill>
              </a:rPr>
              <a:t>Notebook, </a:t>
            </a:r>
            <a:r>
              <a:rPr lang="en-US" dirty="0" smtClean="0">
                <a:solidFill>
                  <a:srgbClr val="575757"/>
                </a:solidFill>
              </a:rPr>
              <a:t>you will implement:</a:t>
            </a:r>
          </a:p>
          <a:p>
            <a:pPr marL="742950" lvl="1" indent="-285750">
              <a:buFontTx/>
              <a:buChar char="-"/>
            </a:pPr>
            <a:r>
              <a:rPr lang="en-US" dirty="0" smtClean="0">
                <a:solidFill>
                  <a:srgbClr val="575757"/>
                </a:solidFill>
              </a:rPr>
              <a:t>A first and basic python module </a:t>
            </a:r>
            <a:r>
              <a:rPr lang="en-US" dirty="0" smtClean="0">
                <a:solidFill>
                  <a:srgbClr val="29BA74"/>
                </a:solidFill>
              </a:rPr>
              <a:t>(UC1)</a:t>
            </a:r>
          </a:p>
          <a:p>
            <a:pPr marL="742950" lvl="1" indent="-285750">
              <a:buFontTx/>
              <a:buChar char="-"/>
            </a:pPr>
            <a:r>
              <a:rPr lang="en-US" dirty="0" smtClean="0">
                <a:solidFill>
                  <a:srgbClr val="575757"/>
                </a:solidFill>
              </a:rPr>
              <a:t>A production python module </a:t>
            </a:r>
            <a:r>
              <a:rPr lang="en-US" dirty="0" smtClean="0">
                <a:solidFill>
                  <a:srgbClr val="29BA74"/>
                </a:solidFill>
              </a:rPr>
              <a:t>(UC2)</a:t>
            </a:r>
            <a:endParaRPr lang="en-US" dirty="0">
              <a:solidFill>
                <a:srgbClr val="29BA74"/>
              </a:solidFill>
            </a:endParaRPr>
          </a:p>
          <a:p>
            <a:endParaRPr lang="en-US" dirty="0">
              <a:solidFill>
                <a:srgbClr val="575757"/>
              </a:solidFill>
            </a:endParaRPr>
          </a:p>
          <a:p>
            <a:r>
              <a:rPr lang="en-US" dirty="0" smtClean="0">
                <a:solidFill>
                  <a:srgbClr val="575757"/>
                </a:solidFill>
              </a:rPr>
              <a:t>Each exercise focuses on a specific subject from the lectures. </a:t>
            </a:r>
            <a:endParaRPr lang="en-US" dirty="0">
              <a:solidFill>
                <a:srgbClr val="575757"/>
              </a:solidFill>
            </a:endParaRPr>
          </a:p>
        </p:txBody>
      </p:sp>
      <p:grpSp>
        <p:nvGrpSpPr>
          <p:cNvPr id="19" name="Group 18"/>
          <p:cNvGrpSpPr>
            <a:grpSpLocks noChangeAspect="1"/>
          </p:cNvGrpSpPr>
          <p:nvPr/>
        </p:nvGrpSpPr>
        <p:grpSpPr>
          <a:xfrm>
            <a:off x="351413" y="2592633"/>
            <a:ext cx="211367" cy="211367"/>
            <a:chOff x="982662" y="1847850"/>
            <a:chExt cx="269875" cy="269875"/>
          </a:xfrm>
        </p:grpSpPr>
        <p:sp>
          <p:nvSpPr>
            <p:cNvPr id="20"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28" name="Group 27"/>
          <p:cNvGrpSpPr>
            <a:grpSpLocks noChangeAspect="1"/>
          </p:cNvGrpSpPr>
          <p:nvPr/>
        </p:nvGrpSpPr>
        <p:grpSpPr>
          <a:xfrm>
            <a:off x="351413" y="3408206"/>
            <a:ext cx="211367" cy="211367"/>
            <a:chOff x="982662" y="1847850"/>
            <a:chExt cx="269875" cy="269875"/>
          </a:xfrm>
        </p:grpSpPr>
        <p:sp>
          <p:nvSpPr>
            <p:cNvPr id="2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1" name="Group 30"/>
          <p:cNvGrpSpPr>
            <a:grpSpLocks noChangeAspect="1"/>
          </p:cNvGrpSpPr>
          <p:nvPr/>
        </p:nvGrpSpPr>
        <p:grpSpPr>
          <a:xfrm>
            <a:off x="351413" y="4796337"/>
            <a:ext cx="211367" cy="211367"/>
            <a:chOff x="982662" y="1847850"/>
            <a:chExt cx="269875" cy="269875"/>
          </a:xfrm>
        </p:grpSpPr>
        <p:sp>
          <p:nvSpPr>
            <p:cNvPr id="32"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3"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4" name="Group 33"/>
          <p:cNvGrpSpPr/>
          <p:nvPr/>
        </p:nvGrpSpPr>
        <p:grpSpPr>
          <a:xfrm>
            <a:off x="5942914" y="2081213"/>
            <a:ext cx="306171" cy="4079081"/>
            <a:chOff x="5942914" y="2081213"/>
            <a:chExt cx="306171" cy="4079081"/>
          </a:xfrm>
        </p:grpSpPr>
        <p:cxnSp>
          <p:nvCxnSpPr>
            <p:cNvPr id="35" name="Straight Connector 34"/>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5942914" y="3967299"/>
              <a:ext cx="306171" cy="306910"/>
              <a:chOff x="5937564" y="3833745"/>
              <a:chExt cx="306171" cy="306910"/>
            </a:xfrm>
          </p:grpSpPr>
          <p:sp>
            <p:nvSpPr>
              <p:cNvPr id="37"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38"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6" name="Group 5"/>
          <p:cNvGrpSpPr/>
          <p:nvPr/>
        </p:nvGrpSpPr>
        <p:grpSpPr>
          <a:xfrm>
            <a:off x="6528867" y="1913065"/>
            <a:ext cx="5056753" cy="853806"/>
            <a:chOff x="6528867" y="1913065"/>
            <a:chExt cx="5056753" cy="853806"/>
          </a:xfrm>
        </p:grpSpPr>
        <p:sp>
          <p:nvSpPr>
            <p:cNvPr id="39" name="Oval 38"/>
            <p:cNvSpPr/>
            <p:nvPr/>
          </p:nvSpPr>
          <p:spPr>
            <a:xfrm>
              <a:off x="6528867" y="1913065"/>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pic>
          <p:nvPicPr>
            <p:cNvPr id="40" name="Picture 17" descr="Résultat de recherche d'images pour &quot;github&quot;"/>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6678098" y="2051659"/>
              <a:ext cx="547306" cy="54730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482250" y="1935874"/>
              <a:ext cx="4103370" cy="830997"/>
            </a:xfrm>
            <a:prstGeom prst="rect">
              <a:avLst/>
            </a:prstGeom>
          </p:spPr>
          <p:txBody>
            <a:bodyPr wrap="square">
              <a:spAutoFit/>
            </a:bodyPr>
            <a:lstStyle/>
            <a:p>
              <a:r>
                <a:rPr lang="en-US" sz="1600" dirty="0">
                  <a:solidFill>
                    <a:srgbClr val="575757"/>
                  </a:solidFill>
                </a:rPr>
                <a:t>All the exercises are available </a:t>
              </a:r>
              <a:r>
                <a:rPr lang="en-US" sz="1600" dirty="0" smtClean="0">
                  <a:solidFill>
                    <a:srgbClr val="575757"/>
                  </a:solidFill>
                </a:rPr>
                <a:t>here</a:t>
              </a:r>
              <a:r>
                <a:rPr lang="fr-FR" sz="1600" dirty="0">
                  <a:hlinkClick r:id="rId10"/>
                </a:rPr>
                <a:t> https://github.gamma.bcg.com/swe-training/training-se</a:t>
              </a:r>
              <a:endParaRPr lang="en-US" sz="1600" dirty="0">
                <a:solidFill>
                  <a:srgbClr val="575757"/>
                </a:solidFill>
              </a:endParaRPr>
            </a:p>
          </p:txBody>
        </p:sp>
      </p:grpSp>
      <p:grpSp>
        <p:nvGrpSpPr>
          <p:cNvPr id="8" name="Group 7"/>
          <p:cNvGrpSpPr/>
          <p:nvPr/>
        </p:nvGrpSpPr>
        <p:grpSpPr>
          <a:xfrm>
            <a:off x="6528867" y="5076877"/>
            <a:ext cx="5442349" cy="854889"/>
            <a:chOff x="6528867" y="5076877"/>
            <a:chExt cx="5442349" cy="854889"/>
          </a:xfrm>
        </p:grpSpPr>
        <p:sp>
          <p:nvSpPr>
            <p:cNvPr id="42" name="Oval 41"/>
            <p:cNvSpPr/>
            <p:nvPr/>
          </p:nvSpPr>
          <p:spPr>
            <a:xfrm>
              <a:off x="6528867" y="5076877"/>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16" name="Rectangle 15"/>
            <p:cNvSpPr/>
            <p:nvPr/>
          </p:nvSpPr>
          <p:spPr>
            <a:xfrm>
              <a:off x="7482250" y="5100769"/>
              <a:ext cx="4488966" cy="830997"/>
            </a:xfrm>
            <a:prstGeom prst="rect">
              <a:avLst/>
            </a:prstGeom>
          </p:spPr>
          <p:txBody>
            <a:bodyPr wrap="square">
              <a:spAutoFit/>
            </a:bodyPr>
            <a:lstStyle/>
            <a:p>
              <a:r>
                <a:rPr lang="en-US" sz="1600" dirty="0">
                  <a:solidFill>
                    <a:srgbClr val="575757"/>
                  </a:solidFill>
                </a:rPr>
                <a:t>For each exercise </a:t>
              </a:r>
              <a:r>
                <a:rPr lang="en-US" sz="1600" dirty="0">
                  <a:solidFill>
                    <a:srgbClr val="29BA74"/>
                  </a:solidFill>
                </a:rPr>
                <a:t>pull the associated </a:t>
              </a:r>
              <a:r>
                <a:rPr lang="en-US" sz="1600" dirty="0" smtClean="0">
                  <a:solidFill>
                    <a:srgbClr val="29BA74"/>
                  </a:solidFill>
                </a:rPr>
                <a:t>branch.</a:t>
              </a:r>
              <a:endParaRPr lang="en-US" sz="1600" dirty="0">
                <a:solidFill>
                  <a:srgbClr val="29BA74"/>
                </a:solidFill>
              </a:endParaRPr>
            </a:p>
            <a:p>
              <a:r>
                <a:rPr lang="en-US" sz="1600" dirty="0">
                  <a:solidFill>
                    <a:srgbClr val="575757"/>
                  </a:solidFill>
                </a:rPr>
                <a:t>Follow the instructions in </a:t>
              </a:r>
              <a:r>
                <a:rPr lang="en-US" sz="1600" dirty="0">
                  <a:solidFill>
                    <a:srgbClr val="29BA74"/>
                  </a:solidFill>
                </a:rPr>
                <a:t>EXERCISES.md</a:t>
              </a:r>
            </a:p>
            <a:p>
              <a:r>
                <a:rPr lang="en-US" sz="1600" dirty="0">
                  <a:solidFill>
                    <a:srgbClr val="575757"/>
                  </a:solidFill>
                </a:rPr>
                <a:t>Ask for help if </a:t>
              </a:r>
              <a:r>
                <a:rPr lang="en-US" sz="1600" dirty="0" smtClean="0">
                  <a:solidFill>
                    <a:srgbClr val="575757"/>
                  </a:solidFill>
                </a:rPr>
                <a:t>needed. </a:t>
              </a:r>
            </a:p>
          </p:txBody>
        </p:sp>
        <p:grpSp>
          <p:nvGrpSpPr>
            <p:cNvPr id="43" name="Group 9">
              <a:extLst>
                <a:ext uri="{FF2B5EF4-FFF2-40B4-BE49-F238E27FC236}">
                  <a16:creationId xmlns="" xmlns:a16="http://schemas.microsoft.com/office/drawing/2014/main" id="{FF79E2A5-2F0A-4EED-A03B-7A5A78388DE5}"/>
                </a:ext>
              </a:extLst>
            </p:cNvPr>
            <p:cNvGrpSpPr>
              <a:grpSpLocks noChangeAspect="1"/>
            </p:cNvGrpSpPr>
            <p:nvPr/>
          </p:nvGrpSpPr>
          <p:grpSpPr bwMode="auto">
            <a:xfrm>
              <a:off x="6558645" y="5156920"/>
              <a:ext cx="685047" cy="685681"/>
              <a:chOff x="1682" y="0"/>
              <a:chExt cx="4316" cy="4320"/>
            </a:xfrm>
          </p:grpSpPr>
          <p:sp>
            <p:nvSpPr>
              <p:cNvPr id="44" name="AutoShape 8">
                <a:extLst>
                  <a:ext uri="{FF2B5EF4-FFF2-40B4-BE49-F238E27FC236}">
                    <a16:creationId xmlns="" xmlns:a16="http://schemas.microsoft.com/office/drawing/2014/main" id="{78FC7EE5-8932-4C33-9719-CCEE0F5D2507}"/>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4">
                <a:extLst>
                  <a:ext uri="{FF2B5EF4-FFF2-40B4-BE49-F238E27FC236}">
                    <a16:creationId xmlns="" xmlns:a16="http://schemas.microsoft.com/office/drawing/2014/main" id="{4E22E056-DA42-491D-BC65-67488E5F1E02}"/>
                  </a:ext>
                </a:extLst>
              </p:cNvPr>
              <p:cNvSpPr>
                <a:spLocks noEditPoints="1"/>
              </p:cNvSpPr>
              <p:nvPr/>
            </p:nvSpPr>
            <p:spPr bwMode="auto">
              <a:xfrm>
                <a:off x="2819" y="613"/>
                <a:ext cx="2359" cy="2507"/>
              </a:xfrm>
              <a:custGeom>
                <a:avLst/>
                <a:gdLst>
                  <a:gd name="T0" fmla="*/ 1257 w 1259"/>
                  <a:gd name="T1" fmla="*/ 464 h 1337"/>
                  <a:gd name="T2" fmla="*/ 1203 w 1259"/>
                  <a:gd name="T3" fmla="*/ 584 h 1337"/>
                  <a:gd name="T4" fmla="*/ 861 w 1259"/>
                  <a:gd name="T5" fmla="*/ 822 h 1337"/>
                  <a:gd name="T6" fmla="*/ 515 w 1259"/>
                  <a:gd name="T7" fmla="*/ 880 h 1337"/>
                  <a:gd name="T8" fmla="*/ 157 w 1259"/>
                  <a:gd name="T9" fmla="*/ 735 h 1337"/>
                  <a:gd name="T10" fmla="*/ 216 w 1259"/>
                  <a:gd name="T11" fmla="*/ 718 h 1337"/>
                  <a:gd name="T12" fmla="*/ 297 w 1259"/>
                  <a:gd name="T13" fmla="*/ 680 h 1337"/>
                  <a:gd name="T14" fmla="*/ 363 w 1259"/>
                  <a:gd name="T15" fmla="*/ 625 h 1337"/>
                  <a:gd name="T16" fmla="*/ 414 w 1259"/>
                  <a:gd name="T17" fmla="*/ 552 h 1337"/>
                  <a:gd name="T18" fmla="*/ 452 w 1259"/>
                  <a:gd name="T19" fmla="*/ 472 h 1337"/>
                  <a:gd name="T20" fmla="*/ 414 w 1259"/>
                  <a:gd name="T21" fmla="*/ 419 h 1337"/>
                  <a:gd name="T22" fmla="*/ 494 w 1259"/>
                  <a:gd name="T23" fmla="*/ 407 h 1337"/>
                  <a:gd name="T24" fmla="*/ 547 w 1259"/>
                  <a:gd name="T25" fmla="*/ 398 h 1337"/>
                  <a:gd name="T26" fmla="*/ 622 w 1259"/>
                  <a:gd name="T27" fmla="*/ 430 h 1337"/>
                  <a:gd name="T28" fmla="*/ 687 w 1259"/>
                  <a:gd name="T29" fmla="*/ 411 h 1337"/>
                  <a:gd name="T30" fmla="*/ 691 w 1259"/>
                  <a:gd name="T31" fmla="*/ 409 h 1337"/>
                  <a:gd name="T32" fmla="*/ 750 w 1259"/>
                  <a:gd name="T33" fmla="*/ 374 h 1337"/>
                  <a:gd name="T34" fmla="*/ 778 w 1259"/>
                  <a:gd name="T35" fmla="*/ 297 h 1337"/>
                  <a:gd name="T36" fmla="*/ 819 w 1259"/>
                  <a:gd name="T37" fmla="*/ 266 h 1337"/>
                  <a:gd name="T38" fmla="*/ 1257 w 1259"/>
                  <a:gd name="T39" fmla="*/ 456 h 1337"/>
                  <a:gd name="T40" fmla="*/ 778 w 1259"/>
                  <a:gd name="T41" fmla="*/ 251 h 1337"/>
                  <a:gd name="T42" fmla="*/ 706 w 1259"/>
                  <a:gd name="T43" fmla="*/ 318 h 1337"/>
                  <a:gd name="T44" fmla="*/ 671 w 1259"/>
                  <a:gd name="T45" fmla="*/ 370 h 1337"/>
                  <a:gd name="T46" fmla="*/ 610 w 1259"/>
                  <a:gd name="T47" fmla="*/ 360 h 1337"/>
                  <a:gd name="T48" fmla="*/ 513 w 1259"/>
                  <a:gd name="T49" fmla="*/ 367 h 1337"/>
                  <a:gd name="T50" fmla="*/ 457 w 1259"/>
                  <a:gd name="T51" fmla="*/ 287 h 1337"/>
                  <a:gd name="T52" fmla="*/ 431 w 1259"/>
                  <a:gd name="T53" fmla="*/ 225 h 1337"/>
                  <a:gd name="T54" fmla="*/ 414 w 1259"/>
                  <a:gd name="T55" fmla="*/ 126 h 1337"/>
                  <a:gd name="T56" fmla="*/ 483 w 1259"/>
                  <a:gd name="T57" fmla="*/ 66 h 1337"/>
                  <a:gd name="T58" fmla="*/ 519 w 1259"/>
                  <a:gd name="T59" fmla="*/ 13 h 1337"/>
                  <a:gd name="T60" fmla="*/ 583 w 1259"/>
                  <a:gd name="T61" fmla="*/ 22 h 1337"/>
                  <a:gd name="T62" fmla="*/ 673 w 1259"/>
                  <a:gd name="T63" fmla="*/ 14 h 1337"/>
                  <a:gd name="T64" fmla="*/ 732 w 1259"/>
                  <a:gd name="T65" fmla="*/ 93 h 1337"/>
                  <a:gd name="T66" fmla="*/ 759 w 1259"/>
                  <a:gd name="T67" fmla="*/ 154 h 1337"/>
                  <a:gd name="T68" fmla="*/ 629 w 1259"/>
                  <a:gd name="T69" fmla="*/ 269 h 1337"/>
                  <a:gd name="T70" fmla="*/ 561 w 1259"/>
                  <a:gd name="T71" fmla="*/ 113 h 1337"/>
                  <a:gd name="T72" fmla="*/ 629 w 1259"/>
                  <a:gd name="T73" fmla="*/ 269 h 1337"/>
                  <a:gd name="T74" fmla="*/ 88 w 1259"/>
                  <a:gd name="T75" fmla="*/ 277 h 1337"/>
                  <a:gd name="T76" fmla="*/ 88 w 1259"/>
                  <a:gd name="T77" fmla="*/ 454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9" h="1337">
                    <a:moveTo>
                      <a:pt x="1257" y="456"/>
                    </a:moveTo>
                    <a:cubicBezTo>
                      <a:pt x="1257" y="464"/>
                      <a:pt x="1257" y="464"/>
                      <a:pt x="1257" y="464"/>
                    </a:cubicBezTo>
                    <a:cubicBezTo>
                      <a:pt x="1254" y="508"/>
                      <a:pt x="1235" y="547"/>
                      <a:pt x="1203" y="584"/>
                    </a:cubicBezTo>
                    <a:cubicBezTo>
                      <a:pt x="1203" y="584"/>
                      <a:pt x="1203" y="584"/>
                      <a:pt x="1203" y="584"/>
                    </a:cubicBezTo>
                    <a:cubicBezTo>
                      <a:pt x="1154" y="653"/>
                      <a:pt x="970" y="784"/>
                      <a:pt x="870" y="836"/>
                    </a:cubicBezTo>
                    <a:cubicBezTo>
                      <a:pt x="861" y="840"/>
                      <a:pt x="853" y="828"/>
                      <a:pt x="861" y="822"/>
                    </a:cubicBezTo>
                    <a:cubicBezTo>
                      <a:pt x="892" y="798"/>
                      <a:pt x="912" y="777"/>
                      <a:pt x="925" y="760"/>
                    </a:cubicBezTo>
                    <a:cubicBezTo>
                      <a:pt x="727" y="841"/>
                      <a:pt x="515" y="880"/>
                      <a:pt x="515" y="880"/>
                    </a:cubicBezTo>
                    <a:cubicBezTo>
                      <a:pt x="337" y="1058"/>
                      <a:pt x="559" y="1300"/>
                      <a:pt x="505" y="1324"/>
                    </a:cubicBezTo>
                    <a:cubicBezTo>
                      <a:pt x="476" y="1337"/>
                      <a:pt x="160" y="1067"/>
                      <a:pt x="157" y="735"/>
                    </a:cubicBezTo>
                    <a:cubicBezTo>
                      <a:pt x="170" y="732"/>
                      <a:pt x="170" y="732"/>
                      <a:pt x="170" y="732"/>
                    </a:cubicBezTo>
                    <a:cubicBezTo>
                      <a:pt x="192" y="727"/>
                      <a:pt x="215" y="718"/>
                      <a:pt x="216" y="718"/>
                    </a:cubicBezTo>
                    <a:cubicBezTo>
                      <a:pt x="218" y="717"/>
                      <a:pt x="241" y="709"/>
                      <a:pt x="261" y="698"/>
                    </a:cubicBezTo>
                    <a:cubicBezTo>
                      <a:pt x="297" y="680"/>
                      <a:pt x="297" y="680"/>
                      <a:pt x="297" y="680"/>
                    </a:cubicBezTo>
                    <a:cubicBezTo>
                      <a:pt x="298" y="614"/>
                      <a:pt x="298" y="614"/>
                      <a:pt x="298" y="614"/>
                    </a:cubicBezTo>
                    <a:cubicBezTo>
                      <a:pt x="363" y="625"/>
                      <a:pt x="363" y="625"/>
                      <a:pt x="363" y="625"/>
                    </a:cubicBezTo>
                    <a:cubicBezTo>
                      <a:pt x="387" y="593"/>
                      <a:pt x="387" y="593"/>
                      <a:pt x="387" y="593"/>
                    </a:cubicBezTo>
                    <a:cubicBezTo>
                      <a:pt x="400" y="576"/>
                      <a:pt x="412" y="555"/>
                      <a:pt x="414" y="552"/>
                    </a:cubicBezTo>
                    <a:cubicBezTo>
                      <a:pt x="415" y="550"/>
                      <a:pt x="427" y="529"/>
                      <a:pt x="436" y="509"/>
                    </a:cubicBezTo>
                    <a:cubicBezTo>
                      <a:pt x="452" y="472"/>
                      <a:pt x="452" y="472"/>
                      <a:pt x="452" y="472"/>
                    </a:cubicBezTo>
                    <a:cubicBezTo>
                      <a:pt x="413" y="424"/>
                      <a:pt x="413" y="424"/>
                      <a:pt x="413" y="424"/>
                    </a:cubicBezTo>
                    <a:cubicBezTo>
                      <a:pt x="413" y="422"/>
                      <a:pt x="413" y="420"/>
                      <a:pt x="414" y="419"/>
                    </a:cubicBezTo>
                    <a:cubicBezTo>
                      <a:pt x="464" y="389"/>
                      <a:pt x="464" y="389"/>
                      <a:pt x="464" y="389"/>
                    </a:cubicBezTo>
                    <a:cubicBezTo>
                      <a:pt x="473" y="395"/>
                      <a:pt x="483" y="401"/>
                      <a:pt x="494" y="407"/>
                    </a:cubicBezTo>
                    <a:cubicBezTo>
                      <a:pt x="515" y="417"/>
                      <a:pt x="515" y="417"/>
                      <a:pt x="515" y="417"/>
                    </a:cubicBezTo>
                    <a:cubicBezTo>
                      <a:pt x="547" y="398"/>
                      <a:pt x="547" y="398"/>
                      <a:pt x="547" y="398"/>
                    </a:cubicBezTo>
                    <a:cubicBezTo>
                      <a:pt x="562" y="402"/>
                      <a:pt x="578" y="404"/>
                      <a:pt x="593" y="404"/>
                    </a:cubicBezTo>
                    <a:cubicBezTo>
                      <a:pt x="622" y="430"/>
                      <a:pt x="622" y="430"/>
                      <a:pt x="622" y="430"/>
                    </a:cubicBezTo>
                    <a:cubicBezTo>
                      <a:pt x="644" y="424"/>
                      <a:pt x="644" y="424"/>
                      <a:pt x="644" y="424"/>
                    </a:cubicBezTo>
                    <a:cubicBezTo>
                      <a:pt x="659" y="421"/>
                      <a:pt x="674" y="416"/>
                      <a:pt x="687" y="411"/>
                    </a:cubicBezTo>
                    <a:cubicBezTo>
                      <a:pt x="689" y="410"/>
                      <a:pt x="689" y="410"/>
                      <a:pt x="689" y="410"/>
                    </a:cubicBezTo>
                    <a:cubicBezTo>
                      <a:pt x="691" y="409"/>
                      <a:pt x="691" y="409"/>
                      <a:pt x="691" y="409"/>
                    </a:cubicBezTo>
                    <a:cubicBezTo>
                      <a:pt x="704" y="403"/>
                      <a:pt x="717" y="396"/>
                      <a:pt x="730" y="387"/>
                    </a:cubicBezTo>
                    <a:cubicBezTo>
                      <a:pt x="750" y="374"/>
                      <a:pt x="750" y="374"/>
                      <a:pt x="750" y="374"/>
                    </a:cubicBezTo>
                    <a:cubicBezTo>
                      <a:pt x="750" y="336"/>
                      <a:pt x="750" y="336"/>
                      <a:pt x="750" y="336"/>
                    </a:cubicBezTo>
                    <a:cubicBezTo>
                      <a:pt x="761" y="324"/>
                      <a:pt x="770" y="311"/>
                      <a:pt x="778" y="297"/>
                    </a:cubicBezTo>
                    <a:cubicBezTo>
                      <a:pt x="812" y="287"/>
                      <a:pt x="812" y="287"/>
                      <a:pt x="812" y="287"/>
                    </a:cubicBezTo>
                    <a:cubicBezTo>
                      <a:pt x="819" y="266"/>
                      <a:pt x="819" y="266"/>
                      <a:pt x="819" y="266"/>
                    </a:cubicBezTo>
                    <a:cubicBezTo>
                      <a:pt x="826" y="246"/>
                      <a:pt x="830" y="225"/>
                      <a:pt x="831" y="204"/>
                    </a:cubicBezTo>
                    <a:cubicBezTo>
                      <a:pt x="1145" y="234"/>
                      <a:pt x="1259" y="383"/>
                      <a:pt x="1257" y="456"/>
                    </a:cubicBezTo>
                    <a:close/>
                    <a:moveTo>
                      <a:pt x="786" y="171"/>
                    </a:moveTo>
                    <a:cubicBezTo>
                      <a:pt x="789" y="198"/>
                      <a:pt x="786" y="226"/>
                      <a:pt x="778" y="251"/>
                    </a:cubicBezTo>
                    <a:cubicBezTo>
                      <a:pt x="778" y="251"/>
                      <a:pt x="778" y="251"/>
                      <a:pt x="748" y="261"/>
                    </a:cubicBezTo>
                    <a:cubicBezTo>
                      <a:pt x="738" y="282"/>
                      <a:pt x="724" y="302"/>
                      <a:pt x="706" y="318"/>
                    </a:cubicBezTo>
                    <a:cubicBezTo>
                      <a:pt x="706" y="318"/>
                      <a:pt x="706" y="318"/>
                      <a:pt x="706" y="350"/>
                    </a:cubicBezTo>
                    <a:cubicBezTo>
                      <a:pt x="695" y="357"/>
                      <a:pt x="683" y="364"/>
                      <a:pt x="671" y="370"/>
                    </a:cubicBezTo>
                    <a:cubicBezTo>
                      <a:pt x="659" y="375"/>
                      <a:pt x="646" y="379"/>
                      <a:pt x="634" y="382"/>
                    </a:cubicBezTo>
                    <a:cubicBezTo>
                      <a:pt x="634" y="382"/>
                      <a:pt x="634" y="382"/>
                      <a:pt x="610" y="360"/>
                    </a:cubicBezTo>
                    <a:cubicBezTo>
                      <a:pt x="586" y="362"/>
                      <a:pt x="563" y="359"/>
                      <a:pt x="541" y="351"/>
                    </a:cubicBezTo>
                    <a:cubicBezTo>
                      <a:pt x="541" y="351"/>
                      <a:pt x="541" y="351"/>
                      <a:pt x="513" y="367"/>
                    </a:cubicBezTo>
                    <a:cubicBezTo>
                      <a:pt x="489" y="355"/>
                      <a:pt x="468" y="339"/>
                      <a:pt x="449" y="318"/>
                    </a:cubicBezTo>
                    <a:cubicBezTo>
                      <a:pt x="449" y="318"/>
                      <a:pt x="449" y="318"/>
                      <a:pt x="457" y="287"/>
                    </a:cubicBezTo>
                    <a:cubicBezTo>
                      <a:pt x="451" y="278"/>
                      <a:pt x="446" y="268"/>
                      <a:pt x="442" y="258"/>
                    </a:cubicBezTo>
                    <a:cubicBezTo>
                      <a:pt x="436" y="247"/>
                      <a:pt x="433" y="235"/>
                      <a:pt x="431" y="225"/>
                    </a:cubicBezTo>
                    <a:cubicBezTo>
                      <a:pt x="431" y="225"/>
                      <a:pt x="431" y="225"/>
                      <a:pt x="403" y="209"/>
                    </a:cubicBezTo>
                    <a:cubicBezTo>
                      <a:pt x="401" y="180"/>
                      <a:pt x="405" y="152"/>
                      <a:pt x="414" y="126"/>
                    </a:cubicBezTo>
                    <a:cubicBezTo>
                      <a:pt x="414" y="126"/>
                      <a:pt x="414" y="126"/>
                      <a:pt x="445" y="116"/>
                    </a:cubicBezTo>
                    <a:cubicBezTo>
                      <a:pt x="454" y="97"/>
                      <a:pt x="467" y="81"/>
                      <a:pt x="483" y="66"/>
                    </a:cubicBezTo>
                    <a:cubicBezTo>
                      <a:pt x="483" y="66"/>
                      <a:pt x="483" y="66"/>
                      <a:pt x="483" y="33"/>
                    </a:cubicBezTo>
                    <a:cubicBezTo>
                      <a:pt x="494" y="25"/>
                      <a:pt x="506" y="18"/>
                      <a:pt x="519" y="13"/>
                    </a:cubicBezTo>
                    <a:cubicBezTo>
                      <a:pt x="532" y="7"/>
                      <a:pt x="546" y="3"/>
                      <a:pt x="558" y="0"/>
                    </a:cubicBezTo>
                    <a:cubicBezTo>
                      <a:pt x="558" y="0"/>
                      <a:pt x="558" y="0"/>
                      <a:pt x="583" y="22"/>
                    </a:cubicBezTo>
                    <a:cubicBezTo>
                      <a:pt x="604" y="21"/>
                      <a:pt x="624" y="23"/>
                      <a:pt x="644" y="30"/>
                    </a:cubicBezTo>
                    <a:cubicBezTo>
                      <a:pt x="644" y="30"/>
                      <a:pt x="644" y="30"/>
                      <a:pt x="673" y="14"/>
                    </a:cubicBezTo>
                    <a:cubicBezTo>
                      <a:pt x="697" y="24"/>
                      <a:pt x="720" y="41"/>
                      <a:pt x="738" y="62"/>
                    </a:cubicBezTo>
                    <a:cubicBezTo>
                      <a:pt x="738" y="62"/>
                      <a:pt x="738" y="62"/>
                      <a:pt x="732" y="93"/>
                    </a:cubicBezTo>
                    <a:cubicBezTo>
                      <a:pt x="738" y="103"/>
                      <a:pt x="744" y="113"/>
                      <a:pt x="749" y="124"/>
                    </a:cubicBezTo>
                    <a:cubicBezTo>
                      <a:pt x="753" y="134"/>
                      <a:pt x="756" y="144"/>
                      <a:pt x="759" y="154"/>
                    </a:cubicBezTo>
                    <a:cubicBezTo>
                      <a:pt x="759" y="154"/>
                      <a:pt x="759" y="154"/>
                      <a:pt x="786" y="171"/>
                    </a:cubicBezTo>
                    <a:close/>
                    <a:moveTo>
                      <a:pt x="629" y="269"/>
                    </a:moveTo>
                    <a:cubicBezTo>
                      <a:pt x="671" y="251"/>
                      <a:pt x="691" y="200"/>
                      <a:pt x="672" y="157"/>
                    </a:cubicBezTo>
                    <a:cubicBezTo>
                      <a:pt x="654" y="114"/>
                      <a:pt x="604" y="95"/>
                      <a:pt x="561" y="113"/>
                    </a:cubicBezTo>
                    <a:cubicBezTo>
                      <a:pt x="519" y="132"/>
                      <a:pt x="499" y="181"/>
                      <a:pt x="518" y="225"/>
                    </a:cubicBezTo>
                    <a:cubicBezTo>
                      <a:pt x="536" y="268"/>
                      <a:pt x="586" y="288"/>
                      <a:pt x="629" y="269"/>
                    </a:cubicBezTo>
                    <a:close/>
                    <a:moveTo>
                      <a:pt x="176" y="365"/>
                    </a:moveTo>
                    <a:cubicBezTo>
                      <a:pt x="176" y="316"/>
                      <a:pt x="137" y="277"/>
                      <a:pt x="88" y="277"/>
                    </a:cubicBezTo>
                    <a:cubicBezTo>
                      <a:pt x="39" y="277"/>
                      <a:pt x="0" y="316"/>
                      <a:pt x="0" y="365"/>
                    </a:cubicBezTo>
                    <a:cubicBezTo>
                      <a:pt x="0" y="414"/>
                      <a:pt x="39" y="454"/>
                      <a:pt x="88" y="454"/>
                    </a:cubicBezTo>
                    <a:cubicBezTo>
                      <a:pt x="137" y="454"/>
                      <a:pt x="176" y="414"/>
                      <a:pt x="176" y="36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5">
                <a:extLst>
                  <a:ext uri="{FF2B5EF4-FFF2-40B4-BE49-F238E27FC236}">
                    <a16:creationId xmlns="" xmlns:a16="http://schemas.microsoft.com/office/drawing/2014/main" id="{3CE734FB-781A-4E8F-A14E-B5890FC0EDC8}"/>
                  </a:ext>
                </a:extLst>
              </p:cNvPr>
              <p:cNvSpPr>
                <a:spLocks noEditPoints="1"/>
              </p:cNvSpPr>
              <p:nvPr/>
            </p:nvSpPr>
            <p:spPr bwMode="auto">
              <a:xfrm>
                <a:off x="2360" y="671"/>
                <a:ext cx="3069" cy="3186"/>
              </a:xfrm>
              <a:custGeom>
                <a:avLst/>
                <a:gdLst>
                  <a:gd name="T0" fmla="*/ 1490 w 1638"/>
                  <a:gd name="T1" fmla="*/ 1199 h 1699"/>
                  <a:gd name="T2" fmla="*/ 1167 w 1638"/>
                  <a:gd name="T3" fmla="*/ 1410 h 1699"/>
                  <a:gd name="T4" fmla="*/ 1104 w 1638"/>
                  <a:gd name="T5" fmla="*/ 1699 h 1699"/>
                  <a:gd name="T6" fmla="*/ 670 w 1638"/>
                  <a:gd name="T7" fmla="*/ 1298 h 1699"/>
                  <a:gd name="T8" fmla="*/ 1123 w 1638"/>
                  <a:gd name="T9" fmla="*/ 1655 h 1699"/>
                  <a:gd name="T10" fmla="*/ 1151 w 1638"/>
                  <a:gd name="T11" fmla="*/ 1364 h 1699"/>
                  <a:gd name="T12" fmla="*/ 1446 w 1638"/>
                  <a:gd name="T13" fmla="*/ 1200 h 1699"/>
                  <a:gd name="T14" fmla="*/ 1465 w 1638"/>
                  <a:gd name="T15" fmla="*/ 1039 h 1699"/>
                  <a:gd name="T16" fmla="*/ 1465 w 1638"/>
                  <a:gd name="T17" fmla="*/ 822 h 1699"/>
                  <a:gd name="T18" fmla="*/ 1447 w 1638"/>
                  <a:gd name="T19" fmla="*/ 617 h 1699"/>
                  <a:gd name="T20" fmla="*/ 1498 w 1638"/>
                  <a:gd name="T21" fmla="*/ 709 h 1699"/>
                  <a:gd name="T22" fmla="*/ 1626 w 1638"/>
                  <a:gd name="T23" fmla="*/ 1024 h 1699"/>
                  <a:gd name="T24" fmla="*/ 487 w 1638"/>
                  <a:gd name="T25" fmla="*/ 628 h 1699"/>
                  <a:gd name="T26" fmla="*/ 528 w 1638"/>
                  <a:gd name="T27" fmla="*/ 536 h 1699"/>
                  <a:gd name="T28" fmla="*/ 621 w 1638"/>
                  <a:gd name="T29" fmla="*/ 499 h 1699"/>
                  <a:gd name="T30" fmla="*/ 610 w 1638"/>
                  <a:gd name="T31" fmla="*/ 404 h 1699"/>
                  <a:gd name="T32" fmla="*/ 666 w 1638"/>
                  <a:gd name="T33" fmla="*/ 319 h 1699"/>
                  <a:gd name="T34" fmla="*/ 647 w 1638"/>
                  <a:gd name="T35" fmla="*/ 220 h 1699"/>
                  <a:gd name="T36" fmla="*/ 588 w 1638"/>
                  <a:gd name="T37" fmla="*/ 118 h 1699"/>
                  <a:gd name="T38" fmla="*/ 512 w 1638"/>
                  <a:gd name="T39" fmla="*/ 52 h 1699"/>
                  <a:gd name="T40" fmla="*/ 414 w 1638"/>
                  <a:gd name="T41" fmla="*/ 69 h 1699"/>
                  <a:gd name="T42" fmla="*/ 333 w 1638"/>
                  <a:gd name="T43" fmla="*/ 0 h 1699"/>
                  <a:gd name="T44" fmla="*/ 252 w 1638"/>
                  <a:gd name="T45" fmla="*/ 69 h 1699"/>
                  <a:gd name="T46" fmla="*/ 154 w 1638"/>
                  <a:gd name="T47" fmla="*/ 52 h 1699"/>
                  <a:gd name="T48" fmla="*/ 78 w 1638"/>
                  <a:gd name="T49" fmla="*/ 118 h 1699"/>
                  <a:gd name="T50" fmla="*/ 19 w 1638"/>
                  <a:gd name="T51" fmla="*/ 220 h 1699"/>
                  <a:gd name="T52" fmla="*/ 0 w 1638"/>
                  <a:gd name="T53" fmla="*/ 318 h 1699"/>
                  <a:gd name="T54" fmla="*/ 56 w 1638"/>
                  <a:gd name="T55" fmla="*/ 404 h 1699"/>
                  <a:gd name="T56" fmla="*/ 45 w 1638"/>
                  <a:gd name="T57" fmla="*/ 499 h 1699"/>
                  <a:gd name="T58" fmla="*/ 138 w 1638"/>
                  <a:gd name="T59" fmla="*/ 536 h 1699"/>
                  <a:gd name="T60" fmla="*/ 179 w 1638"/>
                  <a:gd name="T61" fmla="*/ 628 h 1699"/>
                  <a:gd name="T62" fmla="*/ 274 w 1638"/>
                  <a:gd name="T63" fmla="*/ 661 h 1699"/>
                  <a:gd name="T64" fmla="*/ 392 w 1638"/>
                  <a:gd name="T65" fmla="*/ 661 h 1699"/>
                  <a:gd name="T66" fmla="*/ 310 w 1638"/>
                  <a:gd name="T67" fmla="*/ 565 h 1699"/>
                  <a:gd name="T68" fmla="*/ 234 w 1638"/>
                  <a:gd name="T69" fmla="*/ 604 h 1699"/>
                  <a:gd name="T70" fmla="*/ 200 w 1638"/>
                  <a:gd name="T71" fmla="*/ 528 h 1699"/>
                  <a:gd name="T72" fmla="*/ 96 w 1638"/>
                  <a:gd name="T73" fmla="*/ 498 h 1699"/>
                  <a:gd name="T74" fmla="*/ 105 w 1638"/>
                  <a:gd name="T75" fmla="*/ 413 h 1699"/>
                  <a:gd name="T76" fmla="*/ 91 w 1638"/>
                  <a:gd name="T77" fmla="*/ 334 h 1699"/>
                  <a:gd name="T78" fmla="*/ 54 w 1638"/>
                  <a:gd name="T79" fmla="*/ 258 h 1699"/>
                  <a:gd name="T80" fmla="*/ 141 w 1638"/>
                  <a:gd name="T81" fmla="*/ 193 h 1699"/>
                  <a:gd name="T82" fmla="*/ 148 w 1638"/>
                  <a:gd name="T83" fmla="*/ 112 h 1699"/>
                  <a:gd name="T84" fmla="*/ 233 w 1638"/>
                  <a:gd name="T85" fmla="*/ 123 h 1699"/>
                  <a:gd name="T86" fmla="*/ 308 w 1638"/>
                  <a:gd name="T87" fmla="*/ 45 h 1699"/>
                  <a:gd name="T88" fmla="*/ 381 w 1638"/>
                  <a:gd name="T89" fmla="*/ 106 h 1699"/>
                  <a:gd name="T90" fmla="*/ 444 w 1638"/>
                  <a:gd name="T91" fmla="*/ 127 h 1699"/>
                  <a:gd name="T92" fmla="*/ 537 w 1638"/>
                  <a:gd name="T93" fmla="*/ 129 h 1699"/>
                  <a:gd name="T94" fmla="*/ 554 w 1638"/>
                  <a:gd name="T95" fmla="*/ 238 h 1699"/>
                  <a:gd name="T96" fmla="*/ 617 w 1638"/>
                  <a:gd name="T97" fmla="*/ 283 h 1699"/>
                  <a:gd name="T98" fmla="*/ 575 w 1638"/>
                  <a:gd name="T99" fmla="*/ 346 h 1699"/>
                  <a:gd name="T100" fmla="*/ 594 w 1638"/>
                  <a:gd name="T101" fmla="*/ 455 h 1699"/>
                  <a:gd name="T102" fmla="*/ 514 w 1638"/>
                  <a:gd name="T103" fmla="*/ 489 h 1699"/>
                  <a:gd name="T104" fmla="*/ 455 w 1638"/>
                  <a:gd name="T105" fmla="*/ 535 h 1699"/>
                  <a:gd name="T106" fmla="*/ 407 w 1638"/>
                  <a:gd name="T107" fmla="*/ 612 h 1699"/>
                  <a:gd name="T108" fmla="*/ 511 w 1638"/>
                  <a:gd name="T109" fmla="*/ 334 h 1699"/>
                  <a:gd name="T110" fmla="*/ 333 w 1638"/>
                  <a:gd name="T111" fmla="*/ 512 h 1699"/>
                  <a:gd name="T112" fmla="*/ 333 w 1638"/>
                  <a:gd name="T113" fmla="*/ 468 h 1699"/>
                  <a:gd name="T114" fmla="*/ 467 w 1638"/>
                  <a:gd name="T115" fmla="*/ 334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8" h="1699">
                    <a:moveTo>
                      <a:pt x="1626" y="1024"/>
                    </a:moveTo>
                    <a:cubicBezTo>
                      <a:pt x="1618" y="1042"/>
                      <a:pt x="1577" y="1086"/>
                      <a:pt x="1486" y="1084"/>
                    </a:cubicBezTo>
                    <a:cubicBezTo>
                      <a:pt x="1488" y="1111"/>
                      <a:pt x="1490" y="1154"/>
                      <a:pt x="1490" y="1199"/>
                    </a:cubicBezTo>
                    <a:cubicBezTo>
                      <a:pt x="1490" y="1335"/>
                      <a:pt x="1473" y="1369"/>
                      <a:pt x="1459" y="1384"/>
                    </a:cubicBezTo>
                    <a:cubicBezTo>
                      <a:pt x="1445" y="1398"/>
                      <a:pt x="1412" y="1417"/>
                      <a:pt x="1282" y="1416"/>
                    </a:cubicBezTo>
                    <a:cubicBezTo>
                      <a:pt x="1246" y="1415"/>
                      <a:pt x="1198" y="1413"/>
                      <a:pt x="1167" y="1410"/>
                    </a:cubicBezTo>
                    <a:cubicBezTo>
                      <a:pt x="1167" y="1676"/>
                      <a:pt x="1167" y="1676"/>
                      <a:pt x="1167" y="1676"/>
                    </a:cubicBezTo>
                    <a:cubicBezTo>
                      <a:pt x="1167" y="1688"/>
                      <a:pt x="1158" y="1698"/>
                      <a:pt x="1147" y="1698"/>
                    </a:cubicBezTo>
                    <a:cubicBezTo>
                      <a:pt x="1144" y="1698"/>
                      <a:pt x="1128" y="1699"/>
                      <a:pt x="1104" y="1699"/>
                    </a:cubicBezTo>
                    <a:cubicBezTo>
                      <a:pt x="1016" y="1699"/>
                      <a:pt x="813" y="1690"/>
                      <a:pt x="680" y="1609"/>
                    </a:cubicBezTo>
                    <a:cubicBezTo>
                      <a:pt x="674" y="1606"/>
                      <a:pt x="670" y="1598"/>
                      <a:pt x="670" y="1591"/>
                    </a:cubicBezTo>
                    <a:cubicBezTo>
                      <a:pt x="670" y="1298"/>
                      <a:pt x="670" y="1298"/>
                      <a:pt x="670" y="1298"/>
                    </a:cubicBezTo>
                    <a:cubicBezTo>
                      <a:pt x="686" y="1311"/>
                      <a:pt x="701" y="1321"/>
                      <a:pt x="714" y="1327"/>
                    </a:cubicBezTo>
                    <a:cubicBezTo>
                      <a:pt x="714" y="1578"/>
                      <a:pt x="714" y="1578"/>
                      <a:pt x="714" y="1578"/>
                    </a:cubicBezTo>
                    <a:cubicBezTo>
                      <a:pt x="848" y="1652"/>
                      <a:pt x="1057" y="1656"/>
                      <a:pt x="1123" y="1655"/>
                    </a:cubicBezTo>
                    <a:cubicBezTo>
                      <a:pt x="1123" y="1385"/>
                      <a:pt x="1123" y="1385"/>
                      <a:pt x="1123" y="1385"/>
                    </a:cubicBezTo>
                    <a:cubicBezTo>
                      <a:pt x="1123" y="1378"/>
                      <a:pt x="1127" y="1371"/>
                      <a:pt x="1133" y="1367"/>
                    </a:cubicBezTo>
                    <a:cubicBezTo>
                      <a:pt x="1139" y="1364"/>
                      <a:pt x="1145" y="1363"/>
                      <a:pt x="1151" y="1364"/>
                    </a:cubicBezTo>
                    <a:cubicBezTo>
                      <a:pt x="1160" y="1366"/>
                      <a:pt x="1222" y="1371"/>
                      <a:pt x="1288" y="1372"/>
                    </a:cubicBezTo>
                    <a:cubicBezTo>
                      <a:pt x="1406" y="1372"/>
                      <a:pt x="1425" y="1355"/>
                      <a:pt x="1427" y="1354"/>
                    </a:cubicBezTo>
                    <a:cubicBezTo>
                      <a:pt x="1429" y="1352"/>
                      <a:pt x="1446" y="1331"/>
                      <a:pt x="1446" y="1200"/>
                    </a:cubicBezTo>
                    <a:cubicBezTo>
                      <a:pt x="1446" y="1129"/>
                      <a:pt x="1441" y="1063"/>
                      <a:pt x="1440" y="1062"/>
                    </a:cubicBezTo>
                    <a:cubicBezTo>
                      <a:pt x="1440" y="1056"/>
                      <a:pt x="1442" y="1049"/>
                      <a:pt x="1447" y="1045"/>
                    </a:cubicBezTo>
                    <a:cubicBezTo>
                      <a:pt x="1452" y="1040"/>
                      <a:pt x="1458" y="1038"/>
                      <a:pt x="1465" y="1039"/>
                    </a:cubicBezTo>
                    <a:cubicBezTo>
                      <a:pt x="1543" y="1047"/>
                      <a:pt x="1577" y="1019"/>
                      <a:pt x="1584" y="1008"/>
                    </a:cubicBezTo>
                    <a:cubicBezTo>
                      <a:pt x="1583" y="999"/>
                      <a:pt x="1571" y="971"/>
                      <a:pt x="1541" y="942"/>
                    </a:cubicBezTo>
                    <a:cubicBezTo>
                      <a:pt x="1499" y="900"/>
                      <a:pt x="1473" y="840"/>
                      <a:pt x="1465" y="822"/>
                    </a:cubicBezTo>
                    <a:cubicBezTo>
                      <a:pt x="1457" y="803"/>
                      <a:pt x="1456" y="765"/>
                      <a:pt x="1455" y="710"/>
                    </a:cubicBezTo>
                    <a:cubicBezTo>
                      <a:pt x="1454" y="689"/>
                      <a:pt x="1453" y="668"/>
                      <a:pt x="1452" y="654"/>
                    </a:cubicBezTo>
                    <a:cubicBezTo>
                      <a:pt x="1451" y="643"/>
                      <a:pt x="1449" y="631"/>
                      <a:pt x="1447" y="617"/>
                    </a:cubicBezTo>
                    <a:cubicBezTo>
                      <a:pt x="1461" y="604"/>
                      <a:pt x="1474" y="591"/>
                      <a:pt x="1485" y="578"/>
                    </a:cubicBezTo>
                    <a:cubicBezTo>
                      <a:pt x="1490" y="603"/>
                      <a:pt x="1494" y="631"/>
                      <a:pt x="1496" y="650"/>
                    </a:cubicBezTo>
                    <a:cubicBezTo>
                      <a:pt x="1497" y="666"/>
                      <a:pt x="1498" y="687"/>
                      <a:pt x="1498" y="709"/>
                    </a:cubicBezTo>
                    <a:cubicBezTo>
                      <a:pt x="1499" y="744"/>
                      <a:pt x="1501" y="792"/>
                      <a:pt x="1506" y="805"/>
                    </a:cubicBezTo>
                    <a:cubicBezTo>
                      <a:pt x="1519" y="838"/>
                      <a:pt x="1543" y="882"/>
                      <a:pt x="1572" y="911"/>
                    </a:cubicBezTo>
                    <a:cubicBezTo>
                      <a:pt x="1607" y="945"/>
                      <a:pt x="1638" y="995"/>
                      <a:pt x="1626" y="1024"/>
                    </a:cubicBezTo>
                    <a:close/>
                    <a:moveTo>
                      <a:pt x="405" y="658"/>
                    </a:moveTo>
                    <a:cubicBezTo>
                      <a:pt x="424" y="653"/>
                      <a:pt x="446" y="646"/>
                      <a:pt x="446" y="645"/>
                    </a:cubicBezTo>
                    <a:cubicBezTo>
                      <a:pt x="447" y="645"/>
                      <a:pt x="469" y="637"/>
                      <a:pt x="487" y="628"/>
                    </a:cubicBezTo>
                    <a:cubicBezTo>
                      <a:pt x="498" y="622"/>
                      <a:pt x="498" y="622"/>
                      <a:pt x="498" y="622"/>
                    </a:cubicBezTo>
                    <a:cubicBezTo>
                      <a:pt x="499" y="559"/>
                      <a:pt x="499" y="559"/>
                      <a:pt x="499" y="559"/>
                    </a:cubicBezTo>
                    <a:cubicBezTo>
                      <a:pt x="509" y="552"/>
                      <a:pt x="519" y="545"/>
                      <a:pt x="528" y="536"/>
                    </a:cubicBezTo>
                    <a:cubicBezTo>
                      <a:pt x="589" y="546"/>
                      <a:pt x="589" y="546"/>
                      <a:pt x="589" y="546"/>
                    </a:cubicBezTo>
                    <a:cubicBezTo>
                      <a:pt x="597" y="536"/>
                      <a:pt x="597" y="536"/>
                      <a:pt x="597" y="536"/>
                    </a:cubicBezTo>
                    <a:cubicBezTo>
                      <a:pt x="609" y="520"/>
                      <a:pt x="620" y="500"/>
                      <a:pt x="621" y="499"/>
                    </a:cubicBezTo>
                    <a:cubicBezTo>
                      <a:pt x="621" y="498"/>
                      <a:pt x="633" y="478"/>
                      <a:pt x="640" y="460"/>
                    </a:cubicBezTo>
                    <a:cubicBezTo>
                      <a:pt x="646" y="448"/>
                      <a:pt x="646" y="448"/>
                      <a:pt x="646" y="448"/>
                    </a:cubicBezTo>
                    <a:cubicBezTo>
                      <a:pt x="610" y="404"/>
                      <a:pt x="610" y="404"/>
                      <a:pt x="610" y="404"/>
                    </a:cubicBezTo>
                    <a:cubicBezTo>
                      <a:pt x="614" y="390"/>
                      <a:pt x="617" y="375"/>
                      <a:pt x="618" y="360"/>
                    </a:cubicBezTo>
                    <a:cubicBezTo>
                      <a:pt x="666" y="332"/>
                      <a:pt x="666" y="332"/>
                      <a:pt x="666" y="332"/>
                    </a:cubicBezTo>
                    <a:cubicBezTo>
                      <a:pt x="666" y="319"/>
                      <a:pt x="666" y="319"/>
                      <a:pt x="666" y="319"/>
                    </a:cubicBezTo>
                    <a:cubicBezTo>
                      <a:pt x="664" y="299"/>
                      <a:pt x="660" y="276"/>
                      <a:pt x="660" y="275"/>
                    </a:cubicBezTo>
                    <a:cubicBezTo>
                      <a:pt x="660" y="274"/>
                      <a:pt x="656" y="252"/>
                      <a:pt x="650" y="233"/>
                    </a:cubicBezTo>
                    <a:cubicBezTo>
                      <a:pt x="647" y="220"/>
                      <a:pt x="647" y="220"/>
                      <a:pt x="647" y="220"/>
                    </a:cubicBezTo>
                    <a:cubicBezTo>
                      <a:pt x="588" y="209"/>
                      <a:pt x="588" y="209"/>
                      <a:pt x="588" y="209"/>
                    </a:cubicBezTo>
                    <a:cubicBezTo>
                      <a:pt x="582" y="197"/>
                      <a:pt x="575" y="186"/>
                      <a:pt x="567" y="176"/>
                    </a:cubicBezTo>
                    <a:cubicBezTo>
                      <a:pt x="588" y="118"/>
                      <a:pt x="588" y="118"/>
                      <a:pt x="588" y="118"/>
                    </a:cubicBezTo>
                    <a:cubicBezTo>
                      <a:pt x="579" y="108"/>
                      <a:pt x="579" y="108"/>
                      <a:pt x="579" y="108"/>
                    </a:cubicBezTo>
                    <a:cubicBezTo>
                      <a:pt x="565" y="94"/>
                      <a:pt x="547" y="79"/>
                      <a:pt x="547" y="78"/>
                    </a:cubicBezTo>
                    <a:cubicBezTo>
                      <a:pt x="546" y="78"/>
                      <a:pt x="528" y="63"/>
                      <a:pt x="512" y="52"/>
                    </a:cubicBezTo>
                    <a:cubicBezTo>
                      <a:pt x="501" y="45"/>
                      <a:pt x="501" y="45"/>
                      <a:pt x="501" y="45"/>
                    </a:cubicBezTo>
                    <a:cubicBezTo>
                      <a:pt x="441" y="78"/>
                      <a:pt x="441" y="78"/>
                      <a:pt x="441" y="78"/>
                    </a:cubicBezTo>
                    <a:cubicBezTo>
                      <a:pt x="432" y="75"/>
                      <a:pt x="423" y="72"/>
                      <a:pt x="414" y="69"/>
                    </a:cubicBezTo>
                    <a:cubicBezTo>
                      <a:pt x="390" y="4"/>
                      <a:pt x="390" y="4"/>
                      <a:pt x="390" y="4"/>
                    </a:cubicBezTo>
                    <a:cubicBezTo>
                      <a:pt x="377" y="3"/>
                      <a:pt x="377" y="3"/>
                      <a:pt x="377" y="3"/>
                    </a:cubicBezTo>
                    <a:cubicBezTo>
                      <a:pt x="357" y="0"/>
                      <a:pt x="334" y="0"/>
                      <a:pt x="333" y="0"/>
                    </a:cubicBezTo>
                    <a:cubicBezTo>
                      <a:pt x="332" y="0"/>
                      <a:pt x="309" y="0"/>
                      <a:pt x="290" y="3"/>
                    </a:cubicBezTo>
                    <a:cubicBezTo>
                      <a:pt x="276" y="4"/>
                      <a:pt x="276" y="4"/>
                      <a:pt x="276" y="4"/>
                    </a:cubicBezTo>
                    <a:cubicBezTo>
                      <a:pt x="252" y="69"/>
                      <a:pt x="252" y="69"/>
                      <a:pt x="252" y="69"/>
                    </a:cubicBezTo>
                    <a:cubicBezTo>
                      <a:pt x="243" y="72"/>
                      <a:pt x="234" y="75"/>
                      <a:pt x="225" y="78"/>
                    </a:cubicBezTo>
                    <a:cubicBezTo>
                      <a:pt x="165" y="45"/>
                      <a:pt x="165" y="45"/>
                      <a:pt x="165" y="45"/>
                    </a:cubicBezTo>
                    <a:cubicBezTo>
                      <a:pt x="154" y="52"/>
                      <a:pt x="154" y="52"/>
                      <a:pt x="154" y="52"/>
                    </a:cubicBezTo>
                    <a:cubicBezTo>
                      <a:pt x="138" y="63"/>
                      <a:pt x="120" y="77"/>
                      <a:pt x="119" y="78"/>
                    </a:cubicBezTo>
                    <a:cubicBezTo>
                      <a:pt x="119" y="79"/>
                      <a:pt x="101" y="93"/>
                      <a:pt x="88" y="108"/>
                    </a:cubicBezTo>
                    <a:cubicBezTo>
                      <a:pt x="78" y="118"/>
                      <a:pt x="78" y="118"/>
                      <a:pt x="78" y="118"/>
                    </a:cubicBezTo>
                    <a:cubicBezTo>
                      <a:pt x="99" y="176"/>
                      <a:pt x="99" y="176"/>
                      <a:pt x="99" y="176"/>
                    </a:cubicBezTo>
                    <a:cubicBezTo>
                      <a:pt x="91" y="186"/>
                      <a:pt x="84" y="197"/>
                      <a:pt x="78" y="209"/>
                    </a:cubicBezTo>
                    <a:cubicBezTo>
                      <a:pt x="19" y="220"/>
                      <a:pt x="19" y="220"/>
                      <a:pt x="19" y="220"/>
                    </a:cubicBezTo>
                    <a:cubicBezTo>
                      <a:pt x="16" y="232"/>
                      <a:pt x="16" y="232"/>
                      <a:pt x="16" y="232"/>
                    </a:cubicBezTo>
                    <a:cubicBezTo>
                      <a:pt x="10" y="251"/>
                      <a:pt x="6" y="274"/>
                      <a:pt x="6" y="275"/>
                    </a:cubicBezTo>
                    <a:cubicBezTo>
                      <a:pt x="5" y="276"/>
                      <a:pt x="1" y="298"/>
                      <a:pt x="0" y="318"/>
                    </a:cubicBezTo>
                    <a:cubicBezTo>
                      <a:pt x="0" y="332"/>
                      <a:pt x="0" y="332"/>
                      <a:pt x="0" y="332"/>
                    </a:cubicBezTo>
                    <a:cubicBezTo>
                      <a:pt x="48" y="360"/>
                      <a:pt x="48" y="360"/>
                      <a:pt x="48" y="360"/>
                    </a:cubicBezTo>
                    <a:cubicBezTo>
                      <a:pt x="50" y="375"/>
                      <a:pt x="52" y="390"/>
                      <a:pt x="56" y="404"/>
                    </a:cubicBezTo>
                    <a:cubicBezTo>
                      <a:pt x="20" y="448"/>
                      <a:pt x="20" y="448"/>
                      <a:pt x="20" y="448"/>
                    </a:cubicBezTo>
                    <a:cubicBezTo>
                      <a:pt x="25" y="460"/>
                      <a:pt x="25" y="460"/>
                      <a:pt x="25" y="460"/>
                    </a:cubicBezTo>
                    <a:cubicBezTo>
                      <a:pt x="33" y="478"/>
                      <a:pt x="44" y="498"/>
                      <a:pt x="45" y="499"/>
                    </a:cubicBezTo>
                    <a:cubicBezTo>
                      <a:pt x="45" y="500"/>
                      <a:pt x="57" y="520"/>
                      <a:pt x="69" y="535"/>
                    </a:cubicBezTo>
                    <a:cubicBezTo>
                      <a:pt x="77" y="546"/>
                      <a:pt x="77" y="546"/>
                      <a:pt x="77" y="546"/>
                    </a:cubicBezTo>
                    <a:cubicBezTo>
                      <a:pt x="138" y="536"/>
                      <a:pt x="138" y="536"/>
                      <a:pt x="138" y="536"/>
                    </a:cubicBezTo>
                    <a:cubicBezTo>
                      <a:pt x="147" y="544"/>
                      <a:pt x="156" y="552"/>
                      <a:pt x="166" y="559"/>
                    </a:cubicBezTo>
                    <a:cubicBezTo>
                      <a:pt x="167" y="622"/>
                      <a:pt x="167" y="622"/>
                      <a:pt x="167" y="622"/>
                    </a:cubicBezTo>
                    <a:cubicBezTo>
                      <a:pt x="179" y="628"/>
                      <a:pt x="179" y="628"/>
                      <a:pt x="179" y="628"/>
                    </a:cubicBezTo>
                    <a:cubicBezTo>
                      <a:pt x="197" y="637"/>
                      <a:pt x="218" y="645"/>
                      <a:pt x="219" y="645"/>
                    </a:cubicBezTo>
                    <a:cubicBezTo>
                      <a:pt x="220" y="645"/>
                      <a:pt x="242" y="653"/>
                      <a:pt x="261" y="658"/>
                    </a:cubicBezTo>
                    <a:cubicBezTo>
                      <a:pt x="274" y="661"/>
                      <a:pt x="274" y="661"/>
                      <a:pt x="274" y="661"/>
                    </a:cubicBezTo>
                    <a:cubicBezTo>
                      <a:pt x="317" y="610"/>
                      <a:pt x="317" y="610"/>
                      <a:pt x="317" y="610"/>
                    </a:cubicBezTo>
                    <a:cubicBezTo>
                      <a:pt x="328" y="611"/>
                      <a:pt x="338" y="611"/>
                      <a:pt x="348" y="610"/>
                    </a:cubicBezTo>
                    <a:cubicBezTo>
                      <a:pt x="392" y="661"/>
                      <a:pt x="392" y="661"/>
                      <a:pt x="392" y="661"/>
                    </a:cubicBezTo>
                    <a:lnTo>
                      <a:pt x="405" y="658"/>
                    </a:lnTo>
                    <a:close/>
                    <a:moveTo>
                      <a:pt x="356" y="565"/>
                    </a:moveTo>
                    <a:cubicBezTo>
                      <a:pt x="340" y="567"/>
                      <a:pt x="325" y="567"/>
                      <a:pt x="310" y="565"/>
                    </a:cubicBezTo>
                    <a:cubicBezTo>
                      <a:pt x="299" y="564"/>
                      <a:pt x="299" y="564"/>
                      <a:pt x="299" y="564"/>
                    </a:cubicBezTo>
                    <a:cubicBezTo>
                      <a:pt x="258" y="612"/>
                      <a:pt x="258" y="612"/>
                      <a:pt x="258" y="612"/>
                    </a:cubicBezTo>
                    <a:cubicBezTo>
                      <a:pt x="245" y="608"/>
                      <a:pt x="234" y="604"/>
                      <a:pt x="234" y="604"/>
                    </a:cubicBezTo>
                    <a:cubicBezTo>
                      <a:pt x="234" y="604"/>
                      <a:pt x="223" y="600"/>
                      <a:pt x="211" y="594"/>
                    </a:cubicBezTo>
                    <a:cubicBezTo>
                      <a:pt x="210" y="535"/>
                      <a:pt x="210" y="535"/>
                      <a:pt x="210" y="535"/>
                    </a:cubicBezTo>
                    <a:cubicBezTo>
                      <a:pt x="200" y="528"/>
                      <a:pt x="200" y="528"/>
                      <a:pt x="200" y="528"/>
                    </a:cubicBezTo>
                    <a:cubicBezTo>
                      <a:pt x="186" y="519"/>
                      <a:pt x="172" y="509"/>
                      <a:pt x="160" y="497"/>
                    </a:cubicBezTo>
                    <a:cubicBezTo>
                      <a:pt x="152" y="489"/>
                      <a:pt x="152" y="489"/>
                      <a:pt x="152" y="489"/>
                    </a:cubicBezTo>
                    <a:cubicBezTo>
                      <a:pt x="96" y="498"/>
                      <a:pt x="96" y="498"/>
                      <a:pt x="96" y="498"/>
                    </a:cubicBezTo>
                    <a:cubicBezTo>
                      <a:pt x="89" y="487"/>
                      <a:pt x="83" y="477"/>
                      <a:pt x="83" y="477"/>
                    </a:cubicBezTo>
                    <a:cubicBezTo>
                      <a:pt x="83" y="477"/>
                      <a:pt x="77" y="466"/>
                      <a:pt x="71" y="455"/>
                    </a:cubicBezTo>
                    <a:cubicBezTo>
                      <a:pt x="105" y="413"/>
                      <a:pt x="105" y="413"/>
                      <a:pt x="105" y="413"/>
                    </a:cubicBezTo>
                    <a:cubicBezTo>
                      <a:pt x="101" y="402"/>
                      <a:pt x="101" y="402"/>
                      <a:pt x="101" y="402"/>
                    </a:cubicBezTo>
                    <a:cubicBezTo>
                      <a:pt x="96" y="384"/>
                      <a:pt x="92" y="365"/>
                      <a:pt x="91" y="346"/>
                    </a:cubicBezTo>
                    <a:cubicBezTo>
                      <a:pt x="91" y="334"/>
                      <a:pt x="91" y="334"/>
                      <a:pt x="91" y="334"/>
                    </a:cubicBezTo>
                    <a:cubicBezTo>
                      <a:pt x="45" y="308"/>
                      <a:pt x="45" y="308"/>
                      <a:pt x="45" y="308"/>
                    </a:cubicBezTo>
                    <a:cubicBezTo>
                      <a:pt x="47" y="294"/>
                      <a:pt x="49" y="283"/>
                      <a:pt x="49" y="283"/>
                    </a:cubicBezTo>
                    <a:cubicBezTo>
                      <a:pt x="49" y="282"/>
                      <a:pt x="51" y="271"/>
                      <a:pt x="54" y="258"/>
                    </a:cubicBezTo>
                    <a:cubicBezTo>
                      <a:pt x="108" y="248"/>
                      <a:pt x="108" y="248"/>
                      <a:pt x="108" y="248"/>
                    </a:cubicBezTo>
                    <a:cubicBezTo>
                      <a:pt x="113" y="238"/>
                      <a:pt x="113" y="238"/>
                      <a:pt x="113" y="238"/>
                    </a:cubicBezTo>
                    <a:cubicBezTo>
                      <a:pt x="120" y="222"/>
                      <a:pt x="130" y="207"/>
                      <a:pt x="141" y="193"/>
                    </a:cubicBezTo>
                    <a:cubicBezTo>
                      <a:pt x="148" y="184"/>
                      <a:pt x="148" y="184"/>
                      <a:pt x="148" y="184"/>
                    </a:cubicBezTo>
                    <a:cubicBezTo>
                      <a:pt x="129" y="129"/>
                      <a:pt x="129" y="129"/>
                      <a:pt x="129" y="129"/>
                    </a:cubicBezTo>
                    <a:cubicBezTo>
                      <a:pt x="138" y="120"/>
                      <a:pt x="148" y="112"/>
                      <a:pt x="148" y="112"/>
                    </a:cubicBezTo>
                    <a:cubicBezTo>
                      <a:pt x="148" y="112"/>
                      <a:pt x="157" y="104"/>
                      <a:pt x="168" y="96"/>
                    </a:cubicBezTo>
                    <a:cubicBezTo>
                      <a:pt x="223" y="127"/>
                      <a:pt x="223" y="127"/>
                      <a:pt x="223" y="127"/>
                    </a:cubicBezTo>
                    <a:cubicBezTo>
                      <a:pt x="233" y="123"/>
                      <a:pt x="233" y="123"/>
                      <a:pt x="233" y="123"/>
                    </a:cubicBezTo>
                    <a:cubicBezTo>
                      <a:pt x="246" y="117"/>
                      <a:pt x="260" y="112"/>
                      <a:pt x="274" y="109"/>
                    </a:cubicBezTo>
                    <a:cubicBezTo>
                      <a:pt x="285" y="106"/>
                      <a:pt x="285" y="106"/>
                      <a:pt x="285" y="106"/>
                    </a:cubicBezTo>
                    <a:cubicBezTo>
                      <a:pt x="308" y="45"/>
                      <a:pt x="308" y="45"/>
                      <a:pt x="308" y="45"/>
                    </a:cubicBezTo>
                    <a:cubicBezTo>
                      <a:pt x="321" y="44"/>
                      <a:pt x="333" y="44"/>
                      <a:pt x="333" y="44"/>
                    </a:cubicBezTo>
                    <a:cubicBezTo>
                      <a:pt x="333" y="44"/>
                      <a:pt x="345" y="44"/>
                      <a:pt x="358" y="45"/>
                    </a:cubicBezTo>
                    <a:cubicBezTo>
                      <a:pt x="381" y="106"/>
                      <a:pt x="381" y="106"/>
                      <a:pt x="381" y="106"/>
                    </a:cubicBezTo>
                    <a:cubicBezTo>
                      <a:pt x="393" y="109"/>
                      <a:pt x="393" y="109"/>
                      <a:pt x="393" y="109"/>
                    </a:cubicBezTo>
                    <a:cubicBezTo>
                      <a:pt x="407" y="112"/>
                      <a:pt x="420" y="117"/>
                      <a:pt x="434" y="123"/>
                    </a:cubicBezTo>
                    <a:cubicBezTo>
                      <a:pt x="444" y="127"/>
                      <a:pt x="444" y="127"/>
                      <a:pt x="444" y="127"/>
                    </a:cubicBezTo>
                    <a:cubicBezTo>
                      <a:pt x="499" y="96"/>
                      <a:pt x="499" y="96"/>
                      <a:pt x="499" y="96"/>
                    </a:cubicBezTo>
                    <a:cubicBezTo>
                      <a:pt x="509" y="104"/>
                      <a:pt x="518" y="112"/>
                      <a:pt x="518" y="112"/>
                    </a:cubicBezTo>
                    <a:cubicBezTo>
                      <a:pt x="519" y="112"/>
                      <a:pt x="528" y="120"/>
                      <a:pt x="537" y="129"/>
                    </a:cubicBezTo>
                    <a:cubicBezTo>
                      <a:pt x="518" y="184"/>
                      <a:pt x="518" y="184"/>
                      <a:pt x="518" y="184"/>
                    </a:cubicBezTo>
                    <a:cubicBezTo>
                      <a:pt x="526" y="193"/>
                      <a:pt x="526" y="193"/>
                      <a:pt x="526" y="193"/>
                    </a:cubicBezTo>
                    <a:cubicBezTo>
                      <a:pt x="537" y="207"/>
                      <a:pt x="546" y="222"/>
                      <a:pt x="554" y="238"/>
                    </a:cubicBezTo>
                    <a:cubicBezTo>
                      <a:pt x="558" y="248"/>
                      <a:pt x="558" y="248"/>
                      <a:pt x="558" y="248"/>
                    </a:cubicBezTo>
                    <a:cubicBezTo>
                      <a:pt x="612" y="258"/>
                      <a:pt x="612" y="258"/>
                      <a:pt x="612" y="258"/>
                    </a:cubicBezTo>
                    <a:cubicBezTo>
                      <a:pt x="615" y="271"/>
                      <a:pt x="617" y="283"/>
                      <a:pt x="617" y="283"/>
                    </a:cubicBezTo>
                    <a:cubicBezTo>
                      <a:pt x="617" y="283"/>
                      <a:pt x="619" y="295"/>
                      <a:pt x="620" y="308"/>
                    </a:cubicBezTo>
                    <a:cubicBezTo>
                      <a:pt x="576" y="334"/>
                      <a:pt x="576" y="334"/>
                      <a:pt x="576" y="334"/>
                    </a:cubicBezTo>
                    <a:cubicBezTo>
                      <a:pt x="575" y="346"/>
                      <a:pt x="575" y="346"/>
                      <a:pt x="575" y="346"/>
                    </a:cubicBezTo>
                    <a:cubicBezTo>
                      <a:pt x="574" y="365"/>
                      <a:pt x="570" y="384"/>
                      <a:pt x="565" y="403"/>
                    </a:cubicBezTo>
                    <a:cubicBezTo>
                      <a:pt x="561" y="414"/>
                      <a:pt x="561" y="414"/>
                      <a:pt x="561" y="414"/>
                    </a:cubicBezTo>
                    <a:cubicBezTo>
                      <a:pt x="594" y="455"/>
                      <a:pt x="594" y="455"/>
                      <a:pt x="594" y="455"/>
                    </a:cubicBezTo>
                    <a:cubicBezTo>
                      <a:pt x="589" y="467"/>
                      <a:pt x="583" y="477"/>
                      <a:pt x="583" y="477"/>
                    </a:cubicBezTo>
                    <a:cubicBezTo>
                      <a:pt x="583" y="477"/>
                      <a:pt x="577" y="488"/>
                      <a:pt x="569" y="499"/>
                    </a:cubicBezTo>
                    <a:cubicBezTo>
                      <a:pt x="514" y="489"/>
                      <a:pt x="514" y="489"/>
                      <a:pt x="514" y="489"/>
                    </a:cubicBezTo>
                    <a:cubicBezTo>
                      <a:pt x="506" y="497"/>
                      <a:pt x="506" y="497"/>
                      <a:pt x="506" y="497"/>
                    </a:cubicBezTo>
                    <a:cubicBezTo>
                      <a:pt x="493" y="509"/>
                      <a:pt x="480" y="519"/>
                      <a:pt x="466" y="529"/>
                    </a:cubicBezTo>
                    <a:cubicBezTo>
                      <a:pt x="455" y="535"/>
                      <a:pt x="455" y="535"/>
                      <a:pt x="455" y="535"/>
                    </a:cubicBezTo>
                    <a:cubicBezTo>
                      <a:pt x="455" y="594"/>
                      <a:pt x="455" y="594"/>
                      <a:pt x="455" y="594"/>
                    </a:cubicBezTo>
                    <a:cubicBezTo>
                      <a:pt x="443" y="600"/>
                      <a:pt x="432" y="604"/>
                      <a:pt x="431" y="604"/>
                    </a:cubicBezTo>
                    <a:cubicBezTo>
                      <a:pt x="431" y="604"/>
                      <a:pt x="420" y="608"/>
                      <a:pt x="407" y="612"/>
                    </a:cubicBezTo>
                    <a:cubicBezTo>
                      <a:pt x="367" y="564"/>
                      <a:pt x="367" y="564"/>
                      <a:pt x="367" y="564"/>
                    </a:cubicBezTo>
                    <a:lnTo>
                      <a:pt x="356" y="565"/>
                    </a:lnTo>
                    <a:close/>
                    <a:moveTo>
                      <a:pt x="511" y="334"/>
                    </a:moveTo>
                    <a:cubicBezTo>
                      <a:pt x="511" y="236"/>
                      <a:pt x="431" y="156"/>
                      <a:pt x="333" y="156"/>
                    </a:cubicBezTo>
                    <a:cubicBezTo>
                      <a:pt x="235" y="156"/>
                      <a:pt x="155" y="236"/>
                      <a:pt x="155" y="334"/>
                    </a:cubicBezTo>
                    <a:cubicBezTo>
                      <a:pt x="155" y="432"/>
                      <a:pt x="235" y="512"/>
                      <a:pt x="333" y="512"/>
                    </a:cubicBezTo>
                    <a:cubicBezTo>
                      <a:pt x="431" y="512"/>
                      <a:pt x="511" y="432"/>
                      <a:pt x="511" y="334"/>
                    </a:cubicBezTo>
                    <a:close/>
                    <a:moveTo>
                      <a:pt x="467" y="334"/>
                    </a:moveTo>
                    <a:cubicBezTo>
                      <a:pt x="467" y="408"/>
                      <a:pt x="407" y="468"/>
                      <a:pt x="333" y="468"/>
                    </a:cubicBezTo>
                    <a:cubicBezTo>
                      <a:pt x="259" y="468"/>
                      <a:pt x="199" y="408"/>
                      <a:pt x="199" y="334"/>
                    </a:cubicBezTo>
                    <a:cubicBezTo>
                      <a:pt x="199" y="260"/>
                      <a:pt x="259" y="200"/>
                      <a:pt x="333" y="200"/>
                    </a:cubicBezTo>
                    <a:cubicBezTo>
                      <a:pt x="407" y="200"/>
                      <a:pt x="467" y="260"/>
                      <a:pt x="467" y="33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p:cNvGrpSpPr/>
          <p:nvPr/>
        </p:nvGrpSpPr>
        <p:grpSpPr>
          <a:xfrm>
            <a:off x="6528867" y="3260155"/>
            <a:ext cx="5056753" cy="1323439"/>
            <a:chOff x="6528867" y="3183862"/>
            <a:chExt cx="5056753" cy="1323439"/>
          </a:xfrm>
        </p:grpSpPr>
        <p:sp>
          <p:nvSpPr>
            <p:cNvPr id="41" name="Oval 40"/>
            <p:cNvSpPr/>
            <p:nvPr/>
          </p:nvSpPr>
          <p:spPr>
            <a:xfrm>
              <a:off x="6528867" y="3422697"/>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48" name="Rectangle 47"/>
            <p:cNvSpPr/>
            <p:nvPr/>
          </p:nvSpPr>
          <p:spPr>
            <a:xfrm>
              <a:off x="7482250" y="3183862"/>
              <a:ext cx="4103370" cy="1323439"/>
            </a:xfrm>
            <a:prstGeom prst="rect">
              <a:avLst/>
            </a:prstGeom>
          </p:spPr>
          <p:txBody>
            <a:bodyPr wrap="square">
              <a:spAutoFit/>
            </a:bodyPr>
            <a:lstStyle/>
            <a:p>
              <a:r>
                <a:rPr lang="en-US" sz="1600" dirty="0" smtClean="0">
                  <a:solidFill>
                    <a:srgbClr val="575757"/>
                  </a:solidFill>
                </a:rPr>
                <a:t>The instructions and documentation are in the </a:t>
              </a:r>
              <a:r>
                <a:rPr lang="en-US" sz="1600" dirty="0" smtClean="0">
                  <a:solidFill>
                    <a:srgbClr val="29BA74"/>
                  </a:solidFill>
                </a:rPr>
                <a:t>training-se</a:t>
              </a:r>
              <a:r>
                <a:rPr lang="en-US" sz="1600" dirty="0" smtClean="0">
                  <a:solidFill>
                    <a:srgbClr val="575757"/>
                  </a:solidFill>
                </a:rPr>
                <a:t> branch. Make sure you have set up the training environment with the </a:t>
              </a:r>
              <a:r>
                <a:rPr lang="en-US" sz="1600" dirty="0" smtClean="0">
                  <a:solidFill>
                    <a:srgbClr val="29BA74"/>
                  </a:solidFill>
                </a:rPr>
                <a:t>Prerequisites</a:t>
              </a:r>
              <a:r>
                <a:rPr lang="en-US" sz="1600" dirty="0" smtClean="0">
                  <a:solidFill>
                    <a:srgbClr val="575757"/>
                  </a:solidFill>
                </a:rPr>
                <a:t> and the </a:t>
              </a:r>
              <a:r>
                <a:rPr lang="en-US" sz="1600" dirty="0" smtClean="0">
                  <a:solidFill>
                    <a:srgbClr val="29BA74"/>
                  </a:solidFill>
                </a:rPr>
                <a:t>Getting started </a:t>
              </a:r>
              <a:r>
                <a:rPr lang="en-US" sz="1600" dirty="0" smtClean="0">
                  <a:solidFill>
                    <a:srgbClr val="575757"/>
                  </a:solidFill>
                </a:rPr>
                <a:t>from the </a:t>
              </a:r>
              <a:r>
                <a:rPr lang="en-US" sz="1600" dirty="0" smtClean="0">
                  <a:solidFill>
                    <a:srgbClr val="29BA74"/>
                  </a:solidFill>
                </a:rPr>
                <a:t>README.md</a:t>
              </a:r>
              <a:endParaRPr lang="en-US" sz="1600" dirty="0">
                <a:solidFill>
                  <a:srgbClr val="29BA74"/>
                </a:solidFill>
              </a:endParaRPr>
            </a:p>
          </p:txBody>
        </p:sp>
        <p:grpSp>
          <p:nvGrpSpPr>
            <p:cNvPr id="49" name="Group 48"/>
            <p:cNvGrpSpPr>
              <a:grpSpLocks noChangeAspect="1"/>
            </p:cNvGrpSpPr>
            <p:nvPr/>
          </p:nvGrpSpPr>
          <p:grpSpPr>
            <a:xfrm>
              <a:off x="6612462" y="3474133"/>
              <a:ext cx="685681" cy="685681"/>
              <a:chOff x="5273675" y="2606675"/>
              <a:chExt cx="1644650" cy="1644650"/>
            </a:xfrm>
          </p:grpSpPr>
          <p:sp>
            <p:nvSpPr>
              <p:cNvPr id="50"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p:cNvGrpSpPr/>
              <p:nvPr/>
            </p:nvGrpSpPr>
            <p:grpSpPr>
              <a:xfrm>
                <a:off x="5646738" y="2776540"/>
                <a:ext cx="898525" cy="1304923"/>
                <a:chOff x="5646738" y="2776540"/>
                <a:chExt cx="898525" cy="1304923"/>
              </a:xfrm>
            </p:grpSpPr>
            <p:sp>
              <p:nvSpPr>
                <p:cNvPr id="52" name="Freeform 51"/>
                <p:cNvSpPr>
                  <a:spLocks/>
                </p:cNvSpPr>
                <p:nvPr/>
              </p:nvSpPr>
              <p:spPr bwMode="auto">
                <a:xfrm>
                  <a:off x="5646738" y="2890838"/>
                  <a:ext cx="898525" cy="1190625"/>
                </a:xfrm>
                <a:custGeom>
                  <a:avLst/>
                  <a:gdLst>
                    <a:gd name="connsiteX0" fmla="*/ 311196 w 898525"/>
                    <a:gd name="connsiteY0" fmla="*/ 816042 h 1190625"/>
                    <a:gd name="connsiteX1" fmla="*/ 333306 w 898525"/>
                    <a:gd name="connsiteY1" fmla="*/ 816042 h 1190625"/>
                    <a:gd name="connsiteX2" fmla="*/ 333306 w 898525"/>
                    <a:gd name="connsiteY2" fmla="*/ 838143 h 1190625"/>
                    <a:gd name="connsiteX3" fmla="*/ 302637 w 898525"/>
                    <a:gd name="connsiteY3" fmla="*/ 868800 h 1190625"/>
                    <a:gd name="connsiteX4" fmla="*/ 271255 w 898525"/>
                    <a:gd name="connsiteY4" fmla="*/ 900170 h 1190625"/>
                    <a:gd name="connsiteX5" fmla="*/ 247006 w 898525"/>
                    <a:gd name="connsiteY5" fmla="*/ 924410 h 1190625"/>
                    <a:gd name="connsiteX6" fmla="*/ 236307 w 898525"/>
                    <a:gd name="connsiteY6" fmla="*/ 928688 h 1190625"/>
                    <a:gd name="connsiteX7" fmla="*/ 224896 w 898525"/>
                    <a:gd name="connsiteY7" fmla="*/ 924410 h 1190625"/>
                    <a:gd name="connsiteX8" fmla="*/ 197793 w 898525"/>
                    <a:gd name="connsiteY8" fmla="*/ 896605 h 1190625"/>
                    <a:gd name="connsiteX9" fmla="*/ 197793 w 898525"/>
                    <a:gd name="connsiteY9" fmla="*/ 874504 h 1190625"/>
                    <a:gd name="connsiteX10" fmla="*/ 219903 w 898525"/>
                    <a:gd name="connsiteY10" fmla="*/ 874504 h 1190625"/>
                    <a:gd name="connsiteX11" fmla="*/ 236307 w 898525"/>
                    <a:gd name="connsiteY11" fmla="*/ 890902 h 1190625"/>
                    <a:gd name="connsiteX12" fmla="*/ 269829 w 898525"/>
                    <a:gd name="connsiteY12" fmla="*/ 857393 h 1190625"/>
                    <a:gd name="connsiteX13" fmla="*/ 297645 w 898525"/>
                    <a:gd name="connsiteY13" fmla="*/ 829588 h 1190625"/>
                    <a:gd name="connsiteX14" fmla="*/ 311196 w 898525"/>
                    <a:gd name="connsiteY14" fmla="*/ 816042 h 1190625"/>
                    <a:gd name="connsiteX15" fmla="*/ 311196 w 898525"/>
                    <a:gd name="connsiteY15" fmla="*/ 539104 h 1190625"/>
                    <a:gd name="connsiteX16" fmla="*/ 333306 w 898525"/>
                    <a:gd name="connsiteY16" fmla="*/ 539104 h 1190625"/>
                    <a:gd name="connsiteX17" fmla="*/ 333306 w 898525"/>
                    <a:gd name="connsiteY17" fmla="*/ 561918 h 1190625"/>
                    <a:gd name="connsiteX18" fmla="*/ 302637 w 898525"/>
                    <a:gd name="connsiteY18" fmla="*/ 592575 h 1190625"/>
                    <a:gd name="connsiteX19" fmla="*/ 271255 w 898525"/>
                    <a:gd name="connsiteY19" fmla="*/ 623945 h 1190625"/>
                    <a:gd name="connsiteX20" fmla="*/ 247006 w 898525"/>
                    <a:gd name="connsiteY20" fmla="*/ 647472 h 1190625"/>
                    <a:gd name="connsiteX21" fmla="*/ 236307 w 898525"/>
                    <a:gd name="connsiteY21" fmla="*/ 652463 h 1190625"/>
                    <a:gd name="connsiteX22" fmla="*/ 224896 w 898525"/>
                    <a:gd name="connsiteY22" fmla="*/ 647472 h 1190625"/>
                    <a:gd name="connsiteX23" fmla="*/ 197793 w 898525"/>
                    <a:gd name="connsiteY23" fmla="*/ 620380 h 1190625"/>
                    <a:gd name="connsiteX24" fmla="*/ 197793 w 898525"/>
                    <a:gd name="connsiteY24" fmla="*/ 598279 h 1190625"/>
                    <a:gd name="connsiteX25" fmla="*/ 219903 w 898525"/>
                    <a:gd name="connsiteY25" fmla="*/ 598279 h 1190625"/>
                    <a:gd name="connsiteX26" fmla="*/ 236307 w 898525"/>
                    <a:gd name="connsiteY26" fmla="*/ 614677 h 1190625"/>
                    <a:gd name="connsiteX27" fmla="*/ 269829 w 898525"/>
                    <a:gd name="connsiteY27" fmla="*/ 581168 h 1190625"/>
                    <a:gd name="connsiteX28" fmla="*/ 297645 w 898525"/>
                    <a:gd name="connsiteY28" fmla="*/ 553363 h 1190625"/>
                    <a:gd name="connsiteX29" fmla="*/ 311196 w 898525"/>
                    <a:gd name="connsiteY29" fmla="*/ 539104 h 1190625"/>
                    <a:gd name="connsiteX30" fmla="*/ 311196 w 898525"/>
                    <a:gd name="connsiteY30" fmla="*/ 257242 h 1190625"/>
                    <a:gd name="connsiteX31" fmla="*/ 333306 w 898525"/>
                    <a:gd name="connsiteY31" fmla="*/ 257242 h 1190625"/>
                    <a:gd name="connsiteX32" fmla="*/ 333306 w 898525"/>
                    <a:gd name="connsiteY32" fmla="*/ 279343 h 1190625"/>
                    <a:gd name="connsiteX33" fmla="*/ 302637 w 898525"/>
                    <a:gd name="connsiteY33" fmla="*/ 310000 h 1190625"/>
                    <a:gd name="connsiteX34" fmla="*/ 271255 w 898525"/>
                    <a:gd name="connsiteY34" fmla="*/ 341370 h 1190625"/>
                    <a:gd name="connsiteX35" fmla="*/ 247006 w 898525"/>
                    <a:gd name="connsiteY35" fmla="*/ 365610 h 1190625"/>
                    <a:gd name="connsiteX36" fmla="*/ 236307 w 898525"/>
                    <a:gd name="connsiteY36" fmla="*/ 369888 h 1190625"/>
                    <a:gd name="connsiteX37" fmla="*/ 224896 w 898525"/>
                    <a:gd name="connsiteY37" fmla="*/ 365610 h 1190625"/>
                    <a:gd name="connsiteX38" fmla="*/ 197793 w 898525"/>
                    <a:gd name="connsiteY38" fmla="*/ 338518 h 1190625"/>
                    <a:gd name="connsiteX39" fmla="*/ 197793 w 898525"/>
                    <a:gd name="connsiteY39" fmla="*/ 316417 h 1190625"/>
                    <a:gd name="connsiteX40" fmla="*/ 219903 w 898525"/>
                    <a:gd name="connsiteY40" fmla="*/ 316417 h 1190625"/>
                    <a:gd name="connsiteX41" fmla="*/ 236307 w 898525"/>
                    <a:gd name="connsiteY41" fmla="*/ 332102 h 1190625"/>
                    <a:gd name="connsiteX42" fmla="*/ 269829 w 898525"/>
                    <a:gd name="connsiteY42" fmla="*/ 298593 h 1190625"/>
                    <a:gd name="connsiteX43" fmla="*/ 297645 w 898525"/>
                    <a:gd name="connsiteY43" fmla="*/ 271501 h 1190625"/>
                    <a:gd name="connsiteX44" fmla="*/ 311196 w 898525"/>
                    <a:gd name="connsiteY44" fmla="*/ 257242 h 1190625"/>
                    <a:gd name="connsiteX45" fmla="*/ 15714 w 898525"/>
                    <a:gd name="connsiteY45" fmla="*/ 0 h 1190625"/>
                    <a:gd name="connsiteX46" fmla="*/ 272843 w 898525"/>
                    <a:gd name="connsiteY46" fmla="*/ 0 h 1190625"/>
                    <a:gd name="connsiteX47" fmla="*/ 272843 w 898525"/>
                    <a:gd name="connsiteY47" fmla="*/ 31370 h 1190625"/>
                    <a:gd name="connsiteX48" fmla="*/ 31427 w 898525"/>
                    <a:gd name="connsiteY48" fmla="*/ 31370 h 1190625"/>
                    <a:gd name="connsiteX49" fmla="*/ 31427 w 898525"/>
                    <a:gd name="connsiteY49" fmla="*/ 1159255 h 1190625"/>
                    <a:gd name="connsiteX50" fmla="*/ 867098 w 898525"/>
                    <a:gd name="connsiteY50" fmla="*/ 1159255 h 1190625"/>
                    <a:gd name="connsiteX51" fmla="*/ 867098 w 898525"/>
                    <a:gd name="connsiteY51" fmla="*/ 31370 h 1190625"/>
                    <a:gd name="connsiteX52" fmla="*/ 625682 w 898525"/>
                    <a:gd name="connsiteY52" fmla="*/ 31370 h 1190625"/>
                    <a:gd name="connsiteX53" fmla="*/ 625682 w 898525"/>
                    <a:gd name="connsiteY53" fmla="*/ 0 h 1190625"/>
                    <a:gd name="connsiteX54" fmla="*/ 882812 w 898525"/>
                    <a:gd name="connsiteY54" fmla="*/ 0 h 1190625"/>
                    <a:gd name="connsiteX55" fmla="*/ 898525 w 898525"/>
                    <a:gd name="connsiteY55" fmla="*/ 15685 h 1190625"/>
                    <a:gd name="connsiteX56" fmla="*/ 898525 w 898525"/>
                    <a:gd name="connsiteY56" fmla="*/ 1174940 h 1190625"/>
                    <a:gd name="connsiteX57" fmla="*/ 882812 w 898525"/>
                    <a:gd name="connsiteY57" fmla="*/ 1190625 h 1190625"/>
                    <a:gd name="connsiteX58" fmla="*/ 15714 w 898525"/>
                    <a:gd name="connsiteY58" fmla="*/ 1190625 h 1190625"/>
                    <a:gd name="connsiteX59" fmla="*/ 0 w 898525"/>
                    <a:gd name="connsiteY59" fmla="*/ 1174940 h 1190625"/>
                    <a:gd name="connsiteX60" fmla="*/ 0 w 898525"/>
                    <a:gd name="connsiteY60" fmla="*/ 15685 h 1190625"/>
                    <a:gd name="connsiteX61" fmla="*/ 15714 w 898525"/>
                    <a:gd name="connsiteY61" fmla="*/ 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898525" h="1190625">
                      <a:moveTo>
                        <a:pt x="311196" y="816042"/>
                      </a:moveTo>
                      <a:cubicBezTo>
                        <a:pt x="317615" y="809625"/>
                        <a:pt x="327600" y="809625"/>
                        <a:pt x="333306" y="816042"/>
                      </a:cubicBezTo>
                      <a:cubicBezTo>
                        <a:pt x="339725" y="821745"/>
                        <a:pt x="339725" y="831727"/>
                        <a:pt x="333306" y="838143"/>
                      </a:cubicBezTo>
                      <a:cubicBezTo>
                        <a:pt x="333306" y="838143"/>
                        <a:pt x="333306" y="838143"/>
                        <a:pt x="302637" y="868800"/>
                      </a:cubicBezTo>
                      <a:cubicBezTo>
                        <a:pt x="302637" y="868800"/>
                        <a:pt x="302637" y="868800"/>
                        <a:pt x="271255" y="900170"/>
                      </a:cubicBezTo>
                      <a:cubicBezTo>
                        <a:pt x="271255" y="900170"/>
                        <a:pt x="271255" y="900170"/>
                        <a:pt x="247006" y="924410"/>
                      </a:cubicBezTo>
                      <a:cubicBezTo>
                        <a:pt x="244153" y="927262"/>
                        <a:pt x="240587" y="928688"/>
                        <a:pt x="236307" y="928688"/>
                      </a:cubicBezTo>
                      <a:cubicBezTo>
                        <a:pt x="232028" y="928688"/>
                        <a:pt x="228462" y="927262"/>
                        <a:pt x="224896" y="924410"/>
                      </a:cubicBezTo>
                      <a:cubicBezTo>
                        <a:pt x="224896" y="924410"/>
                        <a:pt x="224896" y="924410"/>
                        <a:pt x="197793" y="896605"/>
                      </a:cubicBezTo>
                      <a:cubicBezTo>
                        <a:pt x="192087" y="890902"/>
                        <a:pt x="192087" y="880920"/>
                        <a:pt x="197793" y="874504"/>
                      </a:cubicBezTo>
                      <a:cubicBezTo>
                        <a:pt x="204212" y="868800"/>
                        <a:pt x="214197" y="868800"/>
                        <a:pt x="219903" y="874504"/>
                      </a:cubicBezTo>
                      <a:cubicBezTo>
                        <a:pt x="219903" y="874504"/>
                        <a:pt x="219903" y="874504"/>
                        <a:pt x="236307" y="890902"/>
                      </a:cubicBezTo>
                      <a:cubicBezTo>
                        <a:pt x="236307" y="890902"/>
                        <a:pt x="236307" y="890902"/>
                        <a:pt x="269829" y="857393"/>
                      </a:cubicBezTo>
                      <a:cubicBezTo>
                        <a:pt x="269829" y="857393"/>
                        <a:pt x="269829" y="857393"/>
                        <a:pt x="297645" y="829588"/>
                      </a:cubicBezTo>
                      <a:cubicBezTo>
                        <a:pt x="297645" y="829588"/>
                        <a:pt x="297645" y="829588"/>
                        <a:pt x="311196" y="816042"/>
                      </a:cubicBezTo>
                      <a:close/>
                      <a:moveTo>
                        <a:pt x="311196" y="539104"/>
                      </a:moveTo>
                      <a:cubicBezTo>
                        <a:pt x="317615" y="533400"/>
                        <a:pt x="327600" y="533400"/>
                        <a:pt x="333306" y="539104"/>
                      </a:cubicBezTo>
                      <a:cubicBezTo>
                        <a:pt x="339725" y="545520"/>
                        <a:pt x="339725" y="555502"/>
                        <a:pt x="333306" y="561918"/>
                      </a:cubicBezTo>
                      <a:cubicBezTo>
                        <a:pt x="333306" y="561918"/>
                        <a:pt x="333306" y="561918"/>
                        <a:pt x="302637" y="592575"/>
                      </a:cubicBezTo>
                      <a:cubicBezTo>
                        <a:pt x="302637" y="592575"/>
                        <a:pt x="302637" y="592575"/>
                        <a:pt x="271255" y="623945"/>
                      </a:cubicBezTo>
                      <a:cubicBezTo>
                        <a:pt x="271255" y="623945"/>
                        <a:pt x="271255" y="623945"/>
                        <a:pt x="247006" y="647472"/>
                      </a:cubicBezTo>
                      <a:cubicBezTo>
                        <a:pt x="244153" y="651037"/>
                        <a:pt x="240587" y="652463"/>
                        <a:pt x="236307" y="652463"/>
                      </a:cubicBezTo>
                      <a:cubicBezTo>
                        <a:pt x="232028" y="652463"/>
                        <a:pt x="228462" y="651037"/>
                        <a:pt x="224896" y="647472"/>
                      </a:cubicBezTo>
                      <a:cubicBezTo>
                        <a:pt x="224896" y="647472"/>
                        <a:pt x="224896" y="647472"/>
                        <a:pt x="197793" y="620380"/>
                      </a:cubicBezTo>
                      <a:cubicBezTo>
                        <a:pt x="192087" y="614677"/>
                        <a:pt x="192087" y="604695"/>
                        <a:pt x="197793" y="598279"/>
                      </a:cubicBezTo>
                      <a:cubicBezTo>
                        <a:pt x="204212" y="592575"/>
                        <a:pt x="214197" y="592575"/>
                        <a:pt x="219903" y="598279"/>
                      </a:cubicBezTo>
                      <a:cubicBezTo>
                        <a:pt x="219903" y="598279"/>
                        <a:pt x="219903" y="598279"/>
                        <a:pt x="236307" y="614677"/>
                      </a:cubicBezTo>
                      <a:cubicBezTo>
                        <a:pt x="236307" y="614677"/>
                        <a:pt x="236307" y="614677"/>
                        <a:pt x="269829" y="581168"/>
                      </a:cubicBezTo>
                      <a:cubicBezTo>
                        <a:pt x="269829" y="581168"/>
                        <a:pt x="269829" y="581168"/>
                        <a:pt x="297645" y="553363"/>
                      </a:cubicBezTo>
                      <a:cubicBezTo>
                        <a:pt x="297645" y="553363"/>
                        <a:pt x="297645" y="553363"/>
                        <a:pt x="311196" y="539104"/>
                      </a:cubicBezTo>
                      <a:close/>
                      <a:moveTo>
                        <a:pt x="311196" y="257242"/>
                      </a:moveTo>
                      <a:cubicBezTo>
                        <a:pt x="317615" y="250825"/>
                        <a:pt x="327600" y="250825"/>
                        <a:pt x="333306" y="257242"/>
                      </a:cubicBezTo>
                      <a:cubicBezTo>
                        <a:pt x="339725" y="263658"/>
                        <a:pt x="339725" y="272927"/>
                        <a:pt x="333306" y="279343"/>
                      </a:cubicBezTo>
                      <a:cubicBezTo>
                        <a:pt x="333306" y="279343"/>
                        <a:pt x="333306" y="279343"/>
                        <a:pt x="302637" y="310000"/>
                      </a:cubicBezTo>
                      <a:cubicBezTo>
                        <a:pt x="302637" y="310000"/>
                        <a:pt x="302637" y="310000"/>
                        <a:pt x="271255" y="341370"/>
                      </a:cubicBezTo>
                      <a:cubicBezTo>
                        <a:pt x="271255" y="341370"/>
                        <a:pt x="271255" y="341370"/>
                        <a:pt x="247006" y="365610"/>
                      </a:cubicBezTo>
                      <a:cubicBezTo>
                        <a:pt x="244153" y="368462"/>
                        <a:pt x="240587" y="369888"/>
                        <a:pt x="236307" y="369888"/>
                      </a:cubicBezTo>
                      <a:cubicBezTo>
                        <a:pt x="232028" y="369888"/>
                        <a:pt x="228462" y="368462"/>
                        <a:pt x="224896" y="365610"/>
                      </a:cubicBezTo>
                      <a:cubicBezTo>
                        <a:pt x="224896" y="365610"/>
                        <a:pt x="224896" y="365610"/>
                        <a:pt x="197793" y="338518"/>
                      </a:cubicBezTo>
                      <a:cubicBezTo>
                        <a:pt x="192087" y="332102"/>
                        <a:pt x="192087" y="322120"/>
                        <a:pt x="197793" y="316417"/>
                      </a:cubicBezTo>
                      <a:cubicBezTo>
                        <a:pt x="204212" y="310000"/>
                        <a:pt x="214197" y="310000"/>
                        <a:pt x="219903" y="316417"/>
                      </a:cubicBezTo>
                      <a:cubicBezTo>
                        <a:pt x="219903" y="316417"/>
                        <a:pt x="219903" y="316417"/>
                        <a:pt x="236307" y="332102"/>
                      </a:cubicBezTo>
                      <a:cubicBezTo>
                        <a:pt x="236307" y="332102"/>
                        <a:pt x="236307" y="332102"/>
                        <a:pt x="269829" y="298593"/>
                      </a:cubicBezTo>
                      <a:cubicBezTo>
                        <a:pt x="269829" y="298593"/>
                        <a:pt x="269829" y="298593"/>
                        <a:pt x="297645" y="271501"/>
                      </a:cubicBezTo>
                      <a:cubicBezTo>
                        <a:pt x="297645" y="271501"/>
                        <a:pt x="297645" y="271501"/>
                        <a:pt x="311196" y="257242"/>
                      </a:cubicBezTo>
                      <a:close/>
                      <a:moveTo>
                        <a:pt x="15714" y="0"/>
                      </a:moveTo>
                      <a:cubicBezTo>
                        <a:pt x="15714" y="0"/>
                        <a:pt x="15714" y="0"/>
                        <a:pt x="272843" y="0"/>
                      </a:cubicBezTo>
                      <a:cubicBezTo>
                        <a:pt x="272843" y="0"/>
                        <a:pt x="272843" y="0"/>
                        <a:pt x="272843" y="31370"/>
                      </a:cubicBezTo>
                      <a:cubicBezTo>
                        <a:pt x="272843" y="31370"/>
                        <a:pt x="272843" y="31370"/>
                        <a:pt x="31427" y="31370"/>
                      </a:cubicBezTo>
                      <a:cubicBezTo>
                        <a:pt x="31427" y="31370"/>
                        <a:pt x="31427" y="31370"/>
                        <a:pt x="31427" y="1159255"/>
                      </a:cubicBezTo>
                      <a:cubicBezTo>
                        <a:pt x="31427" y="1159255"/>
                        <a:pt x="31427" y="1159255"/>
                        <a:pt x="867098" y="1159255"/>
                      </a:cubicBezTo>
                      <a:cubicBezTo>
                        <a:pt x="867098" y="1159255"/>
                        <a:pt x="867098" y="1159255"/>
                        <a:pt x="867098" y="31370"/>
                      </a:cubicBezTo>
                      <a:cubicBezTo>
                        <a:pt x="867098" y="31370"/>
                        <a:pt x="867098" y="31370"/>
                        <a:pt x="625682" y="31370"/>
                      </a:cubicBezTo>
                      <a:cubicBezTo>
                        <a:pt x="625682" y="31370"/>
                        <a:pt x="625682" y="31370"/>
                        <a:pt x="625682" y="0"/>
                      </a:cubicBezTo>
                      <a:cubicBezTo>
                        <a:pt x="625682" y="0"/>
                        <a:pt x="625682" y="0"/>
                        <a:pt x="882812" y="0"/>
                      </a:cubicBezTo>
                      <a:cubicBezTo>
                        <a:pt x="892097" y="0"/>
                        <a:pt x="898525" y="7130"/>
                        <a:pt x="898525" y="15685"/>
                      </a:cubicBezTo>
                      <a:cubicBezTo>
                        <a:pt x="898525" y="15685"/>
                        <a:pt x="898525" y="15685"/>
                        <a:pt x="898525" y="1174940"/>
                      </a:cubicBezTo>
                      <a:cubicBezTo>
                        <a:pt x="898525" y="1184209"/>
                        <a:pt x="892097" y="1190625"/>
                        <a:pt x="882812" y="1190625"/>
                      </a:cubicBezTo>
                      <a:cubicBezTo>
                        <a:pt x="882812" y="1190625"/>
                        <a:pt x="882812" y="1190625"/>
                        <a:pt x="15714" y="1190625"/>
                      </a:cubicBezTo>
                      <a:cubicBezTo>
                        <a:pt x="6428" y="1190625"/>
                        <a:pt x="0" y="1184209"/>
                        <a:pt x="0" y="1174940"/>
                      </a:cubicBezTo>
                      <a:cubicBezTo>
                        <a:pt x="0" y="1174940"/>
                        <a:pt x="0" y="1174940"/>
                        <a:pt x="0" y="15685"/>
                      </a:cubicBezTo>
                      <a:cubicBezTo>
                        <a:pt x="0" y="7130"/>
                        <a:pt x="6428" y="0"/>
                        <a:pt x="157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3" name="Freeform 52"/>
                <p:cNvSpPr>
                  <a:spLocks/>
                </p:cNvSpPr>
                <p:nvPr/>
              </p:nvSpPr>
              <p:spPr bwMode="auto">
                <a:xfrm>
                  <a:off x="5795962" y="2776540"/>
                  <a:ext cx="600075" cy="1093787"/>
                </a:xfrm>
                <a:custGeom>
                  <a:avLst/>
                  <a:gdLst>
                    <a:gd name="connsiteX0" fmla="*/ 296727 w 600075"/>
                    <a:gd name="connsiteY0" fmla="*/ 1044575 h 1093787"/>
                    <a:gd name="connsiteX1" fmla="*/ 584335 w 600075"/>
                    <a:gd name="connsiteY1" fmla="*/ 1044575 h 1093787"/>
                    <a:gd name="connsiteX2" fmla="*/ 600075 w 600075"/>
                    <a:gd name="connsiteY2" fmla="*/ 1060450 h 1093787"/>
                    <a:gd name="connsiteX3" fmla="*/ 584335 w 600075"/>
                    <a:gd name="connsiteY3" fmla="*/ 1076325 h 1093787"/>
                    <a:gd name="connsiteX4" fmla="*/ 296727 w 600075"/>
                    <a:gd name="connsiteY4" fmla="*/ 1076325 h 1093787"/>
                    <a:gd name="connsiteX5" fmla="*/ 280987 w 600075"/>
                    <a:gd name="connsiteY5" fmla="*/ 1060450 h 1093787"/>
                    <a:gd name="connsiteX6" fmla="*/ 296727 w 600075"/>
                    <a:gd name="connsiteY6" fmla="*/ 1044575 h 1093787"/>
                    <a:gd name="connsiteX7" fmla="*/ 296727 w 600075"/>
                    <a:gd name="connsiteY7" fmla="*/ 958850 h 1093787"/>
                    <a:gd name="connsiteX8" fmla="*/ 584335 w 600075"/>
                    <a:gd name="connsiteY8" fmla="*/ 958850 h 1093787"/>
                    <a:gd name="connsiteX9" fmla="*/ 600075 w 600075"/>
                    <a:gd name="connsiteY9" fmla="*/ 974725 h 1093787"/>
                    <a:gd name="connsiteX10" fmla="*/ 584335 w 600075"/>
                    <a:gd name="connsiteY10" fmla="*/ 990600 h 1093787"/>
                    <a:gd name="connsiteX11" fmla="*/ 296727 w 600075"/>
                    <a:gd name="connsiteY11" fmla="*/ 990600 h 1093787"/>
                    <a:gd name="connsiteX12" fmla="*/ 280987 w 600075"/>
                    <a:gd name="connsiteY12" fmla="*/ 974725 h 1093787"/>
                    <a:gd name="connsiteX13" fmla="*/ 296727 w 600075"/>
                    <a:gd name="connsiteY13" fmla="*/ 958850 h 1093787"/>
                    <a:gd name="connsiteX14" fmla="*/ 15667 w 600075"/>
                    <a:gd name="connsiteY14" fmla="*/ 941387 h 1093787"/>
                    <a:gd name="connsiteX15" fmla="*/ 107534 w 600075"/>
                    <a:gd name="connsiteY15" fmla="*/ 941387 h 1093787"/>
                    <a:gd name="connsiteX16" fmla="*/ 76200 w 600075"/>
                    <a:gd name="connsiteY16" fmla="*/ 972722 h 1093787"/>
                    <a:gd name="connsiteX17" fmla="*/ 31334 w 600075"/>
                    <a:gd name="connsiteY17" fmla="*/ 972722 h 1093787"/>
                    <a:gd name="connsiteX18" fmla="*/ 31334 w 600075"/>
                    <a:gd name="connsiteY18" fmla="*/ 1062453 h 1093787"/>
                    <a:gd name="connsiteX19" fmla="*/ 121065 w 600075"/>
                    <a:gd name="connsiteY19" fmla="*/ 1062453 h 1093787"/>
                    <a:gd name="connsiteX20" fmla="*/ 121065 w 600075"/>
                    <a:gd name="connsiteY20" fmla="*/ 1058892 h 1093787"/>
                    <a:gd name="connsiteX21" fmla="*/ 152400 w 600075"/>
                    <a:gd name="connsiteY21" fmla="*/ 1027557 h 1093787"/>
                    <a:gd name="connsiteX22" fmla="*/ 152400 w 600075"/>
                    <a:gd name="connsiteY22" fmla="*/ 1078120 h 1093787"/>
                    <a:gd name="connsiteX23" fmla="*/ 136732 w 600075"/>
                    <a:gd name="connsiteY23" fmla="*/ 1093787 h 1093787"/>
                    <a:gd name="connsiteX24" fmla="*/ 15667 w 600075"/>
                    <a:gd name="connsiteY24" fmla="*/ 1093787 h 1093787"/>
                    <a:gd name="connsiteX25" fmla="*/ 0 w 600075"/>
                    <a:gd name="connsiteY25" fmla="*/ 1078120 h 1093787"/>
                    <a:gd name="connsiteX26" fmla="*/ 0 w 600075"/>
                    <a:gd name="connsiteY26" fmla="*/ 957054 h 1093787"/>
                    <a:gd name="connsiteX27" fmla="*/ 15667 w 600075"/>
                    <a:gd name="connsiteY27" fmla="*/ 941387 h 1093787"/>
                    <a:gd name="connsiteX28" fmla="*/ 296727 w 600075"/>
                    <a:gd name="connsiteY28" fmla="*/ 766762 h 1093787"/>
                    <a:gd name="connsiteX29" fmla="*/ 584335 w 600075"/>
                    <a:gd name="connsiteY29" fmla="*/ 766762 h 1093787"/>
                    <a:gd name="connsiteX30" fmla="*/ 600075 w 600075"/>
                    <a:gd name="connsiteY30" fmla="*/ 782637 h 1093787"/>
                    <a:gd name="connsiteX31" fmla="*/ 584335 w 600075"/>
                    <a:gd name="connsiteY31" fmla="*/ 798512 h 1093787"/>
                    <a:gd name="connsiteX32" fmla="*/ 296727 w 600075"/>
                    <a:gd name="connsiteY32" fmla="*/ 798512 h 1093787"/>
                    <a:gd name="connsiteX33" fmla="*/ 280987 w 600075"/>
                    <a:gd name="connsiteY33" fmla="*/ 782637 h 1093787"/>
                    <a:gd name="connsiteX34" fmla="*/ 296727 w 600075"/>
                    <a:gd name="connsiteY34" fmla="*/ 766762 h 1093787"/>
                    <a:gd name="connsiteX35" fmla="*/ 296727 w 600075"/>
                    <a:gd name="connsiteY35" fmla="*/ 681037 h 1093787"/>
                    <a:gd name="connsiteX36" fmla="*/ 584335 w 600075"/>
                    <a:gd name="connsiteY36" fmla="*/ 681037 h 1093787"/>
                    <a:gd name="connsiteX37" fmla="*/ 600075 w 600075"/>
                    <a:gd name="connsiteY37" fmla="*/ 696912 h 1093787"/>
                    <a:gd name="connsiteX38" fmla="*/ 584335 w 600075"/>
                    <a:gd name="connsiteY38" fmla="*/ 712787 h 1093787"/>
                    <a:gd name="connsiteX39" fmla="*/ 296727 w 600075"/>
                    <a:gd name="connsiteY39" fmla="*/ 712787 h 1093787"/>
                    <a:gd name="connsiteX40" fmla="*/ 280987 w 600075"/>
                    <a:gd name="connsiteY40" fmla="*/ 696912 h 1093787"/>
                    <a:gd name="connsiteX41" fmla="*/ 296727 w 600075"/>
                    <a:gd name="connsiteY41" fmla="*/ 681037 h 1093787"/>
                    <a:gd name="connsiteX42" fmla="*/ 15667 w 600075"/>
                    <a:gd name="connsiteY42" fmla="*/ 663575 h 1093787"/>
                    <a:gd name="connsiteX43" fmla="*/ 107534 w 600075"/>
                    <a:gd name="connsiteY43" fmla="*/ 663575 h 1093787"/>
                    <a:gd name="connsiteX44" fmla="*/ 76200 w 600075"/>
                    <a:gd name="connsiteY44" fmla="*/ 694910 h 1093787"/>
                    <a:gd name="connsiteX45" fmla="*/ 31334 w 600075"/>
                    <a:gd name="connsiteY45" fmla="*/ 694910 h 1093787"/>
                    <a:gd name="connsiteX46" fmla="*/ 31334 w 600075"/>
                    <a:gd name="connsiteY46" fmla="*/ 784641 h 1093787"/>
                    <a:gd name="connsiteX47" fmla="*/ 121065 w 600075"/>
                    <a:gd name="connsiteY47" fmla="*/ 784641 h 1093787"/>
                    <a:gd name="connsiteX48" fmla="*/ 121065 w 600075"/>
                    <a:gd name="connsiteY48" fmla="*/ 781080 h 1093787"/>
                    <a:gd name="connsiteX49" fmla="*/ 152400 w 600075"/>
                    <a:gd name="connsiteY49" fmla="*/ 749745 h 1093787"/>
                    <a:gd name="connsiteX50" fmla="*/ 152400 w 600075"/>
                    <a:gd name="connsiteY50" fmla="*/ 800308 h 1093787"/>
                    <a:gd name="connsiteX51" fmla="*/ 136732 w 600075"/>
                    <a:gd name="connsiteY51" fmla="*/ 815975 h 1093787"/>
                    <a:gd name="connsiteX52" fmla="*/ 15667 w 600075"/>
                    <a:gd name="connsiteY52" fmla="*/ 815975 h 1093787"/>
                    <a:gd name="connsiteX53" fmla="*/ 0 w 600075"/>
                    <a:gd name="connsiteY53" fmla="*/ 800308 h 1093787"/>
                    <a:gd name="connsiteX54" fmla="*/ 0 w 600075"/>
                    <a:gd name="connsiteY54" fmla="*/ 679242 h 1093787"/>
                    <a:gd name="connsiteX55" fmla="*/ 15667 w 600075"/>
                    <a:gd name="connsiteY55" fmla="*/ 663575 h 1093787"/>
                    <a:gd name="connsiteX56" fmla="*/ 296727 w 600075"/>
                    <a:gd name="connsiteY56" fmla="*/ 485775 h 1093787"/>
                    <a:gd name="connsiteX57" fmla="*/ 584335 w 600075"/>
                    <a:gd name="connsiteY57" fmla="*/ 485775 h 1093787"/>
                    <a:gd name="connsiteX58" fmla="*/ 600075 w 600075"/>
                    <a:gd name="connsiteY58" fmla="*/ 501650 h 1093787"/>
                    <a:gd name="connsiteX59" fmla="*/ 584335 w 600075"/>
                    <a:gd name="connsiteY59" fmla="*/ 517525 h 1093787"/>
                    <a:gd name="connsiteX60" fmla="*/ 296727 w 600075"/>
                    <a:gd name="connsiteY60" fmla="*/ 517525 h 1093787"/>
                    <a:gd name="connsiteX61" fmla="*/ 280987 w 600075"/>
                    <a:gd name="connsiteY61" fmla="*/ 501650 h 1093787"/>
                    <a:gd name="connsiteX62" fmla="*/ 296727 w 600075"/>
                    <a:gd name="connsiteY62" fmla="*/ 485775 h 1093787"/>
                    <a:gd name="connsiteX63" fmla="*/ 296727 w 600075"/>
                    <a:gd name="connsiteY63" fmla="*/ 400050 h 1093787"/>
                    <a:gd name="connsiteX64" fmla="*/ 584335 w 600075"/>
                    <a:gd name="connsiteY64" fmla="*/ 400050 h 1093787"/>
                    <a:gd name="connsiteX65" fmla="*/ 600075 w 600075"/>
                    <a:gd name="connsiteY65" fmla="*/ 415925 h 1093787"/>
                    <a:gd name="connsiteX66" fmla="*/ 584335 w 600075"/>
                    <a:gd name="connsiteY66" fmla="*/ 431800 h 1093787"/>
                    <a:gd name="connsiteX67" fmla="*/ 296727 w 600075"/>
                    <a:gd name="connsiteY67" fmla="*/ 431800 h 1093787"/>
                    <a:gd name="connsiteX68" fmla="*/ 280987 w 600075"/>
                    <a:gd name="connsiteY68" fmla="*/ 415925 h 1093787"/>
                    <a:gd name="connsiteX69" fmla="*/ 296727 w 600075"/>
                    <a:gd name="connsiteY69" fmla="*/ 400050 h 1093787"/>
                    <a:gd name="connsiteX70" fmla="*/ 15667 w 600075"/>
                    <a:gd name="connsiteY70" fmla="*/ 382587 h 1093787"/>
                    <a:gd name="connsiteX71" fmla="*/ 107534 w 600075"/>
                    <a:gd name="connsiteY71" fmla="*/ 382587 h 1093787"/>
                    <a:gd name="connsiteX72" fmla="*/ 76200 w 600075"/>
                    <a:gd name="connsiteY72" fmla="*/ 413776 h 1093787"/>
                    <a:gd name="connsiteX73" fmla="*/ 31334 w 600075"/>
                    <a:gd name="connsiteY73" fmla="*/ 413776 h 1093787"/>
                    <a:gd name="connsiteX74" fmla="*/ 31334 w 600075"/>
                    <a:gd name="connsiteY74" fmla="*/ 503798 h 1093787"/>
                    <a:gd name="connsiteX75" fmla="*/ 121065 w 600075"/>
                    <a:gd name="connsiteY75" fmla="*/ 503798 h 1093787"/>
                    <a:gd name="connsiteX76" fmla="*/ 121065 w 600075"/>
                    <a:gd name="connsiteY76" fmla="*/ 499545 h 1093787"/>
                    <a:gd name="connsiteX77" fmla="*/ 152400 w 600075"/>
                    <a:gd name="connsiteY77" fmla="*/ 468356 h 1093787"/>
                    <a:gd name="connsiteX78" fmla="*/ 152400 w 600075"/>
                    <a:gd name="connsiteY78" fmla="*/ 519393 h 1093787"/>
                    <a:gd name="connsiteX79" fmla="*/ 136732 w 600075"/>
                    <a:gd name="connsiteY79" fmla="*/ 534987 h 1093787"/>
                    <a:gd name="connsiteX80" fmla="*/ 15667 w 600075"/>
                    <a:gd name="connsiteY80" fmla="*/ 534987 h 1093787"/>
                    <a:gd name="connsiteX81" fmla="*/ 0 w 600075"/>
                    <a:gd name="connsiteY81" fmla="*/ 519393 h 1093787"/>
                    <a:gd name="connsiteX82" fmla="*/ 0 w 600075"/>
                    <a:gd name="connsiteY82" fmla="*/ 398182 h 1093787"/>
                    <a:gd name="connsiteX83" fmla="*/ 15667 w 600075"/>
                    <a:gd name="connsiteY83" fmla="*/ 382587 h 1093787"/>
                    <a:gd name="connsiteX84" fmla="*/ 301266 w 600075"/>
                    <a:gd name="connsiteY84" fmla="*/ 31750 h 1093787"/>
                    <a:gd name="connsiteX85" fmla="*/ 279758 w 600075"/>
                    <a:gd name="connsiteY85" fmla="*/ 36027 h 1093787"/>
                    <a:gd name="connsiteX86" fmla="*/ 246062 w 600075"/>
                    <a:gd name="connsiteY86" fmla="*/ 66675 h 1093787"/>
                    <a:gd name="connsiteX87" fmla="*/ 357187 w 600075"/>
                    <a:gd name="connsiteY87" fmla="*/ 66675 h 1093787"/>
                    <a:gd name="connsiteX88" fmla="*/ 323491 w 600075"/>
                    <a:gd name="connsiteY88" fmla="*/ 36027 h 1093787"/>
                    <a:gd name="connsiteX89" fmla="*/ 301266 w 600075"/>
                    <a:gd name="connsiteY89" fmla="*/ 31750 h 1093787"/>
                    <a:gd name="connsiteX90" fmla="*/ 300832 w 600075"/>
                    <a:gd name="connsiteY90" fmla="*/ 0 h 1093787"/>
                    <a:gd name="connsiteX91" fmla="*/ 373818 w 600075"/>
                    <a:gd name="connsiteY91" fmla="*/ 35602 h 1093787"/>
                    <a:gd name="connsiteX92" fmla="*/ 390275 w 600075"/>
                    <a:gd name="connsiteY92" fmla="*/ 66220 h 1093787"/>
                    <a:gd name="connsiteX93" fmla="*/ 439648 w 600075"/>
                    <a:gd name="connsiteY93" fmla="*/ 66220 h 1093787"/>
                    <a:gd name="connsiteX94" fmla="*/ 446088 w 600075"/>
                    <a:gd name="connsiteY94" fmla="*/ 73340 h 1093787"/>
                    <a:gd name="connsiteX95" fmla="*/ 446088 w 600075"/>
                    <a:gd name="connsiteY95" fmla="*/ 113927 h 1093787"/>
                    <a:gd name="connsiteX96" fmla="*/ 446088 w 600075"/>
                    <a:gd name="connsiteY96" fmla="*/ 145256 h 1093787"/>
                    <a:gd name="connsiteX97" fmla="*/ 446088 w 600075"/>
                    <a:gd name="connsiteY97" fmla="*/ 178010 h 1093787"/>
                    <a:gd name="connsiteX98" fmla="*/ 431062 w 600075"/>
                    <a:gd name="connsiteY98" fmla="*/ 193675 h 1093787"/>
                    <a:gd name="connsiteX99" fmla="*/ 171317 w 600075"/>
                    <a:gd name="connsiteY99" fmla="*/ 193675 h 1093787"/>
                    <a:gd name="connsiteX100" fmla="*/ 155575 w 600075"/>
                    <a:gd name="connsiteY100" fmla="*/ 178010 h 1093787"/>
                    <a:gd name="connsiteX101" fmla="*/ 155575 w 600075"/>
                    <a:gd name="connsiteY101" fmla="*/ 145256 h 1093787"/>
                    <a:gd name="connsiteX102" fmla="*/ 155575 w 600075"/>
                    <a:gd name="connsiteY102" fmla="*/ 113927 h 1093787"/>
                    <a:gd name="connsiteX103" fmla="*/ 155575 w 600075"/>
                    <a:gd name="connsiteY103" fmla="*/ 73340 h 1093787"/>
                    <a:gd name="connsiteX104" fmla="*/ 162731 w 600075"/>
                    <a:gd name="connsiteY104" fmla="*/ 66220 h 1093787"/>
                    <a:gd name="connsiteX105" fmla="*/ 212104 w 600075"/>
                    <a:gd name="connsiteY105" fmla="*/ 66220 h 1093787"/>
                    <a:gd name="connsiteX106" fmla="*/ 227846 w 600075"/>
                    <a:gd name="connsiteY106" fmla="*/ 35602 h 1093787"/>
                    <a:gd name="connsiteX107" fmla="*/ 300832 w 600075"/>
                    <a:gd name="connsiteY107" fmla="*/ 0 h 109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00075" h="1093787">
                      <a:moveTo>
                        <a:pt x="296727" y="1044575"/>
                      </a:moveTo>
                      <a:cubicBezTo>
                        <a:pt x="296727" y="1044575"/>
                        <a:pt x="296727" y="1044575"/>
                        <a:pt x="584335" y="1044575"/>
                      </a:cubicBezTo>
                      <a:cubicBezTo>
                        <a:pt x="592921" y="1044575"/>
                        <a:pt x="600075" y="1051791"/>
                        <a:pt x="600075" y="1060450"/>
                      </a:cubicBezTo>
                      <a:cubicBezTo>
                        <a:pt x="600075" y="1069109"/>
                        <a:pt x="592921" y="1076325"/>
                        <a:pt x="584335" y="1076325"/>
                      </a:cubicBezTo>
                      <a:cubicBezTo>
                        <a:pt x="584335" y="1076325"/>
                        <a:pt x="584335" y="1076325"/>
                        <a:pt x="296727" y="1076325"/>
                      </a:cubicBezTo>
                      <a:cubicBezTo>
                        <a:pt x="288142" y="1076325"/>
                        <a:pt x="280987" y="1069109"/>
                        <a:pt x="280987" y="1060450"/>
                      </a:cubicBezTo>
                      <a:cubicBezTo>
                        <a:pt x="280987" y="1051791"/>
                        <a:pt x="288142" y="1044575"/>
                        <a:pt x="296727" y="1044575"/>
                      </a:cubicBezTo>
                      <a:close/>
                      <a:moveTo>
                        <a:pt x="296727" y="958850"/>
                      </a:moveTo>
                      <a:cubicBezTo>
                        <a:pt x="296727" y="958850"/>
                        <a:pt x="296727" y="958850"/>
                        <a:pt x="584335" y="958850"/>
                      </a:cubicBezTo>
                      <a:cubicBezTo>
                        <a:pt x="592921" y="958850"/>
                        <a:pt x="600075" y="966066"/>
                        <a:pt x="600075" y="974725"/>
                      </a:cubicBezTo>
                      <a:cubicBezTo>
                        <a:pt x="600075" y="983384"/>
                        <a:pt x="592921" y="990600"/>
                        <a:pt x="584335" y="990600"/>
                      </a:cubicBezTo>
                      <a:cubicBezTo>
                        <a:pt x="584335" y="990600"/>
                        <a:pt x="584335" y="990600"/>
                        <a:pt x="296727" y="990600"/>
                      </a:cubicBezTo>
                      <a:cubicBezTo>
                        <a:pt x="288142" y="990600"/>
                        <a:pt x="280987" y="983384"/>
                        <a:pt x="280987" y="974725"/>
                      </a:cubicBezTo>
                      <a:cubicBezTo>
                        <a:pt x="280987" y="966066"/>
                        <a:pt x="288142" y="958850"/>
                        <a:pt x="296727" y="958850"/>
                      </a:cubicBezTo>
                      <a:close/>
                      <a:moveTo>
                        <a:pt x="15667" y="941387"/>
                      </a:moveTo>
                      <a:cubicBezTo>
                        <a:pt x="15667" y="941387"/>
                        <a:pt x="15667" y="941387"/>
                        <a:pt x="107534" y="941387"/>
                      </a:cubicBezTo>
                      <a:cubicBezTo>
                        <a:pt x="107534" y="941387"/>
                        <a:pt x="107534" y="941387"/>
                        <a:pt x="76200" y="972722"/>
                      </a:cubicBezTo>
                      <a:cubicBezTo>
                        <a:pt x="76200" y="972722"/>
                        <a:pt x="76200" y="972722"/>
                        <a:pt x="31334" y="972722"/>
                      </a:cubicBezTo>
                      <a:cubicBezTo>
                        <a:pt x="31334" y="972722"/>
                        <a:pt x="31334" y="972722"/>
                        <a:pt x="31334" y="1062453"/>
                      </a:cubicBezTo>
                      <a:cubicBezTo>
                        <a:pt x="31334" y="1062453"/>
                        <a:pt x="31334" y="1062453"/>
                        <a:pt x="121065" y="1062453"/>
                      </a:cubicBezTo>
                      <a:cubicBezTo>
                        <a:pt x="121065" y="1062453"/>
                        <a:pt x="121065" y="1062453"/>
                        <a:pt x="121065" y="1058892"/>
                      </a:cubicBezTo>
                      <a:cubicBezTo>
                        <a:pt x="121065" y="1058892"/>
                        <a:pt x="121065" y="1058892"/>
                        <a:pt x="152400" y="1027557"/>
                      </a:cubicBezTo>
                      <a:cubicBezTo>
                        <a:pt x="152400" y="1027557"/>
                        <a:pt x="152400" y="1027557"/>
                        <a:pt x="152400" y="1078120"/>
                      </a:cubicBezTo>
                      <a:cubicBezTo>
                        <a:pt x="152400" y="1086666"/>
                        <a:pt x="145990" y="1093787"/>
                        <a:pt x="136732" y="1093787"/>
                      </a:cubicBezTo>
                      <a:lnTo>
                        <a:pt x="15667" y="1093787"/>
                      </a:lnTo>
                      <a:cubicBezTo>
                        <a:pt x="7121" y="1093787"/>
                        <a:pt x="0" y="1086666"/>
                        <a:pt x="0" y="1078120"/>
                      </a:cubicBezTo>
                      <a:cubicBezTo>
                        <a:pt x="0" y="1078120"/>
                        <a:pt x="0" y="1078120"/>
                        <a:pt x="0" y="957054"/>
                      </a:cubicBezTo>
                      <a:cubicBezTo>
                        <a:pt x="0" y="948509"/>
                        <a:pt x="7121" y="941387"/>
                        <a:pt x="15667" y="941387"/>
                      </a:cubicBezTo>
                      <a:close/>
                      <a:moveTo>
                        <a:pt x="296727" y="766762"/>
                      </a:moveTo>
                      <a:cubicBezTo>
                        <a:pt x="296727" y="766762"/>
                        <a:pt x="296727" y="766762"/>
                        <a:pt x="584335" y="766762"/>
                      </a:cubicBezTo>
                      <a:cubicBezTo>
                        <a:pt x="592921" y="766762"/>
                        <a:pt x="600075" y="773978"/>
                        <a:pt x="600075" y="782637"/>
                      </a:cubicBezTo>
                      <a:cubicBezTo>
                        <a:pt x="600075" y="791296"/>
                        <a:pt x="592921" y="798512"/>
                        <a:pt x="584335" y="798512"/>
                      </a:cubicBezTo>
                      <a:cubicBezTo>
                        <a:pt x="584335" y="798512"/>
                        <a:pt x="584335" y="798512"/>
                        <a:pt x="296727" y="798512"/>
                      </a:cubicBezTo>
                      <a:cubicBezTo>
                        <a:pt x="288142" y="798512"/>
                        <a:pt x="280987" y="791296"/>
                        <a:pt x="280987" y="782637"/>
                      </a:cubicBezTo>
                      <a:cubicBezTo>
                        <a:pt x="280987" y="773978"/>
                        <a:pt x="288142" y="766762"/>
                        <a:pt x="296727" y="766762"/>
                      </a:cubicBezTo>
                      <a:close/>
                      <a:moveTo>
                        <a:pt x="296727" y="681037"/>
                      </a:moveTo>
                      <a:cubicBezTo>
                        <a:pt x="296727" y="681037"/>
                        <a:pt x="296727" y="681037"/>
                        <a:pt x="584335" y="681037"/>
                      </a:cubicBezTo>
                      <a:cubicBezTo>
                        <a:pt x="592921" y="681037"/>
                        <a:pt x="600075" y="688253"/>
                        <a:pt x="600075" y="696912"/>
                      </a:cubicBezTo>
                      <a:cubicBezTo>
                        <a:pt x="600075" y="705571"/>
                        <a:pt x="592921" y="712787"/>
                        <a:pt x="584335" y="712787"/>
                      </a:cubicBezTo>
                      <a:cubicBezTo>
                        <a:pt x="584335" y="712787"/>
                        <a:pt x="584335" y="712787"/>
                        <a:pt x="296727" y="712787"/>
                      </a:cubicBezTo>
                      <a:cubicBezTo>
                        <a:pt x="288142" y="712787"/>
                        <a:pt x="280987" y="705571"/>
                        <a:pt x="280987" y="696912"/>
                      </a:cubicBezTo>
                      <a:cubicBezTo>
                        <a:pt x="280987" y="688253"/>
                        <a:pt x="288142" y="681037"/>
                        <a:pt x="296727" y="681037"/>
                      </a:cubicBezTo>
                      <a:close/>
                      <a:moveTo>
                        <a:pt x="15667" y="663575"/>
                      </a:moveTo>
                      <a:cubicBezTo>
                        <a:pt x="15667" y="663575"/>
                        <a:pt x="15667" y="663575"/>
                        <a:pt x="107534" y="663575"/>
                      </a:cubicBezTo>
                      <a:cubicBezTo>
                        <a:pt x="107534" y="663575"/>
                        <a:pt x="107534" y="663575"/>
                        <a:pt x="76200" y="694910"/>
                      </a:cubicBezTo>
                      <a:cubicBezTo>
                        <a:pt x="76200" y="694910"/>
                        <a:pt x="76200" y="694910"/>
                        <a:pt x="31334" y="694910"/>
                      </a:cubicBezTo>
                      <a:cubicBezTo>
                        <a:pt x="31334" y="694910"/>
                        <a:pt x="31334" y="694910"/>
                        <a:pt x="31334" y="784641"/>
                      </a:cubicBezTo>
                      <a:cubicBezTo>
                        <a:pt x="31334" y="784641"/>
                        <a:pt x="31334" y="784641"/>
                        <a:pt x="121065" y="784641"/>
                      </a:cubicBezTo>
                      <a:cubicBezTo>
                        <a:pt x="121065" y="784641"/>
                        <a:pt x="121065" y="784641"/>
                        <a:pt x="121065" y="781080"/>
                      </a:cubicBezTo>
                      <a:cubicBezTo>
                        <a:pt x="121065" y="781080"/>
                        <a:pt x="121065" y="781080"/>
                        <a:pt x="152400" y="749745"/>
                      </a:cubicBezTo>
                      <a:cubicBezTo>
                        <a:pt x="152400" y="749745"/>
                        <a:pt x="152400" y="749745"/>
                        <a:pt x="152400" y="800308"/>
                      </a:cubicBezTo>
                      <a:cubicBezTo>
                        <a:pt x="152400" y="808854"/>
                        <a:pt x="145990" y="815975"/>
                        <a:pt x="136732" y="815975"/>
                      </a:cubicBezTo>
                      <a:cubicBezTo>
                        <a:pt x="136732" y="815975"/>
                        <a:pt x="136732" y="815975"/>
                        <a:pt x="15667" y="815975"/>
                      </a:cubicBezTo>
                      <a:cubicBezTo>
                        <a:pt x="7121" y="815975"/>
                        <a:pt x="0" y="808854"/>
                        <a:pt x="0" y="800308"/>
                      </a:cubicBezTo>
                      <a:lnTo>
                        <a:pt x="0" y="679242"/>
                      </a:lnTo>
                      <a:cubicBezTo>
                        <a:pt x="0" y="670697"/>
                        <a:pt x="7121" y="663575"/>
                        <a:pt x="15667" y="663575"/>
                      </a:cubicBezTo>
                      <a:close/>
                      <a:moveTo>
                        <a:pt x="296727" y="485775"/>
                      </a:moveTo>
                      <a:cubicBezTo>
                        <a:pt x="296727" y="485775"/>
                        <a:pt x="296727" y="485775"/>
                        <a:pt x="584335" y="485775"/>
                      </a:cubicBezTo>
                      <a:cubicBezTo>
                        <a:pt x="592921" y="485775"/>
                        <a:pt x="600075" y="492991"/>
                        <a:pt x="600075" y="501650"/>
                      </a:cubicBezTo>
                      <a:cubicBezTo>
                        <a:pt x="600075" y="511031"/>
                        <a:pt x="592921" y="517525"/>
                        <a:pt x="584335" y="517525"/>
                      </a:cubicBezTo>
                      <a:cubicBezTo>
                        <a:pt x="584335" y="517525"/>
                        <a:pt x="584335" y="517525"/>
                        <a:pt x="296727" y="517525"/>
                      </a:cubicBezTo>
                      <a:cubicBezTo>
                        <a:pt x="288142" y="517525"/>
                        <a:pt x="280987" y="511031"/>
                        <a:pt x="280987" y="501650"/>
                      </a:cubicBezTo>
                      <a:cubicBezTo>
                        <a:pt x="280987" y="492991"/>
                        <a:pt x="288142" y="485775"/>
                        <a:pt x="296727" y="485775"/>
                      </a:cubicBezTo>
                      <a:close/>
                      <a:moveTo>
                        <a:pt x="296727" y="400050"/>
                      </a:moveTo>
                      <a:cubicBezTo>
                        <a:pt x="296727" y="400050"/>
                        <a:pt x="296727" y="400050"/>
                        <a:pt x="584335" y="400050"/>
                      </a:cubicBezTo>
                      <a:cubicBezTo>
                        <a:pt x="592921" y="400050"/>
                        <a:pt x="600075" y="406544"/>
                        <a:pt x="600075" y="415925"/>
                      </a:cubicBezTo>
                      <a:cubicBezTo>
                        <a:pt x="600075" y="424584"/>
                        <a:pt x="592921" y="431800"/>
                        <a:pt x="584335" y="431800"/>
                      </a:cubicBezTo>
                      <a:cubicBezTo>
                        <a:pt x="584335" y="431800"/>
                        <a:pt x="584335" y="431800"/>
                        <a:pt x="296727" y="431800"/>
                      </a:cubicBezTo>
                      <a:cubicBezTo>
                        <a:pt x="288142" y="431800"/>
                        <a:pt x="280987" y="424584"/>
                        <a:pt x="280987" y="415925"/>
                      </a:cubicBezTo>
                      <a:cubicBezTo>
                        <a:pt x="280987" y="406544"/>
                        <a:pt x="288142" y="400050"/>
                        <a:pt x="296727" y="400050"/>
                      </a:cubicBezTo>
                      <a:close/>
                      <a:moveTo>
                        <a:pt x="15667" y="382587"/>
                      </a:moveTo>
                      <a:cubicBezTo>
                        <a:pt x="15667" y="382587"/>
                        <a:pt x="15667" y="382587"/>
                        <a:pt x="107534" y="382587"/>
                      </a:cubicBezTo>
                      <a:cubicBezTo>
                        <a:pt x="107534" y="382587"/>
                        <a:pt x="107534" y="382587"/>
                        <a:pt x="76200" y="413776"/>
                      </a:cubicBezTo>
                      <a:lnTo>
                        <a:pt x="31334" y="413776"/>
                      </a:lnTo>
                      <a:cubicBezTo>
                        <a:pt x="31334" y="413776"/>
                        <a:pt x="31334" y="413776"/>
                        <a:pt x="31334" y="503798"/>
                      </a:cubicBezTo>
                      <a:cubicBezTo>
                        <a:pt x="31334" y="503798"/>
                        <a:pt x="31334" y="503798"/>
                        <a:pt x="121065" y="503798"/>
                      </a:cubicBezTo>
                      <a:cubicBezTo>
                        <a:pt x="121065" y="503798"/>
                        <a:pt x="121065" y="503798"/>
                        <a:pt x="121065" y="499545"/>
                      </a:cubicBezTo>
                      <a:cubicBezTo>
                        <a:pt x="121065" y="499545"/>
                        <a:pt x="121065" y="499545"/>
                        <a:pt x="152400" y="468356"/>
                      </a:cubicBezTo>
                      <a:cubicBezTo>
                        <a:pt x="152400" y="468356"/>
                        <a:pt x="152400" y="468356"/>
                        <a:pt x="152400" y="519393"/>
                      </a:cubicBezTo>
                      <a:cubicBezTo>
                        <a:pt x="152400" y="527899"/>
                        <a:pt x="145990" y="534987"/>
                        <a:pt x="136732" y="534987"/>
                      </a:cubicBezTo>
                      <a:cubicBezTo>
                        <a:pt x="136732" y="534987"/>
                        <a:pt x="136732" y="534987"/>
                        <a:pt x="15667" y="534987"/>
                      </a:cubicBezTo>
                      <a:cubicBezTo>
                        <a:pt x="7121" y="534987"/>
                        <a:pt x="0" y="527899"/>
                        <a:pt x="0" y="519393"/>
                      </a:cubicBezTo>
                      <a:cubicBezTo>
                        <a:pt x="0" y="519393"/>
                        <a:pt x="0" y="519393"/>
                        <a:pt x="0" y="398182"/>
                      </a:cubicBezTo>
                      <a:cubicBezTo>
                        <a:pt x="0" y="389675"/>
                        <a:pt x="7121" y="382587"/>
                        <a:pt x="15667" y="382587"/>
                      </a:cubicBezTo>
                      <a:close/>
                      <a:moveTo>
                        <a:pt x="301266" y="31750"/>
                      </a:moveTo>
                      <a:cubicBezTo>
                        <a:pt x="294097" y="31750"/>
                        <a:pt x="286211" y="33176"/>
                        <a:pt x="279758" y="36027"/>
                      </a:cubicBezTo>
                      <a:cubicBezTo>
                        <a:pt x="264703" y="41016"/>
                        <a:pt x="252515" y="52420"/>
                        <a:pt x="246062" y="66675"/>
                      </a:cubicBezTo>
                      <a:cubicBezTo>
                        <a:pt x="246062" y="66675"/>
                        <a:pt x="246062" y="66675"/>
                        <a:pt x="357187" y="66675"/>
                      </a:cubicBezTo>
                      <a:cubicBezTo>
                        <a:pt x="350018" y="52420"/>
                        <a:pt x="337830" y="41016"/>
                        <a:pt x="323491" y="36027"/>
                      </a:cubicBezTo>
                      <a:cubicBezTo>
                        <a:pt x="316322" y="33176"/>
                        <a:pt x="309153" y="31750"/>
                        <a:pt x="301266" y="31750"/>
                      </a:cubicBezTo>
                      <a:close/>
                      <a:moveTo>
                        <a:pt x="300832" y="0"/>
                      </a:moveTo>
                      <a:cubicBezTo>
                        <a:pt x="330885" y="0"/>
                        <a:pt x="356645" y="13529"/>
                        <a:pt x="373818" y="35602"/>
                      </a:cubicBezTo>
                      <a:cubicBezTo>
                        <a:pt x="380973" y="44147"/>
                        <a:pt x="386698" y="54827"/>
                        <a:pt x="390275" y="66220"/>
                      </a:cubicBezTo>
                      <a:cubicBezTo>
                        <a:pt x="390275" y="66220"/>
                        <a:pt x="390275" y="66220"/>
                        <a:pt x="439648" y="66220"/>
                      </a:cubicBezTo>
                      <a:cubicBezTo>
                        <a:pt x="443226" y="66220"/>
                        <a:pt x="446088" y="69068"/>
                        <a:pt x="446088" y="73340"/>
                      </a:cubicBezTo>
                      <a:cubicBezTo>
                        <a:pt x="446088" y="73340"/>
                        <a:pt x="446088" y="73340"/>
                        <a:pt x="446088" y="113927"/>
                      </a:cubicBezTo>
                      <a:cubicBezTo>
                        <a:pt x="446088" y="113927"/>
                        <a:pt x="446088" y="113927"/>
                        <a:pt x="446088" y="145256"/>
                      </a:cubicBezTo>
                      <a:cubicBezTo>
                        <a:pt x="446088" y="145256"/>
                        <a:pt x="446088" y="145256"/>
                        <a:pt x="446088" y="178010"/>
                      </a:cubicBezTo>
                      <a:cubicBezTo>
                        <a:pt x="446088" y="186555"/>
                        <a:pt x="439648" y="193675"/>
                        <a:pt x="431062" y="193675"/>
                      </a:cubicBezTo>
                      <a:lnTo>
                        <a:pt x="171317" y="193675"/>
                      </a:lnTo>
                      <a:cubicBezTo>
                        <a:pt x="162731" y="193675"/>
                        <a:pt x="155575" y="186555"/>
                        <a:pt x="155575" y="178010"/>
                      </a:cubicBezTo>
                      <a:cubicBezTo>
                        <a:pt x="155575" y="178010"/>
                        <a:pt x="155575" y="178010"/>
                        <a:pt x="155575" y="145256"/>
                      </a:cubicBezTo>
                      <a:cubicBezTo>
                        <a:pt x="155575" y="145256"/>
                        <a:pt x="155575" y="145256"/>
                        <a:pt x="155575" y="113927"/>
                      </a:cubicBezTo>
                      <a:cubicBezTo>
                        <a:pt x="155575" y="113927"/>
                        <a:pt x="155575" y="113927"/>
                        <a:pt x="155575" y="73340"/>
                      </a:cubicBezTo>
                      <a:cubicBezTo>
                        <a:pt x="155575" y="69068"/>
                        <a:pt x="159153" y="66220"/>
                        <a:pt x="162731" y="66220"/>
                      </a:cubicBezTo>
                      <a:cubicBezTo>
                        <a:pt x="162731" y="66220"/>
                        <a:pt x="162731" y="66220"/>
                        <a:pt x="212104" y="66220"/>
                      </a:cubicBezTo>
                      <a:cubicBezTo>
                        <a:pt x="215681" y="54827"/>
                        <a:pt x="220690" y="44147"/>
                        <a:pt x="227846" y="35602"/>
                      </a:cubicBezTo>
                      <a:cubicBezTo>
                        <a:pt x="245019" y="13529"/>
                        <a:pt x="271494" y="0"/>
                        <a:pt x="300832"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spTree>
    <p:custDataLst>
      <p:tags r:id="rId2"/>
    </p:custDataLst>
    <p:extLst>
      <p:ext uri="{BB962C8B-B14F-4D97-AF65-F5344CB8AC3E}">
        <p14:creationId xmlns:p14="http://schemas.microsoft.com/office/powerpoint/2010/main" val="3818880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D. Two-Thirds&quot; id=&quot;227_1-8&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16&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1&quot; checked=&quot;0&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1&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quot; allowedTimeFormatIds=&quot;1|2|3&quot; slideLayout=&quot;11&quot; customLayoutName=&quot;D. Green one third|Documentation¦D. Green one third&quot; customLayoutIndex=&quot;&quot; showBreak=&quot;0&quot; singleAgendaSlideSelected=&quot;1&quot; backupSlideTitle=&quot;Unused Slides&quot; topMargin=&quot;0.5&quot; leftMargin=&quot;0&quot; allowedLevels=&quot;2&quot; itemNoFormats=&quot;{1}¦{1}.{2}¦{3:alphaLC}¦{3:alphaLC}.{4:alphaLC}&quot; customLayoutNameBackup=&quot;D. Special gray|Documentation¦D. Special gray&quot; titlePrompt=&quot;Insert Title&quot; /&gt;&lt;cases&gt;&lt;!-- Single --&gt;&lt;case level=&quot;1&quot; single=&quot;1&quot; break=&quot;0&quot; topMinSpacing=&quot;5&quot; topMaxSpacing=&quot;10.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0.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0.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16&quot; fontSizeAuto=&quot;1&quot; startTime=&quot;540&quot; timeFormatId=&quot;1&quot; startItemNo=&quot;1&quot; createSingleAgendaSlide=&quot;1&quot; createSeparatingSlides=&quot;1&quot; createBackupSlide=&quot;0&quot; layoutId=&quot;227_1-8&quot; createSections=&quot;0&quot; singleSlideId=&quot;c2992fa7-8c69-4b53-b857-6baf253abeba&quot; backupSlideId=&quot;&quot; hideSeparatingSlides=&quot;0&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255.4182&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91e744e8-f1cd-4118-83f8-858ef2f7f7ec&quot; parentId=&quot;&quot; level=&quot;1&quot; generateAgendaSlide=&quot;1&quot; showAgendaItem=&quot;1&quot; isBreak=&quot;0&quot; topic=&quot;Training Requirements&quot; agendaSlideId=&quot;a4e6dce6-061d-478f-8498-ad7c403716e5&quot; /&gt;&lt;item duration=&quot;30&quot; id=&quot;6a86e660-c88b-4222-ab61-843e86a63a44&quot; parentId=&quot;&quot; level=&quot;1&quot; generateAgendaSlide=&quot;1&quot; showAgendaItem=&quot;1&quot; isBreak=&quot;0&quot; topic=&quot;Training Overview&quot; agendaSlideId=&quot;84e24215-24dc-404d-8700-f7893bed1bb4&quot; /&gt;&lt;item duration=&quot;30&quot; id=&quot;bee656d3-58cc-464a-a3df-d9a0f06825b6&quot; parentId=&quot;&quot; level=&quot;1&quot; generateAgendaSlide=&quot;1&quot; showAgendaItem=&quot;1&quot; isBreak=&quot;0&quot; topic=&quot;Python Basics refresher (Pre-read)&quot; agendaSlideId=&quot;d72abc78-19b8-4b4d-9d3a-4b02188c9f49&quot; /&gt;&lt;item duration=&quot;30&quot; id=&quot;e6c86ad7-5754-423c-a30b-d3ce57d9be87&quot; parentId=&quot;bee656d3-58cc-464a-a3df-d9a0f06825b6&quot; level=&quot;2&quot; generateAgendaSlide=&quot;1&quot; showAgendaItem=&quot;1&quot; isBreak=&quot;0&quot; topic=&quot;Expressions&quot; agendaSlideId=&quot;f5789fcb-26f2-46e3-9320-c5f4bf8eff14&quot; /&gt;&lt;item duration=&quot;30&quot; id=&quot;f082c5d2-949b-4ac9-acd1-e4369b8dcfd9&quot; parentId=&quot;bee656d3-58cc-464a-a3df-d9a0f06825b6&quot; level=&quot;2&quot; generateAgendaSlide=&quot;1&quot; showAgendaItem=&quot;1&quot; isBreak=&quot;0&quot; topic=&quot;Control structures&quot; agendaSlideId=&quot;777c09e2-63b6-4599-a7a5-e4d2b9080181&quot; /&gt;&lt;item duration=&quot;30&quot; id=&quot;21f60e4c-b99b-4299-9ea1-13ff92b050fc&quot; parentId=&quot;bee656d3-58cc-464a-a3df-d9a0f06825b6&quot; level=&quot;2&quot; generateAgendaSlide=&quot;1&quot; showAgendaItem=&quot;1&quot; isBreak=&quot;0&quot; topic=&quot;Functions&quot; agendaSlideId=&quot;91bc1353-92ee-4cb2-8201-22ea14240528&quot; /&gt;&lt;item duration=&quot;30&quot; id=&quot;a3d57e58-1b24-4e3d-aa81-426d2774774f&quot; parentId=&quot;bee656d3-58cc-464a-a3df-d9a0f06825b6&quot; level=&quot;2&quot; generateAgendaSlide=&quot;1&quot; showAgendaItem=&quot;1&quot; isBreak=&quot;0&quot; topic=&quot;Modules&quot; agendaSlideId=&quot;6dde5256-9e22-47fa-bb81-92eaedcca663&quot; /&gt;&lt;item duration=&quot;30&quot; id=&quot;e056d0bf-811e-4236-a9ea-e6f10b1044ab&quot; parentId=&quot;&quot; level=&quot;1&quot; generateAgendaSlide=&quot;1&quot; showAgendaItem=&quot;1&quot; isBreak=&quot;0&quot; topic=&quot;Advanced Python&quot; agendaSlideId=&quot;afc5aab3-c185-4b74-a7c5-c1a5c95d7cab&quot; /&gt;&lt;item duration=&quot;30&quot; id=&quot;cfa47cc3-6325-41ed-b66e-31b51d931dd5&quot; parentId=&quot;e056d0bf-811e-4236-a9ea-e6f10b1044ab&quot; level=&quot;2&quot; generateAgendaSlide=&quot;1&quot; showAgendaItem=&quot;1&quot; isBreak=&quot;0&quot; topic=&quot;Iterables&quot; agendaSlideId=&quot;5dc976e5-537e-495c-aa69-60c361d9ee5f&quot; /&gt;&lt;item duration=&quot;30&quot; id=&quot;7bfb6ed7-f1de-4d0d-af53-8dbe458e79c8&quot; parentId=&quot;e056d0bf-811e-4236-a9ea-e6f10b1044ab&quot; level=&quot;2&quot; generateAgendaSlide=&quot;1&quot; showAgendaItem=&quot;1&quot; isBreak=&quot;0&quot; topic=&quot;Functional traits&quot; agendaSlideId=&quot;0c8205cf-8ae2-4fb6-b75c-23aeebc9c5ed&quot; /&gt;&lt;item duration=&quot;30&quot; id=&quot;a4cd8e1c-9d67-41ef-bf83-af5660dd546e&quot; parentId=&quot;e056d0bf-811e-4236-a9ea-e6f10b1044ab&quot; level=&quot;2&quot; generateAgendaSlide=&quot;1&quot; showAgendaItem=&quot;1&quot; isBreak=&quot;0&quot; topic=&quot;Generator&quot; agendaSlideId=&quot;4bb86d21-4095-4ade-9b02-38bb7b3e75dc&quot; /&gt;&lt;item duration=&quot;30&quot; id=&quot;e2418b0e-9dc9-4ff1-82b5-57f574efd09d&quot; parentId=&quot;e056d0bf-811e-4236-a9ea-e6f10b1044ab&quot; level=&quot;2&quot; generateAgendaSlide=&quot;1&quot; showAgendaItem=&quot;1&quot; isBreak=&quot;0&quot; topic=&quot;Decorator&quot; agendaSlideId=&quot;9079f856-621a-43cc-9156-d16bfa1eb529&quot; /&gt;&lt;item duration=&quot;30&quot; id=&quot;4256257d-4c63-4376-bd55-6e4c45d4bcfa&quot; parentId=&quot;&quot; level=&quot;1&quot; generateAgendaSlide=&quot;1&quot; showAgendaItem=&quot;1&quot; isBreak=&quot;0&quot; topic=&quot;Annexes&quot; agendaSlideId=&quot;2e26b744-6632-4e15-9c2c-9907b0334c0f&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00.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101.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102.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103.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104.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105.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106.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107.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108.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109.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10.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Element"/>
</p:tagLst>
</file>

<file path=ppt/tags/tag111.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Element"/>
</p:tagLst>
</file>

<file path=ppt/tags/tag112.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113.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114.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115.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EE4P_SLIDEID" val="f5789fcb-26f2-46e3-9320-c5f4bf8eff14"/>
</p:tagLst>
</file>

<file path=ppt/tags/tag118.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119.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121.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122.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123.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124.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125.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126.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127.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Element"/>
</p:tagLst>
</file>

<file path=ppt/tags/tag128.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Element"/>
</p:tagLst>
</file>

<file path=ppt/tags/tag129.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30.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131.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132.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133.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5asgAIJYT2uKUBWgMmsghA"/>
</p:tagLst>
</file>

<file path=ppt/tags/tag137.xml><?xml version="1.0" encoding="utf-8"?>
<p:tagLst xmlns:a="http://schemas.openxmlformats.org/drawingml/2006/main" xmlns:r="http://schemas.openxmlformats.org/officeDocument/2006/relationships" xmlns:p="http://schemas.openxmlformats.org/presentationml/2006/main">
  <p:tag name="EE4P_SLIDEID" val="777c09e2-63b6-4599-a7a5-e4d2b9080181"/>
</p:tagLst>
</file>

<file path=ppt/tags/tag138.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139.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40.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141.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142.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143.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144.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145.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146.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Element"/>
</p:tagLst>
</file>

<file path=ppt/tags/tag147.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Element"/>
</p:tagLst>
</file>

<file path=ppt/tags/tag148.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149.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50.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151.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152.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153.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XkwnW6uYRE.mJMEPMQ8iRg"/>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P075knOvQwSVHqCcn7xAYQ"/>
</p:tagLst>
</file>

<file path=ppt/tags/tag159.xml><?xml version="1.0" encoding="utf-8"?>
<p:tagLst xmlns:a="http://schemas.openxmlformats.org/drawingml/2006/main" xmlns:r="http://schemas.openxmlformats.org/officeDocument/2006/relationships" xmlns:p="http://schemas.openxmlformats.org/presentationml/2006/main">
  <p:tag name="EE4P_SLIDEID" val="91bc1353-92ee-4cb2-8201-22ea14240528"/>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161.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162.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163.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164.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165.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166.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167.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Element"/>
</p:tagLst>
</file>

<file path=ppt/tags/tag168.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Element"/>
</p:tagLst>
</file>

<file path=ppt/tags/tag169.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171.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172.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173.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174.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175.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Ytc4tc.VQteupAg3oqT4Ww"/>
</p:tagLst>
</file>

<file path=ppt/tags/tag179.xml><?xml version="1.0" encoding="utf-8"?>
<p:tagLst xmlns:a="http://schemas.openxmlformats.org/drawingml/2006/main" xmlns:r="http://schemas.openxmlformats.org/officeDocument/2006/relationships" xmlns:p="http://schemas.openxmlformats.org/presentationml/2006/main">
  <p:tag name="EE4P_SLIDEID" val="6dde5256-9e22-47fa-bb81-92eaedcca663"/>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181.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182.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183.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184.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185.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186.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Element"/>
</p:tagLst>
</file>

<file path=ppt/tags/tag187.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Element"/>
</p:tagLst>
</file>

<file path=ppt/tags/tag188.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189.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90.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191.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192.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193.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194.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195.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gTBfdLgLQ_a4d1hVolHG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DrAYZ5.833Mdw6jtVKdvv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EE4P_SLIDEID" val="afc5aab3-c185-4b74-a7c5-c1a5c95d7cab"/>
</p:tagLst>
</file>

<file path=ppt/tags/tag204.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205.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206.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207.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208.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209.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Element"/>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Element"/>
</p:tagLst>
</file>

<file path=ppt/tags/tag211.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212.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213.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214.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215.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216.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217.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218.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219.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EE4P_SLIDEID" val="5dc976e5-537e-495c-aa69-60c361d9ee5f"/>
</p:tagLst>
</file>

<file path=ppt/tags/tag222.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223.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224.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225.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226.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Element"/>
</p:tagLst>
</file>

<file path=ppt/tags/tag227.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Element"/>
</p:tagLst>
</file>

<file path=ppt/tags/tag228.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229.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231.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232.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233.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234.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235.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236.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237.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BCG_MODE" val="Presentation"/>
  <p:tag name="BCG_DESIGN" val="White one third"/>
  <p:tag name="EE4P_LAYOUT_ID" val="K"/>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BCG_MODE" val="Presentation"/>
  <p:tag name="BCG_DESIGN" val="White one third"/>
  <p:tag name="EE4P_LAYOUT_ID" val="K"/>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JLmcdpFVTsa2Eg7jrnQdjw"/>
</p:tagLst>
</file>

<file path=ppt/tags/tag247.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JLmcdpFVTsa2Eg7jrnQd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JLmcdpFVTsa2Eg7jrnQdjw"/>
</p:tagLst>
</file>

<file path=ppt/tags/tag253.xml><?xml version="1.0" encoding="utf-8"?>
<p:tagLst xmlns:a="http://schemas.openxmlformats.org/drawingml/2006/main" xmlns:r="http://schemas.openxmlformats.org/officeDocument/2006/relationships" xmlns:p="http://schemas.openxmlformats.org/presentationml/2006/main">
  <p:tag name="BCG_MODE" val="Presentation"/>
  <p:tag name="BCG_DESIGN" val="White one third"/>
  <p:tag name="EE4P_LAYOUT_ID" val="K"/>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5.xml><?xml version="1.0" encoding="utf-8"?>
<p:tagLst xmlns:a="http://schemas.openxmlformats.org/drawingml/2006/main" xmlns:r="http://schemas.openxmlformats.org/officeDocument/2006/relationships" xmlns:p="http://schemas.openxmlformats.org/presentationml/2006/main">
  <p:tag name="BCG_MODE" val="Presentation"/>
  <p:tag name="BCG_DESIGN" val="White one third"/>
  <p:tag name="EE4P_LAYOUT_ID" val="K"/>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EE4P_SLIDEID" val="0c8205cf-8ae2-4fb6-b75c-23aeebc9c5ed"/>
</p:tagLst>
</file>

<file path=ppt/tags/tag258.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259.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261.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Element"/>
</p:tagLst>
</file>

<file path=ppt/tags/tag262.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Element"/>
</p:tagLst>
</file>

<file path=ppt/tags/tag263.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264.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265.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266.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267.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268.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269.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70.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271.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272.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273.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BCG_MODE" val="Presentation"/>
  <p:tag name="BCG_DESIGN" val="White one third"/>
  <p:tag name="EE4P_LAYOUT_ID" val="K"/>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79.xml><?xml version="1.0" encoding="utf-8"?>
<p:tagLst xmlns:a="http://schemas.openxmlformats.org/drawingml/2006/main" xmlns:r="http://schemas.openxmlformats.org/officeDocument/2006/relationships" xmlns:p="http://schemas.openxmlformats.org/presentationml/2006/main">
  <p:tag name="BCG_MODE" val="Presentation"/>
  <p:tag name="BCG_DESIGN" val="White one third"/>
  <p:tag name="EE4P_LAYOUT_ID" val="K"/>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82.xml><?xml version="1.0" encoding="utf-8"?>
<p:tagLst xmlns:a="http://schemas.openxmlformats.org/drawingml/2006/main" xmlns:r="http://schemas.openxmlformats.org/officeDocument/2006/relationships" xmlns:p="http://schemas.openxmlformats.org/presentationml/2006/main">
  <p:tag name="BCG_MODE" val="Presentation"/>
  <p:tag name="BCG_DESIGN" val="White one third"/>
  <p:tag name="EE4P_LAYOUT_ID" val="K"/>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85.xml><?xml version="1.0" encoding="utf-8"?>
<p:tagLst xmlns:a="http://schemas.openxmlformats.org/drawingml/2006/main" xmlns:r="http://schemas.openxmlformats.org/officeDocument/2006/relationships" xmlns:p="http://schemas.openxmlformats.org/presentationml/2006/main">
  <p:tag name="BCG_MODE" val="Presentation"/>
  <p:tag name="BCG_DESIGN" val="White one third"/>
  <p:tag name="EE4P_LAYOUT_ID" val="K"/>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88.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LL7.MK6mRB.4HzZrHCg7Kg"/>
</p:tagLst>
</file>

<file path=ppt/tags/tag291.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U8gHmML7Qrq.0OIGbgZK2w"/>
</p:tagLst>
</file>

<file path=ppt/tags/tag294.xml><?xml version="1.0" encoding="utf-8"?>
<p:tagLst xmlns:a="http://schemas.openxmlformats.org/drawingml/2006/main" xmlns:r="http://schemas.openxmlformats.org/officeDocument/2006/relationships" xmlns:p="http://schemas.openxmlformats.org/presentationml/2006/main">
  <p:tag name="EE4P_SLIDEID" val="4bb86d21-4095-4ade-9b02-38bb7b3e75dc"/>
</p:tagLst>
</file>

<file path=ppt/tags/tag295.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296.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297.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Element"/>
</p:tagLst>
</file>

<file path=ppt/tags/tag298.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Element"/>
</p:tagLst>
</file>

<file path=ppt/tags/tag299.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301.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302.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303.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304.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305.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306.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307.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308.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309.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0.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LXh0hqpwTL6RGDWocEnlw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LXh0hqpwTL6RGDWocEnlwg"/>
</p:tagLst>
</file>

<file path=ppt/tags/tag316.xml><?xml version="1.0" encoding="utf-8"?>
<p:tagLst xmlns:a="http://schemas.openxmlformats.org/drawingml/2006/main" xmlns:r="http://schemas.openxmlformats.org/officeDocument/2006/relationships" xmlns:p="http://schemas.openxmlformats.org/presentationml/2006/main">
  <p:tag name="BCG_MODE" val="Presentation"/>
  <p:tag name="BCG_DESIGN" val="White one third"/>
  <p:tag name="EE4P_LAYOUT_ID" val="K"/>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319.xml><?xml version="1.0" encoding="utf-8"?>
<p:tagLst xmlns:a="http://schemas.openxmlformats.org/drawingml/2006/main" xmlns:r="http://schemas.openxmlformats.org/officeDocument/2006/relationships" xmlns:p="http://schemas.openxmlformats.org/presentationml/2006/main">
  <p:tag name="BCG_MODE" val="Presentation"/>
  <p:tag name="BCG_DESIGN" val="White one third"/>
  <p:tag name="EE4P_LAYOUT_ID" val="K"/>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wPFiczzCSBixooGmmcVZr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Yr53dZINS5O3pEhpcj30Fg"/>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Yr53dZINS5O3pEhpcj30Fg"/>
</p:tagLst>
</file>

<file path=ppt/tags/tag328.xml><?xml version="1.0" encoding="utf-8"?>
<p:tagLst xmlns:a="http://schemas.openxmlformats.org/drawingml/2006/main" xmlns:r="http://schemas.openxmlformats.org/officeDocument/2006/relationships" xmlns:p="http://schemas.openxmlformats.org/presentationml/2006/main">
  <p:tag name="EE4P_SLIDEID" val="9079f856-621a-43cc-9156-d16bfa1eb529"/>
</p:tagLst>
</file>

<file path=ppt/tags/tag329.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26tIXnZSx69rSsKSNbVaJQ"/>
</p:tagLst>
</file>

<file path=ppt/tags/tag330.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Element"/>
</p:tagLst>
</file>

<file path=ppt/tags/tag331.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Element"/>
</p:tagLst>
</file>

<file path=ppt/tags/tag332.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333.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334.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335.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336.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337.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338.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339.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34.xml><?xml version="1.0" encoding="utf-8"?>
<p:tagLst xmlns:a="http://schemas.openxmlformats.org/drawingml/2006/main" xmlns:r="http://schemas.openxmlformats.org/officeDocument/2006/relationships" xmlns:p="http://schemas.openxmlformats.org/presentationml/2006/main">
  <p:tag name="EE4P_SLIDEID" val="c2992fa7-8c69-4b53-b857-6baf253abeba"/>
</p:tagLst>
</file>

<file path=ppt/tags/tag340.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341.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342.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343.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34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LXh0hqpwTL6RGDWocEnlw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yi2tV6PWQQSnzE5P.3rGMw"/>
</p:tagLst>
</file>

<file path=ppt/tags/tag352.xml><?xml version="1.0" encoding="utf-8"?>
<p:tagLst xmlns:a="http://schemas.openxmlformats.org/drawingml/2006/main" xmlns:r="http://schemas.openxmlformats.org/officeDocument/2006/relationships" xmlns:p="http://schemas.openxmlformats.org/presentationml/2006/main">
  <p:tag name="BCG_MODE" val="Presentation"/>
  <p:tag name="BCG_DESIGN" val="White one third"/>
  <p:tag name="EE4P_LAYOUT_ID" val="K"/>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355.xml><?xml version="1.0" encoding="utf-8"?>
<p:tagLst xmlns:a="http://schemas.openxmlformats.org/drawingml/2006/main" xmlns:r="http://schemas.openxmlformats.org/officeDocument/2006/relationships" xmlns:p="http://schemas.openxmlformats.org/presentationml/2006/main">
  <p:tag name="BCG_MODE" val="Presentation"/>
  <p:tag name="BCG_DESIGN" val="White one third"/>
  <p:tag name="EE4P_LAYOUT_ID" val="K"/>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7.xml><?xml version="1.0" encoding="utf-8"?>
<p:tagLst xmlns:a="http://schemas.openxmlformats.org/drawingml/2006/main" xmlns:r="http://schemas.openxmlformats.org/officeDocument/2006/relationships" xmlns:p="http://schemas.openxmlformats.org/presentationml/2006/main">
  <p:tag name="EE4P_SLIDEID" val="2e26b744-6632-4e15-9c2c-9907b0334c0f"/>
</p:tagLst>
</file>

<file path=ppt/tags/tag358.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Element"/>
</p:tagLst>
</file>

<file path=ppt/tags/tag359.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Element"/>
</p:tagLst>
</file>

<file path=ppt/tags/tag36.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360.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361.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362.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363.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364.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365.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366.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367.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368.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369.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37.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370.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371.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372.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373.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bSVgZD6vRIu9R2IGVNcHvw"/>
</p:tagLst>
</file>

<file path=ppt/tags/tag377.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7d2cbq7BTWyI3HkO1QcK5A"/>
</p:tagLst>
</file>

<file path=ppt/tags/tag38.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39.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41.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42.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43.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44.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45.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46.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47.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4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SLIDEID" val="a4e6dce6-061d-478f-8498-ad7c403716e5"/>
</p:tagLst>
</file>

<file path=ppt/tags/tag51.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52.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53.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54.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55.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56.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57.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58.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59.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61.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62.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63.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Element"/>
</p:tagLst>
</file>

<file path=ppt/tags/tag64.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Element"/>
</p:tagLst>
</file>

<file path=ppt/tags/tag65.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66.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C26bB2cvnLoppQHDpuqoIw"/>
</p:tagLst>
</file>

<file path=ppt/tags/tag71.xml><?xml version="1.0" encoding="utf-8"?>
<p:tagLst xmlns:a="http://schemas.openxmlformats.org/drawingml/2006/main" xmlns:r="http://schemas.openxmlformats.org/officeDocument/2006/relationships" xmlns:p="http://schemas.openxmlformats.org/presentationml/2006/main">
  <p:tag name="EE4P_SLIDEID" val="84e24215-24dc-404d-8700-f7893bed1bb4"/>
</p:tagLst>
</file>

<file path=ppt/tags/tag72.xml><?xml version="1.0" encoding="utf-8"?>
<p:tagLst xmlns:a="http://schemas.openxmlformats.org/drawingml/2006/main" xmlns:r="http://schemas.openxmlformats.org/officeDocument/2006/relationships" xmlns:p="http://schemas.openxmlformats.org/presentationml/2006/main">
  <p:tag name="EE4P_AGENDAWIZARD" val="item_2e26b744-6632-4e15-9c2c-9907b0334c0f_Topic"/>
  <p:tag name="EE4P_AGENDAWIZARD_CONTENT" val="/Annexes"/>
  <p:tag name="EE4P_AGENDAWIZARD_PROPERTIES" val="406.8057/395.6702/248.2761/19.70559"/>
</p:tagLst>
</file>

<file path=ppt/tags/tag73.xml><?xml version="1.0" encoding="utf-8"?>
<p:tagLst xmlns:a="http://schemas.openxmlformats.org/drawingml/2006/main" xmlns:r="http://schemas.openxmlformats.org/officeDocument/2006/relationships" xmlns:p="http://schemas.openxmlformats.org/presentationml/2006/main">
  <p:tag name="EE4P_AGENDAWIZARD" val="item_9079f856-621a-43cc-9156-d16bfa1eb529_Topic"/>
  <p:tag name="EE4P_AGENDAWIZARD_CONTENT" val="/Decorator"/>
  <p:tag name="EE4P_AGENDAWIZARD_PROPERTIES" val="406.8057/370.3923/248.2761/14.77795"/>
</p:tagLst>
</file>

<file path=ppt/tags/tag74.xml><?xml version="1.0" encoding="utf-8"?>
<p:tagLst xmlns:a="http://schemas.openxmlformats.org/drawingml/2006/main" xmlns:r="http://schemas.openxmlformats.org/officeDocument/2006/relationships" xmlns:p="http://schemas.openxmlformats.org/presentationml/2006/main">
  <p:tag name="EE4P_AGENDAWIZARD" val="item_4bb86d21-4095-4ade-9b02-38bb7b3e75dc_Topic"/>
  <p:tag name="EE4P_AGENDAWIZARD_CONTENT" val="/Generator"/>
  <p:tag name="EE4P_AGENDAWIZARD_PROPERTIES" val="406.8057/351.6143/248.2761/14.77795"/>
</p:tagLst>
</file>

<file path=ppt/tags/tag75.xml><?xml version="1.0" encoding="utf-8"?>
<p:tagLst xmlns:a="http://schemas.openxmlformats.org/drawingml/2006/main" xmlns:r="http://schemas.openxmlformats.org/officeDocument/2006/relationships" xmlns:p="http://schemas.openxmlformats.org/presentationml/2006/main">
  <p:tag name="EE4P_AGENDAWIZARD" val="item_0c8205cf-8ae2-4fb6-b75c-23aeebc9c5ed_Topic"/>
  <p:tag name="EE4P_AGENDAWIZARD_CONTENT" val="/Functional traits"/>
  <p:tag name="EE4P_AGENDAWIZARD_PROPERTIES" val="406.8057/332.8364/248.2761/14.77795"/>
</p:tagLst>
</file>

<file path=ppt/tags/tag76.xml><?xml version="1.0" encoding="utf-8"?>
<p:tagLst xmlns:a="http://schemas.openxmlformats.org/drawingml/2006/main" xmlns:r="http://schemas.openxmlformats.org/officeDocument/2006/relationships" xmlns:p="http://schemas.openxmlformats.org/presentationml/2006/main">
  <p:tag name="EE4P_AGENDAWIZARD" val="item_5dc976e5-537e-495c-aa69-60c361d9ee5f_Topic"/>
  <p:tag name="EE4P_AGENDAWIZARD_CONTENT" val="/Iterables"/>
  <p:tag name="EE4P_AGENDAWIZARD_PROPERTIES" val="406.8057/314.0584/248.2761/14.77795"/>
</p:tagLst>
</file>

<file path=ppt/tags/tag77.xml><?xml version="1.0" encoding="utf-8"?>
<p:tagLst xmlns:a="http://schemas.openxmlformats.org/drawingml/2006/main" xmlns:r="http://schemas.openxmlformats.org/officeDocument/2006/relationships" xmlns:p="http://schemas.openxmlformats.org/presentationml/2006/main">
  <p:tag name="EE4P_AGENDAWIZARD" val="item_afc5aab3-c185-4b74-a7c5-c1a5c95d7cab_Topic"/>
  <p:tag name="EE4P_AGENDAWIZARD_CONTENT" val="/Advanced Python"/>
  <p:tag name="EE4P_AGENDAWIZARD_PROPERTIES" val="406.8057/290.3528/248.2761/19.70559"/>
</p:tagLst>
</file>

<file path=ppt/tags/tag78.xml><?xml version="1.0" encoding="utf-8"?>
<p:tagLst xmlns:a="http://schemas.openxmlformats.org/drawingml/2006/main" xmlns:r="http://schemas.openxmlformats.org/officeDocument/2006/relationships" xmlns:p="http://schemas.openxmlformats.org/presentationml/2006/main">
  <p:tag name="EE4P_AGENDAWIZARD" val="item_6dde5256-9e22-47fa-bb81-92eaedcca663_Topic"/>
  <p:tag name="EE4P_AGENDAWIZARD_CONTENT" val="/Modules"/>
  <p:tag name="EE4P_AGENDAWIZARD_PROPERTIES" val="406.8057/265.0749/248.2761/14.77795"/>
</p:tagLst>
</file>

<file path=ppt/tags/tag79.xml><?xml version="1.0" encoding="utf-8"?>
<p:tagLst xmlns:a="http://schemas.openxmlformats.org/drawingml/2006/main" xmlns:r="http://schemas.openxmlformats.org/officeDocument/2006/relationships" xmlns:p="http://schemas.openxmlformats.org/presentationml/2006/main">
  <p:tag name="EE4P_AGENDAWIZARD" val="item_91bc1353-92ee-4cb2-8201-22ea14240528_Topic"/>
  <p:tag name="EE4P_AGENDAWIZARD_CONTENT" val="/Functions"/>
  <p:tag name="EE4P_AGENDAWIZARD_PROPERTIES" val="406.8057/246.2969/248.2761/14.77795"/>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AGENDAWIZARD" val="item_777c09e2-63b6-4599-a7a5-e4d2b9080181_Topic"/>
  <p:tag name="EE4P_AGENDAWIZARD_CONTENT" val="/Control structures"/>
  <p:tag name="EE4P_AGENDAWIZARD_PROPERTIES" val="406.8057/227.519/248.2761/14.77795"/>
</p:tagLst>
</file>

<file path=ppt/tags/tag81.xml><?xml version="1.0" encoding="utf-8"?>
<p:tagLst xmlns:a="http://schemas.openxmlformats.org/drawingml/2006/main" xmlns:r="http://schemas.openxmlformats.org/officeDocument/2006/relationships" xmlns:p="http://schemas.openxmlformats.org/presentationml/2006/main">
  <p:tag name="EE4P_AGENDAWIZARD" val="item_f5789fcb-26f2-46e3-9320-c5f4bf8eff14_Topic"/>
  <p:tag name="EE4P_AGENDAWIZARD_CONTENT" val="/Expressions"/>
  <p:tag name="EE4P_AGENDAWIZARD_PROPERTIES" val="406.8057/208.741/248.2761/14.77795"/>
</p:tagLst>
</file>

<file path=ppt/tags/tag82.xml><?xml version="1.0" encoding="utf-8"?>
<p:tagLst xmlns:a="http://schemas.openxmlformats.org/drawingml/2006/main" xmlns:r="http://schemas.openxmlformats.org/officeDocument/2006/relationships" xmlns:p="http://schemas.openxmlformats.org/presentationml/2006/main">
  <p:tag name="EE4P_AGENDAWIZARD" val="item_d72abc78-19b8-4b4d-9d3a-4b02188c9f49_Topic"/>
  <p:tag name="EE4P_AGENDAWIZARD_CONTENT" val="/Python Basics refresher (Pre-read)"/>
  <p:tag name="EE4P_AGENDAWIZARD_PROPERTIES" val="406.8057/185.0354/248.2761/19.70559"/>
</p:tagLst>
</file>

<file path=ppt/tags/tag83.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Element"/>
</p:tagLst>
</file>

<file path=ppt/tags/tag84.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Element"/>
</p:tagLst>
</file>

<file path=ppt/tags/tag85.xml><?xml version="1.0" encoding="utf-8"?>
<p:tagLst xmlns:a="http://schemas.openxmlformats.org/drawingml/2006/main" xmlns:r="http://schemas.openxmlformats.org/officeDocument/2006/relationships" xmlns:p="http://schemas.openxmlformats.org/presentationml/2006/main">
  <p:tag name="EE4P_AGENDAWIZARD" val="item_84e24215-24dc-404d-8700-f7893bed1bb4_Topic"/>
  <p:tag name="EE4P_AGENDAWIZARD_CONTENT" val="/Training Overview"/>
  <p:tag name="EE4P_AGENDAWIZARD_PROPERTIES" val="406.8057/154.8298/248.2761/19.70559"/>
</p:tagLst>
</file>

<file path=ppt/tags/tag86.xml><?xml version="1.0" encoding="utf-8"?>
<p:tagLst xmlns:a="http://schemas.openxmlformats.org/drawingml/2006/main" xmlns:r="http://schemas.openxmlformats.org/officeDocument/2006/relationships" xmlns:p="http://schemas.openxmlformats.org/presentationml/2006/main">
  <p:tag name="EE4P_AGENDAWIZARD" val="item_a4e6dce6-061d-478f-8498-ad7c403716e5_Topic"/>
  <p:tag name="EE4P_AGENDAWIZARD_CONTENT" val="/Training Requirements"/>
  <p:tag name="EE4P_AGENDAWIZARD_PROPERTIES" val="406.8057/124.6243/248.2761/19.70559"/>
</p:tagLst>
</file>

<file path=ppt/tags/tag87.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Y8vqxadWov82QDdBP9Ody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BCG_MODE" val="Presentation"/>
  <p:tag name="BCG_DESIGN" val="Three heading"/>
  <p:tag name="EE4P_STRETCH" val="1"/>
  <p:tag name="EE4P_LAYOUT_ID" val="K"/>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AJ.tOjHcIku1l6KGr3mJeA"/>
</p:tagLst>
</file>

<file path=ppt/tags/tag93.xml><?xml version="1.0" encoding="utf-8"?>
<p:tagLst xmlns:a="http://schemas.openxmlformats.org/drawingml/2006/main" xmlns:r="http://schemas.openxmlformats.org/officeDocument/2006/relationships" xmlns:p="http://schemas.openxmlformats.org/presentationml/2006/main">
  <p:tag name="BCG_MODE" val="Presentation"/>
  <p:tag name="BCG_DESIGN" val="Three heading"/>
  <p:tag name="EE4P_STRETCH" val="1"/>
  <p:tag name="EE4P_LAYOUT_ID" val="K"/>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AJ.tOjHcIku1l6KGr3mJeA"/>
</p:tagLst>
</file>

<file path=ppt/tags/tag96.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C26bB2cvnLoppQHDpuqoIw"/>
</p:tagLst>
</file>

<file path=ppt/tags/tag99.xml><?xml version="1.0" encoding="utf-8"?>
<p:tagLst xmlns:a="http://schemas.openxmlformats.org/drawingml/2006/main" xmlns:r="http://schemas.openxmlformats.org/officeDocument/2006/relationships" xmlns:p="http://schemas.openxmlformats.org/presentationml/2006/main">
  <p:tag name="EE4P_SLIDEID" val="d72abc78-19b8-4b4d-9d3a-4b02188c9f49"/>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2528</TotalTime>
  <Words>3287</Words>
  <Application>Microsoft Office PowerPoint</Application>
  <PresentationFormat>Widescreen</PresentationFormat>
  <Paragraphs>1092</Paragraphs>
  <Slides>60</Slides>
  <Notes>27</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60</vt:i4>
      </vt:variant>
      <vt:variant>
        <vt:lpstr>Custom Shows</vt:lpstr>
      </vt:variant>
      <vt:variant>
        <vt:i4>1</vt:i4>
      </vt:variant>
    </vt:vector>
  </HeadingPairs>
  <TitlesOfParts>
    <vt:vector size="69" baseType="lpstr">
      <vt:lpstr>Arial</vt:lpstr>
      <vt:lpstr>Consolas</vt:lpstr>
      <vt:lpstr>Courier New</vt:lpstr>
      <vt:lpstr>SFMono-Regular</vt:lpstr>
      <vt:lpstr>Times New Roman</vt:lpstr>
      <vt:lpstr>Trebuchet MS</vt:lpstr>
      <vt:lpstr>BCG Grid 16:9</vt:lpstr>
      <vt:lpstr>think-cell Slide</vt:lpstr>
      <vt:lpstr>Introduction</vt:lpstr>
      <vt:lpstr>Agenda</vt:lpstr>
      <vt:lpstr>Agenda</vt:lpstr>
      <vt:lpstr>Training requirements</vt:lpstr>
      <vt:lpstr>Agenda</vt:lpstr>
      <vt:lpstr>Software Engineering Training for Data Scientists Agenda </vt:lpstr>
      <vt:lpstr>Detailed agenda</vt:lpstr>
      <vt:lpstr>Python environment</vt:lpstr>
      <vt:lpstr>Use Cases Exercises</vt:lpstr>
      <vt:lpstr>Agenda</vt:lpstr>
      <vt:lpstr>Agenda</vt:lpstr>
      <vt:lpstr>Expressions – Main types</vt:lpstr>
      <vt:lpstr>Agenda</vt:lpstr>
      <vt:lpstr>Control structures – If, For and While </vt:lpstr>
      <vt:lpstr>Control structures – Break, Continue and Pass</vt:lpstr>
      <vt:lpstr>Agenda</vt:lpstr>
      <vt:lpstr>Define functions and arguments</vt:lpstr>
      <vt:lpstr>Agenda</vt:lpstr>
      <vt:lpstr>Modules and PYTHONPATH</vt:lpstr>
      <vt:lpstr>os and sys </vt:lpstr>
      <vt:lpstr>Pathlib</vt:lpstr>
      <vt:lpstr>Agenda</vt:lpstr>
      <vt:lpstr>Agenda</vt:lpstr>
      <vt:lpstr>Iterators</vt:lpstr>
      <vt:lpstr>PowerPoint Presentation</vt:lpstr>
      <vt:lpstr>PowerPoint Presentation</vt:lpstr>
      <vt:lpstr>Everything is Iterable (1)</vt:lpstr>
      <vt:lpstr>Everything is Iterable (2)</vt:lpstr>
      <vt:lpstr>Unpacking works for all iterables</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Built-in functions, the basics</vt:lpstr>
      <vt:lpstr>Built-in functions in Python 3</vt:lpstr>
      <vt:lpstr>Agenda</vt:lpstr>
      <vt:lpstr>Generator (I)</vt:lpstr>
      <vt:lpstr>Generator (II)</vt:lpstr>
      <vt:lpstr>PowerPoint Presentation</vt:lpstr>
      <vt:lpstr>PowerPoint Presentation</vt:lpstr>
      <vt:lpstr>PowerPoint Presentation</vt:lpstr>
      <vt:lpstr>Itertools offers a useful set of iterators</vt:lpstr>
      <vt:lpstr>Collections module(I)</vt:lpstr>
      <vt:lpstr>Collections module(II)</vt:lpstr>
      <vt:lpstr>Agenda</vt:lpstr>
      <vt:lpstr>Decorator (I)</vt:lpstr>
      <vt:lpstr>PowerPoint Presentation</vt:lpstr>
      <vt:lpstr>PowerPoint Presentation</vt:lpstr>
      <vt:lpstr>Main usage of decorators</vt:lpstr>
      <vt:lpstr>PowerPoint Presentation</vt:lpstr>
      <vt:lpstr>PowerPoint Presentation</vt:lpstr>
      <vt:lpstr>Agenda</vt:lpstr>
      <vt:lpstr>PIP and Pypi</vt:lpstr>
      <vt:lpstr>Venv &amp; Conda</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1</dc:title>
  <dc:creator>Sorin Eloise</dc:creator>
  <cp:lastModifiedBy>Veillon, Louis</cp:lastModifiedBy>
  <cp:revision>172</cp:revision>
  <cp:lastPrinted>2016-04-06T18:59:25Z</cp:lastPrinted>
  <dcterms:created xsi:type="dcterms:W3CDTF">2019-12-18T12:41:31Z</dcterms:created>
  <dcterms:modified xsi:type="dcterms:W3CDTF">2020-06-15T16:10:27Z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