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5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7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7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5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4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3F2A-A00F-47B7-A818-E61FBFAD4EDC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77377-74B0-4F4E-B672-4F76D3A35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1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96425" y="876450"/>
            <a:ext cx="2226860" cy="7710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Wikipedia</a:t>
            </a:r>
          </a:p>
        </p:txBody>
      </p:sp>
      <p:sp>
        <p:nvSpPr>
          <p:cNvPr id="8" name="Flowchart: Multidocument 7"/>
          <p:cNvSpPr/>
          <p:nvPr/>
        </p:nvSpPr>
        <p:spPr>
          <a:xfrm>
            <a:off x="453458" y="2295817"/>
            <a:ext cx="1712794" cy="1098644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SP500 stocks and indexes</a:t>
            </a:r>
          </a:p>
        </p:txBody>
      </p:sp>
      <p:sp>
        <p:nvSpPr>
          <p:cNvPr id="9" name="Arrow: Down 8"/>
          <p:cNvSpPr/>
          <p:nvPr/>
        </p:nvSpPr>
        <p:spPr>
          <a:xfrm>
            <a:off x="1069882" y="228181"/>
            <a:ext cx="491319" cy="64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Arrow: Down 9"/>
          <p:cNvSpPr/>
          <p:nvPr/>
        </p:nvSpPr>
        <p:spPr>
          <a:xfrm>
            <a:off x="1069882" y="1772186"/>
            <a:ext cx="491319" cy="648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Arrow: Down 10"/>
          <p:cNvSpPr/>
          <p:nvPr/>
        </p:nvSpPr>
        <p:spPr>
          <a:xfrm rot="14111803">
            <a:off x="2483134" y="1249054"/>
            <a:ext cx="491319" cy="8807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Cloud 11"/>
          <p:cNvSpPr/>
          <p:nvPr/>
        </p:nvSpPr>
        <p:spPr>
          <a:xfrm>
            <a:off x="2685319" y="660550"/>
            <a:ext cx="9054170" cy="77109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Quandl</a:t>
            </a:r>
            <a:endParaRPr lang="en-US" sz="1400" dirty="0"/>
          </a:p>
        </p:txBody>
      </p:sp>
      <p:sp>
        <p:nvSpPr>
          <p:cNvPr id="14" name="Flowchart: Multidocument 13"/>
          <p:cNvSpPr/>
          <p:nvPr/>
        </p:nvSpPr>
        <p:spPr>
          <a:xfrm>
            <a:off x="2899944" y="2096321"/>
            <a:ext cx="1712794" cy="812192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SP500 index prices</a:t>
            </a:r>
          </a:p>
        </p:txBody>
      </p:sp>
      <p:sp>
        <p:nvSpPr>
          <p:cNvPr id="15" name="Flowchart: Multidocument 14"/>
          <p:cNvSpPr/>
          <p:nvPr/>
        </p:nvSpPr>
        <p:spPr>
          <a:xfrm>
            <a:off x="4758231" y="2096321"/>
            <a:ext cx="1712794" cy="812192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SP500 stock prices</a:t>
            </a:r>
          </a:p>
        </p:txBody>
      </p:sp>
      <p:sp>
        <p:nvSpPr>
          <p:cNvPr id="17" name="Flowchart: Multidocument 16"/>
          <p:cNvSpPr/>
          <p:nvPr/>
        </p:nvSpPr>
        <p:spPr>
          <a:xfrm>
            <a:off x="6591720" y="2096321"/>
            <a:ext cx="1712794" cy="812192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SP500 stock fundamentals</a:t>
            </a:r>
          </a:p>
        </p:txBody>
      </p:sp>
      <p:sp>
        <p:nvSpPr>
          <p:cNvPr id="19" name="Flowchart: Multidocument 18"/>
          <p:cNvSpPr/>
          <p:nvPr/>
        </p:nvSpPr>
        <p:spPr>
          <a:xfrm>
            <a:off x="8425208" y="2096321"/>
            <a:ext cx="1712794" cy="812192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Stock Short Sell Volumes</a:t>
            </a:r>
          </a:p>
        </p:txBody>
      </p:sp>
      <p:sp>
        <p:nvSpPr>
          <p:cNvPr id="21" name="Flowchart: Multidocument 20"/>
          <p:cNvSpPr/>
          <p:nvPr/>
        </p:nvSpPr>
        <p:spPr>
          <a:xfrm>
            <a:off x="10240057" y="2096321"/>
            <a:ext cx="1712794" cy="812192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Market sentiment</a:t>
            </a:r>
          </a:p>
        </p:txBody>
      </p:sp>
      <p:sp>
        <p:nvSpPr>
          <p:cNvPr id="24" name="Arrow: Down 23"/>
          <p:cNvSpPr/>
          <p:nvPr/>
        </p:nvSpPr>
        <p:spPr>
          <a:xfrm>
            <a:off x="3583428" y="2951818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Arrow: Down 24"/>
          <p:cNvSpPr/>
          <p:nvPr/>
        </p:nvSpPr>
        <p:spPr>
          <a:xfrm>
            <a:off x="5368969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Arrow: Down 25"/>
          <p:cNvSpPr/>
          <p:nvPr/>
        </p:nvSpPr>
        <p:spPr>
          <a:xfrm>
            <a:off x="7202458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Arrow: Down 26"/>
          <p:cNvSpPr/>
          <p:nvPr/>
        </p:nvSpPr>
        <p:spPr>
          <a:xfrm>
            <a:off x="9035945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Arrow: Down 27"/>
          <p:cNvSpPr/>
          <p:nvPr/>
        </p:nvSpPr>
        <p:spPr>
          <a:xfrm>
            <a:off x="10850794" y="2951817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Flowchart: Process 28"/>
          <p:cNvSpPr/>
          <p:nvPr/>
        </p:nvSpPr>
        <p:spPr>
          <a:xfrm>
            <a:off x="3016169" y="3438308"/>
            <a:ext cx="8926521" cy="57677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Calculation of Features &amp; Labels</a:t>
            </a:r>
          </a:p>
        </p:txBody>
      </p:sp>
      <p:sp>
        <p:nvSpPr>
          <p:cNvPr id="31" name="Flowchart: Multidocument 30"/>
          <p:cNvSpPr/>
          <p:nvPr/>
        </p:nvSpPr>
        <p:spPr>
          <a:xfrm>
            <a:off x="3016168" y="4058295"/>
            <a:ext cx="1712794" cy="96061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Momentum: 1,5,20 days</a:t>
            </a:r>
          </a:p>
        </p:txBody>
      </p:sp>
      <p:sp>
        <p:nvSpPr>
          <p:cNvPr id="32" name="Flowchart: Multidocument 31"/>
          <p:cNvSpPr/>
          <p:nvPr/>
        </p:nvSpPr>
        <p:spPr>
          <a:xfrm>
            <a:off x="4815938" y="4058296"/>
            <a:ext cx="1717724" cy="96061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Alpha &amp; Beta, Delta to Industry</a:t>
            </a:r>
          </a:p>
        </p:txBody>
      </p:sp>
      <p:sp>
        <p:nvSpPr>
          <p:cNvPr id="34" name="Flowchart: Multidocument 33"/>
          <p:cNvSpPr/>
          <p:nvPr/>
        </p:nvSpPr>
        <p:spPr>
          <a:xfrm>
            <a:off x="6620638" y="4058296"/>
            <a:ext cx="1717724" cy="96061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Simple Moving Average 30 days</a:t>
            </a:r>
          </a:p>
        </p:txBody>
      </p:sp>
      <p:sp>
        <p:nvSpPr>
          <p:cNvPr id="35" name="Flowchart: Multidocument 34"/>
          <p:cNvSpPr/>
          <p:nvPr/>
        </p:nvSpPr>
        <p:spPr>
          <a:xfrm>
            <a:off x="8425338" y="4058295"/>
            <a:ext cx="1717724" cy="96061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Bollinger Bands</a:t>
            </a:r>
          </a:p>
        </p:txBody>
      </p:sp>
      <p:sp>
        <p:nvSpPr>
          <p:cNvPr id="36" name="Flowchart: Multidocument 35"/>
          <p:cNvSpPr/>
          <p:nvPr/>
        </p:nvSpPr>
        <p:spPr>
          <a:xfrm>
            <a:off x="10230038" y="4036280"/>
            <a:ext cx="1717724" cy="960619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Returns 1,5,20 days</a:t>
            </a:r>
          </a:p>
        </p:txBody>
      </p:sp>
      <p:sp>
        <p:nvSpPr>
          <p:cNvPr id="37" name="Flowchart: Multidocument 36"/>
          <p:cNvSpPr/>
          <p:nvPr/>
        </p:nvSpPr>
        <p:spPr>
          <a:xfrm>
            <a:off x="3011095" y="4937125"/>
            <a:ext cx="1712794" cy="99302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Price direction 1,5,20 days</a:t>
            </a:r>
          </a:p>
        </p:txBody>
      </p:sp>
      <p:sp>
        <p:nvSpPr>
          <p:cNvPr id="38" name="Flowchart: Multidocument 37"/>
          <p:cNvSpPr/>
          <p:nvPr/>
        </p:nvSpPr>
        <p:spPr>
          <a:xfrm>
            <a:off x="4810865" y="4937126"/>
            <a:ext cx="1717724" cy="99302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% short sell</a:t>
            </a:r>
          </a:p>
        </p:txBody>
      </p:sp>
      <p:sp>
        <p:nvSpPr>
          <p:cNvPr id="39" name="Flowchart: Multidocument 38"/>
          <p:cNvSpPr/>
          <p:nvPr/>
        </p:nvSpPr>
        <p:spPr>
          <a:xfrm>
            <a:off x="6615565" y="4937126"/>
            <a:ext cx="1717724" cy="99302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to Low/ High  on the following day</a:t>
            </a:r>
          </a:p>
        </p:txBody>
      </p:sp>
      <p:sp>
        <p:nvSpPr>
          <p:cNvPr id="40" name="Flowchart: Multidocument 39"/>
          <p:cNvSpPr/>
          <p:nvPr/>
        </p:nvSpPr>
        <p:spPr>
          <a:xfrm>
            <a:off x="8420265" y="4937125"/>
            <a:ext cx="1717724" cy="99302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Bull-Bear Spread</a:t>
            </a:r>
          </a:p>
        </p:txBody>
      </p:sp>
      <p:sp>
        <p:nvSpPr>
          <p:cNvPr id="41" name="Flowchart: Multidocument 40"/>
          <p:cNvSpPr/>
          <p:nvPr/>
        </p:nvSpPr>
        <p:spPr>
          <a:xfrm>
            <a:off x="10224965" y="4915110"/>
            <a:ext cx="1717724" cy="993021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Change to Min/Max last 30 days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3011096" y="6414655"/>
            <a:ext cx="8987865" cy="56974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HDF storage. One </a:t>
            </a:r>
            <a:r>
              <a:rPr lang="en-US" sz="1400" dirty="0" err="1"/>
              <a:t>Xy_all</a:t>
            </a:r>
            <a:r>
              <a:rPr lang="en-US" sz="1400" dirty="0"/>
              <a:t> h5 file per stock</a:t>
            </a:r>
          </a:p>
        </p:txBody>
      </p:sp>
      <p:sp>
        <p:nvSpPr>
          <p:cNvPr id="43" name="Arrow: Down 42"/>
          <p:cNvSpPr/>
          <p:nvPr/>
        </p:nvSpPr>
        <p:spPr>
          <a:xfrm>
            <a:off x="3583428" y="1599312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Arrow: Down 43"/>
          <p:cNvSpPr/>
          <p:nvPr/>
        </p:nvSpPr>
        <p:spPr>
          <a:xfrm>
            <a:off x="5368969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5" name="Arrow: Down 44"/>
          <p:cNvSpPr/>
          <p:nvPr/>
        </p:nvSpPr>
        <p:spPr>
          <a:xfrm>
            <a:off x="7202458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6" name="Arrow: Down 45"/>
          <p:cNvSpPr/>
          <p:nvPr/>
        </p:nvSpPr>
        <p:spPr>
          <a:xfrm>
            <a:off x="9035945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" name="Arrow: Down 46"/>
          <p:cNvSpPr/>
          <p:nvPr/>
        </p:nvSpPr>
        <p:spPr>
          <a:xfrm>
            <a:off x="10850794" y="1599311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8" name="Arrow: Down 47"/>
          <p:cNvSpPr/>
          <p:nvPr/>
        </p:nvSpPr>
        <p:spPr>
          <a:xfrm>
            <a:off x="3786628" y="5954496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Arrow: Down 48"/>
          <p:cNvSpPr/>
          <p:nvPr/>
        </p:nvSpPr>
        <p:spPr>
          <a:xfrm>
            <a:off x="5572169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0" name="Arrow: Down 49"/>
          <p:cNvSpPr/>
          <p:nvPr/>
        </p:nvSpPr>
        <p:spPr>
          <a:xfrm>
            <a:off x="7405658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Arrow: Down 50"/>
          <p:cNvSpPr/>
          <p:nvPr/>
        </p:nvSpPr>
        <p:spPr>
          <a:xfrm>
            <a:off x="9239145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Arrow: Down 51"/>
          <p:cNvSpPr/>
          <p:nvPr/>
        </p:nvSpPr>
        <p:spPr>
          <a:xfrm>
            <a:off x="11053994" y="5954495"/>
            <a:ext cx="491319" cy="4432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4496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/>
          <p:cNvSpPr/>
          <p:nvPr/>
        </p:nvSpPr>
        <p:spPr>
          <a:xfrm>
            <a:off x="3331640" y="229167"/>
            <a:ext cx="2612047" cy="56342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Xy_all</a:t>
            </a:r>
            <a:r>
              <a:rPr lang="en-US" sz="1400" dirty="0"/>
              <a:t>_&lt;ticker&gt;</a:t>
            </a:r>
          </a:p>
        </p:txBody>
      </p:sp>
      <p:sp>
        <p:nvSpPr>
          <p:cNvPr id="5" name="Arrow: Down 4"/>
          <p:cNvSpPr/>
          <p:nvPr/>
        </p:nvSpPr>
        <p:spPr>
          <a:xfrm rot="2811850">
            <a:off x="3972360" y="750552"/>
            <a:ext cx="403650" cy="742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" name="Arrow: Down 5"/>
          <p:cNvSpPr/>
          <p:nvPr/>
        </p:nvSpPr>
        <p:spPr>
          <a:xfrm rot="18788150" flipH="1">
            <a:off x="4814908" y="750553"/>
            <a:ext cx="403650" cy="7427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Document 6"/>
          <p:cNvSpPr/>
          <p:nvPr/>
        </p:nvSpPr>
        <p:spPr>
          <a:xfrm>
            <a:off x="2720831" y="1451303"/>
            <a:ext cx="1593055" cy="563427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4729704" y="1451302"/>
            <a:ext cx="1593055" cy="563427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822479" y="2451035"/>
            <a:ext cx="967695" cy="43300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PCA</a:t>
            </a:r>
          </a:p>
        </p:txBody>
      </p:sp>
      <p:sp>
        <p:nvSpPr>
          <p:cNvPr id="10" name="Arrow: Down 9"/>
          <p:cNvSpPr/>
          <p:nvPr/>
        </p:nvSpPr>
        <p:spPr>
          <a:xfrm>
            <a:off x="3024845" y="2050704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Arrow: Down 10"/>
          <p:cNvSpPr/>
          <p:nvPr/>
        </p:nvSpPr>
        <p:spPr>
          <a:xfrm>
            <a:off x="3790172" y="2047931"/>
            <a:ext cx="338670" cy="126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Flowchart: Document 11"/>
          <p:cNvSpPr/>
          <p:nvPr/>
        </p:nvSpPr>
        <p:spPr>
          <a:xfrm>
            <a:off x="2720831" y="3313180"/>
            <a:ext cx="1593055" cy="563427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Features</a:t>
            </a:r>
          </a:p>
        </p:txBody>
      </p:sp>
      <p:sp>
        <p:nvSpPr>
          <p:cNvPr id="13" name="Arrow: Down 12"/>
          <p:cNvSpPr/>
          <p:nvPr/>
        </p:nvSpPr>
        <p:spPr>
          <a:xfrm>
            <a:off x="3008197" y="2949002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Flowchart: Magnetic Disk 14"/>
          <p:cNvSpPr/>
          <p:nvPr/>
        </p:nvSpPr>
        <p:spPr>
          <a:xfrm>
            <a:off x="318495" y="2363803"/>
            <a:ext cx="1772253" cy="63350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 Storage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5086127" y="2451036"/>
            <a:ext cx="1236632" cy="43300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kMeans</a:t>
            </a:r>
            <a:endParaRPr lang="en-US" sz="1400" dirty="0"/>
          </a:p>
        </p:txBody>
      </p:sp>
      <p:sp>
        <p:nvSpPr>
          <p:cNvPr id="17" name="Arrow: Down 16"/>
          <p:cNvSpPr/>
          <p:nvPr/>
        </p:nvSpPr>
        <p:spPr>
          <a:xfrm>
            <a:off x="4747457" y="2047932"/>
            <a:ext cx="338670" cy="12652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Arrow: Down 17"/>
          <p:cNvSpPr/>
          <p:nvPr/>
        </p:nvSpPr>
        <p:spPr>
          <a:xfrm>
            <a:off x="5480211" y="2050705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Flowchart: Document 18"/>
          <p:cNvSpPr/>
          <p:nvPr/>
        </p:nvSpPr>
        <p:spPr>
          <a:xfrm>
            <a:off x="4729704" y="3313181"/>
            <a:ext cx="1593055" cy="563427"/>
          </a:xfrm>
          <a:prstGeom prst="flowChart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Labels</a:t>
            </a:r>
          </a:p>
        </p:txBody>
      </p:sp>
      <p:sp>
        <p:nvSpPr>
          <p:cNvPr id="20" name="Arrow: Down 19"/>
          <p:cNvSpPr/>
          <p:nvPr/>
        </p:nvSpPr>
        <p:spPr>
          <a:xfrm>
            <a:off x="5477780" y="2949003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Flowchart: Magnetic Disk 21"/>
          <p:cNvSpPr/>
          <p:nvPr/>
        </p:nvSpPr>
        <p:spPr>
          <a:xfrm>
            <a:off x="7041298" y="2339573"/>
            <a:ext cx="1395741" cy="655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cluster.csv</a:t>
            </a:r>
          </a:p>
        </p:txBody>
      </p:sp>
      <p:sp>
        <p:nvSpPr>
          <p:cNvPr id="23" name="Arrow: Down 22"/>
          <p:cNvSpPr/>
          <p:nvPr/>
        </p:nvSpPr>
        <p:spPr>
          <a:xfrm rot="16200000">
            <a:off x="6480203" y="2413583"/>
            <a:ext cx="403650" cy="507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Arrow: Down 23"/>
          <p:cNvSpPr/>
          <p:nvPr/>
        </p:nvSpPr>
        <p:spPr>
          <a:xfrm rot="5400000" flipH="1">
            <a:off x="2272251" y="2413582"/>
            <a:ext cx="403650" cy="507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Flowchart: Process 31"/>
          <p:cNvSpPr/>
          <p:nvPr/>
        </p:nvSpPr>
        <p:spPr>
          <a:xfrm>
            <a:off x="756736" y="4320424"/>
            <a:ext cx="8516918" cy="1102479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Flowchart: Process 24"/>
          <p:cNvSpPr/>
          <p:nvPr/>
        </p:nvSpPr>
        <p:spPr>
          <a:xfrm>
            <a:off x="866633" y="4408981"/>
            <a:ext cx="6291617" cy="93427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GridSearch</a:t>
            </a:r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6" name="Flowchart: Process 25"/>
          <p:cNvSpPr/>
          <p:nvPr/>
        </p:nvSpPr>
        <p:spPr>
          <a:xfrm>
            <a:off x="964704" y="4755544"/>
            <a:ext cx="1236632" cy="51264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SVM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2326789" y="4755544"/>
            <a:ext cx="1504929" cy="51264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Random Forrest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3957169" y="4755544"/>
            <a:ext cx="1504929" cy="51264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Decision Trees</a:t>
            </a:r>
          </a:p>
        </p:txBody>
      </p:sp>
      <p:sp>
        <p:nvSpPr>
          <p:cNvPr id="29" name="Flowchart: Process 28"/>
          <p:cNvSpPr/>
          <p:nvPr/>
        </p:nvSpPr>
        <p:spPr>
          <a:xfrm>
            <a:off x="5583516" y="4755545"/>
            <a:ext cx="1504929" cy="512645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kNeighbors</a:t>
            </a:r>
            <a:endParaRPr lang="en-US" sz="1400" dirty="0"/>
          </a:p>
        </p:txBody>
      </p:sp>
      <p:sp>
        <p:nvSpPr>
          <p:cNvPr id="30" name="Flowchart: Process 29"/>
          <p:cNvSpPr/>
          <p:nvPr/>
        </p:nvSpPr>
        <p:spPr>
          <a:xfrm>
            <a:off x="7244763" y="4408981"/>
            <a:ext cx="930058" cy="93427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Ada-Boost</a:t>
            </a:r>
          </a:p>
        </p:txBody>
      </p:sp>
      <p:sp>
        <p:nvSpPr>
          <p:cNvPr id="31" name="Flowchart: Process 30"/>
          <p:cNvSpPr/>
          <p:nvPr/>
        </p:nvSpPr>
        <p:spPr>
          <a:xfrm>
            <a:off x="8261335" y="4408981"/>
            <a:ext cx="906582" cy="934272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Naïve Bayes</a:t>
            </a:r>
          </a:p>
        </p:txBody>
      </p:sp>
      <p:sp>
        <p:nvSpPr>
          <p:cNvPr id="33" name="Arrow: Down 32"/>
          <p:cNvSpPr/>
          <p:nvPr/>
        </p:nvSpPr>
        <p:spPr>
          <a:xfrm>
            <a:off x="3008197" y="3890508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Arrow: Down 33"/>
          <p:cNvSpPr/>
          <p:nvPr/>
        </p:nvSpPr>
        <p:spPr>
          <a:xfrm>
            <a:off x="5477780" y="3890509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6" name="Flowchart: Magnetic Disk 35"/>
          <p:cNvSpPr/>
          <p:nvPr/>
        </p:nvSpPr>
        <p:spPr>
          <a:xfrm>
            <a:off x="756736" y="5901818"/>
            <a:ext cx="8516918" cy="6559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 Storage of the models, csv storage of best parameters and of model accuracy</a:t>
            </a:r>
          </a:p>
        </p:txBody>
      </p:sp>
      <p:sp>
        <p:nvSpPr>
          <p:cNvPr id="37" name="Arrow: Down 36"/>
          <p:cNvSpPr/>
          <p:nvPr/>
        </p:nvSpPr>
        <p:spPr>
          <a:xfrm>
            <a:off x="4733716" y="5467694"/>
            <a:ext cx="562958" cy="3641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81647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9612" y="1124791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Select SP500 Index</a:t>
            </a:r>
          </a:p>
        </p:txBody>
      </p:sp>
      <p:sp>
        <p:nvSpPr>
          <p:cNvPr id="6" name="Rectangle 5"/>
          <p:cNvSpPr/>
          <p:nvPr/>
        </p:nvSpPr>
        <p:spPr>
          <a:xfrm>
            <a:off x="209612" y="2483535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Select Stocks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3121" y="2483535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Predict Labels</a:t>
            </a:r>
          </a:p>
        </p:txBody>
      </p:sp>
      <p:sp>
        <p:nvSpPr>
          <p:cNvPr id="8" name="Flowchart: Magnetic Disk 7"/>
          <p:cNvSpPr/>
          <p:nvPr/>
        </p:nvSpPr>
        <p:spPr>
          <a:xfrm>
            <a:off x="2555118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/>
              <a:t>Xy_all</a:t>
            </a:r>
            <a:r>
              <a:rPr lang="en-US" sz="1400" dirty="0"/>
              <a:t>_&lt;symbol&gt;,</a:t>
            </a:r>
          </a:p>
          <a:p>
            <a:pPr algn="ctr"/>
            <a:r>
              <a:rPr lang="en-US" sz="1400" dirty="0"/>
              <a:t>ML model, Accuracy stats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16630" y="2483535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Use </a:t>
            </a:r>
            <a:r>
              <a:rPr lang="en-US" sz="1400" dirty="0" err="1"/>
              <a:t>Softmax</a:t>
            </a:r>
            <a:r>
              <a:rPr lang="en-US" sz="1400" dirty="0"/>
              <a:t> to chose action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4958627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Q-Table</a:t>
            </a:r>
          </a:p>
        </p:txBody>
      </p: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178603" y="1827651"/>
            <a:ext cx="0" cy="655884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  <a:endCxn id="7" idx="1"/>
          </p:cNvCxnSpPr>
          <p:nvPr/>
        </p:nvCxnSpPr>
        <p:spPr>
          <a:xfrm>
            <a:off x="2147594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2" idx="1"/>
          </p:cNvCxnSpPr>
          <p:nvPr/>
        </p:nvCxnSpPr>
        <p:spPr>
          <a:xfrm>
            <a:off x="4551103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7" idx="0"/>
          </p:cNvCxnSpPr>
          <p:nvPr/>
        </p:nvCxnSpPr>
        <p:spPr>
          <a:xfrm>
            <a:off x="3582112" y="1941769"/>
            <a:ext cx="0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3"/>
            <a:endCxn id="12" idx="0"/>
          </p:cNvCxnSpPr>
          <p:nvPr/>
        </p:nvCxnSpPr>
        <p:spPr>
          <a:xfrm>
            <a:off x="5985621" y="1941769"/>
            <a:ext cx="0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69" idx="3"/>
            <a:endCxn id="60" idx="1"/>
          </p:cNvCxnSpPr>
          <p:nvPr/>
        </p:nvCxnSpPr>
        <p:spPr>
          <a:xfrm>
            <a:off x="9358121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823648" y="2483535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Selling Orders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401171" y="3636844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Calculate the best transaction price for Buying</a:t>
            </a:r>
          </a:p>
        </p:txBody>
      </p:sp>
      <p:cxnSp>
        <p:nvCxnSpPr>
          <p:cNvPr id="63" name="Straight Arrow Connector 62"/>
          <p:cNvCxnSpPr>
            <a:stCxn id="60" idx="2"/>
            <a:endCxn id="79" idx="0"/>
          </p:cNvCxnSpPr>
          <p:nvPr/>
        </p:nvCxnSpPr>
        <p:spPr>
          <a:xfrm>
            <a:off x="10792639" y="3186395"/>
            <a:ext cx="0" cy="450449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420139" y="2483535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Calculate the best transaction price for Selling</a:t>
            </a:r>
          </a:p>
        </p:txBody>
      </p:sp>
      <p:cxnSp>
        <p:nvCxnSpPr>
          <p:cNvPr id="70" name="Straight Arrow Connector 69"/>
          <p:cNvCxnSpPr>
            <a:stCxn id="12" idx="3"/>
            <a:endCxn id="69" idx="1"/>
          </p:cNvCxnSpPr>
          <p:nvPr/>
        </p:nvCxnSpPr>
        <p:spPr>
          <a:xfrm>
            <a:off x="6954612" y="2834965"/>
            <a:ext cx="465527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9823648" y="3636844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Market executes acceptable orders</a:t>
            </a:r>
          </a:p>
        </p:txBody>
      </p:sp>
      <p:cxnSp>
        <p:nvCxnSpPr>
          <p:cNvPr id="81" name="Straight Arrow Connector 80"/>
          <p:cNvCxnSpPr>
            <a:stCxn id="79" idx="1"/>
            <a:endCxn id="62" idx="3"/>
          </p:cNvCxnSpPr>
          <p:nvPr/>
        </p:nvCxnSpPr>
        <p:spPr>
          <a:xfrm flipH="1">
            <a:off x="9339153" y="3988274"/>
            <a:ext cx="484495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4609107" y="3636844"/>
            <a:ext cx="2345506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Issue buying orders, aligned with index composition and </a:t>
            </a:r>
            <a:r>
              <a:rPr lang="en-US" sz="1400" dirty="0"/>
              <a:t>available funds</a:t>
            </a:r>
            <a:endParaRPr lang="en-US" sz="1400" dirty="0"/>
          </a:p>
        </p:txBody>
      </p:sp>
      <p:cxnSp>
        <p:nvCxnSpPr>
          <p:cNvPr id="86" name="Straight Arrow Connector 85"/>
          <p:cNvCxnSpPr>
            <a:stCxn id="62" idx="1"/>
            <a:endCxn id="85" idx="3"/>
          </p:cNvCxnSpPr>
          <p:nvPr/>
        </p:nvCxnSpPr>
        <p:spPr>
          <a:xfrm flipH="1">
            <a:off x="6954613" y="3988274"/>
            <a:ext cx="446558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2224567" y="3636844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Market executes acceptable orders</a:t>
            </a:r>
          </a:p>
        </p:txBody>
      </p:sp>
      <p:cxnSp>
        <p:nvCxnSpPr>
          <p:cNvPr id="92" name="Straight Arrow Connector 91"/>
          <p:cNvCxnSpPr>
            <a:stCxn id="85" idx="1"/>
            <a:endCxn id="91" idx="3"/>
          </p:cNvCxnSpPr>
          <p:nvPr/>
        </p:nvCxnSpPr>
        <p:spPr>
          <a:xfrm flipH="1">
            <a:off x="4162549" y="3988274"/>
            <a:ext cx="446558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224567" y="4790152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Calculate Rewards</a:t>
            </a:r>
          </a:p>
        </p:txBody>
      </p:sp>
      <p:cxnSp>
        <p:nvCxnSpPr>
          <p:cNvPr id="96" name="Straight Arrow Connector 95"/>
          <p:cNvCxnSpPr>
            <a:stCxn id="91" idx="2"/>
            <a:endCxn id="95" idx="0"/>
          </p:cNvCxnSpPr>
          <p:nvPr/>
        </p:nvCxnSpPr>
        <p:spPr>
          <a:xfrm>
            <a:off x="3193558" y="4339704"/>
            <a:ext cx="0" cy="450448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9823648" y="4790152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Calculate Rewards</a:t>
            </a:r>
          </a:p>
        </p:txBody>
      </p:sp>
      <p:cxnSp>
        <p:nvCxnSpPr>
          <p:cNvPr id="100" name="Straight Arrow Connector 99"/>
          <p:cNvCxnSpPr>
            <a:stCxn id="79" idx="2"/>
            <a:endCxn id="99" idx="0"/>
          </p:cNvCxnSpPr>
          <p:nvPr/>
        </p:nvCxnSpPr>
        <p:spPr>
          <a:xfrm>
            <a:off x="10792639" y="4339704"/>
            <a:ext cx="0" cy="450448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6218384" y="4790152"/>
            <a:ext cx="1937982" cy="7028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Update Q-table and move to the next day</a:t>
            </a:r>
          </a:p>
        </p:txBody>
      </p:sp>
      <p:cxnSp>
        <p:nvCxnSpPr>
          <p:cNvPr id="105" name="Straight Arrow Connector 104"/>
          <p:cNvCxnSpPr>
            <a:stCxn id="95" idx="3"/>
            <a:endCxn id="103" idx="1"/>
          </p:cNvCxnSpPr>
          <p:nvPr/>
        </p:nvCxnSpPr>
        <p:spPr>
          <a:xfrm>
            <a:off x="4162549" y="5141582"/>
            <a:ext cx="2055835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99" idx="1"/>
            <a:endCxn id="103" idx="3"/>
          </p:cNvCxnSpPr>
          <p:nvPr/>
        </p:nvCxnSpPr>
        <p:spPr>
          <a:xfrm flipH="1">
            <a:off x="8156366" y="5141582"/>
            <a:ext cx="1667282" cy="0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3" idx="2"/>
            <a:endCxn id="13" idx="1"/>
          </p:cNvCxnSpPr>
          <p:nvPr/>
        </p:nvCxnSpPr>
        <p:spPr>
          <a:xfrm rot="5400000" flipH="1">
            <a:off x="4345329" y="2650966"/>
            <a:ext cx="4482338" cy="1201754"/>
          </a:xfrm>
          <a:prstGeom prst="bentConnector5">
            <a:avLst>
              <a:gd name="adj1" fmla="val -5100"/>
              <a:gd name="adj2" fmla="val -405673"/>
              <a:gd name="adj3" fmla="val 111288"/>
            </a:avLst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0"/>
          <p:cNvCxnSpPr>
            <a:stCxn id="103" idx="2"/>
            <a:endCxn id="5" idx="0"/>
          </p:cNvCxnSpPr>
          <p:nvPr/>
        </p:nvCxnSpPr>
        <p:spPr>
          <a:xfrm rot="5400000" flipH="1">
            <a:off x="1998878" y="304516"/>
            <a:ext cx="4368221" cy="6008772"/>
          </a:xfrm>
          <a:prstGeom prst="bentConnector5">
            <a:avLst>
              <a:gd name="adj1" fmla="val -5233"/>
              <a:gd name="adj2" fmla="val 120391"/>
              <a:gd name="adj3" fmla="val 114261"/>
            </a:avLst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owchart: Magnetic Disk 122"/>
          <p:cNvSpPr/>
          <p:nvPr/>
        </p:nvSpPr>
        <p:spPr>
          <a:xfrm>
            <a:off x="7343168" y="1010674"/>
            <a:ext cx="2053988" cy="9310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/>
              <a:t>Price </a:t>
            </a:r>
            <a:r>
              <a:rPr lang="en-US" sz="1400"/>
              <a:t>change clusters</a:t>
            </a:r>
            <a:endParaRPr lang="en-US" sz="1400" dirty="0"/>
          </a:p>
        </p:txBody>
      </p:sp>
      <p:cxnSp>
        <p:nvCxnSpPr>
          <p:cNvPr id="124" name="Straight Arrow Connector 123"/>
          <p:cNvCxnSpPr>
            <a:stCxn id="123" idx="3"/>
            <a:endCxn id="69" idx="0"/>
          </p:cNvCxnSpPr>
          <p:nvPr/>
        </p:nvCxnSpPr>
        <p:spPr>
          <a:xfrm>
            <a:off x="8370162" y="1941769"/>
            <a:ext cx="18968" cy="541766"/>
          </a:xfrm>
          <a:prstGeom prst="straightConnector1">
            <a:avLst/>
          </a:prstGeom>
          <a:ln w="177800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09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192</Words>
  <Application>Microsoft Office PowerPoint</Application>
  <PresentationFormat>Widescreen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Klemen Cas</dc:creator>
  <cp:lastModifiedBy>Dr Klemen Cas</cp:lastModifiedBy>
  <cp:revision>41</cp:revision>
  <dcterms:created xsi:type="dcterms:W3CDTF">2016-10-30T20:24:29Z</dcterms:created>
  <dcterms:modified xsi:type="dcterms:W3CDTF">2016-10-31T18:32:32Z</dcterms:modified>
</cp:coreProperties>
</file>