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80" r:id="rId2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7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0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7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4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5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5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0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5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4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8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2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2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8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7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93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0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9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4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6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8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2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7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0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5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35E6FF-D787-4F55-8D15-A8776BE5695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50C313-723D-419A-BB45-29887E486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3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it-s.com/what-is-unity-3d/" TargetMode="External"/><Relationship Id="rId13" Type="http://schemas.openxmlformats.org/officeDocument/2006/relationships/hyperlink" Target="https://www.javatpoint.com/c-sharp-tutorial" TargetMode="External"/><Relationship Id="rId3" Type="http://schemas.openxmlformats.org/officeDocument/2006/relationships/hyperlink" Target="https://gamedevacademy.org/what-is-unity/" TargetMode="External"/><Relationship Id="rId7" Type="http://schemas.openxmlformats.org/officeDocument/2006/relationships/hyperlink" Target="https://www.studytonight.com/3d-game-engineering-with-unity/introduction-to-unity" TargetMode="External"/><Relationship Id="rId12" Type="http://schemas.openxmlformats.org/officeDocument/2006/relationships/hyperlink" Target="https://www.w3schools.com/cs/cs_intro.php" TargetMode="External"/><Relationship Id="rId2" Type="http://schemas.openxmlformats.org/officeDocument/2006/relationships/hyperlink" Target="https://www.androidauthority.com/what-is-unity-1131558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code.tutsplus.com/tutorials/introduction-to-unity3d--mobile-10752" TargetMode="External"/><Relationship Id="rId11" Type="http://schemas.openxmlformats.org/officeDocument/2006/relationships/hyperlink" Target="https://docs.microsoft.com/en-us/dotnet/csharp/tour-of-csharp/" TargetMode="External"/><Relationship Id="rId5" Type="http://schemas.openxmlformats.org/officeDocument/2006/relationships/hyperlink" Target="https://conceptartempire.com/what-is-unity/" TargetMode="External"/><Relationship Id="rId10" Type="http://schemas.openxmlformats.org/officeDocument/2006/relationships/hyperlink" Target="https://www.geeksforgeeks.org/introduction-to-c-sharp/" TargetMode="External"/><Relationship Id="rId4" Type="http://schemas.openxmlformats.org/officeDocument/2006/relationships/hyperlink" Target="https://dotnet.microsoft.com/en-us/apps/games/unity" TargetMode="External"/><Relationship Id="rId9" Type="http://schemas.openxmlformats.org/officeDocument/2006/relationships/hyperlink" Target="https://www.c-sharpcorner.com/article/what-is-c-sharp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freeiconspng.com/uploads/c-logo-icon-18.png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hyperlink" Target="https://gamefromscratch.com/wp-content/uploads/2021/10/Unity_2021_logo.svg_-1024x358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Izdelava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r>
              <a:rPr lang="en-US" dirty="0" smtClean="0"/>
              <a:t> – Parkour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8232" y="3539648"/>
            <a:ext cx="9144000" cy="3255963"/>
          </a:xfrm>
        </p:spPr>
        <p:txBody>
          <a:bodyPr>
            <a:normAutofit/>
          </a:bodyPr>
          <a:lstStyle/>
          <a:p>
            <a:r>
              <a:rPr lang="sl-SI" sz="2000" dirty="0" smtClean="0"/>
              <a:t>Avtor: Gašper Klepec, T4A</a:t>
            </a:r>
            <a:endParaRPr lang="en-US" sz="2000" dirty="0" smtClean="0"/>
          </a:p>
          <a:p>
            <a:r>
              <a:rPr lang="sl-SI" sz="2000" dirty="0" smtClean="0"/>
              <a:t>Mentor: dr. Albert Zorko, univ. dipl. inž. el.</a:t>
            </a:r>
            <a:endParaRPr lang="en-US" sz="2000" dirty="0"/>
          </a:p>
          <a:p>
            <a:r>
              <a:rPr lang="sl-SI" sz="2000" dirty="0" smtClean="0"/>
              <a:t>Predmet</a:t>
            </a:r>
            <a:r>
              <a:rPr lang="sl-SI" sz="2000" dirty="0"/>
              <a:t>: </a:t>
            </a:r>
            <a:r>
              <a:rPr lang="sl-SI" sz="2000" dirty="0" smtClean="0"/>
              <a:t>Računalništvo</a:t>
            </a:r>
            <a:endParaRPr lang="en-US" sz="2000" dirty="0" smtClean="0"/>
          </a:p>
          <a:p>
            <a:r>
              <a:rPr lang="en-US" sz="2000" dirty="0" err="1" smtClean="0"/>
              <a:t>Leto</a:t>
            </a:r>
            <a:r>
              <a:rPr lang="en-US" sz="2000" dirty="0" smtClean="0"/>
              <a:t> 2021/22</a:t>
            </a:r>
            <a:r>
              <a:rPr lang="sl-SI" dirty="0"/>
              <a:t/>
            </a:r>
            <a:br>
              <a:rPr lang="sl-SI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Animacije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Trgovina</a:t>
            </a:r>
            <a:r>
              <a:rPr lang="en-US" dirty="0" smtClean="0"/>
              <a:t> </a:t>
            </a:r>
            <a:r>
              <a:rPr lang="en-US" dirty="0" err="1" smtClean="0"/>
              <a:t>storitev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Mirovanje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Premikanje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Povezava</a:t>
            </a:r>
            <a:r>
              <a:rPr lang="en-US" dirty="0" smtClean="0"/>
              <a:t> </a:t>
            </a:r>
            <a:r>
              <a:rPr lang="en-US" dirty="0" err="1" smtClean="0"/>
              <a:t>animacij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Zamiki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Koda</a:t>
            </a:r>
            <a:endParaRPr lang="en-US" dirty="0"/>
          </a:p>
        </p:txBody>
      </p:sp>
      <p:pic>
        <p:nvPicPr>
          <p:cNvPr id="5" name="Slika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35467" y="4001294"/>
            <a:ext cx="8658726" cy="1467185"/>
          </a:xfrm>
          <a:prstGeom prst="rect">
            <a:avLst/>
          </a:prstGeom>
        </p:spPr>
      </p:pic>
      <p:pic>
        <p:nvPicPr>
          <p:cNvPr id="6" name="Slika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04" y="1395384"/>
            <a:ext cx="5175014" cy="2046946"/>
          </a:xfrm>
          <a:prstGeom prst="rect">
            <a:avLst/>
          </a:prstGeom>
        </p:spPr>
      </p:pic>
      <p:pic>
        <p:nvPicPr>
          <p:cNvPr id="7" name="Slika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97103"/>
            <a:ext cx="4824663" cy="559720"/>
          </a:xfrm>
          <a:prstGeom prst="rect">
            <a:avLst/>
          </a:prstGeom>
        </p:spPr>
      </p:pic>
      <p:sp>
        <p:nvSpPr>
          <p:cNvPr id="8" name="PoljeZBesedilom 7"/>
          <p:cNvSpPr txBox="1"/>
          <p:nvPr/>
        </p:nvSpPr>
        <p:spPr>
          <a:xfrm>
            <a:off x="5016390" y="3442330"/>
            <a:ext cx="372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9: </a:t>
            </a:r>
            <a:r>
              <a:rPr lang="en-US" sz="1200" dirty="0" err="1" smtClean="0"/>
              <a:t>Povezava</a:t>
            </a:r>
            <a:r>
              <a:rPr lang="en-US" sz="1200" dirty="0" smtClean="0"/>
              <a:t> </a:t>
            </a:r>
            <a:r>
              <a:rPr lang="en-US" sz="1200" dirty="0" err="1" smtClean="0"/>
              <a:t>animacij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premikanje</a:t>
            </a:r>
            <a:r>
              <a:rPr lang="en-US" sz="1200" dirty="0" smtClean="0"/>
              <a:t> in </a:t>
            </a:r>
            <a:r>
              <a:rPr lang="en-US" sz="1200" dirty="0" err="1" smtClean="0"/>
              <a:t>mirovanje</a:t>
            </a:r>
            <a:endParaRPr lang="en-US" sz="1200" dirty="0"/>
          </a:p>
        </p:txBody>
      </p:sp>
      <p:sp>
        <p:nvSpPr>
          <p:cNvPr id="9" name="PoljeZBesedilom 8"/>
          <p:cNvSpPr txBox="1"/>
          <p:nvPr/>
        </p:nvSpPr>
        <p:spPr>
          <a:xfrm>
            <a:off x="2435467" y="5498125"/>
            <a:ext cx="2731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8: </a:t>
            </a:r>
            <a:r>
              <a:rPr lang="en-US" sz="1200" dirty="0" err="1" smtClean="0"/>
              <a:t>Dodajanje</a:t>
            </a:r>
            <a:r>
              <a:rPr lang="en-US" sz="1200" dirty="0" smtClean="0"/>
              <a:t> </a:t>
            </a:r>
            <a:r>
              <a:rPr lang="en-US" sz="1200" dirty="0" err="1" smtClean="0"/>
              <a:t>animacij</a:t>
            </a:r>
            <a:r>
              <a:rPr lang="en-US" sz="1200" dirty="0" smtClean="0"/>
              <a:t> v animator</a:t>
            </a:r>
            <a:endParaRPr lang="en-US" sz="1200" dirty="0"/>
          </a:p>
        </p:txBody>
      </p:sp>
      <p:sp>
        <p:nvSpPr>
          <p:cNvPr id="10" name="PoljeZBesedilom 9"/>
          <p:cNvSpPr txBox="1"/>
          <p:nvPr/>
        </p:nvSpPr>
        <p:spPr>
          <a:xfrm>
            <a:off x="831462" y="6456823"/>
            <a:ext cx="3612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10: </a:t>
            </a:r>
            <a:r>
              <a:rPr lang="en-US" sz="1200" dirty="0" err="1" smtClean="0"/>
              <a:t>Koda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delovanje</a:t>
            </a:r>
            <a:r>
              <a:rPr lang="en-US" sz="1200" dirty="0" smtClean="0"/>
              <a:t> </a:t>
            </a:r>
            <a:r>
              <a:rPr lang="en-US" sz="1200" dirty="0" err="1" smtClean="0"/>
              <a:t>animacije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premikanje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705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Nasprotniki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Mirujoči</a:t>
            </a:r>
            <a:r>
              <a:rPr lang="en-US" dirty="0" smtClean="0"/>
              <a:t>, </a:t>
            </a:r>
            <a:r>
              <a:rPr lang="en-US" dirty="0" err="1" smtClean="0"/>
              <a:t>premikajoči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Dodajanje</a:t>
            </a:r>
            <a:r>
              <a:rPr lang="en-US" dirty="0" smtClean="0"/>
              <a:t> component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Koda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Premikajoči</a:t>
            </a:r>
            <a:r>
              <a:rPr lang="en-US" dirty="0" smtClean="0"/>
              <a:t> </a:t>
            </a:r>
            <a:r>
              <a:rPr lang="en-US" dirty="0" err="1" smtClean="0"/>
              <a:t>nasprotnik</a:t>
            </a:r>
            <a:endParaRPr lang="en-US" dirty="0"/>
          </a:p>
        </p:txBody>
      </p:sp>
      <p:pic>
        <p:nvPicPr>
          <p:cNvPr id="4" name="Slika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79020"/>
            <a:ext cx="5418221" cy="1997943"/>
          </a:xfrm>
          <a:prstGeom prst="rect">
            <a:avLst/>
          </a:prstGeom>
        </p:spPr>
      </p:pic>
      <p:sp>
        <p:nvSpPr>
          <p:cNvPr id="5" name="PoljeZBesedilom 4"/>
          <p:cNvSpPr txBox="1"/>
          <p:nvPr/>
        </p:nvSpPr>
        <p:spPr>
          <a:xfrm>
            <a:off x="838200" y="6311900"/>
            <a:ext cx="2793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11: </a:t>
            </a:r>
            <a:r>
              <a:rPr lang="en-US" sz="1200" dirty="0" err="1" smtClean="0"/>
              <a:t>Koda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delovanje</a:t>
            </a:r>
            <a:r>
              <a:rPr lang="en-US" sz="1200" dirty="0" smtClean="0"/>
              <a:t> </a:t>
            </a:r>
            <a:r>
              <a:rPr lang="en-US" sz="1200" dirty="0" err="1" smtClean="0"/>
              <a:t>nasprotnika</a:t>
            </a:r>
            <a:endParaRPr lang="en-US" sz="1200" dirty="0"/>
          </a:p>
        </p:txBody>
      </p:sp>
      <p:pic>
        <p:nvPicPr>
          <p:cNvPr id="6" name="Slika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21" y="1346685"/>
            <a:ext cx="3311419" cy="3127583"/>
          </a:xfrm>
          <a:prstGeom prst="rect">
            <a:avLst/>
          </a:prstGeom>
        </p:spPr>
      </p:pic>
      <p:sp>
        <p:nvSpPr>
          <p:cNvPr id="7" name="PoljeZBesedilom 6"/>
          <p:cNvSpPr txBox="1"/>
          <p:nvPr/>
        </p:nvSpPr>
        <p:spPr>
          <a:xfrm>
            <a:off x="6866021" y="4609206"/>
            <a:ext cx="3132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12: </a:t>
            </a:r>
            <a:r>
              <a:rPr lang="en-US" sz="1200" dirty="0" err="1" smtClean="0"/>
              <a:t>Koda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premikajoče</a:t>
            </a:r>
            <a:r>
              <a:rPr lang="en-US" sz="1200" dirty="0" smtClean="0"/>
              <a:t> se </a:t>
            </a:r>
            <a:r>
              <a:rPr lang="en-US" sz="1200" dirty="0" err="1" smtClean="0"/>
              <a:t>nasprotnike</a:t>
            </a:r>
            <a:endParaRPr lang="en-US" sz="1200" dirty="0"/>
          </a:p>
        </p:txBody>
      </p:sp>
      <p:pic>
        <p:nvPicPr>
          <p:cNvPr id="8" name="Slika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21" y="5192871"/>
            <a:ext cx="2566737" cy="984091"/>
          </a:xfrm>
          <a:prstGeom prst="rect">
            <a:avLst/>
          </a:prstGeom>
        </p:spPr>
      </p:pic>
      <p:sp>
        <p:nvSpPr>
          <p:cNvPr id="9" name="PoljeZBesedilom 8"/>
          <p:cNvSpPr txBox="1"/>
          <p:nvPr/>
        </p:nvSpPr>
        <p:spPr>
          <a:xfrm>
            <a:off x="6866021" y="6311900"/>
            <a:ext cx="3000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13: </a:t>
            </a:r>
            <a:r>
              <a:rPr lang="en-US" sz="1200" dirty="0" err="1" smtClean="0"/>
              <a:t>Zamrznitev</a:t>
            </a:r>
            <a:r>
              <a:rPr lang="en-US" sz="1200" dirty="0" smtClean="0"/>
              <a:t> </a:t>
            </a:r>
            <a:r>
              <a:rPr lang="en-US" sz="1200" dirty="0" err="1" smtClean="0"/>
              <a:t>premikanja</a:t>
            </a:r>
            <a:r>
              <a:rPr lang="en-US" sz="1200" dirty="0" smtClean="0"/>
              <a:t> in </a:t>
            </a:r>
            <a:r>
              <a:rPr lang="en-US" sz="1200" dirty="0" err="1" smtClean="0"/>
              <a:t>rotacije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040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Kamera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Sledenje</a:t>
            </a:r>
            <a:r>
              <a:rPr lang="en-US" dirty="0" smtClean="0"/>
              <a:t> </a:t>
            </a:r>
            <a:r>
              <a:rPr lang="en-US" dirty="0" err="1" smtClean="0"/>
              <a:t>igralcu</a:t>
            </a:r>
            <a:endParaRPr lang="en-US" dirty="0"/>
          </a:p>
        </p:txBody>
      </p:sp>
      <p:pic>
        <p:nvPicPr>
          <p:cNvPr id="4" name="Slika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0865"/>
            <a:ext cx="10856495" cy="659297"/>
          </a:xfrm>
          <a:prstGeom prst="rect">
            <a:avLst/>
          </a:prstGeom>
        </p:spPr>
      </p:pic>
      <p:sp>
        <p:nvSpPr>
          <p:cNvPr id="5" name="PoljeZBesedilom 4"/>
          <p:cNvSpPr txBox="1"/>
          <p:nvPr/>
        </p:nvSpPr>
        <p:spPr>
          <a:xfrm>
            <a:off x="838200" y="3259160"/>
            <a:ext cx="2891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14: </a:t>
            </a:r>
            <a:r>
              <a:rPr lang="en-US" sz="1200" dirty="0" err="1" smtClean="0"/>
              <a:t>Koda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sledenje</a:t>
            </a:r>
            <a:r>
              <a:rPr lang="en-US" sz="1200" dirty="0" smtClean="0"/>
              <a:t> </a:t>
            </a:r>
            <a:r>
              <a:rPr lang="en-US" sz="1200" dirty="0" err="1" smtClean="0"/>
              <a:t>kamere</a:t>
            </a:r>
            <a:r>
              <a:rPr lang="en-US" sz="1200" dirty="0" smtClean="0"/>
              <a:t> </a:t>
            </a:r>
            <a:r>
              <a:rPr lang="en-US" sz="1200" dirty="0" err="1" smtClean="0"/>
              <a:t>igralcu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737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Več</a:t>
            </a:r>
            <a:r>
              <a:rPr lang="en-US" dirty="0" smtClean="0"/>
              <a:t> </a:t>
            </a:r>
            <a:r>
              <a:rPr lang="en-US" dirty="0" err="1" smtClean="0"/>
              <a:t>scen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Izdelava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Ozadje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 </a:t>
            </a:r>
            <a:r>
              <a:rPr lang="en-US" dirty="0" err="1" smtClean="0"/>
              <a:t>paralaksa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Slika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42" y="1363287"/>
            <a:ext cx="4382749" cy="2826849"/>
          </a:xfrm>
          <a:prstGeom prst="rect">
            <a:avLst/>
          </a:prstGeom>
        </p:spPr>
      </p:pic>
      <p:sp>
        <p:nvSpPr>
          <p:cNvPr id="5" name="PoljeZBesedilom 4"/>
          <p:cNvSpPr txBox="1"/>
          <p:nvPr/>
        </p:nvSpPr>
        <p:spPr>
          <a:xfrm>
            <a:off x="5201826" y="4190136"/>
            <a:ext cx="2744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15: </a:t>
            </a:r>
            <a:r>
              <a:rPr lang="en-US" sz="1200" dirty="0" err="1" smtClean="0"/>
              <a:t>Koda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prehod</a:t>
            </a:r>
            <a:r>
              <a:rPr lang="en-US" sz="1200" dirty="0" smtClean="0"/>
              <a:t> v </a:t>
            </a:r>
            <a:r>
              <a:rPr lang="en-US" sz="1200" dirty="0" err="1" smtClean="0"/>
              <a:t>druge</a:t>
            </a:r>
            <a:r>
              <a:rPr lang="en-US" sz="1200" dirty="0" smtClean="0"/>
              <a:t> scene</a:t>
            </a:r>
            <a:endParaRPr lang="en-US" sz="1200" dirty="0"/>
          </a:p>
        </p:txBody>
      </p:sp>
      <p:pic>
        <p:nvPicPr>
          <p:cNvPr id="6" name="Slika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3405636"/>
            <a:ext cx="8562474" cy="3083032"/>
          </a:xfrm>
          <a:prstGeom prst="rect">
            <a:avLst/>
          </a:prstGeom>
        </p:spPr>
      </p:pic>
      <p:sp>
        <p:nvSpPr>
          <p:cNvPr id="7" name="PoljeZBesedilom 6"/>
          <p:cNvSpPr txBox="1"/>
          <p:nvPr/>
        </p:nvSpPr>
        <p:spPr>
          <a:xfrm>
            <a:off x="721895" y="6488668"/>
            <a:ext cx="2415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16:Koda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delovanje</a:t>
            </a:r>
            <a:r>
              <a:rPr lang="en-US" sz="1200" dirty="0" smtClean="0"/>
              <a:t> </a:t>
            </a:r>
            <a:r>
              <a:rPr lang="en-US" sz="1200" dirty="0" err="1" smtClean="0"/>
              <a:t>ozadja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129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Kovanci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Dodajanje</a:t>
            </a:r>
            <a:r>
              <a:rPr lang="en-US" dirty="0" smtClean="0"/>
              <a:t> in </a:t>
            </a:r>
            <a:r>
              <a:rPr lang="en-US" dirty="0" err="1" smtClean="0"/>
              <a:t>delovanje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Komponente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Animacija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Koda</a:t>
            </a:r>
            <a:endParaRPr lang="en-US" dirty="0"/>
          </a:p>
        </p:txBody>
      </p:sp>
      <p:grpSp>
        <p:nvGrpSpPr>
          <p:cNvPr id="6" name="Skupina 5"/>
          <p:cNvGrpSpPr/>
          <p:nvPr/>
        </p:nvGrpSpPr>
        <p:grpSpPr>
          <a:xfrm>
            <a:off x="7197715" y="1305098"/>
            <a:ext cx="3642081" cy="5079660"/>
            <a:chOff x="4860206" y="365124"/>
            <a:chExt cx="3658152" cy="5362408"/>
          </a:xfrm>
        </p:grpSpPr>
        <p:pic>
          <p:nvPicPr>
            <p:cNvPr id="4" name="Slika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206" y="365124"/>
              <a:ext cx="3658152" cy="3886033"/>
            </a:xfrm>
            <a:prstGeom prst="rect">
              <a:avLst/>
            </a:prstGeom>
          </p:spPr>
        </p:pic>
        <p:pic>
          <p:nvPicPr>
            <p:cNvPr id="5" name="Slika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206" y="4251157"/>
              <a:ext cx="3657600" cy="1476375"/>
            </a:xfrm>
            <a:prstGeom prst="rect">
              <a:avLst/>
            </a:prstGeom>
          </p:spPr>
        </p:pic>
      </p:grpSp>
      <p:pic>
        <p:nvPicPr>
          <p:cNvPr id="7" name="Slika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70" y="4197208"/>
            <a:ext cx="3818372" cy="1577949"/>
          </a:xfrm>
          <a:prstGeom prst="rect">
            <a:avLst/>
          </a:prstGeom>
        </p:spPr>
      </p:pic>
      <p:sp>
        <p:nvSpPr>
          <p:cNvPr id="8" name="PoljeZBesedilom 7"/>
          <p:cNvSpPr txBox="1"/>
          <p:nvPr/>
        </p:nvSpPr>
        <p:spPr>
          <a:xfrm>
            <a:off x="7197715" y="6384758"/>
            <a:ext cx="2501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18: </a:t>
            </a:r>
            <a:r>
              <a:rPr lang="en-US" sz="1200" dirty="0" err="1" smtClean="0"/>
              <a:t>Koda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vrednost</a:t>
            </a:r>
            <a:r>
              <a:rPr lang="en-US" sz="1200" dirty="0" smtClean="0"/>
              <a:t> </a:t>
            </a:r>
            <a:r>
              <a:rPr lang="en-US" sz="1200" dirty="0" err="1" smtClean="0"/>
              <a:t>kovanca</a:t>
            </a:r>
            <a:endParaRPr lang="en-US" sz="1200" dirty="0"/>
          </a:p>
        </p:txBody>
      </p:sp>
      <p:sp>
        <p:nvSpPr>
          <p:cNvPr id="9" name="PoljeZBesedilom 8"/>
          <p:cNvSpPr txBox="1"/>
          <p:nvPr/>
        </p:nvSpPr>
        <p:spPr>
          <a:xfrm>
            <a:off x="1074470" y="5807631"/>
            <a:ext cx="3552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17: </a:t>
            </a:r>
            <a:r>
              <a:rPr lang="en-US" sz="1200" dirty="0" err="1" smtClean="0"/>
              <a:t>Koda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izbris</a:t>
            </a:r>
            <a:r>
              <a:rPr lang="en-US" sz="1200" dirty="0" smtClean="0"/>
              <a:t> </a:t>
            </a:r>
            <a:r>
              <a:rPr lang="en-US" sz="1200" dirty="0" err="1" smtClean="0"/>
              <a:t>kovanca</a:t>
            </a:r>
            <a:r>
              <a:rPr lang="en-US" sz="1200" dirty="0" smtClean="0"/>
              <a:t> v </a:t>
            </a:r>
            <a:r>
              <a:rPr lang="en-US" sz="1200" dirty="0" err="1" smtClean="0"/>
              <a:t>stiku</a:t>
            </a:r>
            <a:r>
              <a:rPr lang="en-US" sz="1200" dirty="0" smtClean="0"/>
              <a:t> z </a:t>
            </a:r>
            <a:r>
              <a:rPr lang="en-US" sz="1200" dirty="0" err="1" smtClean="0"/>
              <a:t>igralcem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17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Zaustavitveni</a:t>
            </a:r>
            <a:r>
              <a:rPr lang="en-US" dirty="0" smtClean="0"/>
              <a:t> </a:t>
            </a:r>
            <a:r>
              <a:rPr lang="en-US" dirty="0" err="1" smtClean="0"/>
              <a:t>meni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Pritisk</a:t>
            </a:r>
            <a:r>
              <a:rPr lang="en-US" dirty="0" smtClean="0"/>
              <a:t> </a:t>
            </a:r>
            <a:r>
              <a:rPr lang="en-US" dirty="0" err="1" smtClean="0"/>
              <a:t>tipke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Gumba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Kazalec</a:t>
            </a:r>
            <a:r>
              <a:rPr lang="en-US" dirty="0" smtClean="0"/>
              <a:t> </a:t>
            </a:r>
            <a:r>
              <a:rPr lang="en-US" dirty="0" err="1" smtClean="0"/>
              <a:t>miške</a:t>
            </a:r>
            <a:endParaRPr lang="en-US" dirty="0"/>
          </a:p>
        </p:txBody>
      </p:sp>
      <p:pic>
        <p:nvPicPr>
          <p:cNvPr id="4" name="Slika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45198" y="1580050"/>
            <a:ext cx="2698010" cy="4732518"/>
          </a:xfrm>
          <a:prstGeom prst="rect">
            <a:avLst/>
          </a:prstGeom>
        </p:spPr>
      </p:pic>
      <p:sp>
        <p:nvSpPr>
          <p:cNvPr id="5" name="PoljeZBesedilom 4"/>
          <p:cNvSpPr txBox="1"/>
          <p:nvPr/>
        </p:nvSpPr>
        <p:spPr>
          <a:xfrm>
            <a:off x="4945198" y="6388586"/>
            <a:ext cx="285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19: </a:t>
            </a:r>
            <a:r>
              <a:rPr lang="en-US" sz="1200" dirty="0" err="1" smtClean="0"/>
              <a:t>Koda</a:t>
            </a:r>
            <a:r>
              <a:rPr lang="en-US" sz="1200" dirty="0" smtClean="0"/>
              <a:t> </a:t>
            </a:r>
            <a:r>
              <a:rPr lang="en-US" sz="1200" dirty="0" err="1" smtClean="0"/>
              <a:t>menija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zasutavitev</a:t>
            </a:r>
            <a:r>
              <a:rPr lang="en-US" sz="1200" dirty="0" smtClean="0"/>
              <a:t> </a:t>
            </a:r>
            <a:r>
              <a:rPr lang="en-US" sz="1200" dirty="0" err="1" smtClean="0"/>
              <a:t>igre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60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Končane</a:t>
            </a:r>
            <a:r>
              <a:rPr lang="en-US" dirty="0" smtClean="0"/>
              <a:t> scene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Začetna</a:t>
            </a:r>
            <a:r>
              <a:rPr lang="en-US" dirty="0" smtClean="0"/>
              <a:t>, </a:t>
            </a:r>
            <a:r>
              <a:rPr lang="en-US" dirty="0" err="1" smtClean="0"/>
              <a:t>končna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4 scene</a:t>
            </a:r>
            <a:endParaRPr lang="en-US" dirty="0"/>
          </a:p>
        </p:txBody>
      </p:sp>
      <p:pic>
        <p:nvPicPr>
          <p:cNvPr id="4" name="Slika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81" y="1825624"/>
            <a:ext cx="6878772" cy="3388059"/>
          </a:xfrm>
          <a:prstGeom prst="rect">
            <a:avLst/>
          </a:prstGeom>
        </p:spPr>
      </p:pic>
      <p:pic>
        <p:nvPicPr>
          <p:cNvPr id="5" name="Slika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3396318"/>
            <a:ext cx="10515600" cy="1789094"/>
          </a:xfrm>
          <a:prstGeom prst="rect">
            <a:avLst/>
          </a:prstGeom>
        </p:spPr>
      </p:pic>
      <p:pic>
        <p:nvPicPr>
          <p:cNvPr id="6" name="Slika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3404735"/>
            <a:ext cx="10515600" cy="1789094"/>
          </a:xfrm>
          <a:prstGeom prst="rect">
            <a:avLst/>
          </a:prstGeom>
        </p:spPr>
      </p:pic>
      <p:pic>
        <p:nvPicPr>
          <p:cNvPr id="7" name="Slika 6"/>
          <p:cNvPicPr/>
          <p:nvPr/>
        </p:nvPicPr>
        <p:blipFill>
          <a:blip r:embed="rId5"/>
          <a:stretch>
            <a:fillRect/>
          </a:stretch>
        </p:blipFill>
        <p:spPr>
          <a:xfrm>
            <a:off x="4190281" y="1825624"/>
            <a:ext cx="6878772" cy="3180016"/>
          </a:xfrm>
          <a:prstGeom prst="rect">
            <a:avLst/>
          </a:prstGeom>
        </p:spPr>
      </p:pic>
      <p:sp>
        <p:nvSpPr>
          <p:cNvPr id="8" name="PoljeZBesedilom 7"/>
          <p:cNvSpPr txBox="1"/>
          <p:nvPr/>
        </p:nvSpPr>
        <p:spPr>
          <a:xfrm>
            <a:off x="4190281" y="5366082"/>
            <a:ext cx="1704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20: </a:t>
            </a:r>
            <a:r>
              <a:rPr lang="en-US" sz="1200" dirty="0" err="1" smtClean="0"/>
              <a:t>Začetna</a:t>
            </a:r>
            <a:r>
              <a:rPr lang="en-US" sz="1200" dirty="0" smtClean="0"/>
              <a:t> </a:t>
            </a:r>
            <a:r>
              <a:rPr lang="en-US" sz="1200" dirty="0" err="1" smtClean="0"/>
              <a:t>scena</a:t>
            </a:r>
            <a:endParaRPr lang="en-US" sz="1200" dirty="0"/>
          </a:p>
        </p:txBody>
      </p:sp>
      <p:sp>
        <p:nvSpPr>
          <p:cNvPr id="9" name="PoljeZBesedilom 8"/>
          <p:cNvSpPr txBox="1"/>
          <p:nvPr/>
        </p:nvSpPr>
        <p:spPr>
          <a:xfrm>
            <a:off x="553453" y="5235475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21: </a:t>
            </a:r>
            <a:r>
              <a:rPr lang="en-US" sz="1200" dirty="0" err="1" smtClean="0"/>
              <a:t>Scena</a:t>
            </a:r>
            <a:r>
              <a:rPr lang="en-US" sz="1200" dirty="0" smtClean="0"/>
              <a:t> 2</a:t>
            </a:r>
            <a:endParaRPr lang="en-US" sz="1200" dirty="0"/>
          </a:p>
        </p:txBody>
      </p:sp>
      <p:sp>
        <p:nvSpPr>
          <p:cNvPr id="10" name="PoljeZBesedilom 9"/>
          <p:cNvSpPr txBox="1"/>
          <p:nvPr/>
        </p:nvSpPr>
        <p:spPr>
          <a:xfrm>
            <a:off x="553453" y="5227058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22: </a:t>
            </a:r>
            <a:r>
              <a:rPr lang="en-US" sz="1200" dirty="0" err="1" smtClean="0"/>
              <a:t>Scena</a:t>
            </a:r>
            <a:r>
              <a:rPr lang="en-US" sz="1200" dirty="0" smtClean="0"/>
              <a:t> 3</a:t>
            </a:r>
            <a:endParaRPr lang="en-US" sz="1200" dirty="0"/>
          </a:p>
        </p:txBody>
      </p:sp>
      <p:sp>
        <p:nvSpPr>
          <p:cNvPr id="11" name="PoljeZBesedilom 10"/>
          <p:cNvSpPr txBox="1"/>
          <p:nvPr/>
        </p:nvSpPr>
        <p:spPr>
          <a:xfrm>
            <a:off x="4190281" y="5363942"/>
            <a:ext cx="1693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23: </a:t>
            </a:r>
            <a:r>
              <a:rPr lang="en-US" sz="1200" dirty="0" err="1" smtClean="0"/>
              <a:t>Končna</a:t>
            </a:r>
            <a:r>
              <a:rPr lang="en-US" sz="1200" dirty="0" smtClean="0"/>
              <a:t> </a:t>
            </a:r>
            <a:r>
              <a:rPr lang="en-US" sz="1200" dirty="0" err="1" smtClean="0"/>
              <a:t>scena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151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Zaključek</a:t>
            </a:r>
            <a:r>
              <a:rPr lang="en-US" dirty="0" smtClean="0"/>
              <a:t> in </a:t>
            </a:r>
            <a:r>
              <a:rPr lang="en-US" dirty="0" err="1" smtClean="0"/>
              <a:t>zahvala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Računalniška</a:t>
            </a:r>
            <a:r>
              <a:rPr lang="en-US" dirty="0" smtClean="0"/>
              <a:t> </a:t>
            </a:r>
            <a:r>
              <a:rPr lang="en-US" dirty="0" err="1" smtClean="0"/>
              <a:t>igra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Unity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Izboljšave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Spoznanja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8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Viri</a:t>
            </a:r>
            <a:r>
              <a:rPr lang="en-US" dirty="0" smtClean="0"/>
              <a:t> in </a:t>
            </a:r>
            <a:r>
              <a:rPr lang="en-US" dirty="0" err="1" smtClean="0"/>
              <a:t>literatura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0420" y="1737553"/>
            <a:ext cx="12368463" cy="420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9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5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Sinicki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Adam.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AndroidAuthority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Unity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Everything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need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know.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[Elektronski] 20. 4 2021.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https://www.androidauthority.com/what-is-unity-1131558/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Schardon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Lindsay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GameDev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Academy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Unity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– A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Guide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One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Top Game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Engines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[Elektronski] 22. 2 2022.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https://gamedevacademy.org/what-is-unity/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Microsoft .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Unity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[Elektronski]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https://dotnet.microsoft.com/en-us/apps/games/unity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Petty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Josh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ConceptArtEmpire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Unity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3D &amp;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it Used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[Elektronski]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https://conceptartempire.com/what-is-unity/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Zamojc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Ian.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tutsplus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Unity3D.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[Elektronski] 12. 5 2012.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https://code.tutsplus.com/tutorials/introduction-to-unity3d--mobile-10752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study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tonight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Unity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3D.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[Elektronski]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https://www.studytonight.com/3d-game-engineering-with-unity/introduction-to-unity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Arsalan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transformation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services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Unity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3D.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[Elektronski]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https://it-s.com/what-is-unity-3d/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Chand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Mashes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C#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Corner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C#.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[Elektronski] 7. 4 2020.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https://www.c-sharpcorner.com/article/what-is-c-sharp/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9.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GeeksforGeeks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C#.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[Elektronski] 17. 12 2019.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0"/>
              </a:rPr>
              <a:t>https://www.geeksforgeeks.org/introduction-to-c-sharp/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10. Microsoft. 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tour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C#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[Elektronski] 18. 3 2022.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1"/>
              </a:rPr>
              <a:t>https://docs.microsoft.com/en-us/dotnet/csharp/tour-of-csharp/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11. w3schools.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C#?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[Elektronski]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https://www.w3schools.com/cs/cs_intro.php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12. </a:t>
            </a:r>
            <a:r>
              <a:rPr kumimoji="0" lang="sl-SI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JavaPoint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C# </a:t>
            </a:r>
            <a:r>
              <a:rPr kumimoji="0" lang="sl-SI" altLang="en-US" sz="105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Tutorial</a:t>
            </a:r>
            <a:r>
              <a:rPr kumimoji="0" lang="sl-SI" alt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[Elektronski] 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3"/>
              </a:rPr>
              <a:t>https://www.javatpoint.com/c-sharp-tutorial</a:t>
            </a:r>
            <a:r>
              <a:rPr kumimoji="0" lang="sl-SI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6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 smtClean="0"/>
              <a:t>Hvala</a:t>
            </a:r>
            <a:r>
              <a:rPr lang="en-US" sz="8000" dirty="0" smtClean="0"/>
              <a:t> </a:t>
            </a:r>
            <a:r>
              <a:rPr lang="en-US" sz="8000" dirty="0" err="1" smtClean="0"/>
              <a:t>za</a:t>
            </a:r>
            <a:r>
              <a:rPr lang="en-US" sz="8000" dirty="0" smtClean="0"/>
              <a:t> </a:t>
            </a:r>
            <a:r>
              <a:rPr lang="en-US" sz="8000" dirty="0" err="1" smtClean="0"/>
              <a:t>pozornost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8778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913795" y="1812660"/>
            <a:ext cx="11582399" cy="4058751"/>
          </a:xfrm>
        </p:spPr>
        <p:txBody>
          <a:bodyPr numCol="2">
            <a:normAutofit/>
          </a:bodyPr>
          <a:lstStyle/>
          <a:p>
            <a:r>
              <a:rPr lang="en-US" dirty="0" err="1" smtClean="0"/>
              <a:t>Cilj</a:t>
            </a:r>
            <a:r>
              <a:rPr lang="en-US" dirty="0" smtClean="0"/>
              <a:t>: </a:t>
            </a:r>
            <a:r>
              <a:rPr lang="en-US" dirty="0" err="1" smtClean="0"/>
              <a:t>Predstavitev</a:t>
            </a:r>
            <a:r>
              <a:rPr lang="en-US" dirty="0" smtClean="0"/>
              <a:t> </a:t>
            </a:r>
            <a:r>
              <a:rPr lang="en-US" dirty="0" err="1" smtClean="0"/>
              <a:t>izdelave</a:t>
            </a:r>
            <a:r>
              <a:rPr lang="en-US" dirty="0" smtClean="0"/>
              <a:t> 2D </a:t>
            </a:r>
            <a:r>
              <a:rPr lang="en-US" dirty="0" err="1" smtClean="0"/>
              <a:t>računalniške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Teoratični</a:t>
            </a:r>
            <a:r>
              <a:rPr lang="en-US" dirty="0" smtClean="0"/>
              <a:t> del:</a:t>
            </a:r>
          </a:p>
          <a:p>
            <a:pPr lvl="1"/>
            <a:r>
              <a:rPr lang="en-US" dirty="0" smtClean="0"/>
              <a:t>Program</a:t>
            </a:r>
          </a:p>
          <a:p>
            <a:pPr lvl="1"/>
            <a:r>
              <a:rPr lang="en-US" dirty="0" err="1" smtClean="0"/>
              <a:t>Orodja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0000" lvl="1" indent="0">
              <a:buNone/>
            </a:pPr>
            <a:endParaRPr lang="en-US" dirty="0" smtClean="0"/>
          </a:p>
          <a:p>
            <a:r>
              <a:rPr lang="en-US" dirty="0" err="1" smtClean="0"/>
              <a:t>Praktični</a:t>
            </a:r>
            <a:r>
              <a:rPr lang="en-US" dirty="0" smtClean="0"/>
              <a:t> del:</a:t>
            </a:r>
          </a:p>
          <a:p>
            <a:pPr lvl="1"/>
            <a:r>
              <a:rPr lang="en-US" dirty="0" err="1" smtClean="0"/>
              <a:t>Postopek</a:t>
            </a:r>
            <a:r>
              <a:rPr lang="en-US" dirty="0" smtClean="0"/>
              <a:t> </a:t>
            </a:r>
            <a:r>
              <a:rPr lang="en-US" dirty="0" err="1" smtClean="0"/>
              <a:t>izdelave</a:t>
            </a:r>
            <a:r>
              <a:rPr lang="en-US" dirty="0" smtClean="0"/>
              <a:t>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8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Teoretični</a:t>
            </a:r>
            <a:r>
              <a:rPr lang="en-US" dirty="0" smtClean="0"/>
              <a:t> del: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Unity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5" name="PoljeZBesedilom 4"/>
          <p:cNvSpPr txBox="1"/>
          <p:nvPr/>
        </p:nvSpPr>
        <p:spPr>
          <a:xfrm>
            <a:off x="7498134" y="3987339"/>
            <a:ext cx="3479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2: C# </a:t>
            </a:r>
          </a:p>
          <a:p>
            <a:r>
              <a:rPr lang="en-US" sz="600" dirty="0">
                <a:hlinkClick r:id="rId2"/>
              </a:rPr>
              <a:t>https://</a:t>
            </a:r>
            <a:r>
              <a:rPr lang="en-US" sz="600" dirty="0" smtClean="0">
                <a:hlinkClick r:id="rId2"/>
              </a:rPr>
              <a:t>www.freeiconspng.com/uploads/c-logo-icon-18.png</a:t>
            </a:r>
            <a:endParaRPr lang="en-US" sz="600" dirty="0" smtClean="0"/>
          </a:p>
          <a:p>
            <a:endParaRPr lang="en-US" sz="100" dirty="0"/>
          </a:p>
        </p:txBody>
      </p:sp>
      <p:pic>
        <p:nvPicPr>
          <p:cNvPr id="2056" name="Picture 8" descr="Unity Release New Logo and Wordmark – GameFromScratch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585" y="2067727"/>
            <a:ext cx="3607989" cy="126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jeZBesedilom 5"/>
          <p:cNvSpPr txBox="1"/>
          <p:nvPr/>
        </p:nvSpPr>
        <p:spPr>
          <a:xfrm>
            <a:off x="3125585" y="3329114"/>
            <a:ext cx="361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1: Unity</a:t>
            </a:r>
          </a:p>
          <a:p>
            <a:r>
              <a:rPr lang="en-US" sz="600" dirty="0">
                <a:hlinkClick r:id="rId4"/>
              </a:rPr>
              <a:t>https://gamefromscratch.com/wp-content/uploads/2021/10/Unity_2021_logo.svg_-</a:t>
            </a:r>
            <a:r>
              <a:rPr lang="en-US" sz="600" dirty="0" smtClean="0">
                <a:hlinkClick r:id="rId4"/>
              </a:rPr>
              <a:t>1024x358.png</a:t>
            </a:r>
            <a:endParaRPr lang="en-US" sz="600" dirty="0" smtClean="0"/>
          </a:p>
          <a:p>
            <a:endParaRPr lang="en-US" sz="600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134" y="1955240"/>
            <a:ext cx="2116770" cy="20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50000"/>
              </a:lnSpc>
            </a:pPr>
            <a:r>
              <a:rPr lang="en-US" dirty="0" smtClean="0"/>
              <a:t>Unity </a:t>
            </a:r>
            <a:r>
              <a:rPr lang="en-US" dirty="0" err="1" smtClean="0"/>
              <a:t>kot</a:t>
            </a:r>
            <a:r>
              <a:rPr lang="en-US" dirty="0" smtClean="0"/>
              <a:t> motor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2D, 3D </a:t>
            </a:r>
            <a:r>
              <a:rPr lang="en-US" dirty="0" err="1" smtClean="0"/>
              <a:t>igre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Robusten</a:t>
            </a:r>
            <a:r>
              <a:rPr lang="en-US" dirty="0" smtClean="0"/>
              <a:t> </a:t>
            </a:r>
            <a:r>
              <a:rPr lang="en-US" dirty="0" err="1" smtClean="0"/>
              <a:t>nabor</a:t>
            </a:r>
            <a:r>
              <a:rPr lang="en-US" dirty="0" smtClean="0"/>
              <a:t> </a:t>
            </a:r>
            <a:r>
              <a:rPr lang="en-US" dirty="0" err="1" smtClean="0"/>
              <a:t>orodij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Vgrajene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endParaRPr lang="en-US" dirty="0" smtClean="0"/>
          </a:p>
          <a:p>
            <a:pPr marL="450000" lvl="1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sz="1400" dirty="0" smtClean="0"/>
              <a:t>(1) (2) (3) (4)</a:t>
            </a:r>
          </a:p>
          <a:p>
            <a:pPr marL="450000" lvl="1" indent="0">
              <a:lnSpc>
                <a:spcPct val="150000"/>
              </a:lnSpc>
              <a:buNone/>
            </a:pPr>
            <a:endParaRPr lang="en-US" sz="1400" dirty="0"/>
          </a:p>
          <a:p>
            <a:pPr marL="450000" lvl="1" indent="0">
              <a:lnSpc>
                <a:spcPct val="150000"/>
              </a:lnSpc>
              <a:buNone/>
            </a:pP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IDE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Integrirano</a:t>
            </a:r>
            <a:r>
              <a:rPr lang="en-US" dirty="0" smtClean="0"/>
              <a:t> </a:t>
            </a:r>
            <a:r>
              <a:rPr lang="en-US" dirty="0" err="1" smtClean="0"/>
              <a:t>razvojno</a:t>
            </a:r>
            <a:r>
              <a:rPr lang="en-US" dirty="0" smtClean="0"/>
              <a:t> </a:t>
            </a:r>
            <a:r>
              <a:rPr lang="en-US" dirty="0" err="1" smtClean="0"/>
              <a:t>okolje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Vizualni</a:t>
            </a:r>
            <a:r>
              <a:rPr lang="en-US" dirty="0" smtClean="0"/>
              <a:t> </a:t>
            </a:r>
            <a:r>
              <a:rPr lang="en-US" dirty="0" err="1" smtClean="0"/>
              <a:t>urejevalnik</a:t>
            </a:r>
            <a:endParaRPr lang="en-US" dirty="0" smtClean="0"/>
          </a:p>
          <a:p>
            <a:pPr marL="450000" lvl="1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sz="1400" dirty="0" smtClean="0"/>
              <a:t>(1) (5)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Trgovina</a:t>
            </a:r>
            <a:r>
              <a:rPr lang="en-US" dirty="0" smtClean="0"/>
              <a:t> </a:t>
            </a:r>
            <a:r>
              <a:rPr lang="en-US" dirty="0" err="1" smtClean="0"/>
              <a:t>sredstev</a:t>
            </a:r>
            <a:r>
              <a:rPr lang="en-US" dirty="0" smtClean="0"/>
              <a:t> </a:t>
            </a:r>
            <a:r>
              <a:rPr lang="en-US" sz="1400" dirty="0" smtClean="0"/>
              <a:t>(4) (6)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Orodja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animacije</a:t>
            </a:r>
            <a:r>
              <a:rPr lang="en-US" dirty="0" smtClean="0"/>
              <a:t> </a:t>
            </a:r>
            <a:r>
              <a:rPr lang="en-US" sz="1600" dirty="0" smtClean="0"/>
              <a:t>(7)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952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913795" y="1732449"/>
            <a:ext cx="10171300" cy="4957109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C#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programski</a:t>
            </a:r>
            <a:r>
              <a:rPr lang="en-US" dirty="0" smtClean="0"/>
              <a:t> </a:t>
            </a:r>
            <a:r>
              <a:rPr lang="en-US" dirty="0" err="1" smtClean="0"/>
              <a:t>jezik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Microsoft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Preprost</a:t>
            </a:r>
            <a:r>
              <a:rPr lang="en-US" dirty="0" smtClean="0"/>
              <a:t>, </a:t>
            </a:r>
            <a:r>
              <a:rPr lang="en-US" dirty="0" err="1" smtClean="0"/>
              <a:t>sodoben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Sodoben</a:t>
            </a:r>
            <a:r>
              <a:rPr lang="en-US" dirty="0" smtClean="0"/>
              <a:t> </a:t>
            </a:r>
            <a:r>
              <a:rPr lang="en-US" dirty="0" err="1" smtClean="0"/>
              <a:t>razvoj</a:t>
            </a:r>
            <a:r>
              <a:rPr lang="en-US" dirty="0" smtClean="0"/>
              <a:t> </a:t>
            </a:r>
          </a:p>
          <a:p>
            <a:pPr marL="450000" lvl="1" indent="0">
              <a:lnSpc>
                <a:spcPct val="150000"/>
              </a:lnSpc>
              <a:buNone/>
            </a:pPr>
            <a:r>
              <a:rPr lang="en-US" sz="1200" dirty="0" smtClean="0"/>
              <a:t>(8) (9)</a:t>
            </a:r>
          </a:p>
          <a:p>
            <a:pPr marL="450000" lvl="1" indent="0">
              <a:lnSpc>
                <a:spcPct val="150000"/>
              </a:lnSpc>
              <a:buNone/>
            </a:pPr>
            <a:endParaRPr lang="en-US" sz="1200" dirty="0"/>
          </a:p>
          <a:p>
            <a:pPr marL="450000" lvl="1" indent="0">
              <a:lnSpc>
                <a:spcPct val="150000"/>
              </a:lnSpc>
              <a:buNone/>
            </a:pPr>
            <a:endParaRPr lang="en-US" sz="1200" dirty="0" smtClean="0"/>
          </a:p>
          <a:p>
            <a:pPr marL="450000" lvl="1" indent="0">
              <a:lnSpc>
                <a:spcPct val="150000"/>
              </a:lnSpc>
              <a:buNone/>
            </a:pPr>
            <a:endParaRPr lang="en-US" sz="1200" dirty="0"/>
          </a:p>
          <a:p>
            <a:pPr marL="450000" lvl="1" indent="0">
              <a:lnSpc>
                <a:spcPct val="150000"/>
              </a:lnSpc>
              <a:buNone/>
            </a:pPr>
            <a:endParaRPr lang="en-US" sz="1200" dirty="0" smtClean="0"/>
          </a:p>
          <a:p>
            <a:pPr marL="450000" lvl="1" indent="0">
              <a:lnSpc>
                <a:spcPct val="150000"/>
              </a:lnSpc>
              <a:buNone/>
            </a:pP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.NET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Navidezen</a:t>
            </a:r>
            <a:r>
              <a:rPr lang="en-US" dirty="0" smtClean="0"/>
              <a:t> </a:t>
            </a:r>
            <a:r>
              <a:rPr lang="en-US" dirty="0" err="1" smtClean="0"/>
              <a:t>izvajalni</a:t>
            </a:r>
            <a:r>
              <a:rPr lang="en-US" dirty="0" smtClean="0"/>
              <a:t> system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Skupna</a:t>
            </a:r>
            <a:r>
              <a:rPr lang="en-US" dirty="0" smtClean="0"/>
              <a:t> </a:t>
            </a:r>
            <a:r>
              <a:rPr lang="en-US" dirty="0" err="1" smtClean="0"/>
              <a:t>jezikovna</a:t>
            </a:r>
            <a:r>
              <a:rPr lang="en-US" dirty="0" smtClean="0"/>
              <a:t> </a:t>
            </a:r>
            <a:r>
              <a:rPr lang="en-US" dirty="0" err="1" smtClean="0"/>
              <a:t>infrastruktura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Nemoteno</a:t>
            </a:r>
            <a:r>
              <a:rPr lang="en-US" dirty="0" smtClean="0"/>
              <a:t> </a:t>
            </a:r>
            <a:r>
              <a:rPr lang="en-US" dirty="0" err="1" smtClean="0"/>
              <a:t>delavanje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Prevod</a:t>
            </a:r>
            <a:r>
              <a:rPr lang="en-US" dirty="0" smtClean="0"/>
              <a:t> v </a:t>
            </a:r>
            <a:r>
              <a:rPr lang="en-US" dirty="0" err="1" smtClean="0"/>
              <a:t>vmesni</a:t>
            </a:r>
            <a:r>
              <a:rPr lang="en-US" dirty="0" smtClean="0"/>
              <a:t> </a:t>
            </a:r>
            <a:r>
              <a:rPr lang="en-US" dirty="0" err="1" smtClean="0"/>
              <a:t>jezik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Razvojna</a:t>
            </a:r>
            <a:r>
              <a:rPr lang="en-US" dirty="0" smtClean="0"/>
              <a:t> </a:t>
            </a:r>
            <a:r>
              <a:rPr lang="en-US" dirty="0" err="1" smtClean="0"/>
              <a:t>interoperabinost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Knjižnice</a:t>
            </a:r>
            <a:endParaRPr lang="en-US" dirty="0" smtClean="0"/>
          </a:p>
          <a:p>
            <a:pPr marL="450000" lvl="1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sz="1400" dirty="0" smtClean="0"/>
              <a:t>(10) (11) (12)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14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Praktični</a:t>
            </a:r>
            <a:r>
              <a:rPr lang="en-US" dirty="0" smtClean="0"/>
              <a:t> del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Postopek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Komponente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8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Začetek</a:t>
            </a:r>
            <a:r>
              <a:rPr lang="en-US" dirty="0" smtClean="0"/>
              <a:t> </a:t>
            </a:r>
            <a:r>
              <a:rPr lang="en-US" dirty="0" err="1" smtClean="0"/>
              <a:t>izdelave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 </a:t>
            </a:r>
            <a:r>
              <a:rPr lang="en-US" dirty="0" err="1" smtClean="0"/>
              <a:t>objekt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Slika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7943"/>
            <a:ext cx="6943090" cy="3589020"/>
          </a:xfrm>
          <a:prstGeom prst="rect">
            <a:avLst/>
          </a:prstGeom>
        </p:spPr>
      </p:pic>
      <p:sp>
        <p:nvSpPr>
          <p:cNvPr id="5" name="PoljeZBesedilom 4"/>
          <p:cNvSpPr txBox="1"/>
          <p:nvPr/>
        </p:nvSpPr>
        <p:spPr>
          <a:xfrm>
            <a:off x="838200" y="6277362"/>
            <a:ext cx="2257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3: </a:t>
            </a:r>
            <a:r>
              <a:rPr lang="en-US" sz="1200" dirty="0" err="1" smtClean="0"/>
              <a:t>Izdelava</a:t>
            </a:r>
            <a:r>
              <a:rPr lang="en-US" sz="1200" dirty="0" smtClean="0"/>
              <a:t> </a:t>
            </a:r>
            <a:r>
              <a:rPr lang="en-US" sz="1200" dirty="0" err="1" smtClean="0"/>
              <a:t>novega</a:t>
            </a:r>
            <a:r>
              <a:rPr lang="en-US" sz="1200" dirty="0" smtClean="0"/>
              <a:t> </a:t>
            </a:r>
            <a:r>
              <a:rPr lang="en-US" sz="1200" dirty="0" err="1" smtClean="0"/>
              <a:t>objekta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493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Premikanje</a:t>
            </a:r>
            <a:r>
              <a:rPr lang="en-US" dirty="0" smtClean="0"/>
              <a:t> </a:t>
            </a:r>
            <a:r>
              <a:rPr lang="en-US" dirty="0" err="1" smtClean="0"/>
              <a:t>igralca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Dodajanje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Premikanje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Odzivanje</a:t>
            </a:r>
            <a:r>
              <a:rPr lang="en-US" dirty="0" smtClean="0"/>
              <a:t> z </a:t>
            </a:r>
            <a:r>
              <a:rPr lang="en-US" dirty="0" err="1" smtClean="0"/>
              <a:t>drugimi</a:t>
            </a:r>
            <a:r>
              <a:rPr lang="en-US" dirty="0" smtClean="0"/>
              <a:t> </a:t>
            </a:r>
            <a:r>
              <a:rPr lang="en-US" dirty="0" err="1" smtClean="0"/>
              <a:t>objekti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Oznaka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Tla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premikanje</a:t>
            </a:r>
            <a:r>
              <a:rPr lang="en-US" dirty="0" smtClean="0"/>
              <a:t>, </a:t>
            </a:r>
            <a:r>
              <a:rPr lang="en-US" dirty="0" err="1" smtClean="0"/>
              <a:t>obračanje</a:t>
            </a:r>
            <a:r>
              <a:rPr lang="en-US" dirty="0" smtClean="0"/>
              <a:t> in </a:t>
            </a:r>
            <a:r>
              <a:rPr lang="en-US" dirty="0" err="1" smtClean="0"/>
              <a:t>skok</a:t>
            </a:r>
            <a:endParaRPr lang="en-US" dirty="0" smtClean="0"/>
          </a:p>
        </p:txBody>
      </p:sp>
      <p:pic>
        <p:nvPicPr>
          <p:cNvPr id="4" name="Slika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30" y="1419628"/>
            <a:ext cx="3448559" cy="4957109"/>
          </a:xfrm>
          <a:prstGeom prst="rect">
            <a:avLst/>
          </a:prstGeom>
        </p:spPr>
      </p:pic>
      <p:sp>
        <p:nvSpPr>
          <p:cNvPr id="5" name="PoljeZBesedilom 4"/>
          <p:cNvSpPr txBox="1"/>
          <p:nvPr/>
        </p:nvSpPr>
        <p:spPr>
          <a:xfrm>
            <a:off x="6668030" y="6344470"/>
            <a:ext cx="20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4: </a:t>
            </a:r>
            <a:r>
              <a:rPr lang="en-US" sz="1200" dirty="0" err="1" smtClean="0"/>
              <a:t>Komponente</a:t>
            </a:r>
            <a:r>
              <a:rPr lang="en-US" sz="1200" dirty="0" smtClean="0"/>
              <a:t> </a:t>
            </a:r>
            <a:r>
              <a:rPr lang="en-US" sz="1200" dirty="0" err="1" smtClean="0"/>
              <a:t>objekta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074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38" y="669925"/>
            <a:ext cx="7157787" cy="934286"/>
          </a:xfrm>
          <a:prstGeom prst="rect">
            <a:avLst/>
          </a:prstGeom>
        </p:spPr>
      </p:pic>
      <p:pic>
        <p:nvPicPr>
          <p:cNvPr id="5" name="Slika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3875" y="3432007"/>
            <a:ext cx="5489409" cy="1500940"/>
          </a:xfrm>
          <a:prstGeom prst="rect">
            <a:avLst/>
          </a:prstGeom>
        </p:spPr>
      </p:pic>
      <p:pic>
        <p:nvPicPr>
          <p:cNvPr id="6" name="Slika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53" y="2188744"/>
            <a:ext cx="5385235" cy="3987467"/>
          </a:xfrm>
          <a:prstGeom prst="rect">
            <a:avLst/>
          </a:prstGeom>
        </p:spPr>
      </p:pic>
      <p:sp>
        <p:nvSpPr>
          <p:cNvPr id="7" name="PoljeZBesedilom 6"/>
          <p:cNvSpPr txBox="1"/>
          <p:nvPr/>
        </p:nvSpPr>
        <p:spPr>
          <a:xfrm>
            <a:off x="510338" y="1711811"/>
            <a:ext cx="2493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5: </a:t>
            </a:r>
            <a:r>
              <a:rPr lang="en-US" sz="1200" dirty="0" err="1" smtClean="0"/>
              <a:t>Koda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premikanje</a:t>
            </a:r>
            <a:r>
              <a:rPr lang="en-US" sz="1200" dirty="0" smtClean="0"/>
              <a:t> </a:t>
            </a:r>
            <a:r>
              <a:rPr lang="en-US" sz="1200" dirty="0" err="1" smtClean="0"/>
              <a:t>igralca</a:t>
            </a:r>
            <a:endParaRPr lang="en-US" sz="1200" dirty="0"/>
          </a:p>
        </p:txBody>
      </p:sp>
      <p:sp>
        <p:nvSpPr>
          <p:cNvPr id="8" name="PoljeZBesedilom 7"/>
          <p:cNvSpPr txBox="1"/>
          <p:nvPr/>
        </p:nvSpPr>
        <p:spPr>
          <a:xfrm>
            <a:off x="333875" y="5165558"/>
            <a:ext cx="2394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6: </a:t>
            </a:r>
            <a:r>
              <a:rPr lang="en-US" sz="1200" dirty="0" err="1" smtClean="0"/>
              <a:t>Koda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obračanje</a:t>
            </a:r>
            <a:r>
              <a:rPr lang="en-US" sz="1200" dirty="0" smtClean="0"/>
              <a:t> </a:t>
            </a:r>
            <a:r>
              <a:rPr lang="en-US" sz="1200" dirty="0" err="1" smtClean="0"/>
              <a:t>igralca</a:t>
            </a:r>
            <a:endParaRPr lang="en-US" sz="1200" dirty="0"/>
          </a:p>
        </p:txBody>
      </p:sp>
      <p:sp>
        <p:nvSpPr>
          <p:cNvPr id="9" name="PoljeZBesedilom 8"/>
          <p:cNvSpPr txBox="1"/>
          <p:nvPr/>
        </p:nvSpPr>
        <p:spPr>
          <a:xfrm>
            <a:off x="6192253" y="6391412"/>
            <a:ext cx="1589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Slika</a:t>
            </a:r>
            <a:r>
              <a:rPr lang="en-US" sz="1200" dirty="0" smtClean="0"/>
              <a:t> 7: </a:t>
            </a:r>
            <a:r>
              <a:rPr lang="en-US" sz="1200" dirty="0" err="1" smtClean="0"/>
              <a:t>Koda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skok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690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Naravno">
  <a:themeElements>
    <a:clrScheme name="Naravn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Naravn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arav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Skril">
  <a:themeElements>
    <a:clrScheme name="Skril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kril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ri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170</TotalTime>
  <Words>677</Words>
  <Application>Microsoft Office PowerPoint</Application>
  <PresentationFormat>Širokozaslonsko</PresentationFormat>
  <Paragraphs>152</Paragraphs>
  <Slides>19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2</vt:i4>
      </vt:variant>
      <vt:variant>
        <vt:lpstr>Naslovi diapozitivov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Calisto MT</vt:lpstr>
      <vt:lpstr>Garamond</vt:lpstr>
      <vt:lpstr>Trebuchet MS</vt:lpstr>
      <vt:lpstr>Wingdings 2</vt:lpstr>
      <vt:lpstr>Naravno</vt:lpstr>
      <vt:lpstr>Skril</vt:lpstr>
      <vt:lpstr>Izdelava igre – Parkour</vt:lpstr>
      <vt:lpstr>Uvod</vt:lpstr>
      <vt:lpstr>Teoretični del:</vt:lpstr>
      <vt:lpstr>Unity</vt:lpstr>
      <vt:lpstr>C#</vt:lpstr>
      <vt:lpstr>Praktični del</vt:lpstr>
      <vt:lpstr>Začetek izdelave</vt:lpstr>
      <vt:lpstr>Premikanje igralca</vt:lpstr>
      <vt:lpstr>PowerPointova predstavitev</vt:lpstr>
      <vt:lpstr>Animacije</vt:lpstr>
      <vt:lpstr>Nasprotniki</vt:lpstr>
      <vt:lpstr>Kamera</vt:lpstr>
      <vt:lpstr>Scene</vt:lpstr>
      <vt:lpstr>Kovanci</vt:lpstr>
      <vt:lpstr>Zaustavitveni meni</vt:lpstr>
      <vt:lpstr>Končane scene</vt:lpstr>
      <vt:lpstr>Zaključek in zahvala</vt:lpstr>
      <vt:lpstr>Viri in literatura</vt:lpstr>
      <vt:lpstr>Hvala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Izdelava igre – Parkour</dc:title>
  <dc:creator>Aljaz-PC2</dc:creator>
  <cp:lastModifiedBy>Aljaz-PC2</cp:lastModifiedBy>
  <cp:revision>22</cp:revision>
  <dcterms:created xsi:type="dcterms:W3CDTF">2022-04-24T16:05:16Z</dcterms:created>
  <dcterms:modified xsi:type="dcterms:W3CDTF">2022-04-24T18:55:49Z</dcterms:modified>
</cp:coreProperties>
</file>