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7" r:id="rId4"/>
    <p:sldMasterId id="2147484264" r:id="rId5"/>
  </p:sldMasterIdLst>
  <p:notesMasterIdLst>
    <p:notesMasterId r:id="rId34"/>
  </p:notesMasterIdLst>
  <p:handoutMasterIdLst>
    <p:handoutMasterId r:id="rId35"/>
  </p:handoutMasterIdLst>
  <p:sldIdLst>
    <p:sldId id="1280" r:id="rId6"/>
    <p:sldId id="1273" r:id="rId7"/>
    <p:sldId id="1278" r:id="rId8"/>
    <p:sldId id="1236" r:id="rId9"/>
    <p:sldId id="1237" r:id="rId10"/>
    <p:sldId id="1238" r:id="rId11"/>
    <p:sldId id="1239" r:id="rId12"/>
    <p:sldId id="1240" r:id="rId13"/>
    <p:sldId id="1241" r:id="rId14"/>
    <p:sldId id="1242" r:id="rId15"/>
    <p:sldId id="1243" r:id="rId16"/>
    <p:sldId id="1244" r:id="rId17"/>
    <p:sldId id="1245" r:id="rId18"/>
    <p:sldId id="1246" r:id="rId19"/>
    <p:sldId id="1247" r:id="rId20"/>
    <p:sldId id="1248" r:id="rId21"/>
    <p:sldId id="1249" r:id="rId22"/>
    <p:sldId id="1250" r:id="rId23"/>
    <p:sldId id="1267" r:id="rId24"/>
    <p:sldId id="1276" r:id="rId25"/>
    <p:sldId id="1277" r:id="rId26"/>
    <p:sldId id="1254" r:id="rId27"/>
    <p:sldId id="1255" r:id="rId28"/>
    <p:sldId id="1274" r:id="rId29"/>
    <p:sldId id="1270" r:id="rId30"/>
    <p:sldId id="1269" r:id="rId31"/>
    <p:sldId id="1279" r:id="rId32"/>
    <p:sldId id="1272" r:id="rId33"/>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4" userDrawn="1">
          <p15:clr>
            <a:srgbClr val="A4A3A4"/>
          </p15:clr>
        </p15:guide>
        <p15:guide id="2" pos="3917">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F296F"/>
    <a:srgbClr val="7E64AD"/>
    <a:srgbClr val="F0A82F"/>
    <a:srgbClr val="FF8C00"/>
    <a:srgbClr val="00BCF2"/>
    <a:srgbClr val="DC3C00"/>
    <a:srgbClr val="505050"/>
    <a:srgbClr val="0072C6"/>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206" autoAdjust="0"/>
  </p:normalViewPr>
  <p:slideViewPr>
    <p:cSldViewPr snapToObjects="1">
      <p:cViewPr varScale="1">
        <p:scale>
          <a:sx n="156" d="100"/>
          <a:sy n="156" d="100"/>
        </p:scale>
        <p:origin x="150" y="480"/>
      </p:cViewPr>
      <p:guideLst>
        <p:guide orient="horz" pos="2664"/>
        <p:guide pos="3917"/>
      </p:guideLst>
    </p:cSldViewPr>
  </p:slideViewPr>
  <p:outlineViewPr>
    <p:cViewPr>
      <p:scale>
        <a:sx n="33" d="100"/>
        <a:sy n="33" d="100"/>
      </p:scale>
      <p:origin x="0" y="-2019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5" d="100"/>
          <a:sy n="115" d="100"/>
        </p:scale>
        <p:origin x="1488" y="102"/>
      </p:cViewPr>
      <p:guideLst>
        <p:guide orient="horz" pos="2212"/>
        <p:guide pos="2932"/>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5/25/2016</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5/25/2016</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One Marketing Template</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3273" marR="0" lvl="0" indent="0" algn="l" defTabSz="92798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83273" marR="0" lvl="0" indent="0" algn="l" defTabSz="92798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D6E7FF-31A8-4898-8B67-71AE35B2AA65}"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3568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Best practices for designing Azure Resource Manager templates</a:t>
            </a:r>
          </a:p>
          <a:p>
            <a:r>
              <a:rPr lang="en-US" dirty="0"/>
              <a:t>https://azure.microsoft.com/en-us/documentation/articles/best-practices-resource-manager-design-templates/</a:t>
            </a:r>
          </a:p>
          <a:p>
            <a:r>
              <a:rPr lang="en-US" dirty="0"/>
              <a:t>Also, see Appendix for additional slides on this</a:t>
            </a:r>
            <a:r>
              <a:rPr lang="en-US" baseline="0" dirty="0"/>
              <a:t> topic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5/25/2016 10:20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5776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ctr"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A JSON template file is a text file that contains descriptions of the resources, configurations code and extensions. JSON templates are idempotent, which means that they can be run multiple times without changing the outcome beyond initial deployment. A consequence of this characteristic is that templates can be used to upgrade applications, for example, by scaling out applications with additional VMs. You modify the template to include the specifications for the additional virtual machines. When you deploy the template, Azure Resource Manager will recognize the resources that have previously been deployed and create only the resources that have been added. </a:t>
            </a: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A JSON template is divided</a:t>
            </a:r>
            <a:r>
              <a:rPr lang="en-US" sz="900" kern="1200" baseline="0" dirty="0">
                <a:solidFill>
                  <a:schemeClr val="tx1"/>
                </a:solidFill>
                <a:effectLst/>
                <a:latin typeface="Segoe UI Light" pitchFamily="34" charset="0"/>
                <a:ea typeface="+mn-ea"/>
                <a:cs typeface="+mn-cs"/>
              </a:rPr>
              <a:t> into </a:t>
            </a:r>
            <a:r>
              <a:rPr lang="en-US" sz="900" kern="1200" dirty="0">
                <a:solidFill>
                  <a:schemeClr val="tx1"/>
                </a:solidFill>
                <a:effectLst/>
                <a:latin typeface="Segoe UI Light" pitchFamily="34" charset="0"/>
                <a:ea typeface="+mn-ea"/>
                <a:cs typeface="+mn-cs"/>
              </a:rPr>
              <a:t>sections: </a:t>
            </a:r>
          </a:p>
          <a:p>
            <a:pPr rtl="0" fontAlgn="ctr"/>
            <a:r>
              <a:rPr lang="en-US" sz="900" b="1" kern="1200" dirty="0">
                <a:solidFill>
                  <a:schemeClr val="tx1"/>
                </a:solidFill>
                <a:effectLst/>
                <a:latin typeface="Segoe UI Light" pitchFamily="34" charset="0"/>
                <a:ea typeface="+mn-ea"/>
                <a:cs typeface="+mn-cs"/>
              </a:rPr>
              <a:t>&lt;CLICK&gt; </a:t>
            </a:r>
            <a:r>
              <a:rPr lang="en-US" sz="900" kern="1200" dirty="0">
                <a:solidFill>
                  <a:schemeClr val="tx1"/>
                </a:solidFill>
                <a:effectLst/>
                <a:latin typeface="Segoe UI Light" pitchFamily="34" charset="0"/>
                <a:ea typeface="+mn-ea"/>
                <a:cs typeface="+mn-cs"/>
              </a:rPr>
              <a:t>The</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$schema (a required element that provides the location of the file that describes the version of the template language)</a:t>
            </a:r>
            <a:r>
              <a:rPr lang="en-US" sz="900" kern="1200" baseline="0" dirty="0">
                <a:solidFill>
                  <a:schemeClr val="tx1"/>
                </a:solidFill>
                <a:effectLst/>
                <a:latin typeface="Segoe UI Light" pitchFamily="34" charset="0"/>
                <a:ea typeface="+mn-ea"/>
                <a:cs typeface="+mn-cs"/>
              </a:rPr>
              <a:t> along with </a:t>
            </a:r>
            <a:r>
              <a:rPr lang="en-US" sz="900" kern="1200" dirty="0">
                <a:solidFill>
                  <a:schemeClr val="tx1"/>
                </a:solidFill>
                <a:effectLst/>
                <a:latin typeface="Segoe UI Light" pitchFamily="34" charset="0"/>
                <a:ea typeface="+mn-ea"/>
                <a:cs typeface="+mn-cs"/>
              </a:rPr>
              <a:t>a required element that provides the version of the template</a:t>
            </a:r>
          </a:p>
          <a:p>
            <a:pPr rtl="0" fontAlgn="ctr"/>
            <a:endParaRPr lang="en-US" sz="900" kern="1200" dirty="0">
              <a:solidFill>
                <a:schemeClr val="tx1"/>
              </a:solidFill>
              <a:effectLst/>
              <a:latin typeface="Segoe UI Light" pitchFamily="34" charset="0"/>
              <a:ea typeface="+mn-ea"/>
              <a:cs typeface="+mn-cs"/>
            </a:endParaRPr>
          </a:p>
          <a:p>
            <a:pPr marL="0" marR="0" indent="0" algn="l" defTabSz="932742" rtl="0" eaLnBrk="1" fontAlgn="ctr"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The schema reference is used by intelligent JSON clients to determine the schema that is applicable to the JSON file and to provide additional functionality such as autocomplete and </a:t>
            </a:r>
            <a:r>
              <a:rPr lang="en-US" sz="900" kern="1200" dirty="0" err="1">
                <a:solidFill>
                  <a:schemeClr val="tx1"/>
                </a:solidFill>
                <a:effectLst/>
                <a:latin typeface="Segoe UI Light" pitchFamily="34" charset="0"/>
                <a:ea typeface="+mn-ea"/>
                <a:cs typeface="+mn-cs"/>
              </a:rPr>
              <a:t>intellisense</a:t>
            </a:r>
            <a:r>
              <a:rPr lang="en-US" sz="900" kern="1200" dirty="0">
                <a:solidFill>
                  <a:schemeClr val="tx1"/>
                </a:solidFill>
                <a:effectLst/>
                <a:latin typeface="Segoe UI Light" pitchFamily="34" charset="0"/>
                <a:ea typeface="+mn-ea"/>
                <a:cs typeface="+mn-cs"/>
              </a:rPr>
              <a:t>. </a:t>
            </a: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kern="1200" dirty="0">
                <a:solidFill>
                  <a:schemeClr val="tx1"/>
                </a:solidFill>
                <a:effectLst/>
                <a:latin typeface="Segoe UI Light" pitchFamily="34" charset="0"/>
                <a:ea typeface="+mn-ea"/>
                <a:cs typeface="+mn-cs"/>
              </a:rPr>
              <a:t>Parameters (optional elements that define values that are passed in when the template is executed)</a:t>
            </a:r>
          </a:p>
          <a:p>
            <a:pPr rtl="0" fontAlgn="ctr"/>
            <a:endParaRPr lang="en-US" sz="900" kern="1200" dirty="0">
              <a:solidFill>
                <a:schemeClr val="tx1"/>
              </a:solidFill>
              <a:effectLst/>
              <a:latin typeface="Segoe UI Light" pitchFamily="34" charset="0"/>
              <a:ea typeface="+mn-ea"/>
              <a:cs typeface="+mn-cs"/>
            </a:endParaRPr>
          </a:p>
          <a:p>
            <a:pPr marL="0" marR="0" indent="0" algn="l" defTabSz="932742" rtl="0" eaLnBrk="1" fontAlgn="ctr"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The value for the Parameters key is an array of parameter objects that representing the dynamic input for the JSON template. Each of the parameter objects has a name that is used pass values in at runtime and is referenced within the JSON itself in other sections. For example, "</a:t>
            </a:r>
            <a:r>
              <a:rPr lang="en-US" sz="900" kern="1200" dirty="0" err="1">
                <a:solidFill>
                  <a:schemeClr val="tx1"/>
                </a:solidFill>
                <a:effectLst/>
                <a:latin typeface="Segoe UI Light" pitchFamily="34" charset="0"/>
                <a:ea typeface="+mn-ea"/>
                <a:cs typeface="+mn-cs"/>
              </a:rPr>
              <a:t>NewStorageAccount</a:t>
            </a:r>
            <a:r>
              <a:rPr lang="en-US" sz="900" kern="1200" dirty="0">
                <a:solidFill>
                  <a:schemeClr val="tx1"/>
                </a:solidFill>
                <a:effectLst/>
                <a:latin typeface="Segoe UI Light" pitchFamily="34" charset="0"/>
                <a:ea typeface="+mn-ea"/>
                <a:cs typeface="+mn-cs"/>
              </a:rPr>
              <a:t>" is the name of the parameter that is supplied as an input and used to provide the name of the storage account resource specified in the JSON file.</a:t>
            </a: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b="0" kern="1200" dirty="0">
                <a:solidFill>
                  <a:schemeClr val="tx1"/>
                </a:solidFill>
                <a:effectLst/>
                <a:latin typeface="Segoe UI Light" pitchFamily="34" charset="0"/>
                <a:ea typeface="+mn-ea"/>
                <a:cs typeface="+mn-cs"/>
              </a:rPr>
              <a:t>V</a:t>
            </a:r>
            <a:r>
              <a:rPr lang="en-US" sz="900" kern="1200" dirty="0">
                <a:solidFill>
                  <a:schemeClr val="tx1"/>
                </a:solidFill>
                <a:effectLst/>
                <a:latin typeface="Segoe UI Light" pitchFamily="34" charset="0"/>
                <a:ea typeface="+mn-ea"/>
                <a:cs typeface="+mn-cs"/>
              </a:rPr>
              <a:t>ariables (optional elements that define the values that are used when template is executed)</a:t>
            </a: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b="0" kern="1200" dirty="0">
                <a:solidFill>
                  <a:schemeClr val="tx1"/>
                </a:solidFill>
                <a:effectLst/>
                <a:latin typeface="Segoe UI Light" pitchFamily="34" charset="0"/>
                <a:ea typeface="+mn-ea"/>
                <a:cs typeface="+mn-cs"/>
              </a:rPr>
              <a:t>R</a:t>
            </a:r>
            <a:r>
              <a:rPr lang="en-US" sz="900" kern="1200" dirty="0">
                <a:solidFill>
                  <a:schemeClr val="tx1"/>
                </a:solidFill>
                <a:effectLst/>
                <a:latin typeface="Segoe UI Light" pitchFamily="34" charset="0"/>
                <a:ea typeface="+mn-ea"/>
                <a:cs typeface="+mn-cs"/>
              </a:rPr>
              <a:t>esources (a required element that defines the resources that are deployed or updated in a resource group); and </a:t>
            </a:r>
          </a:p>
          <a:p>
            <a:pPr rtl="0" fontAlgn="ctr"/>
            <a:endParaRPr lang="en-US" sz="900" b="1" kern="1200" dirty="0">
              <a:solidFill>
                <a:schemeClr val="tx1"/>
              </a:solidFill>
              <a:effectLst/>
              <a:latin typeface="Segoe UI Light" pitchFamily="34" charset="0"/>
              <a:ea typeface="+mn-ea"/>
              <a:cs typeface="+mn-cs"/>
            </a:endParaRPr>
          </a:p>
          <a:p>
            <a:pPr rtl="0" fontAlgn="ctr"/>
            <a:r>
              <a:rPr lang="en-US" sz="900" b="0" kern="1200" dirty="0">
                <a:solidFill>
                  <a:schemeClr val="tx1"/>
                </a:solidFill>
                <a:effectLst/>
                <a:latin typeface="Segoe UI Light" pitchFamily="34" charset="0"/>
                <a:ea typeface="+mn-ea"/>
                <a:cs typeface="+mn-cs"/>
              </a:rPr>
              <a:t>This</a:t>
            </a:r>
            <a:r>
              <a:rPr lang="en-US" sz="900" b="0" kern="1200" baseline="0" dirty="0">
                <a:solidFill>
                  <a:schemeClr val="tx1"/>
                </a:solidFill>
                <a:effectLst/>
                <a:latin typeface="Segoe UI Light" pitchFamily="34" charset="0"/>
                <a:ea typeface="+mn-ea"/>
                <a:cs typeface="+mn-cs"/>
              </a:rPr>
              <a:t> slide doesn’t show it, but you can also have an optional </a:t>
            </a:r>
            <a:r>
              <a:rPr lang="en-US" sz="900" b="0" kern="1200" dirty="0">
                <a:solidFill>
                  <a:schemeClr val="tx1"/>
                </a:solidFill>
                <a:effectLst/>
                <a:latin typeface="Segoe UI Light" pitchFamily="34" charset="0"/>
                <a:ea typeface="+mn-ea"/>
                <a:cs typeface="+mn-cs"/>
              </a:rPr>
              <a:t>Outputs section </a:t>
            </a:r>
            <a:r>
              <a:rPr lang="en-US" sz="900" kern="1200" dirty="0">
                <a:solidFill>
                  <a:schemeClr val="tx1"/>
                </a:solidFill>
                <a:effectLst/>
                <a:latin typeface="Segoe UI Light" pitchFamily="34" charset="0"/>
                <a:ea typeface="+mn-ea"/>
                <a:cs typeface="+mn-cs"/>
              </a:rPr>
              <a:t>that defines values that are returned after a deployment </a:t>
            </a: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kern="1200" dirty="0">
                <a:solidFill>
                  <a:schemeClr val="tx1"/>
                </a:solidFill>
                <a:effectLst/>
                <a:latin typeface="Segoe UI Light" pitchFamily="34" charset="0"/>
                <a:ea typeface="+mn-ea"/>
                <a:cs typeface="+mn-cs"/>
              </a:rPr>
              <a:t>A JSON file is constructed of key/value pairs. For example, in the image above, "</a:t>
            </a:r>
            <a:r>
              <a:rPr lang="en-US" sz="900" kern="1200" dirty="0" err="1">
                <a:solidFill>
                  <a:schemeClr val="tx1"/>
                </a:solidFill>
                <a:effectLst/>
                <a:latin typeface="Segoe UI Light" pitchFamily="34" charset="0"/>
                <a:ea typeface="+mn-ea"/>
                <a:cs typeface="+mn-cs"/>
              </a:rPr>
              <a:t>ContentVersion</a:t>
            </a:r>
            <a:r>
              <a:rPr lang="en-US" sz="900" kern="1200" dirty="0">
                <a:solidFill>
                  <a:schemeClr val="tx1"/>
                </a:solidFill>
                <a:effectLst/>
                <a:latin typeface="Segoe UI Light" pitchFamily="34" charset="0"/>
                <a:ea typeface="+mn-ea"/>
                <a:cs typeface="+mn-cs"/>
              </a:rPr>
              <a:t>" is the key and "1.0.0.0" is the value. A key is always a string enclosed in quotation marks. A value can be a string, </a:t>
            </a:r>
            <a:r>
              <a:rPr lang="en-US" sz="900" kern="1200" dirty="0" err="1">
                <a:solidFill>
                  <a:schemeClr val="tx1"/>
                </a:solidFill>
                <a:effectLst/>
                <a:latin typeface="Segoe UI Light" pitchFamily="34" charset="0"/>
                <a:ea typeface="+mn-ea"/>
                <a:cs typeface="+mn-cs"/>
              </a:rPr>
              <a:t>securestring</a:t>
            </a:r>
            <a:r>
              <a:rPr lang="en-US" sz="900" kern="1200" dirty="0">
                <a:solidFill>
                  <a:schemeClr val="tx1"/>
                </a:solidFill>
                <a:effectLst/>
                <a:latin typeface="Segoe UI Light" pitchFamily="34" charset="0"/>
                <a:ea typeface="+mn-ea"/>
                <a:cs typeface="+mn-cs"/>
              </a:rPr>
              <a:t>, number, </a:t>
            </a:r>
            <a:r>
              <a:rPr lang="en-US" sz="900" kern="1200" dirty="0" err="1">
                <a:solidFill>
                  <a:schemeClr val="tx1"/>
                </a:solidFill>
                <a:effectLst/>
                <a:latin typeface="Segoe UI Light" pitchFamily="34" charset="0"/>
                <a:ea typeface="+mn-ea"/>
                <a:cs typeface="+mn-cs"/>
              </a:rPr>
              <a:t>boolean</a:t>
            </a:r>
            <a:r>
              <a:rPr lang="en-US" sz="900" kern="1200" dirty="0">
                <a:solidFill>
                  <a:schemeClr val="tx1"/>
                </a:solidFill>
                <a:effectLst/>
                <a:latin typeface="Segoe UI Light" pitchFamily="34" charset="0"/>
                <a:ea typeface="+mn-ea"/>
                <a:cs typeface="+mn-cs"/>
              </a:rPr>
              <a:t> expression, array, or object. A JSON object is enclosed in curly braces, "{ }". In a key/value pair the key is always followed by a colon. Key/pairs are separated by commas. </a:t>
            </a: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A JSON template may also contain functions and expressions. Expression are enclosed in square brackets, "[ ]', and can appear anywhere in a JSON string. Functions calls have the format </a:t>
            </a:r>
            <a:r>
              <a:rPr lang="en-US" sz="900" kern="1200" dirty="0" err="1">
                <a:solidFill>
                  <a:schemeClr val="tx1"/>
                </a:solidFill>
                <a:effectLst/>
                <a:latin typeface="Segoe UI Light" pitchFamily="34" charset="0"/>
                <a:ea typeface="+mn-ea"/>
                <a:cs typeface="+mn-cs"/>
              </a:rPr>
              <a:t>functionName</a:t>
            </a:r>
            <a:r>
              <a:rPr lang="en-US" sz="900" kern="1200" dirty="0">
                <a:solidFill>
                  <a:schemeClr val="tx1"/>
                </a:solidFill>
                <a:effectLst/>
                <a:latin typeface="Segoe UI Light" pitchFamily="34" charset="0"/>
                <a:ea typeface="+mn-ea"/>
                <a:cs typeface="+mn-cs"/>
              </a:rPr>
              <a:t>(arg1,arg2,arg3). Properties are referenced using the dot and index operators.</a:t>
            </a:r>
          </a:p>
          <a:p>
            <a:pPr rtl="0" fontAlgn="ct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lab provides notes with additional details regarding specific parameters, variables, resources, etc.</a:t>
            </a:r>
          </a:p>
          <a:p>
            <a:endParaRPr lang="en-US" sz="900" kern="1200" dirty="0">
              <a:solidFill>
                <a:schemeClr val="tx1"/>
              </a:solidFill>
              <a:effectLst/>
              <a:latin typeface="Segoe UI Light" pitchFamily="34" charset="0"/>
              <a:ea typeface="+mn-ea"/>
              <a:cs typeface="+mn-cs"/>
            </a:endParaRPr>
          </a:p>
          <a:p>
            <a:r>
              <a:rPr lang="en-US" b="1" dirty="0"/>
              <a:t>Authoring Azure Resource Manager templates</a:t>
            </a:r>
          </a:p>
          <a:p>
            <a:r>
              <a:rPr lang="en-US" sz="900" kern="1200" dirty="0">
                <a:solidFill>
                  <a:schemeClr val="tx1"/>
                </a:solidFill>
                <a:effectLst/>
                <a:latin typeface="Segoe UI Light" pitchFamily="34" charset="0"/>
                <a:ea typeface="+mn-ea"/>
                <a:cs typeface="+mn-cs"/>
              </a:rPr>
              <a:t>https://azure.microsoft.com/en-us/documentation/articles/resource-group-authoring-templates/ </a:t>
            </a:r>
          </a:p>
          <a:p>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2E9C339-5222-4C7C-B0AC-28CD8A19A243}"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59791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47B63F9-5720-4F41-A591-E6C21F697664}"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0165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 walks through this process from start to finish</a:t>
            </a:r>
          </a:p>
          <a:p>
            <a:endParaRPr lang="en-US" dirty="0"/>
          </a:p>
          <a:p>
            <a:r>
              <a:rPr lang="en-US" b="1" dirty="0"/>
              <a:t>Deploy an application with Azure Resource Manager template</a:t>
            </a:r>
          </a:p>
          <a:p>
            <a:r>
              <a:rPr lang="en-US" dirty="0"/>
              <a:t>https://azure.microsoft.com/en-us/documentation/articles/resource-group-template-deploy/</a:t>
            </a:r>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44B4744-9C3B-431E-B0AB-B0FE4C65E7C8}"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3726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placeholder slide to allow for an explanation of why </a:t>
            </a:r>
            <a:r>
              <a:rPr lang="en-US" baseline="0" dirty="0" err="1"/>
              <a:t>Git</a:t>
            </a:r>
            <a:r>
              <a:rPr lang="en-US" baseline="0" dirty="0"/>
              <a:t>/</a:t>
            </a:r>
            <a:r>
              <a:rPr lang="en-US" baseline="0" dirty="0" err="1"/>
              <a:t>Github</a:t>
            </a:r>
            <a:r>
              <a:rPr lang="en-US" baseline="0" dirty="0"/>
              <a:t>/</a:t>
            </a:r>
            <a:r>
              <a:rPr lang="en-US" baseline="0" dirty="0" err="1"/>
              <a:t>VSCode</a:t>
            </a:r>
            <a:r>
              <a:rPr lang="en-US" baseline="0" dirty="0"/>
              <a:t> are being discussed in this session.</a:t>
            </a:r>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3104F2-2788-4185-B1C7-15D1D3FBF757}"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6322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https://en.wikipedia.org/wiki/Git_(software)</a:t>
            </a:r>
          </a:p>
          <a:p>
            <a:endParaRPr lang="en-US" dirty="0"/>
          </a:p>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9BA4F26-14A4-4E1B-BCCF-60AFA1398587}"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20336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9FFF23D-0059-4005-A202-A6CA9563A4A6}"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0796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 and share your code in </a:t>
            </a:r>
            <a:r>
              <a:rPr lang="en-US" b="1" dirty="0" err="1"/>
              <a:t>Git</a:t>
            </a:r>
            <a:r>
              <a:rPr lang="en-US" b="1" dirty="0"/>
              <a:t> using Visual Studio</a:t>
            </a:r>
          </a:p>
          <a:p>
            <a:r>
              <a:rPr lang="en-US" dirty="0"/>
              <a:t>https://www.visualstudio.com/en-us/get-started/code/share-your-code-in-git-vs</a:t>
            </a:r>
          </a:p>
          <a:p>
            <a:endParaRPr lang="en-US" dirty="0"/>
          </a:p>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36D25AA-16C7-4EC8-9926-1270B5B43740}"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8380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53C6634-C9C0-47B2-A6B6-63891A2ED36E}"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4441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9FFB99-5D5B-4F13-B5DF-B0678EECAA68}"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9027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One Marketing Template</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3E6001-695C-40A8-AA70-97CB111600BF}" type="datetime1">
              <a:rPr lang="en-US" smtClean="0">
                <a:solidFill>
                  <a:prstClr val="black"/>
                </a:solidFill>
              </a:rPr>
              <a:pPr/>
              <a:t>5/25/2016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73196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One Marketing Template</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6DA55A3-A663-4C34-A685-EEE9D92C76BA}" type="datetime1">
              <a:rPr lang="en-US" smtClean="0">
                <a:solidFill>
                  <a:prstClr val="black"/>
                </a:solidFill>
              </a:rPr>
              <a:pPr/>
              <a:t>5/25/2016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2223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D2FBE4-4EF2-4772-966F-776A7D80E4D8}"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57894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919D85-3339-44BC-9101-D2BB855D63A3}"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6730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E0E8B8B-B550-4DE9-8E6D-5B3473A5A082}"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67984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53C6634-C9C0-47B2-A6B6-63891A2ED36E}"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87776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41647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One Marketing Template</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3E6001-695C-40A8-AA70-97CB111600BF}" type="datetime1">
              <a:rPr lang="en-US" smtClean="0">
                <a:solidFill>
                  <a:prstClr val="black"/>
                </a:solidFill>
              </a:rPr>
              <a:pPr/>
              <a:t>5/25/2016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59891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5/25/2016 10:20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726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One Marketing Template</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6C28F5-F10F-4273-9E63-2F69D762ABC9}" type="datetime1">
              <a:rPr lang="en-US" smtClean="0">
                <a:solidFill>
                  <a:prstClr val="black"/>
                </a:solidFill>
              </a:rPr>
              <a:pPr/>
              <a:t>5/25/2016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97903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E0E8B8B-B550-4DE9-8E6D-5B3473A5A082}"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8126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53C6634-C9C0-47B2-A6B6-63891A2ED36E}"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9661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Resource Manager overview</a:t>
            </a:r>
          </a:p>
          <a:p>
            <a:r>
              <a:rPr lang="en-US" dirty="0"/>
              <a:t>https://azure.microsoft.com/en-us/documentation/articles/resource-group-overview/</a:t>
            </a:r>
          </a:p>
          <a:p>
            <a:endParaRPr lang="en-US" dirty="0"/>
          </a:p>
          <a:p>
            <a:r>
              <a:rPr lang="en-US" b="1" dirty="0"/>
              <a:t>Understanding Resource Manager deployment and classic deployment</a:t>
            </a:r>
          </a:p>
          <a:p>
            <a:r>
              <a:rPr lang="en-US" dirty="0"/>
              <a:t>https://azure.microsoft.com/en-us/documentation/articles/resource-manager-deployment-model/</a:t>
            </a:r>
          </a:p>
          <a:p>
            <a:endParaRPr lang="en-US" dirty="0"/>
          </a:p>
          <a:p>
            <a:r>
              <a:rPr lang="en-US" b="1" dirty="0"/>
              <a:t>Resource Manager</a:t>
            </a:r>
            <a:r>
              <a:rPr lang="en-US" b="1" baseline="0" dirty="0"/>
              <a:t> Architecture</a:t>
            </a:r>
            <a:endParaRPr lang="en-US" b="1" dirty="0"/>
          </a:p>
          <a:p>
            <a:r>
              <a:rPr lang="en-US" dirty="0"/>
              <a:t>https://azure.microsoft.com/en-us/documentation/articles/virtual-machines-azure-resource-manager-architecture/</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5/25/2016 10:20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69385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5/25/2016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7925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7128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DD7C96B-90F0-44CD-94B1-F85604205D88}" type="datetime1">
              <a:rPr lang="en-US" smtClean="0"/>
              <a:t>5/25/2016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5148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sp>
        <p:nvSpPr>
          <p:cNvPr id="7" name="Rectangle 6"/>
          <p:cNvSpPr/>
          <p:nvPr userDrawn="1"/>
        </p:nvSpPr>
        <p:spPr bwMode="auto">
          <a:xfrm>
            <a:off x="0" y="2061639"/>
            <a:ext cx="12436475" cy="384048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9993" y="80952"/>
            <a:ext cx="4646481" cy="6926698"/>
          </a:xfrm>
          <a:prstGeom prst="rect">
            <a:avLst/>
          </a:prstGeom>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4348157"/>
            <a:ext cx="6399213" cy="1264677"/>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Click to edit Master text styles</a:t>
            </a:r>
          </a:p>
        </p:txBody>
      </p:sp>
      <p:sp>
        <p:nvSpPr>
          <p:cNvPr id="9" name="Title 1"/>
          <p:cNvSpPr>
            <a:spLocks noGrp="1"/>
          </p:cNvSpPr>
          <p:nvPr>
            <p:ph type="title"/>
          </p:nvPr>
        </p:nvSpPr>
        <p:spPr>
          <a:xfrm>
            <a:off x="274703" y="2336799"/>
            <a:ext cx="6621397" cy="2011358"/>
          </a:xfrm>
          <a:noFill/>
        </p:spPr>
        <p:txBody>
          <a:bodyPr anchorCtr="0"/>
          <a:lstStyle>
            <a:lvl1pPr>
              <a:defRPr sz="6000" spc="-100" baseline="0">
                <a:gradFill>
                  <a:gsLst>
                    <a:gs pos="0">
                      <a:srgbClr val="FFFFFF"/>
                    </a:gs>
                    <a:gs pos="100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7244274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ll quote with proof points ">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74320" y="296897"/>
            <a:ext cx="11887518" cy="2297013"/>
          </a:xfrm>
        </p:spPr>
        <p:txBody>
          <a:bodyPr/>
          <a:lstStyle>
            <a:lvl1pPr>
              <a:defRPr sz="5800">
                <a:gradFill>
                  <a:gsLst>
                    <a:gs pos="6195">
                      <a:schemeClr val="tx1"/>
                    </a:gs>
                    <a:gs pos="26000">
                      <a:schemeClr val="tx1"/>
                    </a:gs>
                  </a:gsLst>
                  <a:lin ang="5400000" scaled="0"/>
                </a:gradFill>
              </a:defRPr>
            </a:lvl1pPr>
          </a:lstStyle>
          <a:p>
            <a:r>
              <a:rPr lang="en-US" dirty="0"/>
              <a:t>Click to edit Master title style</a:t>
            </a:r>
          </a:p>
        </p:txBody>
      </p:sp>
      <p:sp>
        <p:nvSpPr>
          <p:cNvPr id="4" name="Content Placeholder 3"/>
          <p:cNvSpPr>
            <a:spLocks noGrp="1"/>
          </p:cNvSpPr>
          <p:nvPr>
            <p:ph sz="quarter" idx="10"/>
          </p:nvPr>
        </p:nvSpPr>
        <p:spPr>
          <a:xfrm>
            <a:off x="274638" y="2928096"/>
            <a:ext cx="11887200" cy="627864"/>
          </a:xfrm>
        </p:spPr>
        <p:txBody>
          <a:bodyPr/>
          <a:lstStyle>
            <a:lvl1pPr marL="285750" indent="-285750">
              <a:buFont typeface="Arial" panose="020B0604020202020204" pitchFamily="34" charset="0"/>
              <a:buChar char="•"/>
              <a:defRPr sz="32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30548987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917575"/>
          </a:xfrm>
        </p:spPr>
        <p:txBody>
          <a:bodyPr/>
          <a:lstStyle>
            <a:lvl1pPr>
              <a:defRPr sz="5400" baseline="0">
                <a:gradFill>
                  <a:gsLst>
                    <a:gs pos="94690">
                      <a:schemeClr val="accent2"/>
                    </a:gs>
                    <a:gs pos="86000">
                      <a:schemeClr val="accent2"/>
                    </a:gs>
                  </a:gsLst>
                  <a:lin ang="5400000" scaled="0"/>
                </a:gradFill>
              </a:defRPr>
            </a:lvl1pPr>
          </a:lstStyle>
          <a:p>
            <a:r>
              <a:rPr lang="en-US" dirty="0"/>
              <a:t>Click to edit Master title style</a:t>
            </a:r>
          </a:p>
        </p:txBody>
      </p:sp>
      <p:sp>
        <p:nvSpPr>
          <p:cNvPr id="5" name="Picture Placeholder 4"/>
          <p:cNvSpPr>
            <a:spLocks noGrp="1"/>
          </p:cNvSpPr>
          <p:nvPr>
            <p:ph type="pic" sz="quarter" idx="10"/>
          </p:nvPr>
        </p:nvSpPr>
        <p:spPr>
          <a:xfrm>
            <a:off x="8042987" y="968"/>
            <a:ext cx="4393488" cy="6994526"/>
          </a:xfrm>
        </p:spPr>
        <p:txBody>
          <a:bodyPr/>
          <a:lstStyle>
            <a:lvl1pPr marL="0" indent="0">
              <a:buNone/>
              <a:defRPr/>
            </a:lvl1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2697" y="1958800"/>
            <a:ext cx="2897810" cy="5035726"/>
          </a:xfrm>
          <a:prstGeom prst="rect">
            <a:avLst/>
          </a:prstGeom>
        </p:spPr>
      </p:pic>
    </p:spTree>
    <p:extLst>
      <p:ext uri="{BB962C8B-B14F-4D97-AF65-F5344CB8AC3E}">
        <p14:creationId xmlns:p14="http://schemas.microsoft.com/office/powerpoint/2010/main" val="14458928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f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107897" y="1241426"/>
            <a:ext cx="5486399" cy="917575"/>
          </a:xfrm>
        </p:spPr>
        <p:txBody>
          <a:bodyPr/>
          <a:lstStyle>
            <a:lvl1pPr>
              <a:defRPr sz="5400" baseline="0">
                <a:gradFill>
                  <a:gsLst>
                    <a:gs pos="94690">
                      <a:schemeClr val="accent2"/>
                    </a:gs>
                    <a:gs pos="86000">
                      <a:schemeClr val="accent2"/>
                    </a:gs>
                  </a:gsLst>
                  <a:lin ang="5400000" scaled="0"/>
                </a:gradFill>
              </a:defRPr>
            </a:lvl1pPr>
          </a:lstStyle>
          <a:p>
            <a:r>
              <a:rPr lang="en-US" dirty="0"/>
              <a:t>Click to edit Master title style</a:t>
            </a:r>
          </a:p>
        </p:txBody>
      </p:sp>
      <p:sp>
        <p:nvSpPr>
          <p:cNvPr id="5" name="Picture Placeholder 4"/>
          <p:cNvSpPr>
            <a:spLocks noGrp="1"/>
          </p:cNvSpPr>
          <p:nvPr>
            <p:ph type="pic" sz="quarter" idx="10"/>
          </p:nvPr>
        </p:nvSpPr>
        <p:spPr>
          <a:xfrm>
            <a:off x="0" y="968"/>
            <a:ext cx="4391899" cy="6994526"/>
          </a:xfrm>
        </p:spPr>
        <p:txBody>
          <a:bodyPr/>
          <a:lstStyle>
            <a:lvl1pPr marL="0" indent="0">
              <a:buNone/>
              <a:defRPr/>
            </a:lvl1pPr>
          </a:lstStyle>
          <a:p>
            <a:r>
              <a:rPr lang="en-US" dirty="0"/>
              <a:t>Click icon to add picture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1958800"/>
            <a:ext cx="2897810" cy="5035726"/>
          </a:xfrm>
          <a:prstGeom prst="rect">
            <a:avLst/>
          </a:prstGeom>
        </p:spPr>
      </p:pic>
    </p:spTree>
    <p:extLst>
      <p:ext uri="{BB962C8B-B14F-4D97-AF65-F5344CB8AC3E}">
        <p14:creationId xmlns:p14="http://schemas.microsoft.com/office/powerpoint/2010/main" val="1409230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94690">
                      <a:schemeClr val="accent2"/>
                    </a:gs>
                    <a:gs pos="86000">
                      <a:schemeClr val="accent2"/>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179058"/>
          </a:xfrm>
        </p:spPr>
        <p:txBody>
          <a:bodyPr/>
          <a:lstStyle>
            <a:lvl1pPr marL="0" indent="0">
              <a:spcBef>
                <a:spcPts val="1000"/>
              </a:spcBef>
              <a:spcAft>
                <a:spcPts val="1200"/>
              </a:spcAft>
              <a:buNone/>
              <a:defRPr>
                <a:gradFill>
                  <a:gsLst>
                    <a:gs pos="94690">
                      <a:schemeClr val="tx1"/>
                    </a:gs>
                    <a:gs pos="88000">
                      <a:schemeClr val="tx1"/>
                    </a:gs>
                  </a:gsLst>
                  <a:lin ang="5400000" scaled="0"/>
                </a:gradFill>
              </a:defRPr>
            </a:lvl1pPr>
            <a:lvl2pPr marL="0" indent="0">
              <a:buFontTx/>
              <a:buNone/>
              <a:defRPr sz="2000">
                <a:gradFill>
                  <a:gsLst>
                    <a:gs pos="94690">
                      <a:schemeClr val="tx1"/>
                    </a:gs>
                    <a:gs pos="88000">
                      <a:schemeClr val="tx1"/>
                    </a:gs>
                  </a:gsLst>
                  <a:lin ang="5400000" scaled="0"/>
                </a:gradFill>
              </a:defRPr>
            </a:lvl2pPr>
            <a:lvl3pPr marL="228600" indent="0">
              <a:buNone/>
              <a:defRPr>
                <a:gradFill>
                  <a:gsLst>
                    <a:gs pos="94690">
                      <a:schemeClr val="tx1"/>
                    </a:gs>
                    <a:gs pos="88000">
                      <a:schemeClr val="tx1"/>
                    </a:gs>
                  </a:gsLst>
                  <a:lin ang="5400000" scaled="0"/>
                </a:gradFill>
              </a:defRPr>
            </a:lvl3pPr>
            <a:lvl4pPr marL="457200" indent="0">
              <a:buNone/>
              <a:defRPr>
                <a:gradFill>
                  <a:gsLst>
                    <a:gs pos="94690">
                      <a:schemeClr val="tx1"/>
                    </a:gs>
                    <a:gs pos="88000">
                      <a:schemeClr val="tx1"/>
                    </a:gs>
                  </a:gsLst>
                  <a:lin ang="5400000" scaled="0"/>
                </a:gradFill>
              </a:defRPr>
            </a:lvl4pPr>
            <a:lvl5pPr marL="685800" indent="0">
              <a:buNone/>
              <a:defRPr>
                <a:gradFill>
                  <a:gsLst>
                    <a:gs pos="94690">
                      <a:schemeClr val="tx1"/>
                    </a:gs>
                    <a:gs pos="8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5399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dirty="0"/>
              <a:t>Click to edit Master title style</a:t>
            </a:r>
          </a:p>
        </p:txBody>
      </p:sp>
    </p:spTree>
    <p:extLst>
      <p:ext uri="{BB962C8B-B14F-4D97-AF65-F5344CB8AC3E}">
        <p14:creationId xmlns:p14="http://schemas.microsoft.com/office/powerpoint/2010/main" val="35030813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7253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686974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gradFill>
                  <a:gsLst>
                    <a:gs pos="1250">
                      <a:schemeClr val="accent4"/>
                    </a:gs>
                    <a:gs pos="100000">
                      <a:schemeClr val="accent4"/>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340786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gradFill>
                  <a:gsLst>
                    <a:gs pos="1250">
                      <a:schemeClr val="accent4"/>
                    </a:gs>
                    <a:gs pos="100000">
                      <a:schemeClr val="accent4"/>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gradFill>
                  <a:gsLst>
                    <a:gs pos="1250">
                      <a:schemeClr val="accent4"/>
                    </a:gs>
                    <a:gs pos="100000">
                      <a:schemeClr val="accent4"/>
                    </a:gs>
                  </a:gsLst>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31518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08715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2061639"/>
            <a:ext cx="12436475" cy="38404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dirty="0"/>
              <a:t>Click to edit Master title style</a:t>
            </a:r>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Click to edit Master text styles</a:t>
            </a:r>
          </a:p>
        </p:txBody>
      </p:sp>
    </p:spTree>
    <p:extLst>
      <p:ext uri="{BB962C8B-B14F-4D97-AF65-F5344CB8AC3E}">
        <p14:creationId xmlns:p14="http://schemas.microsoft.com/office/powerpoint/2010/main" val="883327461"/>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60367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accent4"/>
              </a:buClr>
              <a:buFont typeface="Arial" pitchFamily="34" charset="0"/>
              <a:buChar char="•"/>
              <a:defRPr sz="3600">
                <a:gradFill>
                  <a:gsLst>
                    <a:gs pos="1250">
                      <a:schemeClr val="accent4"/>
                    </a:gs>
                    <a:gs pos="100000">
                      <a:schemeClr val="accent4"/>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accent4"/>
              </a:buClr>
              <a:buFont typeface="Arial" pitchFamily="34" charset="0"/>
              <a:buChar char="•"/>
              <a:defRPr sz="3600">
                <a:gradFill>
                  <a:gsLst>
                    <a:gs pos="1250">
                      <a:schemeClr val="accent4"/>
                    </a:gs>
                    <a:gs pos="100000">
                      <a:schemeClr val="accent4"/>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53850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68662461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enario/Next Step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gradFill>
              </a:defRPr>
            </a:lvl1pPr>
          </a:lstStyle>
          <a:p>
            <a:r>
              <a:rPr lang="en-US" dirty="0"/>
              <a:t>Click to edit Master title style</a:t>
            </a:r>
          </a:p>
        </p:txBody>
      </p:sp>
      <p:sp>
        <p:nvSpPr>
          <p:cNvPr id="3" name="Title 1"/>
          <p:cNvSpPr txBox="1">
            <a:spLocks/>
          </p:cNvSpPr>
          <p:nvPr userDrawn="1"/>
        </p:nvSpPr>
        <p:spPr>
          <a:xfrm>
            <a:off x="274320" y="1677796"/>
            <a:ext cx="4572318" cy="4572000"/>
          </a:xfrm>
          <a:prstGeom prst="rect">
            <a:avLst/>
          </a:prstGeom>
          <a:solidFill>
            <a:schemeClr val="accent2"/>
          </a:solidFill>
        </p:spPr>
        <p:txBody>
          <a:bodyPr vert="horz" wrap="square" lIns="146304" tIns="91440" rIns="146304" bIns="91440" rtlCol="0" anchor="t">
            <a:noAutofit/>
          </a:bodyPr>
          <a:lstStyle>
            <a:lvl1pPr algn="l" defTabSz="931863" rtl="0" fontAlgn="base">
              <a:lnSpc>
                <a:spcPct val="90000"/>
              </a:lnSpc>
              <a:spcBef>
                <a:spcPct val="0"/>
              </a:spcBef>
              <a:spcAft>
                <a:spcPct val="0"/>
              </a:spcAft>
              <a:defRPr lang="en-US" sz="4800" kern="1200" spc="-102">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endParaRPr lang="en-US" dirty="0">
              <a:solidFill>
                <a:schemeClr val="bg1"/>
              </a:solidFill>
            </a:endParaRPr>
          </a:p>
        </p:txBody>
      </p:sp>
      <p:sp>
        <p:nvSpPr>
          <p:cNvPr id="5" name="Text Placeholder 4"/>
          <p:cNvSpPr>
            <a:spLocks noGrp="1"/>
          </p:cNvSpPr>
          <p:nvPr>
            <p:ph type="body" sz="quarter" idx="10" hasCustomPrompt="1"/>
          </p:nvPr>
        </p:nvSpPr>
        <p:spPr>
          <a:xfrm>
            <a:off x="5291138" y="1677988"/>
            <a:ext cx="6408737" cy="697627"/>
          </a:xfrm>
        </p:spPr>
        <p:txBody>
          <a:bodyPr/>
          <a:lstStyle>
            <a:lvl1pPr marL="0" marR="0" indent="0" algn="l" defTabSz="931863" rtl="0" eaLnBrk="1" fontAlgn="base" latinLnBrk="0" hangingPunct="1">
              <a:lnSpc>
                <a:spcPts val="4000"/>
              </a:lnSpc>
              <a:spcBef>
                <a:spcPts val="1000"/>
              </a:spcBef>
              <a:spcAft>
                <a:spcPts val="2000"/>
              </a:spcAft>
              <a:buClrTx/>
              <a:buSzPct val="90000"/>
              <a:buFont typeface="Arial" pitchFamily="34" charset="0"/>
              <a:buNone/>
              <a:tabLst/>
              <a:defRPr sz="3200"/>
            </a:lvl1pPr>
          </a:lstStyle>
          <a:p>
            <a:pPr lvl="0"/>
            <a:r>
              <a:rPr lang="en-US" dirty="0"/>
              <a:t>Segoe UI light 32pt</a:t>
            </a:r>
          </a:p>
        </p:txBody>
      </p:sp>
      <p:sp>
        <p:nvSpPr>
          <p:cNvPr id="6" name="Text Placeholder 5"/>
          <p:cNvSpPr>
            <a:spLocks noGrp="1"/>
          </p:cNvSpPr>
          <p:nvPr>
            <p:ph type="body" sz="quarter" idx="11" hasCustomPrompt="1"/>
          </p:nvPr>
        </p:nvSpPr>
        <p:spPr>
          <a:xfrm>
            <a:off x="515938" y="1897063"/>
            <a:ext cx="4056062" cy="1292662"/>
          </a:xfrm>
        </p:spPr>
        <p:txBody>
          <a:bodyPr/>
          <a:lstStyle>
            <a:lvl1pPr marL="0" indent="0">
              <a:buNone/>
              <a:defRPr baseline="0">
                <a:gradFill>
                  <a:gsLst>
                    <a:gs pos="1250">
                      <a:schemeClr val="bg1"/>
                    </a:gs>
                    <a:gs pos="100000">
                      <a:schemeClr val="bg1"/>
                    </a:gs>
                  </a:gsLst>
                  <a:lin ang="5400000" scaled="0"/>
                </a:gradFill>
              </a:defRPr>
            </a:lvl1pPr>
          </a:lstStyle>
          <a:p>
            <a:pPr lvl="0"/>
            <a:r>
              <a:rPr lang="en-US" dirty="0"/>
              <a:t>Segoe UI light 40pt</a:t>
            </a:r>
          </a:p>
        </p:txBody>
      </p:sp>
    </p:spTree>
    <p:extLst>
      <p:ext uri="{BB962C8B-B14F-4D97-AF65-F5344CB8AC3E}">
        <p14:creationId xmlns:p14="http://schemas.microsoft.com/office/powerpoint/2010/main" val="801852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74638" y="1343025"/>
            <a:ext cx="5053012" cy="627864"/>
          </a:xfrm>
        </p:spPr>
        <p:txBody>
          <a:bodyPr/>
          <a:lstStyle>
            <a:lvl1pPr marL="0" indent="0">
              <a:buNone/>
              <a:defRPr sz="3200">
                <a:gradFill>
                  <a:gsLst>
                    <a:gs pos="1250">
                      <a:schemeClr val="tx1"/>
                    </a:gs>
                    <a:gs pos="100000">
                      <a:schemeClr val="tx1"/>
                    </a:gs>
                  </a:gsLst>
                  <a:lin ang="5400000" scaled="0"/>
                </a:gradFill>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Click to edit Master</a:t>
            </a:r>
          </a:p>
        </p:txBody>
      </p:sp>
    </p:spTree>
    <p:extLst>
      <p:ext uri="{BB962C8B-B14F-4D97-AF65-F5344CB8AC3E}">
        <p14:creationId xmlns:p14="http://schemas.microsoft.com/office/powerpoint/2010/main" val="16680296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347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488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386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11851069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sp>
        <p:nvSpPr>
          <p:cNvPr id="7" name="Rectangle 6"/>
          <p:cNvSpPr/>
          <p:nvPr userDrawn="1"/>
        </p:nvSpPr>
        <p:spPr bwMode="auto">
          <a:xfrm>
            <a:off x="0" y="2061639"/>
            <a:ext cx="12436475" cy="384048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9993" y="80952"/>
            <a:ext cx="4646481" cy="6926698"/>
          </a:xfrm>
          <a:prstGeom prst="rect">
            <a:avLst/>
          </a:prstGeom>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2"/>
          </p:nvPr>
        </p:nvSpPr>
        <p:spPr>
          <a:xfrm>
            <a:off x="276540" y="4348157"/>
            <a:ext cx="6399213" cy="1264677"/>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336799"/>
            <a:ext cx="6621397" cy="2011358"/>
          </a:xfrm>
          <a:noFill/>
        </p:spPr>
        <p:txBody>
          <a:bodyPr anchorCtr="0"/>
          <a:lstStyle>
            <a:lvl1pPr>
              <a:defRPr sz="6000" spc="-100" baseline="0">
                <a:gradFill>
                  <a:gsLst>
                    <a:gs pos="0">
                      <a:srgbClr val="FFFFFF"/>
                    </a:gs>
                    <a:gs pos="100000">
                      <a:srgbClr val="FFFFFF"/>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0215956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309878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2061639"/>
            <a:ext cx="12436475" cy="38404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3325434505"/>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1242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69939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reak slide 1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77375"/>
          </a:xfrm>
          <a:noFill/>
        </p:spPr>
        <p:txBody>
          <a:bodyPr anchorCtr="0"/>
          <a:lstStyle>
            <a:lvl1pPr>
              <a:defRPr sz="72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38" y="3672920"/>
            <a:ext cx="6022975" cy="738664"/>
          </a:xfrm>
        </p:spPr>
        <p:txBody>
          <a:bodyPr/>
          <a:lstStyle>
            <a:lvl1pPr marL="0" indent="0">
              <a:buNone/>
              <a:defRPr/>
            </a:lvl1pPr>
            <a:lvl2pPr marL="342900" indent="0">
              <a:buNone/>
              <a:defRPr/>
            </a:lvl2pPr>
            <a:lvl3pPr marL="571500" indent="0">
              <a:buNone/>
              <a:defRPr/>
            </a:lvl3pPr>
            <a:lvl4pPr marL="800100" indent="0">
              <a:buNone/>
              <a:defRPr/>
            </a:lvl4pPr>
            <a:lvl5pPr marL="1028700" indent="0">
              <a:buNone/>
              <a:defRPr/>
            </a:lvl5pPr>
          </a:lstStyle>
          <a:p>
            <a:pPr lvl="0"/>
            <a:r>
              <a:rPr lang="en-US"/>
              <a:t>Click to edit Master text styles</a:t>
            </a:r>
          </a:p>
        </p:txBody>
      </p:sp>
    </p:spTree>
    <p:extLst>
      <p:ext uri="{BB962C8B-B14F-4D97-AF65-F5344CB8AC3E}">
        <p14:creationId xmlns:p14="http://schemas.microsoft.com/office/powerpoint/2010/main" val="31865100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reak slide 2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00980"/>
          </a:xfrm>
          <a:noFill/>
        </p:spPr>
        <p:txBody>
          <a:bodyPr anchorCtr="0"/>
          <a:lstStyle>
            <a:lvl1pPr>
              <a:defRPr sz="72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38" y="4596525"/>
            <a:ext cx="6022975" cy="738664"/>
          </a:xfrm>
        </p:spPr>
        <p:txBody>
          <a:bodyPr/>
          <a:lstStyle>
            <a:lvl1pPr marL="0" indent="0">
              <a:buNone/>
              <a:defRPr/>
            </a:lvl1pPr>
            <a:lvl2pPr marL="342900" indent="0">
              <a:buNone/>
              <a:defRPr/>
            </a:lvl2pPr>
            <a:lvl3pPr marL="571500" indent="0">
              <a:buNone/>
              <a:defRPr/>
            </a:lvl3pPr>
            <a:lvl4pPr marL="800100" indent="0">
              <a:buNone/>
              <a:defRPr/>
            </a:lvl4pPr>
            <a:lvl5pPr marL="1028700" indent="0">
              <a:buNone/>
              <a:defRPr/>
            </a:lvl5pPr>
          </a:lstStyle>
          <a:p>
            <a:pPr lvl="0"/>
            <a:r>
              <a:rPr lang="en-US"/>
              <a:t>Click to edit Master text styles</a:t>
            </a:r>
          </a:p>
        </p:txBody>
      </p:sp>
    </p:spTree>
    <p:extLst>
      <p:ext uri="{BB962C8B-B14F-4D97-AF65-F5344CB8AC3E}">
        <p14:creationId xmlns:p14="http://schemas.microsoft.com/office/powerpoint/2010/main" val="2805078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151136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003793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703" y="2125663"/>
            <a:ext cx="5486335" cy="3657600"/>
          </a:xfrm>
          <a:solidFill>
            <a:schemeClr val="accent2"/>
          </a:solidFill>
        </p:spPr>
        <p:txBody>
          <a:bodyPr lIns="146304" tIns="91440" rIns="146304" bIns="91440" anchor="t" anchorCtr="0"/>
          <a:lstStyle>
            <a:lvl1pPr>
              <a:defRPr sz="6000" spc="-100" baseline="0">
                <a:gradFill>
                  <a:gsLst>
                    <a:gs pos="100000">
                      <a:schemeClr val="bg1"/>
                    </a:gs>
                    <a:gs pos="0">
                      <a:schemeClr val="bg1"/>
                    </a:gs>
                  </a:gsLst>
                  <a:lin ang="5400000" scaled="0"/>
                </a:gradFill>
              </a:defRPr>
            </a:lvl1pPr>
          </a:lstStyle>
          <a:p>
            <a:r>
              <a:rPr lang="en-US" dirty="0"/>
              <a:t>Pull quote</a:t>
            </a:r>
          </a:p>
        </p:txBody>
      </p:sp>
    </p:spTree>
    <p:extLst>
      <p:ext uri="{BB962C8B-B14F-4D97-AF65-F5344CB8AC3E}">
        <p14:creationId xmlns:p14="http://schemas.microsoft.com/office/powerpoint/2010/main" val="223803886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ll quote with proof points ">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74320" y="296897"/>
            <a:ext cx="11887518" cy="2297013"/>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928096"/>
            <a:ext cx="11887200" cy="627864"/>
          </a:xfrm>
        </p:spPr>
        <p:txBody>
          <a:bodyPr/>
          <a:lstStyle>
            <a:lvl1pPr marL="285750" indent="-285750">
              <a:buFont typeface="Arial" panose="020B0604020202020204" pitchFamily="34" charset="0"/>
              <a:buChar char="•"/>
              <a:defRPr sz="32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4116645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917575"/>
          </a:xfrm>
        </p:spPr>
        <p:txBody>
          <a:bodyPr/>
          <a:lstStyle>
            <a:lvl1pPr>
              <a:defRPr sz="5400" baseline="0">
                <a:gradFill>
                  <a:gsLst>
                    <a:gs pos="94690">
                      <a:schemeClr val="accent2"/>
                    </a:gs>
                    <a:gs pos="86000">
                      <a:schemeClr val="accent2"/>
                    </a:gs>
                  </a:gsLst>
                  <a:lin ang="5400000" scaled="0"/>
                </a:gradFill>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8042987" y="968"/>
            <a:ext cx="4393488" cy="6994526"/>
          </a:xfrm>
        </p:spPr>
        <p:txBody>
          <a:bodyPr/>
          <a:lstStyle>
            <a:lvl1pPr marL="0" indent="0">
              <a:buNone/>
              <a:defRPr/>
            </a:lvl1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2697" y="1958800"/>
            <a:ext cx="2897810" cy="5035726"/>
          </a:xfrm>
          <a:prstGeom prst="rect">
            <a:avLst/>
          </a:prstGeom>
        </p:spPr>
      </p:pic>
    </p:spTree>
    <p:extLst>
      <p:ext uri="{BB962C8B-B14F-4D97-AF65-F5344CB8AC3E}">
        <p14:creationId xmlns:p14="http://schemas.microsoft.com/office/powerpoint/2010/main" val="36285773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528798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lef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107897" y="1241426"/>
            <a:ext cx="5486399" cy="917575"/>
          </a:xfrm>
        </p:spPr>
        <p:txBody>
          <a:bodyPr/>
          <a:lstStyle>
            <a:lvl1pPr>
              <a:defRPr sz="5400" baseline="0">
                <a:gradFill>
                  <a:gsLst>
                    <a:gs pos="94690">
                      <a:schemeClr val="accent2"/>
                    </a:gs>
                    <a:gs pos="86000">
                      <a:schemeClr val="accent2"/>
                    </a:gs>
                  </a:gsLst>
                  <a:lin ang="5400000" scaled="0"/>
                </a:gradFill>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0" y="968"/>
            <a:ext cx="4391899" cy="6994526"/>
          </a:xfrm>
        </p:spPr>
        <p:txBody>
          <a:bodyPr/>
          <a:lstStyle>
            <a:lvl1pPr marL="0" indent="0">
              <a:buNone/>
              <a:defRPr/>
            </a:lvl1pPr>
          </a:lstStyle>
          <a:p>
            <a:r>
              <a:rPr lang="en-US"/>
              <a:t>Click icon to add picture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1958800"/>
            <a:ext cx="2897810" cy="5035726"/>
          </a:xfrm>
          <a:prstGeom prst="rect">
            <a:avLst/>
          </a:prstGeom>
        </p:spPr>
      </p:pic>
    </p:spTree>
    <p:extLst>
      <p:ext uri="{BB962C8B-B14F-4D97-AF65-F5344CB8AC3E}">
        <p14:creationId xmlns:p14="http://schemas.microsoft.com/office/powerpoint/2010/main" val="4285447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94690">
                      <a:schemeClr val="accent2"/>
                    </a:gs>
                    <a:gs pos="86000">
                      <a:schemeClr val="accent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179058"/>
          </a:xfrm>
        </p:spPr>
        <p:txBody>
          <a:bodyPr/>
          <a:lstStyle>
            <a:lvl1pPr marL="0" indent="0">
              <a:spcBef>
                <a:spcPts val="1000"/>
              </a:spcBef>
              <a:spcAft>
                <a:spcPts val="1200"/>
              </a:spcAft>
              <a:buNone/>
              <a:defRPr>
                <a:gradFill>
                  <a:gsLst>
                    <a:gs pos="94690">
                      <a:schemeClr val="tx1"/>
                    </a:gs>
                    <a:gs pos="88000">
                      <a:schemeClr val="tx1"/>
                    </a:gs>
                  </a:gsLst>
                  <a:lin ang="5400000" scaled="0"/>
                </a:gradFill>
              </a:defRPr>
            </a:lvl1pPr>
            <a:lvl2pPr marL="0" indent="0">
              <a:buFontTx/>
              <a:buNone/>
              <a:defRPr sz="2000">
                <a:gradFill>
                  <a:gsLst>
                    <a:gs pos="94690">
                      <a:schemeClr val="tx1"/>
                    </a:gs>
                    <a:gs pos="88000">
                      <a:schemeClr val="tx1"/>
                    </a:gs>
                  </a:gsLst>
                  <a:lin ang="5400000" scaled="0"/>
                </a:gradFill>
              </a:defRPr>
            </a:lvl2pPr>
            <a:lvl3pPr marL="228600" indent="0">
              <a:buNone/>
              <a:defRPr>
                <a:gradFill>
                  <a:gsLst>
                    <a:gs pos="94690">
                      <a:schemeClr val="tx1"/>
                    </a:gs>
                    <a:gs pos="88000">
                      <a:schemeClr val="tx1"/>
                    </a:gs>
                  </a:gsLst>
                  <a:lin ang="5400000" scaled="0"/>
                </a:gradFill>
              </a:defRPr>
            </a:lvl3pPr>
            <a:lvl4pPr marL="457200" indent="0">
              <a:buNone/>
              <a:defRPr>
                <a:gradFill>
                  <a:gsLst>
                    <a:gs pos="94690">
                      <a:schemeClr val="tx1"/>
                    </a:gs>
                    <a:gs pos="88000">
                      <a:schemeClr val="tx1"/>
                    </a:gs>
                  </a:gsLst>
                  <a:lin ang="5400000" scaled="0"/>
                </a:gradFill>
              </a:defRPr>
            </a:lvl4pPr>
            <a:lvl5pPr marL="685800" indent="0">
              <a:buNone/>
              <a:defRPr>
                <a:gradFill>
                  <a:gsLst>
                    <a:gs pos="94690">
                      <a:schemeClr val="tx1"/>
                    </a:gs>
                    <a:gs pos="88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613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endParaRPr lang="en-US" dirty="0"/>
          </a:p>
        </p:txBody>
      </p:sp>
    </p:spTree>
    <p:extLst>
      <p:ext uri="{BB962C8B-B14F-4D97-AF65-F5344CB8AC3E}">
        <p14:creationId xmlns:p14="http://schemas.microsoft.com/office/powerpoint/2010/main" val="16959813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04882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0472863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gradFill>
                  <a:gsLst>
                    <a:gs pos="1250">
                      <a:schemeClr val="accent4"/>
                    </a:gs>
                    <a:gs pos="100000">
                      <a:schemeClr val="accent4"/>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59173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gradFill>
                  <a:gsLst>
                    <a:gs pos="1250">
                      <a:schemeClr val="accent4"/>
                    </a:gs>
                    <a:gs pos="100000">
                      <a:schemeClr val="accent4"/>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gradFill>
                  <a:gsLst>
                    <a:gs pos="1250">
                      <a:schemeClr val="accent4"/>
                    </a:gs>
                    <a:gs pos="100000">
                      <a:schemeClr val="accent4"/>
                    </a:gs>
                  </a:gsLst>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59392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0044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83823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accent4"/>
              </a:buClr>
              <a:buFont typeface="Arial" pitchFamily="34" charset="0"/>
              <a:buChar char="•"/>
              <a:defRPr sz="3600">
                <a:gradFill>
                  <a:gsLst>
                    <a:gs pos="1250">
                      <a:schemeClr val="accent4"/>
                    </a:gs>
                    <a:gs pos="100000">
                      <a:schemeClr val="accent4"/>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accent4"/>
              </a:buClr>
              <a:buFont typeface="Arial" pitchFamily="34" charset="0"/>
              <a:buChar char="•"/>
              <a:defRPr sz="3600">
                <a:gradFill>
                  <a:gsLst>
                    <a:gs pos="1250">
                      <a:schemeClr val="accent4"/>
                    </a:gs>
                    <a:gs pos="100000">
                      <a:schemeClr val="accent4"/>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89336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1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77375"/>
          </a:xfrm>
          <a:noFill/>
        </p:spPr>
        <p:txBody>
          <a:bodyPr anchorCtr="0"/>
          <a:lstStyle>
            <a:lvl1pPr>
              <a:defRPr sz="7200" spc="-100" baseline="0">
                <a:gradFill>
                  <a:gsLst>
                    <a:gs pos="100000">
                      <a:schemeClr val="tx1"/>
                    </a:gs>
                    <a:gs pos="0">
                      <a:schemeClr val="tx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74638" y="3672920"/>
            <a:ext cx="6022975" cy="738664"/>
          </a:xfrm>
        </p:spPr>
        <p:txBody>
          <a:bodyPr/>
          <a:lstStyle>
            <a:lvl1pPr marL="0" indent="0">
              <a:buNone/>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Click to edit Master text</a:t>
            </a:r>
          </a:p>
        </p:txBody>
      </p:sp>
    </p:spTree>
    <p:extLst>
      <p:ext uri="{BB962C8B-B14F-4D97-AF65-F5344CB8AC3E}">
        <p14:creationId xmlns:p14="http://schemas.microsoft.com/office/powerpoint/2010/main" val="2924438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856152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enario/Next Step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gradFill>
              </a:defRPr>
            </a:lvl1pPr>
          </a:lstStyle>
          <a:p>
            <a:r>
              <a:rPr lang="en-US"/>
              <a:t>Click to edit Master title style</a:t>
            </a:r>
            <a:endParaRPr lang="en-US" dirty="0"/>
          </a:p>
        </p:txBody>
      </p:sp>
      <p:sp>
        <p:nvSpPr>
          <p:cNvPr id="3" name="Title 1"/>
          <p:cNvSpPr txBox="1">
            <a:spLocks/>
          </p:cNvSpPr>
          <p:nvPr userDrawn="1"/>
        </p:nvSpPr>
        <p:spPr>
          <a:xfrm>
            <a:off x="274320" y="1677796"/>
            <a:ext cx="4572318" cy="4572000"/>
          </a:xfrm>
          <a:prstGeom prst="rect">
            <a:avLst/>
          </a:prstGeom>
          <a:solidFill>
            <a:schemeClr val="accent2"/>
          </a:solidFill>
        </p:spPr>
        <p:txBody>
          <a:bodyPr vert="horz" wrap="square" lIns="146304" tIns="91440" rIns="146304" bIns="91440" rtlCol="0" anchor="t">
            <a:noAutofit/>
          </a:bodyPr>
          <a:lstStyle>
            <a:lvl1pPr algn="l" defTabSz="931863" rtl="0" fontAlgn="base">
              <a:lnSpc>
                <a:spcPct val="90000"/>
              </a:lnSpc>
              <a:spcBef>
                <a:spcPct val="0"/>
              </a:spcBef>
              <a:spcAft>
                <a:spcPct val="0"/>
              </a:spcAft>
              <a:defRPr lang="en-US" sz="4800" kern="1200" spc="-102">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pPr marL="0" marR="0" lvl="0" indent="0" algn="l" defTabSz="931863" rtl="0" eaLnBrk="1" fontAlgn="base" latinLnBrk="0" hangingPunct="1">
              <a:lnSpc>
                <a:spcPct val="90000"/>
              </a:lnSpc>
              <a:spcBef>
                <a:spcPct val="0"/>
              </a:spcBef>
              <a:spcAft>
                <a:spcPct val="0"/>
              </a:spcAft>
              <a:buClrTx/>
              <a:buSzTx/>
              <a:buFontTx/>
              <a:buNone/>
              <a:tabLst/>
              <a:defRPr/>
            </a:pPr>
            <a:endParaRPr kumimoji="0" lang="en-US" sz="4800" b="0" i="0" u="none" strike="noStrike" kern="1200" cap="none" spc="-102" normalizeH="0" baseline="0" noProof="0" dirty="0">
              <a:ln w="3175">
                <a:noFill/>
              </a:ln>
              <a:solidFill>
                <a:srgbClr val="FFFFFF"/>
              </a:solidFill>
              <a:effectLst/>
              <a:uLnTx/>
              <a:uFillTx/>
              <a:latin typeface="Segoe UI Light"/>
              <a:ea typeface="MS PGothic" pitchFamily="34" charset="-128"/>
              <a:cs typeface="Segoe UI" pitchFamily="34" charset="0"/>
            </a:endParaRPr>
          </a:p>
        </p:txBody>
      </p:sp>
      <p:sp>
        <p:nvSpPr>
          <p:cNvPr id="5" name="Text Placeholder 4"/>
          <p:cNvSpPr>
            <a:spLocks noGrp="1"/>
          </p:cNvSpPr>
          <p:nvPr>
            <p:ph type="body" sz="quarter" idx="10" hasCustomPrompt="1"/>
          </p:nvPr>
        </p:nvSpPr>
        <p:spPr>
          <a:xfrm>
            <a:off x="5291138" y="1677988"/>
            <a:ext cx="6408737" cy="697627"/>
          </a:xfrm>
        </p:spPr>
        <p:txBody>
          <a:bodyPr/>
          <a:lstStyle>
            <a:lvl1pPr marL="0" marR="0" indent="0" algn="l" defTabSz="931863" rtl="0" eaLnBrk="1" fontAlgn="base" latinLnBrk="0" hangingPunct="1">
              <a:lnSpc>
                <a:spcPts val="4000"/>
              </a:lnSpc>
              <a:spcBef>
                <a:spcPts val="1000"/>
              </a:spcBef>
              <a:spcAft>
                <a:spcPts val="2000"/>
              </a:spcAft>
              <a:buClrTx/>
              <a:buSzPct val="90000"/>
              <a:buFont typeface="Arial" pitchFamily="34" charset="0"/>
              <a:buNone/>
              <a:tabLst/>
              <a:defRPr sz="3200"/>
            </a:lvl1pPr>
          </a:lstStyle>
          <a:p>
            <a:pPr lvl="0"/>
            <a:r>
              <a:rPr lang="en-US" dirty="0"/>
              <a:t>Segoe UI light 32pt</a:t>
            </a:r>
          </a:p>
        </p:txBody>
      </p:sp>
      <p:sp>
        <p:nvSpPr>
          <p:cNvPr id="6" name="Text Placeholder 5"/>
          <p:cNvSpPr>
            <a:spLocks noGrp="1"/>
          </p:cNvSpPr>
          <p:nvPr>
            <p:ph type="body" sz="quarter" idx="11" hasCustomPrompt="1"/>
          </p:nvPr>
        </p:nvSpPr>
        <p:spPr>
          <a:xfrm>
            <a:off x="515938" y="1897063"/>
            <a:ext cx="4056062" cy="1292662"/>
          </a:xfrm>
        </p:spPr>
        <p:txBody>
          <a:bodyPr/>
          <a:lstStyle>
            <a:lvl1pPr marL="0" indent="0">
              <a:buNone/>
              <a:defRPr baseline="0">
                <a:gradFill>
                  <a:gsLst>
                    <a:gs pos="1250">
                      <a:schemeClr val="bg1"/>
                    </a:gs>
                    <a:gs pos="100000">
                      <a:schemeClr val="bg1"/>
                    </a:gs>
                  </a:gsLst>
                  <a:lin ang="5400000" scaled="0"/>
                </a:gradFill>
              </a:defRPr>
            </a:lvl1pPr>
          </a:lstStyle>
          <a:p>
            <a:pPr lvl="0"/>
            <a:r>
              <a:rPr lang="en-US" dirty="0"/>
              <a:t>Segoe UI light 40pt</a:t>
            </a:r>
          </a:p>
        </p:txBody>
      </p:sp>
    </p:spTree>
    <p:extLst>
      <p:ext uri="{BB962C8B-B14F-4D97-AF65-F5344CB8AC3E}">
        <p14:creationId xmlns:p14="http://schemas.microsoft.com/office/powerpoint/2010/main" val="41467084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38" y="1343025"/>
            <a:ext cx="5053012" cy="627864"/>
          </a:xfrm>
        </p:spPr>
        <p:txBody>
          <a:bodyPr/>
          <a:lstStyle>
            <a:lvl1pPr marL="0" indent="0">
              <a:buNone/>
              <a:defRPr sz="3200">
                <a:gradFill>
                  <a:gsLst>
                    <a:gs pos="1250">
                      <a:schemeClr val="tx1"/>
                    </a:gs>
                    <a:gs pos="100000">
                      <a:schemeClr val="tx1"/>
                    </a:gs>
                  </a:gsLst>
                  <a:lin ang="5400000" scaled="0"/>
                </a:gradFill>
              </a:defRPr>
            </a:lvl1pPr>
            <a:lvl2pPr marL="342900" indent="0">
              <a:buNone/>
              <a:defRPr/>
            </a:lvl2pPr>
            <a:lvl3pPr marL="571500" indent="0">
              <a:buNone/>
              <a:defRPr/>
            </a:lvl3pPr>
            <a:lvl4pPr marL="800100" indent="0">
              <a:buNone/>
              <a:defRPr/>
            </a:lvl4pPr>
            <a:lvl5pPr marL="1028700" indent="0">
              <a:buNone/>
              <a:defRPr/>
            </a:lvl5pPr>
          </a:lstStyle>
          <a:p>
            <a:pPr lvl="0"/>
            <a:r>
              <a:rPr lang="en-US"/>
              <a:t>Click to edit Master text styles</a:t>
            </a:r>
          </a:p>
        </p:txBody>
      </p:sp>
    </p:spTree>
    <p:extLst>
      <p:ext uri="{BB962C8B-B14F-4D97-AF65-F5344CB8AC3E}">
        <p14:creationId xmlns:p14="http://schemas.microsoft.com/office/powerpoint/2010/main" val="33061915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4645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6543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0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reak slide 2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00980"/>
          </a:xfrm>
          <a:noFill/>
        </p:spPr>
        <p:txBody>
          <a:bodyPr anchorCtr="0"/>
          <a:lstStyle>
            <a:lvl1pPr>
              <a:defRPr sz="7200" spc="-100" baseline="0">
                <a:gradFill>
                  <a:gsLst>
                    <a:gs pos="100000">
                      <a:schemeClr val="tx1"/>
                    </a:gs>
                    <a:gs pos="0">
                      <a:schemeClr val="tx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74638" y="4596525"/>
            <a:ext cx="6022975" cy="738664"/>
          </a:xfrm>
        </p:spPr>
        <p:txBody>
          <a:bodyPr/>
          <a:lstStyle>
            <a:lvl1pPr marL="0" indent="0">
              <a:buNone/>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Click to edit Master text</a:t>
            </a:r>
          </a:p>
        </p:txBody>
      </p:sp>
    </p:spTree>
    <p:extLst>
      <p:ext uri="{BB962C8B-B14F-4D97-AF65-F5344CB8AC3E}">
        <p14:creationId xmlns:p14="http://schemas.microsoft.com/office/powerpoint/2010/main" val="419084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32329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073054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703" y="2125663"/>
            <a:ext cx="5486335" cy="3657600"/>
          </a:xfrm>
          <a:solidFill>
            <a:schemeClr val="accent2"/>
          </a:solidFill>
        </p:spPr>
        <p:txBody>
          <a:bodyPr lIns="146304" tIns="91440" rIns="146304" bIns="91440" anchor="t" anchorCtr="0"/>
          <a:lstStyle>
            <a:lvl1pPr>
              <a:defRPr sz="6000" spc="-100" baseline="0">
                <a:gradFill>
                  <a:gsLst>
                    <a:gs pos="100000">
                      <a:schemeClr val="bg1"/>
                    </a:gs>
                    <a:gs pos="0">
                      <a:schemeClr val="bg1"/>
                    </a:gs>
                  </a:gsLst>
                  <a:lin ang="5400000" scaled="0"/>
                </a:gradFill>
              </a:defRPr>
            </a:lvl1pPr>
          </a:lstStyle>
          <a:p>
            <a:r>
              <a:rPr lang="en-US" dirty="0"/>
              <a:t>Pull quote</a:t>
            </a:r>
          </a:p>
        </p:txBody>
      </p:sp>
    </p:spTree>
    <p:extLst>
      <p:ext uri="{BB962C8B-B14F-4D97-AF65-F5344CB8AC3E}">
        <p14:creationId xmlns:p14="http://schemas.microsoft.com/office/powerpoint/2010/main" val="23973743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460438"/>
      </p:ext>
    </p:extLst>
  </p:cSld>
  <p:clrMap bg1="lt1" tx1="dk1" bg2="lt2" tx2="dk2" accent1="accent1" accent2="accent2" accent3="accent3" accent4="accent4" accent5="accent5" accent6="accent6" hlink="hlink" folHlink="folHlink"/>
  <p:sldLayoutIdLst>
    <p:sldLayoutId id="2147484262" r:id="rId1"/>
    <p:sldLayoutId id="2147484209" r:id="rId2"/>
    <p:sldLayoutId id="2147484210" r:id="rId3"/>
    <p:sldLayoutId id="2147484211" r:id="rId4"/>
    <p:sldLayoutId id="2147484260" r:id="rId5"/>
    <p:sldLayoutId id="2147484261" r:id="rId6"/>
    <p:sldLayoutId id="2147484212" r:id="rId7"/>
    <p:sldLayoutId id="2147484213" r:id="rId8"/>
    <p:sldLayoutId id="2147484254" r:id="rId9"/>
    <p:sldLayoutId id="2147484255" r:id="rId10"/>
    <p:sldLayoutId id="2147484257" r:id="rId11"/>
    <p:sldLayoutId id="2147484258" r:id="rId12"/>
    <p:sldLayoutId id="2147484214" r:id="rId13"/>
    <p:sldLayoutId id="2147484215" r:id="rId14"/>
    <p:sldLayoutId id="2147484216" r:id="rId15"/>
    <p:sldLayoutId id="2147484217" r:id="rId16"/>
    <p:sldLayoutId id="2147484218" r:id="rId17"/>
    <p:sldLayoutId id="2147484219" r:id="rId18"/>
    <p:sldLayoutId id="2147484220" r:id="rId19"/>
    <p:sldLayoutId id="2147484221" r:id="rId20"/>
    <p:sldLayoutId id="2147484222" r:id="rId21"/>
    <p:sldLayoutId id="2147484223" r:id="rId22"/>
    <p:sldLayoutId id="2147484259" r:id="rId23"/>
    <p:sldLayoutId id="2147484256" r:id="rId24"/>
    <p:sldLayoutId id="2147484224" r:id="rId25"/>
    <p:sldLayoutId id="2147484225" r:id="rId26"/>
    <p:sldLayoutId id="2147484226" r:id="rId27"/>
    <p:sldLayoutId id="2147484263" r:id="rId28"/>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F26B43"/>
          </p15:clr>
        </p15:guide>
        <p15:guide id="2" pos="7661" userDrawn="1">
          <p15:clr>
            <a:srgbClr val="F26B43"/>
          </p15:clr>
        </p15:guide>
        <p15:guide id="3" orient="horz" pos="4104" userDrawn="1">
          <p15:clr>
            <a:srgbClr val="5ACBF0"/>
          </p15:clr>
        </p15:guide>
        <p15:guide id="4" orient="horz" pos="187" userDrawn="1">
          <p15:clr>
            <a:srgbClr val="F26B43"/>
          </p15:clr>
        </p15:guide>
        <p15:guide id="5" orient="horz" pos="4219" userDrawn="1">
          <p15:clr>
            <a:srgbClr val="F26B43"/>
          </p15:clr>
        </p15:guide>
        <p15:guide id="6" orient="horz" pos="302" userDrawn="1">
          <p15:clr>
            <a:srgbClr val="5ACBF0"/>
          </p15:clr>
        </p15:guide>
        <p15:guide id="7" pos="288" userDrawn="1">
          <p15:clr>
            <a:srgbClr val="5ACBF0"/>
          </p15:clr>
        </p15:guide>
        <p15:guide id="8" pos="7546" userDrawn="1">
          <p15:clr>
            <a:srgbClr val="5ACBF0"/>
          </p15:clr>
        </p15:guide>
        <p15:guide id="9" pos="749" userDrawn="1">
          <p15:clr>
            <a:srgbClr val="A4A3A4"/>
          </p15:clr>
        </p15:guide>
        <p15:guide id="10" pos="1325" userDrawn="1">
          <p15:clr>
            <a:srgbClr val="A4A3A4"/>
          </p15:clr>
        </p15:guide>
        <p15:guide id="11" pos="1901" userDrawn="1">
          <p15:clr>
            <a:srgbClr val="A4A3A4"/>
          </p15:clr>
        </p15:guide>
        <p15:guide id="12" pos="2477" userDrawn="1">
          <p15:clr>
            <a:srgbClr val="A4A3A4"/>
          </p15:clr>
        </p15:guide>
        <p15:guide id="13" pos="3053" userDrawn="1">
          <p15:clr>
            <a:srgbClr val="A4A3A4"/>
          </p15:clr>
        </p15:guide>
        <p15:guide id="14" pos="3629" userDrawn="1">
          <p15:clr>
            <a:srgbClr val="A4A3A4"/>
          </p15:clr>
        </p15:guide>
        <p15:guide id="15" pos="4205" userDrawn="1">
          <p15:clr>
            <a:srgbClr val="A4A3A4"/>
          </p15:clr>
        </p15:guide>
        <p15:guide id="16" pos="4781" userDrawn="1">
          <p15:clr>
            <a:srgbClr val="A4A3A4"/>
          </p15:clr>
        </p15:guide>
        <p15:guide id="17" pos="5357" userDrawn="1">
          <p15:clr>
            <a:srgbClr val="A4A3A4"/>
          </p15:clr>
        </p15:guide>
        <p15:guide id="18" pos="5933" userDrawn="1">
          <p15:clr>
            <a:srgbClr val="A4A3A4"/>
          </p15:clr>
        </p15:guide>
        <p15:guide id="19" pos="6509" userDrawn="1">
          <p15:clr>
            <a:srgbClr val="A4A3A4"/>
          </p15:clr>
        </p15:guide>
        <p15:guide id="20" pos="7085" userDrawn="1">
          <p15:clr>
            <a:srgbClr val="A4A3A4"/>
          </p15:clr>
        </p15:guide>
        <p15:guide id="21" orient="horz" pos="1339" userDrawn="1">
          <p15:clr>
            <a:srgbClr val="A4A3A4"/>
          </p15:clr>
        </p15:guide>
        <p15:guide id="22" orient="horz" pos="763" userDrawn="1">
          <p15:clr>
            <a:srgbClr val="A4A3A4"/>
          </p15:clr>
        </p15:guide>
        <p15:guide id="23" orient="horz" pos="1915" userDrawn="1">
          <p15:clr>
            <a:srgbClr val="A4A3A4"/>
          </p15:clr>
        </p15:guide>
        <p15:guide id="24" orient="horz" pos="2491" userDrawn="1">
          <p15:clr>
            <a:srgbClr val="A4A3A4"/>
          </p15:clr>
        </p15:guide>
        <p15:guide id="25" orient="horz" pos="3067" userDrawn="1">
          <p15:clr>
            <a:srgbClr val="A4A3A4"/>
          </p15:clr>
        </p15:guide>
        <p15:guide id="26" orient="horz" pos="3643"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9485207"/>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 id="2147484283" r:id="rId19"/>
    <p:sldLayoutId id="2147484284" r:id="rId20"/>
    <p:sldLayoutId id="2147484285" r:id="rId21"/>
    <p:sldLayoutId id="2147484286" r:id="rId22"/>
    <p:sldLayoutId id="2147484287" r:id="rId23"/>
    <p:sldLayoutId id="2147484288" r:id="rId24"/>
    <p:sldLayoutId id="2147484289" r:id="rId25"/>
    <p:sldLayoutId id="2147484290" r:id="rId26"/>
    <p:sldLayoutId id="2147484291" r:id="rId27"/>
  </p:sldLayoutIdLst>
  <p:transition>
    <p:fade/>
  </p:transition>
  <p:txStyles>
    <p:titleStyle>
      <a:lvl1pPr algn="l" defTabSz="931863" rtl="0" eaLnBrk="1" fontAlgn="base" hangingPunct="1">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eaLnBrk="1" fontAlgn="base" hangingPunct="1">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eaLnBrk="1" fontAlgn="base" hangingPunct="1">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eaLnBrk="1" fontAlgn="base" hangingPunct="1">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eaLnBrk="1" fontAlgn="base" hangingPunct="1">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eaLnBrk="1" fontAlgn="base" hangingPunct="1">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eaLnBrk="1" fontAlgn="base" hangingPunct="1">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9">
          <p15:clr>
            <a:srgbClr val="F26B43"/>
          </p15:clr>
        </p15:guide>
        <p15:guide id="2" pos="7541">
          <p15:clr>
            <a:srgbClr val="F26B43"/>
          </p15:clr>
        </p15:guide>
        <p15:guide id="3" orient="horz" pos="4219">
          <p15:clr>
            <a:srgbClr val="5ACBF0"/>
          </p15:clr>
        </p15:guide>
        <p15:guide id="4" orient="horz" pos="283">
          <p15:clr>
            <a:srgbClr val="F26B43"/>
          </p15:clr>
        </p15:guide>
        <p15:guide id="5" orient="horz" pos="4123">
          <p15:clr>
            <a:srgbClr val="F26B43"/>
          </p15:clr>
        </p15:guide>
        <p15:guide id="6" orient="horz" pos="187">
          <p15:clr>
            <a:srgbClr val="5ACBF0"/>
          </p15:clr>
        </p15:guide>
        <p15:guide id="7" pos="173">
          <p15:clr>
            <a:srgbClr val="5ACBF0"/>
          </p15:clr>
        </p15:guide>
        <p15:guide id="8" pos="7661">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orient="horz" pos="1339">
          <p15:clr>
            <a:srgbClr val="A4A3A4"/>
          </p15:clr>
        </p15:guide>
        <p15:guide id="22" orient="horz" pos="763">
          <p15:clr>
            <a:srgbClr val="A4A3A4"/>
          </p15:clr>
        </p15:guide>
        <p15:guide id="23" orient="horz" pos="1915">
          <p15:clr>
            <a:srgbClr val="A4A3A4"/>
          </p15:clr>
        </p15:guide>
        <p15:guide id="24" orient="horz" pos="2491">
          <p15:clr>
            <a:srgbClr val="A4A3A4"/>
          </p15:clr>
        </p15:guide>
        <p15:guide id="25" orient="horz" pos="3067">
          <p15:clr>
            <a:srgbClr val="A4A3A4"/>
          </p15:clr>
        </p15:guide>
        <p15:guide id="26" orient="horz" pos="3643">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aka.ms/itinnovation"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hyperlink" Target="http://www.microsoftcloudroadshow.com/" TargetMode="External"/><Relationship Id="rId4" Type="http://schemas.openxmlformats.org/officeDocument/2006/relationships/hyperlink" Target="http://www.aka.ms/itinnovationresourc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a:t>Speaker Name</a:t>
            </a:r>
            <a:endParaRPr lang="en-US" dirty="0"/>
          </a:p>
        </p:txBody>
      </p:sp>
      <p:sp>
        <p:nvSpPr>
          <p:cNvPr id="3" name="Title 2"/>
          <p:cNvSpPr>
            <a:spLocks noGrp="1"/>
          </p:cNvSpPr>
          <p:nvPr>
            <p:ph type="title"/>
          </p:nvPr>
        </p:nvSpPr>
        <p:spPr/>
        <p:txBody>
          <a:bodyPr/>
          <a:lstStyle/>
          <a:p>
            <a:r>
              <a:rPr lang="en-US"/>
              <a:t>Presentation title</a:t>
            </a:r>
            <a:endParaRPr lang="en-US" dirty="0"/>
          </a:p>
        </p:txBody>
      </p:sp>
      <p:sp>
        <p:nvSpPr>
          <p:cNvPr id="4" name="Rectangle 3"/>
          <p:cNvSpPr/>
          <p:nvPr/>
        </p:nvSpPr>
        <p:spPr bwMode="auto">
          <a:xfrm>
            <a:off x="7551174" y="0"/>
            <a:ext cx="4885301" cy="6994525"/>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p:nvSpPr>
        <p:spPr bwMode="auto">
          <a:xfrm>
            <a:off x="-1" y="1388992"/>
            <a:ext cx="12436475" cy="483482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Box 6"/>
          <p:cNvSpPr txBox="1"/>
          <p:nvPr/>
        </p:nvSpPr>
        <p:spPr>
          <a:xfrm>
            <a:off x="648929" y="1764137"/>
            <a:ext cx="8123596" cy="3240887"/>
          </a:xfrm>
          <a:prstGeom prst="rect">
            <a:avLst/>
          </a:prstGeom>
          <a:noFill/>
        </p:spPr>
        <p:txBody>
          <a:bodyPr wrap="square" lIns="182880" tIns="146304" rIns="182880" bIns="146304" rtlCol="0">
            <a:spAutoFit/>
          </a:bodyPr>
          <a:lstStyle/>
          <a:p>
            <a:pPr lvl="0">
              <a:lnSpc>
                <a:spcPct val="90000"/>
              </a:lnSpc>
              <a:spcAft>
                <a:spcPts val="600"/>
              </a:spcAft>
            </a:pPr>
            <a:r>
              <a:rPr lang="en-US" sz="5400" dirty="0">
                <a:gradFill>
                  <a:gsLst>
                    <a:gs pos="1250">
                      <a:srgbClr val="FFFFFF"/>
                    </a:gs>
                    <a:gs pos="100000">
                      <a:srgbClr val="FFFFFF"/>
                    </a:gs>
                  </a:gsLst>
                  <a:lin ang="5400000" scaled="0"/>
                </a:gradFill>
                <a:latin typeface="+mj-lt"/>
              </a:rPr>
              <a:t>Deployment with ARM templates and GIT</a:t>
            </a:r>
          </a:p>
          <a:p>
            <a:pPr lvl="0">
              <a:lnSpc>
                <a:spcPct val="90000"/>
              </a:lnSpc>
              <a:spcAft>
                <a:spcPts val="600"/>
              </a:spcAft>
            </a:pPr>
            <a:r>
              <a:rPr lang="en-US" sz="2400" dirty="0">
                <a:gradFill>
                  <a:gsLst>
                    <a:gs pos="1250">
                      <a:srgbClr val="FFFFFF"/>
                    </a:gs>
                    <a:gs pos="100000">
                      <a:srgbClr val="FFFFFF"/>
                    </a:gs>
                  </a:gsLst>
                  <a:lin ang="5400000" scaled="0"/>
                </a:gradFill>
              </a:rPr>
              <a:t>IT Innovation Series</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a:ea typeface="+mn-ea"/>
                <a:cs typeface="+mn-cs"/>
              </a:rPr>
              <a:t>Speaker Name</a:t>
            </a:r>
          </a:p>
        </p:txBody>
      </p:sp>
      <p:sp>
        <p:nvSpPr>
          <p:cNvPr id="10" name="Rectangle 9"/>
          <p:cNvSpPr/>
          <p:nvPr/>
        </p:nvSpPr>
        <p:spPr bwMode="auto">
          <a:xfrm>
            <a:off x="7828901" y="2061639"/>
            <a:ext cx="4607573" cy="699691"/>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993" y="80952"/>
            <a:ext cx="4646481" cy="6926698"/>
          </a:xfrm>
          <a:prstGeom prst="rect">
            <a:avLst/>
          </a:prstGeom>
        </p:spPr>
      </p:pic>
      <p:sp>
        <p:nvSpPr>
          <p:cNvPr id="9" name="TextBox 8"/>
          <p:cNvSpPr txBox="1"/>
          <p:nvPr/>
        </p:nvSpPr>
        <p:spPr>
          <a:xfrm>
            <a:off x="5797620" y="5563819"/>
            <a:ext cx="263168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#InnovateIT</a:t>
            </a:r>
          </a:p>
        </p:txBody>
      </p:sp>
    </p:spTree>
    <p:extLst>
      <p:ext uri="{BB962C8B-B14F-4D97-AF65-F5344CB8AC3E}">
        <p14:creationId xmlns:p14="http://schemas.microsoft.com/office/powerpoint/2010/main" val="764908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572" y="1211287"/>
            <a:ext cx="11887200" cy="5681555"/>
          </a:xfrm>
        </p:spPr>
        <p:txBody>
          <a:bodyPr/>
          <a:lstStyle/>
          <a:p>
            <a:pPr marL="0" indent="0">
              <a:spcBef>
                <a:spcPts val="600"/>
              </a:spcBef>
              <a:buNone/>
            </a:pPr>
            <a:r>
              <a:rPr lang="en-US" sz="3600" dirty="0"/>
              <a:t>Enterprises and system integrators</a:t>
            </a:r>
          </a:p>
          <a:p>
            <a:pPr marL="342900" lvl="1" indent="-285750">
              <a:spcBef>
                <a:spcPts val="600"/>
              </a:spcBef>
            </a:pPr>
            <a:r>
              <a:rPr lang="en-US" dirty="0"/>
              <a:t>Internal software development teams</a:t>
            </a:r>
          </a:p>
          <a:p>
            <a:pPr marL="571500" lvl="2" indent="-219075">
              <a:spcBef>
                <a:spcPts val="600"/>
              </a:spcBef>
            </a:pPr>
            <a:r>
              <a:rPr lang="en-US" dirty="0"/>
              <a:t>Delivering an application</a:t>
            </a:r>
          </a:p>
          <a:p>
            <a:pPr marL="342900" lvl="1" indent="-285750">
              <a:spcBef>
                <a:spcPts val="600"/>
              </a:spcBef>
            </a:pPr>
            <a:r>
              <a:rPr lang="en-US" dirty="0"/>
              <a:t>Corporate IT</a:t>
            </a:r>
          </a:p>
          <a:p>
            <a:pPr marL="571500" lvl="2" indent="-219075">
              <a:spcBef>
                <a:spcPts val="600"/>
              </a:spcBef>
            </a:pPr>
            <a:r>
              <a:rPr lang="en-US" dirty="0"/>
              <a:t>Delivering a capability or cloud capacity</a:t>
            </a:r>
          </a:p>
          <a:p>
            <a:pPr marL="0" indent="0">
              <a:spcBef>
                <a:spcPts val="600"/>
              </a:spcBef>
              <a:buNone/>
            </a:pPr>
            <a:r>
              <a:rPr lang="en-US" sz="3600" dirty="0"/>
              <a:t>Cloud Service Vendors (CSVs)</a:t>
            </a:r>
          </a:p>
          <a:p>
            <a:pPr marL="342900" lvl="1" indent="-285750">
              <a:spcBef>
                <a:spcPts val="600"/>
              </a:spcBef>
            </a:pPr>
            <a:r>
              <a:rPr lang="en-US" dirty="0"/>
              <a:t>Support different multi-tenancy approaches</a:t>
            </a:r>
          </a:p>
          <a:p>
            <a:pPr marL="571500" lvl="2" indent="-219075">
              <a:spcBef>
                <a:spcPts val="600"/>
              </a:spcBef>
            </a:pPr>
            <a:r>
              <a:rPr lang="en-US" dirty="0"/>
              <a:t>Distinct deployments per customer</a:t>
            </a:r>
          </a:p>
          <a:p>
            <a:pPr marL="800100" lvl="3">
              <a:spcBef>
                <a:spcPts val="600"/>
              </a:spcBef>
            </a:pPr>
            <a:r>
              <a:rPr lang="en-US" dirty="0"/>
              <a:t>Within the CSV’s subscription</a:t>
            </a:r>
          </a:p>
          <a:p>
            <a:pPr marL="800100" lvl="3">
              <a:spcBef>
                <a:spcPts val="600"/>
              </a:spcBef>
            </a:pPr>
            <a:r>
              <a:rPr lang="en-US" dirty="0"/>
              <a:t>“Bring your own subscription” model that uses customer subscriptions</a:t>
            </a:r>
          </a:p>
          <a:p>
            <a:pPr marL="571500" lvl="2" indent="-219075">
              <a:spcBef>
                <a:spcPts val="600"/>
              </a:spcBef>
            </a:pPr>
            <a:r>
              <a:rPr lang="en-US" dirty="0"/>
              <a:t>Scale units within a central multi-tenant system</a:t>
            </a:r>
          </a:p>
          <a:p>
            <a:pPr marL="342900" lvl="1" indent="-285750">
              <a:spcBef>
                <a:spcPts val="600"/>
              </a:spcBef>
            </a:pPr>
            <a:r>
              <a:rPr lang="en-US" dirty="0"/>
              <a:t>Support ability to make available via the marketplace</a:t>
            </a:r>
          </a:p>
          <a:p>
            <a:pPr marL="0" indent="0">
              <a:spcBef>
                <a:spcPts val="600"/>
              </a:spcBef>
              <a:buNone/>
            </a:pPr>
            <a:r>
              <a:rPr lang="en-US" sz="3600" dirty="0"/>
              <a:t>All deploy known configurations/SKUs/VM sizes</a:t>
            </a:r>
          </a:p>
        </p:txBody>
      </p:sp>
      <p:sp>
        <p:nvSpPr>
          <p:cNvPr id="3" name="Title 2"/>
          <p:cNvSpPr>
            <a:spLocks noGrp="1"/>
          </p:cNvSpPr>
          <p:nvPr>
            <p:ph type="title"/>
          </p:nvPr>
        </p:nvSpPr>
        <p:spPr/>
        <p:txBody>
          <a:bodyPr/>
          <a:lstStyle/>
          <a:p>
            <a:r>
              <a:rPr lang="en-US" dirty="0"/>
              <a:t>Common use cases for ARM templates</a:t>
            </a:r>
          </a:p>
        </p:txBody>
      </p:sp>
    </p:spTree>
    <p:extLst>
      <p:ext uri="{BB962C8B-B14F-4D97-AF65-F5344CB8AC3E}">
        <p14:creationId xmlns:p14="http://schemas.microsoft.com/office/powerpoint/2010/main" val="29350379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2511457"/>
          </a:xfrm>
        </p:spPr>
        <p:txBody>
          <a:bodyPr/>
          <a:lstStyle/>
          <a:p>
            <a:pPr marL="0" lvl="1" indent="0">
              <a:buNone/>
            </a:pPr>
            <a:r>
              <a:rPr lang="en-US" sz="3600" dirty="0">
                <a:latin typeface="+mj-lt"/>
              </a:rPr>
              <a:t>Wide range of </a:t>
            </a:r>
            <a:r>
              <a:rPr lang="en-US" sz="3600" dirty="0" err="1">
                <a:latin typeface="+mj-lt"/>
              </a:rPr>
              <a:t>Quickstart</a:t>
            </a:r>
            <a:r>
              <a:rPr lang="en-US" sz="3600" dirty="0">
                <a:latin typeface="+mj-lt"/>
              </a:rPr>
              <a:t> templates</a:t>
            </a:r>
          </a:p>
          <a:p>
            <a:pPr marL="285750" lvl="2" indent="-285750"/>
            <a:r>
              <a:rPr lang="en-US" sz="2400" dirty="0"/>
              <a:t>Indexed on Azure.com</a:t>
            </a:r>
          </a:p>
          <a:p>
            <a:pPr marL="285750" lvl="2" indent="-285750"/>
            <a:r>
              <a:rPr lang="en-US" sz="2400" dirty="0"/>
              <a:t>GitHub repo</a:t>
            </a:r>
          </a:p>
          <a:p>
            <a:pPr marL="285750" lvl="2" indent="-285750"/>
            <a:r>
              <a:rPr lang="en-US" sz="2400" dirty="0"/>
              <a:t>Community and Microsoft contributed</a:t>
            </a:r>
          </a:p>
          <a:p>
            <a:pPr marL="0" lvl="1" indent="0">
              <a:buNone/>
            </a:pPr>
            <a:r>
              <a:rPr lang="en-US" sz="3600" dirty="0">
                <a:latin typeface="+mj-lt"/>
              </a:rPr>
              <a:t>Integration of IaaS with Azure Services</a:t>
            </a:r>
          </a:p>
        </p:txBody>
      </p:sp>
      <p:sp>
        <p:nvSpPr>
          <p:cNvPr id="4" name="Title 3"/>
          <p:cNvSpPr>
            <a:spLocks noGrp="1"/>
          </p:cNvSpPr>
          <p:nvPr>
            <p:ph type="title"/>
          </p:nvPr>
        </p:nvSpPr>
        <p:spPr/>
        <p:txBody>
          <a:bodyPr/>
          <a:lstStyle/>
          <a:p>
            <a:r>
              <a:rPr lang="en-US" dirty="0"/>
              <a:t>Getting started with Azure templates </a:t>
            </a:r>
          </a:p>
        </p:txBody>
      </p:sp>
      <p:pic>
        <p:nvPicPr>
          <p:cNvPr id="22" name="Picture 21"/>
          <p:cNvPicPr>
            <a:picLocks noChangeAspect="1"/>
          </p:cNvPicPr>
          <p:nvPr/>
        </p:nvPicPr>
        <p:blipFill rotWithShape="1">
          <a:blip r:embed="rId3"/>
          <a:srcRect t="1" b="10608"/>
          <a:stretch/>
        </p:blipFill>
        <p:spPr>
          <a:xfrm>
            <a:off x="7894999" y="1429511"/>
            <a:ext cx="4266774" cy="5565014"/>
          </a:xfrm>
          <a:prstGeom prst="rect">
            <a:avLst/>
          </a:prstGeom>
        </p:spPr>
      </p:pic>
      <p:sp>
        <p:nvSpPr>
          <p:cNvPr id="2" name="Rectangle 1"/>
          <p:cNvSpPr/>
          <p:nvPr/>
        </p:nvSpPr>
        <p:spPr>
          <a:xfrm>
            <a:off x="274702" y="6005130"/>
            <a:ext cx="6216650" cy="692497"/>
          </a:xfrm>
          <a:prstGeom prst="rect">
            <a:avLst/>
          </a:prstGeom>
        </p:spPr>
        <p:txBody>
          <a:bodyPr lIns="146304" tIns="91440" rIns="146304">
            <a:noAutofit/>
          </a:bodyPr>
          <a:lstStyle/>
          <a:p>
            <a:pPr>
              <a:lnSpc>
                <a:spcPct val="90000"/>
              </a:lnSpc>
            </a:pPr>
            <a:r>
              <a:rPr lang="en-US" dirty="0">
                <a:gradFill>
                  <a:gsLst>
                    <a:gs pos="1250">
                      <a:schemeClr val="tx1"/>
                    </a:gs>
                    <a:gs pos="100000">
                      <a:schemeClr val="tx1"/>
                    </a:gs>
                  </a:gsLst>
                  <a:lin ang="5400000" scaled="0"/>
                </a:gradFill>
              </a:rPr>
              <a:t>Many examples available @ https://github.com/Azure/azure-quickstart-templates</a:t>
            </a:r>
          </a:p>
        </p:txBody>
      </p:sp>
    </p:spTree>
    <p:extLst>
      <p:ext uri="{BB962C8B-B14F-4D97-AF65-F5344CB8AC3E}">
        <p14:creationId xmlns:p14="http://schemas.microsoft.com/office/powerpoint/2010/main" val="261091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anim calcmode="lin" valueType="num">
                                      <p:cBhvr>
                                        <p:cTn id="20" dur="500" fill="hold"/>
                                        <p:tgtEl>
                                          <p:spTgt spid="22"/>
                                        </p:tgtEl>
                                        <p:attrNameLst>
                                          <p:attrName>ppt_x</p:attrName>
                                        </p:attrNameLst>
                                      </p:cBhvr>
                                      <p:tavLst>
                                        <p:tav tm="0">
                                          <p:val>
                                            <p:strVal val="#ppt_x"/>
                                          </p:val>
                                        </p:tav>
                                        <p:tav tm="100000">
                                          <p:val>
                                            <p:strVal val="#ppt_x"/>
                                          </p:val>
                                        </p:tav>
                                      </p:tavLst>
                                    </p:anim>
                                    <p:anim calcmode="lin" valueType="num">
                                      <p:cBhvr>
                                        <p:cTn id="2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anim calcmode="lin" valueType="num">
                                      <p:cBhvr>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500"/>
                                        <p:tgtEl>
                                          <p:spTgt spid="7">
                                            <p:txEl>
                                              <p:pRg st="3" end="3"/>
                                            </p:txEl>
                                          </p:spTgt>
                                        </p:tgtEl>
                                      </p:cBhvr>
                                    </p:animEffect>
                                    <p:anim calcmode="lin" valueType="num">
                                      <p:cBhvr>
                                        <p:cTn id="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500"/>
                                        <p:tgtEl>
                                          <p:spTgt spid="7">
                                            <p:txEl>
                                              <p:pRg st="4" end="4"/>
                                            </p:txEl>
                                          </p:spTgt>
                                        </p:tgtEl>
                                      </p:cBhvr>
                                    </p:animEffect>
                                    <p:anim calcmode="lin" valueType="num">
                                      <p:cBhvr>
                                        <p:cTn id="4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files—simpler than they look</a:t>
            </a:r>
            <a:br>
              <a:rPr lang="en-US" dirty="0"/>
            </a:br>
            <a:r>
              <a:rPr lang="en-US" sz="2800" spc="0" dirty="0">
                <a:gradFill>
                  <a:gsLst>
                    <a:gs pos="2917">
                      <a:schemeClr val="tx1"/>
                    </a:gs>
                    <a:gs pos="30000">
                      <a:schemeClr val="tx1"/>
                    </a:gs>
                  </a:gsLst>
                  <a:lin ang="5400000" scaled="0"/>
                </a:gradFill>
                <a:latin typeface="+mn-lt"/>
              </a:rPr>
              <a:t>Schema, content version, parameters, variables, resources, and outputs</a:t>
            </a:r>
            <a:endParaRPr lang="en-US" sz="2800" spc="0" dirty="0">
              <a:latin typeface="+mn-lt"/>
            </a:endParaRPr>
          </a:p>
        </p:txBody>
      </p:sp>
      <p:pic>
        <p:nvPicPr>
          <p:cNvPr id="4" name="Picture 3"/>
          <p:cNvPicPr>
            <a:picLocks noChangeAspect="1"/>
          </p:cNvPicPr>
          <p:nvPr/>
        </p:nvPicPr>
        <p:blipFill>
          <a:blip r:embed="rId3"/>
          <a:stretch>
            <a:fillRect/>
          </a:stretch>
        </p:blipFill>
        <p:spPr>
          <a:xfrm>
            <a:off x="481276" y="1930340"/>
            <a:ext cx="7748619" cy="3963928"/>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1423544" y="3388754"/>
            <a:ext cx="5430008" cy="2172003"/>
          </a:xfrm>
          <a:prstGeom prst="rect">
            <a:avLst/>
          </a:prstGeom>
          <a:ln w="57150" cap="sq">
            <a:solidFill>
              <a:schemeClr val="tx1"/>
            </a:solidFill>
            <a:miter lim="800000"/>
          </a:ln>
        </p:spPr>
      </p:pic>
      <p:pic>
        <p:nvPicPr>
          <p:cNvPr id="6" name="Picture 5"/>
          <p:cNvPicPr>
            <a:picLocks noChangeAspect="1"/>
          </p:cNvPicPr>
          <p:nvPr/>
        </p:nvPicPr>
        <p:blipFill>
          <a:blip r:embed="rId5"/>
          <a:stretch>
            <a:fillRect/>
          </a:stretch>
        </p:blipFill>
        <p:spPr>
          <a:xfrm>
            <a:off x="676940" y="3472590"/>
            <a:ext cx="7869423" cy="490226"/>
          </a:xfrm>
          <a:prstGeom prst="rect">
            <a:avLst/>
          </a:prstGeom>
          <a:ln w="57150" cap="sq">
            <a:solidFill>
              <a:schemeClr val="tx1"/>
            </a:solidFill>
            <a:miter lim="800000"/>
          </a:ln>
        </p:spPr>
      </p:pic>
      <p:pic>
        <p:nvPicPr>
          <p:cNvPr id="7" name="Picture 6"/>
          <p:cNvPicPr>
            <a:picLocks noChangeAspect="1"/>
          </p:cNvPicPr>
          <p:nvPr/>
        </p:nvPicPr>
        <p:blipFill>
          <a:blip r:embed="rId6"/>
          <a:stretch>
            <a:fillRect/>
          </a:stretch>
        </p:blipFill>
        <p:spPr>
          <a:xfrm>
            <a:off x="903267" y="2266736"/>
            <a:ext cx="8380055" cy="3649566"/>
          </a:xfrm>
          <a:prstGeom prst="rect">
            <a:avLst/>
          </a:prstGeom>
          <a:ln w="57150" cap="sq">
            <a:solidFill>
              <a:schemeClr val="tx1"/>
            </a:solidFill>
            <a:miter lim="800000"/>
          </a:ln>
        </p:spPr>
      </p:pic>
      <p:pic>
        <p:nvPicPr>
          <p:cNvPr id="8" name="Picture 7"/>
          <p:cNvPicPr>
            <a:picLocks noChangeAspect="1"/>
          </p:cNvPicPr>
          <p:nvPr/>
        </p:nvPicPr>
        <p:blipFill>
          <a:blip r:embed="rId7"/>
          <a:stretch>
            <a:fillRect/>
          </a:stretch>
        </p:blipFill>
        <p:spPr>
          <a:xfrm>
            <a:off x="903267" y="2195711"/>
            <a:ext cx="7643096" cy="4055019"/>
          </a:xfrm>
          <a:prstGeom prst="rect">
            <a:avLst/>
          </a:prstGeom>
          <a:ln w="57150" cap="sq">
            <a:solidFill>
              <a:schemeClr val="tx1"/>
            </a:solidFill>
            <a:miter lim="800000"/>
          </a:ln>
        </p:spPr>
      </p:pic>
      <p:pic>
        <p:nvPicPr>
          <p:cNvPr id="9" name="Picture 8"/>
          <p:cNvPicPr>
            <a:picLocks noChangeAspect="1"/>
          </p:cNvPicPr>
          <p:nvPr/>
        </p:nvPicPr>
        <p:blipFill>
          <a:blip r:embed="rId8"/>
          <a:stretch>
            <a:fillRect/>
          </a:stretch>
        </p:blipFill>
        <p:spPr>
          <a:xfrm>
            <a:off x="1063037" y="1980853"/>
            <a:ext cx="5522671" cy="4533896"/>
          </a:xfrm>
          <a:prstGeom prst="rect">
            <a:avLst/>
          </a:prstGeom>
          <a:ln w="57150" cap="sq">
            <a:solidFill>
              <a:schemeClr val="tx1"/>
            </a:solidFill>
            <a:miter lim="800000"/>
          </a:ln>
        </p:spPr>
      </p:pic>
    </p:spTree>
    <p:extLst>
      <p:ext uri="{BB962C8B-B14F-4D97-AF65-F5344CB8AC3E}">
        <p14:creationId xmlns:p14="http://schemas.microsoft.com/office/powerpoint/2010/main" val="2189770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650" fill="hold"/>
                                        <p:tgtEl>
                                          <p:spTgt spid="6"/>
                                        </p:tgtEl>
                                        <p:attrNameLst>
                                          <p:attrName>ppt_w</p:attrName>
                                        </p:attrNameLst>
                                      </p:cBhvr>
                                      <p:tavLst>
                                        <p:tav tm="0">
                                          <p:val>
                                            <p:fltVal val="0"/>
                                          </p:val>
                                        </p:tav>
                                        <p:tav tm="100000">
                                          <p:val>
                                            <p:strVal val="#ppt_w"/>
                                          </p:val>
                                        </p:tav>
                                      </p:tavLst>
                                    </p:anim>
                                    <p:anim calcmode="lin" valueType="num">
                                      <p:cBhvr>
                                        <p:cTn id="8" dur="650" fill="hold"/>
                                        <p:tgtEl>
                                          <p:spTgt spid="6"/>
                                        </p:tgtEl>
                                        <p:attrNameLst>
                                          <p:attrName>ppt_h</p:attrName>
                                        </p:attrNameLst>
                                      </p:cBhvr>
                                      <p:tavLst>
                                        <p:tav tm="0">
                                          <p:val>
                                            <p:fltVal val="0"/>
                                          </p:val>
                                        </p:tav>
                                        <p:tav tm="100000">
                                          <p:val>
                                            <p:strVal val="#ppt_h"/>
                                          </p:val>
                                        </p:tav>
                                      </p:tavLst>
                                    </p:anim>
                                    <p:animEffect transition="in" filter="fade">
                                      <p:cBhvr>
                                        <p:cTn id="9" dur="65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00"/>
                                        <p:tgtEl>
                                          <p:spTgt spid="6"/>
                                        </p:tgtEl>
                                      </p:cBhvr>
                                    </p:animEffect>
                                    <p:set>
                                      <p:cBhvr>
                                        <p:cTn id="14" dur="1" fill="hold">
                                          <p:stCondLst>
                                            <p:cond delay="199"/>
                                          </p:stCondLst>
                                        </p:cTn>
                                        <p:tgtEl>
                                          <p:spTgt spid="6"/>
                                        </p:tgtEl>
                                        <p:attrNameLst>
                                          <p:attrName>style.visibility</p:attrName>
                                        </p:attrNameLst>
                                      </p:cBhvr>
                                      <p:to>
                                        <p:strVal val="hidden"/>
                                      </p:to>
                                    </p:se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650" fill="hold"/>
                                        <p:tgtEl>
                                          <p:spTgt spid="7"/>
                                        </p:tgtEl>
                                        <p:attrNameLst>
                                          <p:attrName>ppt_w</p:attrName>
                                        </p:attrNameLst>
                                      </p:cBhvr>
                                      <p:tavLst>
                                        <p:tav tm="0">
                                          <p:val>
                                            <p:fltVal val="0"/>
                                          </p:val>
                                        </p:tav>
                                        <p:tav tm="100000">
                                          <p:val>
                                            <p:strVal val="#ppt_w"/>
                                          </p:val>
                                        </p:tav>
                                      </p:tavLst>
                                    </p:anim>
                                    <p:anim calcmode="lin" valueType="num">
                                      <p:cBhvr>
                                        <p:cTn id="18" dur="650" fill="hold"/>
                                        <p:tgtEl>
                                          <p:spTgt spid="7"/>
                                        </p:tgtEl>
                                        <p:attrNameLst>
                                          <p:attrName>ppt_h</p:attrName>
                                        </p:attrNameLst>
                                      </p:cBhvr>
                                      <p:tavLst>
                                        <p:tav tm="0">
                                          <p:val>
                                            <p:fltVal val="0"/>
                                          </p:val>
                                        </p:tav>
                                        <p:tav tm="100000">
                                          <p:val>
                                            <p:strVal val="#ppt_h"/>
                                          </p:val>
                                        </p:tav>
                                      </p:tavLst>
                                    </p:anim>
                                    <p:animEffect transition="in" filter="fade">
                                      <p:cBhvr>
                                        <p:cTn id="19" dur="65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200"/>
                                        <p:tgtEl>
                                          <p:spTgt spid="7"/>
                                        </p:tgtEl>
                                      </p:cBhvr>
                                    </p:animEffect>
                                    <p:set>
                                      <p:cBhvr>
                                        <p:cTn id="24" dur="1" fill="hold">
                                          <p:stCondLst>
                                            <p:cond delay="199"/>
                                          </p:stCondLst>
                                        </p:cTn>
                                        <p:tgtEl>
                                          <p:spTgt spid="7"/>
                                        </p:tgtEl>
                                        <p:attrNameLst>
                                          <p:attrName>style.visibility</p:attrName>
                                        </p:attrNameLst>
                                      </p:cBhvr>
                                      <p:to>
                                        <p:strVal val="hidden"/>
                                      </p:to>
                                    </p:se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650" fill="hold"/>
                                        <p:tgtEl>
                                          <p:spTgt spid="8"/>
                                        </p:tgtEl>
                                        <p:attrNameLst>
                                          <p:attrName>ppt_w</p:attrName>
                                        </p:attrNameLst>
                                      </p:cBhvr>
                                      <p:tavLst>
                                        <p:tav tm="0">
                                          <p:val>
                                            <p:fltVal val="0"/>
                                          </p:val>
                                        </p:tav>
                                        <p:tav tm="100000">
                                          <p:val>
                                            <p:strVal val="#ppt_w"/>
                                          </p:val>
                                        </p:tav>
                                      </p:tavLst>
                                    </p:anim>
                                    <p:anim calcmode="lin" valueType="num">
                                      <p:cBhvr>
                                        <p:cTn id="28" dur="650" fill="hold"/>
                                        <p:tgtEl>
                                          <p:spTgt spid="8"/>
                                        </p:tgtEl>
                                        <p:attrNameLst>
                                          <p:attrName>ppt_h</p:attrName>
                                        </p:attrNameLst>
                                      </p:cBhvr>
                                      <p:tavLst>
                                        <p:tav tm="0">
                                          <p:val>
                                            <p:fltVal val="0"/>
                                          </p:val>
                                        </p:tav>
                                        <p:tav tm="100000">
                                          <p:val>
                                            <p:strVal val="#ppt_h"/>
                                          </p:val>
                                        </p:tav>
                                      </p:tavLst>
                                    </p:anim>
                                    <p:animEffect transition="in" filter="fade">
                                      <p:cBhvr>
                                        <p:cTn id="29" dur="6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200"/>
                                        <p:tgtEl>
                                          <p:spTgt spid="8"/>
                                        </p:tgtEl>
                                      </p:cBhvr>
                                    </p:animEffect>
                                    <p:set>
                                      <p:cBhvr>
                                        <p:cTn id="34" dur="1" fill="hold">
                                          <p:stCondLst>
                                            <p:cond delay="199"/>
                                          </p:stCondLst>
                                        </p:cTn>
                                        <p:tgtEl>
                                          <p:spTgt spid="8"/>
                                        </p:tgtEl>
                                        <p:attrNameLst>
                                          <p:attrName>style.visibility</p:attrName>
                                        </p:attrNameLst>
                                      </p:cBhvr>
                                      <p:to>
                                        <p:strVal val="hidden"/>
                                      </p:to>
                                    </p:se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650" fill="hold"/>
                                        <p:tgtEl>
                                          <p:spTgt spid="9"/>
                                        </p:tgtEl>
                                        <p:attrNameLst>
                                          <p:attrName>ppt_w</p:attrName>
                                        </p:attrNameLst>
                                      </p:cBhvr>
                                      <p:tavLst>
                                        <p:tav tm="0">
                                          <p:val>
                                            <p:fltVal val="0"/>
                                          </p:val>
                                        </p:tav>
                                        <p:tav tm="100000">
                                          <p:val>
                                            <p:strVal val="#ppt_w"/>
                                          </p:val>
                                        </p:tav>
                                      </p:tavLst>
                                    </p:anim>
                                    <p:anim calcmode="lin" valueType="num">
                                      <p:cBhvr>
                                        <p:cTn id="38" dur="650" fill="hold"/>
                                        <p:tgtEl>
                                          <p:spTgt spid="9"/>
                                        </p:tgtEl>
                                        <p:attrNameLst>
                                          <p:attrName>ppt_h</p:attrName>
                                        </p:attrNameLst>
                                      </p:cBhvr>
                                      <p:tavLst>
                                        <p:tav tm="0">
                                          <p:val>
                                            <p:fltVal val="0"/>
                                          </p:val>
                                        </p:tav>
                                        <p:tav tm="100000">
                                          <p:val>
                                            <p:strVal val="#ppt_h"/>
                                          </p:val>
                                        </p:tav>
                                      </p:tavLst>
                                    </p:anim>
                                    <p:animEffect transition="in" filter="fade">
                                      <p:cBhvr>
                                        <p:cTn id="39" dur="65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200"/>
                                        <p:tgtEl>
                                          <p:spTgt spid="9"/>
                                        </p:tgtEl>
                                      </p:cBhvr>
                                    </p:animEffect>
                                    <p:set>
                                      <p:cBhvr>
                                        <p:cTn id="44" dur="1" fill="hold">
                                          <p:stCondLst>
                                            <p:cond delay="199"/>
                                          </p:stCondLst>
                                        </p:cTn>
                                        <p:tgtEl>
                                          <p:spTgt spid="9"/>
                                        </p:tgtEl>
                                        <p:attrNameLst>
                                          <p:attrName>style.visibility</p:attrName>
                                        </p:attrNameLst>
                                      </p:cBhvr>
                                      <p:to>
                                        <p:strVal val="hidden"/>
                                      </p:to>
                                    </p:set>
                                  </p:childTnLst>
                                </p:cTn>
                              </p:par>
                              <p:par>
                                <p:cTn id="45" presetID="53" presetClass="entr" presetSubtype="16"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650" fill="hold"/>
                                        <p:tgtEl>
                                          <p:spTgt spid="5"/>
                                        </p:tgtEl>
                                        <p:attrNameLst>
                                          <p:attrName>ppt_w</p:attrName>
                                        </p:attrNameLst>
                                      </p:cBhvr>
                                      <p:tavLst>
                                        <p:tav tm="0">
                                          <p:val>
                                            <p:fltVal val="0"/>
                                          </p:val>
                                        </p:tav>
                                        <p:tav tm="100000">
                                          <p:val>
                                            <p:strVal val="#ppt_w"/>
                                          </p:val>
                                        </p:tav>
                                      </p:tavLst>
                                    </p:anim>
                                    <p:anim calcmode="lin" valueType="num">
                                      <p:cBhvr>
                                        <p:cTn id="48" dur="650" fill="hold"/>
                                        <p:tgtEl>
                                          <p:spTgt spid="5"/>
                                        </p:tgtEl>
                                        <p:attrNameLst>
                                          <p:attrName>ppt_h</p:attrName>
                                        </p:attrNameLst>
                                      </p:cBhvr>
                                      <p:tavLst>
                                        <p:tav tm="0">
                                          <p:val>
                                            <p:fltVal val="0"/>
                                          </p:val>
                                        </p:tav>
                                        <p:tav tm="100000">
                                          <p:val>
                                            <p:strVal val="#ppt_h"/>
                                          </p:val>
                                        </p:tav>
                                      </p:tavLst>
                                    </p:anim>
                                    <p:animEffect transition="in" filter="fade">
                                      <p:cBhvr>
                                        <p:cTn id="49" dur="6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26112050"/>
              </p:ext>
            </p:extLst>
          </p:nvPr>
        </p:nvGraphicFramePr>
        <p:xfrm>
          <a:off x="274702" y="479775"/>
          <a:ext cx="11887200" cy="621791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6217920">
                  <a:extLst>
                    <a:ext uri="{9D8B030D-6E8A-4147-A177-3AD203B41FA5}">
                      <a16:colId xmlns:a16="http://schemas.microsoft.com/office/drawing/2014/main" val="20001"/>
                    </a:ext>
                  </a:extLst>
                </a:gridCol>
                <a:gridCol w="2926080">
                  <a:extLst>
                    <a:ext uri="{9D8B030D-6E8A-4147-A177-3AD203B41FA5}">
                      <a16:colId xmlns:a16="http://schemas.microsoft.com/office/drawing/2014/main" val="20002"/>
                    </a:ext>
                  </a:extLst>
                </a:gridCol>
              </a:tblGrid>
              <a:tr h="783911">
                <a:tc gridSpan="3">
                  <a:txBody>
                    <a:bodyPr/>
                    <a:lstStyle/>
                    <a:p>
                      <a:pPr>
                        <a:lnSpc>
                          <a:spcPct val="90000"/>
                        </a:lnSpc>
                      </a:pPr>
                      <a:r>
                        <a:rPr lang="en-US" sz="3000" dirty="0">
                          <a:gradFill>
                            <a:gsLst>
                              <a:gs pos="10619">
                                <a:schemeClr val="bg1"/>
                              </a:gs>
                              <a:gs pos="33000">
                                <a:schemeClr val="bg1"/>
                              </a:gs>
                            </a:gsLst>
                            <a:lin ang="5400000" scaled="0"/>
                          </a:gradFill>
                          <a:latin typeface="+mj-lt"/>
                        </a:rPr>
                        <a:t>Passing state</a:t>
                      </a:r>
                      <a:r>
                        <a:rPr lang="en-US" sz="3000" baseline="0" dirty="0">
                          <a:gradFill>
                            <a:gsLst>
                              <a:gs pos="10619">
                                <a:schemeClr val="bg1"/>
                              </a:gs>
                              <a:gs pos="33000">
                                <a:schemeClr val="bg1"/>
                              </a:gs>
                            </a:gsLst>
                            <a:lin ang="5400000" scaled="0"/>
                          </a:gradFill>
                          <a:latin typeface="+mj-lt"/>
                        </a:rPr>
                        <a:t>—</a:t>
                      </a:r>
                      <a:r>
                        <a:rPr lang="en-US" sz="3000" dirty="0">
                          <a:gradFill>
                            <a:gsLst>
                              <a:gs pos="10619">
                                <a:schemeClr val="bg1"/>
                              </a:gs>
                              <a:gs pos="33000">
                                <a:schemeClr val="bg1"/>
                              </a:gs>
                            </a:gsLst>
                            <a:lin ang="5400000" scaled="0"/>
                          </a:gradFill>
                          <a:latin typeface="+mj-lt"/>
                        </a:rPr>
                        <a:t>common</a:t>
                      </a:r>
                      <a:r>
                        <a:rPr lang="en-US" sz="3000" baseline="0" dirty="0">
                          <a:gradFill>
                            <a:gsLst>
                              <a:gs pos="10619">
                                <a:schemeClr val="bg1"/>
                              </a:gs>
                              <a:gs pos="33000">
                                <a:schemeClr val="bg1"/>
                              </a:gs>
                            </a:gsLst>
                            <a:lin ang="5400000" scaled="0"/>
                          </a:gradFill>
                          <a:latin typeface="+mj-lt"/>
                        </a:rPr>
                        <a:t> parameters</a:t>
                      </a:r>
                      <a:endParaRPr lang="en-US" sz="3000" dirty="0">
                        <a:gradFill>
                          <a:gsLst>
                            <a:gs pos="10619">
                              <a:schemeClr val="bg1"/>
                            </a:gs>
                            <a:gs pos="33000">
                              <a:schemeClr val="bg1"/>
                            </a:gs>
                          </a:gsLst>
                          <a:lin ang="5400000" scaled="0"/>
                        </a:gradFill>
                        <a:latin typeface="+mj-lt"/>
                      </a:endParaRPr>
                    </a:p>
                  </a:txBody>
                  <a:tcPr marL="146304" marR="146304" marT="91440" marB="91440">
                    <a:lnB w="38100" cmpd="sng">
                      <a:noFill/>
                    </a:lnB>
                    <a:solidFill>
                      <a:schemeClr val="accen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9945">
                <a:tc>
                  <a:txBody>
                    <a:bodyPr/>
                    <a:lstStyle/>
                    <a:p>
                      <a:pPr>
                        <a:lnSpc>
                          <a:spcPct val="90000"/>
                        </a:lnSpc>
                      </a:pPr>
                      <a:r>
                        <a:rPr lang="en-US" sz="1800" b="1" dirty="0">
                          <a:gradFill>
                            <a:gsLst>
                              <a:gs pos="2655">
                                <a:schemeClr val="tx1"/>
                              </a:gs>
                              <a:gs pos="31000">
                                <a:schemeClr val="tx1"/>
                              </a:gs>
                            </a:gsLst>
                            <a:lin ang="5400000" scaled="0"/>
                          </a:gradFill>
                        </a:rPr>
                        <a:t>Name (string values)</a:t>
                      </a:r>
                    </a:p>
                  </a:txBody>
                  <a:tcPr marL="146304" marR="146304" marT="91440" marB="91440">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US" sz="1800" b="1" dirty="0">
                          <a:gradFill>
                            <a:gsLst>
                              <a:gs pos="2655">
                                <a:schemeClr val="tx1"/>
                              </a:gs>
                              <a:gs pos="31000">
                                <a:schemeClr val="tx1"/>
                              </a:gs>
                            </a:gsLst>
                            <a:lin ang="5400000" scaled="0"/>
                          </a:gradFill>
                        </a:rPr>
                        <a:t>Description</a:t>
                      </a:r>
                    </a:p>
                  </a:txBody>
                  <a:tcPr marL="146304" marR="146304" marT="91440" marB="91440">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endParaRPr lang="en-US" sz="1800" b="1" dirty="0">
                        <a:gradFill>
                          <a:gsLst>
                            <a:gs pos="2655">
                              <a:schemeClr val="tx1"/>
                            </a:gs>
                            <a:gs pos="31000">
                              <a:schemeClr val="tx1"/>
                            </a:gs>
                          </a:gsLst>
                          <a:lin ang="5400000" scaled="0"/>
                        </a:gradFill>
                      </a:endParaRPr>
                    </a:p>
                  </a:txBody>
                  <a:tcPr marL="146304" marR="146304" marT="91440" marB="91440">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71328">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Location </a:t>
                      </a:r>
                      <a:endParaRPr lang="en-US" sz="1600" b="0" dirty="0">
                        <a:gradFill>
                          <a:gsLst>
                            <a:gs pos="2655">
                              <a:schemeClr val="tx1"/>
                            </a:gs>
                            <a:gs pos="31000">
                              <a:schemeClr val="tx1"/>
                            </a:gs>
                          </a:gsLst>
                          <a:lin ang="5400000" scaled="0"/>
                        </a:gradFill>
                      </a:endParaRPr>
                    </a:p>
                  </a:txBody>
                  <a:tcPr marL="146304" marR="146304" marT="91440" marB="91440">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The location where the resources will be deployed</a:t>
                      </a:r>
                      <a:r>
                        <a:rPr lang="en-US" sz="1600" kern="1200" baseline="0" dirty="0">
                          <a:gradFill>
                            <a:gsLst>
                              <a:gs pos="2655">
                                <a:schemeClr val="tx1"/>
                              </a:gs>
                              <a:gs pos="31000">
                                <a:schemeClr val="tx1"/>
                              </a:gs>
                            </a:gsLst>
                            <a:lin ang="5400000" scaled="0"/>
                          </a:gradFill>
                          <a:effectLst/>
                          <a:latin typeface="+mn-lt"/>
                          <a:ea typeface="+mn-ea"/>
                          <a:cs typeface="+mn-cs"/>
                        </a:rPr>
                        <a:t> </a:t>
                      </a:r>
                      <a:r>
                        <a:rPr lang="en-US" sz="1600" kern="1200" dirty="0">
                          <a:gradFill>
                            <a:gsLst>
                              <a:gs pos="2655">
                                <a:schemeClr val="tx1"/>
                              </a:gs>
                              <a:gs pos="31000">
                                <a:schemeClr val="tx1"/>
                              </a:gs>
                            </a:gsLst>
                            <a:lin ang="5400000" scaled="0"/>
                          </a:gradFill>
                          <a:effectLst/>
                          <a:latin typeface="+mn-lt"/>
                          <a:ea typeface="+mn-ea"/>
                          <a:cs typeface="+mn-cs"/>
                        </a:rPr>
                        <a:t>from a constrained list of Azure regions</a:t>
                      </a:r>
                      <a:endParaRPr lang="en-US" sz="1600" dirty="0">
                        <a:gradFill>
                          <a:gsLst>
                            <a:gs pos="2655">
                              <a:schemeClr val="tx1"/>
                            </a:gs>
                            <a:gs pos="31000">
                              <a:schemeClr val="tx1"/>
                            </a:gs>
                          </a:gsLst>
                          <a:lin ang="5400000" scaled="0"/>
                        </a:gradFill>
                      </a:endParaRPr>
                    </a:p>
                  </a:txBody>
                  <a:tcPr marL="146304" marR="146304" marT="91440" marB="91440">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lnT w="12700" cap="flat" cmpd="sng" algn="ctr">
                      <a:solidFill>
                        <a:schemeClr val="accent2"/>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2"/>
                  </a:ext>
                </a:extLst>
              </a:tr>
              <a:tr h="671328">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err="1">
                          <a:gradFill>
                            <a:gsLst>
                              <a:gs pos="2655">
                                <a:schemeClr val="tx1"/>
                              </a:gs>
                              <a:gs pos="31000">
                                <a:schemeClr val="tx1"/>
                              </a:gs>
                            </a:gsLst>
                            <a:lin ang="5400000" scaled="0"/>
                          </a:gradFill>
                          <a:effectLst/>
                          <a:latin typeface="+mn-lt"/>
                          <a:ea typeface="+mn-ea"/>
                          <a:cs typeface="+mn-cs"/>
                        </a:rPr>
                        <a:t>storageAccountNamePrefix</a:t>
                      </a:r>
                      <a:endParaRPr lang="en-US" sz="1600" dirty="0">
                        <a:gradFill>
                          <a:gsLst>
                            <a:gs pos="2655">
                              <a:schemeClr val="tx1"/>
                            </a:gs>
                            <a:gs pos="31000">
                              <a:schemeClr val="tx1"/>
                            </a:gs>
                          </a:gsLst>
                          <a:lin ang="5400000" scaled="0"/>
                        </a:gradFill>
                      </a:endParaRPr>
                    </a:p>
                  </a:txBody>
                  <a:tcPr marL="146304" marR="146304" marT="91440" marB="91440">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Unique DNS name for the storage account where the VM’s disks will be placed</a:t>
                      </a:r>
                      <a:endParaRPr lang="en-US" sz="1600" dirty="0">
                        <a:gradFill>
                          <a:gsLst>
                            <a:gs pos="2655">
                              <a:schemeClr val="tx1"/>
                            </a:gs>
                            <a:gs pos="31000">
                              <a:schemeClr val="tx1"/>
                            </a:gs>
                          </a:gsLst>
                          <a:lin ang="5400000" scaled="0"/>
                        </a:gradFill>
                      </a:endParaRPr>
                    </a:p>
                  </a:txBody>
                  <a:tcPr marL="146304" marR="146304" marT="91440" marB="91440">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solidFill>
                      <a:schemeClr val="bg1">
                        <a:lumMod val="95000"/>
                      </a:schemeClr>
                    </a:solidFill>
                  </a:tcPr>
                </a:tc>
                <a:extLst>
                  <a:ext uri="{0D108BD9-81ED-4DB2-BD59-A6C34878D82A}">
                    <a16:rowId xmlns:a16="http://schemas.microsoft.com/office/drawing/2014/main" val="10003"/>
                  </a:ext>
                </a:extLst>
              </a:tr>
              <a:tr h="671328">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err="1">
                          <a:gradFill>
                            <a:gsLst>
                              <a:gs pos="2655">
                                <a:schemeClr val="tx1"/>
                              </a:gs>
                              <a:gs pos="31000">
                                <a:schemeClr val="tx1"/>
                              </a:gs>
                            </a:gsLst>
                            <a:lin ang="5400000" scaled="0"/>
                          </a:gradFill>
                          <a:effectLst/>
                          <a:latin typeface="+mn-lt"/>
                          <a:ea typeface="+mn-ea"/>
                          <a:cs typeface="+mn-cs"/>
                        </a:rPr>
                        <a:t>virtualNetworkName</a:t>
                      </a:r>
                      <a:endParaRPr lang="en-US" sz="1600" b="0" dirty="0">
                        <a:gradFill>
                          <a:gsLst>
                            <a:gs pos="2655">
                              <a:schemeClr val="tx1"/>
                            </a:gs>
                            <a:gs pos="31000">
                              <a:schemeClr val="tx1"/>
                            </a:gs>
                          </a:gsLst>
                          <a:lin ang="5400000" scaled="0"/>
                        </a:gradFill>
                      </a:endParaRPr>
                    </a:p>
                  </a:txBody>
                  <a:tcPr marL="146304" marR="146304" marT="91440" marB="91440">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32742"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kern="1200" dirty="0">
                          <a:gradFill>
                            <a:gsLst>
                              <a:gs pos="2655">
                                <a:schemeClr val="tx1"/>
                              </a:gs>
                              <a:gs pos="31000">
                                <a:schemeClr val="tx1"/>
                              </a:gs>
                            </a:gsLst>
                            <a:lin ang="5400000" scaled="0"/>
                          </a:gradFill>
                          <a:effectLst/>
                          <a:latin typeface="+mn-lt"/>
                          <a:ea typeface="+mn-ea"/>
                          <a:cs typeface="+mn-cs"/>
                        </a:rPr>
                        <a:t>For deployments that create a new virtual network, the name to use for creating that resource. For deployments that use an existing virtual network, the name of the </a:t>
                      </a:r>
                      <a:r>
                        <a:rPr lang="en-US" sz="1600" kern="1200" dirty="0" err="1">
                          <a:gradFill>
                            <a:gsLst>
                              <a:gs pos="2655">
                                <a:schemeClr val="tx1"/>
                              </a:gs>
                              <a:gs pos="31000">
                                <a:schemeClr val="tx1"/>
                              </a:gs>
                            </a:gsLst>
                            <a:lin ang="5400000" scaled="0"/>
                          </a:gradFill>
                          <a:effectLst/>
                          <a:latin typeface="+mn-lt"/>
                          <a:ea typeface="+mn-ea"/>
                          <a:cs typeface="+mn-cs"/>
                        </a:rPr>
                        <a:t>VNet</a:t>
                      </a:r>
                      <a:r>
                        <a:rPr lang="en-US" sz="1600" kern="1200" dirty="0">
                          <a:gradFill>
                            <a:gsLst>
                              <a:gs pos="2655">
                                <a:schemeClr val="tx1"/>
                              </a:gs>
                              <a:gs pos="31000">
                                <a:schemeClr val="tx1"/>
                              </a:gs>
                            </a:gsLst>
                            <a:lin ang="5400000" scaled="0"/>
                          </a:gradFill>
                          <a:effectLst/>
                          <a:latin typeface="+mn-lt"/>
                          <a:ea typeface="+mn-ea"/>
                          <a:cs typeface="+mn-cs"/>
                        </a:rPr>
                        <a:t> to deploy into</a:t>
                      </a:r>
                      <a:endParaRPr lang="en-US" sz="1600" dirty="0">
                        <a:gradFill>
                          <a:gsLst>
                            <a:gs pos="2655">
                              <a:schemeClr val="tx1"/>
                            </a:gs>
                            <a:gs pos="31000">
                              <a:schemeClr val="tx1"/>
                            </a:gs>
                          </a:gsLst>
                          <a:lin ang="5400000" scaled="0"/>
                        </a:gradFill>
                      </a:endParaRPr>
                    </a:p>
                  </a:txBody>
                  <a:tcPr marL="146304" marR="146304" marT="91440" marB="91440">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solidFill>
                      <a:schemeClr val="bg1">
                        <a:lumMod val="85000"/>
                      </a:schemeClr>
                    </a:solidFill>
                  </a:tcPr>
                </a:tc>
                <a:extLst>
                  <a:ext uri="{0D108BD9-81ED-4DB2-BD59-A6C34878D82A}">
                    <a16:rowId xmlns:a16="http://schemas.microsoft.com/office/drawing/2014/main" val="10004"/>
                  </a:ext>
                </a:extLst>
              </a:tr>
              <a:tr h="671328">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username </a:t>
                      </a:r>
                      <a:endParaRPr lang="en-US" sz="1600" b="0" dirty="0">
                        <a:gradFill>
                          <a:gsLst>
                            <a:gs pos="2655">
                              <a:schemeClr val="tx1"/>
                            </a:gs>
                            <a:gs pos="31000">
                              <a:schemeClr val="tx1"/>
                            </a:gs>
                          </a:gsLst>
                          <a:lin ang="5400000" scaled="0"/>
                        </a:gradFill>
                      </a:endParaRPr>
                    </a:p>
                  </a:txBody>
                  <a:tcPr marL="146304" marR="146304" marT="91440" marB="91440">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1"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User name for the virtual machine(s) and potentially the application(s). More than one user name can be requested from the end user, but at least one must be prompted</a:t>
                      </a:r>
                    </a:p>
                  </a:txBody>
                  <a:tcPr marL="146304" marR="146304" marT="91440" marB="91440">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lnB w="12700" cap="flat" cmpd="sng" algn="ctr">
                      <a:solidFill>
                        <a:schemeClr val="accent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901499">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password </a:t>
                      </a:r>
                      <a:endParaRPr lang="en-US" sz="1600" b="0" dirty="0">
                        <a:gradFill>
                          <a:gsLst>
                            <a:gs pos="2655">
                              <a:schemeClr val="tx1"/>
                            </a:gs>
                            <a:gs pos="31000">
                              <a:schemeClr val="tx1"/>
                            </a:gs>
                          </a:gsLst>
                          <a:lin ang="5400000" scaled="0"/>
                        </a:gradFill>
                      </a:endParaRPr>
                    </a:p>
                  </a:txBody>
                  <a:tcPr marL="146304" marR="146304" marT="91440" marB="91440">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1"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Password for the virtual machine(s) and potentially the application(s). More than one password</a:t>
                      </a:r>
                      <a:r>
                        <a:rPr lang="en-US" sz="1600" kern="1200" baseline="0" dirty="0">
                          <a:gradFill>
                            <a:gsLst>
                              <a:gs pos="2655">
                                <a:schemeClr val="tx1"/>
                              </a:gs>
                              <a:gs pos="31000">
                                <a:schemeClr val="tx1"/>
                              </a:gs>
                            </a:gsLst>
                            <a:lin ang="5400000" scaled="0"/>
                          </a:gradFill>
                          <a:effectLst/>
                          <a:latin typeface="+mn-lt"/>
                          <a:ea typeface="+mn-ea"/>
                          <a:cs typeface="+mn-cs"/>
                        </a:rPr>
                        <a:t> </a:t>
                      </a:r>
                      <a:r>
                        <a:rPr lang="en-US" sz="1600" kern="1200" dirty="0">
                          <a:gradFill>
                            <a:gsLst>
                              <a:gs pos="2655">
                                <a:schemeClr val="tx1"/>
                              </a:gs>
                              <a:gs pos="31000">
                                <a:schemeClr val="tx1"/>
                              </a:gs>
                            </a:gsLst>
                            <a:lin ang="5400000" scaled="0"/>
                          </a:gradFill>
                          <a:effectLst/>
                          <a:latin typeface="+mn-lt"/>
                          <a:ea typeface="+mn-ea"/>
                          <a:cs typeface="+mn-cs"/>
                        </a:rPr>
                        <a:t>can be requested from the end user for different VMs or applications, but at least one must be prompted</a:t>
                      </a:r>
                    </a:p>
                  </a:txBody>
                  <a:tcPr marL="146304" marT="91440" marB="91440">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6"/>
                  </a:ext>
                </a:extLst>
              </a:tr>
              <a:tr h="671328">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err="1">
                          <a:gradFill>
                            <a:gsLst>
                              <a:gs pos="2655">
                                <a:schemeClr val="tx1"/>
                              </a:gs>
                              <a:gs pos="31000">
                                <a:schemeClr val="tx1"/>
                              </a:gs>
                            </a:gsLst>
                            <a:lin ang="5400000" scaled="0"/>
                          </a:gradFill>
                          <a:effectLst/>
                          <a:latin typeface="+mn-lt"/>
                          <a:ea typeface="+mn-ea"/>
                          <a:cs typeface="+mn-cs"/>
                        </a:rPr>
                        <a:t>tshirtSize</a:t>
                      </a:r>
                      <a:endParaRPr lang="en-US" sz="1600" b="0" kern="1200" dirty="0">
                        <a:gradFill>
                          <a:gsLst>
                            <a:gs pos="2655">
                              <a:schemeClr val="tx1"/>
                            </a:gs>
                            <a:gs pos="31000">
                              <a:schemeClr val="tx1"/>
                            </a:gs>
                          </a:gsLst>
                          <a:lin ang="5400000" scaled="0"/>
                        </a:gradFill>
                        <a:effectLst/>
                        <a:latin typeface="+mn-lt"/>
                        <a:ea typeface="+mn-ea"/>
                        <a:cs typeface="+mn-cs"/>
                      </a:endParaRPr>
                    </a:p>
                  </a:txBody>
                  <a:tcPr marL="146304" marR="146304" marT="91440" marB="91440">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a:lnSpc>
                          <a:spcPct val="90000"/>
                        </a:lnSpc>
                        <a:spcBef>
                          <a:spcPts val="0"/>
                        </a:spcBef>
                        <a:spcAft>
                          <a:spcPts val="0"/>
                        </a:spcAft>
                      </a:pPr>
                      <a:r>
                        <a:rPr lang="en-US" sz="1600" b="0" kern="1200" dirty="0">
                          <a:gradFill>
                            <a:gsLst>
                              <a:gs pos="2655">
                                <a:schemeClr val="tx1"/>
                              </a:gs>
                              <a:gs pos="31000">
                                <a:schemeClr val="tx1"/>
                              </a:gs>
                            </a:gsLst>
                            <a:lin ang="5400000" scaled="0"/>
                          </a:gradFill>
                          <a:effectLst/>
                          <a:latin typeface="+mn-lt"/>
                          <a:ea typeface="+mn-ea"/>
                          <a:cs typeface="+mn-cs"/>
                        </a:rPr>
                        <a:t>The named scale unit size to provision from a constrained list of</a:t>
                      </a:r>
                      <a:r>
                        <a:rPr lang="en-US" sz="1600" b="0" kern="1200" baseline="0" dirty="0">
                          <a:gradFill>
                            <a:gsLst>
                              <a:gs pos="2655">
                                <a:schemeClr val="tx1"/>
                              </a:gs>
                              <a:gs pos="31000">
                                <a:schemeClr val="tx1"/>
                              </a:gs>
                            </a:gsLst>
                            <a:lin ang="5400000" scaled="0"/>
                          </a:gradFill>
                          <a:effectLst/>
                          <a:latin typeface="+mn-lt"/>
                          <a:ea typeface="+mn-ea"/>
                          <a:cs typeface="+mn-cs"/>
                        </a:rPr>
                        <a:t> </a:t>
                      </a:r>
                      <a:r>
                        <a:rPr lang="en-US" sz="1600" b="0" kern="1200" dirty="0">
                          <a:gradFill>
                            <a:gsLst>
                              <a:gs pos="2655">
                                <a:schemeClr val="tx1"/>
                              </a:gs>
                              <a:gs pos="31000">
                                <a:schemeClr val="tx1"/>
                              </a:gs>
                            </a:gsLst>
                            <a:lin ang="5400000" scaled="0"/>
                          </a:gradFill>
                          <a:effectLst/>
                          <a:latin typeface="+mn-lt"/>
                          <a:ea typeface="+mn-ea"/>
                          <a:cs typeface="+mn-cs"/>
                        </a:rPr>
                        <a:t>offered t-shirt sizes</a:t>
                      </a:r>
                    </a:p>
                    <a:p>
                      <a:pPr marL="0" marR="0">
                        <a:lnSpc>
                          <a:spcPct val="90000"/>
                        </a:lnSpc>
                        <a:spcBef>
                          <a:spcPts val="0"/>
                        </a:spcBef>
                        <a:spcAft>
                          <a:spcPts val="0"/>
                        </a:spcAft>
                      </a:pPr>
                      <a:r>
                        <a:rPr lang="en-US" sz="1600" b="0" kern="1200" dirty="0">
                          <a:gradFill>
                            <a:gsLst>
                              <a:gs pos="2655">
                                <a:schemeClr val="tx1"/>
                              </a:gs>
                              <a:gs pos="31000">
                                <a:schemeClr val="tx1"/>
                              </a:gs>
                            </a:gsLst>
                            <a:lin ang="5400000" scaled="0"/>
                          </a:gradFill>
                          <a:effectLst/>
                          <a:latin typeface="+mn-lt"/>
                          <a:ea typeface="+mn-ea"/>
                          <a:cs typeface="+mn-cs"/>
                        </a:rPr>
                        <a:t>For example, “Small”, “Medium”, “Large”</a:t>
                      </a:r>
                    </a:p>
                  </a:txBody>
                  <a:tcPr marL="146304" marR="146304" marT="91440" marB="91440">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7"/>
                  </a:ext>
                </a:extLst>
              </a:tr>
              <a:tr h="685922">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err="1">
                          <a:gradFill>
                            <a:gsLst>
                              <a:gs pos="2655">
                                <a:schemeClr val="tx1"/>
                              </a:gs>
                              <a:gs pos="31000">
                                <a:schemeClr val="tx1"/>
                              </a:gs>
                            </a:gsLst>
                            <a:lin ang="5400000" scaled="0"/>
                          </a:gradFill>
                          <a:effectLst/>
                          <a:latin typeface="+mn-lt"/>
                          <a:ea typeface="+mn-ea"/>
                          <a:cs typeface="+mn-cs"/>
                        </a:rPr>
                        <a:t>enableJumpbox</a:t>
                      </a:r>
                      <a:endParaRPr lang="en-US" sz="1600" b="0" dirty="0">
                        <a:gradFill>
                          <a:gsLst>
                            <a:gs pos="2655">
                              <a:schemeClr val="tx1"/>
                            </a:gs>
                            <a:gs pos="31000">
                              <a:schemeClr val="tx1"/>
                            </a:gs>
                          </a:gsLst>
                          <a:lin ang="5400000" scaled="0"/>
                        </a:gradFill>
                      </a:endParaRPr>
                    </a:p>
                  </a:txBody>
                  <a:tcPr marL="146304" marR="146304" marT="91440" marB="91440">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a:lnSpc>
                          <a:spcPct val="90000"/>
                        </a:lnSpc>
                        <a:spcBef>
                          <a:spcPts val="0"/>
                        </a:spcBef>
                        <a:spcAft>
                          <a:spcPts val="0"/>
                        </a:spcAft>
                      </a:pPr>
                      <a:r>
                        <a:rPr lang="en-US" sz="1600" b="0" kern="1200" dirty="0">
                          <a:gradFill>
                            <a:gsLst>
                              <a:gs pos="2655">
                                <a:schemeClr val="tx1"/>
                              </a:gs>
                              <a:gs pos="31000">
                                <a:schemeClr val="tx1"/>
                              </a:gs>
                            </a:gsLst>
                            <a:lin ang="5400000" scaled="0"/>
                          </a:gradFill>
                          <a:effectLst/>
                          <a:latin typeface="+mn-lt"/>
                          <a:ea typeface="+mn-ea"/>
                          <a:cs typeface="+mn-cs"/>
                        </a:rPr>
                        <a:t>Parameter that identifies whether to enable a </a:t>
                      </a:r>
                      <a:r>
                        <a:rPr lang="en-US" sz="1600" b="0" kern="1200" dirty="0" err="1">
                          <a:gradFill>
                            <a:gsLst>
                              <a:gs pos="2655">
                                <a:schemeClr val="tx1"/>
                              </a:gs>
                              <a:gs pos="31000">
                                <a:schemeClr val="tx1"/>
                              </a:gs>
                            </a:gsLst>
                            <a:lin ang="5400000" scaled="0"/>
                          </a:gradFill>
                          <a:effectLst/>
                          <a:latin typeface="+mn-lt"/>
                          <a:ea typeface="+mn-ea"/>
                          <a:cs typeface="+mn-cs"/>
                        </a:rPr>
                        <a:t>jumpbox</a:t>
                      </a:r>
                      <a:r>
                        <a:rPr lang="en-US" sz="1600" b="0" kern="1200" dirty="0">
                          <a:gradFill>
                            <a:gsLst>
                              <a:gs pos="2655">
                                <a:schemeClr val="tx1"/>
                              </a:gs>
                              <a:gs pos="31000">
                                <a:schemeClr val="tx1"/>
                              </a:gs>
                            </a:gsLst>
                            <a:lin ang="5400000" scaled="0"/>
                          </a:gradFill>
                          <a:effectLst/>
                          <a:latin typeface="+mn-lt"/>
                          <a:ea typeface="+mn-ea"/>
                          <a:cs typeface="+mn-cs"/>
                        </a:rPr>
                        <a:t> for the environment</a:t>
                      </a:r>
                    </a:p>
                    <a:p>
                      <a:pPr marL="0" marR="0">
                        <a:lnSpc>
                          <a:spcPct val="90000"/>
                        </a:lnSpc>
                        <a:spcBef>
                          <a:spcPts val="0"/>
                        </a:spcBef>
                        <a:spcAft>
                          <a:spcPts val="0"/>
                        </a:spcAft>
                      </a:pPr>
                      <a:r>
                        <a:rPr lang="en-US" sz="1600" b="0" kern="1200" dirty="0">
                          <a:gradFill>
                            <a:gsLst>
                              <a:gs pos="2655">
                                <a:schemeClr val="tx1"/>
                              </a:gs>
                              <a:gs pos="31000">
                                <a:schemeClr val="tx1"/>
                              </a:gs>
                            </a:gsLst>
                            <a:lin ang="5400000" scaled="0"/>
                          </a:gradFill>
                          <a:effectLst/>
                          <a:latin typeface="+mn-lt"/>
                          <a:ea typeface="+mn-ea"/>
                          <a:cs typeface="+mn-cs"/>
                        </a:rPr>
                        <a:t>Values: “enabled”, “disabled”</a:t>
                      </a:r>
                    </a:p>
                  </a:txBody>
                  <a:tcPr marL="146304" marR="146304" marT="91440" marB="91440">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64343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62539"/>
            <a:ext cx="11888787" cy="917575"/>
          </a:xfrm>
        </p:spPr>
        <p:txBody>
          <a:bodyPr/>
          <a:lstStyle/>
          <a:p>
            <a:r>
              <a:rPr lang="en-US" dirty="0"/>
              <a:t>Deploying custom JSON files</a:t>
            </a:r>
          </a:p>
        </p:txBody>
      </p:sp>
      <p:pic>
        <p:nvPicPr>
          <p:cNvPr id="6" name="Picture 5"/>
          <p:cNvPicPr>
            <a:picLocks noChangeAspect="1"/>
          </p:cNvPicPr>
          <p:nvPr/>
        </p:nvPicPr>
        <p:blipFill>
          <a:blip r:embed="rId3"/>
          <a:stretch>
            <a:fillRect/>
          </a:stretch>
        </p:blipFill>
        <p:spPr>
          <a:xfrm>
            <a:off x="457580" y="1225857"/>
            <a:ext cx="4962436" cy="2027724"/>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7580" y="3384897"/>
            <a:ext cx="4962436" cy="3326094"/>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5564393" y="1213157"/>
            <a:ext cx="3758545" cy="4122468"/>
          </a:xfrm>
          <a:prstGeom prst="rect">
            <a:avLst/>
          </a:prstGeom>
        </p:spPr>
      </p:pic>
      <p:sp>
        <p:nvSpPr>
          <p:cNvPr id="10" name="Rectangle 9"/>
          <p:cNvSpPr/>
          <p:nvPr/>
        </p:nvSpPr>
        <p:spPr>
          <a:xfrm>
            <a:off x="5564393" y="5518225"/>
            <a:ext cx="6599032" cy="1179438"/>
          </a:xfrm>
          <a:prstGeom prst="rect">
            <a:avLst/>
          </a:prstGeom>
          <a:solidFill>
            <a:schemeClr val="bg2"/>
          </a:solidFill>
          <a:ln cap="sq">
            <a:noFill/>
            <a:miter lim="800000"/>
          </a:ln>
        </p:spPr>
        <p:txBody>
          <a:bodyPr wrap="square" lIns="146304" tIns="91440" rIns="146304" bIns="91440">
            <a:noAutofit/>
          </a:bodyPr>
          <a:lstStyle/>
          <a:p>
            <a:pPr fontAlgn="ctr">
              <a:lnSpc>
                <a:spcPct val="90000"/>
              </a:lnSpc>
            </a:pPr>
            <a:r>
              <a:rPr lang="en-US" sz="1600"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New-</a:t>
            </a:r>
            <a:r>
              <a:rPr lang="en-US" sz="1600"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AzureResourceGroupDeployment</a:t>
            </a:r>
            <a:r>
              <a:rPr lang="en-US" sz="1600"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 -</a:t>
            </a:r>
            <a:r>
              <a:rPr lang="en-US" sz="1600"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DeploymentName</a:t>
            </a:r>
            <a:r>
              <a:rPr lang="en-US" sz="1600"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 "Simple-VM" -</a:t>
            </a:r>
            <a:r>
              <a:rPr lang="en-US" sz="1600"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ResourceGroupName</a:t>
            </a:r>
            <a:br>
              <a:rPr lang="en-US" sz="1600"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br>
            <a:r>
              <a:rPr lang="en-US" sz="1600"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RG-AZITCAMP -</a:t>
            </a:r>
            <a:r>
              <a:rPr lang="en-US" sz="1600"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TemplateFile</a:t>
            </a:r>
            <a:r>
              <a:rPr lang="en-US" sz="1600"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 "C:\GitHub\Templates\101-simple-windows-vm\azuredeploy.json</a:t>
            </a:r>
            <a:endParaRPr lang="en-US" sz="1600" dirty="0">
              <a:gradFill>
                <a:gsLst>
                  <a:gs pos="93750">
                    <a:srgbClr val="000000"/>
                  </a:gs>
                  <a:gs pos="21000">
                    <a:srgbClr val="000000"/>
                  </a:gs>
                </a:gsLst>
                <a:lin ang="5400000" scaled="1"/>
              </a:gra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04080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to help manage templates</a:t>
            </a:r>
          </a:p>
        </p:txBody>
      </p:sp>
      <p:sp>
        <p:nvSpPr>
          <p:cNvPr id="2" name="Text Placeholder 1"/>
          <p:cNvSpPr>
            <a:spLocks noGrp="1"/>
          </p:cNvSpPr>
          <p:nvPr>
            <p:ph type="body" sz="quarter" idx="10"/>
          </p:nvPr>
        </p:nvSpPr>
        <p:spPr/>
        <p:txBody>
          <a:bodyPr/>
          <a:lstStyle/>
          <a:p>
            <a:r>
              <a:rPr lang="en-US" dirty="0"/>
              <a:t>GitHub</a:t>
            </a:r>
          </a:p>
          <a:p>
            <a:r>
              <a:rPr lang="en-US" dirty="0"/>
              <a:t>Visual Studio Code</a:t>
            </a:r>
          </a:p>
          <a:p>
            <a:r>
              <a:rPr lang="en-US" dirty="0" err="1"/>
              <a:t>NotePad</a:t>
            </a:r>
            <a:r>
              <a:rPr lang="en-US" dirty="0"/>
              <a:t>/</a:t>
            </a:r>
            <a:r>
              <a:rPr lang="en-US" dirty="0" err="1"/>
              <a:t>NotePad</a:t>
            </a:r>
            <a:r>
              <a:rPr lang="en-US" dirty="0"/>
              <a:t>++</a:t>
            </a:r>
          </a:p>
        </p:txBody>
      </p:sp>
    </p:spTree>
    <p:extLst>
      <p:ext uri="{BB962C8B-B14F-4D97-AF65-F5344CB8AC3E}">
        <p14:creationId xmlns:p14="http://schemas.microsoft.com/office/powerpoint/2010/main" val="11249716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a:t>
            </a:r>
          </a:p>
        </p:txBody>
      </p:sp>
      <p:sp>
        <p:nvSpPr>
          <p:cNvPr id="2" name="Text Placeholder 1"/>
          <p:cNvSpPr>
            <a:spLocks noGrp="1"/>
          </p:cNvSpPr>
          <p:nvPr>
            <p:ph type="body" sz="quarter" idx="10"/>
          </p:nvPr>
        </p:nvSpPr>
        <p:spPr>
          <a:xfrm>
            <a:off x="274638" y="1212850"/>
            <a:ext cx="11887200" cy="4862870"/>
          </a:xfrm>
        </p:spPr>
        <p:txBody>
          <a:bodyPr/>
          <a:lstStyle/>
          <a:p>
            <a:r>
              <a:rPr lang="en-US" dirty="0"/>
              <a:t>A widely used version control system for software development</a:t>
            </a:r>
          </a:p>
          <a:p>
            <a:r>
              <a:rPr lang="en-US" dirty="0"/>
              <a:t>A distributed revision control system with an emphasis on speed, data integrity, and support for distributed, non-linear workflows</a:t>
            </a:r>
          </a:p>
          <a:p>
            <a:r>
              <a:rPr lang="en-US" dirty="0"/>
              <a:t>A full-fledged repository with complete history and full version-tracking capabilities, independent of network access or a central server</a:t>
            </a:r>
          </a:p>
        </p:txBody>
      </p:sp>
    </p:spTree>
    <p:extLst>
      <p:ext uri="{BB962C8B-B14F-4D97-AF65-F5344CB8AC3E}">
        <p14:creationId xmlns:p14="http://schemas.microsoft.com/office/powerpoint/2010/main" val="522172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22804"/>
          </a:xfrm>
        </p:spPr>
        <p:txBody>
          <a:bodyPr/>
          <a:lstStyle/>
          <a:p>
            <a:pPr marL="0" indent="0">
              <a:buNone/>
            </a:pPr>
            <a:r>
              <a:rPr lang="en-US" sz="3600" dirty="0">
                <a:hlinkClick r:id="rId3"/>
              </a:rPr>
              <a:t>https://github.com</a:t>
            </a:r>
            <a:r>
              <a:rPr lang="en-US" sz="3600" dirty="0"/>
              <a:t> </a:t>
            </a:r>
          </a:p>
          <a:p>
            <a:r>
              <a:rPr lang="en-US" sz="3200" dirty="0"/>
              <a:t>The largest code host on the planet with over </a:t>
            </a:r>
            <a:r>
              <a:rPr lang="en-US" sz="3200" b="1" dirty="0">
                <a:gradFill>
                  <a:gsLst>
                    <a:gs pos="18750">
                      <a:schemeClr val="accent2"/>
                    </a:gs>
                    <a:gs pos="55000">
                      <a:schemeClr val="accent2"/>
                    </a:gs>
                  </a:gsLst>
                  <a:lin ang="5400000" scaled="0"/>
                </a:gradFill>
              </a:rPr>
              <a:t>27.6 million</a:t>
            </a:r>
            <a:r>
              <a:rPr lang="en-US" sz="3200" dirty="0"/>
              <a:t> repositories </a:t>
            </a:r>
          </a:p>
          <a:p>
            <a:r>
              <a:rPr lang="en-US" sz="3200" dirty="0"/>
              <a:t>Every repository comes with the same </a:t>
            </a:r>
            <a:br>
              <a:rPr lang="en-US" sz="3200" dirty="0"/>
            </a:br>
            <a:r>
              <a:rPr lang="en-US" sz="3200" dirty="0"/>
              <a:t>powerful tools</a:t>
            </a:r>
          </a:p>
          <a:p>
            <a:r>
              <a:rPr lang="en-US" sz="3200" dirty="0"/>
              <a:t>Tools are open to the community for public </a:t>
            </a:r>
            <a:br>
              <a:rPr lang="en-US" sz="3200" dirty="0"/>
            </a:br>
            <a:r>
              <a:rPr lang="en-US" sz="3200" dirty="0"/>
              <a:t>projects and secure for private projects</a:t>
            </a:r>
          </a:p>
          <a:p>
            <a:r>
              <a:rPr lang="en-US" sz="3200" dirty="0"/>
              <a:t>Allows for creation of a GIT Desktop and </a:t>
            </a:r>
            <a:br>
              <a:rPr lang="en-US" sz="3200" dirty="0"/>
            </a:br>
            <a:r>
              <a:rPr lang="en-US" sz="3200" dirty="0"/>
              <a:t>cloned repository</a:t>
            </a:r>
          </a:p>
        </p:txBody>
      </p:sp>
      <p:sp>
        <p:nvSpPr>
          <p:cNvPr id="3" name="Title 2"/>
          <p:cNvSpPr>
            <a:spLocks noGrp="1"/>
          </p:cNvSpPr>
          <p:nvPr>
            <p:ph type="title"/>
          </p:nvPr>
        </p:nvSpPr>
        <p:spPr/>
        <p:txBody>
          <a:bodyPr/>
          <a:lstStyle/>
          <a:p>
            <a:r>
              <a:rPr lang="en-US" dirty="0"/>
              <a:t>GitHub</a:t>
            </a:r>
          </a:p>
        </p:txBody>
      </p:sp>
    </p:spTree>
    <p:extLst>
      <p:ext uri="{BB962C8B-B14F-4D97-AF65-F5344CB8AC3E}">
        <p14:creationId xmlns:p14="http://schemas.microsoft.com/office/powerpoint/2010/main" val="17039634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Code integration with GIT</a:t>
            </a:r>
          </a:p>
        </p:txBody>
      </p:sp>
      <p:sp>
        <p:nvSpPr>
          <p:cNvPr id="4" name="Text Placeholder 3"/>
          <p:cNvSpPr>
            <a:spLocks noGrp="1"/>
          </p:cNvSpPr>
          <p:nvPr>
            <p:ph type="body" sz="quarter" idx="10"/>
          </p:nvPr>
        </p:nvSpPr>
        <p:spPr/>
        <p:txBody>
          <a:bodyPr/>
          <a:lstStyle/>
          <a:p>
            <a:r>
              <a:rPr lang="en-US" dirty="0"/>
              <a:t>Open your team repository in Visual Studio</a:t>
            </a:r>
          </a:p>
          <a:p>
            <a:r>
              <a:rPr lang="en-US" dirty="0"/>
              <a:t>Clone your repository</a:t>
            </a:r>
          </a:p>
          <a:p>
            <a:r>
              <a:rPr lang="en-US" dirty="0"/>
              <a:t>Create a new app</a:t>
            </a:r>
          </a:p>
          <a:p>
            <a:r>
              <a:rPr lang="en-US" dirty="0"/>
              <a:t>Confirm your settings and add the app</a:t>
            </a:r>
          </a:p>
          <a:p>
            <a:r>
              <a:rPr lang="en-US" dirty="0"/>
              <a:t>Snapshot (commit) your code</a:t>
            </a:r>
          </a:p>
          <a:p>
            <a:r>
              <a:rPr lang="en-US" dirty="0"/>
              <a:t>Pull changes from your team</a:t>
            </a:r>
          </a:p>
          <a:p>
            <a:r>
              <a:rPr lang="en-US" dirty="0"/>
              <a:t>Push your local commits to the server</a:t>
            </a:r>
          </a:p>
        </p:txBody>
      </p:sp>
    </p:spTree>
    <p:extLst>
      <p:ext uri="{BB962C8B-B14F-4D97-AF65-F5344CB8AC3E}">
        <p14:creationId xmlns:p14="http://schemas.microsoft.com/office/powerpoint/2010/main" val="31253980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323196"/>
            <a:ext cx="12436475" cy="671328"/>
          </a:xfrm>
          <a:prstGeom prst="rect">
            <a:avLst/>
          </a:prstGeom>
          <a:solidFill>
            <a:schemeClr val="accent2"/>
          </a:solidFill>
        </p:spPr>
        <p:txBody>
          <a:bodyPr vert="horz" wrap="square" lIns="146304" tIns="91440" rIns="146304" bIns="91440" rtlCol="0" anchor="t" anchorCtr="0">
            <a:noAutofit/>
          </a:bodyPr>
          <a:lstStyle>
            <a:lvl1pPr algn="l" defTabSz="931863" rtl="0" fontAlgn="base">
              <a:lnSpc>
                <a:spcPct val="90000"/>
              </a:lnSpc>
              <a:spcBef>
                <a:spcPct val="0"/>
              </a:spcBef>
              <a:spcAft>
                <a:spcPct val="0"/>
              </a:spcAft>
              <a:defRPr lang="en-US" sz="6000" kern="1200" spc="-100" baseline="0">
                <a:ln w="3175">
                  <a:noFill/>
                </a:ln>
                <a:solidFill>
                  <a:schemeClr val="bg1"/>
                </a:soli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endParaRPr lang="it-IT" dirty="0"/>
          </a:p>
        </p:txBody>
      </p:sp>
      <p:sp>
        <p:nvSpPr>
          <p:cNvPr id="4" name="Title 3"/>
          <p:cNvSpPr>
            <a:spLocks noGrp="1"/>
          </p:cNvSpPr>
          <p:nvPr>
            <p:ph type="title"/>
          </p:nvPr>
        </p:nvSpPr>
        <p:spPr/>
        <p:txBody>
          <a:bodyPr/>
          <a:lstStyle/>
          <a:p>
            <a:r>
              <a:rPr lang="en-US" dirty="0"/>
              <a:t>Lab environment and exercises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614" y="2308555"/>
            <a:ext cx="2416862" cy="4685970"/>
          </a:xfrm>
          <a:prstGeom prst="rect">
            <a:avLst/>
          </a:prstGeom>
        </p:spPr>
      </p:pic>
    </p:spTree>
    <p:extLst>
      <p:ext uri="{BB962C8B-B14F-4D97-AF65-F5344CB8AC3E}">
        <p14:creationId xmlns:p14="http://schemas.microsoft.com/office/powerpoint/2010/main" val="32785807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1075266" y="1612900"/>
            <a:ext cx="11086571" cy="3444020"/>
          </a:xfrm>
        </p:spPr>
        <p:txBody>
          <a:bodyPr/>
          <a:lstStyle/>
          <a:p>
            <a:pPr>
              <a:spcBef>
                <a:spcPts val="3000"/>
              </a:spcBef>
              <a:spcAft>
                <a:spcPts val="0"/>
              </a:spcAft>
            </a:pPr>
            <a:r>
              <a:rPr lang="en-US" sz="3600" dirty="0"/>
              <a:t>Scenario</a:t>
            </a:r>
          </a:p>
          <a:p>
            <a:pPr>
              <a:spcBef>
                <a:spcPts val="3000"/>
              </a:spcBef>
              <a:spcAft>
                <a:spcPts val="0"/>
              </a:spcAft>
            </a:pPr>
            <a:r>
              <a:rPr lang="en-US" sz="3600" dirty="0"/>
              <a:t>Objectives</a:t>
            </a:r>
          </a:p>
          <a:p>
            <a:pPr>
              <a:spcBef>
                <a:spcPts val="3000"/>
              </a:spcBef>
              <a:spcAft>
                <a:spcPts val="0"/>
              </a:spcAft>
            </a:pPr>
            <a:r>
              <a:rPr lang="en-US" sz="3600" dirty="0"/>
              <a:t>Technology overview</a:t>
            </a:r>
          </a:p>
          <a:p>
            <a:pPr>
              <a:spcBef>
                <a:spcPts val="3000"/>
              </a:spcBef>
              <a:spcAft>
                <a:spcPts val="0"/>
              </a:spcAft>
            </a:pPr>
            <a:r>
              <a:rPr lang="en-US" sz="3600" dirty="0"/>
              <a:t>Lab environment and exercises</a:t>
            </a:r>
          </a:p>
        </p:txBody>
      </p:sp>
      <p:grpSp>
        <p:nvGrpSpPr>
          <p:cNvPr id="6" name="Group 5"/>
          <p:cNvGrpSpPr/>
          <p:nvPr/>
        </p:nvGrpSpPr>
        <p:grpSpPr>
          <a:xfrm>
            <a:off x="494433" y="1739771"/>
            <a:ext cx="470768" cy="467836"/>
            <a:chOff x="228600" y="1219200"/>
            <a:chExt cx="685800" cy="685800"/>
          </a:xfrm>
        </p:grpSpPr>
        <p:sp>
          <p:nvSpPr>
            <p:cNvPr id="7"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 name="Oval 7"/>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494433" y="2599962"/>
            <a:ext cx="470768" cy="467836"/>
            <a:chOff x="228600" y="1219200"/>
            <a:chExt cx="685800" cy="685800"/>
          </a:xfrm>
        </p:grpSpPr>
        <p:sp>
          <p:nvSpPr>
            <p:cNvPr id="10"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 name="Oval 10"/>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494433" y="3460153"/>
            <a:ext cx="470768" cy="467836"/>
            <a:chOff x="228600" y="1219200"/>
            <a:chExt cx="685800" cy="685800"/>
          </a:xfrm>
        </p:grpSpPr>
        <p:sp>
          <p:nvSpPr>
            <p:cNvPr id="13"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4" name="Oval 13"/>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494433" y="4320345"/>
            <a:ext cx="470768" cy="467836"/>
            <a:chOff x="228600" y="1219200"/>
            <a:chExt cx="685800" cy="685800"/>
          </a:xfrm>
        </p:grpSpPr>
        <p:sp>
          <p:nvSpPr>
            <p:cNvPr id="16"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7" name="Oval 16"/>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691" y="2712458"/>
            <a:ext cx="2208543" cy="4282067"/>
          </a:xfrm>
          <a:prstGeom prst="rect">
            <a:avLst/>
          </a:prstGeom>
        </p:spPr>
      </p:pic>
    </p:spTree>
    <p:extLst>
      <p:ext uri="{BB962C8B-B14F-4D97-AF65-F5344CB8AC3E}">
        <p14:creationId xmlns:p14="http://schemas.microsoft.com/office/powerpoint/2010/main" val="118267284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0"/>
          </p:nvPr>
        </p:nvSpPr>
        <p:spPr>
          <a:xfrm>
            <a:off x="274638" y="1681200"/>
            <a:ext cx="5066796" cy="738664"/>
          </a:xfrm>
        </p:spPr>
        <p:txBody>
          <a:bodyPr/>
          <a:lstStyle/>
          <a:p>
            <a:pPr marL="0" indent="0">
              <a:buNone/>
            </a:pPr>
            <a:r>
              <a:rPr lang="en-CA" dirty="0"/>
              <a:t>Aka.ms/</a:t>
            </a:r>
            <a:r>
              <a:rPr lang="en-CA" dirty="0" err="1"/>
              <a:t>itistudent</a:t>
            </a:r>
            <a:r>
              <a:rPr lang="en-CA" dirty="0"/>
              <a:t> </a:t>
            </a:r>
          </a:p>
        </p:txBody>
      </p:sp>
      <p:sp>
        <p:nvSpPr>
          <p:cNvPr id="2" name="Title 1"/>
          <p:cNvSpPr>
            <a:spLocks noGrp="1"/>
          </p:cNvSpPr>
          <p:nvPr>
            <p:ph type="title"/>
          </p:nvPr>
        </p:nvSpPr>
        <p:spPr/>
        <p:txBody>
          <a:bodyPr/>
          <a:lstStyle/>
          <a:p>
            <a:r>
              <a:rPr lang="en-US"/>
              <a:t>Lab environment</a:t>
            </a:r>
            <a:endParaRPr lang="en-US" dirty="0"/>
          </a:p>
        </p:txBody>
      </p:sp>
      <p:pic>
        <p:nvPicPr>
          <p:cNvPr id="4" name="Picture 3"/>
          <p:cNvPicPr>
            <a:picLocks noChangeAspect="1"/>
          </p:cNvPicPr>
          <p:nvPr/>
        </p:nvPicPr>
        <p:blipFill rotWithShape="1">
          <a:blip r:embed="rId3"/>
          <a:srcRect t="-4412" b="-7177"/>
          <a:stretch/>
        </p:blipFill>
        <p:spPr>
          <a:xfrm>
            <a:off x="6675438" y="19504"/>
            <a:ext cx="5782499" cy="6975021"/>
          </a:xfrm>
          <a:prstGeom prst="rect">
            <a:avLst/>
          </a:prstGeom>
          <a:solidFill>
            <a:srgbClr val="000000"/>
          </a:solidFill>
        </p:spPr>
      </p:pic>
      <p:sp>
        <p:nvSpPr>
          <p:cNvPr id="7" name="TextBox 6"/>
          <p:cNvSpPr txBox="1"/>
          <p:nvPr/>
        </p:nvSpPr>
        <p:spPr>
          <a:xfrm>
            <a:off x="274638" y="2623430"/>
            <a:ext cx="5787076" cy="683264"/>
          </a:xfrm>
          <a:prstGeom prst="rect">
            <a:avLst/>
          </a:prstGeom>
        </p:spPr>
        <p:txBody>
          <a:bodyPr vert="horz" wrap="square" lIns="146304" tIns="91440" rIns="146304" bIns="91440" rtlCol="0">
            <a:spAutoFit/>
          </a:bodyPr>
          <a:lstStyle>
            <a:lvl1pPr indent="0" defTabSz="931863" fontAlgn="base">
              <a:lnSpc>
                <a:spcPct val="90000"/>
              </a:lnSpc>
              <a:spcBef>
                <a:spcPct val="20000"/>
              </a:spcBef>
              <a:spcAft>
                <a:spcPct val="0"/>
              </a:spcAft>
              <a:buSzPct val="90000"/>
              <a:buFont typeface="Arial" pitchFamily="34" charset="0"/>
              <a:buNone/>
              <a:defRPr sz="4000">
                <a:gradFill>
                  <a:gsLst>
                    <a:gs pos="1250">
                      <a:schemeClr val="tx1"/>
                    </a:gs>
                    <a:gs pos="100000">
                      <a:schemeClr val="tx1"/>
                    </a:gs>
                  </a:gsLst>
                  <a:lin ang="5400000" scaled="0"/>
                </a:gradFill>
                <a:latin typeface="+mj-lt"/>
                <a:ea typeface="MS PGothic" pitchFamily="34" charset="-128"/>
              </a:defRPr>
            </a:lvl1pPr>
            <a:lvl2pPr marL="584200" indent="-241300" defTabSz="931863" fontAlgn="base">
              <a:lnSpc>
                <a:spcPct val="90000"/>
              </a:lnSpc>
              <a:spcBef>
                <a:spcPct val="20000"/>
              </a:spcBef>
              <a:spcAft>
                <a:spcPct val="0"/>
              </a:spcAft>
              <a:buSzPct val="90000"/>
              <a:buFont typeface="Arial" pitchFamily="34" charset="0"/>
              <a:buChar char="•"/>
              <a:defRPr sz="2400">
                <a:gradFill>
                  <a:gsLst>
                    <a:gs pos="1250">
                      <a:schemeClr val="tx1"/>
                    </a:gs>
                    <a:gs pos="100000">
                      <a:schemeClr val="tx1"/>
                    </a:gs>
                  </a:gsLst>
                  <a:lin ang="5400000" scaled="0"/>
                </a:gradFill>
                <a:ea typeface="MS PGothic" pitchFamily="34" charset="-128"/>
              </a:defRPr>
            </a:lvl2pPr>
            <a:lvl3pPr marL="800100" indent="-228600" defTabSz="931863" fontAlgn="base">
              <a:lnSpc>
                <a:spcPct val="90000"/>
              </a:lnSpc>
              <a:spcBef>
                <a:spcPct val="20000"/>
              </a:spcBef>
              <a:spcAft>
                <a:spcPct val="0"/>
              </a:spcAft>
              <a:buSzPct val="90000"/>
              <a:buFont typeface="Arial" pitchFamily="34" charset="0"/>
              <a:buChar char="•"/>
              <a:defRPr sz="2000">
                <a:gradFill>
                  <a:gsLst>
                    <a:gs pos="1250">
                      <a:schemeClr val="tx1"/>
                    </a:gs>
                    <a:gs pos="100000">
                      <a:schemeClr val="tx1"/>
                    </a:gs>
                  </a:gsLst>
                  <a:lin ang="5400000" scaled="0"/>
                </a:gradFill>
                <a:ea typeface="MS PGothic" pitchFamily="34" charset="-128"/>
              </a:defRPr>
            </a:lvl3pPr>
            <a:lvl4pPr marL="1028700" indent="-228600" defTabSz="931863" fontAlgn="base">
              <a:lnSpc>
                <a:spcPct val="90000"/>
              </a:lnSpc>
              <a:spcBef>
                <a:spcPct val="20000"/>
              </a:spcBef>
              <a:spcAft>
                <a:spcPct val="0"/>
              </a:spcAft>
              <a:buSzPct val="90000"/>
              <a:buFont typeface="Arial" pitchFamily="34" charset="0"/>
              <a:buChar char="•"/>
              <a:defRPr>
                <a:gradFill>
                  <a:gsLst>
                    <a:gs pos="1250">
                      <a:schemeClr val="tx1"/>
                    </a:gs>
                    <a:gs pos="100000">
                      <a:schemeClr val="tx1"/>
                    </a:gs>
                  </a:gsLst>
                  <a:lin ang="5400000" scaled="0"/>
                </a:gradFill>
                <a:ea typeface="MS PGothic" pitchFamily="34" charset="-128"/>
              </a:defRPr>
            </a:lvl4pPr>
            <a:lvl5pPr marL="1257300" indent="-228600" defTabSz="931863" fontAlgn="base">
              <a:lnSpc>
                <a:spcPct val="90000"/>
              </a:lnSpc>
              <a:spcBef>
                <a:spcPct val="20000"/>
              </a:spcBef>
              <a:spcAft>
                <a:spcPct val="0"/>
              </a:spcAft>
              <a:buSzPct val="90000"/>
              <a:buFont typeface="Arial" pitchFamily="34" charset="0"/>
              <a:buChar char="•"/>
              <a:defRPr>
                <a:gradFill>
                  <a:gsLst>
                    <a:gs pos="1250">
                      <a:schemeClr val="tx1"/>
                    </a:gs>
                    <a:gs pos="100000">
                      <a:schemeClr val="tx1"/>
                    </a:gs>
                  </a:gsLst>
                  <a:lin ang="5400000" scaled="0"/>
                </a:gradFill>
                <a:ea typeface="MS PGothic" pitchFamily="34" charset="-128"/>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3600" dirty="0"/>
              <a:t>Password = </a:t>
            </a:r>
            <a:r>
              <a:rPr lang="en-US" sz="3600" dirty="0">
                <a:latin typeface="Segoe UI Semibold" panose="020B0702040204020203" pitchFamily="34" charset="0"/>
                <a:cs typeface="Segoe UI Semibold" panose="020B0702040204020203" pitchFamily="34" charset="0"/>
              </a:rPr>
              <a:t>Passw0rd!</a:t>
            </a:r>
          </a:p>
        </p:txBody>
      </p:sp>
    </p:spTree>
    <p:extLst>
      <p:ext uri="{BB962C8B-B14F-4D97-AF65-F5344CB8AC3E}">
        <p14:creationId xmlns:p14="http://schemas.microsoft.com/office/powerpoint/2010/main" val="9907869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274703" y="1211263"/>
            <a:ext cx="7223680" cy="1222465"/>
            <a:chOff x="274703" y="1211263"/>
            <a:chExt cx="7223680" cy="1222465"/>
          </a:xfrm>
        </p:grpSpPr>
        <p:sp>
          <p:nvSpPr>
            <p:cNvPr id="21" name="TextBox 20"/>
            <p:cNvSpPr txBox="1"/>
            <p:nvPr/>
          </p:nvSpPr>
          <p:spPr>
            <a:xfrm>
              <a:off x="274703" y="1319575"/>
              <a:ext cx="6628876" cy="1005840"/>
            </a:xfrm>
            <a:prstGeom prst="rect">
              <a:avLst/>
            </a:prstGeom>
            <a:solidFill>
              <a:schemeClr val="bg1">
                <a:lumMod val="95000"/>
              </a:schemeClr>
            </a:solidFill>
            <a:ln>
              <a:noFill/>
            </a:ln>
          </p:spPr>
          <p:txBody>
            <a:bodyPr wrap="square" lIns="146304" tIns="91440" rIns="146304" bIns="91440" rtlCol="0">
              <a:noAutofit/>
            </a:bodyPr>
            <a:lstStyle/>
            <a:p>
              <a:r>
                <a:rPr lang="en-US" sz="2400" dirty="0">
                  <a:gradFill>
                    <a:gsLst>
                      <a:gs pos="3540">
                        <a:schemeClr val="accent2"/>
                      </a:gs>
                      <a:gs pos="17500">
                        <a:schemeClr val="accent2"/>
                      </a:gs>
                    </a:gsLst>
                    <a:lin ang="5400000" scaled="1"/>
                  </a:gradFill>
                </a:rPr>
                <a:t>AZRCamp-Admin.contoso.com</a:t>
              </a:r>
            </a:p>
            <a:p>
              <a:r>
                <a:rPr lang="en-US" sz="2000" dirty="0">
                  <a:gradFill>
                    <a:gsLst>
                      <a:gs pos="63750">
                        <a:srgbClr val="505050"/>
                      </a:gs>
                      <a:gs pos="35000">
                        <a:srgbClr val="505050"/>
                      </a:gs>
                    </a:gsLst>
                    <a:lin ang="5400000" scaled="1"/>
                  </a:gradFill>
                </a:rPr>
                <a:t>(Windows 10; used for Azure Management)</a:t>
              </a:r>
            </a:p>
          </p:txBody>
        </p:sp>
        <p:sp>
          <p:nvSpPr>
            <p:cNvPr id="17" name="Freeform 5"/>
            <p:cNvSpPr>
              <a:spLocks noEditPoints="1"/>
            </p:cNvSpPr>
            <p:nvPr/>
          </p:nvSpPr>
          <p:spPr bwMode="auto">
            <a:xfrm>
              <a:off x="6903579" y="1211263"/>
              <a:ext cx="594804" cy="1222465"/>
            </a:xfrm>
            <a:custGeom>
              <a:avLst/>
              <a:gdLst>
                <a:gd name="T0" fmla="*/ 951 w 1192"/>
                <a:gd name="T1" fmla="*/ 1345 h 2454"/>
                <a:gd name="T2" fmla="*/ 951 w 1192"/>
                <a:gd name="T3" fmla="*/ 1516 h 2454"/>
                <a:gd name="T4" fmla="*/ 875 w 1192"/>
                <a:gd name="T5" fmla="*/ 1522 h 2454"/>
                <a:gd name="T6" fmla="*/ 538 w 1192"/>
                <a:gd name="T7" fmla="*/ 1522 h 2454"/>
                <a:gd name="T8" fmla="*/ 239 w 1192"/>
                <a:gd name="T9" fmla="*/ 1522 h 2454"/>
                <a:gd name="T10" fmla="*/ 234 w 1192"/>
                <a:gd name="T11" fmla="*/ 1345 h 2454"/>
                <a:gd name="T12" fmla="*/ 316 w 1192"/>
                <a:gd name="T13" fmla="*/ 1331 h 2454"/>
                <a:gd name="T14" fmla="*/ 645 w 1192"/>
                <a:gd name="T15" fmla="*/ 1331 h 2454"/>
                <a:gd name="T16" fmla="*/ 940 w 1192"/>
                <a:gd name="T17" fmla="*/ 1331 h 2454"/>
                <a:gd name="T18" fmla="*/ 844 w 1192"/>
                <a:gd name="T19" fmla="*/ 1019 h 2454"/>
                <a:gd name="T20" fmla="*/ 467 w 1192"/>
                <a:gd name="T21" fmla="*/ 1019 h 2454"/>
                <a:gd name="T22" fmla="*/ 239 w 1192"/>
                <a:gd name="T23" fmla="*/ 1019 h 2454"/>
                <a:gd name="T24" fmla="*/ 234 w 1192"/>
                <a:gd name="T25" fmla="*/ 1196 h 2454"/>
                <a:gd name="T26" fmla="*/ 338 w 1192"/>
                <a:gd name="T27" fmla="*/ 1210 h 2454"/>
                <a:gd name="T28" fmla="*/ 715 w 1192"/>
                <a:gd name="T29" fmla="*/ 1210 h 2454"/>
                <a:gd name="T30" fmla="*/ 940 w 1192"/>
                <a:gd name="T31" fmla="*/ 1210 h 2454"/>
                <a:gd name="T32" fmla="*/ 951 w 1192"/>
                <a:gd name="T33" fmla="*/ 1196 h 2454"/>
                <a:gd name="T34" fmla="*/ 940 w 1192"/>
                <a:gd name="T35" fmla="*/ 1019 h 2454"/>
                <a:gd name="T36" fmla="*/ 844 w 1192"/>
                <a:gd name="T37" fmla="*/ 713 h 2454"/>
                <a:gd name="T38" fmla="*/ 467 w 1192"/>
                <a:gd name="T39" fmla="*/ 713 h 2454"/>
                <a:gd name="T40" fmla="*/ 239 w 1192"/>
                <a:gd name="T41" fmla="*/ 713 h 2454"/>
                <a:gd name="T42" fmla="*/ 234 w 1192"/>
                <a:gd name="T43" fmla="*/ 890 h 2454"/>
                <a:gd name="T44" fmla="*/ 338 w 1192"/>
                <a:gd name="T45" fmla="*/ 902 h 2454"/>
                <a:gd name="T46" fmla="*/ 715 w 1192"/>
                <a:gd name="T47" fmla="*/ 902 h 2454"/>
                <a:gd name="T48" fmla="*/ 940 w 1192"/>
                <a:gd name="T49" fmla="*/ 902 h 2454"/>
                <a:gd name="T50" fmla="*/ 951 w 1192"/>
                <a:gd name="T51" fmla="*/ 890 h 2454"/>
                <a:gd name="T52" fmla="*/ 940 w 1192"/>
                <a:gd name="T53" fmla="*/ 713 h 2454"/>
                <a:gd name="T54" fmla="*/ 844 w 1192"/>
                <a:gd name="T55" fmla="*/ 405 h 2454"/>
                <a:gd name="T56" fmla="*/ 467 w 1192"/>
                <a:gd name="T57" fmla="*/ 405 h 2454"/>
                <a:gd name="T58" fmla="*/ 239 w 1192"/>
                <a:gd name="T59" fmla="*/ 405 h 2454"/>
                <a:gd name="T60" fmla="*/ 234 w 1192"/>
                <a:gd name="T61" fmla="*/ 575 h 2454"/>
                <a:gd name="T62" fmla="*/ 338 w 1192"/>
                <a:gd name="T63" fmla="*/ 584 h 2454"/>
                <a:gd name="T64" fmla="*/ 715 w 1192"/>
                <a:gd name="T65" fmla="*/ 584 h 2454"/>
                <a:gd name="T66" fmla="*/ 940 w 1192"/>
                <a:gd name="T67" fmla="*/ 584 h 2454"/>
                <a:gd name="T68" fmla="*/ 951 w 1192"/>
                <a:gd name="T69" fmla="*/ 575 h 2454"/>
                <a:gd name="T70" fmla="*/ 940 w 1192"/>
                <a:gd name="T71" fmla="*/ 405 h 2454"/>
                <a:gd name="T72" fmla="*/ 1192 w 1192"/>
                <a:gd name="T73" fmla="*/ 248 h 2454"/>
                <a:gd name="T74" fmla="*/ 1109 w 1192"/>
                <a:gd name="T75" fmla="*/ 2454 h 2454"/>
                <a:gd name="T76" fmla="*/ 0 w 1192"/>
                <a:gd name="T77" fmla="*/ 2372 h 2454"/>
                <a:gd name="T78" fmla="*/ 68 w 1192"/>
                <a:gd name="T79" fmla="*/ 116 h 2454"/>
                <a:gd name="T80" fmla="*/ 316 w 1192"/>
                <a:gd name="T81" fmla="*/ 0 h 2454"/>
                <a:gd name="T82" fmla="*/ 1026 w 1192"/>
                <a:gd name="T83" fmla="*/ 50 h 2454"/>
                <a:gd name="T84" fmla="*/ 1094 w 1192"/>
                <a:gd name="T85" fmla="*/ 2311 h 2454"/>
                <a:gd name="T86" fmla="*/ 91 w 1192"/>
                <a:gd name="T87" fmla="*/ 2235 h 2454"/>
                <a:gd name="T88" fmla="*/ 1094 w 1192"/>
                <a:gd name="T89" fmla="*/ 2311 h 2454"/>
                <a:gd name="T90" fmla="*/ 169 w 1192"/>
                <a:gd name="T91" fmla="*/ 2141 h 2454"/>
                <a:gd name="T92" fmla="*/ 169 w 1192"/>
                <a:gd name="T93" fmla="*/ 1994 h 2454"/>
                <a:gd name="T94" fmla="*/ 369 w 1192"/>
                <a:gd name="T95" fmla="*/ 2067 h 2454"/>
                <a:gd name="T96" fmla="*/ 515 w 1192"/>
                <a:gd name="T97" fmla="*/ 2067 h 2454"/>
                <a:gd name="T98" fmla="*/ 369 w 1192"/>
                <a:gd name="T99" fmla="*/ 2067 h 2454"/>
                <a:gd name="T100" fmla="*/ 1094 w 1192"/>
                <a:gd name="T101" fmla="*/ 1798 h 2454"/>
                <a:gd name="T102" fmla="*/ 91 w 1192"/>
                <a:gd name="T103" fmla="*/ 1880 h 2454"/>
                <a:gd name="T104" fmla="*/ 1094 w 1192"/>
                <a:gd name="T105" fmla="*/ 1584 h 2454"/>
                <a:gd name="T106" fmla="*/ 1094 w 1192"/>
                <a:gd name="T107" fmla="*/ 346 h 2454"/>
                <a:gd name="T108" fmla="*/ 175 w 1192"/>
                <a:gd name="T109" fmla="*/ 263 h 2454"/>
                <a:gd name="T110" fmla="*/ 91 w 1192"/>
                <a:gd name="T111" fmla="*/ 1584 h 2454"/>
                <a:gd name="T112" fmla="*/ 156 w 1192"/>
                <a:gd name="T113" fmla="*/ 1667 h 2454"/>
                <a:gd name="T114" fmla="*/ 664 w 1192"/>
                <a:gd name="T115" fmla="*/ 1667 h 2454"/>
                <a:gd name="T116" fmla="*/ 1016 w 1192"/>
                <a:gd name="T117" fmla="*/ 1667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2454">
                  <a:moveTo>
                    <a:pt x="940" y="1331"/>
                  </a:moveTo>
                  <a:cubicBezTo>
                    <a:pt x="946" y="1331"/>
                    <a:pt x="951" y="1339"/>
                    <a:pt x="951" y="1345"/>
                  </a:cubicBezTo>
                  <a:cubicBezTo>
                    <a:pt x="951" y="1399"/>
                    <a:pt x="951" y="1457"/>
                    <a:pt x="951" y="1513"/>
                  </a:cubicBezTo>
                  <a:cubicBezTo>
                    <a:pt x="951" y="1513"/>
                    <a:pt x="951" y="1513"/>
                    <a:pt x="951" y="1516"/>
                  </a:cubicBezTo>
                  <a:cubicBezTo>
                    <a:pt x="946" y="1522"/>
                    <a:pt x="946" y="1522"/>
                    <a:pt x="940" y="1522"/>
                  </a:cubicBezTo>
                  <a:cubicBezTo>
                    <a:pt x="922" y="1522"/>
                    <a:pt x="894" y="1522"/>
                    <a:pt x="875" y="1522"/>
                  </a:cubicBezTo>
                  <a:cubicBezTo>
                    <a:pt x="786" y="1522"/>
                    <a:pt x="799" y="1522"/>
                    <a:pt x="715" y="1522"/>
                  </a:cubicBezTo>
                  <a:cubicBezTo>
                    <a:pt x="611" y="1522"/>
                    <a:pt x="645" y="1522"/>
                    <a:pt x="538" y="1522"/>
                  </a:cubicBezTo>
                  <a:cubicBezTo>
                    <a:pt x="451" y="1522"/>
                    <a:pt x="427" y="1522"/>
                    <a:pt x="338" y="1522"/>
                  </a:cubicBezTo>
                  <a:cubicBezTo>
                    <a:pt x="298" y="1522"/>
                    <a:pt x="279" y="1522"/>
                    <a:pt x="239" y="1522"/>
                  </a:cubicBezTo>
                  <a:cubicBezTo>
                    <a:pt x="234" y="1522"/>
                    <a:pt x="234" y="1513"/>
                    <a:pt x="234" y="1513"/>
                  </a:cubicBezTo>
                  <a:cubicBezTo>
                    <a:pt x="234" y="1457"/>
                    <a:pt x="234" y="1399"/>
                    <a:pt x="234" y="1345"/>
                  </a:cubicBezTo>
                  <a:cubicBezTo>
                    <a:pt x="234" y="1339"/>
                    <a:pt x="234" y="1331"/>
                    <a:pt x="239" y="1331"/>
                  </a:cubicBezTo>
                  <a:cubicBezTo>
                    <a:pt x="270" y="1331"/>
                    <a:pt x="285" y="1331"/>
                    <a:pt x="316" y="1331"/>
                  </a:cubicBezTo>
                  <a:cubicBezTo>
                    <a:pt x="394" y="1331"/>
                    <a:pt x="386" y="1331"/>
                    <a:pt x="467" y="1331"/>
                  </a:cubicBezTo>
                  <a:cubicBezTo>
                    <a:pt x="574" y="1331"/>
                    <a:pt x="540" y="1331"/>
                    <a:pt x="645" y="1331"/>
                  </a:cubicBezTo>
                  <a:cubicBezTo>
                    <a:pt x="734" y="1331"/>
                    <a:pt x="759" y="1331"/>
                    <a:pt x="844" y="1331"/>
                  </a:cubicBezTo>
                  <a:cubicBezTo>
                    <a:pt x="888" y="1331"/>
                    <a:pt x="903" y="1331"/>
                    <a:pt x="940" y="1331"/>
                  </a:cubicBezTo>
                  <a:close/>
                  <a:moveTo>
                    <a:pt x="940" y="1019"/>
                  </a:moveTo>
                  <a:cubicBezTo>
                    <a:pt x="903" y="1019"/>
                    <a:pt x="888" y="1019"/>
                    <a:pt x="844" y="1019"/>
                  </a:cubicBezTo>
                  <a:cubicBezTo>
                    <a:pt x="759" y="1019"/>
                    <a:pt x="734" y="1019"/>
                    <a:pt x="645" y="1019"/>
                  </a:cubicBezTo>
                  <a:cubicBezTo>
                    <a:pt x="540" y="1019"/>
                    <a:pt x="574" y="1019"/>
                    <a:pt x="467" y="1019"/>
                  </a:cubicBezTo>
                  <a:cubicBezTo>
                    <a:pt x="386" y="1019"/>
                    <a:pt x="394" y="1019"/>
                    <a:pt x="316" y="1019"/>
                  </a:cubicBezTo>
                  <a:cubicBezTo>
                    <a:pt x="285" y="1019"/>
                    <a:pt x="270" y="1019"/>
                    <a:pt x="239" y="1019"/>
                  </a:cubicBezTo>
                  <a:cubicBezTo>
                    <a:pt x="234" y="1019"/>
                    <a:pt x="234" y="1025"/>
                    <a:pt x="234" y="1031"/>
                  </a:cubicBezTo>
                  <a:cubicBezTo>
                    <a:pt x="234" y="1084"/>
                    <a:pt x="234" y="1145"/>
                    <a:pt x="234" y="1196"/>
                  </a:cubicBezTo>
                  <a:cubicBezTo>
                    <a:pt x="234" y="1204"/>
                    <a:pt x="234" y="1210"/>
                    <a:pt x="239" y="1210"/>
                  </a:cubicBezTo>
                  <a:cubicBezTo>
                    <a:pt x="279" y="1210"/>
                    <a:pt x="298" y="1210"/>
                    <a:pt x="338" y="1210"/>
                  </a:cubicBezTo>
                  <a:cubicBezTo>
                    <a:pt x="427" y="1210"/>
                    <a:pt x="451" y="1210"/>
                    <a:pt x="538" y="1210"/>
                  </a:cubicBezTo>
                  <a:cubicBezTo>
                    <a:pt x="645" y="1210"/>
                    <a:pt x="611" y="1210"/>
                    <a:pt x="715" y="1210"/>
                  </a:cubicBezTo>
                  <a:cubicBezTo>
                    <a:pt x="799" y="1210"/>
                    <a:pt x="786" y="1210"/>
                    <a:pt x="875" y="1210"/>
                  </a:cubicBezTo>
                  <a:cubicBezTo>
                    <a:pt x="894" y="1210"/>
                    <a:pt x="922" y="1210"/>
                    <a:pt x="940" y="1210"/>
                  </a:cubicBezTo>
                  <a:cubicBezTo>
                    <a:pt x="946" y="1210"/>
                    <a:pt x="946" y="1210"/>
                    <a:pt x="951" y="1210"/>
                  </a:cubicBezTo>
                  <a:cubicBezTo>
                    <a:pt x="951" y="1204"/>
                    <a:pt x="951" y="1204"/>
                    <a:pt x="951" y="1196"/>
                  </a:cubicBezTo>
                  <a:cubicBezTo>
                    <a:pt x="951" y="1145"/>
                    <a:pt x="951" y="1084"/>
                    <a:pt x="951" y="1031"/>
                  </a:cubicBezTo>
                  <a:cubicBezTo>
                    <a:pt x="951" y="1025"/>
                    <a:pt x="946" y="1019"/>
                    <a:pt x="940" y="1019"/>
                  </a:cubicBezTo>
                  <a:close/>
                  <a:moveTo>
                    <a:pt x="940" y="713"/>
                  </a:moveTo>
                  <a:cubicBezTo>
                    <a:pt x="903" y="713"/>
                    <a:pt x="888" y="713"/>
                    <a:pt x="844" y="713"/>
                  </a:cubicBezTo>
                  <a:cubicBezTo>
                    <a:pt x="759" y="713"/>
                    <a:pt x="734" y="713"/>
                    <a:pt x="645" y="713"/>
                  </a:cubicBezTo>
                  <a:cubicBezTo>
                    <a:pt x="540" y="713"/>
                    <a:pt x="574" y="713"/>
                    <a:pt x="467" y="713"/>
                  </a:cubicBezTo>
                  <a:cubicBezTo>
                    <a:pt x="386" y="713"/>
                    <a:pt x="394" y="713"/>
                    <a:pt x="316" y="713"/>
                  </a:cubicBezTo>
                  <a:cubicBezTo>
                    <a:pt x="285" y="713"/>
                    <a:pt x="270" y="713"/>
                    <a:pt x="239" y="713"/>
                  </a:cubicBezTo>
                  <a:cubicBezTo>
                    <a:pt x="234" y="713"/>
                    <a:pt x="234" y="719"/>
                    <a:pt x="234" y="724"/>
                  </a:cubicBezTo>
                  <a:cubicBezTo>
                    <a:pt x="234" y="777"/>
                    <a:pt x="234" y="834"/>
                    <a:pt x="234" y="890"/>
                  </a:cubicBezTo>
                  <a:cubicBezTo>
                    <a:pt x="234" y="896"/>
                    <a:pt x="234" y="902"/>
                    <a:pt x="239" y="902"/>
                  </a:cubicBezTo>
                  <a:cubicBezTo>
                    <a:pt x="279" y="902"/>
                    <a:pt x="298" y="902"/>
                    <a:pt x="338" y="902"/>
                  </a:cubicBezTo>
                  <a:cubicBezTo>
                    <a:pt x="427" y="902"/>
                    <a:pt x="451" y="902"/>
                    <a:pt x="538" y="902"/>
                  </a:cubicBezTo>
                  <a:cubicBezTo>
                    <a:pt x="645" y="902"/>
                    <a:pt x="611" y="902"/>
                    <a:pt x="715" y="902"/>
                  </a:cubicBezTo>
                  <a:cubicBezTo>
                    <a:pt x="799" y="902"/>
                    <a:pt x="786" y="902"/>
                    <a:pt x="875" y="902"/>
                  </a:cubicBezTo>
                  <a:cubicBezTo>
                    <a:pt x="894" y="902"/>
                    <a:pt x="922" y="902"/>
                    <a:pt x="940" y="902"/>
                  </a:cubicBezTo>
                  <a:cubicBezTo>
                    <a:pt x="946" y="902"/>
                    <a:pt x="946" y="902"/>
                    <a:pt x="951" y="896"/>
                  </a:cubicBezTo>
                  <a:cubicBezTo>
                    <a:pt x="951" y="896"/>
                    <a:pt x="951" y="896"/>
                    <a:pt x="951" y="890"/>
                  </a:cubicBezTo>
                  <a:cubicBezTo>
                    <a:pt x="951" y="834"/>
                    <a:pt x="951" y="777"/>
                    <a:pt x="951" y="724"/>
                  </a:cubicBezTo>
                  <a:cubicBezTo>
                    <a:pt x="951" y="719"/>
                    <a:pt x="946" y="713"/>
                    <a:pt x="940" y="713"/>
                  </a:cubicBezTo>
                  <a:close/>
                  <a:moveTo>
                    <a:pt x="940" y="405"/>
                  </a:moveTo>
                  <a:cubicBezTo>
                    <a:pt x="903" y="405"/>
                    <a:pt x="888" y="405"/>
                    <a:pt x="844" y="405"/>
                  </a:cubicBezTo>
                  <a:cubicBezTo>
                    <a:pt x="759" y="405"/>
                    <a:pt x="734" y="405"/>
                    <a:pt x="645" y="405"/>
                  </a:cubicBezTo>
                  <a:cubicBezTo>
                    <a:pt x="540" y="405"/>
                    <a:pt x="574" y="405"/>
                    <a:pt x="467" y="405"/>
                  </a:cubicBezTo>
                  <a:cubicBezTo>
                    <a:pt x="386" y="405"/>
                    <a:pt x="394" y="405"/>
                    <a:pt x="316" y="405"/>
                  </a:cubicBezTo>
                  <a:cubicBezTo>
                    <a:pt x="285" y="405"/>
                    <a:pt x="270" y="405"/>
                    <a:pt x="239" y="405"/>
                  </a:cubicBezTo>
                  <a:cubicBezTo>
                    <a:pt x="234" y="405"/>
                    <a:pt x="234" y="411"/>
                    <a:pt x="234" y="418"/>
                  </a:cubicBezTo>
                  <a:cubicBezTo>
                    <a:pt x="234" y="468"/>
                    <a:pt x="234" y="523"/>
                    <a:pt x="234" y="575"/>
                  </a:cubicBezTo>
                  <a:cubicBezTo>
                    <a:pt x="234" y="578"/>
                    <a:pt x="234" y="584"/>
                    <a:pt x="239" y="584"/>
                  </a:cubicBezTo>
                  <a:cubicBezTo>
                    <a:pt x="279" y="584"/>
                    <a:pt x="298" y="584"/>
                    <a:pt x="338" y="584"/>
                  </a:cubicBezTo>
                  <a:cubicBezTo>
                    <a:pt x="427" y="584"/>
                    <a:pt x="451" y="584"/>
                    <a:pt x="538" y="584"/>
                  </a:cubicBezTo>
                  <a:cubicBezTo>
                    <a:pt x="645" y="584"/>
                    <a:pt x="611" y="584"/>
                    <a:pt x="715" y="584"/>
                  </a:cubicBezTo>
                  <a:cubicBezTo>
                    <a:pt x="799" y="584"/>
                    <a:pt x="786" y="584"/>
                    <a:pt x="875" y="584"/>
                  </a:cubicBezTo>
                  <a:cubicBezTo>
                    <a:pt x="894" y="584"/>
                    <a:pt x="922" y="584"/>
                    <a:pt x="940" y="584"/>
                  </a:cubicBezTo>
                  <a:cubicBezTo>
                    <a:pt x="946" y="584"/>
                    <a:pt x="946" y="584"/>
                    <a:pt x="951" y="578"/>
                  </a:cubicBezTo>
                  <a:cubicBezTo>
                    <a:pt x="951" y="578"/>
                    <a:pt x="951" y="578"/>
                    <a:pt x="951" y="575"/>
                  </a:cubicBezTo>
                  <a:cubicBezTo>
                    <a:pt x="951" y="523"/>
                    <a:pt x="951" y="468"/>
                    <a:pt x="951" y="418"/>
                  </a:cubicBezTo>
                  <a:cubicBezTo>
                    <a:pt x="951" y="411"/>
                    <a:pt x="946" y="405"/>
                    <a:pt x="940" y="405"/>
                  </a:cubicBezTo>
                  <a:close/>
                  <a:moveTo>
                    <a:pt x="1125" y="116"/>
                  </a:moveTo>
                  <a:cubicBezTo>
                    <a:pt x="1161" y="144"/>
                    <a:pt x="1192" y="202"/>
                    <a:pt x="1192" y="248"/>
                  </a:cubicBezTo>
                  <a:cubicBezTo>
                    <a:pt x="1192" y="248"/>
                    <a:pt x="1192" y="248"/>
                    <a:pt x="1192" y="2372"/>
                  </a:cubicBezTo>
                  <a:cubicBezTo>
                    <a:pt x="1192" y="2418"/>
                    <a:pt x="1156" y="2454"/>
                    <a:pt x="1109" y="2454"/>
                  </a:cubicBezTo>
                  <a:cubicBezTo>
                    <a:pt x="1109" y="2454"/>
                    <a:pt x="1109" y="2454"/>
                    <a:pt x="82" y="2454"/>
                  </a:cubicBezTo>
                  <a:cubicBezTo>
                    <a:pt x="37" y="2454"/>
                    <a:pt x="0" y="2418"/>
                    <a:pt x="0" y="2372"/>
                  </a:cubicBezTo>
                  <a:cubicBezTo>
                    <a:pt x="0" y="2372"/>
                    <a:pt x="0" y="2372"/>
                    <a:pt x="0" y="248"/>
                  </a:cubicBezTo>
                  <a:cubicBezTo>
                    <a:pt x="0" y="202"/>
                    <a:pt x="31" y="144"/>
                    <a:pt x="68" y="116"/>
                  </a:cubicBezTo>
                  <a:cubicBezTo>
                    <a:pt x="68" y="116"/>
                    <a:pt x="68" y="116"/>
                    <a:pt x="166" y="50"/>
                  </a:cubicBezTo>
                  <a:cubicBezTo>
                    <a:pt x="203" y="22"/>
                    <a:pt x="270" y="0"/>
                    <a:pt x="316" y="0"/>
                  </a:cubicBezTo>
                  <a:cubicBezTo>
                    <a:pt x="316" y="0"/>
                    <a:pt x="316" y="0"/>
                    <a:pt x="875" y="0"/>
                  </a:cubicBezTo>
                  <a:cubicBezTo>
                    <a:pt x="922" y="0"/>
                    <a:pt x="990" y="22"/>
                    <a:pt x="1026" y="50"/>
                  </a:cubicBezTo>
                  <a:cubicBezTo>
                    <a:pt x="1026" y="50"/>
                    <a:pt x="1026" y="50"/>
                    <a:pt x="1125" y="116"/>
                  </a:cubicBezTo>
                  <a:close/>
                  <a:moveTo>
                    <a:pt x="1094" y="2311"/>
                  </a:moveTo>
                  <a:cubicBezTo>
                    <a:pt x="1094" y="2311"/>
                    <a:pt x="1094" y="2311"/>
                    <a:pt x="1094" y="2235"/>
                  </a:cubicBezTo>
                  <a:cubicBezTo>
                    <a:pt x="1063" y="2235"/>
                    <a:pt x="897" y="2235"/>
                    <a:pt x="91" y="2235"/>
                  </a:cubicBezTo>
                  <a:cubicBezTo>
                    <a:pt x="91" y="2235"/>
                    <a:pt x="91" y="2235"/>
                    <a:pt x="91" y="2311"/>
                  </a:cubicBezTo>
                  <a:cubicBezTo>
                    <a:pt x="122" y="2311"/>
                    <a:pt x="288" y="2311"/>
                    <a:pt x="1094" y="2311"/>
                  </a:cubicBezTo>
                  <a:close/>
                  <a:moveTo>
                    <a:pt x="96" y="2067"/>
                  </a:moveTo>
                  <a:cubicBezTo>
                    <a:pt x="96" y="2107"/>
                    <a:pt x="129" y="2141"/>
                    <a:pt x="169" y="2141"/>
                  </a:cubicBezTo>
                  <a:cubicBezTo>
                    <a:pt x="209" y="2141"/>
                    <a:pt x="242" y="2107"/>
                    <a:pt x="242" y="2067"/>
                  </a:cubicBezTo>
                  <a:cubicBezTo>
                    <a:pt x="242" y="2028"/>
                    <a:pt x="209" y="1994"/>
                    <a:pt x="169" y="1994"/>
                  </a:cubicBezTo>
                  <a:cubicBezTo>
                    <a:pt x="129" y="1994"/>
                    <a:pt x="96" y="2028"/>
                    <a:pt x="96" y="2067"/>
                  </a:cubicBezTo>
                  <a:close/>
                  <a:moveTo>
                    <a:pt x="369" y="2067"/>
                  </a:moveTo>
                  <a:cubicBezTo>
                    <a:pt x="369" y="2107"/>
                    <a:pt x="400" y="2141"/>
                    <a:pt x="442" y="2141"/>
                  </a:cubicBezTo>
                  <a:cubicBezTo>
                    <a:pt x="482" y="2141"/>
                    <a:pt x="515" y="2107"/>
                    <a:pt x="515" y="2067"/>
                  </a:cubicBezTo>
                  <a:cubicBezTo>
                    <a:pt x="515" y="2028"/>
                    <a:pt x="482" y="1994"/>
                    <a:pt x="442" y="1994"/>
                  </a:cubicBezTo>
                  <a:cubicBezTo>
                    <a:pt x="400" y="1994"/>
                    <a:pt x="369" y="2028"/>
                    <a:pt x="369" y="2067"/>
                  </a:cubicBezTo>
                  <a:close/>
                  <a:moveTo>
                    <a:pt x="1094" y="1880"/>
                  </a:moveTo>
                  <a:cubicBezTo>
                    <a:pt x="1094" y="1880"/>
                    <a:pt x="1094" y="1880"/>
                    <a:pt x="1094" y="1798"/>
                  </a:cubicBezTo>
                  <a:cubicBezTo>
                    <a:pt x="1063" y="1798"/>
                    <a:pt x="897" y="1798"/>
                    <a:pt x="91" y="1798"/>
                  </a:cubicBezTo>
                  <a:cubicBezTo>
                    <a:pt x="91" y="1798"/>
                    <a:pt x="91" y="1798"/>
                    <a:pt x="91" y="1880"/>
                  </a:cubicBezTo>
                  <a:cubicBezTo>
                    <a:pt x="122" y="1880"/>
                    <a:pt x="288" y="1880"/>
                    <a:pt x="1094" y="1880"/>
                  </a:cubicBezTo>
                  <a:close/>
                  <a:moveTo>
                    <a:pt x="1094" y="1584"/>
                  </a:moveTo>
                  <a:cubicBezTo>
                    <a:pt x="1094" y="1584"/>
                    <a:pt x="1094" y="1584"/>
                    <a:pt x="1094" y="1584"/>
                  </a:cubicBezTo>
                  <a:cubicBezTo>
                    <a:pt x="1094" y="346"/>
                    <a:pt x="1094" y="346"/>
                    <a:pt x="1094" y="346"/>
                  </a:cubicBezTo>
                  <a:cubicBezTo>
                    <a:pt x="1094" y="301"/>
                    <a:pt x="1057" y="263"/>
                    <a:pt x="1010" y="263"/>
                  </a:cubicBezTo>
                  <a:cubicBezTo>
                    <a:pt x="1010" y="263"/>
                    <a:pt x="1010" y="263"/>
                    <a:pt x="175" y="263"/>
                  </a:cubicBezTo>
                  <a:cubicBezTo>
                    <a:pt x="129" y="263"/>
                    <a:pt x="91" y="301"/>
                    <a:pt x="91" y="346"/>
                  </a:cubicBezTo>
                  <a:cubicBezTo>
                    <a:pt x="91" y="346"/>
                    <a:pt x="91" y="346"/>
                    <a:pt x="91" y="1584"/>
                  </a:cubicBezTo>
                  <a:cubicBezTo>
                    <a:pt x="91" y="1629"/>
                    <a:pt x="113" y="1667"/>
                    <a:pt x="141" y="1667"/>
                  </a:cubicBezTo>
                  <a:cubicBezTo>
                    <a:pt x="141" y="1667"/>
                    <a:pt x="141" y="1667"/>
                    <a:pt x="156" y="1667"/>
                  </a:cubicBezTo>
                  <a:cubicBezTo>
                    <a:pt x="251" y="1667"/>
                    <a:pt x="344" y="1667"/>
                    <a:pt x="439" y="1667"/>
                  </a:cubicBezTo>
                  <a:cubicBezTo>
                    <a:pt x="562" y="1667"/>
                    <a:pt x="546" y="1667"/>
                    <a:pt x="664" y="1667"/>
                  </a:cubicBezTo>
                  <a:cubicBezTo>
                    <a:pt x="771" y="1667"/>
                    <a:pt x="875" y="1667"/>
                    <a:pt x="976" y="1667"/>
                  </a:cubicBezTo>
                  <a:cubicBezTo>
                    <a:pt x="1016" y="1667"/>
                    <a:pt x="1016" y="1667"/>
                    <a:pt x="1016" y="1667"/>
                  </a:cubicBezTo>
                  <a:cubicBezTo>
                    <a:pt x="1060" y="1667"/>
                    <a:pt x="1094" y="1629"/>
                    <a:pt x="1094" y="15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45" name="Group 44"/>
          <p:cNvGrpSpPr/>
          <p:nvPr/>
        </p:nvGrpSpPr>
        <p:grpSpPr>
          <a:xfrm>
            <a:off x="274701" y="2607711"/>
            <a:ext cx="7223682" cy="1222465"/>
            <a:chOff x="274701" y="2607711"/>
            <a:chExt cx="7223682" cy="1222465"/>
          </a:xfrm>
        </p:grpSpPr>
        <p:sp>
          <p:nvSpPr>
            <p:cNvPr id="7" name="TextBox 6"/>
            <p:cNvSpPr txBox="1"/>
            <p:nvPr/>
          </p:nvSpPr>
          <p:spPr>
            <a:xfrm>
              <a:off x="274701" y="2716024"/>
              <a:ext cx="6628877" cy="1005840"/>
            </a:xfrm>
            <a:prstGeom prst="rect">
              <a:avLst/>
            </a:prstGeom>
            <a:solidFill>
              <a:schemeClr val="bg1">
                <a:lumMod val="95000"/>
              </a:schemeClr>
            </a:solidFill>
            <a:ln>
              <a:noFill/>
            </a:ln>
          </p:spPr>
          <p:txBody>
            <a:bodyPr wrap="square" lIns="146304" tIns="91440" rIns="146304" bIns="91440" rtlCol="0">
              <a:noAutofit/>
            </a:bodyPr>
            <a:lstStyle/>
            <a:p>
              <a:r>
                <a:rPr lang="en-US" sz="2400" dirty="0">
                  <a:gradFill>
                    <a:gsLst>
                      <a:gs pos="3540">
                        <a:schemeClr val="accent2"/>
                      </a:gs>
                      <a:gs pos="17500">
                        <a:schemeClr val="accent2"/>
                      </a:gs>
                    </a:gsLst>
                    <a:lin ang="5400000" scaled="1"/>
                  </a:gradFill>
                </a:rPr>
                <a:t>AZRCamp-DC.contoso.com</a:t>
              </a:r>
            </a:p>
            <a:p>
              <a:r>
                <a:rPr lang="en-US" sz="2000" dirty="0">
                  <a:gradFill>
                    <a:gsLst>
                      <a:gs pos="63750">
                        <a:srgbClr val="505050"/>
                      </a:gs>
                      <a:gs pos="35000">
                        <a:srgbClr val="505050"/>
                      </a:gs>
                    </a:gsLst>
                    <a:lin ang="5400000" scaled="1"/>
                  </a:gradFill>
                </a:rPr>
                <a:t>(Windows Server 2012 R2; domain controller, DNS)</a:t>
              </a:r>
            </a:p>
          </p:txBody>
        </p:sp>
        <p:sp>
          <p:nvSpPr>
            <p:cNvPr id="26" name="Freeform 5"/>
            <p:cNvSpPr>
              <a:spLocks noEditPoints="1"/>
            </p:cNvSpPr>
            <p:nvPr/>
          </p:nvSpPr>
          <p:spPr bwMode="auto">
            <a:xfrm>
              <a:off x="6903579" y="2607711"/>
              <a:ext cx="594804" cy="1222465"/>
            </a:xfrm>
            <a:custGeom>
              <a:avLst/>
              <a:gdLst>
                <a:gd name="T0" fmla="*/ 951 w 1192"/>
                <a:gd name="T1" fmla="*/ 1345 h 2454"/>
                <a:gd name="T2" fmla="*/ 951 w 1192"/>
                <a:gd name="T3" fmla="*/ 1516 h 2454"/>
                <a:gd name="T4" fmla="*/ 875 w 1192"/>
                <a:gd name="T5" fmla="*/ 1522 h 2454"/>
                <a:gd name="T6" fmla="*/ 538 w 1192"/>
                <a:gd name="T7" fmla="*/ 1522 h 2454"/>
                <a:gd name="T8" fmla="*/ 239 w 1192"/>
                <a:gd name="T9" fmla="*/ 1522 h 2454"/>
                <a:gd name="T10" fmla="*/ 234 w 1192"/>
                <a:gd name="T11" fmla="*/ 1345 h 2454"/>
                <a:gd name="T12" fmla="*/ 316 w 1192"/>
                <a:gd name="T13" fmla="*/ 1331 h 2454"/>
                <a:gd name="T14" fmla="*/ 645 w 1192"/>
                <a:gd name="T15" fmla="*/ 1331 h 2454"/>
                <a:gd name="T16" fmla="*/ 940 w 1192"/>
                <a:gd name="T17" fmla="*/ 1331 h 2454"/>
                <a:gd name="T18" fmla="*/ 844 w 1192"/>
                <a:gd name="T19" fmla="*/ 1019 h 2454"/>
                <a:gd name="T20" fmla="*/ 467 w 1192"/>
                <a:gd name="T21" fmla="*/ 1019 h 2454"/>
                <a:gd name="T22" fmla="*/ 239 w 1192"/>
                <a:gd name="T23" fmla="*/ 1019 h 2454"/>
                <a:gd name="T24" fmla="*/ 234 w 1192"/>
                <a:gd name="T25" fmla="*/ 1196 h 2454"/>
                <a:gd name="T26" fmla="*/ 338 w 1192"/>
                <a:gd name="T27" fmla="*/ 1210 h 2454"/>
                <a:gd name="T28" fmla="*/ 715 w 1192"/>
                <a:gd name="T29" fmla="*/ 1210 h 2454"/>
                <a:gd name="T30" fmla="*/ 940 w 1192"/>
                <a:gd name="T31" fmla="*/ 1210 h 2454"/>
                <a:gd name="T32" fmla="*/ 951 w 1192"/>
                <a:gd name="T33" fmla="*/ 1196 h 2454"/>
                <a:gd name="T34" fmla="*/ 940 w 1192"/>
                <a:gd name="T35" fmla="*/ 1019 h 2454"/>
                <a:gd name="T36" fmla="*/ 844 w 1192"/>
                <a:gd name="T37" fmla="*/ 713 h 2454"/>
                <a:gd name="T38" fmla="*/ 467 w 1192"/>
                <a:gd name="T39" fmla="*/ 713 h 2454"/>
                <a:gd name="T40" fmla="*/ 239 w 1192"/>
                <a:gd name="T41" fmla="*/ 713 h 2454"/>
                <a:gd name="T42" fmla="*/ 234 w 1192"/>
                <a:gd name="T43" fmla="*/ 890 h 2454"/>
                <a:gd name="T44" fmla="*/ 338 w 1192"/>
                <a:gd name="T45" fmla="*/ 902 h 2454"/>
                <a:gd name="T46" fmla="*/ 715 w 1192"/>
                <a:gd name="T47" fmla="*/ 902 h 2454"/>
                <a:gd name="T48" fmla="*/ 940 w 1192"/>
                <a:gd name="T49" fmla="*/ 902 h 2454"/>
                <a:gd name="T50" fmla="*/ 951 w 1192"/>
                <a:gd name="T51" fmla="*/ 890 h 2454"/>
                <a:gd name="T52" fmla="*/ 940 w 1192"/>
                <a:gd name="T53" fmla="*/ 713 h 2454"/>
                <a:gd name="T54" fmla="*/ 844 w 1192"/>
                <a:gd name="T55" fmla="*/ 405 h 2454"/>
                <a:gd name="T56" fmla="*/ 467 w 1192"/>
                <a:gd name="T57" fmla="*/ 405 h 2454"/>
                <a:gd name="T58" fmla="*/ 239 w 1192"/>
                <a:gd name="T59" fmla="*/ 405 h 2454"/>
                <a:gd name="T60" fmla="*/ 234 w 1192"/>
                <a:gd name="T61" fmla="*/ 575 h 2454"/>
                <a:gd name="T62" fmla="*/ 338 w 1192"/>
                <a:gd name="T63" fmla="*/ 584 h 2454"/>
                <a:gd name="T64" fmla="*/ 715 w 1192"/>
                <a:gd name="T65" fmla="*/ 584 h 2454"/>
                <a:gd name="T66" fmla="*/ 940 w 1192"/>
                <a:gd name="T67" fmla="*/ 584 h 2454"/>
                <a:gd name="T68" fmla="*/ 951 w 1192"/>
                <a:gd name="T69" fmla="*/ 575 h 2454"/>
                <a:gd name="T70" fmla="*/ 940 w 1192"/>
                <a:gd name="T71" fmla="*/ 405 h 2454"/>
                <a:gd name="T72" fmla="*/ 1192 w 1192"/>
                <a:gd name="T73" fmla="*/ 248 h 2454"/>
                <a:gd name="T74" fmla="*/ 1109 w 1192"/>
                <a:gd name="T75" fmla="*/ 2454 h 2454"/>
                <a:gd name="T76" fmla="*/ 0 w 1192"/>
                <a:gd name="T77" fmla="*/ 2372 h 2454"/>
                <a:gd name="T78" fmla="*/ 68 w 1192"/>
                <a:gd name="T79" fmla="*/ 116 h 2454"/>
                <a:gd name="T80" fmla="*/ 316 w 1192"/>
                <a:gd name="T81" fmla="*/ 0 h 2454"/>
                <a:gd name="T82" fmla="*/ 1026 w 1192"/>
                <a:gd name="T83" fmla="*/ 50 h 2454"/>
                <a:gd name="T84" fmla="*/ 1094 w 1192"/>
                <a:gd name="T85" fmla="*/ 2311 h 2454"/>
                <a:gd name="T86" fmla="*/ 91 w 1192"/>
                <a:gd name="T87" fmla="*/ 2235 h 2454"/>
                <a:gd name="T88" fmla="*/ 1094 w 1192"/>
                <a:gd name="T89" fmla="*/ 2311 h 2454"/>
                <a:gd name="T90" fmla="*/ 169 w 1192"/>
                <a:gd name="T91" fmla="*/ 2141 h 2454"/>
                <a:gd name="T92" fmla="*/ 169 w 1192"/>
                <a:gd name="T93" fmla="*/ 1994 h 2454"/>
                <a:gd name="T94" fmla="*/ 369 w 1192"/>
                <a:gd name="T95" fmla="*/ 2067 h 2454"/>
                <a:gd name="T96" fmla="*/ 515 w 1192"/>
                <a:gd name="T97" fmla="*/ 2067 h 2454"/>
                <a:gd name="T98" fmla="*/ 369 w 1192"/>
                <a:gd name="T99" fmla="*/ 2067 h 2454"/>
                <a:gd name="T100" fmla="*/ 1094 w 1192"/>
                <a:gd name="T101" fmla="*/ 1798 h 2454"/>
                <a:gd name="T102" fmla="*/ 91 w 1192"/>
                <a:gd name="T103" fmla="*/ 1880 h 2454"/>
                <a:gd name="T104" fmla="*/ 1094 w 1192"/>
                <a:gd name="T105" fmla="*/ 1584 h 2454"/>
                <a:gd name="T106" fmla="*/ 1094 w 1192"/>
                <a:gd name="T107" fmla="*/ 346 h 2454"/>
                <a:gd name="T108" fmla="*/ 175 w 1192"/>
                <a:gd name="T109" fmla="*/ 263 h 2454"/>
                <a:gd name="T110" fmla="*/ 91 w 1192"/>
                <a:gd name="T111" fmla="*/ 1584 h 2454"/>
                <a:gd name="T112" fmla="*/ 156 w 1192"/>
                <a:gd name="T113" fmla="*/ 1667 h 2454"/>
                <a:gd name="T114" fmla="*/ 664 w 1192"/>
                <a:gd name="T115" fmla="*/ 1667 h 2454"/>
                <a:gd name="T116" fmla="*/ 1016 w 1192"/>
                <a:gd name="T117" fmla="*/ 1667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2454">
                  <a:moveTo>
                    <a:pt x="940" y="1331"/>
                  </a:moveTo>
                  <a:cubicBezTo>
                    <a:pt x="946" y="1331"/>
                    <a:pt x="951" y="1339"/>
                    <a:pt x="951" y="1345"/>
                  </a:cubicBezTo>
                  <a:cubicBezTo>
                    <a:pt x="951" y="1399"/>
                    <a:pt x="951" y="1457"/>
                    <a:pt x="951" y="1513"/>
                  </a:cubicBezTo>
                  <a:cubicBezTo>
                    <a:pt x="951" y="1513"/>
                    <a:pt x="951" y="1513"/>
                    <a:pt x="951" y="1516"/>
                  </a:cubicBezTo>
                  <a:cubicBezTo>
                    <a:pt x="946" y="1522"/>
                    <a:pt x="946" y="1522"/>
                    <a:pt x="940" y="1522"/>
                  </a:cubicBezTo>
                  <a:cubicBezTo>
                    <a:pt x="922" y="1522"/>
                    <a:pt x="894" y="1522"/>
                    <a:pt x="875" y="1522"/>
                  </a:cubicBezTo>
                  <a:cubicBezTo>
                    <a:pt x="786" y="1522"/>
                    <a:pt x="799" y="1522"/>
                    <a:pt x="715" y="1522"/>
                  </a:cubicBezTo>
                  <a:cubicBezTo>
                    <a:pt x="611" y="1522"/>
                    <a:pt x="645" y="1522"/>
                    <a:pt x="538" y="1522"/>
                  </a:cubicBezTo>
                  <a:cubicBezTo>
                    <a:pt x="451" y="1522"/>
                    <a:pt x="427" y="1522"/>
                    <a:pt x="338" y="1522"/>
                  </a:cubicBezTo>
                  <a:cubicBezTo>
                    <a:pt x="298" y="1522"/>
                    <a:pt x="279" y="1522"/>
                    <a:pt x="239" y="1522"/>
                  </a:cubicBezTo>
                  <a:cubicBezTo>
                    <a:pt x="234" y="1522"/>
                    <a:pt x="234" y="1513"/>
                    <a:pt x="234" y="1513"/>
                  </a:cubicBezTo>
                  <a:cubicBezTo>
                    <a:pt x="234" y="1457"/>
                    <a:pt x="234" y="1399"/>
                    <a:pt x="234" y="1345"/>
                  </a:cubicBezTo>
                  <a:cubicBezTo>
                    <a:pt x="234" y="1339"/>
                    <a:pt x="234" y="1331"/>
                    <a:pt x="239" y="1331"/>
                  </a:cubicBezTo>
                  <a:cubicBezTo>
                    <a:pt x="270" y="1331"/>
                    <a:pt x="285" y="1331"/>
                    <a:pt x="316" y="1331"/>
                  </a:cubicBezTo>
                  <a:cubicBezTo>
                    <a:pt x="394" y="1331"/>
                    <a:pt x="386" y="1331"/>
                    <a:pt x="467" y="1331"/>
                  </a:cubicBezTo>
                  <a:cubicBezTo>
                    <a:pt x="574" y="1331"/>
                    <a:pt x="540" y="1331"/>
                    <a:pt x="645" y="1331"/>
                  </a:cubicBezTo>
                  <a:cubicBezTo>
                    <a:pt x="734" y="1331"/>
                    <a:pt x="759" y="1331"/>
                    <a:pt x="844" y="1331"/>
                  </a:cubicBezTo>
                  <a:cubicBezTo>
                    <a:pt x="888" y="1331"/>
                    <a:pt x="903" y="1331"/>
                    <a:pt x="940" y="1331"/>
                  </a:cubicBezTo>
                  <a:close/>
                  <a:moveTo>
                    <a:pt x="940" y="1019"/>
                  </a:moveTo>
                  <a:cubicBezTo>
                    <a:pt x="903" y="1019"/>
                    <a:pt x="888" y="1019"/>
                    <a:pt x="844" y="1019"/>
                  </a:cubicBezTo>
                  <a:cubicBezTo>
                    <a:pt x="759" y="1019"/>
                    <a:pt x="734" y="1019"/>
                    <a:pt x="645" y="1019"/>
                  </a:cubicBezTo>
                  <a:cubicBezTo>
                    <a:pt x="540" y="1019"/>
                    <a:pt x="574" y="1019"/>
                    <a:pt x="467" y="1019"/>
                  </a:cubicBezTo>
                  <a:cubicBezTo>
                    <a:pt x="386" y="1019"/>
                    <a:pt x="394" y="1019"/>
                    <a:pt x="316" y="1019"/>
                  </a:cubicBezTo>
                  <a:cubicBezTo>
                    <a:pt x="285" y="1019"/>
                    <a:pt x="270" y="1019"/>
                    <a:pt x="239" y="1019"/>
                  </a:cubicBezTo>
                  <a:cubicBezTo>
                    <a:pt x="234" y="1019"/>
                    <a:pt x="234" y="1025"/>
                    <a:pt x="234" y="1031"/>
                  </a:cubicBezTo>
                  <a:cubicBezTo>
                    <a:pt x="234" y="1084"/>
                    <a:pt x="234" y="1145"/>
                    <a:pt x="234" y="1196"/>
                  </a:cubicBezTo>
                  <a:cubicBezTo>
                    <a:pt x="234" y="1204"/>
                    <a:pt x="234" y="1210"/>
                    <a:pt x="239" y="1210"/>
                  </a:cubicBezTo>
                  <a:cubicBezTo>
                    <a:pt x="279" y="1210"/>
                    <a:pt x="298" y="1210"/>
                    <a:pt x="338" y="1210"/>
                  </a:cubicBezTo>
                  <a:cubicBezTo>
                    <a:pt x="427" y="1210"/>
                    <a:pt x="451" y="1210"/>
                    <a:pt x="538" y="1210"/>
                  </a:cubicBezTo>
                  <a:cubicBezTo>
                    <a:pt x="645" y="1210"/>
                    <a:pt x="611" y="1210"/>
                    <a:pt x="715" y="1210"/>
                  </a:cubicBezTo>
                  <a:cubicBezTo>
                    <a:pt x="799" y="1210"/>
                    <a:pt x="786" y="1210"/>
                    <a:pt x="875" y="1210"/>
                  </a:cubicBezTo>
                  <a:cubicBezTo>
                    <a:pt x="894" y="1210"/>
                    <a:pt x="922" y="1210"/>
                    <a:pt x="940" y="1210"/>
                  </a:cubicBezTo>
                  <a:cubicBezTo>
                    <a:pt x="946" y="1210"/>
                    <a:pt x="946" y="1210"/>
                    <a:pt x="951" y="1210"/>
                  </a:cubicBezTo>
                  <a:cubicBezTo>
                    <a:pt x="951" y="1204"/>
                    <a:pt x="951" y="1204"/>
                    <a:pt x="951" y="1196"/>
                  </a:cubicBezTo>
                  <a:cubicBezTo>
                    <a:pt x="951" y="1145"/>
                    <a:pt x="951" y="1084"/>
                    <a:pt x="951" y="1031"/>
                  </a:cubicBezTo>
                  <a:cubicBezTo>
                    <a:pt x="951" y="1025"/>
                    <a:pt x="946" y="1019"/>
                    <a:pt x="940" y="1019"/>
                  </a:cubicBezTo>
                  <a:close/>
                  <a:moveTo>
                    <a:pt x="940" y="713"/>
                  </a:moveTo>
                  <a:cubicBezTo>
                    <a:pt x="903" y="713"/>
                    <a:pt x="888" y="713"/>
                    <a:pt x="844" y="713"/>
                  </a:cubicBezTo>
                  <a:cubicBezTo>
                    <a:pt x="759" y="713"/>
                    <a:pt x="734" y="713"/>
                    <a:pt x="645" y="713"/>
                  </a:cubicBezTo>
                  <a:cubicBezTo>
                    <a:pt x="540" y="713"/>
                    <a:pt x="574" y="713"/>
                    <a:pt x="467" y="713"/>
                  </a:cubicBezTo>
                  <a:cubicBezTo>
                    <a:pt x="386" y="713"/>
                    <a:pt x="394" y="713"/>
                    <a:pt x="316" y="713"/>
                  </a:cubicBezTo>
                  <a:cubicBezTo>
                    <a:pt x="285" y="713"/>
                    <a:pt x="270" y="713"/>
                    <a:pt x="239" y="713"/>
                  </a:cubicBezTo>
                  <a:cubicBezTo>
                    <a:pt x="234" y="713"/>
                    <a:pt x="234" y="719"/>
                    <a:pt x="234" y="724"/>
                  </a:cubicBezTo>
                  <a:cubicBezTo>
                    <a:pt x="234" y="777"/>
                    <a:pt x="234" y="834"/>
                    <a:pt x="234" y="890"/>
                  </a:cubicBezTo>
                  <a:cubicBezTo>
                    <a:pt x="234" y="896"/>
                    <a:pt x="234" y="902"/>
                    <a:pt x="239" y="902"/>
                  </a:cubicBezTo>
                  <a:cubicBezTo>
                    <a:pt x="279" y="902"/>
                    <a:pt x="298" y="902"/>
                    <a:pt x="338" y="902"/>
                  </a:cubicBezTo>
                  <a:cubicBezTo>
                    <a:pt x="427" y="902"/>
                    <a:pt x="451" y="902"/>
                    <a:pt x="538" y="902"/>
                  </a:cubicBezTo>
                  <a:cubicBezTo>
                    <a:pt x="645" y="902"/>
                    <a:pt x="611" y="902"/>
                    <a:pt x="715" y="902"/>
                  </a:cubicBezTo>
                  <a:cubicBezTo>
                    <a:pt x="799" y="902"/>
                    <a:pt x="786" y="902"/>
                    <a:pt x="875" y="902"/>
                  </a:cubicBezTo>
                  <a:cubicBezTo>
                    <a:pt x="894" y="902"/>
                    <a:pt x="922" y="902"/>
                    <a:pt x="940" y="902"/>
                  </a:cubicBezTo>
                  <a:cubicBezTo>
                    <a:pt x="946" y="902"/>
                    <a:pt x="946" y="902"/>
                    <a:pt x="951" y="896"/>
                  </a:cubicBezTo>
                  <a:cubicBezTo>
                    <a:pt x="951" y="896"/>
                    <a:pt x="951" y="896"/>
                    <a:pt x="951" y="890"/>
                  </a:cubicBezTo>
                  <a:cubicBezTo>
                    <a:pt x="951" y="834"/>
                    <a:pt x="951" y="777"/>
                    <a:pt x="951" y="724"/>
                  </a:cubicBezTo>
                  <a:cubicBezTo>
                    <a:pt x="951" y="719"/>
                    <a:pt x="946" y="713"/>
                    <a:pt x="940" y="713"/>
                  </a:cubicBezTo>
                  <a:close/>
                  <a:moveTo>
                    <a:pt x="940" y="405"/>
                  </a:moveTo>
                  <a:cubicBezTo>
                    <a:pt x="903" y="405"/>
                    <a:pt x="888" y="405"/>
                    <a:pt x="844" y="405"/>
                  </a:cubicBezTo>
                  <a:cubicBezTo>
                    <a:pt x="759" y="405"/>
                    <a:pt x="734" y="405"/>
                    <a:pt x="645" y="405"/>
                  </a:cubicBezTo>
                  <a:cubicBezTo>
                    <a:pt x="540" y="405"/>
                    <a:pt x="574" y="405"/>
                    <a:pt x="467" y="405"/>
                  </a:cubicBezTo>
                  <a:cubicBezTo>
                    <a:pt x="386" y="405"/>
                    <a:pt x="394" y="405"/>
                    <a:pt x="316" y="405"/>
                  </a:cubicBezTo>
                  <a:cubicBezTo>
                    <a:pt x="285" y="405"/>
                    <a:pt x="270" y="405"/>
                    <a:pt x="239" y="405"/>
                  </a:cubicBezTo>
                  <a:cubicBezTo>
                    <a:pt x="234" y="405"/>
                    <a:pt x="234" y="411"/>
                    <a:pt x="234" y="418"/>
                  </a:cubicBezTo>
                  <a:cubicBezTo>
                    <a:pt x="234" y="468"/>
                    <a:pt x="234" y="523"/>
                    <a:pt x="234" y="575"/>
                  </a:cubicBezTo>
                  <a:cubicBezTo>
                    <a:pt x="234" y="578"/>
                    <a:pt x="234" y="584"/>
                    <a:pt x="239" y="584"/>
                  </a:cubicBezTo>
                  <a:cubicBezTo>
                    <a:pt x="279" y="584"/>
                    <a:pt x="298" y="584"/>
                    <a:pt x="338" y="584"/>
                  </a:cubicBezTo>
                  <a:cubicBezTo>
                    <a:pt x="427" y="584"/>
                    <a:pt x="451" y="584"/>
                    <a:pt x="538" y="584"/>
                  </a:cubicBezTo>
                  <a:cubicBezTo>
                    <a:pt x="645" y="584"/>
                    <a:pt x="611" y="584"/>
                    <a:pt x="715" y="584"/>
                  </a:cubicBezTo>
                  <a:cubicBezTo>
                    <a:pt x="799" y="584"/>
                    <a:pt x="786" y="584"/>
                    <a:pt x="875" y="584"/>
                  </a:cubicBezTo>
                  <a:cubicBezTo>
                    <a:pt x="894" y="584"/>
                    <a:pt x="922" y="584"/>
                    <a:pt x="940" y="584"/>
                  </a:cubicBezTo>
                  <a:cubicBezTo>
                    <a:pt x="946" y="584"/>
                    <a:pt x="946" y="584"/>
                    <a:pt x="951" y="578"/>
                  </a:cubicBezTo>
                  <a:cubicBezTo>
                    <a:pt x="951" y="578"/>
                    <a:pt x="951" y="578"/>
                    <a:pt x="951" y="575"/>
                  </a:cubicBezTo>
                  <a:cubicBezTo>
                    <a:pt x="951" y="523"/>
                    <a:pt x="951" y="468"/>
                    <a:pt x="951" y="418"/>
                  </a:cubicBezTo>
                  <a:cubicBezTo>
                    <a:pt x="951" y="411"/>
                    <a:pt x="946" y="405"/>
                    <a:pt x="940" y="405"/>
                  </a:cubicBezTo>
                  <a:close/>
                  <a:moveTo>
                    <a:pt x="1125" y="116"/>
                  </a:moveTo>
                  <a:cubicBezTo>
                    <a:pt x="1161" y="144"/>
                    <a:pt x="1192" y="202"/>
                    <a:pt x="1192" y="248"/>
                  </a:cubicBezTo>
                  <a:cubicBezTo>
                    <a:pt x="1192" y="248"/>
                    <a:pt x="1192" y="248"/>
                    <a:pt x="1192" y="2372"/>
                  </a:cubicBezTo>
                  <a:cubicBezTo>
                    <a:pt x="1192" y="2418"/>
                    <a:pt x="1156" y="2454"/>
                    <a:pt x="1109" y="2454"/>
                  </a:cubicBezTo>
                  <a:cubicBezTo>
                    <a:pt x="1109" y="2454"/>
                    <a:pt x="1109" y="2454"/>
                    <a:pt x="82" y="2454"/>
                  </a:cubicBezTo>
                  <a:cubicBezTo>
                    <a:pt x="37" y="2454"/>
                    <a:pt x="0" y="2418"/>
                    <a:pt x="0" y="2372"/>
                  </a:cubicBezTo>
                  <a:cubicBezTo>
                    <a:pt x="0" y="2372"/>
                    <a:pt x="0" y="2372"/>
                    <a:pt x="0" y="248"/>
                  </a:cubicBezTo>
                  <a:cubicBezTo>
                    <a:pt x="0" y="202"/>
                    <a:pt x="31" y="144"/>
                    <a:pt x="68" y="116"/>
                  </a:cubicBezTo>
                  <a:cubicBezTo>
                    <a:pt x="68" y="116"/>
                    <a:pt x="68" y="116"/>
                    <a:pt x="166" y="50"/>
                  </a:cubicBezTo>
                  <a:cubicBezTo>
                    <a:pt x="203" y="22"/>
                    <a:pt x="270" y="0"/>
                    <a:pt x="316" y="0"/>
                  </a:cubicBezTo>
                  <a:cubicBezTo>
                    <a:pt x="316" y="0"/>
                    <a:pt x="316" y="0"/>
                    <a:pt x="875" y="0"/>
                  </a:cubicBezTo>
                  <a:cubicBezTo>
                    <a:pt x="922" y="0"/>
                    <a:pt x="990" y="22"/>
                    <a:pt x="1026" y="50"/>
                  </a:cubicBezTo>
                  <a:cubicBezTo>
                    <a:pt x="1026" y="50"/>
                    <a:pt x="1026" y="50"/>
                    <a:pt x="1125" y="116"/>
                  </a:cubicBezTo>
                  <a:close/>
                  <a:moveTo>
                    <a:pt x="1094" y="2311"/>
                  </a:moveTo>
                  <a:cubicBezTo>
                    <a:pt x="1094" y="2311"/>
                    <a:pt x="1094" y="2311"/>
                    <a:pt x="1094" y="2235"/>
                  </a:cubicBezTo>
                  <a:cubicBezTo>
                    <a:pt x="1063" y="2235"/>
                    <a:pt x="897" y="2235"/>
                    <a:pt x="91" y="2235"/>
                  </a:cubicBezTo>
                  <a:cubicBezTo>
                    <a:pt x="91" y="2235"/>
                    <a:pt x="91" y="2235"/>
                    <a:pt x="91" y="2311"/>
                  </a:cubicBezTo>
                  <a:cubicBezTo>
                    <a:pt x="122" y="2311"/>
                    <a:pt x="288" y="2311"/>
                    <a:pt x="1094" y="2311"/>
                  </a:cubicBezTo>
                  <a:close/>
                  <a:moveTo>
                    <a:pt x="96" y="2067"/>
                  </a:moveTo>
                  <a:cubicBezTo>
                    <a:pt x="96" y="2107"/>
                    <a:pt x="129" y="2141"/>
                    <a:pt x="169" y="2141"/>
                  </a:cubicBezTo>
                  <a:cubicBezTo>
                    <a:pt x="209" y="2141"/>
                    <a:pt x="242" y="2107"/>
                    <a:pt x="242" y="2067"/>
                  </a:cubicBezTo>
                  <a:cubicBezTo>
                    <a:pt x="242" y="2028"/>
                    <a:pt x="209" y="1994"/>
                    <a:pt x="169" y="1994"/>
                  </a:cubicBezTo>
                  <a:cubicBezTo>
                    <a:pt x="129" y="1994"/>
                    <a:pt x="96" y="2028"/>
                    <a:pt x="96" y="2067"/>
                  </a:cubicBezTo>
                  <a:close/>
                  <a:moveTo>
                    <a:pt x="369" y="2067"/>
                  </a:moveTo>
                  <a:cubicBezTo>
                    <a:pt x="369" y="2107"/>
                    <a:pt x="400" y="2141"/>
                    <a:pt x="442" y="2141"/>
                  </a:cubicBezTo>
                  <a:cubicBezTo>
                    <a:pt x="482" y="2141"/>
                    <a:pt x="515" y="2107"/>
                    <a:pt x="515" y="2067"/>
                  </a:cubicBezTo>
                  <a:cubicBezTo>
                    <a:pt x="515" y="2028"/>
                    <a:pt x="482" y="1994"/>
                    <a:pt x="442" y="1994"/>
                  </a:cubicBezTo>
                  <a:cubicBezTo>
                    <a:pt x="400" y="1994"/>
                    <a:pt x="369" y="2028"/>
                    <a:pt x="369" y="2067"/>
                  </a:cubicBezTo>
                  <a:close/>
                  <a:moveTo>
                    <a:pt x="1094" y="1880"/>
                  </a:moveTo>
                  <a:cubicBezTo>
                    <a:pt x="1094" y="1880"/>
                    <a:pt x="1094" y="1880"/>
                    <a:pt x="1094" y="1798"/>
                  </a:cubicBezTo>
                  <a:cubicBezTo>
                    <a:pt x="1063" y="1798"/>
                    <a:pt x="897" y="1798"/>
                    <a:pt x="91" y="1798"/>
                  </a:cubicBezTo>
                  <a:cubicBezTo>
                    <a:pt x="91" y="1798"/>
                    <a:pt x="91" y="1798"/>
                    <a:pt x="91" y="1880"/>
                  </a:cubicBezTo>
                  <a:cubicBezTo>
                    <a:pt x="122" y="1880"/>
                    <a:pt x="288" y="1880"/>
                    <a:pt x="1094" y="1880"/>
                  </a:cubicBezTo>
                  <a:close/>
                  <a:moveTo>
                    <a:pt x="1094" y="1584"/>
                  </a:moveTo>
                  <a:cubicBezTo>
                    <a:pt x="1094" y="1584"/>
                    <a:pt x="1094" y="1584"/>
                    <a:pt x="1094" y="1584"/>
                  </a:cubicBezTo>
                  <a:cubicBezTo>
                    <a:pt x="1094" y="346"/>
                    <a:pt x="1094" y="346"/>
                    <a:pt x="1094" y="346"/>
                  </a:cubicBezTo>
                  <a:cubicBezTo>
                    <a:pt x="1094" y="301"/>
                    <a:pt x="1057" y="263"/>
                    <a:pt x="1010" y="263"/>
                  </a:cubicBezTo>
                  <a:cubicBezTo>
                    <a:pt x="1010" y="263"/>
                    <a:pt x="1010" y="263"/>
                    <a:pt x="175" y="263"/>
                  </a:cubicBezTo>
                  <a:cubicBezTo>
                    <a:pt x="129" y="263"/>
                    <a:pt x="91" y="301"/>
                    <a:pt x="91" y="346"/>
                  </a:cubicBezTo>
                  <a:cubicBezTo>
                    <a:pt x="91" y="346"/>
                    <a:pt x="91" y="346"/>
                    <a:pt x="91" y="1584"/>
                  </a:cubicBezTo>
                  <a:cubicBezTo>
                    <a:pt x="91" y="1629"/>
                    <a:pt x="113" y="1667"/>
                    <a:pt x="141" y="1667"/>
                  </a:cubicBezTo>
                  <a:cubicBezTo>
                    <a:pt x="141" y="1667"/>
                    <a:pt x="141" y="1667"/>
                    <a:pt x="156" y="1667"/>
                  </a:cubicBezTo>
                  <a:cubicBezTo>
                    <a:pt x="251" y="1667"/>
                    <a:pt x="344" y="1667"/>
                    <a:pt x="439" y="1667"/>
                  </a:cubicBezTo>
                  <a:cubicBezTo>
                    <a:pt x="562" y="1667"/>
                    <a:pt x="546" y="1667"/>
                    <a:pt x="664" y="1667"/>
                  </a:cubicBezTo>
                  <a:cubicBezTo>
                    <a:pt x="771" y="1667"/>
                    <a:pt x="875" y="1667"/>
                    <a:pt x="976" y="1667"/>
                  </a:cubicBezTo>
                  <a:cubicBezTo>
                    <a:pt x="1016" y="1667"/>
                    <a:pt x="1016" y="1667"/>
                    <a:pt x="1016" y="1667"/>
                  </a:cubicBezTo>
                  <a:cubicBezTo>
                    <a:pt x="1060" y="1667"/>
                    <a:pt x="1094" y="1629"/>
                    <a:pt x="1094" y="15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44" name="Group 43"/>
          <p:cNvGrpSpPr/>
          <p:nvPr/>
        </p:nvGrpSpPr>
        <p:grpSpPr>
          <a:xfrm>
            <a:off x="274702" y="4004159"/>
            <a:ext cx="7223681" cy="1222465"/>
            <a:chOff x="274702" y="4004159"/>
            <a:chExt cx="7223681" cy="1222465"/>
          </a:xfrm>
        </p:grpSpPr>
        <p:sp>
          <p:nvSpPr>
            <p:cNvPr id="8" name="TextBox 7"/>
            <p:cNvSpPr txBox="1"/>
            <p:nvPr/>
          </p:nvSpPr>
          <p:spPr>
            <a:xfrm>
              <a:off x="274702" y="4112471"/>
              <a:ext cx="6628875" cy="1005840"/>
            </a:xfrm>
            <a:prstGeom prst="rect">
              <a:avLst/>
            </a:prstGeom>
            <a:solidFill>
              <a:schemeClr val="bg1">
                <a:lumMod val="95000"/>
              </a:schemeClr>
            </a:solidFill>
            <a:ln>
              <a:noFill/>
            </a:ln>
          </p:spPr>
          <p:txBody>
            <a:bodyPr wrap="square" lIns="146304" tIns="91440" rIns="146304" bIns="91440" rtlCol="0">
              <a:noAutofit/>
            </a:bodyPr>
            <a:lstStyle/>
            <a:p>
              <a:r>
                <a:rPr lang="en-US" sz="2400" dirty="0">
                  <a:gradFill>
                    <a:gsLst>
                      <a:gs pos="3540">
                        <a:schemeClr val="accent2"/>
                      </a:gs>
                      <a:gs pos="17500">
                        <a:schemeClr val="accent2"/>
                      </a:gs>
                    </a:gsLst>
                    <a:lin ang="5400000" scaled="1"/>
                  </a:gradFill>
                </a:rPr>
                <a:t>AZRCamp-Sync.contoso.com</a:t>
              </a:r>
            </a:p>
            <a:p>
              <a:r>
                <a:rPr lang="en-US" sz="2000" dirty="0">
                  <a:gradFill>
                    <a:gsLst>
                      <a:gs pos="63750">
                        <a:srgbClr val="505050"/>
                      </a:gs>
                      <a:gs pos="35000">
                        <a:srgbClr val="505050"/>
                      </a:gs>
                    </a:gsLst>
                    <a:lin ang="5400000" scaled="1"/>
                  </a:gradFill>
                </a:rPr>
                <a:t>(Used for synchronization in some labs)</a:t>
              </a:r>
            </a:p>
          </p:txBody>
        </p:sp>
        <p:sp>
          <p:nvSpPr>
            <p:cNvPr id="28" name="Freeform 5"/>
            <p:cNvSpPr>
              <a:spLocks noEditPoints="1"/>
            </p:cNvSpPr>
            <p:nvPr/>
          </p:nvSpPr>
          <p:spPr bwMode="auto">
            <a:xfrm>
              <a:off x="6903579" y="4004159"/>
              <a:ext cx="594804" cy="1222465"/>
            </a:xfrm>
            <a:custGeom>
              <a:avLst/>
              <a:gdLst>
                <a:gd name="T0" fmla="*/ 951 w 1192"/>
                <a:gd name="T1" fmla="*/ 1345 h 2454"/>
                <a:gd name="T2" fmla="*/ 951 w 1192"/>
                <a:gd name="T3" fmla="*/ 1516 h 2454"/>
                <a:gd name="T4" fmla="*/ 875 w 1192"/>
                <a:gd name="T5" fmla="*/ 1522 h 2454"/>
                <a:gd name="T6" fmla="*/ 538 w 1192"/>
                <a:gd name="T7" fmla="*/ 1522 h 2454"/>
                <a:gd name="T8" fmla="*/ 239 w 1192"/>
                <a:gd name="T9" fmla="*/ 1522 h 2454"/>
                <a:gd name="T10" fmla="*/ 234 w 1192"/>
                <a:gd name="T11" fmla="*/ 1345 h 2454"/>
                <a:gd name="T12" fmla="*/ 316 w 1192"/>
                <a:gd name="T13" fmla="*/ 1331 h 2454"/>
                <a:gd name="T14" fmla="*/ 645 w 1192"/>
                <a:gd name="T15" fmla="*/ 1331 h 2454"/>
                <a:gd name="T16" fmla="*/ 940 w 1192"/>
                <a:gd name="T17" fmla="*/ 1331 h 2454"/>
                <a:gd name="T18" fmla="*/ 844 w 1192"/>
                <a:gd name="T19" fmla="*/ 1019 h 2454"/>
                <a:gd name="T20" fmla="*/ 467 w 1192"/>
                <a:gd name="T21" fmla="*/ 1019 h 2454"/>
                <a:gd name="T22" fmla="*/ 239 w 1192"/>
                <a:gd name="T23" fmla="*/ 1019 h 2454"/>
                <a:gd name="T24" fmla="*/ 234 w 1192"/>
                <a:gd name="T25" fmla="*/ 1196 h 2454"/>
                <a:gd name="T26" fmla="*/ 338 w 1192"/>
                <a:gd name="T27" fmla="*/ 1210 h 2454"/>
                <a:gd name="T28" fmla="*/ 715 w 1192"/>
                <a:gd name="T29" fmla="*/ 1210 h 2454"/>
                <a:gd name="T30" fmla="*/ 940 w 1192"/>
                <a:gd name="T31" fmla="*/ 1210 h 2454"/>
                <a:gd name="T32" fmla="*/ 951 w 1192"/>
                <a:gd name="T33" fmla="*/ 1196 h 2454"/>
                <a:gd name="T34" fmla="*/ 940 w 1192"/>
                <a:gd name="T35" fmla="*/ 1019 h 2454"/>
                <a:gd name="T36" fmla="*/ 844 w 1192"/>
                <a:gd name="T37" fmla="*/ 713 h 2454"/>
                <a:gd name="T38" fmla="*/ 467 w 1192"/>
                <a:gd name="T39" fmla="*/ 713 h 2454"/>
                <a:gd name="T40" fmla="*/ 239 w 1192"/>
                <a:gd name="T41" fmla="*/ 713 h 2454"/>
                <a:gd name="T42" fmla="*/ 234 w 1192"/>
                <a:gd name="T43" fmla="*/ 890 h 2454"/>
                <a:gd name="T44" fmla="*/ 338 w 1192"/>
                <a:gd name="T45" fmla="*/ 902 h 2454"/>
                <a:gd name="T46" fmla="*/ 715 w 1192"/>
                <a:gd name="T47" fmla="*/ 902 h 2454"/>
                <a:gd name="T48" fmla="*/ 940 w 1192"/>
                <a:gd name="T49" fmla="*/ 902 h 2454"/>
                <a:gd name="T50" fmla="*/ 951 w 1192"/>
                <a:gd name="T51" fmla="*/ 890 h 2454"/>
                <a:gd name="T52" fmla="*/ 940 w 1192"/>
                <a:gd name="T53" fmla="*/ 713 h 2454"/>
                <a:gd name="T54" fmla="*/ 844 w 1192"/>
                <a:gd name="T55" fmla="*/ 405 h 2454"/>
                <a:gd name="T56" fmla="*/ 467 w 1192"/>
                <a:gd name="T57" fmla="*/ 405 h 2454"/>
                <a:gd name="T58" fmla="*/ 239 w 1192"/>
                <a:gd name="T59" fmla="*/ 405 h 2454"/>
                <a:gd name="T60" fmla="*/ 234 w 1192"/>
                <a:gd name="T61" fmla="*/ 575 h 2454"/>
                <a:gd name="T62" fmla="*/ 338 w 1192"/>
                <a:gd name="T63" fmla="*/ 584 h 2454"/>
                <a:gd name="T64" fmla="*/ 715 w 1192"/>
                <a:gd name="T65" fmla="*/ 584 h 2454"/>
                <a:gd name="T66" fmla="*/ 940 w 1192"/>
                <a:gd name="T67" fmla="*/ 584 h 2454"/>
                <a:gd name="T68" fmla="*/ 951 w 1192"/>
                <a:gd name="T69" fmla="*/ 575 h 2454"/>
                <a:gd name="T70" fmla="*/ 940 w 1192"/>
                <a:gd name="T71" fmla="*/ 405 h 2454"/>
                <a:gd name="T72" fmla="*/ 1192 w 1192"/>
                <a:gd name="T73" fmla="*/ 248 h 2454"/>
                <a:gd name="T74" fmla="*/ 1109 w 1192"/>
                <a:gd name="T75" fmla="*/ 2454 h 2454"/>
                <a:gd name="T76" fmla="*/ 0 w 1192"/>
                <a:gd name="T77" fmla="*/ 2372 h 2454"/>
                <a:gd name="T78" fmla="*/ 68 w 1192"/>
                <a:gd name="T79" fmla="*/ 116 h 2454"/>
                <a:gd name="T80" fmla="*/ 316 w 1192"/>
                <a:gd name="T81" fmla="*/ 0 h 2454"/>
                <a:gd name="T82" fmla="*/ 1026 w 1192"/>
                <a:gd name="T83" fmla="*/ 50 h 2454"/>
                <a:gd name="T84" fmla="*/ 1094 w 1192"/>
                <a:gd name="T85" fmla="*/ 2311 h 2454"/>
                <a:gd name="T86" fmla="*/ 91 w 1192"/>
                <a:gd name="T87" fmla="*/ 2235 h 2454"/>
                <a:gd name="T88" fmla="*/ 1094 w 1192"/>
                <a:gd name="T89" fmla="*/ 2311 h 2454"/>
                <a:gd name="T90" fmla="*/ 169 w 1192"/>
                <a:gd name="T91" fmla="*/ 2141 h 2454"/>
                <a:gd name="T92" fmla="*/ 169 w 1192"/>
                <a:gd name="T93" fmla="*/ 1994 h 2454"/>
                <a:gd name="T94" fmla="*/ 369 w 1192"/>
                <a:gd name="T95" fmla="*/ 2067 h 2454"/>
                <a:gd name="T96" fmla="*/ 515 w 1192"/>
                <a:gd name="T97" fmla="*/ 2067 h 2454"/>
                <a:gd name="T98" fmla="*/ 369 w 1192"/>
                <a:gd name="T99" fmla="*/ 2067 h 2454"/>
                <a:gd name="T100" fmla="*/ 1094 w 1192"/>
                <a:gd name="T101" fmla="*/ 1798 h 2454"/>
                <a:gd name="T102" fmla="*/ 91 w 1192"/>
                <a:gd name="T103" fmla="*/ 1880 h 2454"/>
                <a:gd name="T104" fmla="*/ 1094 w 1192"/>
                <a:gd name="T105" fmla="*/ 1584 h 2454"/>
                <a:gd name="T106" fmla="*/ 1094 w 1192"/>
                <a:gd name="T107" fmla="*/ 346 h 2454"/>
                <a:gd name="T108" fmla="*/ 175 w 1192"/>
                <a:gd name="T109" fmla="*/ 263 h 2454"/>
                <a:gd name="T110" fmla="*/ 91 w 1192"/>
                <a:gd name="T111" fmla="*/ 1584 h 2454"/>
                <a:gd name="T112" fmla="*/ 156 w 1192"/>
                <a:gd name="T113" fmla="*/ 1667 h 2454"/>
                <a:gd name="T114" fmla="*/ 664 w 1192"/>
                <a:gd name="T115" fmla="*/ 1667 h 2454"/>
                <a:gd name="T116" fmla="*/ 1016 w 1192"/>
                <a:gd name="T117" fmla="*/ 1667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2454">
                  <a:moveTo>
                    <a:pt x="940" y="1331"/>
                  </a:moveTo>
                  <a:cubicBezTo>
                    <a:pt x="946" y="1331"/>
                    <a:pt x="951" y="1339"/>
                    <a:pt x="951" y="1345"/>
                  </a:cubicBezTo>
                  <a:cubicBezTo>
                    <a:pt x="951" y="1399"/>
                    <a:pt x="951" y="1457"/>
                    <a:pt x="951" y="1513"/>
                  </a:cubicBezTo>
                  <a:cubicBezTo>
                    <a:pt x="951" y="1513"/>
                    <a:pt x="951" y="1513"/>
                    <a:pt x="951" y="1516"/>
                  </a:cubicBezTo>
                  <a:cubicBezTo>
                    <a:pt x="946" y="1522"/>
                    <a:pt x="946" y="1522"/>
                    <a:pt x="940" y="1522"/>
                  </a:cubicBezTo>
                  <a:cubicBezTo>
                    <a:pt x="922" y="1522"/>
                    <a:pt x="894" y="1522"/>
                    <a:pt x="875" y="1522"/>
                  </a:cubicBezTo>
                  <a:cubicBezTo>
                    <a:pt x="786" y="1522"/>
                    <a:pt x="799" y="1522"/>
                    <a:pt x="715" y="1522"/>
                  </a:cubicBezTo>
                  <a:cubicBezTo>
                    <a:pt x="611" y="1522"/>
                    <a:pt x="645" y="1522"/>
                    <a:pt x="538" y="1522"/>
                  </a:cubicBezTo>
                  <a:cubicBezTo>
                    <a:pt x="451" y="1522"/>
                    <a:pt x="427" y="1522"/>
                    <a:pt x="338" y="1522"/>
                  </a:cubicBezTo>
                  <a:cubicBezTo>
                    <a:pt x="298" y="1522"/>
                    <a:pt x="279" y="1522"/>
                    <a:pt x="239" y="1522"/>
                  </a:cubicBezTo>
                  <a:cubicBezTo>
                    <a:pt x="234" y="1522"/>
                    <a:pt x="234" y="1513"/>
                    <a:pt x="234" y="1513"/>
                  </a:cubicBezTo>
                  <a:cubicBezTo>
                    <a:pt x="234" y="1457"/>
                    <a:pt x="234" y="1399"/>
                    <a:pt x="234" y="1345"/>
                  </a:cubicBezTo>
                  <a:cubicBezTo>
                    <a:pt x="234" y="1339"/>
                    <a:pt x="234" y="1331"/>
                    <a:pt x="239" y="1331"/>
                  </a:cubicBezTo>
                  <a:cubicBezTo>
                    <a:pt x="270" y="1331"/>
                    <a:pt x="285" y="1331"/>
                    <a:pt x="316" y="1331"/>
                  </a:cubicBezTo>
                  <a:cubicBezTo>
                    <a:pt x="394" y="1331"/>
                    <a:pt x="386" y="1331"/>
                    <a:pt x="467" y="1331"/>
                  </a:cubicBezTo>
                  <a:cubicBezTo>
                    <a:pt x="574" y="1331"/>
                    <a:pt x="540" y="1331"/>
                    <a:pt x="645" y="1331"/>
                  </a:cubicBezTo>
                  <a:cubicBezTo>
                    <a:pt x="734" y="1331"/>
                    <a:pt x="759" y="1331"/>
                    <a:pt x="844" y="1331"/>
                  </a:cubicBezTo>
                  <a:cubicBezTo>
                    <a:pt x="888" y="1331"/>
                    <a:pt x="903" y="1331"/>
                    <a:pt x="940" y="1331"/>
                  </a:cubicBezTo>
                  <a:close/>
                  <a:moveTo>
                    <a:pt x="940" y="1019"/>
                  </a:moveTo>
                  <a:cubicBezTo>
                    <a:pt x="903" y="1019"/>
                    <a:pt x="888" y="1019"/>
                    <a:pt x="844" y="1019"/>
                  </a:cubicBezTo>
                  <a:cubicBezTo>
                    <a:pt x="759" y="1019"/>
                    <a:pt x="734" y="1019"/>
                    <a:pt x="645" y="1019"/>
                  </a:cubicBezTo>
                  <a:cubicBezTo>
                    <a:pt x="540" y="1019"/>
                    <a:pt x="574" y="1019"/>
                    <a:pt x="467" y="1019"/>
                  </a:cubicBezTo>
                  <a:cubicBezTo>
                    <a:pt x="386" y="1019"/>
                    <a:pt x="394" y="1019"/>
                    <a:pt x="316" y="1019"/>
                  </a:cubicBezTo>
                  <a:cubicBezTo>
                    <a:pt x="285" y="1019"/>
                    <a:pt x="270" y="1019"/>
                    <a:pt x="239" y="1019"/>
                  </a:cubicBezTo>
                  <a:cubicBezTo>
                    <a:pt x="234" y="1019"/>
                    <a:pt x="234" y="1025"/>
                    <a:pt x="234" y="1031"/>
                  </a:cubicBezTo>
                  <a:cubicBezTo>
                    <a:pt x="234" y="1084"/>
                    <a:pt x="234" y="1145"/>
                    <a:pt x="234" y="1196"/>
                  </a:cubicBezTo>
                  <a:cubicBezTo>
                    <a:pt x="234" y="1204"/>
                    <a:pt x="234" y="1210"/>
                    <a:pt x="239" y="1210"/>
                  </a:cubicBezTo>
                  <a:cubicBezTo>
                    <a:pt x="279" y="1210"/>
                    <a:pt x="298" y="1210"/>
                    <a:pt x="338" y="1210"/>
                  </a:cubicBezTo>
                  <a:cubicBezTo>
                    <a:pt x="427" y="1210"/>
                    <a:pt x="451" y="1210"/>
                    <a:pt x="538" y="1210"/>
                  </a:cubicBezTo>
                  <a:cubicBezTo>
                    <a:pt x="645" y="1210"/>
                    <a:pt x="611" y="1210"/>
                    <a:pt x="715" y="1210"/>
                  </a:cubicBezTo>
                  <a:cubicBezTo>
                    <a:pt x="799" y="1210"/>
                    <a:pt x="786" y="1210"/>
                    <a:pt x="875" y="1210"/>
                  </a:cubicBezTo>
                  <a:cubicBezTo>
                    <a:pt x="894" y="1210"/>
                    <a:pt x="922" y="1210"/>
                    <a:pt x="940" y="1210"/>
                  </a:cubicBezTo>
                  <a:cubicBezTo>
                    <a:pt x="946" y="1210"/>
                    <a:pt x="946" y="1210"/>
                    <a:pt x="951" y="1210"/>
                  </a:cubicBezTo>
                  <a:cubicBezTo>
                    <a:pt x="951" y="1204"/>
                    <a:pt x="951" y="1204"/>
                    <a:pt x="951" y="1196"/>
                  </a:cubicBezTo>
                  <a:cubicBezTo>
                    <a:pt x="951" y="1145"/>
                    <a:pt x="951" y="1084"/>
                    <a:pt x="951" y="1031"/>
                  </a:cubicBezTo>
                  <a:cubicBezTo>
                    <a:pt x="951" y="1025"/>
                    <a:pt x="946" y="1019"/>
                    <a:pt x="940" y="1019"/>
                  </a:cubicBezTo>
                  <a:close/>
                  <a:moveTo>
                    <a:pt x="940" y="713"/>
                  </a:moveTo>
                  <a:cubicBezTo>
                    <a:pt x="903" y="713"/>
                    <a:pt x="888" y="713"/>
                    <a:pt x="844" y="713"/>
                  </a:cubicBezTo>
                  <a:cubicBezTo>
                    <a:pt x="759" y="713"/>
                    <a:pt x="734" y="713"/>
                    <a:pt x="645" y="713"/>
                  </a:cubicBezTo>
                  <a:cubicBezTo>
                    <a:pt x="540" y="713"/>
                    <a:pt x="574" y="713"/>
                    <a:pt x="467" y="713"/>
                  </a:cubicBezTo>
                  <a:cubicBezTo>
                    <a:pt x="386" y="713"/>
                    <a:pt x="394" y="713"/>
                    <a:pt x="316" y="713"/>
                  </a:cubicBezTo>
                  <a:cubicBezTo>
                    <a:pt x="285" y="713"/>
                    <a:pt x="270" y="713"/>
                    <a:pt x="239" y="713"/>
                  </a:cubicBezTo>
                  <a:cubicBezTo>
                    <a:pt x="234" y="713"/>
                    <a:pt x="234" y="719"/>
                    <a:pt x="234" y="724"/>
                  </a:cubicBezTo>
                  <a:cubicBezTo>
                    <a:pt x="234" y="777"/>
                    <a:pt x="234" y="834"/>
                    <a:pt x="234" y="890"/>
                  </a:cubicBezTo>
                  <a:cubicBezTo>
                    <a:pt x="234" y="896"/>
                    <a:pt x="234" y="902"/>
                    <a:pt x="239" y="902"/>
                  </a:cubicBezTo>
                  <a:cubicBezTo>
                    <a:pt x="279" y="902"/>
                    <a:pt x="298" y="902"/>
                    <a:pt x="338" y="902"/>
                  </a:cubicBezTo>
                  <a:cubicBezTo>
                    <a:pt x="427" y="902"/>
                    <a:pt x="451" y="902"/>
                    <a:pt x="538" y="902"/>
                  </a:cubicBezTo>
                  <a:cubicBezTo>
                    <a:pt x="645" y="902"/>
                    <a:pt x="611" y="902"/>
                    <a:pt x="715" y="902"/>
                  </a:cubicBezTo>
                  <a:cubicBezTo>
                    <a:pt x="799" y="902"/>
                    <a:pt x="786" y="902"/>
                    <a:pt x="875" y="902"/>
                  </a:cubicBezTo>
                  <a:cubicBezTo>
                    <a:pt x="894" y="902"/>
                    <a:pt x="922" y="902"/>
                    <a:pt x="940" y="902"/>
                  </a:cubicBezTo>
                  <a:cubicBezTo>
                    <a:pt x="946" y="902"/>
                    <a:pt x="946" y="902"/>
                    <a:pt x="951" y="896"/>
                  </a:cubicBezTo>
                  <a:cubicBezTo>
                    <a:pt x="951" y="896"/>
                    <a:pt x="951" y="896"/>
                    <a:pt x="951" y="890"/>
                  </a:cubicBezTo>
                  <a:cubicBezTo>
                    <a:pt x="951" y="834"/>
                    <a:pt x="951" y="777"/>
                    <a:pt x="951" y="724"/>
                  </a:cubicBezTo>
                  <a:cubicBezTo>
                    <a:pt x="951" y="719"/>
                    <a:pt x="946" y="713"/>
                    <a:pt x="940" y="713"/>
                  </a:cubicBezTo>
                  <a:close/>
                  <a:moveTo>
                    <a:pt x="940" y="405"/>
                  </a:moveTo>
                  <a:cubicBezTo>
                    <a:pt x="903" y="405"/>
                    <a:pt x="888" y="405"/>
                    <a:pt x="844" y="405"/>
                  </a:cubicBezTo>
                  <a:cubicBezTo>
                    <a:pt x="759" y="405"/>
                    <a:pt x="734" y="405"/>
                    <a:pt x="645" y="405"/>
                  </a:cubicBezTo>
                  <a:cubicBezTo>
                    <a:pt x="540" y="405"/>
                    <a:pt x="574" y="405"/>
                    <a:pt x="467" y="405"/>
                  </a:cubicBezTo>
                  <a:cubicBezTo>
                    <a:pt x="386" y="405"/>
                    <a:pt x="394" y="405"/>
                    <a:pt x="316" y="405"/>
                  </a:cubicBezTo>
                  <a:cubicBezTo>
                    <a:pt x="285" y="405"/>
                    <a:pt x="270" y="405"/>
                    <a:pt x="239" y="405"/>
                  </a:cubicBezTo>
                  <a:cubicBezTo>
                    <a:pt x="234" y="405"/>
                    <a:pt x="234" y="411"/>
                    <a:pt x="234" y="418"/>
                  </a:cubicBezTo>
                  <a:cubicBezTo>
                    <a:pt x="234" y="468"/>
                    <a:pt x="234" y="523"/>
                    <a:pt x="234" y="575"/>
                  </a:cubicBezTo>
                  <a:cubicBezTo>
                    <a:pt x="234" y="578"/>
                    <a:pt x="234" y="584"/>
                    <a:pt x="239" y="584"/>
                  </a:cubicBezTo>
                  <a:cubicBezTo>
                    <a:pt x="279" y="584"/>
                    <a:pt x="298" y="584"/>
                    <a:pt x="338" y="584"/>
                  </a:cubicBezTo>
                  <a:cubicBezTo>
                    <a:pt x="427" y="584"/>
                    <a:pt x="451" y="584"/>
                    <a:pt x="538" y="584"/>
                  </a:cubicBezTo>
                  <a:cubicBezTo>
                    <a:pt x="645" y="584"/>
                    <a:pt x="611" y="584"/>
                    <a:pt x="715" y="584"/>
                  </a:cubicBezTo>
                  <a:cubicBezTo>
                    <a:pt x="799" y="584"/>
                    <a:pt x="786" y="584"/>
                    <a:pt x="875" y="584"/>
                  </a:cubicBezTo>
                  <a:cubicBezTo>
                    <a:pt x="894" y="584"/>
                    <a:pt x="922" y="584"/>
                    <a:pt x="940" y="584"/>
                  </a:cubicBezTo>
                  <a:cubicBezTo>
                    <a:pt x="946" y="584"/>
                    <a:pt x="946" y="584"/>
                    <a:pt x="951" y="578"/>
                  </a:cubicBezTo>
                  <a:cubicBezTo>
                    <a:pt x="951" y="578"/>
                    <a:pt x="951" y="578"/>
                    <a:pt x="951" y="575"/>
                  </a:cubicBezTo>
                  <a:cubicBezTo>
                    <a:pt x="951" y="523"/>
                    <a:pt x="951" y="468"/>
                    <a:pt x="951" y="418"/>
                  </a:cubicBezTo>
                  <a:cubicBezTo>
                    <a:pt x="951" y="411"/>
                    <a:pt x="946" y="405"/>
                    <a:pt x="940" y="405"/>
                  </a:cubicBezTo>
                  <a:close/>
                  <a:moveTo>
                    <a:pt x="1125" y="116"/>
                  </a:moveTo>
                  <a:cubicBezTo>
                    <a:pt x="1161" y="144"/>
                    <a:pt x="1192" y="202"/>
                    <a:pt x="1192" y="248"/>
                  </a:cubicBezTo>
                  <a:cubicBezTo>
                    <a:pt x="1192" y="248"/>
                    <a:pt x="1192" y="248"/>
                    <a:pt x="1192" y="2372"/>
                  </a:cubicBezTo>
                  <a:cubicBezTo>
                    <a:pt x="1192" y="2418"/>
                    <a:pt x="1156" y="2454"/>
                    <a:pt x="1109" y="2454"/>
                  </a:cubicBezTo>
                  <a:cubicBezTo>
                    <a:pt x="1109" y="2454"/>
                    <a:pt x="1109" y="2454"/>
                    <a:pt x="82" y="2454"/>
                  </a:cubicBezTo>
                  <a:cubicBezTo>
                    <a:pt x="37" y="2454"/>
                    <a:pt x="0" y="2418"/>
                    <a:pt x="0" y="2372"/>
                  </a:cubicBezTo>
                  <a:cubicBezTo>
                    <a:pt x="0" y="2372"/>
                    <a:pt x="0" y="2372"/>
                    <a:pt x="0" y="248"/>
                  </a:cubicBezTo>
                  <a:cubicBezTo>
                    <a:pt x="0" y="202"/>
                    <a:pt x="31" y="144"/>
                    <a:pt x="68" y="116"/>
                  </a:cubicBezTo>
                  <a:cubicBezTo>
                    <a:pt x="68" y="116"/>
                    <a:pt x="68" y="116"/>
                    <a:pt x="166" y="50"/>
                  </a:cubicBezTo>
                  <a:cubicBezTo>
                    <a:pt x="203" y="22"/>
                    <a:pt x="270" y="0"/>
                    <a:pt x="316" y="0"/>
                  </a:cubicBezTo>
                  <a:cubicBezTo>
                    <a:pt x="316" y="0"/>
                    <a:pt x="316" y="0"/>
                    <a:pt x="875" y="0"/>
                  </a:cubicBezTo>
                  <a:cubicBezTo>
                    <a:pt x="922" y="0"/>
                    <a:pt x="990" y="22"/>
                    <a:pt x="1026" y="50"/>
                  </a:cubicBezTo>
                  <a:cubicBezTo>
                    <a:pt x="1026" y="50"/>
                    <a:pt x="1026" y="50"/>
                    <a:pt x="1125" y="116"/>
                  </a:cubicBezTo>
                  <a:close/>
                  <a:moveTo>
                    <a:pt x="1094" y="2311"/>
                  </a:moveTo>
                  <a:cubicBezTo>
                    <a:pt x="1094" y="2311"/>
                    <a:pt x="1094" y="2311"/>
                    <a:pt x="1094" y="2235"/>
                  </a:cubicBezTo>
                  <a:cubicBezTo>
                    <a:pt x="1063" y="2235"/>
                    <a:pt x="897" y="2235"/>
                    <a:pt x="91" y="2235"/>
                  </a:cubicBezTo>
                  <a:cubicBezTo>
                    <a:pt x="91" y="2235"/>
                    <a:pt x="91" y="2235"/>
                    <a:pt x="91" y="2311"/>
                  </a:cubicBezTo>
                  <a:cubicBezTo>
                    <a:pt x="122" y="2311"/>
                    <a:pt x="288" y="2311"/>
                    <a:pt x="1094" y="2311"/>
                  </a:cubicBezTo>
                  <a:close/>
                  <a:moveTo>
                    <a:pt x="96" y="2067"/>
                  </a:moveTo>
                  <a:cubicBezTo>
                    <a:pt x="96" y="2107"/>
                    <a:pt x="129" y="2141"/>
                    <a:pt x="169" y="2141"/>
                  </a:cubicBezTo>
                  <a:cubicBezTo>
                    <a:pt x="209" y="2141"/>
                    <a:pt x="242" y="2107"/>
                    <a:pt x="242" y="2067"/>
                  </a:cubicBezTo>
                  <a:cubicBezTo>
                    <a:pt x="242" y="2028"/>
                    <a:pt x="209" y="1994"/>
                    <a:pt x="169" y="1994"/>
                  </a:cubicBezTo>
                  <a:cubicBezTo>
                    <a:pt x="129" y="1994"/>
                    <a:pt x="96" y="2028"/>
                    <a:pt x="96" y="2067"/>
                  </a:cubicBezTo>
                  <a:close/>
                  <a:moveTo>
                    <a:pt x="369" y="2067"/>
                  </a:moveTo>
                  <a:cubicBezTo>
                    <a:pt x="369" y="2107"/>
                    <a:pt x="400" y="2141"/>
                    <a:pt x="442" y="2141"/>
                  </a:cubicBezTo>
                  <a:cubicBezTo>
                    <a:pt x="482" y="2141"/>
                    <a:pt x="515" y="2107"/>
                    <a:pt x="515" y="2067"/>
                  </a:cubicBezTo>
                  <a:cubicBezTo>
                    <a:pt x="515" y="2028"/>
                    <a:pt x="482" y="1994"/>
                    <a:pt x="442" y="1994"/>
                  </a:cubicBezTo>
                  <a:cubicBezTo>
                    <a:pt x="400" y="1994"/>
                    <a:pt x="369" y="2028"/>
                    <a:pt x="369" y="2067"/>
                  </a:cubicBezTo>
                  <a:close/>
                  <a:moveTo>
                    <a:pt x="1094" y="1880"/>
                  </a:moveTo>
                  <a:cubicBezTo>
                    <a:pt x="1094" y="1880"/>
                    <a:pt x="1094" y="1880"/>
                    <a:pt x="1094" y="1798"/>
                  </a:cubicBezTo>
                  <a:cubicBezTo>
                    <a:pt x="1063" y="1798"/>
                    <a:pt x="897" y="1798"/>
                    <a:pt x="91" y="1798"/>
                  </a:cubicBezTo>
                  <a:cubicBezTo>
                    <a:pt x="91" y="1798"/>
                    <a:pt x="91" y="1798"/>
                    <a:pt x="91" y="1880"/>
                  </a:cubicBezTo>
                  <a:cubicBezTo>
                    <a:pt x="122" y="1880"/>
                    <a:pt x="288" y="1880"/>
                    <a:pt x="1094" y="1880"/>
                  </a:cubicBezTo>
                  <a:close/>
                  <a:moveTo>
                    <a:pt x="1094" y="1584"/>
                  </a:moveTo>
                  <a:cubicBezTo>
                    <a:pt x="1094" y="1584"/>
                    <a:pt x="1094" y="1584"/>
                    <a:pt x="1094" y="1584"/>
                  </a:cubicBezTo>
                  <a:cubicBezTo>
                    <a:pt x="1094" y="346"/>
                    <a:pt x="1094" y="346"/>
                    <a:pt x="1094" y="346"/>
                  </a:cubicBezTo>
                  <a:cubicBezTo>
                    <a:pt x="1094" y="301"/>
                    <a:pt x="1057" y="263"/>
                    <a:pt x="1010" y="263"/>
                  </a:cubicBezTo>
                  <a:cubicBezTo>
                    <a:pt x="1010" y="263"/>
                    <a:pt x="1010" y="263"/>
                    <a:pt x="175" y="263"/>
                  </a:cubicBezTo>
                  <a:cubicBezTo>
                    <a:pt x="129" y="263"/>
                    <a:pt x="91" y="301"/>
                    <a:pt x="91" y="346"/>
                  </a:cubicBezTo>
                  <a:cubicBezTo>
                    <a:pt x="91" y="346"/>
                    <a:pt x="91" y="346"/>
                    <a:pt x="91" y="1584"/>
                  </a:cubicBezTo>
                  <a:cubicBezTo>
                    <a:pt x="91" y="1629"/>
                    <a:pt x="113" y="1667"/>
                    <a:pt x="141" y="1667"/>
                  </a:cubicBezTo>
                  <a:cubicBezTo>
                    <a:pt x="141" y="1667"/>
                    <a:pt x="141" y="1667"/>
                    <a:pt x="156" y="1667"/>
                  </a:cubicBezTo>
                  <a:cubicBezTo>
                    <a:pt x="251" y="1667"/>
                    <a:pt x="344" y="1667"/>
                    <a:pt x="439" y="1667"/>
                  </a:cubicBezTo>
                  <a:cubicBezTo>
                    <a:pt x="562" y="1667"/>
                    <a:pt x="546" y="1667"/>
                    <a:pt x="664" y="1667"/>
                  </a:cubicBezTo>
                  <a:cubicBezTo>
                    <a:pt x="771" y="1667"/>
                    <a:pt x="875" y="1667"/>
                    <a:pt x="976" y="1667"/>
                  </a:cubicBezTo>
                  <a:cubicBezTo>
                    <a:pt x="1016" y="1667"/>
                    <a:pt x="1016" y="1667"/>
                    <a:pt x="1016" y="1667"/>
                  </a:cubicBezTo>
                  <a:cubicBezTo>
                    <a:pt x="1060" y="1667"/>
                    <a:pt x="1094" y="1629"/>
                    <a:pt x="1094" y="15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43" name="Group 42"/>
          <p:cNvGrpSpPr/>
          <p:nvPr/>
        </p:nvGrpSpPr>
        <p:grpSpPr>
          <a:xfrm>
            <a:off x="274703" y="5400607"/>
            <a:ext cx="7223680" cy="1222465"/>
            <a:chOff x="274703" y="5400607"/>
            <a:chExt cx="7223680" cy="1222465"/>
          </a:xfrm>
        </p:grpSpPr>
        <p:sp>
          <p:nvSpPr>
            <p:cNvPr id="9" name="TextBox 8"/>
            <p:cNvSpPr txBox="1"/>
            <p:nvPr/>
          </p:nvSpPr>
          <p:spPr>
            <a:xfrm>
              <a:off x="274703" y="5508920"/>
              <a:ext cx="6628874" cy="1005840"/>
            </a:xfrm>
            <a:prstGeom prst="rect">
              <a:avLst/>
            </a:prstGeom>
            <a:solidFill>
              <a:schemeClr val="bg1">
                <a:lumMod val="95000"/>
              </a:schemeClr>
            </a:solidFill>
            <a:ln>
              <a:noFill/>
            </a:ln>
          </p:spPr>
          <p:txBody>
            <a:bodyPr wrap="square" lIns="146304" tIns="91440" rIns="146304" bIns="91440" rtlCol="0">
              <a:noAutofit/>
            </a:bodyPr>
            <a:lstStyle/>
            <a:p>
              <a:r>
                <a:rPr lang="en-US" sz="2400" dirty="0" err="1">
                  <a:gradFill>
                    <a:gsLst>
                      <a:gs pos="3540">
                        <a:schemeClr val="accent2"/>
                      </a:gs>
                      <a:gs pos="17500">
                        <a:schemeClr val="accent2"/>
                      </a:gs>
                    </a:gsLst>
                    <a:lin ang="5400000" scaled="1"/>
                  </a:gradFill>
                </a:rPr>
                <a:t>AZRCamp</a:t>
              </a:r>
              <a:r>
                <a:rPr lang="en-US" sz="2400" dirty="0">
                  <a:gradFill>
                    <a:gsLst>
                      <a:gs pos="3540">
                        <a:schemeClr val="accent2"/>
                      </a:gs>
                      <a:gs pos="17500">
                        <a:schemeClr val="accent2"/>
                      </a:gs>
                    </a:gsLst>
                    <a:lin ang="5400000" scaled="1"/>
                  </a:gradFill>
                </a:rPr>
                <a:t>-Edge</a:t>
              </a:r>
            </a:p>
            <a:p>
              <a:r>
                <a:rPr lang="en-US" sz="2000" dirty="0">
                  <a:gradFill>
                    <a:gsLst>
                      <a:gs pos="63750">
                        <a:srgbClr val="505050"/>
                      </a:gs>
                      <a:gs pos="35000">
                        <a:srgbClr val="505050"/>
                      </a:gs>
                    </a:gsLst>
                    <a:lin ang="5400000" scaled="1"/>
                  </a:gradFill>
                </a:rPr>
                <a:t>(Stand-alone Windows Server 2012 R2; RRAS)</a:t>
              </a:r>
            </a:p>
          </p:txBody>
        </p:sp>
        <p:sp>
          <p:nvSpPr>
            <p:cNvPr id="29" name="Freeform 5"/>
            <p:cNvSpPr>
              <a:spLocks noEditPoints="1"/>
            </p:cNvSpPr>
            <p:nvPr/>
          </p:nvSpPr>
          <p:spPr bwMode="auto">
            <a:xfrm>
              <a:off x="6903579" y="5400607"/>
              <a:ext cx="594804" cy="1222465"/>
            </a:xfrm>
            <a:custGeom>
              <a:avLst/>
              <a:gdLst>
                <a:gd name="T0" fmla="*/ 951 w 1192"/>
                <a:gd name="T1" fmla="*/ 1345 h 2454"/>
                <a:gd name="T2" fmla="*/ 951 w 1192"/>
                <a:gd name="T3" fmla="*/ 1516 h 2454"/>
                <a:gd name="T4" fmla="*/ 875 w 1192"/>
                <a:gd name="T5" fmla="*/ 1522 h 2454"/>
                <a:gd name="T6" fmla="*/ 538 w 1192"/>
                <a:gd name="T7" fmla="*/ 1522 h 2454"/>
                <a:gd name="T8" fmla="*/ 239 w 1192"/>
                <a:gd name="T9" fmla="*/ 1522 h 2454"/>
                <a:gd name="T10" fmla="*/ 234 w 1192"/>
                <a:gd name="T11" fmla="*/ 1345 h 2454"/>
                <a:gd name="T12" fmla="*/ 316 w 1192"/>
                <a:gd name="T13" fmla="*/ 1331 h 2454"/>
                <a:gd name="T14" fmla="*/ 645 w 1192"/>
                <a:gd name="T15" fmla="*/ 1331 h 2454"/>
                <a:gd name="T16" fmla="*/ 940 w 1192"/>
                <a:gd name="T17" fmla="*/ 1331 h 2454"/>
                <a:gd name="T18" fmla="*/ 844 w 1192"/>
                <a:gd name="T19" fmla="*/ 1019 h 2454"/>
                <a:gd name="T20" fmla="*/ 467 w 1192"/>
                <a:gd name="T21" fmla="*/ 1019 h 2454"/>
                <a:gd name="T22" fmla="*/ 239 w 1192"/>
                <a:gd name="T23" fmla="*/ 1019 h 2454"/>
                <a:gd name="T24" fmla="*/ 234 w 1192"/>
                <a:gd name="T25" fmla="*/ 1196 h 2454"/>
                <a:gd name="T26" fmla="*/ 338 w 1192"/>
                <a:gd name="T27" fmla="*/ 1210 h 2454"/>
                <a:gd name="T28" fmla="*/ 715 w 1192"/>
                <a:gd name="T29" fmla="*/ 1210 h 2454"/>
                <a:gd name="T30" fmla="*/ 940 w 1192"/>
                <a:gd name="T31" fmla="*/ 1210 h 2454"/>
                <a:gd name="T32" fmla="*/ 951 w 1192"/>
                <a:gd name="T33" fmla="*/ 1196 h 2454"/>
                <a:gd name="T34" fmla="*/ 940 w 1192"/>
                <a:gd name="T35" fmla="*/ 1019 h 2454"/>
                <a:gd name="T36" fmla="*/ 844 w 1192"/>
                <a:gd name="T37" fmla="*/ 713 h 2454"/>
                <a:gd name="T38" fmla="*/ 467 w 1192"/>
                <a:gd name="T39" fmla="*/ 713 h 2454"/>
                <a:gd name="T40" fmla="*/ 239 w 1192"/>
                <a:gd name="T41" fmla="*/ 713 h 2454"/>
                <a:gd name="T42" fmla="*/ 234 w 1192"/>
                <a:gd name="T43" fmla="*/ 890 h 2454"/>
                <a:gd name="T44" fmla="*/ 338 w 1192"/>
                <a:gd name="T45" fmla="*/ 902 h 2454"/>
                <a:gd name="T46" fmla="*/ 715 w 1192"/>
                <a:gd name="T47" fmla="*/ 902 h 2454"/>
                <a:gd name="T48" fmla="*/ 940 w 1192"/>
                <a:gd name="T49" fmla="*/ 902 h 2454"/>
                <a:gd name="T50" fmla="*/ 951 w 1192"/>
                <a:gd name="T51" fmla="*/ 890 h 2454"/>
                <a:gd name="T52" fmla="*/ 940 w 1192"/>
                <a:gd name="T53" fmla="*/ 713 h 2454"/>
                <a:gd name="T54" fmla="*/ 844 w 1192"/>
                <a:gd name="T55" fmla="*/ 405 h 2454"/>
                <a:gd name="T56" fmla="*/ 467 w 1192"/>
                <a:gd name="T57" fmla="*/ 405 h 2454"/>
                <a:gd name="T58" fmla="*/ 239 w 1192"/>
                <a:gd name="T59" fmla="*/ 405 h 2454"/>
                <a:gd name="T60" fmla="*/ 234 w 1192"/>
                <a:gd name="T61" fmla="*/ 575 h 2454"/>
                <a:gd name="T62" fmla="*/ 338 w 1192"/>
                <a:gd name="T63" fmla="*/ 584 h 2454"/>
                <a:gd name="T64" fmla="*/ 715 w 1192"/>
                <a:gd name="T65" fmla="*/ 584 h 2454"/>
                <a:gd name="T66" fmla="*/ 940 w 1192"/>
                <a:gd name="T67" fmla="*/ 584 h 2454"/>
                <a:gd name="T68" fmla="*/ 951 w 1192"/>
                <a:gd name="T69" fmla="*/ 575 h 2454"/>
                <a:gd name="T70" fmla="*/ 940 w 1192"/>
                <a:gd name="T71" fmla="*/ 405 h 2454"/>
                <a:gd name="T72" fmla="*/ 1192 w 1192"/>
                <a:gd name="T73" fmla="*/ 248 h 2454"/>
                <a:gd name="T74" fmla="*/ 1109 w 1192"/>
                <a:gd name="T75" fmla="*/ 2454 h 2454"/>
                <a:gd name="T76" fmla="*/ 0 w 1192"/>
                <a:gd name="T77" fmla="*/ 2372 h 2454"/>
                <a:gd name="T78" fmla="*/ 68 w 1192"/>
                <a:gd name="T79" fmla="*/ 116 h 2454"/>
                <a:gd name="T80" fmla="*/ 316 w 1192"/>
                <a:gd name="T81" fmla="*/ 0 h 2454"/>
                <a:gd name="T82" fmla="*/ 1026 w 1192"/>
                <a:gd name="T83" fmla="*/ 50 h 2454"/>
                <a:gd name="T84" fmla="*/ 1094 w 1192"/>
                <a:gd name="T85" fmla="*/ 2311 h 2454"/>
                <a:gd name="T86" fmla="*/ 91 w 1192"/>
                <a:gd name="T87" fmla="*/ 2235 h 2454"/>
                <a:gd name="T88" fmla="*/ 1094 w 1192"/>
                <a:gd name="T89" fmla="*/ 2311 h 2454"/>
                <a:gd name="T90" fmla="*/ 169 w 1192"/>
                <a:gd name="T91" fmla="*/ 2141 h 2454"/>
                <a:gd name="T92" fmla="*/ 169 w 1192"/>
                <a:gd name="T93" fmla="*/ 1994 h 2454"/>
                <a:gd name="T94" fmla="*/ 369 w 1192"/>
                <a:gd name="T95" fmla="*/ 2067 h 2454"/>
                <a:gd name="T96" fmla="*/ 515 w 1192"/>
                <a:gd name="T97" fmla="*/ 2067 h 2454"/>
                <a:gd name="T98" fmla="*/ 369 w 1192"/>
                <a:gd name="T99" fmla="*/ 2067 h 2454"/>
                <a:gd name="T100" fmla="*/ 1094 w 1192"/>
                <a:gd name="T101" fmla="*/ 1798 h 2454"/>
                <a:gd name="T102" fmla="*/ 91 w 1192"/>
                <a:gd name="T103" fmla="*/ 1880 h 2454"/>
                <a:gd name="T104" fmla="*/ 1094 w 1192"/>
                <a:gd name="T105" fmla="*/ 1584 h 2454"/>
                <a:gd name="T106" fmla="*/ 1094 w 1192"/>
                <a:gd name="T107" fmla="*/ 346 h 2454"/>
                <a:gd name="T108" fmla="*/ 175 w 1192"/>
                <a:gd name="T109" fmla="*/ 263 h 2454"/>
                <a:gd name="T110" fmla="*/ 91 w 1192"/>
                <a:gd name="T111" fmla="*/ 1584 h 2454"/>
                <a:gd name="T112" fmla="*/ 156 w 1192"/>
                <a:gd name="T113" fmla="*/ 1667 h 2454"/>
                <a:gd name="T114" fmla="*/ 664 w 1192"/>
                <a:gd name="T115" fmla="*/ 1667 h 2454"/>
                <a:gd name="T116" fmla="*/ 1016 w 1192"/>
                <a:gd name="T117" fmla="*/ 1667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2454">
                  <a:moveTo>
                    <a:pt x="940" y="1331"/>
                  </a:moveTo>
                  <a:cubicBezTo>
                    <a:pt x="946" y="1331"/>
                    <a:pt x="951" y="1339"/>
                    <a:pt x="951" y="1345"/>
                  </a:cubicBezTo>
                  <a:cubicBezTo>
                    <a:pt x="951" y="1399"/>
                    <a:pt x="951" y="1457"/>
                    <a:pt x="951" y="1513"/>
                  </a:cubicBezTo>
                  <a:cubicBezTo>
                    <a:pt x="951" y="1513"/>
                    <a:pt x="951" y="1513"/>
                    <a:pt x="951" y="1516"/>
                  </a:cubicBezTo>
                  <a:cubicBezTo>
                    <a:pt x="946" y="1522"/>
                    <a:pt x="946" y="1522"/>
                    <a:pt x="940" y="1522"/>
                  </a:cubicBezTo>
                  <a:cubicBezTo>
                    <a:pt x="922" y="1522"/>
                    <a:pt x="894" y="1522"/>
                    <a:pt x="875" y="1522"/>
                  </a:cubicBezTo>
                  <a:cubicBezTo>
                    <a:pt x="786" y="1522"/>
                    <a:pt x="799" y="1522"/>
                    <a:pt x="715" y="1522"/>
                  </a:cubicBezTo>
                  <a:cubicBezTo>
                    <a:pt x="611" y="1522"/>
                    <a:pt x="645" y="1522"/>
                    <a:pt x="538" y="1522"/>
                  </a:cubicBezTo>
                  <a:cubicBezTo>
                    <a:pt x="451" y="1522"/>
                    <a:pt x="427" y="1522"/>
                    <a:pt x="338" y="1522"/>
                  </a:cubicBezTo>
                  <a:cubicBezTo>
                    <a:pt x="298" y="1522"/>
                    <a:pt x="279" y="1522"/>
                    <a:pt x="239" y="1522"/>
                  </a:cubicBezTo>
                  <a:cubicBezTo>
                    <a:pt x="234" y="1522"/>
                    <a:pt x="234" y="1513"/>
                    <a:pt x="234" y="1513"/>
                  </a:cubicBezTo>
                  <a:cubicBezTo>
                    <a:pt x="234" y="1457"/>
                    <a:pt x="234" y="1399"/>
                    <a:pt x="234" y="1345"/>
                  </a:cubicBezTo>
                  <a:cubicBezTo>
                    <a:pt x="234" y="1339"/>
                    <a:pt x="234" y="1331"/>
                    <a:pt x="239" y="1331"/>
                  </a:cubicBezTo>
                  <a:cubicBezTo>
                    <a:pt x="270" y="1331"/>
                    <a:pt x="285" y="1331"/>
                    <a:pt x="316" y="1331"/>
                  </a:cubicBezTo>
                  <a:cubicBezTo>
                    <a:pt x="394" y="1331"/>
                    <a:pt x="386" y="1331"/>
                    <a:pt x="467" y="1331"/>
                  </a:cubicBezTo>
                  <a:cubicBezTo>
                    <a:pt x="574" y="1331"/>
                    <a:pt x="540" y="1331"/>
                    <a:pt x="645" y="1331"/>
                  </a:cubicBezTo>
                  <a:cubicBezTo>
                    <a:pt x="734" y="1331"/>
                    <a:pt x="759" y="1331"/>
                    <a:pt x="844" y="1331"/>
                  </a:cubicBezTo>
                  <a:cubicBezTo>
                    <a:pt x="888" y="1331"/>
                    <a:pt x="903" y="1331"/>
                    <a:pt x="940" y="1331"/>
                  </a:cubicBezTo>
                  <a:close/>
                  <a:moveTo>
                    <a:pt x="940" y="1019"/>
                  </a:moveTo>
                  <a:cubicBezTo>
                    <a:pt x="903" y="1019"/>
                    <a:pt x="888" y="1019"/>
                    <a:pt x="844" y="1019"/>
                  </a:cubicBezTo>
                  <a:cubicBezTo>
                    <a:pt x="759" y="1019"/>
                    <a:pt x="734" y="1019"/>
                    <a:pt x="645" y="1019"/>
                  </a:cubicBezTo>
                  <a:cubicBezTo>
                    <a:pt x="540" y="1019"/>
                    <a:pt x="574" y="1019"/>
                    <a:pt x="467" y="1019"/>
                  </a:cubicBezTo>
                  <a:cubicBezTo>
                    <a:pt x="386" y="1019"/>
                    <a:pt x="394" y="1019"/>
                    <a:pt x="316" y="1019"/>
                  </a:cubicBezTo>
                  <a:cubicBezTo>
                    <a:pt x="285" y="1019"/>
                    <a:pt x="270" y="1019"/>
                    <a:pt x="239" y="1019"/>
                  </a:cubicBezTo>
                  <a:cubicBezTo>
                    <a:pt x="234" y="1019"/>
                    <a:pt x="234" y="1025"/>
                    <a:pt x="234" y="1031"/>
                  </a:cubicBezTo>
                  <a:cubicBezTo>
                    <a:pt x="234" y="1084"/>
                    <a:pt x="234" y="1145"/>
                    <a:pt x="234" y="1196"/>
                  </a:cubicBezTo>
                  <a:cubicBezTo>
                    <a:pt x="234" y="1204"/>
                    <a:pt x="234" y="1210"/>
                    <a:pt x="239" y="1210"/>
                  </a:cubicBezTo>
                  <a:cubicBezTo>
                    <a:pt x="279" y="1210"/>
                    <a:pt x="298" y="1210"/>
                    <a:pt x="338" y="1210"/>
                  </a:cubicBezTo>
                  <a:cubicBezTo>
                    <a:pt x="427" y="1210"/>
                    <a:pt x="451" y="1210"/>
                    <a:pt x="538" y="1210"/>
                  </a:cubicBezTo>
                  <a:cubicBezTo>
                    <a:pt x="645" y="1210"/>
                    <a:pt x="611" y="1210"/>
                    <a:pt x="715" y="1210"/>
                  </a:cubicBezTo>
                  <a:cubicBezTo>
                    <a:pt x="799" y="1210"/>
                    <a:pt x="786" y="1210"/>
                    <a:pt x="875" y="1210"/>
                  </a:cubicBezTo>
                  <a:cubicBezTo>
                    <a:pt x="894" y="1210"/>
                    <a:pt x="922" y="1210"/>
                    <a:pt x="940" y="1210"/>
                  </a:cubicBezTo>
                  <a:cubicBezTo>
                    <a:pt x="946" y="1210"/>
                    <a:pt x="946" y="1210"/>
                    <a:pt x="951" y="1210"/>
                  </a:cubicBezTo>
                  <a:cubicBezTo>
                    <a:pt x="951" y="1204"/>
                    <a:pt x="951" y="1204"/>
                    <a:pt x="951" y="1196"/>
                  </a:cubicBezTo>
                  <a:cubicBezTo>
                    <a:pt x="951" y="1145"/>
                    <a:pt x="951" y="1084"/>
                    <a:pt x="951" y="1031"/>
                  </a:cubicBezTo>
                  <a:cubicBezTo>
                    <a:pt x="951" y="1025"/>
                    <a:pt x="946" y="1019"/>
                    <a:pt x="940" y="1019"/>
                  </a:cubicBezTo>
                  <a:close/>
                  <a:moveTo>
                    <a:pt x="940" y="713"/>
                  </a:moveTo>
                  <a:cubicBezTo>
                    <a:pt x="903" y="713"/>
                    <a:pt x="888" y="713"/>
                    <a:pt x="844" y="713"/>
                  </a:cubicBezTo>
                  <a:cubicBezTo>
                    <a:pt x="759" y="713"/>
                    <a:pt x="734" y="713"/>
                    <a:pt x="645" y="713"/>
                  </a:cubicBezTo>
                  <a:cubicBezTo>
                    <a:pt x="540" y="713"/>
                    <a:pt x="574" y="713"/>
                    <a:pt x="467" y="713"/>
                  </a:cubicBezTo>
                  <a:cubicBezTo>
                    <a:pt x="386" y="713"/>
                    <a:pt x="394" y="713"/>
                    <a:pt x="316" y="713"/>
                  </a:cubicBezTo>
                  <a:cubicBezTo>
                    <a:pt x="285" y="713"/>
                    <a:pt x="270" y="713"/>
                    <a:pt x="239" y="713"/>
                  </a:cubicBezTo>
                  <a:cubicBezTo>
                    <a:pt x="234" y="713"/>
                    <a:pt x="234" y="719"/>
                    <a:pt x="234" y="724"/>
                  </a:cubicBezTo>
                  <a:cubicBezTo>
                    <a:pt x="234" y="777"/>
                    <a:pt x="234" y="834"/>
                    <a:pt x="234" y="890"/>
                  </a:cubicBezTo>
                  <a:cubicBezTo>
                    <a:pt x="234" y="896"/>
                    <a:pt x="234" y="902"/>
                    <a:pt x="239" y="902"/>
                  </a:cubicBezTo>
                  <a:cubicBezTo>
                    <a:pt x="279" y="902"/>
                    <a:pt x="298" y="902"/>
                    <a:pt x="338" y="902"/>
                  </a:cubicBezTo>
                  <a:cubicBezTo>
                    <a:pt x="427" y="902"/>
                    <a:pt x="451" y="902"/>
                    <a:pt x="538" y="902"/>
                  </a:cubicBezTo>
                  <a:cubicBezTo>
                    <a:pt x="645" y="902"/>
                    <a:pt x="611" y="902"/>
                    <a:pt x="715" y="902"/>
                  </a:cubicBezTo>
                  <a:cubicBezTo>
                    <a:pt x="799" y="902"/>
                    <a:pt x="786" y="902"/>
                    <a:pt x="875" y="902"/>
                  </a:cubicBezTo>
                  <a:cubicBezTo>
                    <a:pt x="894" y="902"/>
                    <a:pt x="922" y="902"/>
                    <a:pt x="940" y="902"/>
                  </a:cubicBezTo>
                  <a:cubicBezTo>
                    <a:pt x="946" y="902"/>
                    <a:pt x="946" y="902"/>
                    <a:pt x="951" y="896"/>
                  </a:cubicBezTo>
                  <a:cubicBezTo>
                    <a:pt x="951" y="896"/>
                    <a:pt x="951" y="896"/>
                    <a:pt x="951" y="890"/>
                  </a:cubicBezTo>
                  <a:cubicBezTo>
                    <a:pt x="951" y="834"/>
                    <a:pt x="951" y="777"/>
                    <a:pt x="951" y="724"/>
                  </a:cubicBezTo>
                  <a:cubicBezTo>
                    <a:pt x="951" y="719"/>
                    <a:pt x="946" y="713"/>
                    <a:pt x="940" y="713"/>
                  </a:cubicBezTo>
                  <a:close/>
                  <a:moveTo>
                    <a:pt x="940" y="405"/>
                  </a:moveTo>
                  <a:cubicBezTo>
                    <a:pt x="903" y="405"/>
                    <a:pt x="888" y="405"/>
                    <a:pt x="844" y="405"/>
                  </a:cubicBezTo>
                  <a:cubicBezTo>
                    <a:pt x="759" y="405"/>
                    <a:pt x="734" y="405"/>
                    <a:pt x="645" y="405"/>
                  </a:cubicBezTo>
                  <a:cubicBezTo>
                    <a:pt x="540" y="405"/>
                    <a:pt x="574" y="405"/>
                    <a:pt x="467" y="405"/>
                  </a:cubicBezTo>
                  <a:cubicBezTo>
                    <a:pt x="386" y="405"/>
                    <a:pt x="394" y="405"/>
                    <a:pt x="316" y="405"/>
                  </a:cubicBezTo>
                  <a:cubicBezTo>
                    <a:pt x="285" y="405"/>
                    <a:pt x="270" y="405"/>
                    <a:pt x="239" y="405"/>
                  </a:cubicBezTo>
                  <a:cubicBezTo>
                    <a:pt x="234" y="405"/>
                    <a:pt x="234" y="411"/>
                    <a:pt x="234" y="418"/>
                  </a:cubicBezTo>
                  <a:cubicBezTo>
                    <a:pt x="234" y="468"/>
                    <a:pt x="234" y="523"/>
                    <a:pt x="234" y="575"/>
                  </a:cubicBezTo>
                  <a:cubicBezTo>
                    <a:pt x="234" y="578"/>
                    <a:pt x="234" y="584"/>
                    <a:pt x="239" y="584"/>
                  </a:cubicBezTo>
                  <a:cubicBezTo>
                    <a:pt x="279" y="584"/>
                    <a:pt x="298" y="584"/>
                    <a:pt x="338" y="584"/>
                  </a:cubicBezTo>
                  <a:cubicBezTo>
                    <a:pt x="427" y="584"/>
                    <a:pt x="451" y="584"/>
                    <a:pt x="538" y="584"/>
                  </a:cubicBezTo>
                  <a:cubicBezTo>
                    <a:pt x="645" y="584"/>
                    <a:pt x="611" y="584"/>
                    <a:pt x="715" y="584"/>
                  </a:cubicBezTo>
                  <a:cubicBezTo>
                    <a:pt x="799" y="584"/>
                    <a:pt x="786" y="584"/>
                    <a:pt x="875" y="584"/>
                  </a:cubicBezTo>
                  <a:cubicBezTo>
                    <a:pt x="894" y="584"/>
                    <a:pt x="922" y="584"/>
                    <a:pt x="940" y="584"/>
                  </a:cubicBezTo>
                  <a:cubicBezTo>
                    <a:pt x="946" y="584"/>
                    <a:pt x="946" y="584"/>
                    <a:pt x="951" y="578"/>
                  </a:cubicBezTo>
                  <a:cubicBezTo>
                    <a:pt x="951" y="578"/>
                    <a:pt x="951" y="578"/>
                    <a:pt x="951" y="575"/>
                  </a:cubicBezTo>
                  <a:cubicBezTo>
                    <a:pt x="951" y="523"/>
                    <a:pt x="951" y="468"/>
                    <a:pt x="951" y="418"/>
                  </a:cubicBezTo>
                  <a:cubicBezTo>
                    <a:pt x="951" y="411"/>
                    <a:pt x="946" y="405"/>
                    <a:pt x="940" y="405"/>
                  </a:cubicBezTo>
                  <a:close/>
                  <a:moveTo>
                    <a:pt x="1125" y="116"/>
                  </a:moveTo>
                  <a:cubicBezTo>
                    <a:pt x="1161" y="144"/>
                    <a:pt x="1192" y="202"/>
                    <a:pt x="1192" y="248"/>
                  </a:cubicBezTo>
                  <a:cubicBezTo>
                    <a:pt x="1192" y="248"/>
                    <a:pt x="1192" y="248"/>
                    <a:pt x="1192" y="2372"/>
                  </a:cubicBezTo>
                  <a:cubicBezTo>
                    <a:pt x="1192" y="2418"/>
                    <a:pt x="1156" y="2454"/>
                    <a:pt x="1109" y="2454"/>
                  </a:cubicBezTo>
                  <a:cubicBezTo>
                    <a:pt x="1109" y="2454"/>
                    <a:pt x="1109" y="2454"/>
                    <a:pt x="82" y="2454"/>
                  </a:cubicBezTo>
                  <a:cubicBezTo>
                    <a:pt x="37" y="2454"/>
                    <a:pt x="0" y="2418"/>
                    <a:pt x="0" y="2372"/>
                  </a:cubicBezTo>
                  <a:cubicBezTo>
                    <a:pt x="0" y="2372"/>
                    <a:pt x="0" y="2372"/>
                    <a:pt x="0" y="248"/>
                  </a:cubicBezTo>
                  <a:cubicBezTo>
                    <a:pt x="0" y="202"/>
                    <a:pt x="31" y="144"/>
                    <a:pt x="68" y="116"/>
                  </a:cubicBezTo>
                  <a:cubicBezTo>
                    <a:pt x="68" y="116"/>
                    <a:pt x="68" y="116"/>
                    <a:pt x="166" y="50"/>
                  </a:cubicBezTo>
                  <a:cubicBezTo>
                    <a:pt x="203" y="22"/>
                    <a:pt x="270" y="0"/>
                    <a:pt x="316" y="0"/>
                  </a:cubicBezTo>
                  <a:cubicBezTo>
                    <a:pt x="316" y="0"/>
                    <a:pt x="316" y="0"/>
                    <a:pt x="875" y="0"/>
                  </a:cubicBezTo>
                  <a:cubicBezTo>
                    <a:pt x="922" y="0"/>
                    <a:pt x="990" y="22"/>
                    <a:pt x="1026" y="50"/>
                  </a:cubicBezTo>
                  <a:cubicBezTo>
                    <a:pt x="1026" y="50"/>
                    <a:pt x="1026" y="50"/>
                    <a:pt x="1125" y="116"/>
                  </a:cubicBezTo>
                  <a:close/>
                  <a:moveTo>
                    <a:pt x="1094" y="2311"/>
                  </a:moveTo>
                  <a:cubicBezTo>
                    <a:pt x="1094" y="2311"/>
                    <a:pt x="1094" y="2311"/>
                    <a:pt x="1094" y="2235"/>
                  </a:cubicBezTo>
                  <a:cubicBezTo>
                    <a:pt x="1063" y="2235"/>
                    <a:pt x="897" y="2235"/>
                    <a:pt x="91" y="2235"/>
                  </a:cubicBezTo>
                  <a:cubicBezTo>
                    <a:pt x="91" y="2235"/>
                    <a:pt x="91" y="2235"/>
                    <a:pt x="91" y="2311"/>
                  </a:cubicBezTo>
                  <a:cubicBezTo>
                    <a:pt x="122" y="2311"/>
                    <a:pt x="288" y="2311"/>
                    <a:pt x="1094" y="2311"/>
                  </a:cubicBezTo>
                  <a:close/>
                  <a:moveTo>
                    <a:pt x="96" y="2067"/>
                  </a:moveTo>
                  <a:cubicBezTo>
                    <a:pt x="96" y="2107"/>
                    <a:pt x="129" y="2141"/>
                    <a:pt x="169" y="2141"/>
                  </a:cubicBezTo>
                  <a:cubicBezTo>
                    <a:pt x="209" y="2141"/>
                    <a:pt x="242" y="2107"/>
                    <a:pt x="242" y="2067"/>
                  </a:cubicBezTo>
                  <a:cubicBezTo>
                    <a:pt x="242" y="2028"/>
                    <a:pt x="209" y="1994"/>
                    <a:pt x="169" y="1994"/>
                  </a:cubicBezTo>
                  <a:cubicBezTo>
                    <a:pt x="129" y="1994"/>
                    <a:pt x="96" y="2028"/>
                    <a:pt x="96" y="2067"/>
                  </a:cubicBezTo>
                  <a:close/>
                  <a:moveTo>
                    <a:pt x="369" y="2067"/>
                  </a:moveTo>
                  <a:cubicBezTo>
                    <a:pt x="369" y="2107"/>
                    <a:pt x="400" y="2141"/>
                    <a:pt x="442" y="2141"/>
                  </a:cubicBezTo>
                  <a:cubicBezTo>
                    <a:pt x="482" y="2141"/>
                    <a:pt x="515" y="2107"/>
                    <a:pt x="515" y="2067"/>
                  </a:cubicBezTo>
                  <a:cubicBezTo>
                    <a:pt x="515" y="2028"/>
                    <a:pt x="482" y="1994"/>
                    <a:pt x="442" y="1994"/>
                  </a:cubicBezTo>
                  <a:cubicBezTo>
                    <a:pt x="400" y="1994"/>
                    <a:pt x="369" y="2028"/>
                    <a:pt x="369" y="2067"/>
                  </a:cubicBezTo>
                  <a:close/>
                  <a:moveTo>
                    <a:pt x="1094" y="1880"/>
                  </a:moveTo>
                  <a:cubicBezTo>
                    <a:pt x="1094" y="1880"/>
                    <a:pt x="1094" y="1880"/>
                    <a:pt x="1094" y="1798"/>
                  </a:cubicBezTo>
                  <a:cubicBezTo>
                    <a:pt x="1063" y="1798"/>
                    <a:pt x="897" y="1798"/>
                    <a:pt x="91" y="1798"/>
                  </a:cubicBezTo>
                  <a:cubicBezTo>
                    <a:pt x="91" y="1798"/>
                    <a:pt x="91" y="1798"/>
                    <a:pt x="91" y="1880"/>
                  </a:cubicBezTo>
                  <a:cubicBezTo>
                    <a:pt x="122" y="1880"/>
                    <a:pt x="288" y="1880"/>
                    <a:pt x="1094" y="1880"/>
                  </a:cubicBezTo>
                  <a:close/>
                  <a:moveTo>
                    <a:pt x="1094" y="1584"/>
                  </a:moveTo>
                  <a:cubicBezTo>
                    <a:pt x="1094" y="1584"/>
                    <a:pt x="1094" y="1584"/>
                    <a:pt x="1094" y="1584"/>
                  </a:cubicBezTo>
                  <a:cubicBezTo>
                    <a:pt x="1094" y="346"/>
                    <a:pt x="1094" y="346"/>
                    <a:pt x="1094" y="346"/>
                  </a:cubicBezTo>
                  <a:cubicBezTo>
                    <a:pt x="1094" y="301"/>
                    <a:pt x="1057" y="263"/>
                    <a:pt x="1010" y="263"/>
                  </a:cubicBezTo>
                  <a:cubicBezTo>
                    <a:pt x="1010" y="263"/>
                    <a:pt x="1010" y="263"/>
                    <a:pt x="175" y="263"/>
                  </a:cubicBezTo>
                  <a:cubicBezTo>
                    <a:pt x="129" y="263"/>
                    <a:pt x="91" y="301"/>
                    <a:pt x="91" y="346"/>
                  </a:cubicBezTo>
                  <a:cubicBezTo>
                    <a:pt x="91" y="346"/>
                    <a:pt x="91" y="346"/>
                    <a:pt x="91" y="1584"/>
                  </a:cubicBezTo>
                  <a:cubicBezTo>
                    <a:pt x="91" y="1629"/>
                    <a:pt x="113" y="1667"/>
                    <a:pt x="141" y="1667"/>
                  </a:cubicBezTo>
                  <a:cubicBezTo>
                    <a:pt x="141" y="1667"/>
                    <a:pt x="141" y="1667"/>
                    <a:pt x="156" y="1667"/>
                  </a:cubicBezTo>
                  <a:cubicBezTo>
                    <a:pt x="251" y="1667"/>
                    <a:pt x="344" y="1667"/>
                    <a:pt x="439" y="1667"/>
                  </a:cubicBezTo>
                  <a:cubicBezTo>
                    <a:pt x="562" y="1667"/>
                    <a:pt x="546" y="1667"/>
                    <a:pt x="664" y="1667"/>
                  </a:cubicBezTo>
                  <a:cubicBezTo>
                    <a:pt x="771" y="1667"/>
                    <a:pt x="875" y="1667"/>
                    <a:pt x="976" y="1667"/>
                  </a:cubicBezTo>
                  <a:cubicBezTo>
                    <a:pt x="1016" y="1667"/>
                    <a:pt x="1016" y="1667"/>
                    <a:pt x="1016" y="1667"/>
                  </a:cubicBezTo>
                  <a:cubicBezTo>
                    <a:pt x="1060" y="1667"/>
                    <a:pt x="1094" y="1629"/>
                    <a:pt x="1094" y="15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cxnSp>
        <p:nvCxnSpPr>
          <p:cNvPr id="16" name="Straight Arrow Connector 15"/>
          <p:cNvCxnSpPr/>
          <p:nvPr/>
        </p:nvCxnSpPr>
        <p:spPr>
          <a:xfrm flipV="1">
            <a:off x="7492391" y="4229100"/>
            <a:ext cx="2451709" cy="1819090"/>
          </a:xfrm>
          <a:prstGeom prst="bentConnector3">
            <a:avLst>
              <a:gd name="adj1" fmla="val 100052"/>
            </a:avLst>
          </a:prstGeom>
          <a:ln w="22225">
            <a:solidFill>
              <a:schemeClr val="tx1">
                <a:lumMod val="60000"/>
                <a:lumOff val="40000"/>
              </a:schemeClr>
            </a:solidFill>
            <a:tailEnd type="arrow" w="med" len="s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Azure Boot Camp virtual machines</a:t>
            </a:r>
          </a:p>
        </p:txBody>
      </p:sp>
      <p:grpSp>
        <p:nvGrpSpPr>
          <p:cNvPr id="40" name="Group 39"/>
          <p:cNvGrpSpPr/>
          <p:nvPr/>
        </p:nvGrpSpPr>
        <p:grpSpPr>
          <a:xfrm>
            <a:off x="6492099" y="1822495"/>
            <a:ext cx="411480" cy="4225695"/>
            <a:chOff x="6492099" y="1822495"/>
            <a:chExt cx="411480" cy="4225695"/>
          </a:xfrm>
        </p:grpSpPr>
        <p:cxnSp>
          <p:nvCxnSpPr>
            <p:cNvPr id="25" name="Straight Arrow Connector 24"/>
            <p:cNvCxnSpPr/>
            <p:nvPr/>
          </p:nvCxnSpPr>
          <p:spPr>
            <a:xfrm flipH="1">
              <a:off x="6510109" y="3222945"/>
              <a:ext cx="393192" cy="0"/>
            </a:xfrm>
            <a:prstGeom prst="straightConnector1">
              <a:avLst/>
            </a:prstGeom>
            <a:ln w="22225">
              <a:solidFill>
                <a:schemeClr val="tx1">
                  <a:lumMod val="60000"/>
                  <a:lumOff val="40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510109" y="4607230"/>
              <a:ext cx="393192" cy="0"/>
            </a:xfrm>
            <a:prstGeom prst="straightConnector1">
              <a:avLst/>
            </a:prstGeom>
            <a:ln w="22225">
              <a:solidFill>
                <a:schemeClr val="tx1">
                  <a:lumMod val="60000"/>
                  <a:lumOff val="40000"/>
                </a:schemeClr>
              </a:solidFill>
              <a:tailEnd type="arrow" w="med" len="sm"/>
            </a:ln>
          </p:spPr>
          <p:style>
            <a:lnRef idx="1">
              <a:schemeClr val="accent1"/>
            </a:lnRef>
            <a:fillRef idx="0">
              <a:schemeClr val="accent1"/>
            </a:fillRef>
            <a:effectRef idx="0">
              <a:schemeClr val="accent1"/>
            </a:effectRef>
            <a:fontRef idx="minor">
              <a:schemeClr val="tx1"/>
            </a:fontRef>
          </p:style>
        </p:cxnSp>
        <p:sp>
          <p:nvSpPr>
            <p:cNvPr id="37" name="Left Bracket 36"/>
            <p:cNvSpPr/>
            <p:nvPr/>
          </p:nvSpPr>
          <p:spPr>
            <a:xfrm>
              <a:off x="6500583" y="1822495"/>
              <a:ext cx="307249" cy="4225695"/>
            </a:xfrm>
            <a:prstGeom prst="leftBracket">
              <a:avLst>
                <a:gd name="adj" fmla="val 0"/>
              </a:avLst>
            </a:prstGeom>
            <a:ln w="22225" cap="sq">
              <a:solidFill>
                <a:schemeClr val="tx1">
                  <a:lumMod val="60000"/>
                  <a:lumOff val="4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05050"/>
                </a:solidFill>
              </a:endParaRPr>
            </a:p>
          </p:txBody>
        </p:sp>
        <p:cxnSp>
          <p:nvCxnSpPr>
            <p:cNvPr id="39" name="Straight Arrow Connector 38"/>
            <p:cNvCxnSpPr/>
            <p:nvPr/>
          </p:nvCxnSpPr>
          <p:spPr>
            <a:xfrm>
              <a:off x="6492099" y="6048190"/>
              <a:ext cx="411480" cy="0"/>
            </a:xfrm>
            <a:prstGeom prst="straightConnector1">
              <a:avLst/>
            </a:prstGeom>
            <a:ln w="22225">
              <a:solidFill>
                <a:schemeClr val="tx1">
                  <a:lumMod val="60000"/>
                  <a:lumOff val="40000"/>
                </a:schemeClr>
              </a:solidFill>
              <a:tailEnd type="arrow" w="med" len="sm"/>
            </a:ln>
          </p:spPr>
          <p:style>
            <a:lnRef idx="1">
              <a:schemeClr val="accent1"/>
            </a:lnRef>
            <a:fillRef idx="0">
              <a:schemeClr val="accent1"/>
            </a:fillRef>
            <a:effectRef idx="0">
              <a:schemeClr val="accent1"/>
            </a:effectRef>
            <a:fontRef idx="minor">
              <a:schemeClr val="tx1"/>
            </a:fontRef>
          </p:style>
        </p:cxnSp>
      </p:grpSp>
      <p:sp>
        <p:nvSpPr>
          <p:cNvPr id="41" name="Freeform 33"/>
          <p:cNvSpPr>
            <a:spLocks/>
          </p:cNvSpPr>
          <p:nvPr/>
        </p:nvSpPr>
        <p:spPr bwMode="auto">
          <a:xfrm>
            <a:off x="8504238" y="2667565"/>
            <a:ext cx="2819470" cy="156153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Freeform 46"/>
          <p:cNvSpPr>
            <a:spLocks noChangeAspect="1" noEditPoints="1"/>
          </p:cNvSpPr>
          <p:nvPr/>
        </p:nvSpPr>
        <p:spPr bwMode="black">
          <a:xfrm>
            <a:off x="9005965" y="3558936"/>
            <a:ext cx="1816017" cy="219390"/>
          </a:xfrm>
          <a:custGeom>
            <a:avLst/>
            <a:gdLst>
              <a:gd name="T0" fmla="*/ 184 w 1840"/>
              <a:gd name="T1" fmla="*/ 42 h 220"/>
              <a:gd name="T2" fmla="*/ 97 w 1840"/>
              <a:gd name="T3" fmla="*/ 216 h 220"/>
              <a:gd name="T4" fmla="*/ 23 w 1840"/>
              <a:gd name="T5" fmla="*/ 81 h 220"/>
              <a:gd name="T6" fmla="*/ 31 w 1840"/>
              <a:gd name="T7" fmla="*/ 15 h 220"/>
              <a:gd name="T8" fmla="*/ 113 w 1840"/>
              <a:gd name="T9" fmla="*/ 155 h 220"/>
              <a:gd name="T10" fmla="*/ 275 w 1840"/>
              <a:gd name="T11" fmla="*/ 21 h 220"/>
              <a:gd name="T12" fmla="*/ 244 w 1840"/>
              <a:gd name="T13" fmla="*/ 21 h 220"/>
              <a:gd name="T14" fmla="*/ 275 w 1840"/>
              <a:gd name="T15" fmla="*/ 21 h 220"/>
              <a:gd name="T16" fmla="*/ 271 w 1840"/>
              <a:gd name="T17" fmla="*/ 72 h 220"/>
              <a:gd name="T18" fmla="*/ 332 w 1840"/>
              <a:gd name="T19" fmla="*/ 211 h 220"/>
              <a:gd name="T20" fmla="*/ 373 w 1840"/>
              <a:gd name="T21" fmla="*/ 69 h 220"/>
              <a:gd name="T22" fmla="*/ 336 w 1840"/>
              <a:gd name="T23" fmla="*/ 104 h 220"/>
              <a:gd name="T24" fmla="*/ 407 w 1840"/>
              <a:gd name="T25" fmla="*/ 188 h 220"/>
              <a:gd name="T26" fmla="*/ 466 w 1840"/>
              <a:gd name="T27" fmla="*/ 105 h 220"/>
              <a:gd name="T28" fmla="*/ 434 w 1840"/>
              <a:gd name="T29" fmla="*/ 72 h 220"/>
              <a:gd name="T30" fmla="*/ 472 w 1840"/>
              <a:gd name="T31" fmla="*/ 78 h 220"/>
              <a:gd name="T32" fmla="*/ 653 w 1840"/>
              <a:gd name="T33" fmla="*/ 144 h 220"/>
              <a:gd name="T34" fmla="*/ 511 w 1840"/>
              <a:gd name="T35" fmla="*/ 146 h 220"/>
              <a:gd name="T36" fmla="*/ 653 w 1840"/>
              <a:gd name="T37" fmla="*/ 144 h 220"/>
              <a:gd name="T38" fmla="*/ 548 w 1840"/>
              <a:gd name="T39" fmla="*/ 103 h 220"/>
              <a:gd name="T40" fmla="*/ 618 w 1840"/>
              <a:gd name="T41" fmla="*/ 186 h 220"/>
              <a:gd name="T42" fmla="*/ 707 w 1840"/>
              <a:gd name="T43" fmla="*/ 220 h 220"/>
              <a:gd name="T44" fmla="*/ 736 w 1840"/>
              <a:gd name="T45" fmla="*/ 180 h 220"/>
              <a:gd name="T46" fmla="*/ 671 w 1840"/>
              <a:gd name="T47" fmla="*/ 111 h 220"/>
              <a:gd name="T48" fmla="*/ 753 w 1840"/>
              <a:gd name="T49" fmla="*/ 99 h 220"/>
              <a:gd name="T50" fmla="*/ 700 w 1840"/>
              <a:gd name="T51" fmla="*/ 123 h 220"/>
              <a:gd name="T52" fmla="*/ 916 w 1840"/>
              <a:gd name="T53" fmla="*/ 144 h 220"/>
              <a:gd name="T54" fmla="*/ 775 w 1840"/>
              <a:gd name="T55" fmla="*/ 146 h 220"/>
              <a:gd name="T56" fmla="*/ 916 w 1840"/>
              <a:gd name="T57" fmla="*/ 144 h 220"/>
              <a:gd name="T58" fmla="*/ 811 w 1840"/>
              <a:gd name="T59" fmla="*/ 103 h 220"/>
              <a:gd name="T60" fmla="*/ 881 w 1840"/>
              <a:gd name="T61" fmla="*/ 186 h 220"/>
              <a:gd name="T62" fmla="*/ 971 w 1840"/>
              <a:gd name="T63" fmla="*/ 50 h 220"/>
              <a:gd name="T64" fmla="*/ 971 w 1840"/>
              <a:gd name="T65" fmla="*/ 92 h 220"/>
              <a:gd name="T66" fmla="*/ 923 w 1840"/>
              <a:gd name="T67" fmla="*/ 92 h 220"/>
              <a:gd name="T68" fmla="*/ 961 w 1840"/>
              <a:gd name="T69" fmla="*/ 14 h 220"/>
              <a:gd name="T70" fmla="*/ 1088 w 1840"/>
              <a:gd name="T71" fmla="*/ 215 h 220"/>
              <a:gd name="T72" fmla="*/ 1004 w 1840"/>
              <a:gd name="T73" fmla="*/ 92 h 220"/>
              <a:gd name="T74" fmla="*/ 1052 w 1840"/>
              <a:gd name="T75" fmla="*/ 30 h 220"/>
              <a:gd name="T76" fmla="*/ 1052 w 1840"/>
              <a:gd name="T77" fmla="*/ 92 h 220"/>
              <a:gd name="T78" fmla="*/ 1088 w 1840"/>
              <a:gd name="T79" fmla="*/ 195 h 220"/>
              <a:gd name="T80" fmla="*/ 1282 w 1840"/>
              <a:gd name="T81" fmla="*/ 160 h 220"/>
              <a:gd name="T82" fmla="*/ 1228 w 1840"/>
              <a:gd name="T83" fmla="*/ 15 h 220"/>
              <a:gd name="T84" fmla="*/ 1243 w 1840"/>
              <a:gd name="T85" fmla="*/ 53 h 220"/>
              <a:gd name="T86" fmla="*/ 1205 w 1840"/>
              <a:gd name="T87" fmla="*/ 139 h 220"/>
              <a:gd name="T88" fmla="*/ 1458 w 1840"/>
              <a:gd name="T89" fmla="*/ 197 h 220"/>
              <a:gd name="T90" fmla="*/ 1425 w 1840"/>
              <a:gd name="T91" fmla="*/ 92 h 220"/>
              <a:gd name="T92" fmla="*/ 1459 w 1840"/>
              <a:gd name="T93" fmla="*/ 79 h 220"/>
              <a:gd name="T94" fmla="*/ 1574 w 1840"/>
              <a:gd name="T95" fmla="*/ 194 h 220"/>
              <a:gd name="T96" fmla="*/ 1501 w 1840"/>
              <a:gd name="T97" fmla="*/ 72 h 220"/>
              <a:gd name="T98" fmla="*/ 1574 w 1840"/>
              <a:gd name="T99" fmla="*/ 155 h 220"/>
              <a:gd name="T100" fmla="*/ 1711 w 1840"/>
              <a:gd name="T101" fmla="*/ 96 h 220"/>
              <a:gd name="T102" fmla="*/ 1659 w 1840"/>
              <a:gd name="T103" fmla="*/ 216 h 220"/>
              <a:gd name="T104" fmla="*/ 1659 w 1840"/>
              <a:gd name="T105" fmla="*/ 102 h 220"/>
              <a:gd name="T106" fmla="*/ 1711 w 1840"/>
              <a:gd name="T107" fmla="*/ 72 h 220"/>
              <a:gd name="T108" fmla="*/ 1751 w 1840"/>
              <a:gd name="T109" fmla="*/ 187 h 220"/>
              <a:gd name="T110" fmla="*/ 1779 w 1840"/>
              <a:gd name="T111" fmla="*/ 220 h 220"/>
              <a:gd name="T112" fmla="*/ 1747 w 1840"/>
              <a:gd name="T113" fmla="*/ 79 h 220"/>
              <a:gd name="T114" fmla="*/ 1840 w 1840"/>
              <a:gd name="T115" fmla="*/ 150 h 220"/>
              <a:gd name="T116" fmla="*/ 1753 w 1840"/>
              <a:gd name="T117"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0" h="220">
                <a:moveTo>
                  <a:pt x="206" y="216"/>
                </a:moveTo>
                <a:cubicBezTo>
                  <a:pt x="182" y="216"/>
                  <a:pt x="182" y="216"/>
                  <a:pt x="182" y="216"/>
                </a:cubicBezTo>
                <a:cubicBezTo>
                  <a:pt x="182" y="81"/>
                  <a:pt x="182" y="81"/>
                  <a:pt x="182" y="81"/>
                </a:cubicBezTo>
                <a:cubicBezTo>
                  <a:pt x="182" y="70"/>
                  <a:pt x="183" y="57"/>
                  <a:pt x="184" y="42"/>
                </a:cubicBezTo>
                <a:cubicBezTo>
                  <a:pt x="183" y="42"/>
                  <a:pt x="183" y="42"/>
                  <a:pt x="183" y="42"/>
                </a:cubicBezTo>
                <a:cubicBezTo>
                  <a:pt x="181" y="51"/>
                  <a:pt x="179" y="57"/>
                  <a:pt x="177" y="61"/>
                </a:cubicBezTo>
                <a:cubicBezTo>
                  <a:pt x="108" y="216"/>
                  <a:pt x="108" y="216"/>
                  <a:pt x="108" y="216"/>
                </a:cubicBezTo>
                <a:cubicBezTo>
                  <a:pt x="97" y="216"/>
                  <a:pt x="97" y="216"/>
                  <a:pt x="97" y="216"/>
                </a:cubicBezTo>
                <a:cubicBezTo>
                  <a:pt x="28" y="63"/>
                  <a:pt x="28" y="63"/>
                  <a:pt x="28" y="63"/>
                </a:cubicBezTo>
                <a:cubicBezTo>
                  <a:pt x="26" y="58"/>
                  <a:pt x="24" y="51"/>
                  <a:pt x="22" y="42"/>
                </a:cubicBezTo>
                <a:cubicBezTo>
                  <a:pt x="21" y="42"/>
                  <a:pt x="21" y="42"/>
                  <a:pt x="21" y="42"/>
                </a:cubicBezTo>
                <a:cubicBezTo>
                  <a:pt x="22" y="50"/>
                  <a:pt x="23" y="63"/>
                  <a:pt x="23" y="81"/>
                </a:cubicBezTo>
                <a:cubicBezTo>
                  <a:pt x="23" y="216"/>
                  <a:pt x="23" y="216"/>
                  <a:pt x="23" y="216"/>
                </a:cubicBezTo>
                <a:cubicBezTo>
                  <a:pt x="0" y="216"/>
                  <a:pt x="0" y="216"/>
                  <a:pt x="0" y="216"/>
                </a:cubicBezTo>
                <a:cubicBezTo>
                  <a:pt x="0" y="15"/>
                  <a:pt x="0" y="15"/>
                  <a:pt x="0" y="15"/>
                </a:cubicBezTo>
                <a:cubicBezTo>
                  <a:pt x="31" y="15"/>
                  <a:pt x="31" y="15"/>
                  <a:pt x="31" y="15"/>
                </a:cubicBezTo>
                <a:cubicBezTo>
                  <a:pt x="93" y="155"/>
                  <a:pt x="93" y="155"/>
                  <a:pt x="93" y="155"/>
                </a:cubicBezTo>
                <a:cubicBezTo>
                  <a:pt x="98" y="166"/>
                  <a:pt x="101" y="174"/>
                  <a:pt x="102" y="180"/>
                </a:cubicBezTo>
                <a:cubicBezTo>
                  <a:pt x="103" y="180"/>
                  <a:pt x="103" y="180"/>
                  <a:pt x="103" y="180"/>
                </a:cubicBezTo>
                <a:cubicBezTo>
                  <a:pt x="108" y="167"/>
                  <a:pt x="111" y="158"/>
                  <a:pt x="113" y="155"/>
                </a:cubicBezTo>
                <a:cubicBezTo>
                  <a:pt x="176" y="15"/>
                  <a:pt x="176" y="15"/>
                  <a:pt x="176" y="15"/>
                </a:cubicBezTo>
                <a:cubicBezTo>
                  <a:pt x="206" y="15"/>
                  <a:pt x="206" y="15"/>
                  <a:pt x="206" y="15"/>
                </a:cubicBezTo>
                <a:lnTo>
                  <a:pt x="206" y="216"/>
                </a:lnTo>
                <a:close/>
                <a:moveTo>
                  <a:pt x="275" y="21"/>
                </a:moveTo>
                <a:cubicBezTo>
                  <a:pt x="275" y="25"/>
                  <a:pt x="273" y="29"/>
                  <a:pt x="270" y="32"/>
                </a:cubicBezTo>
                <a:cubicBezTo>
                  <a:pt x="267" y="34"/>
                  <a:pt x="263" y="36"/>
                  <a:pt x="259" y="36"/>
                </a:cubicBezTo>
                <a:cubicBezTo>
                  <a:pt x="255" y="36"/>
                  <a:pt x="252" y="34"/>
                  <a:pt x="249" y="32"/>
                </a:cubicBezTo>
                <a:cubicBezTo>
                  <a:pt x="246" y="29"/>
                  <a:pt x="244" y="25"/>
                  <a:pt x="244" y="21"/>
                </a:cubicBezTo>
                <a:cubicBezTo>
                  <a:pt x="244" y="17"/>
                  <a:pt x="246" y="13"/>
                  <a:pt x="249" y="10"/>
                </a:cubicBezTo>
                <a:cubicBezTo>
                  <a:pt x="251" y="7"/>
                  <a:pt x="255" y="6"/>
                  <a:pt x="259" y="6"/>
                </a:cubicBezTo>
                <a:cubicBezTo>
                  <a:pt x="264" y="6"/>
                  <a:pt x="267" y="7"/>
                  <a:pt x="270" y="10"/>
                </a:cubicBezTo>
                <a:cubicBezTo>
                  <a:pt x="273" y="13"/>
                  <a:pt x="275" y="17"/>
                  <a:pt x="275" y="21"/>
                </a:cubicBezTo>
                <a:close/>
                <a:moveTo>
                  <a:pt x="271" y="216"/>
                </a:moveTo>
                <a:cubicBezTo>
                  <a:pt x="248" y="216"/>
                  <a:pt x="248" y="216"/>
                  <a:pt x="248" y="216"/>
                </a:cubicBezTo>
                <a:cubicBezTo>
                  <a:pt x="248" y="72"/>
                  <a:pt x="248" y="72"/>
                  <a:pt x="248" y="72"/>
                </a:cubicBezTo>
                <a:cubicBezTo>
                  <a:pt x="271" y="72"/>
                  <a:pt x="271" y="72"/>
                  <a:pt x="271" y="72"/>
                </a:cubicBezTo>
                <a:lnTo>
                  <a:pt x="271" y="216"/>
                </a:lnTo>
                <a:close/>
                <a:moveTo>
                  <a:pt x="407" y="210"/>
                </a:moveTo>
                <a:cubicBezTo>
                  <a:pt x="395" y="216"/>
                  <a:pt x="382" y="220"/>
                  <a:pt x="367" y="220"/>
                </a:cubicBezTo>
                <a:cubicBezTo>
                  <a:pt x="354" y="220"/>
                  <a:pt x="342" y="217"/>
                  <a:pt x="332" y="211"/>
                </a:cubicBezTo>
                <a:cubicBezTo>
                  <a:pt x="321" y="205"/>
                  <a:pt x="313" y="196"/>
                  <a:pt x="307" y="185"/>
                </a:cubicBezTo>
                <a:cubicBezTo>
                  <a:pt x="301" y="174"/>
                  <a:pt x="299" y="162"/>
                  <a:pt x="299" y="148"/>
                </a:cubicBezTo>
                <a:cubicBezTo>
                  <a:pt x="299" y="124"/>
                  <a:pt x="305" y="105"/>
                  <a:pt x="319" y="90"/>
                </a:cubicBezTo>
                <a:cubicBezTo>
                  <a:pt x="333" y="76"/>
                  <a:pt x="351" y="69"/>
                  <a:pt x="373" y="69"/>
                </a:cubicBezTo>
                <a:cubicBezTo>
                  <a:pt x="386" y="69"/>
                  <a:pt x="397" y="71"/>
                  <a:pt x="407" y="76"/>
                </a:cubicBezTo>
                <a:cubicBezTo>
                  <a:pt x="407" y="100"/>
                  <a:pt x="407" y="100"/>
                  <a:pt x="407" y="100"/>
                </a:cubicBezTo>
                <a:cubicBezTo>
                  <a:pt x="396" y="92"/>
                  <a:pt x="385" y="89"/>
                  <a:pt x="373" y="89"/>
                </a:cubicBezTo>
                <a:cubicBezTo>
                  <a:pt x="358" y="89"/>
                  <a:pt x="345" y="94"/>
                  <a:pt x="336" y="104"/>
                </a:cubicBezTo>
                <a:cubicBezTo>
                  <a:pt x="327" y="115"/>
                  <a:pt x="322" y="129"/>
                  <a:pt x="322" y="146"/>
                </a:cubicBezTo>
                <a:cubicBezTo>
                  <a:pt x="322" y="163"/>
                  <a:pt x="327" y="176"/>
                  <a:pt x="335" y="186"/>
                </a:cubicBezTo>
                <a:cubicBezTo>
                  <a:pt x="344" y="195"/>
                  <a:pt x="356" y="200"/>
                  <a:pt x="371" y="200"/>
                </a:cubicBezTo>
                <a:cubicBezTo>
                  <a:pt x="384" y="200"/>
                  <a:pt x="395" y="196"/>
                  <a:pt x="407" y="188"/>
                </a:cubicBezTo>
                <a:lnTo>
                  <a:pt x="407" y="210"/>
                </a:lnTo>
                <a:close/>
                <a:moveTo>
                  <a:pt x="509" y="96"/>
                </a:moveTo>
                <a:cubicBezTo>
                  <a:pt x="505" y="93"/>
                  <a:pt x="499" y="91"/>
                  <a:pt x="491" y="91"/>
                </a:cubicBezTo>
                <a:cubicBezTo>
                  <a:pt x="481" y="91"/>
                  <a:pt x="473" y="96"/>
                  <a:pt x="466" y="105"/>
                </a:cubicBezTo>
                <a:cubicBezTo>
                  <a:pt x="460" y="115"/>
                  <a:pt x="457" y="128"/>
                  <a:pt x="457" y="143"/>
                </a:cubicBezTo>
                <a:cubicBezTo>
                  <a:pt x="457" y="216"/>
                  <a:pt x="457" y="216"/>
                  <a:pt x="457" y="216"/>
                </a:cubicBezTo>
                <a:cubicBezTo>
                  <a:pt x="434" y="216"/>
                  <a:pt x="434" y="216"/>
                  <a:pt x="434" y="216"/>
                </a:cubicBezTo>
                <a:cubicBezTo>
                  <a:pt x="434" y="72"/>
                  <a:pt x="434" y="72"/>
                  <a:pt x="434" y="72"/>
                </a:cubicBezTo>
                <a:cubicBezTo>
                  <a:pt x="457" y="72"/>
                  <a:pt x="457" y="72"/>
                  <a:pt x="457" y="72"/>
                </a:cubicBezTo>
                <a:cubicBezTo>
                  <a:pt x="457" y="102"/>
                  <a:pt x="457" y="102"/>
                  <a:pt x="457" y="102"/>
                </a:cubicBezTo>
                <a:cubicBezTo>
                  <a:pt x="457" y="102"/>
                  <a:pt x="457" y="102"/>
                  <a:pt x="457" y="102"/>
                </a:cubicBezTo>
                <a:cubicBezTo>
                  <a:pt x="460" y="92"/>
                  <a:pt x="465" y="84"/>
                  <a:pt x="472" y="78"/>
                </a:cubicBezTo>
                <a:cubicBezTo>
                  <a:pt x="479" y="73"/>
                  <a:pt x="486" y="70"/>
                  <a:pt x="495" y="70"/>
                </a:cubicBezTo>
                <a:cubicBezTo>
                  <a:pt x="501" y="70"/>
                  <a:pt x="506" y="70"/>
                  <a:pt x="509" y="72"/>
                </a:cubicBezTo>
                <a:lnTo>
                  <a:pt x="509" y="96"/>
                </a:lnTo>
                <a:close/>
                <a:moveTo>
                  <a:pt x="653" y="144"/>
                </a:moveTo>
                <a:cubicBezTo>
                  <a:pt x="653" y="167"/>
                  <a:pt x="647" y="185"/>
                  <a:pt x="634" y="199"/>
                </a:cubicBezTo>
                <a:cubicBezTo>
                  <a:pt x="621" y="213"/>
                  <a:pt x="603" y="220"/>
                  <a:pt x="581" y="220"/>
                </a:cubicBezTo>
                <a:cubicBezTo>
                  <a:pt x="560" y="220"/>
                  <a:pt x="543" y="213"/>
                  <a:pt x="530" y="200"/>
                </a:cubicBezTo>
                <a:cubicBezTo>
                  <a:pt x="518" y="186"/>
                  <a:pt x="511" y="168"/>
                  <a:pt x="511" y="146"/>
                </a:cubicBezTo>
                <a:cubicBezTo>
                  <a:pt x="511" y="122"/>
                  <a:pt x="518" y="103"/>
                  <a:pt x="531" y="90"/>
                </a:cubicBezTo>
                <a:cubicBezTo>
                  <a:pt x="544" y="76"/>
                  <a:pt x="562" y="69"/>
                  <a:pt x="585" y="69"/>
                </a:cubicBezTo>
                <a:cubicBezTo>
                  <a:pt x="606" y="69"/>
                  <a:pt x="623" y="76"/>
                  <a:pt x="635" y="89"/>
                </a:cubicBezTo>
                <a:cubicBezTo>
                  <a:pt x="647" y="102"/>
                  <a:pt x="653" y="121"/>
                  <a:pt x="653" y="144"/>
                </a:cubicBezTo>
                <a:close/>
                <a:moveTo>
                  <a:pt x="629" y="145"/>
                </a:moveTo>
                <a:cubicBezTo>
                  <a:pt x="629" y="127"/>
                  <a:pt x="625" y="113"/>
                  <a:pt x="617" y="103"/>
                </a:cubicBezTo>
                <a:cubicBezTo>
                  <a:pt x="609" y="93"/>
                  <a:pt x="598" y="89"/>
                  <a:pt x="583" y="89"/>
                </a:cubicBezTo>
                <a:cubicBezTo>
                  <a:pt x="568" y="89"/>
                  <a:pt x="557" y="93"/>
                  <a:pt x="548" y="103"/>
                </a:cubicBezTo>
                <a:cubicBezTo>
                  <a:pt x="539" y="113"/>
                  <a:pt x="535" y="127"/>
                  <a:pt x="535" y="145"/>
                </a:cubicBezTo>
                <a:cubicBezTo>
                  <a:pt x="535" y="162"/>
                  <a:pt x="539" y="176"/>
                  <a:pt x="548" y="186"/>
                </a:cubicBezTo>
                <a:cubicBezTo>
                  <a:pt x="557" y="195"/>
                  <a:pt x="568" y="200"/>
                  <a:pt x="583" y="200"/>
                </a:cubicBezTo>
                <a:cubicBezTo>
                  <a:pt x="598" y="200"/>
                  <a:pt x="610" y="195"/>
                  <a:pt x="618" y="186"/>
                </a:cubicBezTo>
                <a:cubicBezTo>
                  <a:pt x="625" y="176"/>
                  <a:pt x="629" y="163"/>
                  <a:pt x="629" y="145"/>
                </a:cubicBezTo>
                <a:close/>
                <a:moveTo>
                  <a:pt x="760" y="178"/>
                </a:moveTo>
                <a:cubicBezTo>
                  <a:pt x="760" y="190"/>
                  <a:pt x="755" y="200"/>
                  <a:pt x="745" y="208"/>
                </a:cubicBezTo>
                <a:cubicBezTo>
                  <a:pt x="736" y="216"/>
                  <a:pt x="723" y="220"/>
                  <a:pt x="707" y="220"/>
                </a:cubicBezTo>
                <a:cubicBezTo>
                  <a:pt x="693" y="220"/>
                  <a:pt x="681" y="217"/>
                  <a:pt x="671" y="211"/>
                </a:cubicBezTo>
                <a:cubicBezTo>
                  <a:pt x="671" y="186"/>
                  <a:pt x="671" y="186"/>
                  <a:pt x="671" y="186"/>
                </a:cubicBezTo>
                <a:cubicBezTo>
                  <a:pt x="683" y="196"/>
                  <a:pt x="695" y="200"/>
                  <a:pt x="709" y="200"/>
                </a:cubicBezTo>
                <a:cubicBezTo>
                  <a:pt x="727" y="200"/>
                  <a:pt x="736" y="193"/>
                  <a:pt x="736" y="180"/>
                </a:cubicBezTo>
                <a:cubicBezTo>
                  <a:pt x="736" y="175"/>
                  <a:pt x="734" y="170"/>
                  <a:pt x="731" y="167"/>
                </a:cubicBezTo>
                <a:cubicBezTo>
                  <a:pt x="727" y="163"/>
                  <a:pt x="719" y="159"/>
                  <a:pt x="706" y="153"/>
                </a:cubicBezTo>
                <a:cubicBezTo>
                  <a:pt x="694" y="148"/>
                  <a:pt x="685" y="142"/>
                  <a:pt x="679" y="135"/>
                </a:cubicBezTo>
                <a:cubicBezTo>
                  <a:pt x="674" y="129"/>
                  <a:pt x="671" y="121"/>
                  <a:pt x="671" y="111"/>
                </a:cubicBezTo>
                <a:cubicBezTo>
                  <a:pt x="671" y="99"/>
                  <a:pt x="676" y="89"/>
                  <a:pt x="686" y="81"/>
                </a:cubicBezTo>
                <a:cubicBezTo>
                  <a:pt x="695" y="73"/>
                  <a:pt x="708" y="69"/>
                  <a:pt x="722" y="69"/>
                </a:cubicBezTo>
                <a:cubicBezTo>
                  <a:pt x="734" y="69"/>
                  <a:pt x="744" y="71"/>
                  <a:pt x="753" y="76"/>
                </a:cubicBezTo>
                <a:cubicBezTo>
                  <a:pt x="753" y="99"/>
                  <a:pt x="753" y="99"/>
                  <a:pt x="753" y="99"/>
                </a:cubicBezTo>
                <a:cubicBezTo>
                  <a:pt x="744" y="92"/>
                  <a:pt x="733" y="89"/>
                  <a:pt x="720" y="89"/>
                </a:cubicBezTo>
                <a:cubicBezTo>
                  <a:pt x="713" y="89"/>
                  <a:pt x="707" y="90"/>
                  <a:pt x="702" y="94"/>
                </a:cubicBezTo>
                <a:cubicBezTo>
                  <a:pt x="697" y="98"/>
                  <a:pt x="695" y="103"/>
                  <a:pt x="695" y="109"/>
                </a:cubicBezTo>
                <a:cubicBezTo>
                  <a:pt x="695" y="115"/>
                  <a:pt x="697" y="120"/>
                  <a:pt x="700" y="123"/>
                </a:cubicBezTo>
                <a:cubicBezTo>
                  <a:pt x="704" y="127"/>
                  <a:pt x="711" y="131"/>
                  <a:pt x="723" y="135"/>
                </a:cubicBezTo>
                <a:cubicBezTo>
                  <a:pt x="736" y="141"/>
                  <a:pt x="746" y="147"/>
                  <a:pt x="751" y="154"/>
                </a:cubicBezTo>
                <a:cubicBezTo>
                  <a:pt x="757" y="160"/>
                  <a:pt x="760" y="168"/>
                  <a:pt x="760" y="178"/>
                </a:cubicBezTo>
                <a:close/>
                <a:moveTo>
                  <a:pt x="916" y="144"/>
                </a:moveTo>
                <a:cubicBezTo>
                  <a:pt x="916" y="167"/>
                  <a:pt x="910" y="185"/>
                  <a:pt x="897" y="199"/>
                </a:cubicBezTo>
                <a:cubicBezTo>
                  <a:pt x="884" y="213"/>
                  <a:pt x="867" y="220"/>
                  <a:pt x="845" y="220"/>
                </a:cubicBezTo>
                <a:cubicBezTo>
                  <a:pt x="823" y="220"/>
                  <a:pt x="806" y="213"/>
                  <a:pt x="794" y="200"/>
                </a:cubicBezTo>
                <a:cubicBezTo>
                  <a:pt x="781" y="186"/>
                  <a:pt x="775" y="168"/>
                  <a:pt x="775" y="146"/>
                </a:cubicBezTo>
                <a:cubicBezTo>
                  <a:pt x="775" y="122"/>
                  <a:pt x="781" y="103"/>
                  <a:pt x="794" y="90"/>
                </a:cubicBezTo>
                <a:cubicBezTo>
                  <a:pt x="807" y="76"/>
                  <a:pt x="825" y="69"/>
                  <a:pt x="848" y="69"/>
                </a:cubicBezTo>
                <a:cubicBezTo>
                  <a:pt x="869" y="69"/>
                  <a:pt x="886" y="76"/>
                  <a:pt x="898" y="89"/>
                </a:cubicBezTo>
                <a:cubicBezTo>
                  <a:pt x="910" y="102"/>
                  <a:pt x="916" y="121"/>
                  <a:pt x="916" y="144"/>
                </a:cubicBezTo>
                <a:close/>
                <a:moveTo>
                  <a:pt x="893" y="145"/>
                </a:moveTo>
                <a:cubicBezTo>
                  <a:pt x="893" y="127"/>
                  <a:pt x="889" y="113"/>
                  <a:pt x="881" y="103"/>
                </a:cubicBezTo>
                <a:cubicBezTo>
                  <a:pt x="873" y="93"/>
                  <a:pt x="861" y="89"/>
                  <a:pt x="846" y="89"/>
                </a:cubicBezTo>
                <a:cubicBezTo>
                  <a:pt x="832" y="89"/>
                  <a:pt x="820" y="93"/>
                  <a:pt x="811" y="103"/>
                </a:cubicBezTo>
                <a:cubicBezTo>
                  <a:pt x="803" y="113"/>
                  <a:pt x="798" y="127"/>
                  <a:pt x="798" y="145"/>
                </a:cubicBezTo>
                <a:cubicBezTo>
                  <a:pt x="798" y="162"/>
                  <a:pt x="803" y="176"/>
                  <a:pt x="811" y="186"/>
                </a:cubicBezTo>
                <a:cubicBezTo>
                  <a:pt x="820" y="195"/>
                  <a:pt x="832" y="200"/>
                  <a:pt x="846" y="200"/>
                </a:cubicBezTo>
                <a:cubicBezTo>
                  <a:pt x="861" y="200"/>
                  <a:pt x="873" y="195"/>
                  <a:pt x="881" y="186"/>
                </a:cubicBezTo>
                <a:cubicBezTo>
                  <a:pt x="889" y="176"/>
                  <a:pt x="893" y="163"/>
                  <a:pt x="893" y="145"/>
                </a:cubicBezTo>
                <a:close/>
                <a:moveTo>
                  <a:pt x="1010" y="23"/>
                </a:moveTo>
                <a:cubicBezTo>
                  <a:pt x="1006" y="21"/>
                  <a:pt x="1001" y="20"/>
                  <a:pt x="995" y="20"/>
                </a:cubicBezTo>
                <a:cubicBezTo>
                  <a:pt x="979" y="20"/>
                  <a:pt x="971" y="30"/>
                  <a:pt x="971" y="50"/>
                </a:cubicBezTo>
                <a:cubicBezTo>
                  <a:pt x="971" y="72"/>
                  <a:pt x="971" y="72"/>
                  <a:pt x="971" y="72"/>
                </a:cubicBezTo>
                <a:cubicBezTo>
                  <a:pt x="1005" y="72"/>
                  <a:pt x="1005" y="72"/>
                  <a:pt x="1005" y="72"/>
                </a:cubicBezTo>
                <a:cubicBezTo>
                  <a:pt x="1005" y="92"/>
                  <a:pt x="1005" y="92"/>
                  <a:pt x="1005" y="92"/>
                </a:cubicBezTo>
                <a:cubicBezTo>
                  <a:pt x="971" y="92"/>
                  <a:pt x="971" y="92"/>
                  <a:pt x="971" y="92"/>
                </a:cubicBezTo>
                <a:cubicBezTo>
                  <a:pt x="971" y="216"/>
                  <a:pt x="971" y="216"/>
                  <a:pt x="971" y="216"/>
                </a:cubicBezTo>
                <a:cubicBezTo>
                  <a:pt x="948" y="216"/>
                  <a:pt x="948" y="216"/>
                  <a:pt x="948" y="216"/>
                </a:cubicBezTo>
                <a:cubicBezTo>
                  <a:pt x="948" y="92"/>
                  <a:pt x="948" y="92"/>
                  <a:pt x="948" y="92"/>
                </a:cubicBezTo>
                <a:cubicBezTo>
                  <a:pt x="923" y="92"/>
                  <a:pt x="923" y="92"/>
                  <a:pt x="923" y="92"/>
                </a:cubicBezTo>
                <a:cubicBezTo>
                  <a:pt x="923" y="72"/>
                  <a:pt x="923" y="72"/>
                  <a:pt x="923" y="72"/>
                </a:cubicBezTo>
                <a:cubicBezTo>
                  <a:pt x="948" y="72"/>
                  <a:pt x="948" y="72"/>
                  <a:pt x="948" y="72"/>
                </a:cubicBezTo>
                <a:cubicBezTo>
                  <a:pt x="948" y="49"/>
                  <a:pt x="948" y="49"/>
                  <a:pt x="948" y="49"/>
                </a:cubicBezTo>
                <a:cubicBezTo>
                  <a:pt x="948" y="34"/>
                  <a:pt x="952" y="23"/>
                  <a:pt x="961" y="14"/>
                </a:cubicBezTo>
                <a:cubicBezTo>
                  <a:pt x="969" y="5"/>
                  <a:pt x="980" y="0"/>
                  <a:pt x="994" y="0"/>
                </a:cubicBezTo>
                <a:cubicBezTo>
                  <a:pt x="1001" y="0"/>
                  <a:pt x="1006" y="1"/>
                  <a:pt x="1010" y="3"/>
                </a:cubicBezTo>
                <a:lnTo>
                  <a:pt x="1010" y="23"/>
                </a:lnTo>
                <a:close/>
                <a:moveTo>
                  <a:pt x="1088" y="215"/>
                </a:moveTo>
                <a:cubicBezTo>
                  <a:pt x="1083" y="218"/>
                  <a:pt x="1076" y="220"/>
                  <a:pt x="1067" y="220"/>
                </a:cubicBezTo>
                <a:cubicBezTo>
                  <a:pt x="1042" y="220"/>
                  <a:pt x="1029" y="205"/>
                  <a:pt x="1029" y="177"/>
                </a:cubicBezTo>
                <a:cubicBezTo>
                  <a:pt x="1029" y="92"/>
                  <a:pt x="1029" y="92"/>
                  <a:pt x="1029" y="92"/>
                </a:cubicBezTo>
                <a:cubicBezTo>
                  <a:pt x="1004" y="92"/>
                  <a:pt x="1004" y="92"/>
                  <a:pt x="1004" y="92"/>
                </a:cubicBezTo>
                <a:cubicBezTo>
                  <a:pt x="1004" y="72"/>
                  <a:pt x="1004" y="72"/>
                  <a:pt x="1004" y="72"/>
                </a:cubicBezTo>
                <a:cubicBezTo>
                  <a:pt x="1029" y="72"/>
                  <a:pt x="1029" y="72"/>
                  <a:pt x="1029" y="72"/>
                </a:cubicBezTo>
                <a:cubicBezTo>
                  <a:pt x="1029" y="37"/>
                  <a:pt x="1029" y="37"/>
                  <a:pt x="1029" y="37"/>
                </a:cubicBezTo>
                <a:cubicBezTo>
                  <a:pt x="1052" y="30"/>
                  <a:pt x="1052" y="30"/>
                  <a:pt x="1052" y="30"/>
                </a:cubicBezTo>
                <a:cubicBezTo>
                  <a:pt x="1052" y="72"/>
                  <a:pt x="1052" y="72"/>
                  <a:pt x="1052" y="72"/>
                </a:cubicBezTo>
                <a:cubicBezTo>
                  <a:pt x="1088" y="72"/>
                  <a:pt x="1088" y="72"/>
                  <a:pt x="1088" y="72"/>
                </a:cubicBezTo>
                <a:cubicBezTo>
                  <a:pt x="1088" y="92"/>
                  <a:pt x="1088" y="92"/>
                  <a:pt x="1088" y="92"/>
                </a:cubicBezTo>
                <a:cubicBezTo>
                  <a:pt x="1052" y="92"/>
                  <a:pt x="1052" y="92"/>
                  <a:pt x="1052" y="92"/>
                </a:cubicBezTo>
                <a:cubicBezTo>
                  <a:pt x="1052" y="173"/>
                  <a:pt x="1052" y="173"/>
                  <a:pt x="1052" y="173"/>
                </a:cubicBezTo>
                <a:cubicBezTo>
                  <a:pt x="1052" y="183"/>
                  <a:pt x="1054" y="190"/>
                  <a:pt x="1057" y="194"/>
                </a:cubicBezTo>
                <a:cubicBezTo>
                  <a:pt x="1060" y="198"/>
                  <a:pt x="1066" y="200"/>
                  <a:pt x="1073" y="200"/>
                </a:cubicBezTo>
                <a:cubicBezTo>
                  <a:pt x="1079" y="200"/>
                  <a:pt x="1084" y="198"/>
                  <a:pt x="1088" y="195"/>
                </a:cubicBezTo>
                <a:lnTo>
                  <a:pt x="1088" y="215"/>
                </a:lnTo>
                <a:close/>
                <a:moveTo>
                  <a:pt x="1330" y="216"/>
                </a:moveTo>
                <a:cubicBezTo>
                  <a:pt x="1304" y="216"/>
                  <a:pt x="1304" y="216"/>
                  <a:pt x="1304" y="216"/>
                </a:cubicBezTo>
                <a:cubicBezTo>
                  <a:pt x="1282" y="160"/>
                  <a:pt x="1282" y="160"/>
                  <a:pt x="1282" y="160"/>
                </a:cubicBezTo>
                <a:cubicBezTo>
                  <a:pt x="1197" y="160"/>
                  <a:pt x="1197" y="160"/>
                  <a:pt x="1197" y="160"/>
                </a:cubicBezTo>
                <a:cubicBezTo>
                  <a:pt x="1177" y="216"/>
                  <a:pt x="1177" y="216"/>
                  <a:pt x="1177" y="216"/>
                </a:cubicBezTo>
                <a:cubicBezTo>
                  <a:pt x="1151" y="216"/>
                  <a:pt x="1151" y="216"/>
                  <a:pt x="1151" y="216"/>
                </a:cubicBezTo>
                <a:cubicBezTo>
                  <a:pt x="1228" y="15"/>
                  <a:pt x="1228" y="15"/>
                  <a:pt x="1228" y="15"/>
                </a:cubicBezTo>
                <a:cubicBezTo>
                  <a:pt x="1252" y="15"/>
                  <a:pt x="1252" y="15"/>
                  <a:pt x="1252" y="15"/>
                </a:cubicBezTo>
                <a:lnTo>
                  <a:pt x="1330" y="216"/>
                </a:lnTo>
                <a:close/>
                <a:moveTo>
                  <a:pt x="1275" y="139"/>
                </a:moveTo>
                <a:cubicBezTo>
                  <a:pt x="1243" y="53"/>
                  <a:pt x="1243" y="53"/>
                  <a:pt x="1243" y="53"/>
                </a:cubicBezTo>
                <a:cubicBezTo>
                  <a:pt x="1242" y="51"/>
                  <a:pt x="1241" y="46"/>
                  <a:pt x="1240" y="39"/>
                </a:cubicBezTo>
                <a:cubicBezTo>
                  <a:pt x="1239" y="39"/>
                  <a:pt x="1239" y="39"/>
                  <a:pt x="1239" y="39"/>
                </a:cubicBezTo>
                <a:cubicBezTo>
                  <a:pt x="1238" y="45"/>
                  <a:pt x="1237" y="50"/>
                  <a:pt x="1236" y="53"/>
                </a:cubicBezTo>
                <a:cubicBezTo>
                  <a:pt x="1205" y="139"/>
                  <a:pt x="1205" y="139"/>
                  <a:pt x="1205" y="139"/>
                </a:cubicBezTo>
                <a:lnTo>
                  <a:pt x="1275" y="139"/>
                </a:lnTo>
                <a:close/>
                <a:moveTo>
                  <a:pt x="1459" y="79"/>
                </a:moveTo>
                <a:cubicBezTo>
                  <a:pt x="1374" y="197"/>
                  <a:pt x="1374" y="197"/>
                  <a:pt x="1374" y="197"/>
                </a:cubicBezTo>
                <a:cubicBezTo>
                  <a:pt x="1458" y="197"/>
                  <a:pt x="1458" y="197"/>
                  <a:pt x="1458" y="197"/>
                </a:cubicBezTo>
                <a:cubicBezTo>
                  <a:pt x="1458" y="216"/>
                  <a:pt x="1458" y="216"/>
                  <a:pt x="1458" y="216"/>
                </a:cubicBezTo>
                <a:cubicBezTo>
                  <a:pt x="1340" y="216"/>
                  <a:pt x="1340" y="216"/>
                  <a:pt x="1340" y="216"/>
                </a:cubicBezTo>
                <a:cubicBezTo>
                  <a:pt x="1340" y="209"/>
                  <a:pt x="1340" y="209"/>
                  <a:pt x="1340" y="209"/>
                </a:cubicBezTo>
                <a:cubicBezTo>
                  <a:pt x="1425" y="92"/>
                  <a:pt x="1425" y="92"/>
                  <a:pt x="1425" y="92"/>
                </a:cubicBezTo>
                <a:cubicBezTo>
                  <a:pt x="1348" y="92"/>
                  <a:pt x="1348" y="92"/>
                  <a:pt x="1348" y="92"/>
                </a:cubicBezTo>
                <a:cubicBezTo>
                  <a:pt x="1348" y="72"/>
                  <a:pt x="1348" y="72"/>
                  <a:pt x="1348" y="72"/>
                </a:cubicBezTo>
                <a:cubicBezTo>
                  <a:pt x="1459" y="72"/>
                  <a:pt x="1459" y="72"/>
                  <a:pt x="1459" y="72"/>
                </a:cubicBezTo>
                <a:lnTo>
                  <a:pt x="1459" y="79"/>
                </a:lnTo>
                <a:close/>
                <a:moveTo>
                  <a:pt x="1597" y="216"/>
                </a:moveTo>
                <a:cubicBezTo>
                  <a:pt x="1574" y="216"/>
                  <a:pt x="1574" y="216"/>
                  <a:pt x="1574" y="216"/>
                </a:cubicBezTo>
                <a:cubicBezTo>
                  <a:pt x="1574" y="194"/>
                  <a:pt x="1574" y="194"/>
                  <a:pt x="1574" y="194"/>
                </a:cubicBezTo>
                <a:cubicBezTo>
                  <a:pt x="1574" y="194"/>
                  <a:pt x="1574" y="194"/>
                  <a:pt x="1574" y="194"/>
                </a:cubicBezTo>
                <a:cubicBezTo>
                  <a:pt x="1564" y="211"/>
                  <a:pt x="1549" y="220"/>
                  <a:pt x="1530" y="220"/>
                </a:cubicBezTo>
                <a:cubicBezTo>
                  <a:pt x="1495" y="220"/>
                  <a:pt x="1478" y="199"/>
                  <a:pt x="1478" y="158"/>
                </a:cubicBezTo>
                <a:cubicBezTo>
                  <a:pt x="1478" y="72"/>
                  <a:pt x="1478" y="72"/>
                  <a:pt x="1478" y="72"/>
                </a:cubicBezTo>
                <a:cubicBezTo>
                  <a:pt x="1501" y="72"/>
                  <a:pt x="1501" y="72"/>
                  <a:pt x="1501" y="72"/>
                </a:cubicBezTo>
                <a:cubicBezTo>
                  <a:pt x="1501" y="155"/>
                  <a:pt x="1501" y="155"/>
                  <a:pt x="1501" y="155"/>
                </a:cubicBezTo>
                <a:cubicBezTo>
                  <a:pt x="1501" y="185"/>
                  <a:pt x="1513" y="200"/>
                  <a:pt x="1536" y="200"/>
                </a:cubicBezTo>
                <a:cubicBezTo>
                  <a:pt x="1547" y="200"/>
                  <a:pt x="1557" y="196"/>
                  <a:pt x="1564" y="188"/>
                </a:cubicBezTo>
                <a:cubicBezTo>
                  <a:pt x="1571" y="179"/>
                  <a:pt x="1574" y="169"/>
                  <a:pt x="1574" y="155"/>
                </a:cubicBezTo>
                <a:cubicBezTo>
                  <a:pt x="1574" y="72"/>
                  <a:pt x="1574" y="72"/>
                  <a:pt x="1574" y="72"/>
                </a:cubicBezTo>
                <a:cubicBezTo>
                  <a:pt x="1597" y="72"/>
                  <a:pt x="1597" y="72"/>
                  <a:pt x="1597" y="72"/>
                </a:cubicBezTo>
                <a:lnTo>
                  <a:pt x="1597" y="216"/>
                </a:lnTo>
                <a:close/>
                <a:moveTo>
                  <a:pt x="1711" y="96"/>
                </a:moveTo>
                <a:cubicBezTo>
                  <a:pt x="1707" y="93"/>
                  <a:pt x="1701" y="91"/>
                  <a:pt x="1694" y="91"/>
                </a:cubicBezTo>
                <a:cubicBezTo>
                  <a:pt x="1684" y="91"/>
                  <a:pt x="1675" y="96"/>
                  <a:pt x="1669" y="105"/>
                </a:cubicBezTo>
                <a:cubicBezTo>
                  <a:pt x="1663" y="115"/>
                  <a:pt x="1659" y="128"/>
                  <a:pt x="1659" y="143"/>
                </a:cubicBezTo>
                <a:cubicBezTo>
                  <a:pt x="1659" y="216"/>
                  <a:pt x="1659" y="216"/>
                  <a:pt x="1659" y="216"/>
                </a:cubicBezTo>
                <a:cubicBezTo>
                  <a:pt x="1636" y="216"/>
                  <a:pt x="1636" y="216"/>
                  <a:pt x="1636" y="216"/>
                </a:cubicBezTo>
                <a:cubicBezTo>
                  <a:pt x="1636" y="72"/>
                  <a:pt x="1636" y="72"/>
                  <a:pt x="1636" y="72"/>
                </a:cubicBezTo>
                <a:cubicBezTo>
                  <a:pt x="1659" y="72"/>
                  <a:pt x="1659" y="72"/>
                  <a:pt x="1659" y="72"/>
                </a:cubicBezTo>
                <a:cubicBezTo>
                  <a:pt x="1659" y="102"/>
                  <a:pt x="1659" y="102"/>
                  <a:pt x="1659" y="102"/>
                </a:cubicBezTo>
                <a:cubicBezTo>
                  <a:pt x="1660" y="102"/>
                  <a:pt x="1660" y="102"/>
                  <a:pt x="1660" y="102"/>
                </a:cubicBezTo>
                <a:cubicBezTo>
                  <a:pt x="1663" y="92"/>
                  <a:pt x="1668" y="84"/>
                  <a:pt x="1675" y="78"/>
                </a:cubicBezTo>
                <a:cubicBezTo>
                  <a:pt x="1681" y="73"/>
                  <a:pt x="1689" y="70"/>
                  <a:pt x="1698" y="70"/>
                </a:cubicBezTo>
                <a:cubicBezTo>
                  <a:pt x="1704" y="70"/>
                  <a:pt x="1708" y="70"/>
                  <a:pt x="1711" y="72"/>
                </a:cubicBezTo>
                <a:lnTo>
                  <a:pt x="1711" y="96"/>
                </a:lnTo>
                <a:close/>
                <a:moveTo>
                  <a:pt x="1840" y="150"/>
                </a:moveTo>
                <a:cubicBezTo>
                  <a:pt x="1738" y="150"/>
                  <a:pt x="1738" y="150"/>
                  <a:pt x="1738" y="150"/>
                </a:cubicBezTo>
                <a:cubicBezTo>
                  <a:pt x="1738" y="166"/>
                  <a:pt x="1743" y="179"/>
                  <a:pt x="1751" y="187"/>
                </a:cubicBezTo>
                <a:cubicBezTo>
                  <a:pt x="1759" y="196"/>
                  <a:pt x="1770" y="200"/>
                  <a:pt x="1785" y="200"/>
                </a:cubicBezTo>
                <a:cubicBezTo>
                  <a:pt x="1801" y="200"/>
                  <a:pt x="1816" y="195"/>
                  <a:pt x="1830" y="184"/>
                </a:cubicBezTo>
                <a:cubicBezTo>
                  <a:pt x="1830" y="206"/>
                  <a:pt x="1830" y="206"/>
                  <a:pt x="1830" y="206"/>
                </a:cubicBezTo>
                <a:cubicBezTo>
                  <a:pt x="1817" y="215"/>
                  <a:pt x="1800" y="220"/>
                  <a:pt x="1779" y="220"/>
                </a:cubicBezTo>
                <a:cubicBezTo>
                  <a:pt x="1759" y="220"/>
                  <a:pt x="1743" y="213"/>
                  <a:pt x="1731" y="200"/>
                </a:cubicBezTo>
                <a:cubicBezTo>
                  <a:pt x="1720" y="187"/>
                  <a:pt x="1714" y="168"/>
                  <a:pt x="1714" y="145"/>
                </a:cubicBezTo>
                <a:cubicBezTo>
                  <a:pt x="1714" y="131"/>
                  <a:pt x="1717" y="118"/>
                  <a:pt x="1723" y="106"/>
                </a:cubicBezTo>
                <a:cubicBezTo>
                  <a:pt x="1728" y="94"/>
                  <a:pt x="1736" y="85"/>
                  <a:pt x="1747" y="79"/>
                </a:cubicBezTo>
                <a:cubicBezTo>
                  <a:pt x="1757" y="72"/>
                  <a:pt x="1768" y="69"/>
                  <a:pt x="1780" y="69"/>
                </a:cubicBezTo>
                <a:cubicBezTo>
                  <a:pt x="1799" y="69"/>
                  <a:pt x="1814" y="75"/>
                  <a:pt x="1824" y="87"/>
                </a:cubicBezTo>
                <a:cubicBezTo>
                  <a:pt x="1834" y="99"/>
                  <a:pt x="1840" y="116"/>
                  <a:pt x="1840" y="138"/>
                </a:cubicBezTo>
                <a:lnTo>
                  <a:pt x="1840" y="150"/>
                </a:lnTo>
                <a:close/>
                <a:moveTo>
                  <a:pt x="1816" y="131"/>
                </a:moveTo>
                <a:cubicBezTo>
                  <a:pt x="1816" y="117"/>
                  <a:pt x="1813" y="107"/>
                  <a:pt x="1806" y="100"/>
                </a:cubicBezTo>
                <a:cubicBezTo>
                  <a:pt x="1800" y="92"/>
                  <a:pt x="1791" y="89"/>
                  <a:pt x="1780" y="89"/>
                </a:cubicBezTo>
                <a:cubicBezTo>
                  <a:pt x="1769" y="89"/>
                  <a:pt x="1760" y="92"/>
                  <a:pt x="1753" y="100"/>
                </a:cubicBezTo>
                <a:cubicBezTo>
                  <a:pt x="1745" y="108"/>
                  <a:pt x="1740" y="118"/>
                  <a:pt x="1738" y="131"/>
                </a:cubicBezTo>
                <a:lnTo>
                  <a:pt x="1816" y="13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Tree>
    <p:extLst>
      <p:ext uri="{BB962C8B-B14F-4D97-AF65-F5344CB8AC3E}">
        <p14:creationId xmlns:p14="http://schemas.microsoft.com/office/powerpoint/2010/main" val="15768189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634567"/>
          </a:xfrm>
        </p:spPr>
        <p:txBody>
          <a:bodyPr/>
          <a:lstStyle/>
          <a:p>
            <a:pPr marL="0" indent="0">
              <a:buNone/>
            </a:pPr>
            <a:r>
              <a:rPr lang="en-US" dirty="0"/>
              <a:t>Prepare the Azure infrastructure</a:t>
            </a:r>
          </a:p>
          <a:p>
            <a:pPr marL="292100" lvl="1" indent="-292100"/>
            <a:r>
              <a:rPr lang="en-US" dirty="0"/>
              <a:t>AZCampStart.ps1</a:t>
            </a:r>
          </a:p>
          <a:p>
            <a:pPr marL="0" indent="0">
              <a:buNone/>
            </a:pPr>
            <a:r>
              <a:rPr lang="en-US" dirty="0"/>
              <a:t>Understand Azure templates and resource groups</a:t>
            </a:r>
          </a:p>
          <a:p>
            <a:pPr marL="292100" lvl="1" indent="-292100"/>
            <a:r>
              <a:rPr lang="en-US" dirty="0"/>
              <a:t>Understand Azure </a:t>
            </a:r>
            <a:r>
              <a:rPr lang="en-US" dirty="0" err="1"/>
              <a:t>Quickstart</a:t>
            </a:r>
            <a:r>
              <a:rPr lang="en-US" dirty="0"/>
              <a:t> templates</a:t>
            </a:r>
          </a:p>
          <a:p>
            <a:pPr marL="292100" lvl="1" indent="-292100"/>
            <a:r>
              <a:rPr lang="en-US" dirty="0"/>
              <a:t>Review a template from GitHub</a:t>
            </a:r>
          </a:p>
        </p:txBody>
      </p:sp>
      <p:sp>
        <p:nvSpPr>
          <p:cNvPr id="3" name="Title 2"/>
          <p:cNvSpPr>
            <a:spLocks noGrp="1"/>
          </p:cNvSpPr>
          <p:nvPr>
            <p:ph type="title"/>
          </p:nvPr>
        </p:nvSpPr>
        <p:spPr/>
        <p:txBody>
          <a:bodyPr/>
          <a:lstStyle/>
          <a:p>
            <a:r>
              <a:rPr lang="en-US" dirty="0"/>
              <a:t>Azure infrastructure</a:t>
            </a:r>
          </a:p>
        </p:txBody>
      </p:sp>
    </p:spTree>
    <p:extLst>
      <p:ext uri="{BB962C8B-B14F-4D97-AF65-F5344CB8AC3E}">
        <p14:creationId xmlns:p14="http://schemas.microsoft.com/office/powerpoint/2010/main" val="353406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08434"/>
          </a:xfrm>
        </p:spPr>
        <p:txBody>
          <a:bodyPr/>
          <a:lstStyle/>
          <a:p>
            <a:pPr marL="0" indent="0">
              <a:spcBef>
                <a:spcPts val="1200"/>
              </a:spcBef>
              <a:buNone/>
            </a:pPr>
            <a:r>
              <a:rPr lang="en-US" dirty="0"/>
              <a:t>Create GitHub account and public repository</a:t>
            </a:r>
          </a:p>
          <a:p>
            <a:pPr marL="0" indent="0">
              <a:spcBef>
                <a:spcPts val="1200"/>
              </a:spcBef>
              <a:buNone/>
            </a:pPr>
            <a:r>
              <a:rPr lang="en-US" dirty="0"/>
              <a:t>Configure GitHub desktop and clone repository</a:t>
            </a:r>
          </a:p>
          <a:p>
            <a:pPr marL="0" indent="0">
              <a:spcBef>
                <a:spcPts val="1200"/>
              </a:spcBef>
              <a:buNone/>
            </a:pPr>
            <a:r>
              <a:rPr lang="en-US" dirty="0"/>
              <a:t>Examine Visual Studio Code integration with GIT and push commits to remote repository</a:t>
            </a:r>
          </a:p>
        </p:txBody>
      </p:sp>
      <p:sp>
        <p:nvSpPr>
          <p:cNvPr id="3" name="Title 2"/>
          <p:cNvSpPr>
            <a:spLocks noGrp="1"/>
          </p:cNvSpPr>
          <p:nvPr>
            <p:ph type="title"/>
          </p:nvPr>
        </p:nvSpPr>
        <p:spPr/>
        <p:txBody>
          <a:bodyPr/>
          <a:lstStyle/>
          <a:p>
            <a:r>
              <a:rPr lang="en-US" sz="4400" dirty="0"/>
              <a:t>Configure</a:t>
            </a:r>
            <a:r>
              <a:rPr lang="en-US" sz="4600" dirty="0"/>
              <a:t> GIT repositories and Visual Studio Code</a:t>
            </a:r>
          </a:p>
        </p:txBody>
      </p:sp>
    </p:spTree>
    <p:extLst>
      <p:ext uri="{BB962C8B-B14F-4D97-AF65-F5344CB8AC3E}">
        <p14:creationId xmlns:p14="http://schemas.microsoft.com/office/powerpoint/2010/main" val="4070190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683168"/>
            <a:ext cx="11887200" cy="3554819"/>
          </a:xfrm>
        </p:spPr>
        <p:txBody>
          <a:bodyPr/>
          <a:lstStyle/>
          <a:p>
            <a:pPr marL="0" indent="0">
              <a:buNone/>
            </a:pPr>
            <a:r>
              <a:rPr lang="en-US" dirty="0"/>
              <a:t>You now:</a:t>
            </a:r>
          </a:p>
          <a:p>
            <a:pPr marL="568325" lvl="1" indent="0">
              <a:spcBef>
                <a:spcPts val="1800"/>
              </a:spcBef>
              <a:buNone/>
            </a:pPr>
            <a:r>
              <a:rPr lang="en-US" sz="2000" dirty="0"/>
              <a:t>Understand Azure </a:t>
            </a:r>
            <a:r>
              <a:rPr lang="en-US" sz="2000" dirty="0" err="1"/>
              <a:t>Quickstart</a:t>
            </a:r>
            <a:r>
              <a:rPr lang="en-US" sz="2000" dirty="0"/>
              <a:t> templates</a:t>
            </a:r>
          </a:p>
          <a:p>
            <a:pPr marL="568325" lvl="1" indent="0">
              <a:spcBef>
                <a:spcPts val="1800"/>
              </a:spcBef>
              <a:buNone/>
            </a:pPr>
            <a:r>
              <a:rPr lang="en-US" sz="2000" dirty="0"/>
              <a:t>Learn about GitHub and GIT repositories</a:t>
            </a:r>
          </a:p>
          <a:p>
            <a:pPr marL="568325" lvl="1" indent="0">
              <a:spcBef>
                <a:spcPts val="1800"/>
              </a:spcBef>
              <a:buNone/>
            </a:pPr>
            <a:r>
              <a:rPr lang="en-US" sz="2000" dirty="0"/>
              <a:t>Learn how to configure Visual Studio Code to use GIT</a:t>
            </a:r>
          </a:p>
          <a:p>
            <a:pPr marL="568325" lvl="1" indent="0">
              <a:spcBef>
                <a:spcPts val="1800"/>
              </a:spcBef>
              <a:buNone/>
            </a:pPr>
            <a:r>
              <a:rPr lang="en-US" sz="2000" dirty="0"/>
              <a:t>Learn how to customize a template and its related parameters JSON file using Visual Studio Code to meet your specific and additional requirements</a:t>
            </a:r>
          </a:p>
          <a:p>
            <a:pPr marL="568325" lvl="1" indent="0">
              <a:spcBef>
                <a:spcPts val="1800"/>
              </a:spcBef>
              <a:buNone/>
            </a:pPr>
            <a:r>
              <a:rPr lang="en-US" sz="2000" dirty="0"/>
              <a:t>Learn how to stage and commit changes to the local and remote GIT repository</a:t>
            </a:r>
          </a:p>
        </p:txBody>
      </p:sp>
      <p:sp>
        <p:nvSpPr>
          <p:cNvPr id="2" name="Title 1"/>
          <p:cNvSpPr>
            <a:spLocks noGrp="1"/>
          </p:cNvSpPr>
          <p:nvPr>
            <p:ph type="title"/>
          </p:nvPr>
        </p:nvSpPr>
        <p:spPr/>
        <p:txBody>
          <a:bodyPr/>
          <a:lstStyle/>
          <a:p>
            <a:r>
              <a:rPr lang="en-US" sz="4800" dirty="0"/>
              <a:t>In review: Session objectives and takeaways</a:t>
            </a:r>
          </a:p>
        </p:txBody>
      </p:sp>
      <p:grpSp>
        <p:nvGrpSpPr>
          <p:cNvPr id="43" name="Group 42"/>
          <p:cNvGrpSpPr/>
          <p:nvPr/>
        </p:nvGrpSpPr>
        <p:grpSpPr>
          <a:xfrm>
            <a:off x="478512" y="2496451"/>
            <a:ext cx="329184" cy="329184"/>
            <a:chOff x="228600" y="1219200"/>
            <a:chExt cx="685800" cy="685800"/>
          </a:xfrm>
        </p:grpSpPr>
        <p:sp>
          <p:nvSpPr>
            <p:cNvPr id="44"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5" name="Oval 44"/>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p:nvPr/>
        </p:nvGrpSpPr>
        <p:grpSpPr>
          <a:xfrm>
            <a:off x="478468" y="3520493"/>
            <a:ext cx="329184" cy="329184"/>
            <a:chOff x="228600" y="1219200"/>
            <a:chExt cx="685800" cy="685800"/>
          </a:xfrm>
        </p:grpSpPr>
        <p:sp>
          <p:nvSpPr>
            <p:cNvPr id="47"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8" name="Oval 47"/>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478468" y="4804337"/>
            <a:ext cx="329184" cy="329184"/>
            <a:chOff x="228600" y="1219200"/>
            <a:chExt cx="685800" cy="685800"/>
          </a:xfrm>
        </p:grpSpPr>
        <p:sp>
          <p:nvSpPr>
            <p:cNvPr id="50"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1" name="Oval 50"/>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p:cNvGrpSpPr/>
          <p:nvPr/>
        </p:nvGrpSpPr>
        <p:grpSpPr>
          <a:xfrm>
            <a:off x="478468" y="3008472"/>
            <a:ext cx="329184" cy="329184"/>
            <a:chOff x="228600" y="1219200"/>
            <a:chExt cx="685800" cy="685800"/>
          </a:xfrm>
        </p:grpSpPr>
        <p:sp>
          <p:nvSpPr>
            <p:cNvPr id="53"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4" name="Oval 53"/>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p:nvPr/>
        </p:nvGrpSpPr>
        <p:grpSpPr>
          <a:xfrm>
            <a:off x="478512" y="4032514"/>
            <a:ext cx="329184" cy="329184"/>
            <a:chOff x="228600" y="1219200"/>
            <a:chExt cx="685800" cy="685800"/>
          </a:xfrm>
        </p:grpSpPr>
        <p:sp>
          <p:nvSpPr>
            <p:cNvPr id="56"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7" name="Oval 56"/>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720734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0" y="6323196"/>
            <a:ext cx="12436475" cy="671328"/>
          </a:xfrm>
          <a:prstGeom prst="rect">
            <a:avLst/>
          </a:prstGeom>
          <a:solidFill>
            <a:schemeClr val="accent2"/>
          </a:solidFill>
        </p:spPr>
        <p:txBody>
          <a:bodyPr vert="horz" wrap="square" lIns="146304" tIns="91440" rIns="146304" bIns="91440" rtlCol="0" anchor="t" anchorCtr="0">
            <a:noAutofit/>
          </a:bodyPr>
          <a:lstStyle>
            <a:lvl1pPr algn="l" defTabSz="931863" rtl="0" fontAlgn="base">
              <a:lnSpc>
                <a:spcPct val="90000"/>
              </a:lnSpc>
              <a:spcBef>
                <a:spcPct val="0"/>
              </a:spcBef>
              <a:spcAft>
                <a:spcPct val="0"/>
              </a:spcAft>
              <a:defRPr lang="en-US" sz="6000" kern="1200" spc="-100" baseline="0">
                <a:ln w="3175">
                  <a:noFill/>
                </a:ln>
                <a:solidFill>
                  <a:schemeClr val="bg1"/>
                </a:soli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endParaRPr lang="it-IT" dirty="0"/>
          </a:p>
        </p:txBody>
      </p:sp>
      <p:sp>
        <p:nvSpPr>
          <p:cNvPr id="4" name="Title 3"/>
          <p:cNvSpPr>
            <a:spLocks noGrp="1"/>
          </p:cNvSpPr>
          <p:nvPr>
            <p:ph type="title"/>
          </p:nvPr>
        </p:nvSpPr>
        <p:spPr/>
        <p:txBody>
          <a:bodyPr/>
          <a:lstStyle/>
          <a:p>
            <a:r>
              <a:rPr lang="en-US" dirty="0"/>
              <a:t>Appendix </a:t>
            </a:r>
            <a:r>
              <a:rPr lang="en-US" sz="6600" dirty="0"/>
              <a:t>additional technology slides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614" y="2308555"/>
            <a:ext cx="2416862" cy="4685970"/>
          </a:xfrm>
          <a:prstGeom prst="rect">
            <a:avLst/>
          </a:prstGeom>
        </p:spPr>
      </p:pic>
    </p:spTree>
    <p:extLst>
      <p:ext uri="{BB962C8B-B14F-4D97-AF65-F5344CB8AC3E}">
        <p14:creationId xmlns:p14="http://schemas.microsoft.com/office/powerpoint/2010/main" val="33130910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989691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gradFill>
                  <a:gsLst>
                    <a:gs pos="94690">
                      <a:srgbClr val="DC3C00"/>
                    </a:gs>
                    <a:gs pos="86000">
                      <a:srgbClr val="DC3C00"/>
                    </a:gs>
                  </a:gsLst>
                  <a:lin ang="5400000" scaled="0"/>
                </a:gradFill>
              </a:rPr>
              <a:t>Resources</a:t>
            </a:r>
            <a:endParaRPr lang="en-US" dirty="0"/>
          </a:p>
        </p:txBody>
      </p:sp>
      <p:sp>
        <p:nvSpPr>
          <p:cNvPr id="5" name="Text Placeholder 4"/>
          <p:cNvSpPr>
            <a:spLocks noGrp="1"/>
          </p:cNvSpPr>
          <p:nvPr>
            <p:ph type="body" sz="quarter" idx="10"/>
          </p:nvPr>
        </p:nvSpPr>
        <p:spPr>
          <a:xfrm>
            <a:off x="1075266" y="1393444"/>
            <a:ext cx="11086571" cy="6161687"/>
          </a:xfrm>
        </p:spPr>
        <p:txBody>
          <a:bodyPr/>
          <a:lstStyle/>
          <a:p>
            <a:pPr>
              <a:spcAft>
                <a:spcPts val="0"/>
              </a:spcAft>
            </a:pPr>
            <a:r>
              <a:rPr lang="en-US" sz="3200" dirty="0"/>
              <a:t>Register for another IT Innovation Series event </a:t>
            </a:r>
            <a:br>
              <a:rPr lang="en-US" sz="3200" dirty="0"/>
            </a:br>
            <a:r>
              <a:rPr lang="en-US" sz="1800" dirty="0">
                <a:latin typeface="+mn-lt"/>
              </a:rPr>
              <a:t>Further topics: Windows Server 2016, Windows 10 and more.</a:t>
            </a:r>
          </a:p>
          <a:p>
            <a:pPr marL="749300" indent="-292100">
              <a:spcBef>
                <a:spcPts val="600"/>
              </a:spcBef>
              <a:spcAft>
                <a:spcPts val="600"/>
              </a:spcAft>
            </a:pPr>
            <a:r>
              <a:rPr lang="en-US" sz="3200" b="1" dirty="0">
                <a:hlinkClick r:id="rId3"/>
              </a:rPr>
              <a:t>aka.ms/</a:t>
            </a:r>
            <a:r>
              <a:rPr lang="en-US" sz="3200" b="1" dirty="0" err="1">
                <a:hlinkClick r:id="rId3"/>
              </a:rPr>
              <a:t>ITInnovation</a:t>
            </a:r>
            <a:endParaRPr lang="en-US" sz="3200" b="1" dirty="0"/>
          </a:p>
          <a:p>
            <a:pPr indent="-292100">
              <a:lnSpc>
                <a:spcPct val="100000"/>
              </a:lnSpc>
              <a:spcBef>
                <a:spcPts val="600"/>
              </a:spcBef>
              <a:spcAft>
                <a:spcPts val="600"/>
              </a:spcAft>
            </a:pPr>
            <a:endParaRPr lang="en-US" sz="800" dirty="0"/>
          </a:p>
          <a:p>
            <a:pPr indent="-292100">
              <a:lnSpc>
                <a:spcPct val="100000"/>
              </a:lnSpc>
              <a:spcBef>
                <a:spcPts val="600"/>
              </a:spcBef>
              <a:spcAft>
                <a:spcPts val="600"/>
              </a:spcAft>
            </a:pPr>
            <a:r>
              <a:rPr lang="en-US" sz="3200" dirty="0"/>
              <a:t>Continue your learning</a:t>
            </a:r>
            <a:br>
              <a:rPr lang="en-US" sz="4400" dirty="0"/>
            </a:br>
            <a:r>
              <a:rPr lang="en-US" sz="1800" dirty="0">
                <a:latin typeface="+mn-lt"/>
              </a:rPr>
              <a:t>Download this presentation, access online training and demos, try Azure for free. </a:t>
            </a:r>
          </a:p>
          <a:p>
            <a:pPr marL="749300" indent="-292100">
              <a:spcBef>
                <a:spcPts val="600"/>
              </a:spcBef>
              <a:spcAft>
                <a:spcPts val="600"/>
              </a:spcAft>
            </a:pPr>
            <a:r>
              <a:rPr lang="en-US" sz="3200" b="1" dirty="0">
                <a:hlinkClick r:id="rId4"/>
              </a:rPr>
              <a:t>aka.ms/</a:t>
            </a:r>
            <a:r>
              <a:rPr lang="en-US" sz="3200" b="1" dirty="0" err="1">
                <a:hlinkClick r:id="rId4"/>
              </a:rPr>
              <a:t>ITInnovationResources</a:t>
            </a:r>
            <a:endParaRPr lang="en-US" sz="3200" b="1" dirty="0"/>
          </a:p>
          <a:p>
            <a:pPr>
              <a:spcBef>
                <a:spcPts val="0"/>
              </a:spcBef>
              <a:spcAft>
                <a:spcPts val="0"/>
              </a:spcAft>
            </a:pPr>
            <a:endParaRPr lang="en-US" sz="3200" dirty="0"/>
          </a:p>
          <a:p>
            <a:pPr>
              <a:spcBef>
                <a:spcPts val="0"/>
              </a:spcBef>
              <a:spcAft>
                <a:spcPts val="0"/>
              </a:spcAft>
            </a:pPr>
            <a:r>
              <a:rPr lang="en-US" sz="3200" dirty="0"/>
              <a:t>Know someone who wants to learn more about </a:t>
            </a:r>
          </a:p>
          <a:p>
            <a:pPr>
              <a:spcBef>
                <a:spcPts val="0"/>
              </a:spcBef>
              <a:spcAft>
                <a:spcPts val="0"/>
              </a:spcAft>
            </a:pPr>
            <a:r>
              <a:rPr lang="en-US" sz="3200" dirty="0"/>
              <a:t>the Cloud?</a:t>
            </a:r>
            <a:br>
              <a:rPr lang="en-US" sz="4800" dirty="0"/>
            </a:br>
            <a:r>
              <a:rPr lang="en-US" sz="1800" dirty="0">
                <a:latin typeface="+mn-lt"/>
              </a:rPr>
              <a:t>Tell them to get started at the Microsoft Cloud Roadshow</a:t>
            </a:r>
            <a:r>
              <a:rPr lang="en-US" sz="1800" dirty="0"/>
              <a:t>.</a:t>
            </a:r>
          </a:p>
          <a:p>
            <a:pPr marL="749300" indent="-292100">
              <a:spcBef>
                <a:spcPts val="600"/>
              </a:spcBef>
              <a:spcAft>
                <a:spcPts val="600"/>
              </a:spcAft>
            </a:pPr>
            <a:r>
              <a:rPr lang="en-US" sz="3200" b="1" dirty="0">
                <a:hlinkClick r:id="rId5"/>
              </a:rPr>
              <a:t>www.microsoftcloudroadshow.com</a:t>
            </a:r>
            <a:r>
              <a:rPr lang="en-US" sz="3200" b="1" dirty="0"/>
              <a:t>  </a:t>
            </a:r>
          </a:p>
          <a:p>
            <a:pPr marL="749300" indent="-292100">
              <a:spcBef>
                <a:spcPts val="600"/>
              </a:spcBef>
              <a:spcAft>
                <a:spcPts val="600"/>
              </a:spcAft>
            </a:pPr>
            <a:endParaRPr lang="en-US" sz="3200" b="1" dirty="0"/>
          </a:p>
        </p:txBody>
      </p:sp>
      <p:grpSp>
        <p:nvGrpSpPr>
          <p:cNvPr id="6" name="Group 5"/>
          <p:cNvGrpSpPr/>
          <p:nvPr/>
        </p:nvGrpSpPr>
        <p:grpSpPr>
          <a:xfrm>
            <a:off x="494433" y="1502027"/>
            <a:ext cx="470768" cy="467836"/>
            <a:chOff x="228600" y="1219200"/>
            <a:chExt cx="685800" cy="685800"/>
          </a:xfrm>
        </p:grpSpPr>
        <p:sp>
          <p:nvSpPr>
            <p:cNvPr id="7"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 name="Oval 7"/>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494433" y="3195775"/>
            <a:ext cx="470768" cy="467836"/>
            <a:chOff x="228600" y="1219200"/>
            <a:chExt cx="685800" cy="685800"/>
          </a:xfrm>
        </p:grpSpPr>
        <p:sp>
          <p:nvSpPr>
            <p:cNvPr id="13"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4" name="Oval 13"/>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494433" y="4992303"/>
            <a:ext cx="470768" cy="467836"/>
            <a:chOff x="228600" y="1219200"/>
            <a:chExt cx="685800" cy="685800"/>
          </a:xfrm>
        </p:grpSpPr>
        <p:sp>
          <p:nvSpPr>
            <p:cNvPr id="16"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7" name="Oval 16"/>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9614" y="2308555"/>
            <a:ext cx="2416862" cy="4685970"/>
          </a:xfrm>
          <a:prstGeom prst="rect">
            <a:avLst/>
          </a:prstGeom>
        </p:spPr>
      </p:pic>
    </p:spTree>
    <p:extLst>
      <p:ext uri="{BB962C8B-B14F-4D97-AF65-F5344CB8AC3E}">
        <p14:creationId xmlns:p14="http://schemas.microsoft.com/office/powerpoint/2010/main" val="35532158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6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4846652" cy="6994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gradFill>
                  <a:gsLst>
                    <a:gs pos="4425">
                      <a:schemeClr val="accent2"/>
                    </a:gs>
                    <a:gs pos="39000">
                      <a:schemeClr val="accent2"/>
                    </a:gs>
                  </a:gsLst>
                  <a:lin ang="5400000" scaled="0"/>
                </a:gradFill>
              </a:rPr>
              <a:t>Scenario</a:t>
            </a:r>
          </a:p>
        </p:txBody>
      </p:sp>
      <p:sp>
        <p:nvSpPr>
          <p:cNvPr id="3" name="Text Placeholder 2"/>
          <p:cNvSpPr>
            <a:spLocks noGrp="1"/>
          </p:cNvSpPr>
          <p:nvPr>
            <p:ph type="body" sz="quarter" idx="10"/>
          </p:nvPr>
        </p:nvSpPr>
        <p:spPr>
          <a:xfrm>
            <a:off x="274639" y="1212849"/>
            <a:ext cx="4572013" cy="2179058"/>
          </a:xfrm>
        </p:spPr>
        <p:txBody>
          <a:bodyPr/>
          <a:lstStyle/>
          <a:p>
            <a:pPr>
              <a:spcBef>
                <a:spcPts val="1800"/>
              </a:spcBef>
            </a:pPr>
            <a:r>
              <a:rPr lang="en-US" sz="2400" dirty="0"/>
              <a:t>Contoso, Inc. has successfully been using Azure for some time now. However, Contoso's use of Azure has, up until now, been limited to the use of the Azure Service Management API. </a:t>
            </a:r>
          </a:p>
        </p:txBody>
      </p:sp>
      <p:sp>
        <p:nvSpPr>
          <p:cNvPr id="4" name="Text Placeholder 3"/>
          <p:cNvSpPr>
            <a:spLocks noGrp="1"/>
          </p:cNvSpPr>
          <p:nvPr>
            <p:ph type="body" sz="quarter" idx="11"/>
          </p:nvPr>
        </p:nvSpPr>
        <p:spPr>
          <a:xfrm>
            <a:off x="5121291" y="1211263"/>
            <a:ext cx="7131920" cy="5632311"/>
          </a:xfrm>
        </p:spPr>
        <p:txBody>
          <a:bodyPr/>
          <a:lstStyle/>
          <a:p>
            <a:pPr lvl="1">
              <a:spcBef>
                <a:spcPts val="1800"/>
              </a:spcBef>
            </a:pPr>
            <a:r>
              <a:rPr lang="en-US" sz="1800" dirty="0"/>
              <a:t>The Service Management API allows Contoso to manage Azure resources, such as storage accounts, virtual machines, and virtual networks as individual entities. The Service Management API model serves Contoso well, but it does not reflect the fact that these entities are often, in fact, related and independent parts of </a:t>
            </a:r>
            <a:br>
              <a:rPr lang="en-US" sz="1800" dirty="0"/>
            </a:br>
            <a:r>
              <a:rPr lang="en-US" sz="1800" dirty="0"/>
              <a:t>a larger, single entity. </a:t>
            </a:r>
          </a:p>
          <a:p>
            <a:pPr lvl="1">
              <a:spcBef>
                <a:spcPts val="1800"/>
              </a:spcBef>
            </a:pPr>
            <a:r>
              <a:rPr lang="en-US" sz="1800" dirty="0"/>
              <a:t>In contrast to the Azure Service Management API, the Azure Resource Management API allows organizations such as Contoso </a:t>
            </a:r>
            <a:br>
              <a:rPr lang="en-US" sz="1800" dirty="0"/>
            </a:br>
            <a:r>
              <a:rPr lang="en-US" sz="1800" dirty="0"/>
              <a:t>to deploy, manage, and monitor Azure resources as a single group. In addition to this benefit, ARM makes it possible to use declarative templates to define and provision resources in a deployment. Furthermore, Contoso could implement Role-based Access Controls (RBAC) to provide greater security. Finally, using ARM, Contoso would be able to apply tags to resources to organize them logically within the same subscription.</a:t>
            </a:r>
          </a:p>
          <a:p>
            <a:pPr lvl="1">
              <a:spcBef>
                <a:spcPts val="1800"/>
              </a:spcBef>
            </a:pPr>
            <a:r>
              <a:rPr lang="en-US" sz="1800" dirty="0"/>
              <a:t>Because of the benefits that Azure Resource Management can provide to Contoso, you have been asked to explore how ARM can be used to deploy and manage resources. Specifically, you have been asked to learn how templates can be used to define and deploy Azure Resources. </a:t>
            </a:r>
          </a:p>
        </p:txBody>
      </p:sp>
    </p:spTree>
    <p:extLst>
      <p:ext uri="{BB962C8B-B14F-4D97-AF65-F5344CB8AC3E}">
        <p14:creationId xmlns:p14="http://schemas.microsoft.com/office/powerpoint/2010/main" val="12847660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a:t>
            </a:r>
          </a:p>
        </p:txBody>
      </p:sp>
      <p:sp>
        <p:nvSpPr>
          <p:cNvPr id="3" name="Text Placeholder 2"/>
          <p:cNvSpPr>
            <a:spLocks noGrp="1"/>
          </p:cNvSpPr>
          <p:nvPr>
            <p:ph type="body" sz="quarter" idx="10"/>
          </p:nvPr>
        </p:nvSpPr>
        <p:spPr>
          <a:xfrm>
            <a:off x="274638" y="1212850"/>
            <a:ext cx="11887200" cy="5319405"/>
          </a:xfrm>
        </p:spPr>
        <p:txBody>
          <a:bodyPr/>
          <a:lstStyle/>
          <a:p>
            <a:r>
              <a:rPr lang="en-US" sz="2200" dirty="0"/>
              <a:t>Contoso, Inc. has successfully been using Azure for some time now. However, Contoso's use of Azure has, up until now, been limited to the use of the Azure Service Management API. The Service Management API allows Contoso to manage Azure resources, such as storage accounts, virtual machines, and virtual networks as individual entities. The Service Management API model serves Contoso well, but it does not reflect the fact that these entities are often, in fact, related and independent parts of a larger, single entity. </a:t>
            </a:r>
          </a:p>
          <a:p>
            <a:r>
              <a:rPr lang="en-US" sz="2200" dirty="0"/>
              <a:t>In contrast to the Azure Service Management API, the Azure Resource Management API allows organizations such as Contoso to deploy, manage, and monitor Azure resources as a single group. In addition to this benefit, ARM makes it possible to use declarative templates to define and provision resources in a deployment. Furthermore, Contoso could implement </a:t>
            </a:r>
            <a:br>
              <a:rPr lang="en-US" sz="2200" dirty="0"/>
            </a:br>
            <a:r>
              <a:rPr lang="en-US" sz="2200" dirty="0"/>
              <a:t>Role-based Access Controls (RBAC) to provide greater security. Finally, using ARM, Contoso would be able to apply tags to resources to organize them logically within the same subscription.</a:t>
            </a:r>
          </a:p>
          <a:p>
            <a:r>
              <a:rPr lang="en-US" sz="2200" dirty="0"/>
              <a:t>Because of the benefits that Azure Resource Management can provide to Contoso, you have been asked to explore how ARM can be used to deploy and manage resources. Specifically, you have been asked to learn how templates can be used to define and deploy Azure Resources. </a:t>
            </a:r>
          </a:p>
        </p:txBody>
      </p:sp>
    </p:spTree>
    <p:extLst>
      <p:ext uri="{BB962C8B-B14F-4D97-AF65-F5344CB8AC3E}">
        <p14:creationId xmlns:p14="http://schemas.microsoft.com/office/powerpoint/2010/main" val="34585457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554819"/>
          </a:xfrm>
        </p:spPr>
        <p:txBody>
          <a:bodyPr/>
          <a:lstStyle/>
          <a:p>
            <a:pPr marL="0" indent="0">
              <a:buNone/>
            </a:pPr>
            <a:r>
              <a:rPr lang="en-US" dirty="0"/>
              <a:t>You will:</a:t>
            </a:r>
          </a:p>
          <a:p>
            <a:pPr marL="568325" lvl="1" indent="0">
              <a:spcBef>
                <a:spcPts val="1800"/>
              </a:spcBef>
              <a:buNone/>
            </a:pPr>
            <a:r>
              <a:rPr lang="en-US" sz="2000" dirty="0"/>
              <a:t>Understand Azure </a:t>
            </a:r>
            <a:r>
              <a:rPr lang="en-US" sz="2000" dirty="0" err="1"/>
              <a:t>Quickstart</a:t>
            </a:r>
            <a:r>
              <a:rPr lang="en-US" sz="2000" dirty="0"/>
              <a:t> templates</a:t>
            </a:r>
          </a:p>
          <a:p>
            <a:pPr marL="568325" lvl="1" indent="0">
              <a:spcBef>
                <a:spcPts val="1800"/>
              </a:spcBef>
              <a:buNone/>
            </a:pPr>
            <a:r>
              <a:rPr lang="en-US" sz="2000" dirty="0"/>
              <a:t>Learn about GitHub and GIT repositories</a:t>
            </a:r>
          </a:p>
          <a:p>
            <a:pPr marL="568325" lvl="1" indent="0">
              <a:spcBef>
                <a:spcPts val="1800"/>
              </a:spcBef>
              <a:buNone/>
            </a:pPr>
            <a:r>
              <a:rPr lang="en-US" sz="2000" dirty="0"/>
              <a:t>Learn how to configure Visual Studio Code to use GIT</a:t>
            </a:r>
          </a:p>
          <a:p>
            <a:pPr marL="568325" lvl="1" indent="0">
              <a:spcBef>
                <a:spcPts val="1800"/>
              </a:spcBef>
              <a:buNone/>
            </a:pPr>
            <a:r>
              <a:rPr lang="en-US" sz="2000" dirty="0"/>
              <a:t>Learn how to customize a template and its related parameters JSON file using Visual Studio Code to meet your specific and additional requirements</a:t>
            </a:r>
          </a:p>
          <a:p>
            <a:pPr marL="568325" lvl="1" indent="0">
              <a:spcBef>
                <a:spcPts val="1800"/>
              </a:spcBef>
              <a:buNone/>
            </a:pPr>
            <a:r>
              <a:rPr lang="en-US" sz="2000" dirty="0"/>
              <a:t>Learn how to stage and commit changes to the local and remote GIT repository</a:t>
            </a:r>
          </a:p>
        </p:txBody>
      </p:sp>
      <p:sp>
        <p:nvSpPr>
          <p:cNvPr id="2" name="Title 1"/>
          <p:cNvSpPr>
            <a:spLocks noGrp="1"/>
          </p:cNvSpPr>
          <p:nvPr>
            <p:ph type="title"/>
          </p:nvPr>
        </p:nvSpPr>
        <p:spPr/>
        <p:txBody>
          <a:bodyPr/>
          <a:lstStyle/>
          <a:p>
            <a:r>
              <a:rPr lang="en-US"/>
              <a:t>Objectives</a:t>
            </a:r>
            <a:endParaRPr lang="en-US" dirty="0"/>
          </a:p>
        </p:txBody>
      </p:sp>
      <p:grpSp>
        <p:nvGrpSpPr>
          <p:cNvPr id="43" name="Group 42"/>
          <p:cNvGrpSpPr/>
          <p:nvPr/>
        </p:nvGrpSpPr>
        <p:grpSpPr>
          <a:xfrm>
            <a:off x="478512" y="2026133"/>
            <a:ext cx="329184" cy="329184"/>
            <a:chOff x="228600" y="1219200"/>
            <a:chExt cx="685800" cy="685800"/>
          </a:xfrm>
        </p:grpSpPr>
        <p:sp>
          <p:nvSpPr>
            <p:cNvPr id="44"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5" name="Oval 44"/>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p:nvPr/>
        </p:nvGrpSpPr>
        <p:grpSpPr>
          <a:xfrm>
            <a:off x="478468" y="3050175"/>
            <a:ext cx="329184" cy="329184"/>
            <a:chOff x="228600" y="1219200"/>
            <a:chExt cx="685800" cy="685800"/>
          </a:xfrm>
        </p:grpSpPr>
        <p:sp>
          <p:nvSpPr>
            <p:cNvPr id="47"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8" name="Oval 47"/>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478468" y="4334019"/>
            <a:ext cx="329184" cy="329184"/>
            <a:chOff x="228600" y="1219200"/>
            <a:chExt cx="685800" cy="685800"/>
          </a:xfrm>
        </p:grpSpPr>
        <p:sp>
          <p:nvSpPr>
            <p:cNvPr id="50"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1" name="Oval 50"/>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p:cNvGrpSpPr/>
          <p:nvPr/>
        </p:nvGrpSpPr>
        <p:grpSpPr>
          <a:xfrm>
            <a:off x="478468" y="2538154"/>
            <a:ext cx="329184" cy="329184"/>
            <a:chOff x="228600" y="1219200"/>
            <a:chExt cx="685800" cy="685800"/>
          </a:xfrm>
        </p:grpSpPr>
        <p:sp>
          <p:nvSpPr>
            <p:cNvPr id="53"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4" name="Oval 53"/>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p:nvPr/>
        </p:nvGrpSpPr>
        <p:grpSpPr>
          <a:xfrm>
            <a:off x="478512" y="3562196"/>
            <a:ext cx="329184" cy="329184"/>
            <a:chOff x="228600" y="1219200"/>
            <a:chExt cx="685800" cy="685800"/>
          </a:xfrm>
        </p:grpSpPr>
        <p:sp>
          <p:nvSpPr>
            <p:cNvPr id="56" name="Freeform 99"/>
            <p:cNvSpPr>
              <a:spLocks noChangeAspect="1"/>
            </p:cNvSpPr>
            <p:nvPr/>
          </p:nvSpPr>
          <p:spPr bwMode="black">
            <a:xfrm>
              <a:off x="364342" y="1410290"/>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solidFill>
                <a:schemeClr val="bg1"/>
              </a:solid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7" name="Oval 56"/>
            <p:cNvSpPr/>
            <p:nvPr/>
          </p:nvSpPr>
          <p:spPr bwMode="auto">
            <a:xfrm>
              <a:off x="228600" y="1219200"/>
              <a:ext cx="685800" cy="685800"/>
            </a:xfrm>
            <a:prstGeom prst="ellipse">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188824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323196"/>
            <a:ext cx="12436475" cy="671328"/>
          </a:xfrm>
          <a:prstGeom prst="rect">
            <a:avLst/>
          </a:prstGeom>
          <a:solidFill>
            <a:schemeClr val="accent2"/>
          </a:solidFill>
        </p:spPr>
        <p:txBody>
          <a:bodyPr vert="horz" wrap="square" lIns="146304" tIns="91440" rIns="146304" bIns="91440" rtlCol="0" anchor="t" anchorCtr="0">
            <a:noAutofit/>
          </a:bodyPr>
          <a:lstStyle>
            <a:lvl1pPr algn="l" defTabSz="931863" rtl="0" fontAlgn="base">
              <a:lnSpc>
                <a:spcPct val="90000"/>
              </a:lnSpc>
              <a:spcBef>
                <a:spcPct val="0"/>
              </a:spcBef>
              <a:spcAft>
                <a:spcPct val="0"/>
              </a:spcAft>
              <a:defRPr lang="en-US" sz="6000" kern="1200" spc="-100" baseline="0">
                <a:ln w="3175">
                  <a:noFill/>
                </a:ln>
                <a:solidFill>
                  <a:schemeClr val="bg1"/>
                </a:soli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endParaRPr lang="it-IT" dirty="0"/>
          </a:p>
        </p:txBody>
      </p:sp>
      <p:sp>
        <p:nvSpPr>
          <p:cNvPr id="4" name="Title 3"/>
          <p:cNvSpPr>
            <a:spLocks noGrp="1"/>
          </p:cNvSpPr>
          <p:nvPr>
            <p:ph type="title"/>
          </p:nvPr>
        </p:nvSpPr>
        <p:spPr/>
        <p:txBody>
          <a:bodyPr/>
          <a:lstStyle/>
          <a:p>
            <a:r>
              <a:rPr lang="en-US" dirty="0"/>
              <a:t>Technology overview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614" y="2308555"/>
            <a:ext cx="2416862" cy="4685970"/>
          </a:xfrm>
          <a:prstGeom prst="rect">
            <a:avLst/>
          </a:prstGeom>
        </p:spPr>
      </p:pic>
    </p:spTree>
    <p:extLst>
      <p:ext uri="{BB962C8B-B14F-4D97-AF65-F5344CB8AC3E}">
        <p14:creationId xmlns:p14="http://schemas.microsoft.com/office/powerpoint/2010/main" val="25657953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7580" y="4901059"/>
            <a:ext cx="2219153" cy="1613716"/>
            <a:chOff x="457580" y="4901059"/>
            <a:chExt cx="2219153" cy="1613716"/>
          </a:xfrm>
        </p:grpSpPr>
        <p:grpSp>
          <p:nvGrpSpPr>
            <p:cNvPr id="468" name="Group 467"/>
            <p:cNvGrpSpPr/>
            <p:nvPr/>
          </p:nvGrpSpPr>
          <p:grpSpPr>
            <a:xfrm>
              <a:off x="457580" y="4901059"/>
              <a:ext cx="2219153" cy="1613716"/>
              <a:chOff x="661504" y="-474054"/>
              <a:chExt cx="2735061" cy="2136377"/>
            </a:xfrm>
            <a:solidFill>
              <a:schemeClr val="bg2">
                <a:alpha val="60000"/>
              </a:schemeClr>
            </a:solidFill>
          </p:grpSpPr>
          <p:sp>
            <p:nvSpPr>
              <p:cNvPr id="466" name="Flowchart: Stored Data 465"/>
              <p:cNvSpPr/>
              <p:nvPr/>
            </p:nvSpPr>
            <p:spPr bwMode="auto">
              <a:xfrm rot="16200000">
                <a:off x="1148505" y="-583839"/>
                <a:ext cx="1759162" cy="2733161"/>
              </a:xfrm>
              <a:prstGeom prst="flowChartOnlineStorag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7" name="Oval 466"/>
              <p:cNvSpPr/>
              <p:nvPr/>
            </p:nvSpPr>
            <p:spPr bwMode="auto">
              <a:xfrm>
                <a:off x="661504" y="-474054"/>
                <a:ext cx="2735061" cy="6165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65" name="Group 464"/>
            <p:cNvGrpSpPr/>
            <p:nvPr/>
          </p:nvGrpSpPr>
          <p:grpSpPr>
            <a:xfrm>
              <a:off x="1194359" y="4963076"/>
              <a:ext cx="591775" cy="805580"/>
              <a:chOff x="3598863" y="-100013"/>
              <a:chExt cx="5241925" cy="7135814"/>
            </a:xfrm>
          </p:grpSpPr>
          <p:grpSp>
            <p:nvGrpSpPr>
              <p:cNvPr id="463" name="Group 462"/>
              <p:cNvGrpSpPr/>
              <p:nvPr/>
            </p:nvGrpSpPr>
            <p:grpSpPr>
              <a:xfrm>
                <a:off x="3598863" y="4624388"/>
                <a:ext cx="5241925" cy="1708150"/>
                <a:chOff x="3598863" y="4624388"/>
                <a:chExt cx="5241925" cy="1708150"/>
              </a:xfrm>
            </p:grpSpPr>
            <p:sp>
              <p:nvSpPr>
                <p:cNvPr id="20" name="Freeform 9"/>
                <p:cNvSpPr>
                  <a:spLocks noEditPoints="1"/>
                </p:cNvSpPr>
                <p:nvPr/>
              </p:nvSpPr>
              <p:spPr bwMode="auto">
                <a:xfrm>
                  <a:off x="3598863" y="4910138"/>
                  <a:ext cx="830263" cy="1422400"/>
                </a:xfrm>
                <a:custGeom>
                  <a:avLst/>
                  <a:gdLst>
                    <a:gd name="T0" fmla="*/ 66 w 221"/>
                    <a:gd name="T1" fmla="*/ 267 h 379"/>
                    <a:gd name="T2" fmla="*/ 66 w 221"/>
                    <a:gd name="T3" fmla="*/ 369 h 379"/>
                    <a:gd name="T4" fmla="*/ 0 w 221"/>
                    <a:gd name="T5" fmla="*/ 379 h 379"/>
                    <a:gd name="T6" fmla="*/ 0 w 221"/>
                    <a:gd name="T7" fmla="*/ 9 h 379"/>
                    <a:gd name="T8" fmla="*/ 57 w 221"/>
                    <a:gd name="T9" fmla="*/ 20 h 379"/>
                    <a:gd name="T10" fmla="*/ 139 w 221"/>
                    <a:gd name="T11" fmla="*/ 3 h 379"/>
                    <a:gd name="T12" fmla="*/ 216 w 221"/>
                    <a:gd name="T13" fmla="*/ 66 h 379"/>
                    <a:gd name="T14" fmla="*/ 216 w 221"/>
                    <a:gd name="T15" fmla="*/ 205 h 379"/>
                    <a:gd name="T16" fmla="*/ 142 w 221"/>
                    <a:gd name="T17" fmla="*/ 270 h 379"/>
                    <a:gd name="T18" fmla="*/ 66 w 221"/>
                    <a:gd name="T19" fmla="*/ 267 h 379"/>
                    <a:gd name="T20" fmla="*/ 66 w 221"/>
                    <a:gd name="T21" fmla="*/ 142 h 379"/>
                    <a:gd name="T22" fmla="*/ 66 w 221"/>
                    <a:gd name="T23" fmla="*/ 160 h 379"/>
                    <a:gd name="T24" fmla="*/ 123 w 221"/>
                    <a:gd name="T25" fmla="*/ 214 h 379"/>
                    <a:gd name="T26" fmla="*/ 152 w 221"/>
                    <a:gd name="T27" fmla="*/ 186 h 379"/>
                    <a:gd name="T28" fmla="*/ 152 w 221"/>
                    <a:gd name="T29" fmla="*/ 85 h 379"/>
                    <a:gd name="T30" fmla="*/ 137 w 221"/>
                    <a:gd name="T31" fmla="*/ 62 h 379"/>
                    <a:gd name="T32" fmla="*/ 77 w 221"/>
                    <a:gd name="T33" fmla="*/ 72 h 379"/>
                    <a:gd name="T34" fmla="*/ 66 w 221"/>
                    <a:gd name="T35" fmla="*/ 104 h 379"/>
                    <a:gd name="T36" fmla="*/ 66 w 221"/>
                    <a:gd name="T37" fmla="*/ 14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379">
                      <a:moveTo>
                        <a:pt x="66" y="267"/>
                      </a:moveTo>
                      <a:cubicBezTo>
                        <a:pt x="66" y="301"/>
                        <a:pt x="66" y="335"/>
                        <a:pt x="66" y="369"/>
                      </a:cubicBezTo>
                      <a:cubicBezTo>
                        <a:pt x="44" y="373"/>
                        <a:pt x="23" y="376"/>
                        <a:pt x="0" y="379"/>
                      </a:cubicBezTo>
                      <a:cubicBezTo>
                        <a:pt x="0" y="254"/>
                        <a:pt x="0" y="132"/>
                        <a:pt x="0" y="9"/>
                      </a:cubicBezTo>
                      <a:cubicBezTo>
                        <a:pt x="37" y="1"/>
                        <a:pt x="50" y="4"/>
                        <a:pt x="57" y="20"/>
                      </a:cubicBezTo>
                      <a:cubicBezTo>
                        <a:pt x="85" y="14"/>
                        <a:pt x="112" y="4"/>
                        <a:pt x="139" y="3"/>
                      </a:cubicBezTo>
                      <a:cubicBezTo>
                        <a:pt x="184" y="0"/>
                        <a:pt x="212" y="22"/>
                        <a:pt x="216" y="66"/>
                      </a:cubicBezTo>
                      <a:cubicBezTo>
                        <a:pt x="221" y="112"/>
                        <a:pt x="221" y="159"/>
                        <a:pt x="216" y="205"/>
                      </a:cubicBezTo>
                      <a:cubicBezTo>
                        <a:pt x="212" y="248"/>
                        <a:pt x="185" y="269"/>
                        <a:pt x="142" y="270"/>
                      </a:cubicBezTo>
                      <a:cubicBezTo>
                        <a:pt x="117" y="271"/>
                        <a:pt x="93" y="268"/>
                        <a:pt x="66" y="267"/>
                      </a:cubicBezTo>
                      <a:close/>
                      <a:moveTo>
                        <a:pt x="66" y="142"/>
                      </a:moveTo>
                      <a:cubicBezTo>
                        <a:pt x="66" y="148"/>
                        <a:pt x="66" y="154"/>
                        <a:pt x="66" y="160"/>
                      </a:cubicBezTo>
                      <a:cubicBezTo>
                        <a:pt x="66" y="214"/>
                        <a:pt x="68" y="216"/>
                        <a:pt x="123" y="214"/>
                      </a:cubicBezTo>
                      <a:cubicBezTo>
                        <a:pt x="142" y="214"/>
                        <a:pt x="152" y="205"/>
                        <a:pt x="152" y="186"/>
                      </a:cubicBezTo>
                      <a:cubicBezTo>
                        <a:pt x="152" y="153"/>
                        <a:pt x="153" y="119"/>
                        <a:pt x="152" y="85"/>
                      </a:cubicBezTo>
                      <a:cubicBezTo>
                        <a:pt x="151" y="77"/>
                        <a:pt x="144" y="65"/>
                        <a:pt x="137" y="62"/>
                      </a:cubicBezTo>
                      <a:cubicBezTo>
                        <a:pt x="116" y="51"/>
                        <a:pt x="97" y="62"/>
                        <a:pt x="77" y="72"/>
                      </a:cubicBezTo>
                      <a:cubicBezTo>
                        <a:pt x="62" y="79"/>
                        <a:pt x="66" y="92"/>
                        <a:pt x="66" y="104"/>
                      </a:cubicBezTo>
                      <a:cubicBezTo>
                        <a:pt x="65" y="117"/>
                        <a:pt x="66" y="130"/>
                        <a:pt x="66" y="142"/>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noEditPoints="1"/>
                </p:cNvSpPr>
                <p:nvPr/>
              </p:nvSpPr>
              <p:spPr bwMode="auto">
                <a:xfrm>
                  <a:off x="5481638" y="4856163"/>
                  <a:ext cx="822325" cy="1439863"/>
                </a:xfrm>
                <a:custGeom>
                  <a:avLst/>
                  <a:gdLst>
                    <a:gd name="T0" fmla="*/ 65 w 219"/>
                    <a:gd name="T1" fmla="*/ 271 h 383"/>
                    <a:gd name="T2" fmla="*/ 65 w 219"/>
                    <a:gd name="T3" fmla="*/ 374 h 383"/>
                    <a:gd name="T4" fmla="*/ 0 w 219"/>
                    <a:gd name="T5" fmla="*/ 383 h 383"/>
                    <a:gd name="T6" fmla="*/ 0 w 219"/>
                    <a:gd name="T7" fmla="*/ 13 h 383"/>
                    <a:gd name="T8" fmla="*/ 51 w 219"/>
                    <a:gd name="T9" fmla="*/ 13 h 383"/>
                    <a:gd name="T10" fmla="*/ 56 w 219"/>
                    <a:gd name="T11" fmla="*/ 26 h 383"/>
                    <a:gd name="T12" fmla="*/ 129 w 219"/>
                    <a:gd name="T13" fmla="*/ 8 h 383"/>
                    <a:gd name="T14" fmla="*/ 218 w 219"/>
                    <a:gd name="T15" fmla="*/ 84 h 383"/>
                    <a:gd name="T16" fmla="*/ 218 w 219"/>
                    <a:gd name="T17" fmla="*/ 200 h 383"/>
                    <a:gd name="T18" fmla="*/ 140 w 219"/>
                    <a:gd name="T19" fmla="*/ 275 h 383"/>
                    <a:gd name="T20" fmla="*/ 65 w 219"/>
                    <a:gd name="T21" fmla="*/ 271 h 383"/>
                    <a:gd name="T22" fmla="*/ 66 w 219"/>
                    <a:gd name="T23" fmla="*/ 147 h 383"/>
                    <a:gd name="T24" fmla="*/ 66 w 219"/>
                    <a:gd name="T25" fmla="*/ 167 h 383"/>
                    <a:gd name="T26" fmla="*/ 118 w 219"/>
                    <a:gd name="T27" fmla="*/ 219 h 383"/>
                    <a:gd name="T28" fmla="*/ 153 w 219"/>
                    <a:gd name="T29" fmla="*/ 185 h 383"/>
                    <a:gd name="T30" fmla="*/ 153 w 219"/>
                    <a:gd name="T31" fmla="*/ 96 h 383"/>
                    <a:gd name="T32" fmla="*/ 141 w 219"/>
                    <a:gd name="T33" fmla="*/ 68 h 383"/>
                    <a:gd name="T34" fmla="*/ 82 w 219"/>
                    <a:gd name="T35" fmla="*/ 73 h 383"/>
                    <a:gd name="T36" fmla="*/ 65 w 219"/>
                    <a:gd name="T37" fmla="*/ 107 h 383"/>
                    <a:gd name="T38" fmla="*/ 66 w 219"/>
                    <a:gd name="T39" fmla="*/ 14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9" h="383">
                      <a:moveTo>
                        <a:pt x="65" y="271"/>
                      </a:moveTo>
                      <a:cubicBezTo>
                        <a:pt x="65" y="305"/>
                        <a:pt x="65" y="339"/>
                        <a:pt x="65" y="374"/>
                      </a:cubicBezTo>
                      <a:cubicBezTo>
                        <a:pt x="43" y="377"/>
                        <a:pt x="23" y="380"/>
                        <a:pt x="0" y="383"/>
                      </a:cubicBezTo>
                      <a:cubicBezTo>
                        <a:pt x="0" y="260"/>
                        <a:pt x="0" y="137"/>
                        <a:pt x="0" y="13"/>
                      </a:cubicBezTo>
                      <a:cubicBezTo>
                        <a:pt x="17" y="13"/>
                        <a:pt x="34" y="13"/>
                        <a:pt x="51" y="13"/>
                      </a:cubicBezTo>
                      <a:cubicBezTo>
                        <a:pt x="53" y="18"/>
                        <a:pt x="55" y="23"/>
                        <a:pt x="56" y="26"/>
                      </a:cubicBezTo>
                      <a:cubicBezTo>
                        <a:pt x="81" y="20"/>
                        <a:pt x="105" y="11"/>
                        <a:pt x="129" y="8"/>
                      </a:cubicBezTo>
                      <a:cubicBezTo>
                        <a:pt x="182" y="0"/>
                        <a:pt x="216" y="30"/>
                        <a:pt x="218" y="84"/>
                      </a:cubicBezTo>
                      <a:cubicBezTo>
                        <a:pt x="219" y="122"/>
                        <a:pt x="219" y="161"/>
                        <a:pt x="218" y="200"/>
                      </a:cubicBezTo>
                      <a:cubicBezTo>
                        <a:pt x="216" y="246"/>
                        <a:pt x="186" y="275"/>
                        <a:pt x="140" y="275"/>
                      </a:cubicBezTo>
                      <a:cubicBezTo>
                        <a:pt x="116" y="275"/>
                        <a:pt x="92" y="272"/>
                        <a:pt x="65" y="271"/>
                      </a:cubicBezTo>
                      <a:close/>
                      <a:moveTo>
                        <a:pt x="66" y="147"/>
                      </a:moveTo>
                      <a:cubicBezTo>
                        <a:pt x="66" y="154"/>
                        <a:pt x="66" y="161"/>
                        <a:pt x="66" y="167"/>
                      </a:cubicBezTo>
                      <a:cubicBezTo>
                        <a:pt x="66" y="219"/>
                        <a:pt x="67" y="220"/>
                        <a:pt x="118" y="219"/>
                      </a:cubicBezTo>
                      <a:cubicBezTo>
                        <a:pt x="143" y="219"/>
                        <a:pt x="152" y="210"/>
                        <a:pt x="153" y="185"/>
                      </a:cubicBezTo>
                      <a:cubicBezTo>
                        <a:pt x="154" y="156"/>
                        <a:pt x="154" y="125"/>
                        <a:pt x="153" y="96"/>
                      </a:cubicBezTo>
                      <a:cubicBezTo>
                        <a:pt x="152" y="86"/>
                        <a:pt x="148" y="72"/>
                        <a:pt x="141" y="68"/>
                      </a:cubicBezTo>
                      <a:cubicBezTo>
                        <a:pt x="121" y="56"/>
                        <a:pt x="101" y="65"/>
                        <a:pt x="82" y="73"/>
                      </a:cubicBezTo>
                      <a:cubicBezTo>
                        <a:pt x="66" y="80"/>
                        <a:pt x="65" y="93"/>
                        <a:pt x="65" y="107"/>
                      </a:cubicBezTo>
                      <a:cubicBezTo>
                        <a:pt x="66" y="121"/>
                        <a:pt x="66" y="134"/>
                        <a:pt x="66" y="147"/>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p:nvSpPr>
              <p:spPr bwMode="auto">
                <a:xfrm>
                  <a:off x="6421438" y="4868863"/>
                  <a:ext cx="822325" cy="1427163"/>
                </a:xfrm>
                <a:custGeom>
                  <a:avLst/>
                  <a:gdLst>
                    <a:gd name="T0" fmla="*/ 65 w 219"/>
                    <a:gd name="T1" fmla="*/ 371 h 380"/>
                    <a:gd name="T2" fmla="*/ 0 w 219"/>
                    <a:gd name="T3" fmla="*/ 380 h 380"/>
                    <a:gd name="T4" fmla="*/ 0 w 219"/>
                    <a:gd name="T5" fmla="*/ 9 h 380"/>
                    <a:gd name="T6" fmla="*/ 51 w 219"/>
                    <a:gd name="T7" fmla="*/ 9 h 380"/>
                    <a:gd name="T8" fmla="*/ 58 w 219"/>
                    <a:gd name="T9" fmla="*/ 28 h 380"/>
                    <a:gd name="T10" fmla="*/ 153 w 219"/>
                    <a:gd name="T11" fmla="*/ 4 h 380"/>
                    <a:gd name="T12" fmla="*/ 215 w 219"/>
                    <a:gd name="T13" fmla="*/ 62 h 380"/>
                    <a:gd name="T14" fmla="*/ 216 w 219"/>
                    <a:gd name="T15" fmla="*/ 207 h 380"/>
                    <a:gd name="T16" fmla="*/ 141 w 219"/>
                    <a:gd name="T17" fmla="*/ 272 h 380"/>
                    <a:gd name="T18" fmla="*/ 65 w 219"/>
                    <a:gd name="T19" fmla="*/ 268 h 380"/>
                    <a:gd name="T20" fmla="*/ 65 w 219"/>
                    <a:gd name="T21" fmla="*/ 371 h 380"/>
                    <a:gd name="T22" fmla="*/ 65 w 219"/>
                    <a:gd name="T23" fmla="*/ 210 h 380"/>
                    <a:gd name="T24" fmla="*/ 118 w 219"/>
                    <a:gd name="T25" fmla="*/ 216 h 380"/>
                    <a:gd name="T26" fmla="*/ 152 w 219"/>
                    <a:gd name="T27" fmla="*/ 182 h 380"/>
                    <a:gd name="T28" fmla="*/ 152 w 219"/>
                    <a:gd name="T29" fmla="*/ 99 h 380"/>
                    <a:gd name="T30" fmla="*/ 107 w 219"/>
                    <a:gd name="T31" fmla="*/ 61 h 380"/>
                    <a:gd name="T32" fmla="*/ 74 w 219"/>
                    <a:gd name="T33" fmla="*/ 76 h 380"/>
                    <a:gd name="T34" fmla="*/ 65 w 219"/>
                    <a:gd name="T35" fmla="*/ 92 h 380"/>
                    <a:gd name="T36" fmla="*/ 65 w 219"/>
                    <a:gd name="T37" fmla="*/ 21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380">
                      <a:moveTo>
                        <a:pt x="65" y="371"/>
                      </a:moveTo>
                      <a:cubicBezTo>
                        <a:pt x="42" y="374"/>
                        <a:pt x="22" y="377"/>
                        <a:pt x="0" y="380"/>
                      </a:cubicBezTo>
                      <a:cubicBezTo>
                        <a:pt x="0" y="256"/>
                        <a:pt x="0" y="133"/>
                        <a:pt x="0" y="9"/>
                      </a:cubicBezTo>
                      <a:cubicBezTo>
                        <a:pt x="18" y="9"/>
                        <a:pt x="34" y="9"/>
                        <a:pt x="51" y="9"/>
                      </a:cubicBezTo>
                      <a:cubicBezTo>
                        <a:pt x="53" y="15"/>
                        <a:pt x="56" y="21"/>
                        <a:pt x="58" y="28"/>
                      </a:cubicBezTo>
                      <a:cubicBezTo>
                        <a:pt x="88" y="9"/>
                        <a:pt x="119" y="0"/>
                        <a:pt x="153" y="4"/>
                      </a:cubicBezTo>
                      <a:cubicBezTo>
                        <a:pt x="187" y="8"/>
                        <a:pt x="212" y="28"/>
                        <a:pt x="215" y="62"/>
                      </a:cubicBezTo>
                      <a:cubicBezTo>
                        <a:pt x="218" y="110"/>
                        <a:pt x="219" y="159"/>
                        <a:pt x="216" y="207"/>
                      </a:cubicBezTo>
                      <a:cubicBezTo>
                        <a:pt x="212" y="249"/>
                        <a:pt x="183" y="272"/>
                        <a:pt x="141" y="272"/>
                      </a:cubicBezTo>
                      <a:cubicBezTo>
                        <a:pt x="117" y="272"/>
                        <a:pt x="92" y="269"/>
                        <a:pt x="65" y="268"/>
                      </a:cubicBezTo>
                      <a:cubicBezTo>
                        <a:pt x="65" y="301"/>
                        <a:pt x="65" y="335"/>
                        <a:pt x="65" y="371"/>
                      </a:cubicBezTo>
                      <a:close/>
                      <a:moveTo>
                        <a:pt x="65" y="210"/>
                      </a:moveTo>
                      <a:cubicBezTo>
                        <a:pt x="83" y="212"/>
                        <a:pt x="101" y="215"/>
                        <a:pt x="118" y="216"/>
                      </a:cubicBezTo>
                      <a:cubicBezTo>
                        <a:pt x="143" y="217"/>
                        <a:pt x="152" y="207"/>
                        <a:pt x="152" y="182"/>
                      </a:cubicBezTo>
                      <a:cubicBezTo>
                        <a:pt x="152" y="155"/>
                        <a:pt x="152" y="127"/>
                        <a:pt x="152" y="99"/>
                      </a:cubicBezTo>
                      <a:cubicBezTo>
                        <a:pt x="152" y="65"/>
                        <a:pt x="140" y="54"/>
                        <a:pt x="107" y="61"/>
                      </a:cubicBezTo>
                      <a:cubicBezTo>
                        <a:pt x="95" y="64"/>
                        <a:pt x="84" y="70"/>
                        <a:pt x="74" y="76"/>
                      </a:cubicBezTo>
                      <a:cubicBezTo>
                        <a:pt x="70" y="79"/>
                        <a:pt x="65" y="86"/>
                        <a:pt x="65" y="92"/>
                      </a:cubicBezTo>
                      <a:cubicBezTo>
                        <a:pt x="64" y="130"/>
                        <a:pt x="65" y="168"/>
                        <a:pt x="65" y="210"/>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p:nvSpPr>
              <p:spPr bwMode="auto">
                <a:xfrm>
                  <a:off x="7348538" y="4879975"/>
                  <a:ext cx="790575" cy="1006475"/>
                </a:xfrm>
                <a:custGeom>
                  <a:avLst/>
                  <a:gdLst>
                    <a:gd name="T0" fmla="*/ 207 w 210"/>
                    <a:gd name="T1" fmla="*/ 161 h 268"/>
                    <a:gd name="T2" fmla="*/ 67 w 210"/>
                    <a:gd name="T3" fmla="*/ 161 h 268"/>
                    <a:gd name="T4" fmla="*/ 114 w 210"/>
                    <a:gd name="T5" fmla="*/ 214 h 268"/>
                    <a:gd name="T6" fmla="*/ 154 w 210"/>
                    <a:gd name="T7" fmla="*/ 212 h 268"/>
                    <a:gd name="T8" fmla="*/ 194 w 210"/>
                    <a:gd name="T9" fmla="*/ 204 h 268"/>
                    <a:gd name="T10" fmla="*/ 197 w 210"/>
                    <a:gd name="T11" fmla="*/ 213 h 268"/>
                    <a:gd name="T12" fmla="*/ 166 w 210"/>
                    <a:gd name="T13" fmla="*/ 264 h 268"/>
                    <a:gd name="T14" fmla="*/ 71 w 210"/>
                    <a:gd name="T15" fmla="*/ 265 h 268"/>
                    <a:gd name="T16" fmla="*/ 5 w 210"/>
                    <a:gd name="T17" fmla="*/ 201 h 268"/>
                    <a:gd name="T18" fmla="*/ 5 w 210"/>
                    <a:gd name="T19" fmla="*/ 70 h 268"/>
                    <a:gd name="T20" fmla="*/ 76 w 210"/>
                    <a:gd name="T21" fmla="*/ 3 h 268"/>
                    <a:gd name="T22" fmla="*/ 139 w 210"/>
                    <a:gd name="T23" fmla="*/ 3 h 268"/>
                    <a:gd name="T24" fmla="*/ 206 w 210"/>
                    <a:gd name="T25" fmla="*/ 71 h 268"/>
                    <a:gd name="T26" fmla="*/ 207 w 210"/>
                    <a:gd name="T27" fmla="*/ 161 h 268"/>
                    <a:gd name="T28" fmla="*/ 66 w 210"/>
                    <a:gd name="T29" fmla="*/ 105 h 268"/>
                    <a:gd name="T30" fmla="*/ 147 w 210"/>
                    <a:gd name="T31" fmla="*/ 105 h 268"/>
                    <a:gd name="T32" fmla="*/ 111 w 210"/>
                    <a:gd name="T33" fmla="*/ 54 h 268"/>
                    <a:gd name="T34" fmla="*/ 66 w 210"/>
                    <a:gd name="T35" fmla="*/ 10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268">
                      <a:moveTo>
                        <a:pt x="207" y="161"/>
                      </a:moveTo>
                      <a:cubicBezTo>
                        <a:pt x="161" y="161"/>
                        <a:pt x="114" y="161"/>
                        <a:pt x="67" y="161"/>
                      </a:cubicBezTo>
                      <a:cubicBezTo>
                        <a:pt x="66" y="203"/>
                        <a:pt x="76" y="214"/>
                        <a:pt x="114" y="214"/>
                      </a:cubicBezTo>
                      <a:cubicBezTo>
                        <a:pt x="128" y="214"/>
                        <a:pt x="141" y="214"/>
                        <a:pt x="154" y="212"/>
                      </a:cubicBezTo>
                      <a:cubicBezTo>
                        <a:pt x="167" y="210"/>
                        <a:pt x="180" y="207"/>
                        <a:pt x="194" y="204"/>
                      </a:cubicBezTo>
                      <a:cubicBezTo>
                        <a:pt x="195" y="207"/>
                        <a:pt x="196" y="210"/>
                        <a:pt x="197" y="213"/>
                      </a:cubicBezTo>
                      <a:cubicBezTo>
                        <a:pt x="208" y="255"/>
                        <a:pt x="208" y="258"/>
                        <a:pt x="166" y="264"/>
                      </a:cubicBezTo>
                      <a:cubicBezTo>
                        <a:pt x="135" y="268"/>
                        <a:pt x="102" y="268"/>
                        <a:pt x="71" y="265"/>
                      </a:cubicBezTo>
                      <a:cubicBezTo>
                        <a:pt x="35" y="261"/>
                        <a:pt x="8" y="239"/>
                        <a:pt x="5" y="201"/>
                      </a:cubicBezTo>
                      <a:cubicBezTo>
                        <a:pt x="1" y="158"/>
                        <a:pt x="0" y="114"/>
                        <a:pt x="5" y="70"/>
                      </a:cubicBezTo>
                      <a:cubicBezTo>
                        <a:pt x="9" y="31"/>
                        <a:pt x="37" y="8"/>
                        <a:pt x="76" y="3"/>
                      </a:cubicBezTo>
                      <a:cubicBezTo>
                        <a:pt x="96" y="0"/>
                        <a:pt x="118" y="0"/>
                        <a:pt x="139" y="3"/>
                      </a:cubicBezTo>
                      <a:cubicBezTo>
                        <a:pt x="176" y="7"/>
                        <a:pt x="201" y="31"/>
                        <a:pt x="206" y="71"/>
                      </a:cubicBezTo>
                      <a:cubicBezTo>
                        <a:pt x="210" y="100"/>
                        <a:pt x="207" y="129"/>
                        <a:pt x="207" y="161"/>
                      </a:cubicBezTo>
                      <a:close/>
                      <a:moveTo>
                        <a:pt x="66" y="105"/>
                      </a:moveTo>
                      <a:cubicBezTo>
                        <a:pt x="94" y="105"/>
                        <a:pt x="121" y="105"/>
                        <a:pt x="147" y="105"/>
                      </a:cubicBezTo>
                      <a:cubicBezTo>
                        <a:pt x="149" y="70"/>
                        <a:pt x="138" y="55"/>
                        <a:pt x="111" y="54"/>
                      </a:cubicBezTo>
                      <a:cubicBezTo>
                        <a:pt x="80" y="53"/>
                        <a:pt x="67" y="67"/>
                        <a:pt x="66" y="105"/>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p:nvSpPr>
              <p:spPr bwMode="auto">
                <a:xfrm>
                  <a:off x="4524376" y="4935538"/>
                  <a:ext cx="811213" cy="1028700"/>
                </a:xfrm>
                <a:custGeom>
                  <a:avLst/>
                  <a:gdLst>
                    <a:gd name="T0" fmla="*/ 216 w 216"/>
                    <a:gd name="T1" fmla="*/ 260 h 274"/>
                    <a:gd name="T2" fmla="*/ 161 w 216"/>
                    <a:gd name="T3" fmla="*/ 243 h 274"/>
                    <a:gd name="T4" fmla="*/ 62 w 216"/>
                    <a:gd name="T5" fmla="*/ 263 h 274"/>
                    <a:gd name="T6" fmla="*/ 2 w 216"/>
                    <a:gd name="T7" fmla="*/ 211 h 274"/>
                    <a:gd name="T8" fmla="*/ 1 w 216"/>
                    <a:gd name="T9" fmla="*/ 1 h 274"/>
                    <a:gd name="T10" fmla="*/ 65 w 216"/>
                    <a:gd name="T11" fmla="*/ 1 h 274"/>
                    <a:gd name="T12" fmla="*/ 66 w 216"/>
                    <a:gd name="T13" fmla="*/ 22 h 274"/>
                    <a:gd name="T14" fmla="*/ 66 w 216"/>
                    <a:gd name="T15" fmla="*/ 172 h 274"/>
                    <a:gd name="T16" fmla="*/ 97 w 216"/>
                    <a:gd name="T17" fmla="*/ 199 h 274"/>
                    <a:gd name="T18" fmla="*/ 103 w 216"/>
                    <a:gd name="T19" fmla="*/ 198 h 274"/>
                    <a:gd name="T20" fmla="*/ 152 w 216"/>
                    <a:gd name="T21" fmla="*/ 136 h 274"/>
                    <a:gd name="T22" fmla="*/ 152 w 216"/>
                    <a:gd name="T23" fmla="*/ 20 h 274"/>
                    <a:gd name="T24" fmla="*/ 153 w 216"/>
                    <a:gd name="T25" fmla="*/ 0 h 274"/>
                    <a:gd name="T26" fmla="*/ 216 w 216"/>
                    <a:gd name="T27" fmla="*/ 0 h 274"/>
                    <a:gd name="T28" fmla="*/ 216 w 216"/>
                    <a:gd name="T29" fmla="*/ 26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274">
                      <a:moveTo>
                        <a:pt x="216" y="260"/>
                      </a:moveTo>
                      <a:cubicBezTo>
                        <a:pt x="196" y="252"/>
                        <a:pt x="169" y="274"/>
                        <a:pt x="161" y="243"/>
                      </a:cubicBezTo>
                      <a:cubicBezTo>
                        <a:pt x="128" y="250"/>
                        <a:pt x="95" y="259"/>
                        <a:pt x="62" y="263"/>
                      </a:cubicBezTo>
                      <a:cubicBezTo>
                        <a:pt x="27" y="266"/>
                        <a:pt x="3" y="247"/>
                        <a:pt x="2" y="211"/>
                      </a:cubicBezTo>
                      <a:cubicBezTo>
                        <a:pt x="0" y="142"/>
                        <a:pt x="1" y="72"/>
                        <a:pt x="1" y="1"/>
                      </a:cubicBezTo>
                      <a:cubicBezTo>
                        <a:pt x="22" y="1"/>
                        <a:pt x="42" y="1"/>
                        <a:pt x="65" y="1"/>
                      </a:cubicBezTo>
                      <a:cubicBezTo>
                        <a:pt x="65" y="8"/>
                        <a:pt x="66" y="15"/>
                        <a:pt x="66" y="22"/>
                      </a:cubicBezTo>
                      <a:cubicBezTo>
                        <a:pt x="66" y="72"/>
                        <a:pt x="66" y="122"/>
                        <a:pt x="66" y="172"/>
                      </a:cubicBezTo>
                      <a:cubicBezTo>
                        <a:pt x="66" y="197"/>
                        <a:pt x="72" y="202"/>
                        <a:pt x="97" y="199"/>
                      </a:cubicBezTo>
                      <a:cubicBezTo>
                        <a:pt x="99" y="199"/>
                        <a:pt x="101" y="198"/>
                        <a:pt x="103" y="198"/>
                      </a:cubicBezTo>
                      <a:cubicBezTo>
                        <a:pt x="149" y="188"/>
                        <a:pt x="152" y="184"/>
                        <a:pt x="152" y="136"/>
                      </a:cubicBezTo>
                      <a:cubicBezTo>
                        <a:pt x="152" y="98"/>
                        <a:pt x="152" y="59"/>
                        <a:pt x="152" y="20"/>
                      </a:cubicBezTo>
                      <a:cubicBezTo>
                        <a:pt x="152" y="14"/>
                        <a:pt x="153" y="7"/>
                        <a:pt x="153" y="0"/>
                      </a:cubicBezTo>
                      <a:cubicBezTo>
                        <a:pt x="174" y="0"/>
                        <a:pt x="194" y="0"/>
                        <a:pt x="216" y="0"/>
                      </a:cubicBezTo>
                      <a:cubicBezTo>
                        <a:pt x="216" y="86"/>
                        <a:pt x="216" y="171"/>
                        <a:pt x="216" y="260"/>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p:nvSpPr>
              <p:spPr bwMode="auto">
                <a:xfrm>
                  <a:off x="8205788" y="4624388"/>
                  <a:ext cx="635000" cy="1268413"/>
                </a:xfrm>
                <a:custGeom>
                  <a:avLst/>
                  <a:gdLst>
                    <a:gd name="T0" fmla="*/ 37 w 169"/>
                    <a:gd name="T1" fmla="*/ 126 h 338"/>
                    <a:gd name="T2" fmla="*/ 0 w 169"/>
                    <a:gd name="T3" fmla="*/ 126 h 338"/>
                    <a:gd name="T4" fmla="*/ 0 w 169"/>
                    <a:gd name="T5" fmla="*/ 74 h 338"/>
                    <a:gd name="T6" fmla="*/ 36 w 169"/>
                    <a:gd name="T7" fmla="*/ 74 h 338"/>
                    <a:gd name="T8" fmla="*/ 36 w 169"/>
                    <a:gd name="T9" fmla="*/ 9 h 338"/>
                    <a:gd name="T10" fmla="*/ 103 w 169"/>
                    <a:gd name="T11" fmla="*/ 0 h 338"/>
                    <a:gd name="T12" fmla="*/ 103 w 169"/>
                    <a:gd name="T13" fmla="*/ 73 h 338"/>
                    <a:gd name="T14" fmla="*/ 169 w 169"/>
                    <a:gd name="T15" fmla="*/ 73 h 338"/>
                    <a:gd name="T16" fmla="*/ 165 w 169"/>
                    <a:gd name="T17" fmla="*/ 125 h 338"/>
                    <a:gd name="T18" fmla="*/ 104 w 169"/>
                    <a:gd name="T19" fmla="*/ 125 h 338"/>
                    <a:gd name="T20" fmla="*/ 104 w 169"/>
                    <a:gd name="T21" fmla="*/ 263 h 338"/>
                    <a:gd name="T22" fmla="*/ 125 w 169"/>
                    <a:gd name="T23" fmla="*/ 282 h 338"/>
                    <a:gd name="T24" fmla="*/ 159 w 169"/>
                    <a:gd name="T25" fmla="*/ 278 h 338"/>
                    <a:gd name="T26" fmla="*/ 166 w 169"/>
                    <a:gd name="T27" fmla="*/ 331 h 338"/>
                    <a:gd name="T28" fmla="*/ 94 w 169"/>
                    <a:gd name="T29" fmla="*/ 336 h 338"/>
                    <a:gd name="T30" fmla="*/ 37 w 169"/>
                    <a:gd name="T31" fmla="*/ 272 h 338"/>
                    <a:gd name="T32" fmla="*/ 37 w 169"/>
                    <a:gd name="T33" fmla="*/ 12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338">
                      <a:moveTo>
                        <a:pt x="37" y="126"/>
                      </a:moveTo>
                      <a:cubicBezTo>
                        <a:pt x="24" y="126"/>
                        <a:pt x="12" y="126"/>
                        <a:pt x="0" y="126"/>
                      </a:cubicBezTo>
                      <a:cubicBezTo>
                        <a:pt x="0" y="108"/>
                        <a:pt x="0" y="92"/>
                        <a:pt x="0" y="74"/>
                      </a:cubicBezTo>
                      <a:cubicBezTo>
                        <a:pt x="12" y="74"/>
                        <a:pt x="23" y="74"/>
                        <a:pt x="36" y="74"/>
                      </a:cubicBezTo>
                      <a:cubicBezTo>
                        <a:pt x="36" y="53"/>
                        <a:pt x="36" y="33"/>
                        <a:pt x="36" y="9"/>
                      </a:cubicBezTo>
                      <a:cubicBezTo>
                        <a:pt x="59" y="6"/>
                        <a:pt x="80" y="4"/>
                        <a:pt x="103" y="0"/>
                      </a:cubicBezTo>
                      <a:cubicBezTo>
                        <a:pt x="103" y="26"/>
                        <a:pt x="103" y="48"/>
                        <a:pt x="103" y="73"/>
                      </a:cubicBezTo>
                      <a:cubicBezTo>
                        <a:pt x="125" y="73"/>
                        <a:pt x="146" y="73"/>
                        <a:pt x="169" y="73"/>
                      </a:cubicBezTo>
                      <a:cubicBezTo>
                        <a:pt x="168" y="92"/>
                        <a:pt x="166" y="107"/>
                        <a:pt x="165" y="125"/>
                      </a:cubicBezTo>
                      <a:cubicBezTo>
                        <a:pt x="145" y="125"/>
                        <a:pt x="125" y="125"/>
                        <a:pt x="104" y="125"/>
                      </a:cubicBezTo>
                      <a:cubicBezTo>
                        <a:pt x="104" y="173"/>
                        <a:pt x="104" y="218"/>
                        <a:pt x="104" y="263"/>
                      </a:cubicBezTo>
                      <a:cubicBezTo>
                        <a:pt x="104" y="276"/>
                        <a:pt x="113" y="282"/>
                        <a:pt x="125" y="282"/>
                      </a:cubicBezTo>
                      <a:cubicBezTo>
                        <a:pt x="136" y="281"/>
                        <a:pt x="146" y="279"/>
                        <a:pt x="159" y="278"/>
                      </a:cubicBezTo>
                      <a:cubicBezTo>
                        <a:pt x="161" y="295"/>
                        <a:pt x="163" y="310"/>
                        <a:pt x="166" y="331"/>
                      </a:cubicBezTo>
                      <a:cubicBezTo>
                        <a:pt x="141" y="333"/>
                        <a:pt x="117" y="338"/>
                        <a:pt x="94" y="336"/>
                      </a:cubicBezTo>
                      <a:cubicBezTo>
                        <a:pt x="57" y="333"/>
                        <a:pt x="38" y="310"/>
                        <a:pt x="37" y="272"/>
                      </a:cubicBezTo>
                      <a:cubicBezTo>
                        <a:pt x="37" y="224"/>
                        <a:pt x="37" y="176"/>
                        <a:pt x="37" y="126"/>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64" name="Group 463"/>
              <p:cNvGrpSpPr/>
              <p:nvPr/>
            </p:nvGrpSpPr>
            <p:grpSpPr>
              <a:xfrm>
                <a:off x="6864351" y="6111875"/>
                <a:ext cx="1879600" cy="923926"/>
                <a:chOff x="6864351" y="6111875"/>
                <a:chExt cx="1879600" cy="923926"/>
              </a:xfrm>
            </p:grpSpPr>
            <p:sp>
              <p:nvSpPr>
                <p:cNvPr id="28" name="Freeform 16"/>
                <p:cNvSpPr>
                  <a:spLocks noEditPoints="1"/>
                </p:cNvSpPr>
                <p:nvPr/>
              </p:nvSpPr>
              <p:spPr bwMode="auto">
                <a:xfrm>
                  <a:off x="7675563" y="6111875"/>
                  <a:ext cx="533400" cy="915988"/>
                </a:xfrm>
                <a:custGeom>
                  <a:avLst/>
                  <a:gdLst>
                    <a:gd name="T0" fmla="*/ 41 w 142"/>
                    <a:gd name="T1" fmla="*/ 0 h 244"/>
                    <a:gd name="T2" fmla="*/ 41 w 142"/>
                    <a:gd name="T3" fmla="*/ 77 h 244"/>
                    <a:gd name="T4" fmla="*/ 87 w 142"/>
                    <a:gd name="T5" fmla="*/ 70 h 244"/>
                    <a:gd name="T6" fmla="*/ 141 w 142"/>
                    <a:gd name="T7" fmla="*/ 119 h 244"/>
                    <a:gd name="T8" fmla="*/ 141 w 142"/>
                    <a:gd name="T9" fmla="*/ 189 h 244"/>
                    <a:gd name="T10" fmla="*/ 92 w 142"/>
                    <a:gd name="T11" fmla="*/ 241 h 244"/>
                    <a:gd name="T12" fmla="*/ 14 w 142"/>
                    <a:gd name="T13" fmla="*/ 240 h 244"/>
                    <a:gd name="T14" fmla="*/ 1 w 142"/>
                    <a:gd name="T15" fmla="*/ 226 h 244"/>
                    <a:gd name="T16" fmla="*/ 1 w 142"/>
                    <a:gd name="T17" fmla="*/ 18 h 244"/>
                    <a:gd name="T18" fmla="*/ 15 w 142"/>
                    <a:gd name="T19" fmla="*/ 3 h 244"/>
                    <a:gd name="T20" fmla="*/ 41 w 142"/>
                    <a:gd name="T21" fmla="*/ 0 h 244"/>
                    <a:gd name="T22" fmla="*/ 42 w 142"/>
                    <a:gd name="T23" fmla="*/ 159 h 244"/>
                    <a:gd name="T24" fmla="*/ 42 w 142"/>
                    <a:gd name="T25" fmla="*/ 195 h 244"/>
                    <a:gd name="T26" fmla="*/ 45 w 142"/>
                    <a:gd name="T27" fmla="*/ 207 h 244"/>
                    <a:gd name="T28" fmla="*/ 99 w 142"/>
                    <a:gd name="T29" fmla="*/ 186 h 244"/>
                    <a:gd name="T30" fmla="*/ 99 w 142"/>
                    <a:gd name="T31" fmla="*/ 122 h 244"/>
                    <a:gd name="T32" fmla="*/ 91 w 142"/>
                    <a:gd name="T33" fmla="*/ 108 h 244"/>
                    <a:gd name="T34" fmla="*/ 42 w 142"/>
                    <a:gd name="T35" fmla="*/ 135 h 244"/>
                    <a:gd name="T36" fmla="*/ 42 w 142"/>
                    <a:gd name="T37" fmla="*/ 15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244">
                      <a:moveTo>
                        <a:pt x="41" y="0"/>
                      </a:moveTo>
                      <a:cubicBezTo>
                        <a:pt x="41" y="26"/>
                        <a:pt x="41" y="51"/>
                        <a:pt x="41" y="77"/>
                      </a:cubicBezTo>
                      <a:cubicBezTo>
                        <a:pt x="57" y="74"/>
                        <a:pt x="72" y="71"/>
                        <a:pt x="87" y="70"/>
                      </a:cubicBezTo>
                      <a:cubicBezTo>
                        <a:pt x="121" y="68"/>
                        <a:pt x="139" y="85"/>
                        <a:pt x="141" y="119"/>
                      </a:cubicBezTo>
                      <a:cubicBezTo>
                        <a:pt x="142" y="142"/>
                        <a:pt x="142" y="166"/>
                        <a:pt x="141" y="189"/>
                      </a:cubicBezTo>
                      <a:cubicBezTo>
                        <a:pt x="139" y="221"/>
                        <a:pt x="123" y="238"/>
                        <a:pt x="92" y="241"/>
                      </a:cubicBezTo>
                      <a:cubicBezTo>
                        <a:pt x="66" y="244"/>
                        <a:pt x="40" y="242"/>
                        <a:pt x="14" y="240"/>
                      </a:cubicBezTo>
                      <a:cubicBezTo>
                        <a:pt x="9" y="240"/>
                        <a:pt x="1" y="231"/>
                        <a:pt x="1" y="226"/>
                      </a:cubicBezTo>
                      <a:cubicBezTo>
                        <a:pt x="0" y="156"/>
                        <a:pt x="0" y="87"/>
                        <a:pt x="1" y="18"/>
                      </a:cubicBezTo>
                      <a:cubicBezTo>
                        <a:pt x="1" y="13"/>
                        <a:pt x="9" y="6"/>
                        <a:pt x="15" y="3"/>
                      </a:cubicBezTo>
                      <a:cubicBezTo>
                        <a:pt x="22" y="0"/>
                        <a:pt x="30" y="1"/>
                        <a:pt x="41" y="0"/>
                      </a:cubicBezTo>
                      <a:close/>
                      <a:moveTo>
                        <a:pt x="42" y="159"/>
                      </a:moveTo>
                      <a:cubicBezTo>
                        <a:pt x="42" y="171"/>
                        <a:pt x="41" y="183"/>
                        <a:pt x="42" y="195"/>
                      </a:cubicBezTo>
                      <a:cubicBezTo>
                        <a:pt x="42" y="199"/>
                        <a:pt x="43" y="205"/>
                        <a:pt x="45" y="207"/>
                      </a:cubicBezTo>
                      <a:cubicBezTo>
                        <a:pt x="61" y="220"/>
                        <a:pt x="98" y="205"/>
                        <a:pt x="99" y="186"/>
                      </a:cubicBezTo>
                      <a:cubicBezTo>
                        <a:pt x="101" y="165"/>
                        <a:pt x="100" y="143"/>
                        <a:pt x="99" y="122"/>
                      </a:cubicBezTo>
                      <a:cubicBezTo>
                        <a:pt x="99" y="117"/>
                        <a:pt x="95" y="110"/>
                        <a:pt x="91" y="108"/>
                      </a:cubicBezTo>
                      <a:cubicBezTo>
                        <a:pt x="71" y="95"/>
                        <a:pt x="42" y="112"/>
                        <a:pt x="42" y="135"/>
                      </a:cubicBezTo>
                      <a:cubicBezTo>
                        <a:pt x="42" y="143"/>
                        <a:pt x="42" y="151"/>
                        <a:pt x="42" y="159"/>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noEditPoints="1"/>
                </p:cNvSpPr>
                <p:nvPr/>
              </p:nvSpPr>
              <p:spPr bwMode="auto">
                <a:xfrm>
                  <a:off x="7081838" y="6354763"/>
                  <a:ext cx="496888" cy="681038"/>
                </a:xfrm>
                <a:custGeom>
                  <a:avLst/>
                  <a:gdLst>
                    <a:gd name="T0" fmla="*/ 91 w 132"/>
                    <a:gd name="T1" fmla="*/ 82 h 181"/>
                    <a:gd name="T2" fmla="*/ 52 w 132"/>
                    <a:gd name="T3" fmla="*/ 38 h 181"/>
                    <a:gd name="T4" fmla="*/ 14 w 132"/>
                    <a:gd name="T5" fmla="*/ 42 h 181"/>
                    <a:gd name="T6" fmla="*/ 9 w 132"/>
                    <a:gd name="T7" fmla="*/ 13 h 181"/>
                    <a:gd name="T8" fmla="*/ 107 w 132"/>
                    <a:gd name="T9" fmla="*/ 11 h 181"/>
                    <a:gd name="T10" fmla="*/ 131 w 132"/>
                    <a:gd name="T11" fmla="*/ 47 h 181"/>
                    <a:gd name="T12" fmla="*/ 132 w 132"/>
                    <a:gd name="T13" fmla="*/ 178 h 181"/>
                    <a:gd name="T14" fmla="*/ 98 w 132"/>
                    <a:gd name="T15" fmla="*/ 170 h 181"/>
                    <a:gd name="T16" fmla="*/ 85 w 132"/>
                    <a:gd name="T17" fmla="*/ 170 h 181"/>
                    <a:gd name="T18" fmla="*/ 64 w 132"/>
                    <a:gd name="T19" fmla="*/ 177 h 181"/>
                    <a:gd name="T20" fmla="*/ 15 w 132"/>
                    <a:gd name="T21" fmla="*/ 165 h 181"/>
                    <a:gd name="T22" fmla="*/ 8 w 132"/>
                    <a:gd name="T23" fmla="*/ 105 h 181"/>
                    <a:gd name="T24" fmla="*/ 48 w 132"/>
                    <a:gd name="T25" fmla="*/ 82 h 181"/>
                    <a:gd name="T26" fmla="*/ 91 w 132"/>
                    <a:gd name="T27" fmla="*/ 82 h 181"/>
                    <a:gd name="T28" fmla="*/ 91 w 132"/>
                    <a:gd name="T29" fmla="*/ 113 h 181"/>
                    <a:gd name="T30" fmla="*/ 43 w 132"/>
                    <a:gd name="T31" fmla="*/ 128 h 181"/>
                    <a:gd name="T32" fmla="*/ 63 w 132"/>
                    <a:gd name="T33" fmla="*/ 147 h 181"/>
                    <a:gd name="T34" fmla="*/ 91 w 132"/>
                    <a:gd name="T35" fmla="*/ 1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81">
                      <a:moveTo>
                        <a:pt x="91" y="82"/>
                      </a:moveTo>
                      <a:cubicBezTo>
                        <a:pt x="94" y="43"/>
                        <a:pt x="88" y="36"/>
                        <a:pt x="52" y="38"/>
                      </a:cubicBezTo>
                      <a:cubicBezTo>
                        <a:pt x="40" y="39"/>
                        <a:pt x="28" y="41"/>
                        <a:pt x="14" y="42"/>
                      </a:cubicBezTo>
                      <a:cubicBezTo>
                        <a:pt x="13" y="32"/>
                        <a:pt x="11" y="24"/>
                        <a:pt x="9" y="13"/>
                      </a:cubicBezTo>
                      <a:cubicBezTo>
                        <a:pt x="42" y="4"/>
                        <a:pt x="75" y="0"/>
                        <a:pt x="107" y="11"/>
                      </a:cubicBezTo>
                      <a:cubicBezTo>
                        <a:pt x="123" y="17"/>
                        <a:pt x="131" y="31"/>
                        <a:pt x="131" y="47"/>
                      </a:cubicBezTo>
                      <a:cubicBezTo>
                        <a:pt x="132" y="89"/>
                        <a:pt x="132" y="131"/>
                        <a:pt x="132" y="178"/>
                      </a:cubicBezTo>
                      <a:cubicBezTo>
                        <a:pt x="120" y="175"/>
                        <a:pt x="109" y="172"/>
                        <a:pt x="98" y="170"/>
                      </a:cubicBezTo>
                      <a:cubicBezTo>
                        <a:pt x="94" y="169"/>
                        <a:pt x="89" y="169"/>
                        <a:pt x="85" y="170"/>
                      </a:cubicBezTo>
                      <a:cubicBezTo>
                        <a:pt x="78" y="172"/>
                        <a:pt x="71" y="175"/>
                        <a:pt x="64" y="177"/>
                      </a:cubicBezTo>
                      <a:cubicBezTo>
                        <a:pt x="46" y="181"/>
                        <a:pt x="28" y="181"/>
                        <a:pt x="15" y="165"/>
                      </a:cubicBezTo>
                      <a:cubicBezTo>
                        <a:pt x="0" y="147"/>
                        <a:pt x="1" y="126"/>
                        <a:pt x="8" y="105"/>
                      </a:cubicBezTo>
                      <a:cubicBezTo>
                        <a:pt x="14" y="86"/>
                        <a:pt x="32" y="84"/>
                        <a:pt x="48" y="82"/>
                      </a:cubicBezTo>
                      <a:cubicBezTo>
                        <a:pt x="62" y="81"/>
                        <a:pt x="76" y="82"/>
                        <a:pt x="91" y="82"/>
                      </a:cubicBezTo>
                      <a:close/>
                      <a:moveTo>
                        <a:pt x="91" y="113"/>
                      </a:moveTo>
                      <a:cubicBezTo>
                        <a:pt x="51" y="109"/>
                        <a:pt x="44" y="111"/>
                        <a:pt x="43" y="128"/>
                      </a:cubicBezTo>
                      <a:cubicBezTo>
                        <a:pt x="43" y="143"/>
                        <a:pt x="50" y="147"/>
                        <a:pt x="63" y="147"/>
                      </a:cubicBezTo>
                      <a:cubicBezTo>
                        <a:pt x="87" y="147"/>
                        <a:pt x="93" y="139"/>
                        <a:pt x="91" y="113"/>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20"/>
                <p:cNvSpPr>
                  <a:spLocks/>
                </p:cNvSpPr>
                <p:nvPr/>
              </p:nvSpPr>
              <p:spPr bwMode="auto">
                <a:xfrm>
                  <a:off x="8228013" y="6381750"/>
                  <a:ext cx="515938" cy="649288"/>
                </a:xfrm>
                <a:custGeom>
                  <a:avLst/>
                  <a:gdLst>
                    <a:gd name="T0" fmla="*/ 9 w 137"/>
                    <a:gd name="T1" fmla="*/ 163 h 173"/>
                    <a:gd name="T2" fmla="*/ 14 w 137"/>
                    <a:gd name="T3" fmla="*/ 135 h 173"/>
                    <a:gd name="T4" fmla="*/ 64 w 137"/>
                    <a:gd name="T5" fmla="*/ 138 h 173"/>
                    <a:gd name="T6" fmla="*/ 85 w 137"/>
                    <a:gd name="T7" fmla="*/ 126 h 173"/>
                    <a:gd name="T8" fmla="*/ 70 w 137"/>
                    <a:gd name="T9" fmla="*/ 103 h 173"/>
                    <a:gd name="T10" fmla="*/ 51 w 137"/>
                    <a:gd name="T11" fmla="*/ 97 h 173"/>
                    <a:gd name="T12" fmla="*/ 14 w 137"/>
                    <a:gd name="T13" fmla="*/ 27 h 173"/>
                    <a:gd name="T14" fmla="*/ 39 w 137"/>
                    <a:gd name="T15" fmla="*/ 3 h 173"/>
                    <a:gd name="T16" fmla="*/ 122 w 137"/>
                    <a:gd name="T17" fmla="*/ 2 h 173"/>
                    <a:gd name="T18" fmla="*/ 118 w 137"/>
                    <a:gd name="T19" fmla="*/ 34 h 173"/>
                    <a:gd name="T20" fmla="*/ 74 w 137"/>
                    <a:gd name="T21" fmla="*/ 30 h 173"/>
                    <a:gd name="T22" fmla="*/ 50 w 137"/>
                    <a:gd name="T23" fmla="*/ 45 h 173"/>
                    <a:gd name="T24" fmla="*/ 69 w 137"/>
                    <a:gd name="T25" fmla="*/ 66 h 173"/>
                    <a:gd name="T26" fmla="*/ 85 w 137"/>
                    <a:gd name="T27" fmla="*/ 70 h 173"/>
                    <a:gd name="T28" fmla="*/ 120 w 137"/>
                    <a:gd name="T29" fmla="*/ 148 h 173"/>
                    <a:gd name="T30" fmla="*/ 69 w 137"/>
                    <a:gd name="T31" fmla="*/ 172 h 173"/>
                    <a:gd name="T32" fmla="*/ 34 w 137"/>
                    <a:gd name="T33" fmla="*/ 169 h 173"/>
                    <a:gd name="T34" fmla="*/ 9 w 137"/>
                    <a:gd name="T35"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73">
                      <a:moveTo>
                        <a:pt x="9" y="163"/>
                      </a:moveTo>
                      <a:cubicBezTo>
                        <a:pt x="11" y="152"/>
                        <a:pt x="12" y="144"/>
                        <a:pt x="14" y="135"/>
                      </a:cubicBezTo>
                      <a:cubicBezTo>
                        <a:pt x="32" y="136"/>
                        <a:pt x="48" y="139"/>
                        <a:pt x="64" y="138"/>
                      </a:cubicBezTo>
                      <a:cubicBezTo>
                        <a:pt x="71" y="138"/>
                        <a:pt x="78" y="130"/>
                        <a:pt x="85" y="126"/>
                      </a:cubicBezTo>
                      <a:cubicBezTo>
                        <a:pt x="80" y="118"/>
                        <a:pt x="76" y="109"/>
                        <a:pt x="70" y="103"/>
                      </a:cubicBezTo>
                      <a:cubicBezTo>
                        <a:pt x="66" y="99"/>
                        <a:pt x="58" y="99"/>
                        <a:pt x="51" y="97"/>
                      </a:cubicBezTo>
                      <a:cubicBezTo>
                        <a:pt x="14" y="87"/>
                        <a:pt x="0" y="63"/>
                        <a:pt x="14" y="27"/>
                      </a:cubicBezTo>
                      <a:cubicBezTo>
                        <a:pt x="17" y="16"/>
                        <a:pt x="30" y="4"/>
                        <a:pt x="39" y="3"/>
                      </a:cubicBezTo>
                      <a:cubicBezTo>
                        <a:pt x="66" y="0"/>
                        <a:pt x="93" y="2"/>
                        <a:pt x="122" y="2"/>
                      </a:cubicBezTo>
                      <a:cubicBezTo>
                        <a:pt x="120" y="13"/>
                        <a:pt x="119" y="22"/>
                        <a:pt x="118" y="34"/>
                      </a:cubicBezTo>
                      <a:cubicBezTo>
                        <a:pt x="103" y="32"/>
                        <a:pt x="89" y="31"/>
                        <a:pt x="74" y="30"/>
                      </a:cubicBezTo>
                      <a:cubicBezTo>
                        <a:pt x="64" y="30"/>
                        <a:pt x="52" y="29"/>
                        <a:pt x="50" y="45"/>
                      </a:cubicBezTo>
                      <a:cubicBezTo>
                        <a:pt x="49" y="59"/>
                        <a:pt x="59" y="63"/>
                        <a:pt x="69" y="66"/>
                      </a:cubicBezTo>
                      <a:cubicBezTo>
                        <a:pt x="74" y="67"/>
                        <a:pt x="79" y="68"/>
                        <a:pt x="85" y="70"/>
                      </a:cubicBezTo>
                      <a:cubicBezTo>
                        <a:pt x="123" y="81"/>
                        <a:pt x="137" y="112"/>
                        <a:pt x="120" y="148"/>
                      </a:cubicBezTo>
                      <a:cubicBezTo>
                        <a:pt x="110" y="170"/>
                        <a:pt x="89" y="171"/>
                        <a:pt x="69" y="172"/>
                      </a:cubicBezTo>
                      <a:cubicBezTo>
                        <a:pt x="58" y="173"/>
                        <a:pt x="45" y="171"/>
                        <a:pt x="34" y="169"/>
                      </a:cubicBezTo>
                      <a:cubicBezTo>
                        <a:pt x="26" y="168"/>
                        <a:pt x="18" y="165"/>
                        <a:pt x="9" y="163"/>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21"/>
                <p:cNvSpPr>
                  <a:spLocks/>
                </p:cNvSpPr>
                <p:nvPr/>
              </p:nvSpPr>
              <p:spPr bwMode="auto">
                <a:xfrm>
                  <a:off x="6864351" y="6115050"/>
                  <a:ext cx="142875" cy="893763"/>
                </a:xfrm>
                <a:custGeom>
                  <a:avLst/>
                  <a:gdLst>
                    <a:gd name="T0" fmla="*/ 0 w 38"/>
                    <a:gd name="T1" fmla="*/ 5 h 238"/>
                    <a:gd name="T2" fmla="*/ 13 w 38"/>
                    <a:gd name="T3" fmla="*/ 2 h 238"/>
                    <a:gd name="T4" fmla="*/ 38 w 38"/>
                    <a:gd name="T5" fmla="*/ 0 h 238"/>
                    <a:gd name="T6" fmla="*/ 38 w 38"/>
                    <a:gd name="T7" fmla="*/ 238 h 238"/>
                    <a:gd name="T8" fmla="*/ 0 w 38"/>
                    <a:gd name="T9" fmla="*/ 238 h 238"/>
                    <a:gd name="T10" fmla="*/ 0 w 38"/>
                    <a:gd name="T11" fmla="*/ 5 h 238"/>
                  </a:gdLst>
                  <a:ahLst/>
                  <a:cxnLst>
                    <a:cxn ang="0">
                      <a:pos x="T0" y="T1"/>
                    </a:cxn>
                    <a:cxn ang="0">
                      <a:pos x="T2" y="T3"/>
                    </a:cxn>
                    <a:cxn ang="0">
                      <a:pos x="T4" y="T5"/>
                    </a:cxn>
                    <a:cxn ang="0">
                      <a:pos x="T6" y="T7"/>
                    </a:cxn>
                    <a:cxn ang="0">
                      <a:pos x="T8" y="T9"/>
                    </a:cxn>
                    <a:cxn ang="0">
                      <a:pos x="T10" y="T11"/>
                    </a:cxn>
                  </a:cxnLst>
                  <a:rect l="0" t="0" r="r" b="b"/>
                  <a:pathLst>
                    <a:path w="38" h="238">
                      <a:moveTo>
                        <a:pt x="0" y="5"/>
                      </a:moveTo>
                      <a:cubicBezTo>
                        <a:pt x="4" y="4"/>
                        <a:pt x="9" y="2"/>
                        <a:pt x="13" y="2"/>
                      </a:cubicBezTo>
                      <a:cubicBezTo>
                        <a:pt x="21" y="1"/>
                        <a:pt x="29" y="1"/>
                        <a:pt x="38" y="0"/>
                      </a:cubicBezTo>
                      <a:cubicBezTo>
                        <a:pt x="38" y="80"/>
                        <a:pt x="38" y="158"/>
                        <a:pt x="38" y="238"/>
                      </a:cubicBezTo>
                      <a:cubicBezTo>
                        <a:pt x="26" y="238"/>
                        <a:pt x="13" y="238"/>
                        <a:pt x="0" y="238"/>
                      </a:cubicBezTo>
                      <a:cubicBezTo>
                        <a:pt x="0" y="161"/>
                        <a:pt x="0" y="83"/>
                        <a:pt x="0" y="5"/>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62" name="Group 461"/>
              <p:cNvGrpSpPr/>
              <p:nvPr/>
            </p:nvGrpSpPr>
            <p:grpSpPr>
              <a:xfrm>
                <a:off x="3805238" y="-100013"/>
                <a:ext cx="4529138" cy="4625976"/>
                <a:chOff x="3805238" y="-100013"/>
                <a:chExt cx="4529138" cy="4625976"/>
              </a:xfrm>
            </p:grpSpPr>
            <p:sp>
              <p:nvSpPr>
                <p:cNvPr id="17" name="Freeform 6"/>
                <p:cNvSpPr>
                  <a:spLocks/>
                </p:cNvSpPr>
                <p:nvPr/>
              </p:nvSpPr>
              <p:spPr bwMode="auto">
                <a:xfrm>
                  <a:off x="5294313" y="-100013"/>
                  <a:ext cx="2919413" cy="4108451"/>
                </a:xfrm>
                <a:custGeom>
                  <a:avLst/>
                  <a:gdLst>
                    <a:gd name="T0" fmla="*/ 440 w 777"/>
                    <a:gd name="T1" fmla="*/ 0 h 1094"/>
                    <a:gd name="T2" fmla="*/ 387 w 777"/>
                    <a:gd name="T3" fmla="*/ 198 h 1094"/>
                    <a:gd name="T4" fmla="*/ 389 w 777"/>
                    <a:gd name="T5" fmla="*/ 392 h 1094"/>
                    <a:gd name="T6" fmla="*/ 399 w 777"/>
                    <a:gd name="T7" fmla="*/ 433 h 1094"/>
                    <a:gd name="T8" fmla="*/ 766 w 777"/>
                    <a:gd name="T9" fmla="*/ 1069 h 1094"/>
                    <a:gd name="T10" fmla="*/ 777 w 777"/>
                    <a:gd name="T11" fmla="*/ 1091 h 1094"/>
                    <a:gd name="T12" fmla="*/ 694 w 777"/>
                    <a:gd name="T13" fmla="*/ 1091 h 1094"/>
                    <a:gd name="T14" fmla="*/ 640 w 777"/>
                    <a:gd name="T15" fmla="*/ 1061 h 1094"/>
                    <a:gd name="T16" fmla="*/ 285 w 777"/>
                    <a:gd name="T17" fmla="*/ 443 h 1094"/>
                    <a:gd name="T18" fmla="*/ 277 w 777"/>
                    <a:gd name="T19" fmla="*/ 413 h 1094"/>
                    <a:gd name="T20" fmla="*/ 277 w 777"/>
                    <a:gd name="T21" fmla="*/ 127 h 1094"/>
                    <a:gd name="T22" fmla="*/ 277 w 777"/>
                    <a:gd name="T23" fmla="*/ 104 h 1094"/>
                    <a:gd name="T24" fmla="*/ 153 w 777"/>
                    <a:gd name="T25" fmla="*/ 104 h 1094"/>
                    <a:gd name="T26" fmla="*/ 153 w 777"/>
                    <a:gd name="T27" fmla="*/ 173 h 1094"/>
                    <a:gd name="T28" fmla="*/ 143 w 777"/>
                    <a:gd name="T29" fmla="*/ 166 h 1094"/>
                    <a:gd name="T30" fmla="*/ 4 w 777"/>
                    <a:gd name="T31" fmla="*/ 9 h 1094"/>
                    <a:gd name="T32" fmla="*/ 0 w 777"/>
                    <a:gd name="T33" fmla="*/ 0 h 1094"/>
                    <a:gd name="T34" fmla="*/ 440 w 777"/>
                    <a:gd name="T35" fmla="*/ 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7" h="1094">
                      <a:moveTo>
                        <a:pt x="440" y="0"/>
                      </a:moveTo>
                      <a:cubicBezTo>
                        <a:pt x="394" y="59"/>
                        <a:pt x="382" y="125"/>
                        <a:pt x="387" y="198"/>
                      </a:cubicBezTo>
                      <a:cubicBezTo>
                        <a:pt x="392" y="263"/>
                        <a:pt x="388" y="327"/>
                        <a:pt x="389" y="392"/>
                      </a:cubicBezTo>
                      <a:cubicBezTo>
                        <a:pt x="389" y="406"/>
                        <a:pt x="393" y="421"/>
                        <a:pt x="399" y="433"/>
                      </a:cubicBezTo>
                      <a:cubicBezTo>
                        <a:pt x="521" y="645"/>
                        <a:pt x="644" y="857"/>
                        <a:pt x="766" y="1069"/>
                      </a:cubicBezTo>
                      <a:cubicBezTo>
                        <a:pt x="769" y="1075"/>
                        <a:pt x="772" y="1081"/>
                        <a:pt x="777" y="1091"/>
                      </a:cubicBezTo>
                      <a:cubicBezTo>
                        <a:pt x="748" y="1091"/>
                        <a:pt x="721" y="1089"/>
                        <a:pt x="694" y="1091"/>
                      </a:cubicBezTo>
                      <a:cubicBezTo>
                        <a:pt x="668" y="1094"/>
                        <a:pt x="653" y="1085"/>
                        <a:pt x="640" y="1061"/>
                      </a:cubicBezTo>
                      <a:cubicBezTo>
                        <a:pt x="522" y="855"/>
                        <a:pt x="403" y="649"/>
                        <a:pt x="285" y="443"/>
                      </a:cubicBezTo>
                      <a:cubicBezTo>
                        <a:pt x="280" y="435"/>
                        <a:pt x="277" y="423"/>
                        <a:pt x="277" y="413"/>
                      </a:cubicBezTo>
                      <a:cubicBezTo>
                        <a:pt x="277" y="318"/>
                        <a:pt x="277" y="223"/>
                        <a:pt x="277" y="127"/>
                      </a:cubicBezTo>
                      <a:cubicBezTo>
                        <a:pt x="277" y="120"/>
                        <a:pt x="277" y="113"/>
                        <a:pt x="277" y="104"/>
                      </a:cubicBezTo>
                      <a:cubicBezTo>
                        <a:pt x="235" y="104"/>
                        <a:pt x="195" y="104"/>
                        <a:pt x="153" y="104"/>
                      </a:cubicBezTo>
                      <a:cubicBezTo>
                        <a:pt x="153" y="126"/>
                        <a:pt x="153" y="147"/>
                        <a:pt x="153" y="173"/>
                      </a:cubicBezTo>
                      <a:cubicBezTo>
                        <a:pt x="148" y="169"/>
                        <a:pt x="145" y="168"/>
                        <a:pt x="143" y="166"/>
                      </a:cubicBezTo>
                      <a:cubicBezTo>
                        <a:pt x="97" y="113"/>
                        <a:pt x="50" y="61"/>
                        <a:pt x="4" y="9"/>
                      </a:cubicBezTo>
                      <a:cubicBezTo>
                        <a:pt x="2" y="6"/>
                        <a:pt x="1" y="3"/>
                        <a:pt x="0" y="0"/>
                      </a:cubicBezTo>
                      <a:cubicBezTo>
                        <a:pt x="147" y="0"/>
                        <a:pt x="293" y="0"/>
                        <a:pt x="440" y="0"/>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4203701" y="4116388"/>
                  <a:ext cx="4130675" cy="409575"/>
                </a:xfrm>
                <a:custGeom>
                  <a:avLst/>
                  <a:gdLst>
                    <a:gd name="T0" fmla="*/ 0 w 1099"/>
                    <a:gd name="T1" fmla="*/ 108 h 109"/>
                    <a:gd name="T2" fmla="*/ 59 w 1099"/>
                    <a:gd name="T3" fmla="*/ 9 h 109"/>
                    <a:gd name="T4" fmla="*/ 82 w 1099"/>
                    <a:gd name="T5" fmla="*/ 4 h 109"/>
                    <a:gd name="T6" fmla="*/ 712 w 1099"/>
                    <a:gd name="T7" fmla="*/ 4 h 109"/>
                    <a:gd name="T8" fmla="*/ 1051 w 1099"/>
                    <a:gd name="T9" fmla="*/ 4 h 109"/>
                    <a:gd name="T10" fmla="*/ 1071 w 1099"/>
                    <a:gd name="T11" fmla="*/ 3 h 109"/>
                    <a:gd name="T12" fmla="*/ 1092 w 1099"/>
                    <a:gd name="T13" fmla="*/ 29 h 109"/>
                    <a:gd name="T14" fmla="*/ 1060 w 1099"/>
                    <a:gd name="T15" fmla="*/ 93 h 109"/>
                    <a:gd name="T16" fmla="*/ 1036 w 1099"/>
                    <a:gd name="T17" fmla="*/ 107 h 109"/>
                    <a:gd name="T18" fmla="*/ 1014 w 1099"/>
                    <a:gd name="T19" fmla="*/ 108 h 109"/>
                    <a:gd name="T20" fmla="*/ 23 w 1099"/>
                    <a:gd name="T21" fmla="*/ 108 h 109"/>
                    <a:gd name="T22" fmla="*/ 0 w 1099"/>
                    <a:gd name="T23"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9" h="109">
                      <a:moveTo>
                        <a:pt x="0" y="108"/>
                      </a:moveTo>
                      <a:cubicBezTo>
                        <a:pt x="21" y="73"/>
                        <a:pt x="39" y="40"/>
                        <a:pt x="59" y="9"/>
                      </a:cubicBezTo>
                      <a:cubicBezTo>
                        <a:pt x="62" y="5"/>
                        <a:pt x="74" y="4"/>
                        <a:pt x="82" y="4"/>
                      </a:cubicBezTo>
                      <a:cubicBezTo>
                        <a:pt x="292" y="4"/>
                        <a:pt x="502" y="4"/>
                        <a:pt x="712" y="4"/>
                      </a:cubicBezTo>
                      <a:cubicBezTo>
                        <a:pt x="825" y="4"/>
                        <a:pt x="938" y="4"/>
                        <a:pt x="1051" y="4"/>
                      </a:cubicBezTo>
                      <a:cubicBezTo>
                        <a:pt x="1058" y="4"/>
                        <a:pt x="1065" y="4"/>
                        <a:pt x="1071" y="3"/>
                      </a:cubicBezTo>
                      <a:cubicBezTo>
                        <a:pt x="1088" y="0"/>
                        <a:pt x="1099" y="13"/>
                        <a:pt x="1092" y="29"/>
                      </a:cubicBezTo>
                      <a:cubicBezTo>
                        <a:pt x="1083" y="51"/>
                        <a:pt x="1073" y="73"/>
                        <a:pt x="1060" y="93"/>
                      </a:cubicBezTo>
                      <a:cubicBezTo>
                        <a:pt x="1056" y="100"/>
                        <a:pt x="1044" y="104"/>
                        <a:pt x="1036" y="107"/>
                      </a:cubicBezTo>
                      <a:cubicBezTo>
                        <a:pt x="1029" y="109"/>
                        <a:pt x="1021" y="108"/>
                        <a:pt x="1014" y="108"/>
                      </a:cubicBezTo>
                      <a:cubicBezTo>
                        <a:pt x="683" y="108"/>
                        <a:pt x="353" y="108"/>
                        <a:pt x="23" y="108"/>
                      </a:cubicBezTo>
                      <a:cubicBezTo>
                        <a:pt x="17" y="108"/>
                        <a:pt x="11" y="108"/>
                        <a:pt x="0" y="108"/>
                      </a:cubicBezTo>
                      <a:close/>
                    </a:path>
                  </a:pathLst>
                </a:custGeom>
                <a:solidFill>
                  <a:srgbClr val="F0A82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3805238" y="1363662"/>
                  <a:ext cx="2074863" cy="3155950"/>
                </a:xfrm>
                <a:custGeom>
                  <a:avLst/>
                  <a:gdLst>
                    <a:gd name="T0" fmla="*/ 552 w 552"/>
                    <a:gd name="T1" fmla="*/ 1 h 840"/>
                    <a:gd name="T2" fmla="*/ 496 w 552"/>
                    <a:gd name="T3" fmla="*/ 99 h 840"/>
                    <a:gd name="T4" fmla="*/ 79 w 552"/>
                    <a:gd name="T5" fmla="*/ 822 h 840"/>
                    <a:gd name="T6" fmla="*/ 61 w 552"/>
                    <a:gd name="T7" fmla="*/ 838 h 840"/>
                    <a:gd name="T8" fmla="*/ 34 w 552"/>
                    <a:gd name="T9" fmla="*/ 820 h 840"/>
                    <a:gd name="T10" fmla="*/ 15 w 552"/>
                    <a:gd name="T11" fmla="*/ 780 h 840"/>
                    <a:gd name="T12" fmla="*/ 18 w 552"/>
                    <a:gd name="T13" fmla="*/ 716 h 840"/>
                    <a:gd name="T14" fmla="*/ 422 w 552"/>
                    <a:gd name="T15" fmla="*/ 17 h 840"/>
                    <a:gd name="T16" fmla="*/ 449 w 552"/>
                    <a:gd name="T17" fmla="*/ 1 h 840"/>
                    <a:gd name="T18" fmla="*/ 552 w 552"/>
                    <a:gd name="T19" fmla="*/ 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2" h="840">
                      <a:moveTo>
                        <a:pt x="552" y="1"/>
                      </a:moveTo>
                      <a:cubicBezTo>
                        <a:pt x="533" y="36"/>
                        <a:pt x="515" y="68"/>
                        <a:pt x="496" y="99"/>
                      </a:cubicBezTo>
                      <a:cubicBezTo>
                        <a:pt x="357" y="340"/>
                        <a:pt x="218" y="581"/>
                        <a:pt x="79" y="822"/>
                      </a:cubicBezTo>
                      <a:cubicBezTo>
                        <a:pt x="75" y="829"/>
                        <a:pt x="65" y="840"/>
                        <a:pt x="61" y="838"/>
                      </a:cubicBezTo>
                      <a:cubicBezTo>
                        <a:pt x="51" y="835"/>
                        <a:pt x="40" y="828"/>
                        <a:pt x="34" y="820"/>
                      </a:cubicBezTo>
                      <a:cubicBezTo>
                        <a:pt x="26" y="808"/>
                        <a:pt x="23" y="792"/>
                        <a:pt x="15" y="780"/>
                      </a:cubicBezTo>
                      <a:cubicBezTo>
                        <a:pt x="0" y="758"/>
                        <a:pt x="5" y="738"/>
                        <a:pt x="18" y="716"/>
                      </a:cubicBezTo>
                      <a:cubicBezTo>
                        <a:pt x="153" y="484"/>
                        <a:pt x="287" y="251"/>
                        <a:pt x="422" y="17"/>
                      </a:cubicBezTo>
                      <a:cubicBezTo>
                        <a:pt x="428" y="6"/>
                        <a:pt x="435" y="0"/>
                        <a:pt x="449" y="1"/>
                      </a:cubicBezTo>
                      <a:cubicBezTo>
                        <a:pt x="482" y="2"/>
                        <a:pt x="515" y="1"/>
                        <a:pt x="552" y="1"/>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61" name="Group 460"/>
                <p:cNvGrpSpPr/>
                <p:nvPr/>
              </p:nvGrpSpPr>
              <p:grpSpPr>
                <a:xfrm>
                  <a:off x="5072063" y="2025650"/>
                  <a:ext cx="1976438" cy="2005012"/>
                  <a:chOff x="5072063" y="2025650"/>
                  <a:chExt cx="1976438" cy="2005012"/>
                </a:xfrm>
              </p:grpSpPr>
              <p:sp>
                <p:nvSpPr>
                  <p:cNvPr id="27" name="Freeform 15"/>
                  <p:cNvSpPr>
                    <a:spLocks/>
                  </p:cNvSpPr>
                  <p:nvPr/>
                </p:nvSpPr>
                <p:spPr bwMode="auto">
                  <a:xfrm>
                    <a:off x="5072063" y="2471737"/>
                    <a:ext cx="681038" cy="1427163"/>
                  </a:xfrm>
                  <a:custGeom>
                    <a:avLst/>
                    <a:gdLst>
                      <a:gd name="T0" fmla="*/ 181 w 181"/>
                      <a:gd name="T1" fmla="*/ 0 h 380"/>
                      <a:gd name="T2" fmla="*/ 166 w 181"/>
                      <a:gd name="T3" fmla="*/ 78 h 380"/>
                      <a:gd name="T4" fmla="*/ 98 w 181"/>
                      <a:gd name="T5" fmla="*/ 367 h 380"/>
                      <a:gd name="T6" fmla="*/ 79 w 181"/>
                      <a:gd name="T7" fmla="*/ 380 h 380"/>
                      <a:gd name="T8" fmla="*/ 4 w 181"/>
                      <a:gd name="T9" fmla="*/ 205 h 380"/>
                      <a:gd name="T10" fmla="*/ 181 w 181"/>
                      <a:gd name="T11" fmla="*/ 0 h 380"/>
                    </a:gdLst>
                    <a:ahLst/>
                    <a:cxnLst>
                      <a:cxn ang="0">
                        <a:pos x="T0" y="T1"/>
                      </a:cxn>
                      <a:cxn ang="0">
                        <a:pos x="T2" y="T3"/>
                      </a:cxn>
                      <a:cxn ang="0">
                        <a:pos x="T4" y="T5"/>
                      </a:cxn>
                      <a:cxn ang="0">
                        <a:pos x="T6" y="T7"/>
                      </a:cxn>
                      <a:cxn ang="0">
                        <a:pos x="T8" y="T9"/>
                      </a:cxn>
                      <a:cxn ang="0">
                        <a:pos x="T10" y="T11"/>
                      </a:cxn>
                    </a:cxnLst>
                    <a:rect l="0" t="0" r="r" b="b"/>
                    <a:pathLst>
                      <a:path w="181" h="380">
                        <a:moveTo>
                          <a:pt x="181" y="0"/>
                        </a:moveTo>
                        <a:cubicBezTo>
                          <a:pt x="176" y="25"/>
                          <a:pt x="172" y="51"/>
                          <a:pt x="166" y="78"/>
                        </a:cubicBezTo>
                        <a:cubicBezTo>
                          <a:pt x="28" y="122"/>
                          <a:pt x="7" y="273"/>
                          <a:pt x="98" y="367"/>
                        </a:cubicBezTo>
                        <a:cubicBezTo>
                          <a:pt x="92" y="371"/>
                          <a:pt x="86" y="375"/>
                          <a:pt x="79" y="380"/>
                        </a:cubicBezTo>
                        <a:cubicBezTo>
                          <a:pt x="38" y="362"/>
                          <a:pt x="0" y="269"/>
                          <a:pt x="4" y="205"/>
                        </a:cubicBezTo>
                        <a:cubicBezTo>
                          <a:pt x="13" y="81"/>
                          <a:pt x="113" y="17"/>
                          <a:pt x="181" y="0"/>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5621338" y="3249612"/>
                    <a:ext cx="1427163" cy="781050"/>
                  </a:xfrm>
                  <a:custGeom>
                    <a:avLst/>
                    <a:gdLst>
                      <a:gd name="T0" fmla="*/ 355 w 380"/>
                      <a:gd name="T1" fmla="*/ 0 h 208"/>
                      <a:gd name="T2" fmla="*/ 375 w 380"/>
                      <a:gd name="T3" fmla="*/ 6 h 208"/>
                      <a:gd name="T4" fmla="*/ 250 w 380"/>
                      <a:gd name="T5" fmla="*/ 169 h 208"/>
                      <a:gd name="T6" fmla="*/ 0 w 380"/>
                      <a:gd name="T7" fmla="*/ 119 h 208"/>
                      <a:gd name="T8" fmla="*/ 68 w 380"/>
                      <a:gd name="T9" fmla="*/ 91 h 208"/>
                      <a:gd name="T10" fmla="*/ 85 w 380"/>
                      <a:gd name="T11" fmla="*/ 96 h 208"/>
                      <a:gd name="T12" fmla="*/ 197 w 380"/>
                      <a:gd name="T13" fmla="*/ 135 h 208"/>
                      <a:gd name="T14" fmla="*/ 349 w 380"/>
                      <a:gd name="T15" fmla="*/ 16 h 208"/>
                      <a:gd name="T16" fmla="*/ 355 w 380"/>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208">
                        <a:moveTo>
                          <a:pt x="355" y="0"/>
                        </a:moveTo>
                        <a:cubicBezTo>
                          <a:pt x="363" y="2"/>
                          <a:pt x="370" y="4"/>
                          <a:pt x="375" y="6"/>
                        </a:cubicBezTo>
                        <a:cubicBezTo>
                          <a:pt x="380" y="60"/>
                          <a:pt x="321" y="137"/>
                          <a:pt x="250" y="169"/>
                        </a:cubicBezTo>
                        <a:cubicBezTo>
                          <a:pt x="166" y="208"/>
                          <a:pt x="71" y="183"/>
                          <a:pt x="0" y="119"/>
                        </a:cubicBezTo>
                        <a:cubicBezTo>
                          <a:pt x="22" y="110"/>
                          <a:pt x="45" y="100"/>
                          <a:pt x="68" y="91"/>
                        </a:cubicBezTo>
                        <a:cubicBezTo>
                          <a:pt x="72" y="90"/>
                          <a:pt x="80" y="93"/>
                          <a:pt x="85" y="96"/>
                        </a:cubicBezTo>
                        <a:cubicBezTo>
                          <a:pt x="119" y="118"/>
                          <a:pt x="154" y="137"/>
                          <a:pt x="197" y="135"/>
                        </a:cubicBezTo>
                        <a:cubicBezTo>
                          <a:pt x="279" y="131"/>
                          <a:pt x="328" y="78"/>
                          <a:pt x="349" y="16"/>
                        </a:cubicBezTo>
                        <a:cubicBezTo>
                          <a:pt x="351" y="11"/>
                          <a:pt x="353" y="6"/>
                          <a:pt x="355" y="0"/>
                        </a:cubicBezTo>
                        <a:close/>
                      </a:path>
                    </a:pathLst>
                  </a:custGeom>
                  <a:solidFill>
                    <a:srgbClr val="F0A82F"/>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p:cNvSpPr>
                  <p:nvPr/>
                </p:nvSpPr>
                <p:spPr bwMode="auto">
                  <a:xfrm>
                    <a:off x="5657851" y="2025650"/>
                    <a:ext cx="1123950" cy="1152525"/>
                  </a:xfrm>
                  <a:custGeom>
                    <a:avLst/>
                    <a:gdLst>
                      <a:gd name="T0" fmla="*/ 291 w 299"/>
                      <a:gd name="T1" fmla="*/ 307 h 307"/>
                      <a:gd name="T2" fmla="*/ 227 w 299"/>
                      <a:gd name="T3" fmla="*/ 256 h 307"/>
                      <a:gd name="T4" fmla="*/ 179 w 299"/>
                      <a:gd name="T5" fmla="*/ 95 h 307"/>
                      <a:gd name="T6" fmla="*/ 10 w 299"/>
                      <a:gd name="T7" fmla="*/ 60 h 307"/>
                      <a:gd name="T8" fmla="*/ 23 w 299"/>
                      <a:gd name="T9" fmla="*/ 30 h 307"/>
                      <a:gd name="T10" fmla="*/ 290 w 299"/>
                      <a:gd name="T11" fmla="*/ 195 h 307"/>
                      <a:gd name="T12" fmla="*/ 291 w 299"/>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299" h="307">
                        <a:moveTo>
                          <a:pt x="291" y="307"/>
                        </a:moveTo>
                        <a:cubicBezTo>
                          <a:pt x="270" y="290"/>
                          <a:pt x="250" y="274"/>
                          <a:pt x="227" y="256"/>
                        </a:cubicBezTo>
                        <a:cubicBezTo>
                          <a:pt x="236" y="198"/>
                          <a:pt x="228" y="140"/>
                          <a:pt x="179" y="95"/>
                        </a:cubicBezTo>
                        <a:cubicBezTo>
                          <a:pt x="130" y="51"/>
                          <a:pt x="72" y="45"/>
                          <a:pt x="10" y="60"/>
                        </a:cubicBezTo>
                        <a:cubicBezTo>
                          <a:pt x="0" y="38"/>
                          <a:pt x="0" y="36"/>
                          <a:pt x="23" y="30"/>
                        </a:cubicBezTo>
                        <a:cubicBezTo>
                          <a:pt x="133" y="0"/>
                          <a:pt x="265" y="68"/>
                          <a:pt x="290" y="195"/>
                        </a:cubicBezTo>
                        <a:cubicBezTo>
                          <a:pt x="298" y="233"/>
                          <a:pt x="299" y="271"/>
                          <a:pt x="291" y="307"/>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22"/>
                  <p:cNvSpPr>
                    <a:spLocks/>
                  </p:cNvSpPr>
                  <p:nvPr/>
                </p:nvSpPr>
                <p:spPr bwMode="auto">
                  <a:xfrm>
                    <a:off x="5349876" y="3170237"/>
                    <a:ext cx="398463" cy="395288"/>
                  </a:xfrm>
                  <a:custGeom>
                    <a:avLst/>
                    <a:gdLst>
                      <a:gd name="T0" fmla="*/ 106 w 106"/>
                      <a:gd name="T1" fmla="*/ 52 h 105"/>
                      <a:gd name="T2" fmla="*/ 53 w 106"/>
                      <a:gd name="T3" fmla="*/ 105 h 105"/>
                      <a:gd name="T4" fmla="*/ 1 w 106"/>
                      <a:gd name="T5" fmla="*/ 53 h 105"/>
                      <a:gd name="T6" fmla="*/ 53 w 106"/>
                      <a:gd name="T7" fmla="*/ 0 h 105"/>
                      <a:gd name="T8" fmla="*/ 106 w 106"/>
                      <a:gd name="T9" fmla="*/ 52 h 105"/>
                    </a:gdLst>
                    <a:ahLst/>
                    <a:cxnLst>
                      <a:cxn ang="0">
                        <a:pos x="T0" y="T1"/>
                      </a:cxn>
                      <a:cxn ang="0">
                        <a:pos x="T2" y="T3"/>
                      </a:cxn>
                      <a:cxn ang="0">
                        <a:pos x="T4" y="T5"/>
                      </a:cxn>
                      <a:cxn ang="0">
                        <a:pos x="T6" y="T7"/>
                      </a:cxn>
                      <a:cxn ang="0">
                        <a:pos x="T8" y="T9"/>
                      </a:cxn>
                    </a:cxnLst>
                    <a:rect l="0" t="0" r="r" b="b"/>
                    <a:pathLst>
                      <a:path w="106" h="105">
                        <a:moveTo>
                          <a:pt x="106" y="52"/>
                        </a:moveTo>
                        <a:cubicBezTo>
                          <a:pt x="106" y="82"/>
                          <a:pt x="83" y="105"/>
                          <a:pt x="53" y="105"/>
                        </a:cubicBezTo>
                        <a:cubicBezTo>
                          <a:pt x="24" y="105"/>
                          <a:pt x="1" y="82"/>
                          <a:pt x="1" y="53"/>
                        </a:cubicBezTo>
                        <a:cubicBezTo>
                          <a:pt x="0" y="23"/>
                          <a:pt x="23" y="0"/>
                          <a:pt x="53" y="0"/>
                        </a:cubicBezTo>
                        <a:cubicBezTo>
                          <a:pt x="84" y="0"/>
                          <a:pt x="106" y="22"/>
                          <a:pt x="106" y="52"/>
                        </a:cubicBezTo>
                        <a:close/>
                      </a:path>
                    </a:pathLst>
                  </a:custGeom>
                  <a:solidFill>
                    <a:srgbClr val="2F296F"/>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23"/>
                  <p:cNvSpPr>
                    <a:spLocks/>
                  </p:cNvSpPr>
                  <p:nvPr/>
                </p:nvSpPr>
                <p:spPr bwMode="auto">
                  <a:xfrm>
                    <a:off x="6281738" y="3205162"/>
                    <a:ext cx="398463" cy="393700"/>
                  </a:xfrm>
                  <a:custGeom>
                    <a:avLst/>
                    <a:gdLst>
                      <a:gd name="T0" fmla="*/ 52 w 106"/>
                      <a:gd name="T1" fmla="*/ 105 h 105"/>
                      <a:gd name="T2" fmla="*/ 0 w 106"/>
                      <a:gd name="T3" fmla="*/ 54 h 105"/>
                      <a:gd name="T4" fmla="*/ 53 w 106"/>
                      <a:gd name="T5" fmla="*/ 0 h 105"/>
                      <a:gd name="T6" fmla="*/ 105 w 106"/>
                      <a:gd name="T7" fmla="*/ 55 h 105"/>
                      <a:gd name="T8" fmla="*/ 52 w 106"/>
                      <a:gd name="T9" fmla="*/ 105 h 105"/>
                    </a:gdLst>
                    <a:ahLst/>
                    <a:cxnLst>
                      <a:cxn ang="0">
                        <a:pos x="T0" y="T1"/>
                      </a:cxn>
                      <a:cxn ang="0">
                        <a:pos x="T2" y="T3"/>
                      </a:cxn>
                      <a:cxn ang="0">
                        <a:pos x="T4" y="T5"/>
                      </a:cxn>
                      <a:cxn ang="0">
                        <a:pos x="T6" y="T7"/>
                      </a:cxn>
                      <a:cxn ang="0">
                        <a:pos x="T8" y="T9"/>
                      </a:cxn>
                    </a:cxnLst>
                    <a:rect l="0" t="0" r="r" b="b"/>
                    <a:pathLst>
                      <a:path w="106" h="105">
                        <a:moveTo>
                          <a:pt x="52" y="105"/>
                        </a:moveTo>
                        <a:cubicBezTo>
                          <a:pt x="22" y="105"/>
                          <a:pt x="0" y="83"/>
                          <a:pt x="0" y="54"/>
                        </a:cubicBezTo>
                        <a:cubicBezTo>
                          <a:pt x="0" y="24"/>
                          <a:pt x="23" y="0"/>
                          <a:pt x="53" y="0"/>
                        </a:cubicBezTo>
                        <a:cubicBezTo>
                          <a:pt x="82" y="1"/>
                          <a:pt x="106" y="26"/>
                          <a:pt x="105" y="55"/>
                        </a:cubicBezTo>
                        <a:cubicBezTo>
                          <a:pt x="104" y="83"/>
                          <a:pt x="81" y="105"/>
                          <a:pt x="52" y="105"/>
                        </a:cubicBezTo>
                        <a:close/>
                      </a:path>
                    </a:pathLst>
                  </a:custGeom>
                  <a:solidFill>
                    <a:srgbClr val="F0A82F"/>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24"/>
                  <p:cNvSpPr>
                    <a:spLocks/>
                  </p:cNvSpPr>
                  <p:nvPr/>
                </p:nvSpPr>
                <p:spPr bwMode="auto">
                  <a:xfrm>
                    <a:off x="5865813" y="2370137"/>
                    <a:ext cx="396875" cy="398463"/>
                  </a:xfrm>
                  <a:custGeom>
                    <a:avLst/>
                    <a:gdLst>
                      <a:gd name="T0" fmla="*/ 105 w 106"/>
                      <a:gd name="T1" fmla="*/ 54 h 106"/>
                      <a:gd name="T2" fmla="*/ 52 w 106"/>
                      <a:gd name="T3" fmla="*/ 105 h 106"/>
                      <a:gd name="T4" fmla="*/ 1 w 106"/>
                      <a:gd name="T5" fmla="*/ 52 h 106"/>
                      <a:gd name="T6" fmla="*/ 54 w 106"/>
                      <a:gd name="T7" fmla="*/ 1 h 106"/>
                      <a:gd name="T8" fmla="*/ 105 w 106"/>
                      <a:gd name="T9" fmla="*/ 54 h 106"/>
                    </a:gdLst>
                    <a:ahLst/>
                    <a:cxnLst>
                      <a:cxn ang="0">
                        <a:pos x="T0" y="T1"/>
                      </a:cxn>
                      <a:cxn ang="0">
                        <a:pos x="T2" y="T3"/>
                      </a:cxn>
                      <a:cxn ang="0">
                        <a:pos x="T4" y="T5"/>
                      </a:cxn>
                      <a:cxn ang="0">
                        <a:pos x="T6" y="T7"/>
                      </a:cxn>
                      <a:cxn ang="0">
                        <a:pos x="T8" y="T9"/>
                      </a:cxn>
                    </a:cxnLst>
                    <a:rect l="0" t="0" r="r" b="b"/>
                    <a:pathLst>
                      <a:path w="106" h="106">
                        <a:moveTo>
                          <a:pt x="105" y="54"/>
                        </a:moveTo>
                        <a:cubicBezTo>
                          <a:pt x="104" y="83"/>
                          <a:pt x="80" y="106"/>
                          <a:pt x="52" y="105"/>
                        </a:cubicBezTo>
                        <a:cubicBezTo>
                          <a:pt x="23" y="104"/>
                          <a:pt x="0" y="80"/>
                          <a:pt x="1" y="52"/>
                        </a:cubicBezTo>
                        <a:cubicBezTo>
                          <a:pt x="2" y="23"/>
                          <a:pt x="25" y="0"/>
                          <a:pt x="54" y="1"/>
                        </a:cubicBezTo>
                        <a:cubicBezTo>
                          <a:pt x="83" y="2"/>
                          <a:pt x="106" y="26"/>
                          <a:pt x="105" y="54"/>
                        </a:cubicBezTo>
                        <a:close/>
                      </a:path>
                    </a:pathLst>
                  </a:custGeom>
                  <a:solidFill>
                    <a:srgbClr val="7E64AD"/>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
        <p:nvSpPr>
          <p:cNvPr id="37" name="Rectangle 36"/>
          <p:cNvSpPr/>
          <p:nvPr/>
        </p:nvSpPr>
        <p:spPr bwMode="auto">
          <a:xfrm>
            <a:off x="3891548" y="4588847"/>
            <a:ext cx="7122155" cy="7443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8" name="TextBox 437"/>
          <p:cNvSpPr txBox="1"/>
          <p:nvPr/>
        </p:nvSpPr>
        <p:spPr>
          <a:xfrm>
            <a:off x="3932260" y="4581721"/>
            <a:ext cx="7040880" cy="378565"/>
          </a:xfrm>
          <a:prstGeom prst="rect">
            <a:avLst/>
          </a:prstGeom>
          <a:solidFill>
            <a:schemeClr val="accent2"/>
          </a:solidFill>
        </p:spPr>
        <p:txBody>
          <a:bodyPr wrap="square" lIns="146304" tIns="91440" rIns="146304" bIns="91440" rtlCol="0">
            <a:noAutofit/>
          </a:bodyPr>
          <a:lstStyle/>
          <a:p>
            <a:pPr>
              <a:lnSpc>
                <a:spcPct val="90000"/>
              </a:lnSpc>
              <a:spcAft>
                <a:spcPts val="600"/>
              </a:spcAft>
            </a:pPr>
            <a:r>
              <a:rPr lang="en-US" sz="1400"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RESOURCE PROVIDER CONRACT</a:t>
            </a:r>
          </a:p>
        </p:txBody>
      </p:sp>
      <p:sp>
        <p:nvSpPr>
          <p:cNvPr id="33" name="Rectangle 32"/>
          <p:cNvSpPr/>
          <p:nvPr/>
        </p:nvSpPr>
        <p:spPr bwMode="auto">
          <a:xfrm>
            <a:off x="3846753" y="4316828"/>
            <a:ext cx="7217751" cy="10163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72" name="Group 271"/>
          <p:cNvGrpSpPr/>
          <p:nvPr/>
        </p:nvGrpSpPr>
        <p:grpSpPr>
          <a:xfrm>
            <a:off x="9512467" y="2800564"/>
            <a:ext cx="1200846" cy="1635953"/>
            <a:chOff x="10960992" y="2800564"/>
            <a:chExt cx="1200846" cy="1635953"/>
          </a:xfrm>
        </p:grpSpPr>
        <p:sp>
          <p:nvSpPr>
            <p:cNvPr id="379" name="TextBox 378"/>
            <p:cNvSpPr txBox="1"/>
            <p:nvPr/>
          </p:nvSpPr>
          <p:spPr>
            <a:xfrm>
              <a:off x="11034353" y="2800564"/>
              <a:ext cx="1127485" cy="1635953"/>
            </a:xfrm>
            <a:prstGeom prst="rect">
              <a:avLst/>
            </a:prstGeom>
            <a:solidFill>
              <a:schemeClr val="accent5"/>
            </a:solidFill>
          </p:spPr>
          <p:txBody>
            <a:bodyPr wrap="square" lIns="146304" tIns="91440" rIns="146304" bIns="91440" rtlCol="0" anchor="ctr" anchorCtr="0">
              <a:noAutofit/>
            </a:bodyPr>
            <a:lstStyle/>
            <a:p>
              <a:pPr>
                <a:lnSpc>
                  <a:spcPct val="90000"/>
                </a:lnSpc>
              </a:pPr>
              <a:r>
                <a:rPr lang="en-US"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ADFS</a:t>
              </a:r>
            </a:p>
            <a:p>
              <a:pPr>
                <a:lnSpc>
                  <a:spcPct val="90000"/>
                </a:lnSpc>
              </a:pPr>
              <a:r>
                <a:rPr lang="en-US"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AAD</a:t>
              </a:r>
            </a:p>
          </p:txBody>
        </p:sp>
        <p:sp>
          <p:nvSpPr>
            <p:cNvPr id="424" name="Rectangle 423"/>
            <p:cNvSpPr/>
            <p:nvPr/>
          </p:nvSpPr>
          <p:spPr bwMode="auto">
            <a:xfrm>
              <a:off x="10960992" y="3921710"/>
              <a:ext cx="101830" cy="22867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28" name="Rectangle 427"/>
          <p:cNvSpPr/>
          <p:nvPr/>
        </p:nvSpPr>
        <p:spPr bwMode="auto">
          <a:xfrm>
            <a:off x="9512467" y="2694564"/>
            <a:ext cx="1226360" cy="17443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6" name="TextBox 425"/>
          <p:cNvSpPr txBox="1"/>
          <p:nvPr/>
        </p:nvSpPr>
        <p:spPr>
          <a:xfrm>
            <a:off x="3932260" y="-412333"/>
            <a:ext cx="7040802" cy="2469401"/>
          </a:xfrm>
          <a:prstGeom prst="rect">
            <a:avLst/>
          </a:prstGeom>
          <a:solidFill>
            <a:schemeClr val="accent5"/>
          </a:solidFill>
        </p:spPr>
        <p:txBody>
          <a:bodyPr wrap="square" lIns="146304" tIns="91440" rIns="146304" bIns="91440" rtlCol="0">
            <a:noAutofit/>
          </a:bodyPr>
          <a:lstStyle/>
          <a:p>
            <a:pPr>
              <a:lnSpc>
                <a:spcPct val="90000"/>
              </a:lnSpc>
              <a:spcAft>
                <a:spcPts val="600"/>
              </a:spcAft>
            </a:pPr>
            <a:r>
              <a:rPr lang="en-US" sz="1400"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RESOURCE MANAGER</a:t>
            </a:r>
          </a:p>
        </p:txBody>
      </p:sp>
      <p:sp>
        <p:nvSpPr>
          <p:cNvPr id="427" name="Rectangle 426"/>
          <p:cNvSpPr/>
          <p:nvPr/>
        </p:nvSpPr>
        <p:spPr bwMode="auto">
          <a:xfrm>
            <a:off x="3844214" y="-421915"/>
            <a:ext cx="7154251" cy="32201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5" name="TextBox 424"/>
          <p:cNvSpPr txBox="1"/>
          <p:nvPr/>
        </p:nvSpPr>
        <p:spPr>
          <a:xfrm>
            <a:off x="3932262" y="1759921"/>
            <a:ext cx="7040880" cy="378565"/>
          </a:xfrm>
          <a:prstGeom prst="rect">
            <a:avLst/>
          </a:prstGeom>
          <a:solidFill>
            <a:schemeClr val="accent2"/>
          </a:solidFill>
        </p:spPr>
        <p:txBody>
          <a:bodyPr wrap="square" lIns="146304" tIns="91440" rIns="146304" bIns="91440" rtlCol="0">
            <a:noAutofit/>
          </a:bodyPr>
          <a:lstStyle/>
          <a:p>
            <a:pPr>
              <a:lnSpc>
                <a:spcPct val="90000"/>
              </a:lnSpc>
              <a:spcAft>
                <a:spcPts val="600"/>
              </a:spcAft>
            </a:pPr>
            <a:r>
              <a:rPr lang="en-US" sz="1400"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SERVICE MANAGEMENT API</a:t>
            </a:r>
          </a:p>
        </p:txBody>
      </p:sp>
      <p:sp>
        <p:nvSpPr>
          <p:cNvPr id="36" name="Rectangle 35"/>
          <p:cNvSpPr/>
          <p:nvPr/>
        </p:nvSpPr>
        <p:spPr bwMode="auto">
          <a:xfrm>
            <a:off x="3846753" y="-967957"/>
            <a:ext cx="7217751" cy="26314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2" name="Group 471"/>
          <p:cNvGrpSpPr/>
          <p:nvPr/>
        </p:nvGrpSpPr>
        <p:grpSpPr>
          <a:xfrm>
            <a:off x="274638" y="1212850"/>
            <a:ext cx="3738672" cy="5484777"/>
            <a:chOff x="274638" y="1212850"/>
            <a:chExt cx="3738672" cy="5484777"/>
          </a:xfrm>
        </p:grpSpPr>
        <p:grpSp>
          <p:nvGrpSpPr>
            <p:cNvPr id="447" name="Group 446"/>
            <p:cNvGrpSpPr/>
            <p:nvPr/>
          </p:nvGrpSpPr>
          <p:grpSpPr>
            <a:xfrm>
              <a:off x="285029" y="1212850"/>
              <a:ext cx="3728281" cy="5484777"/>
              <a:chOff x="285029" y="1212850"/>
              <a:chExt cx="3728281" cy="5484777"/>
            </a:xfrm>
          </p:grpSpPr>
          <p:sp>
            <p:nvSpPr>
              <p:cNvPr id="443" name="Left Bracket 442"/>
              <p:cNvSpPr/>
              <p:nvPr/>
            </p:nvSpPr>
            <p:spPr>
              <a:xfrm>
                <a:off x="3682481" y="1212850"/>
                <a:ext cx="330829" cy="5484777"/>
              </a:xfrm>
              <a:prstGeom prst="leftBracket">
                <a:avLst>
                  <a:gd name="adj" fmla="val 0"/>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5" name="Straight Connector 444"/>
              <p:cNvCxnSpPr/>
              <p:nvPr/>
            </p:nvCxnSpPr>
            <p:spPr>
              <a:xfrm>
                <a:off x="285029" y="2125676"/>
                <a:ext cx="3383280" cy="1"/>
              </a:xfrm>
              <a:prstGeom prst="line">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470" name="Rectangle 469"/>
            <p:cNvSpPr/>
            <p:nvPr/>
          </p:nvSpPr>
          <p:spPr bwMode="auto">
            <a:xfrm>
              <a:off x="274638" y="1216152"/>
              <a:ext cx="3291840" cy="960120"/>
            </a:xfrm>
            <a:prstGeom prst="rect">
              <a:avLst/>
            </a:prstGeom>
          </p:spPr>
          <p:txBody>
            <a:bodyPr vert="horz" wrap="square" lIns="146304" tIns="91440" rIns="146304" bIns="91440" rtlCol="0">
              <a:spAutoFit/>
            </a:bodyPr>
            <a:lstStyle/>
            <a:p>
              <a:pPr defTabSz="931863" fontAlgn="base">
                <a:lnSpc>
                  <a:spcPct val="90000"/>
                </a:lnSpc>
                <a:spcBef>
                  <a:spcPct val="20000"/>
                </a:spcBef>
                <a:spcAft>
                  <a:spcPct val="0"/>
                </a:spcAft>
                <a:buSzPct val="90000"/>
                <a:buFont typeface="Arial" pitchFamily="34" charset="0"/>
                <a:buNone/>
              </a:pPr>
              <a:r>
                <a:rPr lang="en-US" sz="2800" dirty="0">
                  <a:gradFill>
                    <a:gsLst>
                      <a:gs pos="1250">
                        <a:schemeClr val="tx1"/>
                      </a:gs>
                      <a:gs pos="99000">
                        <a:schemeClr val="tx1"/>
                      </a:gs>
                    </a:gsLst>
                    <a:lin ang="5400000" scaled="0"/>
                  </a:gradFill>
                  <a:latin typeface="+mj-lt"/>
                  <a:ea typeface="MS PGothic" pitchFamily="34" charset="-128"/>
                </a:rPr>
                <a:t>Consistent management layer</a:t>
              </a:r>
            </a:p>
          </p:txBody>
        </p:sp>
      </p:grpSp>
      <p:sp>
        <p:nvSpPr>
          <p:cNvPr id="35" name="Rectangle 34"/>
          <p:cNvSpPr/>
          <p:nvPr/>
        </p:nvSpPr>
        <p:spPr bwMode="auto">
          <a:xfrm>
            <a:off x="274702" y="3840480"/>
            <a:ext cx="2237759" cy="960263"/>
          </a:xfrm>
          <a:prstGeom prst="rect">
            <a:avLst/>
          </a:prstGeom>
        </p:spPr>
        <p:txBody>
          <a:bodyPr vert="horz" wrap="square" lIns="146304" tIns="91440" rIns="146304" bIns="91440" rtlCol="0">
            <a:spAutoFit/>
          </a:bodyPr>
          <a:lstStyle/>
          <a:p>
            <a:pPr defTabSz="931863" fontAlgn="base">
              <a:lnSpc>
                <a:spcPct val="90000"/>
              </a:lnSpc>
              <a:spcBef>
                <a:spcPct val="20000"/>
              </a:spcBef>
              <a:spcAft>
                <a:spcPct val="0"/>
              </a:spcAft>
              <a:buSzPct val="90000"/>
              <a:buFont typeface="Arial" pitchFamily="34" charset="0"/>
              <a:buNone/>
            </a:pPr>
            <a:r>
              <a:rPr lang="en-US" sz="2800" dirty="0">
                <a:gradFill>
                  <a:gsLst>
                    <a:gs pos="1250">
                      <a:schemeClr val="tx1"/>
                    </a:gs>
                    <a:gs pos="99000">
                      <a:schemeClr val="tx1"/>
                    </a:gs>
                  </a:gsLst>
                  <a:lin ang="5400000" scaled="0"/>
                </a:gradFill>
                <a:latin typeface="+mj-lt"/>
                <a:ea typeface="MS PGothic" pitchFamily="34" charset="-128"/>
              </a:rPr>
              <a:t>Curated extensions</a:t>
            </a:r>
          </a:p>
        </p:txBody>
      </p:sp>
      <p:sp>
        <p:nvSpPr>
          <p:cNvPr id="2" name="Rectangle 1" hidden="1"/>
          <p:cNvSpPr/>
          <p:nvPr/>
        </p:nvSpPr>
        <p:spPr bwMode="auto">
          <a:xfrm>
            <a:off x="0" y="-1603593"/>
            <a:ext cx="12835009" cy="114480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This slide could use build/animation. It builds from top to bottom. Azure/</a:t>
            </a:r>
            <a:r>
              <a:rPr lang="en-US" sz="1600" dirty="0" err="1">
                <a:gradFill>
                  <a:gsLst>
                    <a:gs pos="0">
                      <a:srgbClr val="FFFFFF"/>
                    </a:gs>
                    <a:gs pos="100000">
                      <a:srgbClr val="FFFFFF"/>
                    </a:gs>
                  </a:gsLst>
                  <a:lin ang="5400000" scaled="0"/>
                </a:gradFill>
                <a:ea typeface="Segoe UI" pitchFamily="34" charset="0"/>
                <a:cs typeface="Segoe UI" pitchFamily="34" charset="0"/>
              </a:rPr>
              <a:t>Commandline</a:t>
            </a:r>
            <a:r>
              <a:rPr lang="en-US" sz="1600" dirty="0">
                <a:gradFill>
                  <a:gsLst>
                    <a:gs pos="0">
                      <a:srgbClr val="FFFFFF"/>
                    </a:gs>
                    <a:gs pos="100000">
                      <a:srgbClr val="FFFFFF"/>
                    </a:gs>
                  </a:gsLst>
                  <a:lin ang="5400000" scaled="0"/>
                </a:gradFill>
                <a:ea typeface="Segoe UI" pitchFamily="34" charset="0"/>
                <a:cs typeface="Segoe UI" pitchFamily="34" charset="0"/>
              </a:rPr>
              <a:t>/Visual studio all hit the API to interact with resource manager groups which in turn interact with the different rest points. The link </a:t>
            </a:r>
            <a:r>
              <a:rPr lang="en-US" sz="1600" dirty="0"/>
              <a:t>https://azure.microsoft.com/en-us/documentation/articles/virtual-machines-azure-resource-manager-architecture/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 explains what this slide is supposed to get across. </a:t>
            </a:r>
          </a:p>
        </p:txBody>
      </p:sp>
      <p:pic>
        <p:nvPicPr>
          <p:cNvPr id="22" name="Picture 21" hidden="1"/>
          <p:cNvPicPr>
            <a:picLocks noChangeAspect="1"/>
          </p:cNvPicPr>
          <p:nvPr/>
        </p:nvPicPr>
        <p:blipFill>
          <a:blip r:embed="rId3"/>
          <a:stretch>
            <a:fillRect/>
          </a:stretch>
        </p:blipFill>
        <p:spPr>
          <a:xfrm>
            <a:off x="263526" y="2697503"/>
            <a:ext cx="7701401" cy="458991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79" name="Rectangle 478"/>
          <p:cNvSpPr/>
          <p:nvPr/>
        </p:nvSpPr>
        <p:spPr bwMode="auto">
          <a:xfrm>
            <a:off x="3720812" y="1284796"/>
            <a:ext cx="7280192" cy="1051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4"/>
          <p:cNvSpPr txBox="1">
            <a:spLocks/>
          </p:cNvSpPr>
          <p:nvPr/>
        </p:nvSpPr>
        <p:spPr>
          <a:xfrm>
            <a:off x="3932262" y="1711448"/>
            <a:ext cx="1142737" cy="461665"/>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Tools</a:t>
            </a:r>
          </a:p>
        </p:txBody>
      </p:sp>
      <p:sp>
        <p:nvSpPr>
          <p:cNvPr id="51" name="Text Placeholder 4"/>
          <p:cNvSpPr txBox="1">
            <a:spLocks/>
          </p:cNvSpPr>
          <p:nvPr/>
        </p:nvSpPr>
        <p:spPr>
          <a:xfrm>
            <a:off x="3932263" y="5700648"/>
            <a:ext cx="1463024" cy="738664"/>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Provider  </a:t>
            </a:r>
            <a:br>
              <a:rPr lang="en-US" sz="2000" dirty="0"/>
            </a:br>
            <a:r>
              <a:rPr lang="en-US" sz="2000" dirty="0"/>
              <a:t>rest points</a:t>
            </a:r>
          </a:p>
        </p:txBody>
      </p:sp>
      <p:grpSp>
        <p:nvGrpSpPr>
          <p:cNvPr id="85" name="Group 84"/>
          <p:cNvGrpSpPr/>
          <p:nvPr/>
        </p:nvGrpSpPr>
        <p:grpSpPr>
          <a:xfrm>
            <a:off x="6415453" y="1485605"/>
            <a:ext cx="4070499" cy="867828"/>
            <a:chOff x="6415453" y="1485605"/>
            <a:chExt cx="4070499" cy="867828"/>
          </a:xfrm>
        </p:grpSpPr>
        <p:grpSp>
          <p:nvGrpSpPr>
            <p:cNvPr id="82" name="Group 81"/>
            <p:cNvGrpSpPr/>
            <p:nvPr/>
          </p:nvGrpSpPr>
          <p:grpSpPr>
            <a:xfrm>
              <a:off x="9122889" y="1493986"/>
              <a:ext cx="1363063" cy="859447"/>
              <a:chOff x="9122889" y="1493986"/>
              <a:chExt cx="1363063" cy="859447"/>
            </a:xfrm>
          </p:grpSpPr>
          <p:grpSp>
            <p:nvGrpSpPr>
              <p:cNvPr id="45" name="Group 44"/>
              <p:cNvGrpSpPr/>
              <p:nvPr/>
            </p:nvGrpSpPr>
            <p:grpSpPr>
              <a:xfrm>
                <a:off x="9556309" y="1493986"/>
                <a:ext cx="496215" cy="500359"/>
                <a:chOff x="5835648" y="3126185"/>
                <a:chExt cx="775292" cy="781767"/>
              </a:xfrm>
            </p:grpSpPr>
            <p:sp>
              <p:nvSpPr>
                <p:cNvPr id="42" name="Freeform 23"/>
                <p:cNvSpPr>
                  <a:spLocks/>
                </p:cNvSpPr>
                <p:nvPr/>
              </p:nvSpPr>
              <p:spPr bwMode="auto">
                <a:xfrm>
                  <a:off x="5835648" y="3126185"/>
                  <a:ext cx="775292" cy="781767"/>
                </a:xfrm>
                <a:custGeom>
                  <a:avLst/>
                  <a:gdLst>
                    <a:gd name="T0" fmla="*/ 150 w 200"/>
                    <a:gd name="T1" fmla="*/ 0 h 202"/>
                    <a:gd name="T2" fmla="*/ 71 w 200"/>
                    <a:gd name="T3" fmla="*/ 80 h 202"/>
                    <a:gd name="T4" fmla="*/ 20 w 200"/>
                    <a:gd name="T5" fmla="*/ 41 h 202"/>
                    <a:gd name="T6" fmla="*/ 0 w 200"/>
                    <a:gd name="T7" fmla="*/ 51 h 202"/>
                    <a:gd name="T8" fmla="*/ 0 w 200"/>
                    <a:gd name="T9" fmla="*/ 152 h 202"/>
                    <a:gd name="T10" fmla="*/ 20 w 200"/>
                    <a:gd name="T11" fmla="*/ 162 h 202"/>
                    <a:gd name="T12" fmla="*/ 71 w 200"/>
                    <a:gd name="T13" fmla="*/ 122 h 202"/>
                    <a:gd name="T14" fmla="*/ 150 w 200"/>
                    <a:gd name="T15" fmla="*/ 202 h 202"/>
                    <a:gd name="T16" fmla="*/ 200 w 200"/>
                    <a:gd name="T17" fmla="*/ 182 h 202"/>
                    <a:gd name="T18" fmla="*/ 200 w 200"/>
                    <a:gd name="T19" fmla="*/ 20 h 202"/>
                    <a:gd name="T20" fmla="*/ 150 w 200"/>
                    <a:gd name="T21" fmla="*/ 0 h 202"/>
                    <a:gd name="T22" fmla="*/ 150 w 200"/>
                    <a:gd name="T2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02">
                      <a:moveTo>
                        <a:pt x="150" y="0"/>
                      </a:moveTo>
                      <a:cubicBezTo>
                        <a:pt x="71" y="80"/>
                        <a:pt x="71" y="80"/>
                        <a:pt x="71" y="80"/>
                      </a:cubicBezTo>
                      <a:cubicBezTo>
                        <a:pt x="20" y="41"/>
                        <a:pt x="20" y="41"/>
                        <a:pt x="20" y="41"/>
                      </a:cubicBezTo>
                      <a:cubicBezTo>
                        <a:pt x="0" y="51"/>
                        <a:pt x="0" y="51"/>
                        <a:pt x="0" y="51"/>
                      </a:cubicBezTo>
                      <a:cubicBezTo>
                        <a:pt x="0" y="152"/>
                        <a:pt x="0" y="152"/>
                        <a:pt x="0" y="152"/>
                      </a:cubicBezTo>
                      <a:cubicBezTo>
                        <a:pt x="20" y="162"/>
                        <a:pt x="20" y="162"/>
                        <a:pt x="20" y="162"/>
                      </a:cubicBezTo>
                      <a:cubicBezTo>
                        <a:pt x="71" y="122"/>
                        <a:pt x="71" y="122"/>
                        <a:pt x="71" y="122"/>
                      </a:cubicBezTo>
                      <a:cubicBezTo>
                        <a:pt x="150" y="202"/>
                        <a:pt x="150" y="202"/>
                        <a:pt x="150" y="202"/>
                      </a:cubicBezTo>
                      <a:cubicBezTo>
                        <a:pt x="200" y="182"/>
                        <a:pt x="200" y="182"/>
                        <a:pt x="200" y="182"/>
                      </a:cubicBezTo>
                      <a:cubicBezTo>
                        <a:pt x="200" y="20"/>
                        <a:pt x="200" y="20"/>
                        <a:pt x="200" y="20"/>
                      </a:cubicBezTo>
                      <a:cubicBezTo>
                        <a:pt x="150" y="0"/>
                        <a:pt x="150" y="0"/>
                        <a:pt x="150" y="0"/>
                      </a:cubicBezTo>
                      <a:cubicBezTo>
                        <a:pt x="150" y="0"/>
                        <a:pt x="150" y="0"/>
                        <a:pt x="15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p:cNvSpPr>
                  <a:spLocks/>
                </p:cNvSpPr>
                <p:nvPr/>
              </p:nvSpPr>
              <p:spPr bwMode="auto">
                <a:xfrm>
                  <a:off x="5911850" y="3382963"/>
                  <a:ext cx="114300" cy="228600"/>
                </a:xfrm>
                <a:custGeom>
                  <a:avLst/>
                  <a:gdLst>
                    <a:gd name="T0" fmla="*/ 0 w 30"/>
                    <a:gd name="T1" fmla="*/ 60 h 60"/>
                    <a:gd name="T2" fmla="*/ 0 w 30"/>
                    <a:gd name="T3" fmla="*/ 0 h 60"/>
                    <a:gd name="T4" fmla="*/ 30 w 30"/>
                    <a:gd name="T5" fmla="*/ 30 h 60"/>
                    <a:gd name="T6" fmla="*/ 0 w 30"/>
                    <a:gd name="T7" fmla="*/ 60 h 60"/>
                    <a:gd name="T8" fmla="*/ 0 w 30"/>
                    <a:gd name="T9" fmla="*/ 60 h 60"/>
                  </a:gdLst>
                  <a:ahLst/>
                  <a:cxnLst>
                    <a:cxn ang="0">
                      <a:pos x="T0" y="T1"/>
                    </a:cxn>
                    <a:cxn ang="0">
                      <a:pos x="T2" y="T3"/>
                    </a:cxn>
                    <a:cxn ang="0">
                      <a:pos x="T4" y="T5"/>
                    </a:cxn>
                    <a:cxn ang="0">
                      <a:pos x="T6" y="T7"/>
                    </a:cxn>
                    <a:cxn ang="0">
                      <a:pos x="T8" y="T9"/>
                    </a:cxn>
                  </a:cxnLst>
                  <a:rect l="0" t="0" r="r" b="b"/>
                  <a:pathLst>
                    <a:path w="30" h="60">
                      <a:moveTo>
                        <a:pt x="0" y="60"/>
                      </a:moveTo>
                      <a:cubicBezTo>
                        <a:pt x="0" y="0"/>
                        <a:pt x="0" y="0"/>
                        <a:pt x="0" y="0"/>
                      </a:cubicBezTo>
                      <a:cubicBezTo>
                        <a:pt x="30" y="30"/>
                        <a:pt x="30" y="30"/>
                        <a:pt x="30" y="30"/>
                      </a:cubicBezTo>
                      <a:cubicBezTo>
                        <a:pt x="0" y="60"/>
                        <a:pt x="0" y="60"/>
                        <a:pt x="0" y="60"/>
                      </a:cubicBezTo>
                      <a:cubicBezTo>
                        <a:pt x="0" y="60"/>
                        <a:pt x="0" y="60"/>
                        <a:pt x="0"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5"/>
                <p:cNvSpPr>
                  <a:spLocks/>
                </p:cNvSpPr>
                <p:nvPr/>
              </p:nvSpPr>
              <p:spPr bwMode="auto">
                <a:xfrm>
                  <a:off x="6205538" y="3341688"/>
                  <a:ext cx="201613" cy="314325"/>
                </a:xfrm>
                <a:custGeom>
                  <a:avLst/>
                  <a:gdLst>
                    <a:gd name="T0" fmla="*/ 0 w 53"/>
                    <a:gd name="T1" fmla="*/ 41 h 83"/>
                    <a:gd name="T2" fmla="*/ 53 w 53"/>
                    <a:gd name="T3" fmla="*/ 0 h 83"/>
                    <a:gd name="T4" fmla="*/ 53 w 53"/>
                    <a:gd name="T5" fmla="*/ 83 h 83"/>
                    <a:gd name="T6" fmla="*/ 0 w 53"/>
                    <a:gd name="T7" fmla="*/ 41 h 83"/>
                    <a:gd name="T8" fmla="*/ 0 w 53"/>
                    <a:gd name="T9" fmla="*/ 41 h 83"/>
                  </a:gdLst>
                  <a:ahLst/>
                  <a:cxnLst>
                    <a:cxn ang="0">
                      <a:pos x="T0" y="T1"/>
                    </a:cxn>
                    <a:cxn ang="0">
                      <a:pos x="T2" y="T3"/>
                    </a:cxn>
                    <a:cxn ang="0">
                      <a:pos x="T4" y="T5"/>
                    </a:cxn>
                    <a:cxn ang="0">
                      <a:pos x="T6" y="T7"/>
                    </a:cxn>
                    <a:cxn ang="0">
                      <a:pos x="T8" y="T9"/>
                    </a:cxn>
                  </a:cxnLst>
                  <a:rect l="0" t="0" r="r" b="b"/>
                  <a:pathLst>
                    <a:path w="53" h="83">
                      <a:moveTo>
                        <a:pt x="0" y="41"/>
                      </a:moveTo>
                      <a:cubicBezTo>
                        <a:pt x="53" y="0"/>
                        <a:pt x="53" y="0"/>
                        <a:pt x="53" y="0"/>
                      </a:cubicBezTo>
                      <a:cubicBezTo>
                        <a:pt x="53" y="83"/>
                        <a:pt x="53" y="83"/>
                        <a:pt x="53" y="83"/>
                      </a:cubicBezTo>
                      <a:cubicBezTo>
                        <a:pt x="0" y="41"/>
                        <a:pt x="0" y="41"/>
                        <a:pt x="0" y="41"/>
                      </a:cubicBezTo>
                      <a:cubicBezTo>
                        <a:pt x="0" y="41"/>
                        <a:pt x="0" y="41"/>
                        <a:pt x="0"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1" name="Text Placeholder 4"/>
              <p:cNvSpPr txBox="1">
                <a:spLocks/>
              </p:cNvSpPr>
              <p:nvPr/>
            </p:nvSpPr>
            <p:spPr>
              <a:xfrm>
                <a:off x="9122889" y="2002568"/>
                <a:ext cx="1363063" cy="350865"/>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mn-lt"/>
                  </a:rPr>
                  <a:t>Visual Studio</a:t>
                </a:r>
              </a:p>
            </p:txBody>
          </p:sp>
        </p:grpSp>
        <p:sp>
          <p:nvSpPr>
            <p:cNvPr id="68" name="Freeform 29"/>
            <p:cNvSpPr>
              <a:spLocks/>
            </p:cNvSpPr>
            <p:nvPr/>
          </p:nvSpPr>
          <p:spPr bwMode="auto">
            <a:xfrm>
              <a:off x="7826154"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p:cNvSpPr>
            <p:nvPr/>
          </p:nvSpPr>
          <p:spPr bwMode="auto">
            <a:xfrm>
              <a:off x="9071277"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4" name="Group 83"/>
            <p:cNvGrpSpPr/>
            <p:nvPr/>
          </p:nvGrpSpPr>
          <p:grpSpPr>
            <a:xfrm>
              <a:off x="6415453" y="1485605"/>
              <a:ext cx="1363063" cy="867828"/>
              <a:chOff x="6415453" y="1485605"/>
              <a:chExt cx="1363063" cy="867828"/>
            </a:xfrm>
          </p:grpSpPr>
          <p:sp>
            <p:nvSpPr>
              <p:cNvPr id="59" name="Text Placeholder 4"/>
              <p:cNvSpPr txBox="1">
                <a:spLocks/>
              </p:cNvSpPr>
              <p:nvPr/>
            </p:nvSpPr>
            <p:spPr>
              <a:xfrm>
                <a:off x="6415453" y="2002568"/>
                <a:ext cx="1363063" cy="350865"/>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mn-lt"/>
                  </a:rPr>
                  <a:t>Microsoft Azure</a:t>
                </a:r>
              </a:p>
            </p:txBody>
          </p:sp>
          <p:sp>
            <p:nvSpPr>
              <p:cNvPr id="77" name="Freeform 33"/>
              <p:cNvSpPr>
                <a:spLocks/>
              </p:cNvSpPr>
              <p:nvPr/>
            </p:nvSpPr>
            <p:spPr bwMode="auto">
              <a:xfrm>
                <a:off x="6642405" y="1485605"/>
                <a:ext cx="918568" cy="5087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3" name="Group 82"/>
            <p:cNvGrpSpPr/>
            <p:nvPr/>
          </p:nvGrpSpPr>
          <p:grpSpPr>
            <a:xfrm>
              <a:off x="7873544" y="1506916"/>
              <a:ext cx="1363063" cy="846517"/>
              <a:chOff x="7873544" y="1506916"/>
              <a:chExt cx="1363063" cy="846517"/>
            </a:xfrm>
          </p:grpSpPr>
          <p:sp>
            <p:nvSpPr>
              <p:cNvPr id="60" name="Text Placeholder 4"/>
              <p:cNvSpPr txBox="1">
                <a:spLocks/>
              </p:cNvSpPr>
              <p:nvPr/>
            </p:nvSpPr>
            <p:spPr>
              <a:xfrm>
                <a:off x="7873544" y="2002568"/>
                <a:ext cx="1363063" cy="350865"/>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mn-lt"/>
                  </a:rPr>
                  <a:t>Command line</a:t>
                </a:r>
              </a:p>
            </p:txBody>
          </p:sp>
          <p:sp>
            <p:nvSpPr>
              <p:cNvPr id="81" name="Freeform 37"/>
              <p:cNvSpPr>
                <a:spLocks noEditPoints="1"/>
              </p:cNvSpPr>
              <p:nvPr/>
            </p:nvSpPr>
            <p:spPr bwMode="auto">
              <a:xfrm>
                <a:off x="8313584" y="1506916"/>
                <a:ext cx="494911" cy="495652"/>
              </a:xfrm>
              <a:custGeom>
                <a:avLst/>
                <a:gdLst>
                  <a:gd name="T0" fmla="*/ 0 w 136"/>
                  <a:gd name="T1" fmla="*/ 32 h 136"/>
                  <a:gd name="T2" fmla="*/ 136 w 136"/>
                  <a:gd name="T3" fmla="*/ 32 h 136"/>
                  <a:gd name="T4" fmla="*/ 136 w 136"/>
                  <a:gd name="T5" fmla="*/ 118 h 136"/>
                  <a:gd name="T6" fmla="*/ 118 w 136"/>
                  <a:gd name="T7" fmla="*/ 136 h 136"/>
                  <a:gd name="T8" fmla="*/ 18 w 136"/>
                  <a:gd name="T9" fmla="*/ 136 h 136"/>
                  <a:gd name="T10" fmla="*/ 0 w 136"/>
                  <a:gd name="T11" fmla="*/ 118 h 136"/>
                  <a:gd name="T12" fmla="*/ 0 w 136"/>
                  <a:gd name="T13" fmla="*/ 32 h 136"/>
                  <a:gd name="T14" fmla="*/ 18 w 136"/>
                  <a:gd name="T15" fmla="*/ 0 h 136"/>
                  <a:gd name="T16" fmla="*/ 118 w 136"/>
                  <a:gd name="T17" fmla="*/ 0 h 136"/>
                  <a:gd name="T18" fmla="*/ 136 w 136"/>
                  <a:gd name="T19" fmla="*/ 18 h 136"/>
                  <a:gd name="T20" fmla="*/ 136 w 136"/>
                  <a:gd name="T21" fmla="*/ 24 h 136"/>
                  <a:gd name="T22" fmla="*/ 0 w 136"/>
                  <a:gd name="T23" fmla="*/ 24 h 136"/>
                  <a:gd name="T24" fmla="*/ 0 w 136"/>
                  <a:gd name="T25" fmla="*/ 18 h 136"/>
                  <a:gd name="T26" fmla="*/ 18 w 136"/>
                  <a:gd name="T27" fmla="*/ 0 h 136"/>
                  <a:gd name="T28" fmla="*/ 124 w 136"/>
                  <a:gd name="T29" fmla="*/ 8 h 136"/>
                  <a:gd name="T30" fmla="*/ 124 w 136"/>
                  <a:gd name="T31" fmla="*/ 8 h 136"/>
                  <a:gd name="T32" fmla="*/ 120 w 136"/>
                  <a:gd name="T33" fmla="*/ 11 h 136"/>
                  <a:gd name="T34" fmla="*/ 120 w 136"/>
                  <a:gd name="T35" fmla="*/ 12 h 136"/>
                  <a:gd name="T36" fmla="*/ 124 w 136"/>
                  <a:gd name="T37" fmla="*/ 16 h 136"/>
                  <a:gd name="T38" fmla="*/ 124 w 136"/>
                  <a:gd name="T39" fmla="*/ 16 h 136"/>
                  <a:gd name="T40" fmla="*/ 128 w 136"/>
                  <a:gd name="T41" fmla="*/ 12 h 136"/>
                  <a:gd name="T42" fmla="*/ 128 w 136"/>
                  <a:gd name="T43" fmla="*/ 11 h 136"/>
                  <a:gd name="T44" fmla="*/ 124 w 136"/>
                  <a:gd name="T45" fmla="*/ 8 h 136"/>
                  <a:gd name="T46" fmla="*/ 92 w 136"/>
                  <a:gd name="T47" fmla="*/ 8 h 136"/>
                  <a:gd name="T48" fmla="*/ 92 w 136"/>
                  <a:gd name="T49" fmla="*/ 8 h 136"/>
                  <a:gd name="T50" fmla="*/ 88 w 136"/>
                  <a:gd name="T51" fmla="*/ 11 h 136"/>
                  <a:gd name="T52" fmla="*/ 88 w 136"/>
                  <a:gd name="T53" fmla="*/ 12 h 136"/>
                  <a:gd name="T54" fmla="*/ 92 w 136"/>
                  <a:gd name="T55" fmla="*/ 16 h 136"/>
                  <a:gd name="T56" fmla="*/ 92 w 136"/>
                  <a:gd name="T57" fmla="*/ 16 h 136"/>
                  <a:gd name="T58" fmla="*/ 96 w 136"/>
                  <a:gd name="T59" fmla="*/ 12 h 136"/>
                  <a:gd name="T60" fmla="*/ 96 w 136"/>
                  <a:gd name="T61" fmla="*/ 11 h 136"/>
                  <a:gd name="T62" fmla="*/ 92 w 136"/>
                  <a:gd name="T63" fmla="*/ 8 h 136"/>
                  <a:gd name="T64" fmla="*/ 108 w 136"/>
                  <a:gd name="T65" fmla="*/ 8 h 136"/>
                  <a:gd name="T66" fmla="*/ 108 w 136"/>
                  <a:gd name="T67" fmla="*/ 8 h 136"/>
                  <a:gd name="T68" fmla="*/ 104 w 136"/>
                  <a:gd name="T69" fmla="*/ 11 h 136"/>
                  <a:gd name="T70" fmla="*/ 104 w 136"/>
                  <a:gd name="T71" fmla="*/ 12 h 136"/>
                  <a:gd name="T72" fmla="*/ 108 w 136"/>
                  <a:gd name="T73" fmla="*/ 16 h 136"/>
                  <a:gd name="T74" fmla="*/ 108 w 136"/>
                  <a:gd name="T75" fmla="*/ 16 h 136"/>
                  <a:gd name="T76" fmla="*/ 112 w 136"/>
                  <a:gd name="T77" fmla="*/ 12 h 136"/>
                  <a:gd name="T78" fmla="*/ 112 w 136"/>
                  <a:gd name="T79" fmla="*/ 11 h 136"/>
                  <a:gd name="T80" fmla="*/ 108 w 136"/>
                  <a:gd name="T81" fmla="*/ 8 h 136"/>
                  <a:gd name="T82" fmla="*/ 20 w 136"/>
                  <a:gd name="T83" fmla="*/ 52 h 136"/>
                  <a:gd name="T84" fmla="*/ 20 w 136"/>
                  <a:gd name="T85" fmla="*/ 52 h 136"/>
                  <a:gd name="T86" fmla="*/ 20 w 136"/>
                  <a:gd name="T87" fmla="*/ 60 h 136"/>
                  <a:gd name="T88" fmla="*/ 32 w 136"/>
                  <a:gd name="T89" fmla="*/ 72 h 136"/>
                  <a:gd name="T90" fmla="*/ 20 w 136"/>
                  <a:gd name="T91" fmla="*/ 84 h 136"/>
                  <a:gd name="T92" fmla="*/ 20 w 136"/>
                  <a:gd name="T93" fmla="*/ 92 h 136"/>
                  <a:gd name="T94" fmla="*/ 20 w 136"/>
                  <a:gd name="T95" fmla="*/ 92 h 136"/>
                  <a:gd name="T96" fmla="*/ 28 w 136"/>
                  <a:gd name="T97" fmla="*/ 92 h 136"/>
                  <a:gd name="T98" fmla="*/ 48 w 136"/>
                  <a:gd name="T99" fmla="*/ 72 h 136"/>
                  <a:gd name="T100" fmla="*/ 28 w 136"/>
                  <a:gd name="T101" fmla="*/ 52 h 136"/>
                  <a:gd name="T102" fmla="*/ 20 w 136"/>
                  <a:gd name="T103" fmla="*/ 52 h 136"/>
                  <a:gd name="T104" fmla="*/ 61 w 136"/>
                  <a:gd name="T105" fmla="*/ 84 h 136"/>
                  <a:gd name="T106" fmla="*/ 56 w 136"/>
                  <a:gd name="T107" fmla="*/ 89 h 136"/>
                  <a:gd name="T108" fmla="*/ 56 w 136"/>
                  <a:gd name="T109" fmla="*/ 91 h 136"/>
                  <a:gd name="T110" fmla="*/ 61 w 136"/>
                  <a:gd name="T111" fmla="*/ 96 h 136"/>
                  <a:gd name="T112" fmla="*/ 79 w 136"/>
                  <a:gd name="T113" fmla="*/ 96 h 136"/>
                  <a:gd name="T114" fmla="*/ 84 w 136"/>
                  <a:gd name="T115" fmla="*/ 91 h 136"/>
                  <a:gd name="T116" fmla="*/ 84 w 136"/>
                  <a:gd name="T117" fmla="*/ 89 h 136"/>
                  <a:gd name="T118" fmla="*/ 79 w 136"/>
                  <a:gd name="T119" fmla="*/ 84 h 136"/>
                  <a:gd name="T120" fmla="*/ 61 w 136"/>
                  <a:gd name="T121" fmla="*/ 8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136">
                    <a:moveTo>
                      <a:pt x="0" y="32"/>
                    </a:moveTo>
                    <a:cubicBezTo>
                      <a:pt x="136" y="32"/>
                      <a:pt x="136" y="32"/>
                      <a:pt x="136" y="32"/>
                    </a:cubicBezTo>
                    <a:cubicBezTo>
                      <a:pt x="136" y="118"/>
                      <a:pt x="136" y="118"/>
                      <a:pt x="136" y="118"/>
                    </a:cubicBezTo>
                    <a:cubicBezTo>
                      <a:pt x="136" y="128"/>
                      <a:pt x="128" y="136"/>
                      <a:pt x="118" y="136"/>
                    </a:cubicBezTo>
                    <a:cubicBezTo>
                      <a:pt x="18" y="136"/>
                      <a:pt x="18" y="136"/>
                      <a:pt x="18" y="136"/>
                    </a:cubicBezTo>
                    <a:cubicBezTo>
                      <a:pt x="8" y="136"/>
                      <a:pt x="0" y="128"/>
                      <a:pt x="0" y="118"/>
                    </a:cubicBezTo>
                    <a:cubicBezTo>
                      <a:pt x="0" y="32"/>
                      <a:pt x="0" y="32"/>
                      <a:pt x="0" y="32"/>
                    </a:cubicBezTo>
                    <a:close/>
                    <a:moveTo>
                      <a:pt x="18" y="0"/>
                    </a:moveTo>
                    <a:cubicBezTo>
                      <a:pt x="118" y="0"/>
                      <a:pt x="118" y="0"/>
                      <a:pt x="118" y="0"/>
                    </a:cubicBezTo>
                    <a:cubicBezTo>
                      <a:pt x="128" y="0"/>
                      <a:pt x="136" y="8"/>
                      <a:pt x="136" y="18"/>
                    </a:cubicBezTo>
                    <a:cubicBezTo>
                      <a:pt x="136" y="24"/>
                      <a:pt x="136" y="24"/>
                      <a:pt x="136" y="24"/>
                    </a:cubicBezTo>
                    <a:cubicBezTo>
                      <a:pt x="0" y="24"/>
                      <a:pt x="0" y="24"/>
                      <a:pt x="0" y="24"/>
                    </a:cubicBezTo>
                    <a:cubicBezTo>
                      <a:pt x="0" y="18"/>
                      <a:pt x="0" y="18"/>
                      <a:pt x="0" y="18"/>
                    </a:cubicBezTo>
                    <a:cubicBezTo>
                      <a:pt x="0" y="8"/>
                      <a:pt x="8" y="0"/>
                      <a:pt x="18" y="0"/>
                    </a:cubicBezTo>
                    <a:close/>
                    <a:moveTo>
                      <a:pt x="124" y="8"/>
                    </a:moveTo>
                    <a:cubicBezTo>
                      <a:pt x="124" y="8"/>
                      <a:pt x="124" y="8"/>
                      <a:pt x="124" y="8"/>
                    </a:cubicBezTo>
                    <a:cubicBezTo>
                      <a:pt x="122" y="8"/>
                      <a:pt x="120" y="10"/>
                      <a:pt x="120" y="11"/>
                    </a:cubicBezTo>
                    <a:cubicBezTo>
                      <a:pt x="120" y="12"/>
                      <a:pt x="120" y="12"/>
                      <a:pt x="120" y="12"/>
                    </a:cubicBezTo>
                    <a:cubicBezTo>
                      <a:pt x="120" y="14"/>
                      <a:pt x="122" y="16"/>
                      <a:pt x="124" y="16"/>
                    </a:cubicBezTo>
                    <a:cubicBezTo>
                      <a:pt x="124" y="16"/>
                      <a:pt x="124" y="16"/>
                      <a:pt x="124" y="16"/>
                    </a:cubicBezTo>
                    <a:cubicBezTo>
                      <a:pt x="126" y="16"/>
                      <a:pt x="128" y="14"/>
                      <a:pt x="128" y="12"/>
                    </a:cubicBezTo>
                    <a:cubicBezTo>
                      <a:pt x="128" y="11"/>
                      <a:pt x="128" y="11"/>
                      <a:pt x="128" y="11"/>
                    </a:cubicBezTo>
                    <a:cubicBezTo>
                      <a:pt x="128" y="10"/>
                      <a:pt x="126" y="8"/>
                      <a:pt x="124" y="8"/>
                    </a:cubicBezTo>
                    <a:close/>
                    <a:moveTo>
                      <a:pt x="92" y="8"/>
                    </a:moveTo>
                    <a:cubicBezTo>
                      <a:pt x="92" y="8"/>
                      <a:pt x="92" y="8"/>
                      <a:pt x="92" y="8"/>
                    </a:cubicBezTo>
                    <a:cubicBezTo>
                      <a:pt x="90" y="8"/>
                      <a:pt x="88" y="10"/>
                      <a:pt x="88" y="11"/>
                    </a:cubicBezTo>
                    <a:cubicBezTo>
                      <a:pt x="88" y="12"/>
                      <a:pt x="88" y="12"/>
                      <a:pt x="88" y="12"/>
                    </a:cubicBezTo>
                    <a:cubicBezTo>
                      <a:pt x="88" y="14"/>
                      <a:pt x="90" y="16"/>
                      <a:pt x="92" y="16"/>
                    </a:cubicBezTo>
                    <a:cubicBezTo>
                      <a:pt x="92" y="16"/>
                      <a:pt x="92" y="16"/>
                      <a:pt x="92" y="16"/>
                    </a:cubicBezTo>
                    <a:cubicBezTo>
                      <a:pt x="94" y="16"/>
                      <a:pt x="96" y="14"/>
                      <a:pt x="96" y="12"/>
                    </a:cubicBezTo>
                    <a:cubicBezTo>
                      <a:pt x="96" y="11"/>
                      <a:pt x="96" y="11"/>
                      <a:pt x="96" y="11"/>
                    </a:cubicBezTo>
                    <a:cubicBezTo>
                      <a:pt x="96" y="10"/>
                      <a:pt x="94" y="8"/>
                      <a:pt x="92" y="8"/>
                    </a:cubicBezTo>
                    <a:close/>
                    <a:moveTo>
                      <a:pt x="108" y="8"/>
                    </a:moveTo>
                    <a:cubicBezTo>
                      <a:pt x="108" y="8"/>
                      <a:pt x="108" y="8"/>
                      <a:pt x="108" y="8"/>
                    </a:cubicBezTo>
                    <a:cubicBezTo>
                      <a:pt x="106" y="8"/>
                      <a:pt x="104" y="10"/>
                      <a:pt x="104" y="11"/>
                    </a:cubicBezTo>
                    <a:cubicBezTo>
                      <a:pt x="104" y="12"/>
                      <a:pt x="104" y="12"/>
                      <a:pt x="104" y="12"/>
                    </a:cubicBezTo>
                    <a:cubicBezTo>
                      <a:pt x="104" y="14"/>
                      <a:pt x="106" y="16"/>
                      <a:pt x="108" y="16"/>
                    </a:cubicBezTo>
                    <a:cubicBezTo>
                      <a:pt x="108" y="16"/>
                      <a:pt x="108" y="16"/>
                      <a:pt x="108" y="16"/>
                    </a:cubicBezTo>
                    <a:cubicBezTo>
                      <a:pt x="110" y="16"/>
                      <a:pt x="112" y="14"/>
                      <a:pt x="112" y="12"/>
                    </a:cubicBezTo>
                    <a:cubicBezTo>
                      <a:pt x="112" y="11"/>
                      <a:pt x="112" y="11"/>
                      <a:pt x="112" y="11"/>
                    </a:cubicBezTo>
                    <a:cubicBezTo>
                      <a:pt x="112" y="10"/>
                      <a:pt x="110" y="8"/>
                      <a:pt x="108" y="8"/>
                    </a:cubicBezTo>
                    <a:close/>
                    <a:moveTo>
                      <a:pt x="20" y="52"/>
                    </a:moveTo>
                    <a:cubicBezTo>
                      <a:pt x="20" y="52"/>
                      <a:pt x="20" y="52"/>
                      <a:pt x="20" y="52"/>
                    </a:cubicBezTo>
                    <a:cubicBezTo>
                      <a:pt x="18" y="54"/>
                      <a:pt x="18" y="58"/>
                      <a:pt x="20" y="60"/>
                    </a:cubicBezTo>
                    <a:cubicBezTo>
                      <a:pt x="32" y="72"/>
                      <a:pt x="32" y="72"/>
                      <a:pt x="32" y="72"/>
                    </a:cubicBezTo>
                    <a:cubicBezTo>
                      <a:pt x="20" y="84"/>
                      <a:pt x="20" y="84"/>
                      <a:pt x="20" y="84"/>
                    </a:cubicBezTo>
                    <a:cubicBezTo>
                      <a:pt x="18" y="86"/>
                      <a:pt x="18" y="90"/>
                      <a:pt x="20" y="92"/>
                    </a:cubicBezTo>
                    <a:cubicBezTo>
                      <a:pt x="20" y="92"/>
                      <a:pt x="20" y="92"/>
                      <a:pt x="20" y="92"/>
                    </a:cubicBezTo>
                    <a:cubicBezTo>
                      <a:pt x="22" y="94"/>
                      <a:pt x="26" y="94"/>
                      <a:pt x="28" y="92"/>
                    </a:cubicBezTo>
                    <a:cubicBezTo>
                      <a:pt x="48" y="72"/>
                      <a:pt x="48" y="72"/>
                      <a:pt x="48" y="72"/>
                    </a:cubicBezTo>
                    <a:cubicBezTo>
                      <a:pt x="28" y="52"/>
                      <a:pt x="28" y="52"/>
                      <a:pt x="28" y="52"/>
                    </a:cubicBezTo>
                    <a:cubicBezTo>
                      <a:pt x="26" y="50"/>
                      <a:pt x="22" y="50"/>
                      <a:pt x="20" y="52"/>
                    </a:cubicBezTo>
                    <a:close/>
                    <a:moveTo>
                      <a:pt x="61" y="84"/>
                    </a:moveTo>
                    <a:cubicBezTo>
                      <a:pt x="58" y="84"/>
                      <a:pt x="56" y="86"/>
                      <a:pt x="56" y="89"/>
                    </a:cubicBezTo>
                    <a:cubicBezTo>
                      <a:pt x="56" y="91"/>
                      <a:pt x="56" y="91"/>
                      <a:pt x="56" y="91"/>
                    </a:cubicBezTo>
                    <a:cubicBezTo>
                      <a:pt x="56" y="94"/>
                      <a:pt x="58" y="96"/>
                      <a:pt x="61" y="96"/>
                    </a:cubicBezTo>
                    <a:cubicBezTo>
                      <a:pt x="79" y="96"/>
                      <a:pt x="79" y="96"/>
                      <a:pt x="79" y="96"/>
                    </a:cubicBezTo>
                    <a:cubicBezTo>
                      <a:pt x="82" y="96"/>
                      <a:pt x="84" y="94"/>
                      <a:pt x="84" y="91"/>
                    </a:cubicBezTo>
                    <a:cubicBezTo>
                      <a:pt x="84" y="89"/>
                      <a:pt x="84" y="89"/>
                      <a:pt x="84" y="89"/>
                    </a:cubicBezTo>
                    <a:cubicBezTo>
                      <a:pt x="84" y="86"/>
                      <a:pt x="82" y="84"/>
                      <a:pt x="79" y="84"/>
                    </a:cubicBezTo>
                    <a:lnTo>
                      <a:pt x="61" y="8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73" name="Group 472"/>
          <p:cNvGrpSpPr/>
          <p:nvPr/>
        </p:nvGrpSpPr>
        <p:grpSpPr>
          <a:xfrm>
            <a:off x="4115140" y="3497262"/>
            <a:ext cx="2087862" cy="1184402"/>
            <a:chOff x="4115140" y="3497262"/>
            <a:chExt cx="2087862" cy="1184402"/>
          </a:xfrm>
        </p:grpSpPr>
        <p:sp>
          <p:nvSpPr>
            <p:cNvPr id="86" name="Freeform 33"/>
            <p:cNvSpPr>
              <a:spLocks/>
            </p:cNvSpPr>
            <p:nvPr/>
          </p:nvSpPr>
          <p:spPr bwMode="auto">
            <a:xfrm flipH="1">
              <a:off x="4115140" y="3497262"/>
              <a:ext cx="817588" cy="45281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5">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3"/>
            <p:cNvSpPr>
              <a:spLocks/>
            </p:cNvSpPr>
            <p:nvPr/>
          </p:nvSpPr>
          <p:spPr bwMode="auto">
            <a:xfrm>
              <a:off x="4221662" y="3584319"/>
              <a:ext cx="1981340" cy="109734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2" name="Group 91"/>
          <p:cNvGrpSpPr/>
          <p:nvPr/>
        </p:nvGrpSpPr>
        <p:grpSpPr>
          <a:xfrm>
            <a:off x="6309676" y="3846779"/>
            <a:ext cx="2743170" cy="406265"/>
            <a:chOff x="6101339" y="3779030"/>
            <a:chExt cx="2743170" cy="406265"/>
          </a:xfrm>
        </p:grpSpPr>
        <p:sp>
          <p:nvSpPr>
            <p:cNvPr id="89" name="Text Placeholder 4"/>
            <p:cNvSpPr txBox="1">
              <a:spLocks/>
            </p:cNvSpPr>
            <p:nvPr/>
          </p:nvSpPr>
          <p:spPr>
            <a:xfrm>
              <a:off x="6101339" y="3779030"/>
              <a:ext cx="1072795" cy="406265"/>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gradFill>
                    <a:gsLst>
                      <a:gs pos="12500">
                        <a:schemeClr val="bg1"/>
                      </a:gs>
                      <a:gs pos="52000">
                        <a:schemeClr val="bg1"/>
                      </a:gs>
                    </a:gsLst>
                    <a:lin ang="5400000" scaled="0"/>
                  </a:gradFill>
                  <a:latin typeface="+mn-lt"/>
                </a:rPr>
                <a:t>Cloud</a:t>
              </a:r>
            </a:p>
          </p:txBody>
        </p:sp>
        <p:sp>
          <p:nvSpPr>
            <p:cNvPr id="90" name="Text Placeholder 4"/>
            <p:cNvSpPr txBox="1">
              <a:spLocks/>
            </p:cNvSpPr>
            <p:nvPr/>
          </p:nvSpPr>
          <p:spPr>
            <a:xfrm>
              <a:off x="7244871" y="3779030"/>
              <a:ext cx="1599638" cy="406265"/>
            </a:xfrm>
            <a:prstGeom prst="rect">
              <a:avLst/>
            </a:prstGeom>
          </p:spPr>
          <p:txBody>
            <a:bodyPr vert="horz" wrap="square" lIns="146304" tIns="91440" rIns="146304" bIns="91440"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gradFill>
                    <a:gsLst>
                      <a:gs pos="12500">
                        <a:schemeClr val="bg1"/>
                      </a:gs>
                      <a:gs pos="52000">
                        <a:schemeClr val="bg1"/>
                      </a:gs>
                    </a:gsLst>
                    <a:lin ang="5400000" scaled="0"/>
                  </a:gradFill>
                  <a:latin typeface="+mn-lt"/>
                </a:rPr>
                <a:t>On-premises</a:t>
              </a:r>
            </a:p>
          </p:txBody>
        </p:sp>
        <p:sp>
          <p:nvSpPr>
            <p:cNvPr id="91" name="Freeform 29"/>
            <p:cNvSpPr>
              <a:spLocks/>
            </p:cNvSpPr>
            <p:nvPr/>
          </p:nvSpPr>
          <p:spPr bwMode="auto">
            <a:xfrm>
              <a:off x="7098377" y="3858775"/>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9" name="AutoShape 371"/>
          <p:cNvSpPr>
            <a:spLocks noChangeAspect="1" noChangeArrowheads="1" noTextEdit="1"/>
          </p:cNvSpPr>
          <p:nvPr/>
        </p:nvSpPr>
        <p:spPr bwMode="auto">
          <a:xfrm flipH="1">
            <a:off x="885825" y="2325688"/>
            <a:ext cx="5746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143" y="5348847"/>
            <a:ext cx="863686" cy="86368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644" y="5463633"/>
            <a:ext cx="645303" cy="634113"/>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19515" r="9780" b="19960"/>
          <a:stretch/>
        </p:blipFill>
        <p:spPr>
          <a:xfrm>
            <a:off x="1183931" y="5956821"/>
            <a:ext cx="650680" cy="436516"/>
          </a:xfrm>
          <a:prstGeom prst="rect">
            <a:avLst/>
          </a:prstGeom>
        </p:spPr>
      </p:pic>
      <p:grpSp>
        <p:nvGrpSpPr>
          <p:cNvPr id="474" name="Group 473"/>
          <p:cNvGrpSpPr/>
          <p:nvPr/>
        </p:nvGrpSpPr>
        <p:grpSpPr>
          <a:xfrm>
            <a:off x="8607860" y="2918751"/>
            <a:ext cx="2132575" cy="2224413"/>
            <a:chOff x="8607860" y="2918751"/>
            <a:chExt cx="2132575" cy="2224413"/>
          </a:xfrm>
        </p:grpSpPr>
        <p:grpSp>
          <p:nvGrpSpPr>
            <p:cNvPr id="103" name="Group 102"/>
            <p:cNvGrpSpPr/>
            <p:nvPr/>
          </p:nvGrpSpPr>
          <p:grpSpPr>
            <a:xfrm>
              <a:off x="8607860" y="4547811"/>
              <a:ext cx="2130966" cy="595353"/>
              <a:chOff x="8607860" y="3874981"/>
              <a:chExt cx="2130966" cy="595353"/>
            </a:xfrm>
          </p:grpSpPr>
          <p:grpSp>
            <p:nvGrpSpPr>
              <p:cNvPr id="97" name="Group 96"/>
              <p:cNvGrpSpPr/>
              <p:nvPr/>
            </p:nvGrpSpPr>
            <p:grpSpPr>
              <a:xfrm>
                <a:off x="8607860" y="3874981"/>
                <a:ext cx="2130966" cy="349980"/>
                <a:chOff x="8609677" y="3874981"/>
                <a:chExt cx="1440439" cy="236571"/>
              </a:xfrm>
            </p:grpSpPr>
            <p:sp>
              <p:nvSpPr>
                <p:cNvPr id="93"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4"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5"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6"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p:nvGrpSpPr>
            <p:grpSpPr>
              <a:xfrm>
                <a:off x="8607860" y="4120354"/>
                <a:ext cx="2130966" cy="349980"/>
                <a:chOff x="8609677" y="3874981"/>
                <a:chExt cx="1440439" cy="236571"/>
              </a:xfrm>
            </p:grpSpPr>
            <p:sp>
              <p:nvSpPr>
                <p:cNvPr id="99"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0"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42" name="Group 441"/>
            <p:cNvGrpSpPr/>
            <p:nvPr/>
          </p:nvGrpSpPr>
          <p:grpSpPr>
            <a:xfrm>
              <a:off x="9164967" y="2918751"/>
              <a:ext cx="1575468" cy="1565276"/>
              <a:chOff x="1808160" y="2424113"/>
              <a:chExt cx="1575468" cy="1565276"/>
            </a:xfrm>
          </p:grpSpPr>
          <p:grpSp>
            <p:nvGrpSpPr>
              <p:cNvPr id="437" name="Group 436"/>
              <p:cNvGrpSpPr/>
              <p:nvPr/>
            </p:nvGrpSpPr>
            <p:grpSpPr>
              <a:xfrm flipH="1">
                <a:off x="2996277" y="2424113"/>
                <a:ext cx="387351" cy="1565275"/>
                <a:chOff x="1350375" y="2424113"/>
                <a:chExt cx="387351" cy="1565275"/>
              </a:xfrm>
            </p:grpSpPr>
            <p:sp>
              <p:nvSpPr>
                <p:cNvPr id="380" name="Rectangle 314"/>
                <p:cNvSpPr>
                  <a:spLocks noChangeArrowheads="1"/>
                </p:cNvSpPr>
                <p:nvPr/>
              </p:nvSpPr>
              <p:spPr bwMode="auto">
                <a:xfrm>
                  <a:off x="1350375" y="3278188"/>
                  <a:ext cx="155575" cy="71120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315"/>
                <p:cNvSpPr>
                  <a:spLocks noChangeArrowheads="1"/>
                </p:cNvSpPr>
                <p:nvPr/>
              </p:nvSpPr>
              <p:spPr bwMode="auto">
                <a:xfrm>
                  <a:off x="1428163" y="2874963"/>
                  <a:ext cx="309563" cy="111442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316"/>
                <p:cNvSpPr>
                  <a:spLocks/>
                </p:cNvSpPr>
                <p:nvPr/>
              </p:nvSpPr>
              <p:spPr bwMode="auto">
                <a:xfrm>
                  <a:off x="1502775" y="2762251"/>
                  <a:ext cx="160338" cy="112713"/>
                </a:xfrm>
                <a:custGeom>
                  <a:avLst/>
                  <a:gdLst>
                    <a:gd name="T0" fmla="*/ 75 w 101"/>
                    <a:gd name="T1" fmla="*/ 0 h 71"/>
                    <a:gd name="T2" fmla="*/ 26 w 101"/>
                    <a:gd name="T3" fmla="*/ 0 h 71"/>
                    <a:gd name="T4" fmla="*/ 0 w 101"/>
                    <a:gd name="T5" fmla="*/ 71 h 71"/>
                    <a:gd name="T6" fmla="*/ 101 w 101"/>
                    <a:gd name="T7" fmla="*/ 71 h 71"/>
                    <a:gd name="T8" fmla="*/ 75 w 101"/>
                    <a:gd name="T9" fmla="*/ 0 h 71"/>
                  </a:gdLst>
                  <a:ahLst/>
                  <a:cxnLst>
                    <a:cxn ang="0">
                      <a:pos x="T0" y="T1"/>
                    </a:cxn>
                    <a:cxn ang="0">
                      <a:pos x="T2" y="T3"/>
                    </a:cxn>
                    <a:cxn ang="0">
                      <a:pos x="T4" y="T5"/>
                    </a:cxn>
                    <a:cxn ang="0">
                      <a:pos x="T6" y="T7"/>
                    </a:cxn>
                    <a:cxn ang="0">
                      <a:pos x="T8" y="T9"/>
                    </a:cxn>
                  </a:cxnLst>
                  <a:rect l="0" t="0" r="r" b="b"/>
                  <a:pathLst>
                    <a:path w="101" h="71">
                      <a:moveTo>
                        <a:pt x="75" y="0"/>
                      </a:moveTo>
                      <a:lnTo>
                        <a:pt x="26" y="0"/>
                      </a:lnTo>
                      <a:lnTo>
                        <a:pt x="0" y="71"/>
                      </a:lnTo>
                      <a:lnTo>
                        <a:pt x="101" y="71"/>
                      </a:lnTo>
                      <a:lnTo>
                        <a:pt x="75"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Rectangle 317"/>
                <p:cNvSpPr>
                  <a:spLocks noChangeArrowheads="1"/>
                </p:cNvSpPr>
                <p:nvPr/>
              </p:nvSpPr>
              <p:spPr bwMode="auto">
                <a:xfrm>
                  <a:off x="1569450" y="2424113"/>
                  <a:ext cx="26988" cy="3873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318"/>
                <p:cNvSpPr>
                  <a:spLocks noChangeArrowheads="1"/>
                </p:cNvSpPr>
                <p:nvPr/>
              </p:nvSpPr>
              <p:spPr bwMode="auto">
                <a:xfrm>
                  <a:off x="146943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Rectangle 319"/>
                <p:cNvSpPr>
                  <a:spLocks noChangeArrowheads="1"/>
                </p:cNvSpPr>
                <p:nvPr/>
              </p:nvSpPr>
              <p:spPr bwMode="auto">
                <a:xfrm>
                  <a:off x="1534525" y="29130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Rectangle 320"/>
                <p:cNvSpPr>
                  <a:spLocks noChangeArrowheads="1"/>
                </p:cNvSpPr>
                <p:nvPr/>
              </p:nvSpPr>
              <p:spPr bwMode="auto">
                <a:xfrm>
                  <a:off x="1599613" y="2913063"/>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321"/>
                <p:cNvSpPr>
                  <a:spLocks noChangeArrowheads="1"/>
                </p:cNvSpPr>
                <p:nvPr/>
              </p:nvSpPr>
              <p:spPr bwMode="auto">
                <a:xfrm>
                  <a:off x="166628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Rectangle 322"/>
                <p:cNvSpPr>
                  <a:spLocks noChangeArrowheads="1"/>
                </p:cNvSpPr>
                <p:nvPr/>
              </p:nvSpPr>
              <p:spPr bwMode="auto">
                <a:xfrm>
                  <a:off x="146943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Rectangle 323"/>
                <p:cNvSpPr>
                  <a:spLocks noChangeArrowheads="1"/>
                </p:cNvSpPr>
                <p:nvPr/>
              </p:nvSpPr>
              <p:spPr bwMode="auto">
                <a:xfrm>
                  <a:off x="1534525" y="3016251"/>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324"/>
                <p:cNvSpPr>
                  <a:spLocks noChangeArrowheads="1"/>
                </p:cNvSpPr>
                <p:nvPr/>
              </p:nvSpPr>
              <p:spPr bwMode="auto">
                <a:xfrm>
                  <a:off x="1599613" y="30162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325"/>
                <p:cNvSpPr>
                  <a:spLocks noChangeArrowheads="1"/>
                </p:cNvSpPr>
                <p:nvPr/>
              </p:nvSpPr>
              <p:spPr bwMode="auto">
                <a:xfrm>
                  <a:off x="166628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326"/>
                <p:cNvSpPr>
                  <a:spLocks noChangeArrowheads="1"/>
                </p:cNvSpPr>
                <p:nvPr/>
              </p:nvSpPr>
              <p:spPr bwMode="auto">
                <a:xfrm>
                  <a:off x="146943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327"/>
                <p:cNvSpPr>
                  <a:spLocks noChangeArrowheads="1"/>
                </p:cNvSpPr>
                <p:nvPr/>
              </p:nvSpPr>
              <p:spPr bwMode="auto">
                <a:xfrm>
                  <a:off x="1534525" y="311943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328"/>
                <p:cNvSpPr>
                  <a:spLocks noChangeArrowheads="1"/>
                </p:cNvSpPr>
                <p:nvPr/>
              </p:nvSpPr>
              <p:spPr bwMode="auto">
                <a:xfrm>
                  <a:off x="1599613" y="31194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329"/>
                <p:cNvSpPr>
                  <a:spLocks noChangeArrowheads="1"/>
                </p:cNvSpPr>
                <p:nvPr/>
              </p:nvSpPr>
              <p:spPr bwMode="auto">
                <a:xfrm>
                  <a:off x="166628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330"/>
                <p:cNvSpPr>
                  <a:spLocks noChangeArrowheads="1"/>
                </p:cNvSpPr>
                <p:nvPr/>
              </p:nvSpPr>
              <p:spPr bwMode="auto">
                <a:xfrm>
                  <a:off x="146943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331"/>
                <p:cNvSpPr>
                  <a:spLocks noChangeArrowheads="1"/>
                </p:cNvSpPr>
                <p:nvPr/>
              </p:nvSpPr>
              <p:spPr bwMode="auto">
                <a:xfrm>
                  <a:off x="1534525"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332"/>
                <p:cNvSpPr>
                  <a:spLocks noChangeArrowheads="1"/>
                </p:cNvSpPr>
                <p:nvPr/>
              </p:nvSpPr>
              <p:spPr bwMode="auto">
                <a:xfrm>
                  <a:off x="1599613"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333"/>
                <p:cNvSpPr>
                  <a:spLocks noChangeArrowheads="1"/>
                </p:cNvSpPr>
                <p:nvPr/>
              </p:nvSpPr>
              <p:spPr bwMode="auto">
                <a:xfrm>
                  <a:off x="166628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334"/>
                <p:cNvSpPr>
                  <a:spLocks noChangeArrowheads="1"/>
                </p:cNvSpPr>
                <p:nvPr/>
              </p:nvSpPr>
              <p:spPr bwMode="auto">
                <a:xfrm>
                  <a:off x="146943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Rectangle 335"/>
                <p:cNvSpPr>
                  <a:spLocks noChangeArrowheads="1"/>
                </p:cNvSpPr>
                <p:nvPr/>
              </p:nvSpPr>
              <p:spPr bwMode="auto">
                <a:xfrm>
                  <a:off x="1534525" y="332898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Rectangle 336"/>
                <p:cNvSpPr>
                  <a:spLocks noChangeArrowheads="1"/>
                </p:cNvSpPr>
                <p:nvPr/>
              </p:nvSpPr>
              <p:spPr bwMode="auto">
                <a:xfrm>
                  <a:off x="1599613" y="332898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Rectangle 337"/>
                <p:cNvSpPr>
                  <a:spLocks noChangeArrowheads="1"/>
                </p:cNvSpPr>
                <p:nvPr/>
              </p:nvSpPr>
              <p:spPr bwMode="auto">
                <a:xfrm>
                  <a:off x="166628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Rectangle 338"/>
                <p:cNvSpPr>
                  <a:spLocks noChangeArrowheads="1"/>
                </p:cNvSpPr>
                <p:nvPr/>
              </p:nvSpPr>
              <p:spPr bwMode="auto">
                <a:xfrm>
                  <a:off x="146943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339"/>
                <p:cNvSpPr>
                  <a:spLocks noChangeArrowheads="1"/>
                </p:cNvSpPr>
                <p:nvPr/>
              </p:nvSpPr>
              <p:spPr bwMode="auto">
                <a:xfrm>
                  <a:off x="1534525" y="3432176"/>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Rectangle 340"/>
                <p:cNvSpPr>
                  <a:spLocks noChangeArrowheads="1"/>
                </p:cNvSpPr>
                <p:nvPr/>
              </p:nvSpPr>
              <p:spPr bwMode="auto">
                <a:xfrm>
                  <a:off x="1599613" y="343217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Rectangle 341"/>
                <p:cNvSpPr>
                  <a:spLocks noChangeArrowheads="1"/>
                </p:cNvSpPr>
                <p:nvPr/>
              </p:nvSpPr>
              <p:spPr bwMode="auto">
                <a:xfrm>
                  <a:off x="166628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342"/>
                <p:cNvSpPr>
                  <a:spLocks noChangeArrowheads="1"/>
                </p:cNvSpPr>
                <p:nvPr/>
              </p:nvSpPr>
              <p:spPr bwMode="auto">
                <a:xfrm>
                  <a:off x="146943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Rectangle 343"/>
                <p:cNvSpPr>
                  <a:spLocks noChangeArrowheads="1"/>
                </p:cNvSpPr>
                <p:nvPr/>
              </p:nvSpPr>
              <p:spPr bwMode="auto">
                <a:xfrm>
                  <a:off x="1534525"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344"/>
                <p:cNvSpPr>
                  <a:spLocks noChangeArrowheads="1"/>
                </p:cNvSpPr>
                <p:nvPr/>
              </p:nvSpPr>
              <p:spPr bwMode="auto">
                <a:xfrm>
                  <a:off x="1599613"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Rectangle 345"/>
                <p:cNvSpPr>
                  <a:spLocks noChangeArrowheads="1"/>
                </p:cNvSpPr>
                <p:nvPr/>
              </p:nvSpPr>
              <p:spPr bwMode="auto">
                <a:xfrm>
                  <a:off x="166628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Rectangle 346"/>
                <p:cNvSpPr>
                  <a:spLocks noChangeArrowheads="1"/>
                </p:cNvSpPr>
                <p:nvPr/>
              </p:nvSpPr>
              <p:spPr bwMode="auto">
                <a:xfrm>
                  <a:off x="146943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Rectangle 347"/>
                <p:cNvSpPr>
                  <a:spLocks noChangeArrowheads="1"/>
                </p:cNvSpPr>
                <p:nvPr/>
              </p:nvSpPr>
              <p:spPr bwMode="auto">
                <a:xfrm>
                  <a:off x="1534525"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348"/>
                <p:cNvSpPr>
                  <a:spLocks noChangeArrowheads="1"/>
                </p:cNvSpPr>
                <p:nvPr/>
              </p:nvSpPr>
              <p:spPr bwMode="auto">
                <a:xfrm>
                  <a:off x="1599613"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Rectangle 349"/>
                <p:cNvSpPr>
                  <a:spLocks noChangeArrowheads="1"/>
                </p:cNvSpPr>
                <p:nvPr/>
              </p:nvSpPr>
              <p:spPr bwMode="auto">
                <a:xfrm>
                  <a:off x="166628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Rectangle 350"/>
                <p:cNvSpPr>
                  <a:spLocks noChangeArrowheads="1"/>
                </p:cNvSpPr>
                <p:nvPr/>
              </p:nvSpPr>
              <p:spPr bwMode="auto">
                <a:xfrm>
                  <a:off x="146943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Rectangle 351"/>
                <p:cNvSpPr>
                  <a:spLocks noChangeArrowheads="1"/>
                </p:cNvSpPr>
                <p:nvPr/>
              </p:nvSpPr>
              <p:spPr bwMode="auto">
                <a:xfrm>
                  <a:off x="1534525"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Rectangle 352"/>
                <p:cNvSpPr>
                  <a:spLocks noChangeArrowheads="1"/>
                </p:cNvSpPr>
                <p:nvPr/>
              </p:nvSpPr>
              <p:spPr bwMode="auto">
                <a:xfrm>
                  <a:off x="1599613"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Rectangle 353"/>
                <p:cNvSpPr>
                  <a:spLocks noChangeArrowheads="1"/>
                </p:cNvSpPr>
                <p:nvPr/>
              </p:nvSpPr>
              <p:spPr bwMode="auto">
                <a:xfrm>
                  <a:off x="166628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Rectangle 354"/>
                <p:cNvSpPr>
                  <a:spLocks noChangeArrowheads="1"/>
                </p:cNvSpPr>
                <p:nvPr/>
              </p:nvSpPr>
              <p:spPr bwMode="auto">
                <a:xfrm>
                  <a:off x="146943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Rectangle 355"/>
                <p:cNvSpPr>
                  <a:spLocks noChangeArrowheads="1"/>
                </p:cNvSpPr>
                <p:nvPr/>
              </p:nvSpPr>
              <p:spPr bwMode="auto">
                <a:xfrm>
                  <a:off x="1534525"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Rectangle 356"/>
                <p:cNvSpPr>
                  <a:spLocks noChangeArrowheads="1"/>
                </p:cNvSpPr>
                <p:nvPr/>
              </p:nvSpPr>
              <p:spPr bwMode="auto">
                <a:xfrm>
                  <a:off x="1599613"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357"/>
                <p:cNvSpPr>
                  <a:spLocks noChangeArrowheads="1"/>
                </p:cNvSpPr>
                <p:nvPr/>
              </p:nvSpPr>
              <p:spPr bwMode="auto">
                <a:xfrm>
                  <a:off x="166628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6" name="Group 435"/>
              <p:cNvGrpSpPr/>
              <p:nvPr/>
            </p:nvGrpSpPr>
            <p:grpSpPr>
              <a:xfrm>
                <a:off x="1808160" y="2824164"/>
                <a:ext cx="1094873" cy="1165225"/>
                <a:chOff x="1819157" y="2439988"/>
                <a:chExt cx="1455857" cy="1549401"/>
              </a:xfrm>
            </p:grpSpPr>
            <p:sp>
              <p:nvSpPr>
                <p:cNvPr id="273" name="Rectangle 207"/>
                <p:cNvSpPr>
                  <a:spLocks noChangeArrowheads="1"/>
                </p:cNvSpPr>
                <p:nvPr/>
              </p:nvSpPr>
              <p:spPr bwMode="auto">
                <a:xfrm>
                  <a:off x="2797176" y="3033713"/>
                  <a:ext cx="477838" cy="9556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208"/>
                <p:cNvSpPr>
                  <a:spLocks noChangeArrowheads="1"/>
                </p:cNvSpPr>
                <p:nvPr/>
              </p:nvSpPr>
              <p:spPr bwMode="auto">
                <a:xfrm>
                  <a:off x="3171826"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09"/>
                <p:cNvSpPr>
                  <a:spLocks noChangeArrowheads="1"/>
                </p:cNvSpPr>
                <p:nvPr/>
              </p:nvSpPr>
              <p:spPr bwMode="auto">
                <a:xfrm>
                  <a:off x="3068638"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210"/>
                <p:cNvSpPr>
                  <a:spLocks noChangeArrowheads="1"/>
                </p:cNvSpPr>
                <p:nvPr/>
              </p:nvSpPr>
              <p:spPr bwMode="auto">
                <a:xfrm>
                  <a:off x="2962276"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211"/>
                <p:cNvSpPr>
                  <a:spLocks noChangeArrowheads="1"/>
                </p:cNvSpPr>
                <p:nvPr/>
              </p:nvSpPr>
              <p:spPr bwMode="auto">
                <a:xfrm>
                  <a:off x="2859088"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212"/>
                <p:cNvSpPr>
                  <a:spLocks noChangeArrowheads="1"/>
                </p:cNvSpPr>
                <p:nvPr/>
              </p:nvSpPr>
              <p:spPr bwMode="auto">
                <a:xfrm>
                  <a:off x="3171826"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213"/>
                <p:cNvSpPr>
                  <a:spLocks noChangeArrowheads="1"/>
                </p:cNvSpPr>
                <p:nvPr/>
              </p:nvSpPr>
              <p:spPr bwMode="auto">
                <a:xfrm>
                  <a:off x="3068638"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214"/>
                <p:cNvSpPr>
                  <a:spLocks noChangeArrowheads="1"/>
                </p:cNvSpPr>
                <p:nvPr/>
              </p:nvSpPr>
              <p:spPr bwMode="auto">
                <a:xfrm>
                  <a:off x="2962276"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215"/>
                <p:cNvSpPr>
                  <a:spLocks noChangeArrowheads="1"/>
                </p:cNvSpPr>
                <p:nvPr/>
              </p:nvSpPr>
              <p:spPr bwMode="auto">
                <a:xfrm>
                  <a:off x="2859088"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216"/>
                <p:cNvSpPr>
                  <a:spLocks noChangeArrowheads="1"/>
                </p:cNvSpPr>
                <p:nvPr/>
              </p:nvSpPr>
              <p:spPr bwMode="auto">
                <a:xfrm>
                  <a:off x="3171826"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17"/>
                <p:cNvSpPr>
                  <a:spLocks noChangeArrowheads="1"/>
                </p:cNvSpPr>
                <p:nvPr/>
              </p:nvSpPr>
              <p:spPr bwMode="auto">
                <a:xfrm>
                  <a:off x="3068638"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218"/>
                <p:cNvSpPr>
                  <a:spLocks noChangeArrowheads="1"/>
                </p:cNvSpPr>
                <p:nvPr/>
              </p:nvSpPr>
              <p:spPr bwMode="auto">
                <a:xfrm>
                  <a:off x="2962276"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219"/>
                <p:cNvSpPr>
                  <a:spLocks noChangeArrowheads="1"/>
                </p:cNvSpPr>
                <p:nvPr/>
              </p:nvSpPr>
              <p:spPr bwMode="auto">
                <a:xfrm>
                  <a:off x="2859088"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220"/>
                <p:cNvSpPr>
                  <a:spLocks noChangeArrowheads="1"/>
                </p:cNvSpPr>
                <p:nvPr/>
              </p:nvSpPr>
              <p:spPr bwMode="auto">
                <a:xfrm>
                  <a:off x="3171826"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221"/>
                <p:cNvSpPr>
                  <a:spLocks noChangeArrowheads="1"/>
                </p:cNvSpPr>
                <p:nvPr/>
              </p:nvSpPr>
              <p:spPr bwMode="auto">
                <a:xfrm>
                  <a:off x="3068638"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222"/>
                <p:cNvSpPr>
                  <a:spLocks noChangeArrowheads="1"/>
                </p:cNvSpPr>
                <p:nvPr/>
              </p:nvSpPr>
              <p:spPr bwMode="auto">
                <a:xfrm>
                  <a:off x="2962276"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223"/>
                <p:cNvSpPr>
                  <a:spLocks noChangeArrowheads="1"/>
                </p:cNvSpPr>
                <p:nvPr/>
              </p:nvSpPr>
              <p:spPr bwMode="auto">
                <a:xfrm>
                  <a:off x="2859088"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224"/>
                <p:cNvSpPr>
                  <a:spLocks noChangeArrowheads="1"/>
                </p:cNvSpPr>
                <p:nvPr/>
              </p:nvSpPr>
              <p:spPr bwMode="auto">
                <a:xfrm>
                  <a:off x="3171826"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225"/>
                <p:cNvSpPr>
                  <a:spLocks noChangeArrowheads="1"/>
                </p:cNvSpPr>
                <p:nvPr/>
              </p:nvSpPr>
              <p:spPr bwMode="auto">
                <a:xfrm>
                  <a:off x="3068638"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226"/>
                <p:cNvSpPr>
                  <a:spLocks noChangeArrowheads="1"/>
                </p:cNvSpPr>
                <p:nvPr/>
              </p:nvSpPr>
              <p:spPr bwMode="auto">
                <a:xfrm>
                  <a:off x="2962276"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227"/>
                <p:cNvSpPr>
                  <a:spLocks noChangeArrowheads="1"/>
                </p:cNvSpPr>
                <p:nvPr/>
              </p:nvSpPr>
              <p:spPr bwMode="auto">
                <a:xfrm>
                  <a:off x="2859088"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28"/>
                <p:cNvSpPr>
                  <a:spLocks noChangeArrowheads="1"/>
                </p:cNvSpPr>
                <p:nvPr/>
              </p:nvSpPr>
              <p:spPr bwMode="auto">
                <a:xfrm>
                  <a:off x="3171826"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229"/>
                <p:cNvSpPr>
                  <a:spLocks noChangeArrowheads="1"/>
                </p:cNvSpPr>
                <p:nvPr/>
              </p:nvSpPr>
              <p:spPr bwMode="auto">
                <a:xfrm>
                  <a:off x="3068638"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30"/>
                <p:cNvSpPr>
                  <a:spLocks noChangeArrowheads="1"/>
                </p:cNvSpPr>
                <p:nvPr/>
              </p:nvSpPr>
              <p:spPr bwMode="auto">
                <a:xfrm>
                  <a:off x="2962276"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231"/>
                <p:cNvSpPr>
                  <a:spLocks noChangeArrowheads="1"/>
                </p:cNvSpPr>
                <p:nvPr/>
              </p:nvSpPr>
              <p:spPr bwMode="auto">
                <a:xfrm>
                  <a:off x="2859088"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32"/>
                <p:cNvSpPr>
                  <a:spLocks noChangeArrowheads="1"/>
                </p:cNvSpPr>
                <p:nvPr/>
              </p:nvSpPr>
              <p:spPr bwMode="auto">
                <a:xfrm>
                  <a:off x="3171826"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233"/>
                <p:cNvSpPr>
                  <a:spLocks noChangeArrowheads="1"/>
                </p:cNvSpPr>
                <p:nvPr/>
              </p:nvSpPr>
              <p:spPr bwMode="auto">
                <a:xfrm>
                  <a:off x="3068638"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234"/>
                <p:cNvSpPr>
                  <a:spLocks noChangeArrowheads="1"/>
                </p:cNvSpPr>
                <p:nvPr/>
              </p:nvSpPr>
              <p:spPr bwMode="auto">
                <a:xfrm>
                  <a:off x="2962276"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235"/>
                <p:cNvSpPr>
                  <a:spLocks noChangeArrowheads="1"/>
                </p:cNvSpPr>
                <p:nvPr/>
              </p:nvSpPr>
              <p:spPr bwMode="auto">
                <a:xfrm>
                  <a:off x="2859088"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236"/>
                <p:cNvSpPr>
                  <a:spLocks noChangeArrowheads="1"/>
                </p:cNvSpPr>
                <p:nvPr/>
              </p:nvSpPr>
              <p:spPr bwMode="auto">
                <a:xfrm>
                  <a:off x="3171826"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237"/>
                <p:cNvSpPr>
                  <a:spLocks noChangeArrowheads="1"/>
                </p:cNvSpPr>
                <p:nvPr/>
              </p:nvSpPr>
              <p:spPr bwMode="auto">
                <a:xfrm>
                  <a:off x="3068638"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238"/>
                <p:cNvSpPr>
                  <a:spLocks noChangeArrowheads="1"/>
                </p:cNvSpPr>
                <p:nvPr/>
              </p:nvSpPr>
              <p:spPr bwMode="auto">
                <a:xfrm>
                  <a:off x="2962276"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239"/>
                <p:cNvSpPr>
                  <a:spLocks noChangeArrowheads="1"/>
                </p:cNvSpPr>
                <p:nvPr/>
              </p:nvSpPr>
              <p:spPr bwMode="auto">
                <a:xfrm>
                  <a:off x="2859088"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240"/>
                <p:cNvSpPr>
                  <a:spLocks noChangeArrowheads="1"/>
                </p:cNvSpPr>
                <p:nvPr/>
              </p:nvSpPr>
              <p:spPr bwMode="auto">
                <a:xfrm>
                  <a:off x="1819157" y="3500438"/>
                  <a:ext cx="277814" cy="4889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241"/>
                <p:cNvSpPr>
                  <a:spLocks noChangeArrowheads="1"/>
                </p:cNvSpPr>
                <p:nvPr/>
              </p:nvSpPr>
              <p:spPr bwMode="auto">
                <a:xfrm>
                  <a:off x="2600326" y="3241676"/>
                  <a:ext cx="277813" cy="74771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242"/>
                <p:cNvSpPr>
                  <a:spLocks noChangeArrowheads="1"/>
                </p:cNvSpPr>
                <p:nvPr/>
              </p:nvSpPr>
              <p:spPr bwMode="auto">
                <a:xfrm>
                  <a:off x="1931988" y="3244851"/>
                  <a:ext cx="468313" cy="3746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243"/>
                <p:cNvSpPr>
                  <a:spLocks/>
                </p:cNvSpPr>
                <p:nvPr/>
              </p:nvSpPr>
              <p:spPr bwMode="auto">
                <a:xfrm>
                  <a:off x="2200276" y="2562226"/>
                  <a:ext cx="400050" cy="1427163"/>
                </a:xfrm>
                <a:custGeom>
                  <a:avLst/>
                  <a:gdLst>
                    <a:gd name="T0" fmla="*/ 0 w 252"/>
                    <a:gd name="T1" fmla="*/ 0 h 899"/>
                    <a:gd name="T2" fmla="*/ 252 w 252"/>
                    <a:gd name="T3" fmla="*/ 0 h 899"/>
                    <a:gd name="T4" fmla="*/ 252 w 252"/>
                    <a:gd name="T5" fmla="*/ 899 h 899"/>
                    <a:gd name="T6" fmla="*/ 0 w 252"/>
                    <a:gd name="T7" fmla="*/ 899 h 899"/>
                    <a:gd name="T8" fmla="*/ 0 w 252"/>
                    <a:gd name="T9" fmla="*/ 585 h 899"/>
                    <a:gd name="T10" fmla="*/ 0 w 252"/>
                    <a:gd name="T11" fmla="*/ 0 h 899"/>
                  </a:gdLst>
                  <a:ahLst/>
                  <a:cxnLst>
                    <a:cxn ang="0">
                      <a:pos x="T0" y="T1"/>
                    </a:cxn>
                    <a:cxn ang="0">
                      <a:pos x="T2" y="T3"/>
                    </a:cxn>
                    <a:cxn ang="0">
                      <a:pos x="T4" y="T5"/>
                    </a:cxn>
                    <a:cxn ang="0">
                      <a:pos x="T6" y="T7"/>
                    </a:cxn>
                    <a:cxn ang="0">
                      <a:pos x="T8" y="T9"/>
                    </a:cxn>
                    <a:cxn ang="0">
                      <a:pos x="T10" y="T11"/>
                    </a:cxn>
                  </a:cxnLst>
                  <a:rect l="0" t="0" r="r" b="b"/>
                  <a:pathLst>
                    <a:path w="252" h="899">
                      <a:moveTo>
                        <a:pt x="0" y="0"/>
                      </a:moveTo>
                      <a:lnTo>
                        <a:pt x="252" y="0"/>
                      </a:lnTo>
                      <a:lnTo>
                        <a:pt x="252" y="899"/>
                      </a:lnTo>
                      <a:lnTo>
                        <a:pt x="0" y="899"/>
                      </a:lnTo>
                      <a:lnTo>
                        <a:pt x="0" y="585"/>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244"/>
                <p:cNvSpPr>
                  <a:spLocks/>
                </p:cNvSpPr>
                <p:nvPr/>
              </p:nvSpPr>
              <p:spPr bwMode="auto">
                <a:xfrm>
                  <a:off x="1931988" y="3249613"/>
                  <a:ext cx="268288" cy="739775"/>
                </a:xfrm>
                <a:custGeom>
                  <a:avLst/>
                  <a:gdLst>
                    <a:gd name="T0" fmla="*/ 0 w 169"/>
                    <a:gd name="T1" fmla="*/ 233 h 466"/>
                    <a:gd name="T2" fmla="*/ 0 w 169"/>
                    <a:gd name="T3" fmla="*/ 466 h 466"/>
                    <a:gd name="T4" fmla="*/ 169 w 169"/>
                    <a:gd name="T5" fmla="*/ 466 h 466"/>
                    <a:gd name="T6" fmla="*/ 169 w 169"/>
                    <a:gd name="T7" fmla="*/ 0 h 466"/>
                    <a:gd name="T8" fmla="*/ 0 w 169"/>
                    <a:gd name="T9" fmla="*/ 233 h 466"/>
                  </a:gdLst>
                  <a:ahLst/>
                  <a:cxnLst>
                    <a:cxn ang="0">
                      <a:pos x="T0" y="T1"/>
                    </a:cxn>
                    <a:cxn ang="0">
                      <a:pos x="T2" y="T3"/>
                    </a:cxn>
                    <a:cxn ang="0">
                      <a:pos x="T4" y="T5"/>
                    </a:cxn>
                    <a:cxn ang="0">
                      <a:pos x="T6" y="T7"/>
                    </a:cxn>
                    <a:cxn ang="0">
                      <a:pos x="T8" y="T9"/>
                    </a:cxn>
                  </a:cxnLst>
                  <a:rect l="0" t="0" r="r" b="b"/>
                  <a:pathLst>
                    <a:path w="169" h="466">
                      <a:moveTo>
                        <a:pt x="0" y="233"/>
                      </a:moveTo>
                      <a:lnTo>
                        <a:pt x="0" y="466"/>
                      </a:lnTo>
                      <a:lnTo>
                        <a:pt x="169" y="466"/>
                      </a:lnTo>
                      <a:lnTo>
                        <a:pt x="169" y="0"/>
                      </a:lnTo>
                      <a:lnTo>
                        <a:pt x="0" y="233"/>
                      </a:lnTo>
                      <a:close/>
                    </a:path>
                  </a:pathLst>
                </a:custGeom>
                <a:solidFill>
                  <a:srgbClr val="E94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245"/>
                <p:cNvSpPr>
                  <a:spLocks noChangeArrowheads="1"/>
                </p:cNvSpPr>
                <p:nvPr/>
              </p:nvSpPr>
              <p:spPr bwMode="auto">
                <a:xfrm>
                  <a:off x="2249488" y="2640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246"/>
                <p:cNvSpPr>
                  <a:spLocks noChangeArrowheads="1"/>
                </p:cNvSpPr>
                <p:nvPr/>
              </p:nvSpPr>
              <p:spPr bwMode="auto">
                <a:xfrm>
                  <a:off x="233838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247"/>
                <p:cNvSpPr>
                  <a:spLocks noChangeArrowheads="1"/>
                </p:cNvSpPr>
                <p:nvPr/>
              </p:nvSpPr>
              <p:spPr bwMode="auto">
                <a:xfrm>
                  <a:off x="2422526"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248"/>
                <p:cNvSpPr>
                  <a:spLocks noChangeArrowheads="1"/>
                </p:cNvSpPr>
                <p:nvPr/>
              </p:nvSpPr>
              <p:spPr bwMode="auto">
                <a:xfrm>
                  <a:off x="250983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249"/>
                <p:cNvSpPr>
                  <a:spLocks noChangeArrowheads="1"/>
                </p:cNvSpPr>
                <p:nvPr/>
              </p:nvSpPr>
              <p:spPr bwMode="auto">
                <a:xfrm>
                  <a:off x="2249488" y="27527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250"/>
                <p:cNvSpPr>
                  <a:spLocks noChangeArrowheads="1"/>
                </p:cNvSpPr>
                <p:nvPr/>
              </p:nvSpPr>
              <p:spPr bwMode="auto">
                <a:xfrm>
                  <a:off x="233838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251"/>
                <p:cNvSpPr>
                  <a:spLocks noChangeArrowheads="1"/>
                </p:cNvSpPr>
                <p:nvPr/>
              </p:nvSpPr>
              <p:spPr bwMode="auto">
                <a:xfrm>
                  <a:off x="2422526"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252"/>
                <p:cNvSpPr>
                  <a:spLocks noChangeArrowheads="1"/>
                </p:cNvSpPr>
                <p:nvPr/>
              </p:nvSpPr>
              <p:spPr bwMode="auto">
                <a:xfrm>
                  <a:off x="250983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253"/>
                <p:cNvSpPr>
                  <a:spLocks noChangeArrowheads="1"/>
                </p:cNvSpPr>
                <p:nvPr/>
              </p:nvSpPr>
              <p:spPr bwMode="auto">
                <a:xfrm>
                  <a:off x="2249488" y="286226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254"/>
                <p:cNvSpPr>
                  <a:spLocks noChangeArrowheads="1"/>
                </p:cNvSpPr>
                <p:nvPr/>
              </p:nvSpPr>
              <p:spPr bwMode="auto">
                <a:xfrm>
                  <a:off x="233838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255"/>
                <p:cNvSpPr>
                  <a:spLocks noChangeArrowheads="1"/>
                </p:cNvSpPr>
                <p:nvPr/>
              </p:nvSpPr>
              <p:spPr bwMode="auto">
                <a:xfrm>
                  <a:off x="2422526"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256"/>
                <p:cNvSpPr>
                  <a:spLocks noChangeArrowheads="1"/>
                </p:cNvSpPr>
                <p:nvPr/>
              </p:nvSpPr>
              <p:spPr bwMode="auto">
                <a:xfrm>
                  <a:off x="250983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257"/>
                <p:cNvSpPr>
                  <a:spLocks noChangeArrowheads="1"/>
                </p:cNvSpPr>
                <p:nvPr/>
              </p:nvSpPr>
              <p:spPr bwMode="auto">
                <a:xfrm>
                  <a:off x="2249488" y="297497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258"/>
                <p:cNvSpPr>
                  <a:spLocks noChangeArrowheads="1"/>
                </p:cNvSpPr>
                <p:nvPr/>
              </p:nvSpPr>
              <p:spPr bwMode="auto">
                <a:xfrm>
                  <a:off x="233838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259"/>
                <p:cNvSpPr>
                  <a:spLocks noChangeArrowheads="1"/>
                </p:cNvSpPr>
                <p:nvPr/>
              </p:nvSpPr>
              <p:spPr bwMode="auto">
                <a:xfrm>
                  <a:off x="2422526"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260"/>
                <p:cNvSpPr>
                  <a:spLocks noChangeArrowheads="1"/>
                </p:cNvSpPr>
                <p:nvPr/>
              </p:nvSpPr>
              <p:spPr bwMode="auto">
                <a:xfrm>
                  <a:off x="250983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261"/>
                <p:cNvSpPr>
                  <a:spLocks noChangeArrowheads="1"/>
                </p:cNvSpPr>
                <p:nvPr/>
              </p:nvSpPr>
              <p:spPr bwMode="auto">
                <a:xfrm>
                  <a:off x="2249488" y="30876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262"/>
                <p:cNvSpPr>
                  <a:spLocks noChangeArrowheads="1"/>
                </p:cNvSpPr>
                <p:nvPr/>
              </p:nvSpPr>
              <p:spPr bwMode="auto">
                <a:xfrm>
                  <a:off x="233838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263"/>
                <p:cNvSpPr>
                  <a:spLocks noChangeArrowheads="1"/>
                </p:cNvSpPr>
                <p:nvPr/>
              </p:nvSpPr>
              <p:spPr bwMode="auto">
                <a:xfrm>
                  <a:off x="2422526"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264"/>
                <p:cNvSpPr>
                  <a:spLocks noChangeArrowheads="1"/>
                </p:cNvSpPr>
                <p:nvPr/>
              </p:nvSpPr>
              <p:spPr bwMode="auto">
                <a:xfrm>
                  <a:off x="250983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265"/>
                <p:cNvSpPr>
                  <a:spLocks noChangeArrowheads="1"/>
                </p:cNvSpPr>
                <p:nvPr/>
              </p:nvSpPr>
              <p:spPr bwMode="auto">
                <a:xfrm>
                  <a:off x="2249488" y="32004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Rectangle 266"/>
                <p:cNvSpPr>
                  <a:spLocks noChangeArrowheads="1"/>
                </p:cNvSpPr>
                <p:nvPr/>
              </p:nvSpPr>
              <p:spPr bwMode="auto">
                <a:xfrm>
                  <a:off x="233838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Rectangle 267"/>
                <p:cNvSpPr>
                  <a:spLocks noChangeArrowheads="1"/>
                </p:cNvSpPr>
                <p:nvPr/>
              </p:nvSpPr>
              <p:spPr bwMode="auto">
                <a:xfrm>
                  <a:off x="2422526"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Rectangle 268"/>
                <p:cNvSpPr>
                  <a:spLocks noChangeArrowheads="1"/>
                </p:cNvSpPr>
                <p:nvPr/>
              </p:nvSpPr>
              <p:spPr bwMode="auto">
                <a:xfrm>
                  <a:off x="250983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Rectangle 269"/>
                <p:cNvSpPr>
                  <a:spLocks noChangeArrowheads="1"/>
                </p:cNvSpPr>
                <p:nvPr/>
              </p:nvSpPr>
              <p:spPr bwMode="auto">
                <a:xfrm>
                  <a:off x="2249488"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270"/>
                <p:cNvSpPr>
                  <a:spLocks noChangeArrowheads="1"/>
                </p:cNvSpPr>
                <p:nvPr/>
              </p:nvSpPr>
              <p:spPr bwMode="auto">
                <a:xfrm>
                  <a:off x="233838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Rectangle 271"/>
                <p:cNvSpPr>
                  <a:spLocks noChangeArrowheads="1"/>
                </p:cNvSpPr>
                <p:nvPr/>
              </p:nvSpPr>
              <p:spPr bwMode="auto">
                <a:xfrm>
                  <a:off x="2422526"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Rectangle 272"/>
                <p:cNvSpPr>
                  <a:spLocks noChangeArrowheads="1"/>
                </p:cNvSpPr>
                <p:nvPr/>
              </p:nvSpPr>
              <p:spPr bwMode="auto">
                <a:xfrm>
                  <a:off x="250983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Rectangle 273"/>
                <p:cNvSpPr>
                  <a:spLocks noChangeArrowheads="1"/>
                </p:cNvSpPr>
                <p:nvPr/>
              </p:nvSpPr>
              <p:spPr bwMode="auto">
                <a:xfrm>
                  <a:off x="2249488" y="35321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Rectangle 274"/>
                <p:cNvSpPr>
                  <a:spLocks noChangeArrowheads="1"/>
                </p:cNvSpPr>
                <p:nvPr/>
              </p:nvSpPr>
              <p:spPr bwMode="auto">
                <a:xfrm>
                  <a:off x="233838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Rectangle 275"/>
                <p:cNvSpPr>
                  <a:spLocks noChangeArrowheads="1"/>
                </p:cNvSpPr>
                <p:nvPr/>
              </p:nvSpPr>
              <p:spPr bwMode="auto">
                <a:xfrm>
                  <a:off x="2422526"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Rectangle 276"/>
                <p:cNvSpPr>
                  <a:spLocks noChangeArrowheads="1"/>
                </p:cNvSpPr>
                <p:nvPr/>
              </p:nvSpPr>
              <p:spPr bwMode="auto">
                <a:xfrm>
                  <a:off x="250983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Rectangle 277"/>
                <p:cNvSpPr>
                  <a:spLocks noChangeArrowheads="1"/>
                </p:cNvSpPr>
                <p:nvPr/>
              </p:nvSpPr>
              <p:spPr bwMode="auto">
                <a:xfrm>
                  <a:off x="2249488" y="34163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Rectangle 278"/>
                <p:cNvSpPr>
                  <a:spLocks noChangeArrowheads="1"/>
                </p:cNvSpPr>
                <p:nvPr/>
              </p:nvSpPr>
              <p:spPr bwMode="auto">
                <a:xfrm>
                  <a:off x="233838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Rectangle 279"/>
                <p:cNvSpPr>
                  <a:spLocks noChangeArrowheads="1"/>
                </p:cNvSpPr>
                <p:nvPr/>
              </p:nvSpPr>
              <p:spPr bwMode="auto">
                <a:xfrm>
                  <a:off x="2422526"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Rectangle 280"/>
                <p:cNvSpPr>
                  <a:spLocks noChangeArrowheads="1"/>
                </p:cNvSpPr>
                <p:nvPr/>
              </p:nvSpPr>
              <p:spPr bwMode="auto">
                <a:xfrm>
                  <a:off x="250983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281"/>
                <p:cNvSpPr>
                  <a:spLocks noChangeArrowheads="1"/>
                </p:cNvSpPr>
                <p:nvPr/>
              </p:nvSpPr>
              <p:spPr bwMode="auto">
                <a:xfrm>
                  <a:off x="2249488" y="36449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Rectangle 282"/>
                <p:cNvSpPr>
                  <a:spLocks noChangeArrowheads="1"/>
                </p:cNvSpPr>
                <p:nvPr/>
              </p:nvSpPr>
              <p:spPr bwMode="auto">
                <a:xfrm>
                  <a:off x="233838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Rectangle 283"/>
                <p:cNvSpPr>
                  <a:spLocks noChangeArrowheads="1"/>
                </p:cNvSpPr>
                <p:nvPr/>
              </p:nvSpPr>
              <p:spPr bwMode="auto">
                <a:xfrm>
                  <a:off x="2422526"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Rectangle 284"/>
                <p:cNvSpPr>
                  <a:spLocks noChangeArrowheads="1"/>
                </p:cNvSpPr>
                <p:nvPr/>
              </p:nvSpPr>
              <p:spPr bwMode="auto">
                <a:xfrm>
                  <a:off x="250983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85"/>
                <p:cNvSpPr>
                  <a:spLocks noChangeArrowheads="1"/>
                </p:cNvSpPr>
                <p:nvPr/>
              </p:nvSpPr>
              <p:spPr bwMode="auto">
                <a:xfrm>
                  <a:off x="2249488" y="37607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286"/>
                <p:cNvSpPr>
                  <a:spLocks noChangeArrowheads="1"/>
                </p:cNvSpPr>
                <p:nvPr/>
              </p:nvSpPr>
              <p:spPr bwMode="auto">
                <a:xfrm>
                  <a:off x="233838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Rectangle 287"/>
                <p:cNvSpPr>
                  <a:spLocks noChangeArrowheads="1"/>
                </p:cNvSpPr>
                <p:nvPr/>
              </p:nvSpPr>
              <p:spPr bwMode="auto">
                <a:xfrm>
                  <a:off x="2422526"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88"/>
                <p:cNvSpPr>
                  <a:spLocks noChangeArrowheads="1"/>
                </p:cNvSpPr>
                <p:nvPr/>
              </p:nvSpPr>
              <p:spPr bwMode="auto">
                <a:xfrm>
                  <a:off x="250983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Rectangle 289"/>
                <p:cNvSpPr>
                  <a:spLocks noChangeArrowheads="1"/>
                </p:cNvSpPr>
                <p:nvPr/>
              </p:nvSpPr>
              <p:spPr bwMode="auto">
                <a:xfrm>
                  <a:off x="2249488" y="38735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Rectangle 290"/>
                <p:cNvSpPr>
                  <a:spLocks noChangeArrowheads="1"/>
                </p:cNvSpPr>
                <p:nvPr/>
              </p:nvSpPr>
              <p:spPr bwMode="auto">
                <a:xfrm>
                  <a:off x="233838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Rectangle 291"/>
                <p:cNvSpPr>
                  <a:spLocks noChangeArrowheads="1"/>
                </p:cNvSpPr>
                <p:nvPr/>
              </p:nvSpPr>
              <p:spPr bwMode="auto">
                <a:xfrm>
                  <a:off x="2422526"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Rectangle 292"/>
                <p:cNvSpPr>
                  <a:spLocks noChangeArrowheads="1"/>
                </p:cNvSpPr>
                <p:nvPr/>
              </p:nvSpPr>
              <p:spPr bwMode="auto">
                <a:xfrm>
                  <a:off x="250983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Rectangle 293"/>
                <p:cNvSpPr>
                  <a:spLocks noChangeArrowheads="1"/>
                </p:cNvSpPr>
                <p:nvPr/>
              </p:nvSpPr>
              <p:spPr bwMode="auto">
                <a:xfrm>
                  <a:off x="1958976"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Rectangle 294"/>
                <p:cNvSpPr>
                  <a:spLocks noChangeArrowheads="1"/>
                </p:cNvSpPr>
                <p:nvPr/>
              </p:nvSpPr>
              <p:spPr bwMode="auto">
                <a:xfrm>
                  <a:off x="2047876" y="3313113"/>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Rectangle 295"/>
                <p:cNvSpPr>
                  <a:spLocks noChangeArrowheads="1"/>
                </p:cNvSpPr>
                <p:nvPr/>
              </p:nvSpPr>
              <p:spPr bwMode="auto">
                <a:xfrm>
                  <a:off x="2132013"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Rectangle 296"/>
                <p:cNvSpPr>
                  <a:spLocks noChangeArrowheads="1"/>
                </p:cNvSpPr>
                <p:nvPr/>
              </p:nvSpPr>
              <p:spPr bwMode="auto">
                <a:xfrm>
                  <a:off x="1958976" y="342582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Rectangle 297"/>
                <p:cNvSpPr>
                  <a:spLocks noChangeArrowheads="1"/>
                </p:cNvSpPr>
                <p:nvPr/>
              </p:nvSpPr>
              <p:spPr bwMode="auto">
                <a:xfrm>
                  <a:off x="2047876" y="3425826"/>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Rectangle 298"/>
                <p:cNvSpPr>
                  <a:spLocks noChangeArrowheads="1"/>
                </p:cNvSpPr>
                <p:nvPr/>
              </p:nvSpPr>
              <p:spPr bwMode="auto">
                <a:xfrm>
                  <a:off x="2132013" y="342582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Rectangle 299"/>
                <p:cNvSpPr>
                  <a:spLocks noChangeArrowheads="1"/>
                </p:cNvSpPr>
                <p:nvPr/>
              </p:nvSpPr>
              <p:spPr bwMode="auto">
                <a:xfrm>
                  <a:off x="1958976" y="3529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Rectangle 300"/>
                <p:cNvSpPr>
                  <a:spLocks noChangeArrowheads="1"/>
                </p:cNvSpPr>
                <p:nvPr/>
              </p:nvSpPr>
              <p:spPr bwMode="auto">
                <a:xfrm>
                  <a:off x="2047876" y="3529013"/>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Rectangle 301"/>
                <p:cNvSpPr>
                  <a:spLocks noChangeArrowheads="1"/>
                </p:cNvSpPr>
                <p:nvPr/>
              </p:nvSpPr>
              <p:spPr bwMode="auto">
                <a:xfrm>
                  <a:off x="2132013" y="3529013"/>
                  <a:ext cx="39688"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302"/>
                <p:cNvSpPr>
                  <a:spLocks noChangeArrowheads="1"/>
                </p:cNvSpPr>
                <p:nvPr/>
              </p:nvSpPr>
              <p:spPr bwMode="auto">
                <a:xfrm>
                  <a:off x="1958976" y="3632201"/>
                  <a:ext cx="41275"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303"/>
                <p:cNvSpPr>
                  <a:spLocks noChangeArrowheads="1"/>
                </p:cNvSpPr>
                <p:nvPr/>
              </p:nvSpPr>
              <p:spPr bwMode="auto">
                <a:xfrm>
                  <a:off x="2047876" y="3632201"/>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Rectangle 304"/>
                <p:cNvSpPr>
                  <a:spLocks noChangeArrowheads="1"/>
                </p:cNvSpPr>
                <p:nvPr/>
              </p:nvSpPr>
              <p:spPr bwMode="auto">
                <a:xfrm>
                  <a:off x="2132013" y="36322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Rectangle 305"/>
                <p:cNvSpPr>
                  <a:spLocks noChangeArrowheads="1"/>
                </p:cNvSpPr>
                <p:nvPr/>
              </p:nvSpPr>
              <p:spPr bwMode="auto">
                <a:xfrm>
                  <a:off x="1958976" y="3738563"/>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Rectangle 306"/>
                <p:cNvSpPr>
                  <a:spLocks noChangeArrowheads="1"/>
                </p:cNvSpPr>
                <p:nvPr/>
              </p:nvSpPr>
              <p:spPr bwMode="auto">
                <a:xfrm>
                  <a:off x="2047876" y="3738563"/>
                  <a:ext cx="3651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Rectangle 307"/>
                <p:cNvSpPr>
                  <a:spLocks noChangeArrowheads="1"/>
                </p:cNvSpPr>
                <p:nvPr/>
              </p:nvSpPr>
              <p:spPr bwMode="auto">
                <a:xfrm>
                  <a:off x="2132013" y="3738563"/>
                  <a:ext cx="39688"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Rectangle 308"/>
                <p:cNvSpPr>
                  <a:spLocks noChangeArrowheads="1"/>
                </p:cNvSpPr>
                <p:nvPr/>
              </p:nvSpPr>
              <p:spPr bwMode="auto">
                <a:xfrm>
                  <a:off x="1958976" y="3841751"/>
                  <a:ext cx="41275"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Rectangle 309"/>
                <p:cNvSpPr>
                  <a:spLocks noChangeArrowheads="1"/>
                </p:cNvSpPr>
                <p:nvPr/>
              </p:nvSpPr>
              <p:spPr bwMode="auto">
                <a:xfrm>
                  <a:off x="2047876" y="3841751"/>
                  <a:ext cx="36513"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Rectangle 310"/>
                <p:cNvSpPr>
                  <a:spLocks noChangeArrowheads="1"/>
                </p:cNvSpPr>
                <p:nvPr/>
              </p:nvSpPr>
              <p:spPr bwMode="auto">
                <a:xfrm>
                  <a:off x="2132013" y="3841751"/>
                  <a:ext cx="39688"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Rectangle 311"/>
                <p:cNvSpPr>
                  <a:spLocks noChangeArrowheads="1"/>
                </p:cNvSpPr>
                <p:nvPr/>
              </p:nvSpPr>
              <p:spPr bwMode="auto">
                <a:xfrm>
                  <a:off x="2422526" y="2486026"/>
                  <a:ext cx="127000"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Rectangle 312"/>
                <p:cNvSpPr>
                  <a:spLocks noChangeArrowheads="1"/>
                </p:cNvSpPr>
                <p:nvPr/>
              </p:nvSpPr>
              <p:spPr bwMode="auto">
                <a:xfrm>
                  <a:off x="2290763" y="2439988"/>
                  <a:ext cx="25400" cy="1222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363"/>
                <p:cNvSpPr>
                  <a:spLocks noChangeArrowheads="1"/>
                </p:cNvSpPr>
                <p:nvPr/>
              </p:nvSpPr>
              <p:spPr bwMode="auto">
                <a:xfrm>
                  <a:off x="2600326" y="3278188"/>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364"/>
                <p:cNvSpPr>
                  <a:spLocks noChangeArrowheads="1"/>
                </p:cNvSpPr>
                <p:nvPr/>
              </p:nvSpPr>
              <p:spPr bwMode="auto">
                <a:xfrm>
                  <a:off x="2600326" y="338137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365"/>
                <p:cNvSpPr>
                  <a:spLocks noChangeArrowheads="1"/>
                </p:cNvSpPr>
                <p:nvPr/>
              </p:nvSpPr>
              <p:spPr bwMode="auto">
                <a:xfrm>
                  <a:off x="2600326" y="3487738"/>
                  <a:ext cx="277813" cy="571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366"/>
                <p:cNvSpPr>
                  <a:spLocks noChangeArrowheads="1"/>
                </p:cNvSpPr>
                <p:nvPr/>
              </p:nvSpPr>
              <p:spPr bwMode="auto">
                <a:xfrm>
                  <a:off x="2600326" y="359092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367"/>
                <p:cNvSpPr>
                  <a:spLocks noChangeArrowheads="1"/>
                </p:cNvSpPr>
                <p:nvPr/>
              </p:nvSpPr>
              <p:spPr bwMode="auto">
                <a:xfrm>
                  <a:off x="2600326" y="3695701"/>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368"/>
                <p:cNvSpPr>
                  <a:spLocks noChangeArrowheads="1"/>
                </p:cNvSpPr>
                <p:nvPr/>
              </p:nvSpPr>
              <p:spPr bwMode="auto">
                <a:xfrm>
                  <a:off x="2600326" y="3798888"/>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369"/>
                <p:cNvSpPr>
                  <a:spLocks noChangeArrowheads="1"/>
                </p:cNvSpPr>
                <p:nvPr/>
              </p:nvSpPr>
              <p:spPr bwMode="auto">
                <a:xfrm>
                  <a:off x="2600326" y="3905251"/>
                  <a:ext cx="277813" cy="555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0" name="Freeform 373"/>
              <p:cNvSpPr>
                <a:spLocks/>
              </p:cNvSpPr>
              <p:nvPr/>
            </p:nvSpPr>
            <p:spPr bwMode="auto">
              <a:xfrm flipH="1">
                <a:off x="2543683" y="2431847"/>
                <a:ext cx="574830" cy="133756"/>
              </a:xfrm>
              <a:custGeom>
                <a:avLst/>
                <a:gdLst>
                  <a:gd name="T0" fmla="*/ 283 w 360"/>
                  <a:gd name="T1" fmla="*/ 77 h 152"/>
                  <a:gd name="T2" fmla="*/ 360 w 360"/>
                  <a:gd name="T3" fmla="*/ 0 h 152"/>
                  <a:gd name="T4" fmla="*/ 0 w 360"/>
                  <a:gd name="T5" fmla="*/ 0 h 152"/>
                  <a:gd name="T6" fmla="*/ 0 w 360"/>
                  <a:gd name="T7" fmla="*/ 152 h 152"/>
                  <a:gd name="T8" fmla="*/ 360 w 360"/>
                  <a:gd name="T9" fmla="*/ 152 h 152"/>
                  <a:gd name="T10" fmla="*/ 283 w 360"/>
                  <a:gd name="T11" fmla="*/ 77 h 152"/>
                </a:gdLst>
                <a:ahLst/>
                <a:cxnLst>
                  <a:cxn ang="0">
                    <a:pos x="T0" y="T1"/>
                  </a:cxn>
                  <a:cxn ang="0">
                    <a:pos x="T2" y="T3"/>
                  </a:cxn>
                  <a:cxn ang="0">
                    <a:pos x="T4" y="T5"/>
                  </a:cxn>
                  <a:cxn ang="0">
                    <a:pos x="T6" y="T7"/>
                  </a:cxn>
                  <a:cxn ang="0">
                    <a:pos x="T8" y="T9"/>
                  </a:cxn>
                  <a:cxn ang="0">
                    <a:pos x="T10" y="T11"/>
                  </a:cxn>
                </a:cxnLst>
                <a:rect l="0" t="0" r="r" b="b"/>
                <a:pathLst>
                  <a:path w="360" h="152">
                    <a:moveTo>
                      <a:pt x="283" y="77"/>
                    </a:moveTo>
                    <a:lnTo>
                      <a:pt x="360" y="0"/>
                    </a:lnTo>
                    <a:lnTo>
                      <a:pt x="0" y="0"/>
                    </a:lnTo>
                    <a:lnTo>
                      <a:pt x="0" y="152"/>
                    </a:lnTo>
                    <a:lnTo>
                      <a:pt x="360" y="152"/>
                    </a:lnTo>
                    <a:lnTo>
                      <a:pt x="283" y="77"/>
                    </a:lnTo>
                    <a:close/>
                  </a:path>
                </a:pathLst>
              </a:custGeom>
              <a:solidFill>
                <a:schemeClr val="accent1"/>
              </a:solidFill>
              <a:ln>
                <a:noFill/>
              </a:ln>
            </p:spPr>
            <p:txBody>
              <a:bodyPr vert="horz" wrap="square" lIns="0" tIns="0" rIns="0" bIns="0" numCol="1" anchor="ctr" anchorCtr="0" compatLnSpc="1">
                <a:prstTxWarp prst="textNoShape">
                  <a:avLst/>
                </a:prstTxWarp>
              </a:bodyPr>
              <a:lstStyle/>
              <a:p>
                <a:pPr algn="ctr">
                  <a:lnSpc>
                    <a:spcPct val="90000"/>
                  </a:lnSpc>
                </a:pPr>
                <a:r>
                  <a:rPr lang="en-US" sz="800" dirty="0"/>
                  <a:t>    </a:t>
                </a:r>
                <a:r>
                  <a:rPr lang="en-US" sz="800" dirty="0">
                    <a:gradFill>
                      <a:gsLst>
                        <a:gs pos="12500">
                          <a:schemeClr val="bg1"/>
                        </a:gs>
                        <a:gs pos="52000">
                          <a:schemeClr val="bg1"/>
                        </a:gs>
                      </a:gsLst>
                      <a:lin ang="5400000" scaled="0"/>
                    </a:gradFill>
                    <a:latin typeface="Segoe UI Semibold" panose="020B0702040204020203" pitchFamily="34" charset="0"/>
                    <a:cs typeface="Segoe UI Semibold" panose="020B0702040204020203" pitchFamily="34" charset="0"/>
                  </a:rPr>
                  <a:t>Contoso</a:t>
                </a:r>
              </a:p>
            </p:txBody>
          </p:sp>
        </p:grpSp>
      </p:grpSp>
      <p:sp>
        <p:nvSpPr>
          <p:cNvPr id="13" name="Title 5"/>
          <p:cNvSpPr>
            <a:spLocks noGrp="1"/>
          </p:cNvSpPr>
          <p:nvPr>
            <p:ph type="title"/>
          </p:nvPr>
        </p:nvSpPr>
        <p:spPr/>
        <p:txBody>
          <a:bodyPr/>
          <a:lstStyle/>
          <a:p>
            <a:r>
              <a:rPr lang="en-US" dirty="0"/>
              <a:t>Azure Resource Manager (ARM)</a:t>
            </a:r>
          </a:p>
        </p:txBody>
      </p:sp>
      <p:grpSp>
        <p:nvGrpSpPr>
          <p:cNvPr id="263" name="Group 262"/>
          <p:cNvGrpSpPr/>
          <p:nvPr/>
        </p:nvGrpSpPr>
        <p:grpSpPr>
          <a:xfrm>
            <a:off x="5395278" y="5783263"/>
            <a:ext cx="731520" cy="731512"/>
            <a:chOff x="5395278" y="5783263"/>
            <a:chExt cx="731520" cy="731512"/>
          </a:xfrm>
        </p:grpSpPr>
        <p:sp>
          <p:nvSpPr>
            <p:cNvPr id="52" name="Rectangle 51"/>
            <p:cNvSpPr/>
            <p:nvPr/>
          </p:nvSpPr>
          <p:spPr bwMode="auto">
            <a:xfrm>
              <a:off x="539527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34"/>
            <p:cNvSpPr>
              <a:spLocks noEditPoints="1"/>
            </p:cNvSpPr>
            <p:nvPr/>
          </p:nvSpPr>
          <p:spPr bwMode="auto">
            <a:xfrm>
              <a:off x="5514593" y="5902476"/>
              <a:ext cx="492890" cy="493086"/>
            </a:xfrm>
            <a:custGeom>
              <a:avLst/>
              <a:gdLst>
                <a:gd name="T0" fmla="*/ 1054 w 2120"/>
                <a:gd name="T1" fmla="*/ 0 h 2120"/>
                <a:gd name="T2" fmla="*/ 0 w 2120"/>
                <a:gd name="T3" fmla="*/ 1066 h 2120"/>
                <a:gd name="T4" fmla="*/ 1060 w 2120"/>
                <a:gd name="T5" fmla="*/ 2120 h 2120"/>
                <a:gd name="T6" fmla="*/ 1706 w 2120"/>
                <a:gd name="T7" fmla="*/ 1901 h 2120"/>
                <a:gd name="T8" fmla="*/ 1895 w 2120"/>
                <a:gd name="T9" fmla="*/ 415 h 2120"/>
                <a:gd name="T10" fmla="*/ 1724 w 2120"/>
                <a:gd name="T11" fmla="*/ 1279 h 2120"/>
                <a:gd name="T12" fmla="*/ 1795 w 2120"/>
                <a:gd name="T13" fmla="*/ 1593 h 2120"/>
                <a:gd name="T14" fmla="*/ 1161 w 2120"/>
                <a:gd name="T15" fmla="*/ 1961 h 2120"/>
                <a:gd name="T16" fmla="*/ 960 w 2120"/>
                <a:gd name="T17" fmla="*/ 1807 h 2120"/>
                <a:gd name="T18" fmla="*/ 456 w 2120"/>
                <a:gd name="T19" fmla="*/ 1741 h 2120"/>
                <a:gd name="T20" fmla="*/ 723 w 2120"/>
                <a:gd name="T21" fmla="*/ 1706 h 2120"/>
                <a:gd name="T22" fmla="*/ 462 w 2120"/>
                <a:gd name="T23" fmla="*/ 1647 h 2120"/>
                <a:gd name="T24" fmla="*/ 344 w 2120"/>
                <a:gd name="T25" fmla="*/ 1617 h 2120"/>
                <a:gd name="T26" fmla="*/ 255 w 2120"/>
                <a:gd name="T27" fmla="*/ 652 h 2120"/>
                <a:gd name="T28" fmla="*/ 622 w 2120"/>
                <a:gd name="T29" fmla="*/ 616 h 2120"/>
                <a:gd name="T30" fmla="*/ 486 w 2120"/>
                <a:gd name="T31" fmla="*/ 509 h 2120"/>
                <a:gd name="T32" fmla="*/ 503 w 2120"/>
                <a:gd name="T33" fmla="*/ 344 h 2120"/>
                <a:gd name="T34" fmla="*/ 865 w 2120"/>
                <a:gd name="T35" fmla="*/ 403 h 2120"/>
                <a:gd name="T36" fmla="*/ 1108 w 2120"/>
                <a:gd name="T37" fmla="*/ 160 h 2120"/>
                <a:gd name="T38" fmla="*/ 1801 w 2120"/>
                <a:gd name="T39" fmla="*/ 545 h 2120"/>
                <a:gd name="T40" fmla="*/ 1753 w 2120"/>
                <a:gd name="T41" fmla="*/ 954 h 2120"/>
                <a:gd name="T42" fmla="*/ 1966 w 2120"/>
                <a:gd name="T43" fmla="*/ 1060 h 2120"/>
                <a:gd name="T44" fmla="*/ 1759 w 2120"/>
                <a:gd name="T45" fmla="*/ 1244 h 2120"/>
                <a:gd name="T46" fmla="*/ 1089 w 2120"/>
                <a:gd name="T47" fmla="*/ 1453 h 2120"/>
                <a:gd name="T48" fmla="*/ 1398 w 2120"/>
                <a:gd name="T49" fmla="*/ 1345 h 2120"/>
                <a:gd name="T50" fmla="*/ 1404 w 2120"/>
                <a:gd name="T51" fmla="*/ 1237 h 2120"/>
                <a:gd name="T52" fmla="*/ 1339 w 2120"/>
                <a:gd name="T53" fmla="*/ 1273 h 2120"/>
                <a:gd name="T54" fmla="*/ 1062 w 2120"/>
                <a:gd name="T55" fmla="*/ 662 h 2120"/>
                <a:gd name="T56" fmla="*/ 1347 w 2120"/>
                <a:gd name="T57" fmla="*/ 955 h 2120"/>
                <a:gd name="T58" fmla="*/ 1442 w 2120"/>
                <a:gd name="T59" fmla="*/ 925 h 2120"/>
                <a:gd name="T60" fmla="*/ 1407 w 2120"/>
                <a:gd name="T61" fmla="*/ 883 h 2120"/>
                <a:gd name="T62" fmla="*/ 865 w 2120"/>
                <a:gd name="T63" fmla="*/ 849 h 2120"/>
                <a:gd name="T64" fmla="*/ 771 w 2120"/>
                <a:gd name="T65" fmla="*/ 837 h 2120"/>
                <a:gd name="T66" fmla="*/ 806 w 2120"/>
                <a:gd name="T67" fmla="*/ 1387 h 2120"/>
                <a:gd name="T68" fmla="*/ 859 w 2120"/>
                <a:gd name="T69" fmla="*/ 979 h 2120"/>
                <a:gd name="T70" fmla="*/ 1021 w 2120"/>
                <a:gd name="T71" fmla="*/ 1506 h 2120"/>
                <a:gd name="T72" fmla="*/ 836 w 2120"/>
                <a:gd name="T73" fmla="*/ 1482 h 2120"/>
                <a:gd name="T74" fmla="*/ 913 w 2120"/>
                <a:gd name="T75" fmla="*/ 1720 h 2120"/>
                <a:gd name="T76" fmla="*/ 1021 w 2120"/>
                <a:gd name="T77" fmla="*/ 1506 h 2120"/>
                <a:gd name="T78" fmla="*/ 1584 w 2120"/>
                <a:gd name="T79" fmla="*/ 972 h 2120"/>
                <a:gd name="T80" fmla="*/ 1482 w 2120"/>
                <a:gd name="T81" fmla="*/ 1186 h 2120"/>
                <a:gd name="T82" fmla="*/ 1668 w 2120"/>
                <a:gd name="T83" fmla="*/ 1210 h 2120"/>
                <a:gd name="T84" fmla="*/ 846 w 2120"/>
                <a:gd name="T85" fmla="*/ 752 h 2120"/>
                <a:gd name="T86" fmla="*/ 947 w 2120"/>
                <a:gd name="T87" fmla="*/ 548 h 2120"/>
                <a:gd name="T88" fmla="*/ 769 w 2120"/>
                <a:gd name="T89" fmla="*/ 524 h 2120"/>
                <a:gd name="T90" fmla="*/ 846 w 2120"/>
                <a:gd name="T91" fmla="*/ 75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0" h="2120">
                  <a:moveTo>
                    <a:pt x="1895" y="415"/>
                  </a:moveTo>
                  <a:cubicBezTo>
                    <a:pt x="1688" y="142"/>
                    <a:pt x="1374" y="0"/>
                    <a:pt x="1054" y="0"/>
                  </a:cubicBezTo>
                  <a:cubicBezTo>
                    <a:pt x="829" y="0"/>
                    <a:pt x="604" y="77"/>
                    <a:pt x="409" y="225"/>
                  </a:cubicBezTo>
                  <a:cubicBezTo>
                    <a:pt x="136" y="432"/>
                    <a:pt x="0" y="746"/>
                    <a:pt x="0" y="1066"/>
                  </a:cubicBezTo>
                  <a:cubicBezTo>
                    <a:pt x="0" y="1291"/>
                    <a:pt x="71" y="1516"/>
                    <a:pt x="219" y="1712"/>
                  </a:cubicBezTo>
                  <a:cubicBezTo>
                    <a:pt x="426" y="1984"/>
                    <a:pt x="740" y="2120"/>
                    <a:pt x="1060" y="2120"/>
                  </a:cubicBezTo>
                  <a:cubicBezTo>
                    <a:pt x="1060" y="2120"/>
                    <a:pt x="1060" y="2120"/>
                    <a:pt x="1060" y="2120"/>
                  </a:cubicBezTo>
                  <a:cubicBezTo>
                    <a:pt x="1285" y="2120"/>
                    <a:pt x="1516" y="2049"/>
                    <a:pt x="1706" y="1901"/>
                  </a:cubicBezTo>
                  <a:cubicBezTo>
                    <a:pt x="1978" y="1694"/>
                    <a:pt x="2120" y="1380"/>
                    <a:pt x="2120" y="1060"/>
                  </a:cubicBezTo>
                  <a:cubicBezTo>
                    <a:pt x="2120" y="835"/>
                    <a:pt x="2043" y="604"/>
                    <a:pt x="1895" y="415"/>
                  </a:cubicBezTo>
                  <a:close/>
                  <a:moveTo>
                    <a:pt x="1759" y="1244"/>
                  </a:moveTo>
                  <a:cubicBezTo>
                    <a:pt x="1747" y="1256"/>
                    <a:pt x="1735" y="1268"/>
                    <a:pt x="1724" y="1279"/>
                  </a:cubicBezTo>
                  <a:cubicBezTo>
                    <a:pt x="1712" y="1291"/>
                    <a:pt x="1694" y="1297"/>
                    <a:pt x="1682" y="1303"/>
                  </a:cubicBezTo>
                  <a:cubicBezTo>
                    <a:pt x="1747" y="1404"/>
                    <a:pt x="1789" y="1504"/>
                    <a:pt x="1795" y="1593"/>
                  </a:cubicBezTo>
                  <a:cubicBezTo>
                    <a:pt x="1741" y="1658"/>
                    <a:pt x="1682" y="1724"/>
                    <a:pt x="1611" y="1777"/>
                  </a:cubicBezTo>
                  <a:cubicBezTo>
                    <a:pt x="1475" y="1884"/>
                    <a:pt x="1321" y="1943"/>
                    <a:pt x="1161" y="1961"/>
                  </a:cubicBezTo>
                  <a:cubicBezTo>
                    <a:pt x="1119" y="1901"/>
                    <a:pt x="1078" y="1836"/>
                    <a:pt x="1042" y="1771"/>
                  </a:cubicBezTo>
                  <a:cubicBezTo>
                    <a:pt x="1019" y="1789"/>
                    <a:pt x="989" y="1801"/>
                    <a:pt x="960" y="1807"/>
                  </a:cubicBezTo>
                  <a:cubicBezTo>
                    <a:pt x="983" y="1860"/>
                    <a:pt x="1019" y="1919"/>
                    <a:pt x="1048" y="1966"/>
                  </a:cubicBezTo>
                  <a:cubicBezTo>
                    <a:pt x="835" y="1966"/>
                    <a:pt x="622" y="1889"/>
                    <a:pt x="456" y="1741"/>
                  </a:cubicBezTo>
                  <a:cubicBezTo>
                    <a:pt x="462" y="1741"/>
                    <a:pt x="462" y="1741"/>
                    <a:pt x="462" y="1741"/>
                  </a:cubicBezTo>
                  <a:cubicBezTo>
                    <a:pt x="545" y="1741"/>
                    <a:pt x="634" y="1724"/>
                    <a:pt x="723" y="1706"/>
                  </a:cubicBezTo>
                  <a:cubicBezTo>
                    <a:pt x="705" y="1676"/>
                    <a:pt x="693" y="1647"/>
                    <a:pt x="693" y="1611"/>
                  </a:cubicBezTo>
                  <a:cubicBezTo>
                    <a:pt x="610" y="1635"/>
                    <a:pt x="533" y="1647"/>
                    <a:pt x="462" y="1647"/>
                  </a:cubicBezTo>
                  <a:cubicBezTo>
                    <a:pt x="426" y="1647"/>
                    <a:pt x="391" y="1641"/>
                    <a:pt x="355" y="1635"/>
                  </a:cubicBezTo>
                  <a:cubicBezTo>
                    <a:pt x="349" y="1629"/>
                    <a:pt x="344" y="1623"/>
                    <a:pt x="344" y="1617"/>
                  </a:cubicBezTo>
                  <a:cubicBezTo>
                    <a:pt x="213" y="1451"/>
                    <a:pt x="154" y="1256"/>
                    <a:pt x="154" y="1066"/>
                  </a:cubicBezTo>
                  <a:cubicBezTo>
                    <a:pt x="154" y="918"/>
                    <a:pt x="184" y="776"/>
                    <a:pt x="255" y="652"/>
                  </a:cubicBezTo>
                  <a:cubicBezTo>
                    <a:pt x="320" y="616"/>
                    <a:pt x="403" y="604"/>
                    <a:pt x="486" y="604"/>
                  </a:cubicBezTo>
                  <a:cubicBezTo>
                    <a:pt x="533" y="604"/>
                    <a:pt x="575" y="610"/>
                    <a:pt x="622" y="616"/>
                  </a:cubicBezTo>
                  <a:cubicBezTo>
                    <a:pt x="622" y="586"/>
                    <a:pt x="634" y="551"/>
                    <a:pt x="646" y="521"/>
                  </a:cubicBezTo>
                  <a:cubicBezTo>
                    <a:pt x="592" y="515"/>
                    <a:pt x="539" y="509"/>
                    <a:pt x="486" y="509"/>
                  </a:cubicBezTo>
                  <a:cubicBezTo>
                    <a:pt x="432" y="509"/>
                    <a:pt x="379" y="515"/>
                    <a:pt x="326" y="527"/>
                  </a:cubicBezTo>
                  <a:cubicBezTo>
                    <a:pt x="379" y="462"/>
                    <a:pt x="432" y="397"/>
                    <a:pt x="503" y="344"/>
                  </a:cubicBezTo>
                  <a:cubicBezTo>
                    <a:pt x="652" y="231"/>
                    <a:pt x="817" y="172"/>
                    <a:pt x="989" y="160"/>
                  </a:cubicBezTo>
                  <a:cubicBezTo>
                    <a:pt x="942" y="237"/>
                    <a:pt x="900" y="314"/>
                    <a:pt x="865" y="403"/>
                  </a:cubicBezTo>
                  <a:cubicBezTo>
                    <a:pt x="900" y="403"/>
                    <a:pt x="930" y="415"/>
                    <a:pt x="960" y="426"/>
                  </a:cubicBezTo>
                  <a:cubicBezTo>
                    <a:pt x="995" y="332"/>
                    <a:pt x="1048" y="237"/>
                    <a:pt x="1108" y="160"/>
                  </a:cubicBezTo>
                  <a:cubicBezTo>
                    <a:pt x="1362" y="172"/>
                    <a:pt x="1605" y="290"/>
                    <a:pt x="1777" y="509"/>
                  </a:cubicBezTo>
                  <a:cubicBezTo>
                    <a:pt x="1783" y="521"/>
                    <a:pt x="1795" y="533"/>
                    <a:pt x="1801" y="545"/>
                  </a:cubicBezTo>
                  <a:cubicBezTo>
                    <a:pt x="1795" y="657"/>
                    <a:pt x="1753" y="782"/>
                    <a:pt x="1676" y="900"/>
                  </a:cubicBezTo>
                  <a:cubicBezTo>
                    <a:pt x="1706" y="912"/>
                    <a:pt x="1730" y="930"/>
                    <a:pt x="1753" y="954"/>
                  </a:cubicBezTo>
                  <a:cubicBezTo>
                    <a:pt x="1812" y="865"/>
                    <a:pt x="1854" y="770"/>
                    <a:pt x="1878" y="675"/>
                  </a:cubicBezTo>
                  <a:cubicBezTo>
                    <a:pt x="1937" y="800"/>
                    <a:pt x="1966" y="930"/>
                    <a:pt x="1966" y="1060"/>
                  </a:cubicBezTo>
                  <a:cubicBezTo>
                    <a:pt x="1966" y="1202"/>
                    <a:pt x="1931" y="1345"/>
                    <a:pt x="1866" y="1469"/>
                  </a:cubicBezTo>
                  <a:cubicBezTo>
                    <a:pt x="1848" y="1392"/>
                    <a:pt x="1806" y="1321"/>
                    <a:pt x="1759" y="1244"/>
                  </a:cubicBezTo>
                  <a:close/>
                  <a:moveTo>
                    <a:pt x="1089" y="1447"/>
                  </a:moveTo>
                  <a:cubicBezTo>
                    <a:pt x="1089" y="1447"/>
                    <a:pt x="1089" y="1447"/>
                    <a:pt x="1089" y="1453"/>
                  </a:cubicBezTo>
                  <a:cubicBezTo>
                    <a:pt x="1113" y="1477"/>
                    <a:pt x="1125" y="1501"/>
                    <a:pt x="1131" y="1531"/>
                  </a:cubicBezTo>
                  <a:cubicBezTo>
                    <a:pt x="1226" y="1477"/>
                    <a:pt x="1315" y="1417"/>
                    <a:pt x="1398" y="1345"/>
                  </a:cubicBezTo>
                  <a:cubicBezTo>
                    <a:pt x="1422" y="1327"/>
                    <a:pt x="1439" y="1309"/>
                    <a:pt x="1463" y="1291"/>
                  </a:cubicBezTo>
                  <a:cubicBezTo>
                    <a:pt x="1439" y="1279"/>
                    <a:pt x="1422" y="1261"/>
                    <a:pt x="1404" y="1237"/>
                  </a:cubicBezTo>
                  <a:cubicBezTo>
                    <a:pt x="1404" y="1231"/>
                    <a:pt x="1398" y="1231"/>
                    <a:pt x="1398" y="1225"/>
                  </a:cubicBezTo>
                  <a:cubicBezTo>
                    <a:pt x="1374" y="1237"/>
                    <a:pt x="1356" y="1255"/>
                    <a:pt x="1339" y="1273"/>
                  </a:cubicBezTo>
                  <a:cubicBezTo>
                    <a:pt x="1261" y="1339"/>
                    <a:pt x="1173" y="1393"/>
                    <a:pt x="1089" y="1447"/>
                  </a:cubicBezTo>
                  <a:close/>
                  <a:moveTo>
                    <a:pt x="1062" y="662"/>
                  </a:moveTo>
                  <a:cubicBezTo>
                    <a:pt x="1056" y="698"/>
                    <a:pt x="1044" y="728"/>
                    <a:pt x="1026" y="751"/>
                  </a:cubicBezTo>
                  <a:cubicBezTo>
                    <a:pt x="1139" y="811"/>
                    <a:pt x="1252" y="877"/>
                    <a:pt x="1347" y="955"/>
                  </a:cubicBezTo>
                  <a:cubicBezTo>
                    <a:pt x="1365" y="967"/>
                    <a:pt x="1377" y="979"/>
                    <a:pt x="1389" y="990"/>
                  </a:cubicBezTo>
                  <a:cubicBezTo>
                    <a:pt x="1401" y="967"/>
                    <a:pt x="1419" y="943"/>
                    <a:pt x="1442" y="925"/>
                  </a:cubicBezTo>
                  <a:cubicBezTo>
                    <a:pt x="1448" y="925"/>
                    <a:pt x="1448" y="919"/>
                    <a:pt x="1454" y="919"/>
                  </a:cubicBezTo>
                  <a:cubicBezTo>
                    <a:pt x="1436" y="907"/>
                    <a:pt x="1424" y="895"/>
                    <a:pt x="1407" y="883"/>
                  </a:cubicBezTo>
                  <a:cubicBezTo>
                    <a:pt x="1300" y="799"/>
                    <a:pt x="1187" y="722"/>
                    <a:pt x="1062" y="662"/>
                  </a:cubicBezTo>
                  <a:close/>
                  <a:moveTo>
                    <a:pt x="865" y="849"/>
                  </a:moveTo>
                  <a:cubicBezTo>
                    <a:pt x="859" y="849"/>
                    <a:pt x="853" y="849"/>
                    <a:pt x="848" y="849"/>
                  </a:cubicBezTo>
                  <a:cubicBezTo>
                    <a:pt x="818" y="849"/>
                    <a:pt x="795" y="843"/>
                    <a:pt x="771" y="837"/>
                  </a:cubicBezTo>
                  <a:cubicBezTo>
                    <a:pt x="765" y="885"/>
                    <a:pt x="765" y="932"/>
                    <a:pt x="765" y="979"/>
                  </a:cubicBezTo>
                  <a:cubicBezTo>
                    <a:pt x="765" y="1115"/>
                    <a:pt x="777" y="1257"/>
                    <a:pt x="806" y="1387"/>
                  </a:cubicBezTo>
                  <a:cubicBezTo>
                    <a:pt x="836" y="1375"/>
                    <a:pt x="865" y="1363"/>
                    <a:pt x="900" y="1363"/>
                  </a:cubicBezTo>
                  <a:cubicBezTo>
                    <a:pt x="871" y="1239"/>
                    <a:pt x="859" y="1109"/>
                    <a:pt x="859" y="979"/>
                  </a:cubicBezTo>
                  <a:cubicBezTo>
                    <a:pt x="859" y="938"/>
                    <a:pt x="859" y="891"/>
                    <a:pt x="865" y="849"/>
                  </a:cubicBezTo>
                  <a:close/>
                  <a:moveTo>
                    <a:pt x="1021" y="1506"/>
                  </a:moveTo>
                  <a:cubicBezTo>
                    <a:pt x="991" y="1476"/>
                    <a:pt x="955" y="1459"/>
                    <a:pt x="913" y="1459"/>
                  </a:cubicBezTo>
                  <a:cubicBezTo>
                    <a:pt x="889" y="1459"/>
                    <a:pt x="859" y="1465"/>
                    <a:pt x="836" y="1482"/>
                  </a:cubicBezTo>
                  <a:cubicBezTo>
                    <a:pt x="776" y="1530"/>
                    <a:pt x="770" y="1613"/>
                    <a:pt x="812" y="1666"/>
                  </a:cubicBezTo>
                  <a:cubicBezTo>
                    <a:pt x="836" y="1702"/>
                    <a:pt x="877" y="1720"/>
                    <a:pt x="913" y="1720"/>
                  </a:cubicBezTo>
                  <a:cubicBezTo>
                    <a:pt x="943" y="1720"/>
                    <a:pt x="973" y="1708"/>
                    <a:pt x="997" y="1690"/>
                  </a:cubicBezTo>
                  <a:cubicBezTo>
                    <a:pt x="1051" y="1649"/>
                    <a:pt x="1062" y="1565"/>
                    <a:pt x="1021" y="1506"/>
                  </a:cubicBezTo>
                  <a:close/>
                  <a:moveTo>
                    <a:pt x="1691" y="1026"/>
                  </a:moveTo>
                  <a:cubicBezTo>
                    <a:pt x="1662" y="990"/>
                    <a:pt x="1626" y="972"/>
                    <a:pt x="1584" y="972"/>
                  </a:cubicBezTo>
                  <a:cubicBezTo>
                    <a:pt x="1560" y="972"/>
                    <a:pt x="1530" y="984"/>
                    <a:pt x="1506" y="1002"/>
                  </a:cubicBezTo>
                  <a:cubicBezTo>
                    <a:pt x="1447" y="1044"/>
                    <a:pt x="1441" y="1127"/>
                    <a:pt x="1482" y="1186"/>
                  </a:cubicBezTo>
                  <a:cubicBezTo>
                    <a:pt x="1506" y="1216"/>
                    <a:pt x="1548" y="1234"/>
                    <a:pt x="1584" y="1234"/>
                  </a:cubicBezTo>
                  <a:cubicBezTo>
                    <a:pt x="1614" y="1234"/>
                    <a:pt x="1644" y="1228"/>
                    <a:pt x="1668" y="1210"/>
                  </a:cubicBezTo>
                  <a:cubicBezTo>
                    <a:pt x="1721" y="1162"/>
                    <a:pt x="1733" y="1079"/>
                    <a:pt x="1691" y="1026"/>
                  </a:cubicBezTo>
                  <a:close/>
                  <a:moveTo>
                    <a:pt x="846" y="752"/>
                  </a:moveTo>
                  <a:cubicBezTo>
                    <a:pt x="876" y="752"/>
                    <a:pt x="906" y="746"/>
                    <a:pt x="930" y="729"/>
                  </a:cubicBezTo>
                  <a:cubicBezTo>
                    <a:pt x="983" y="682"/>
                    <a:pt x="995" y="600"/>
                    <a:pt x="947" y="548"/>
                  </a:cubicBezTo>
                  <a:cubicBezTo>
                    <a:pt x="924" y="513"/>
                    <a:pt x="888" y="495"/>
                    <a:pt x="846" y="495"/>
                  </a:cubicBezTo>
                  <a:cubicBezTo>
                    <a:pt x="817" y="495"/>
                    <a:pt x="793" y="507"/>
                    <a:pt x="769" y="524"/>
                  </a:cubicBezTo>
                  <a:cubicBezTo>
                    <a:pt x="710" y="565"/>
                    <a:pt x="698" y="647"/>
                    <a:pt x="745" y="705"/>
                  </a:cubicBezTo>
                  <a:cubicBezTo>
                    <a:pt x="769" y="734"/>
                    <a:pt x="805" y="752"/>
                    <a:pt x="846" y="7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2" name="Group 261"/>
          <p:cNvGrpSpPr/>
          <p:nvPr/>
        </p:nvGrpSpPr>
        <p:grpSpPr>
          <a:xfrm>
            <a:off x="6203002" y="5783263"/>
            <a:ext cx="731520" cy="731512"/>
            <a:chOff x="6203002" y="5783263"/>
            <a:chExt cx="731520" cy="731512"/>
          </a:xfrm>
        </p:grpSpPr>
        <p:sp>
          <p:nvSpPr>
            <p:cNvPr id="53" name="Rectangle 52"/>
            <p:cNvSpPr/>
            <p:nvPr/>
          </p:nvSpPr>
          <p:spPr bwMode="auto">
            <a:xfrm>
              <a:off x="6203002"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1" name="Group 260"/>
            <p:cNvGrpSpPr/>
            <p:nvPr/>
          </p:nvGrpSpPr>
          <p:grpSpPr>
            <a:xfrm>
              <a:off x="6284196" y="5913394"/>
              <a:ext cx="569133" cy="471250"/>
              <a:chOff x="6284196" y="5913394"/>
              <a:chExt cx="569133" cy="471250"/>
            </a:xfrm>
          </p:grpSpPr>
          <p:sp>
            <p:nvSpPr>
              <p:cNvPr id="256" name="Freeform 38"/>
              <p:cNvSpPr>
                <a:spLocks noEditPoints="1"/>
              </p:cNvSpPr>
              <p:nvPr/>
            </p:nvSpPr>
            <p:spPr bwMode="auto">
              <a:xfrm>
                <a:off x="6467649" y="5967288"/>
                <a:ext cx="202227" cy="230113"/>
              </a:xfrm>
              <a:custGeom>
                <a:avLst/>
                <a:gdLst>
                  <a:gd name="T0" fmla="*/ 1516 w 2879"/>
                  <a:gd name="T1" fmla="*/ 1705 h 3276"/>
                  <a:gd name="T2" fmla="*/ 1513 w 2879"/>
                  <a:gd name="T3" fmla="*/ 3276 h 3276"/>
                  <a:gd name="T4" fmla="*/ 2877 w 2879"/>
                  <a:gd name="T5" fmla="*/ 2491 h 3276"/>
                  <a:gd name="T6" fmla="*/ 2879 w 2879"/>
                  <a:gd name="T7" fmla="*/ 919 h 3276"/>
                  <a:gd name="T8" fmla="*/ 1516 w 2879"/>
                  <a:gd name="T9" fmla="*/ 1705 h 3276"/>
                  <a:gd name="T10" fmla="*/ 0 w 2879"/>
                  <a:gd name="T11" fmla="*/ 2488 h 3276"/>
                  <a:gd name="T12" fmla="*/ 1362 w 2879"/>
                  <a:gd name="T13" fmla="*/ 3276 h 3276"/>
                  <a:gd name="T14" fmla="*/ 1364 w 2879"/>
                  <a:gd name="T15" fmla="*/ 1707 h 3276"/>
                  <a:gd name="T16" fmla="*/ 2 w 2879"/>
                  <a:gd name="T17" fmla="*/ 919 h 3276"/>
                  <a:gd name="T18" fmla="*/ 0 w 2879"/>
                  <a:gd name="T19" fmla="*/ 2488 h 3276"/>
                  <a:gd name="T20" fmla="*/ 1442 w 2879"/>
                  <a:gd name="T21" fmla="*/ 0 h 3276"/>
                  <a:gd name="T22" fmla="*/ 78 w 2879"/>
                  <a:gd name="T23" fmla="*/ 786 h 3276"/>
                  <a:gd name="T24" fmla="*/ 1440 w 2879"/>
                  <a:gd name="T25" fmla="*/ 1572 h 3276"/>
                  <a:gd name="T26" fmla="*/ 2804 w 2879"/>
                  <a:gd name="T27" fmla="*/ 788 h 3276"/>
                  <a:gd name="T28" fmla="*/ 1442 w 2879"/>
                  <a:gd name="T29" fmla="*/ 0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79" h="3276">
                    <a:moveTo>
                      <a:pt x="1516" y="1705"/>
                    </a:moveTo>
                    <a:lnTo>
                      <a:pt x="1513" y="3276"/>
                    </a:lnTo>
                    <a:lnTo>
                      <a:pt x="2877" y="2491"/>
                    </a:lnTo>
                    <a:lnTo>
                      <a:pt x="2879" y="919"/>
                    </a:lnTo>
                    <a:lnTo>
                      <a:pt x="1516" y="1705"/>
                    </a:lnTo>
                    <a:close/>
                    <a:moveTo>
                      <a:pt x="0" y="2488"/>
                    </a:moveTo>
                    <a:lnTo>
                      <a:pt x="1362" y="3276"/>
                    </a:lnTo>
                    <a:lnTo>
                      <a:pt x="1364" y="1707"/>
                    </a:lnTo>
                    <a:lnTo>
                      <a:pt x="2" y="919"/>
                    </a:lnTo>
                    <a:lnTo>
                      <a:pt x="0" y="2488"/>
                    </a:lnTo>
                    <a:close/>
                    <a:moveTo>
                      <a:pt x="1442" y="0"/>
                    </a:moveTo>
                    <a:lnTo>
                      <a:pt x="78" y="786"/>
                    </a:lnTo>
                    <a:lnTo>
                      <a:pt x="1440" y="1572"/>
                    </a:lnTo>
                    <a:lnTo>
                      <a:pt x="2804" y="788"/>
                    </a:lnTo>
                    <a:lnTo>
                      <a:pt x="144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42"/>
              <p:cNvSpPr>
                <a:spLocks noEditPoints="1"/>
              </p:cNvSpPr>
              <p:nvPr/>
            </p:nvSpPr>
            <p:spPr bwMode="auto">
              <a:xfrm>
                <a:off x="6284196" y="5913394"/>
                <a:ext cx="569133" cy="471250"/>
              </a:xfrm>
              <a:custGeom>
                <a:avLst/>
                <a:gdLst>
                  <a:gd name="T0" fmla="*/ 1197 w 1907"/>
                  <a:gd name="T1" fmla="*/ 1489 h 1579"/>
                  <a:gd name="T2" fmla="*/ 1173 w 1907"/>
                  <a:gd name="T3" fmla="*/ 1460 h 1579"/>
                  <a:gd name="T4" fmla="*/ 1168 w 1907"/>
                  <a:gd name="T5" fmla="*/ 1360 h 1579"/>
                  <a:gd name="T6" fmla="*/ 1011 w 1907"/>
                  <a:gd name="T7" fmla="*/ 1360 h 1579"/>
                  <a:gd name="T8" fmla="*/ 906 w 1907"/>
                  <a:gd name="T9" fmla="*/ 1360 h 1579"/>
                  <a:gd name="T10" fmla="*/ 744 w 1907"/>
                  <a:gd name="T11" fmla="*/ 1360 h 1579"/>
                  <a:gd name="T12" fmla="*/ 739 w 1907"/>
                  <a:gd name="T13" fmla="*/ 1460 h 1579"/>
                  <a:gd name="T14" fmla="*/ 715 w 1907"/>
                  <a:gd name="T15" fmla="*/ 1489 h 1579"/>
                  <a:gd name="T16" fmla="*/ 630 w 1907"/>
                  <a:gd name="T17" fmla="*/ 1565 h 1579"/>
                  <a:gd name="T18" fmla="*/ 644 w 1907"/>
                  <a:gd name="T19" fmla="*/ 1579 h 1579"/>
                  <a:gd name="T20" fmla="*/ 906 w 1907"/>
                  <a:gd name="T21" fmla="*/ 1579 h 1579"/>
                  <a:gd name="T22" fmla="*/ 1011 w 1907"/>
                  <a:gd name="T23" fmla="*/ 1579 h 1579"/>
                  <a:gd name="T24" fmla="*/ 1268 w 1907"/>
                  <a:gd name="T25" fmla="*/ 1579 h 1579"/>
                  <a:gd name="T26" fmla="*/ 1283 w 1907"/>
                  <a:gd name="T27" fmla="*/ 1565 h 1579"/>
                  <a:gd name="T28" fmla="*/ 1197 w 1907"/>
                  <a:gd name="T29" fmla="*/ 1489 h 1579"/>
                  <a:gd name="T30" fmla="*/ 1197 w 1907"/>
                  <a:gd name="T31" fmla="*/ 1489 h 1579"/>
                  <a:gd name="T32" fmla="*/ 1850 w 1907"/>
                  <a:gd name="T33" fmla="*/ 0 h 1579"/>
                  <a:gd name="T34" fmla="*/ 57 w 1907"/>
                  <a:gd name="T35" fmla="*/ 0 h 1579"/>
                  <a:gd name="T36" fmla="*/ 0 w 1907"/>
                  <a:gd name="T37" fmla="*/ 57 h 1579"/>
                  <a:gd name="T38" fmla="*/ 0 w 1907"/>
                  <a:gd name="T39" fmla="*/ 1264 h 1579"/>
                  <a:gd name="T40" fmla="*/ 57 w 1907"/>
                  <a:gd name="T41" fmla="*/ 1321 h 1579"/>
                  <a:gd name="T42" fmla="*/ 1850 w 1907"/>
                  <a:gd name="T43" fmla="*/ 1321 h 1579"/>
                  <a:gd name="T44" fmla="*/ 1907 w 1907"/>
                  <a:gd name="T45" fmla="*/ 1264 h 1579"/>
                  <a:gd name="T46" fmla="*/ 1907 w 1907"/>
                  <a:gd name="T47" fmla="*/ 57 h 1579"/>
                  <a:gd name="T48" fmla="*/ 1850 w 1907"/>
                  <a:gd name="T49" fmla="*/ 0 h 1579"/>
                  <a:gd name="T50" fmla="*/ 1817 w 1907"/>
                  <a:gd name="T51" fmla="*/ 1083 h 1579"/>
                  <a:gd name="T52" fmla="*/ 91 w 1907"/>
                  <a:gd name="T53" fmla="*/ 1083 h 1579"/>
                  <a:gd name="T54" fmla="*/ 91 w 1907"/>
                  <a:gd name="T55" fmla="*/ 95 h 1579"/>
                  <a:gd name="T56" fmla="*/ 1817 w 1907"/>
                  <a:gd name="T57" fmla="*/ 95 h 1579"/>
                  <a:gd name="T58" fmla="*/ 1817 w 1907"/>
                  <a:gd name="T59" fmla="*/ 1083 h 1579"/>
                  <a:gd name="T60" fmla="*/ 1817 w 1907"/>
                  <a:gd name="T61" fmla="*/ 1083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7" h="1579">
                    <a:moveTo>
                      <a:pt x="1197" y="1489"/>
                    </a:moveTo>
                    <a:cubicBezTo>
                      <a:pt x="1197" y="1489"/>
                      <a:pt x="1178" y="1469"/>
                      <a:pt x="1173" y="1460"/>
                    </a:cubicBezTo>
                    <a:cubicBezTo>
                      <a:pt x="1168" y="1441"/>
                      <a:pt x="1168" y="1384"/>
                      <a:pt x="1168" y="1360"/>
                    </a:cubicBezTo>
                    <a:cubicBezTo>
                      <a:pt x="1011" y="1360"/>
                      <a:pt x="1011" y="1360"/>
                      <a:pt x="1011" y="1360"/>
                    </a:cubicBezTo>
                    <a:cubicBezTo>
                      <a:pt x="906" y="1360"/>
                      <a:pt x="906" y="1360"/>
                      <a:pt x="906" y="1360"/>
                    </a:cubicBezTo>
                    <a:cubicBezTo>
                      <a:pt x="744" y="1360"/>
                      <a:pt x="744" y="1360"/>
                      <a:pt x="744" y="1360"/>
                    </a:cubicBezTo>
                    <a:cubicBezTo>
                      <a:pt x="744" y="1384"/>
                      <a:pt x="749" y="1441"/>
                      <a:pt x="739" y="1460"/>
                    </a:cubicBezTo>
                    <a:cubicBezTo>
                      <a:pt x="734" y="1469"/>
                      <a:pt x="715" y="1489"/>
                      <a:pt x="715" y="1489"/>
                    </a:cubicBezTo>
                    <a:cubicBezTo>
                      <a:pt x="630" y="1565"/>
                      <a:pt x="630" y="1565"/>
                      <a:pt x="630" y="1565"/>
                    </a:cubicBezTo>
                    <a:cubicBezTo>
                      <a:pt x="630" y="1574"/>
                      <a:pt x="639" y="1579"/>
                      <a:pt x="644" y="1579"/>
                    </a:cubicBezTo>
                    <a:cubicBezTo>
                      <a:pt x="906" y="1579"/>
                      <a:pt x="906" y="1579"/>
                      <a:pt x="906" y="1579"/>
                    </a:cubicBezTo>
                    <a:cubicBezTo>
                      <a:pt x="1011" y="1579"/>
                      <a:pt x="1011" y="1579"/>
                      <a:pt x="1011" y="1579"/>
                    </a:cubicBezTo>
                    <a:cubicBezTo>
                      <a:pt x="1268" y="1579"/>
                      <a:pt x="1268" y="1579"/>
                      <a:pt x="1268" y="1579"/>
                    </a:cubicBezTo>
                    <a:cubicBezTo>
                      <a:pt x="1273" y="1579"/>
                      <a:pt x="1283" y="1574"/>
                      <a:pt x="1283" y="1565"/>
                    </a:cubicBezTo>
                    <a:cubicBezTo>
                      <a:pt x="1197" y="1489"/>
                      <a:pt x="1197" y="1489"/>
                      <a:pt x="1197" y="1489"/>
                    </a:cubicBezTo>
                    <a:cubicBezTo>
                      <a:pt x="1197" y="1489"/>
                      <a:pt x="1197" y="1489"/>
                      <a:pt x="1197" y="1489"/>
                    </a:cubicBezTo>
                    <a:close/>
                    <a:moveTo>
                      <a:pt x="1850" y="0"/>
                    </a:moveTo>
                    <a:cubicBezTo>
                      <a:pt x="57" y="0"/>
                      <a:pt x="57" y="0"/>
                      <a:pt x="57" y="0"/>
                    </a:cubicBezTo>
                    <a:cubicBezTo>
                      <a:pt x="24" y="0"/>
                      <a:pt x="0" y="23"/>
                      <a:pt x="0" y="57"/>
                    </a:cubicBezTo>
                    <a:cubicBezTo>
                      <a:pt x="0" y="1264"/>
                      <a:pt x="0" y="1264"/>
                      <a:pt x="0" y="1264"/>
                    </a:cubicBezTo>
                    <a:cubicBezTo>
                      <a:pt x="0" y="1298"/>
                      <a:pt x="24" y="1321"/>
                      <a:pt x="57" y="1321"/>
                    </a:cubicBezTo>
                    <a:cubicBezTo>
                      <a:pt x="1850" y="1321"/>
                      <a:pt x="1850" y="1321"/>
                      <a:pt x="1850" y="1321"/>
                    </a:cubicBezTo>
                    <a:cubicBezTo>
                      <a:pt x="1884" y="1321"/>
                      <a:pt x="1907" y="1298"/>
                      <a:pt x="1907" y="1264"/>
                    </a:cubicBezTo>
                    <a:cubicBezTo>
                      <a:pt x="1907" y="57"/>
                      <a:pt x="1907" y="57"/>
                      <a:pt x="1907" y="57"/>
                    </a:cubicBezTo>
                    <a:cubicBezTo>
                      <a:pt x="1907" y="23"/>
                      <a:pt x="1884" y="0"/>
                      <a:pt x="1850" y="0"/>
                    </a:cubicBezTo>
                    <a:close/>
                    <a:moveTo>
                      <a:pt x="1817" y="1083"/>
                    </a:moveTo>
                    <a:cubicBezTo>
                      <a:pt x="91" y="1083"/>
                      <a:pt x="91" y="1083"/>
                      <a:pt x="91" y="1083"/>
                    </a:cubicBezTo>
                    <a:cubicBezTo>
                      <a:pt x="91" y="95"/>
                      <a:pt x="91" y="95"/>
                      <a:pt x="91" y="95"/>
                    </a:cubicBezTo>
                    <a:cubicBezTo>
                      <a:pt x="1817" y="95"/>
                      <a:pt x="1817" y="95"/>
                      <a:pt x="1817" y="95"/>
                    </a:cubicBezTo>
                    <a:cubicBezTo>
                      <a:pt x="1817" y="1083"/>
                      <a:pt x="1817" y="1083"/>
                      <a:pt x="1817" y="1083"/>
                    </a:cubicBezTo>
                    <a:cubicBezTo>
                      <a:pt x="1817" y="1083"/>
                      <a:pt x="1817" y="1083"/>
                      <a:pt x="1817" y="108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7" name="Group 496"/>
          <p:cNvGrpSpPr/>
          <p:nvPr/>
        </p:nvGrpSpPr>
        <p:grpSpPr>
          <a:xfrm>
            <a:off x="7010726" y="5783263"/>
            <a:ext cx="731520" cy="731512"/>
            <a:chOff x="7010726" y="5783263"/>
            <a:chExt cx="731520" cy="731512"/>
          </a:xfrm>
        </p:grpSpPr>
        <p:sp>
          <p:nvSpPr>
            <p:cNvPr id="54" name="Rectangle 53"/>
            <p:cNvSpPr/>
            <p:nvPr/>
          </p:nvSpPr>
          <p:spPr bwMode="auto">
            <a:xfrm>
              <a:off x="7010726"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6" name="Freeform 495"/>
            <p:cNvSpPr/>
            <p:nvPr/>
          </p:nvSpPr>
          <p:spPr bwMode="auto">
            <a:xfrm>
              <a:off x="7126518" y="5899051"/>
              <a:ext cx="499937" cy="499937"/>
            </a:xfrm>
            <a:custGeom>
              <a:avLst/>
              <a:gdLst>
                <a:gd name="connsiteX0" fmla="*/ 3781393 w 4778452"/>
                <a:gd name="connsiteY0" fmla="*/ 3962665 h 4778452"/>
                <a:gd name="connsiteX1" fmla="*/ 3988598 w 4778452"/>
                <a:gd name="connsiteY1" fmla="*/ 4169870 h 4778452"/>
                <a:gd name="connsiteX2" fmla="*/ 3913401 w 4778452"/>
                <a:gd name="connsiteY2" fmla="*/ 4238213 h 4778452"/>
                <a:gd name="connsiteX3" fmla="*/ 2634219 w 4778452"/>
                <a:gd name="connsiteY3" fmla="*/ 4773006 h 4778452"/>
                <a:gd name="connsiteX4" fmla="*/ 2526385 w 4778452"/>
                <a:gd name="connsiteY4" fmla="*/ 4778452 h 4778452"/>
                <a:gd name="connsiteX5" fmla="*/ 2526385 w 4778452"/>
                <a:gd name="connsiteY5" fmla="*/ 4485420 h 4778452"/>
                <a:gd name="connsiteX6" fmla="*/ 2604258 w 4778452"/>
                <a:gd name="connsiteY6" fmla="*/ 4481487 h 4778452"/>
                <a:gd name="connsiteX7" fmla="*/ 3727006 w 4778452"/>
                <a:gd name="connsiteY7" fmla="*/ 4012095 h 4778452"/>
                <a:gd name="connsiteX8" fmla="*/ 997059 w 4778452"/>
                <a:gd name="connsiteY8" fmla="*/ 3962664 h 4778452"/>
                <a:gd name="connsiteX9" fmla="*/ 1051447 w 4778452"/>
                <a:gd name="connsiteY9" fmla="*/ 4012095 h 4778452"/>
                <a:gd name="connsiteX10" fmla="*/ 2174194 w 4778452"/>
                <a:gd name="connsiteY10" fmla="*/ 4481487 h 4778452"/>
                <a:gd name="connsiteX11" fmla="*/ 2252069 w 4778452"/>
                <a:gd name="connsiteY11" fmla="*/ 4485420 h 4778452"/>
                <a:gd name="connsiteX12" fmla="*/ 2252069 w 4778452"/>
                <a:gd name="connsiteY12" fmla="*/ 4778452 h 4778452"/>
                <a:gd name="connsiteX13" fmla="*/ 2144234 w 4778452"/>
                <a:gd name="connsiteY13" fmla="*/ 4773006 h 4778452"/>
                <a:gd name="connsiteX14" fmla="*/ 865051 w 4778452"/>
                <a:gd name="connsiteY14" fmla="*/ 4238213 h 4778452"/>
                <a:gd name="connsiteX15" fmla="*/ 789854 w 4778452"/>
                <a:gd name="connsiteY15" fmla="*/ 4169868 h 4778452"/>
                <a:gd name="connsiteX16" fmla="*/ 4778452 w 4778452"/>
                <a:gd name="connsiteY16" fmla="*/ 2526383 h 4778452"/>
                <a:gd name="connsiteX17" fmla="*/ 4773007 w 4778452"/>
                <a:gd name="connsiteY17" fmla="*/ 2634218 h 4778452"/>
                <a:gd name="connsiteX18" fmla="*/ 4238213 w 4778452"/>
                <a:gd name="connsiteY18" fmla="*/ 3913400 h 4778452"/>
                <a:gd name="connsiteX19" fmla="*/ 4181963 w 4778452"/>
                <a:gd name="connsiteY19" fmla="*/ 3975291 h 4778452"/>
                <a:gd name="connsiteX20" fmla="*/ 3974758 w 4778452"/>
                <a:gd name="connsiteY20" fmla="*/ 3768087 h 4778452"/>
                <a:gd name="connsiteX21" fmla="*/ 4012096 w 4778452"/>
                <a:gd name="connsiteY21" fmla="*/ 3727005 h 4778452"/>
                <a:gd name="connsiteX22" fmla="*/ 4481488 w 4778452"/>
                <a:gd name="connsiteY22" fmla="*/ 2604257 h 4778452"/>
                <a:gd name="connsiteX23" fmla="*/ 4485421 w 4778452"/>
                <a:gd name="connsiteY23" fmla="*/ 2526384 h 4778452"/>
                <a:gd name="connsiteX24" fmla="*/ 0 w 4778452"/>
                <a:gd name="connsiteY24" fmla="*/ 2526383 h 4778452"/>
                <a:gd name="connsiteX25" fmla="*/ 293032 w 4778452"/>
                <a:gd name="connsiteY25" fmla="*/ 2526383 h 4778452"/>
                <a:gd name="connsiteX26" fmla="*/ 296964 w 4778452"/>
                <a:gd name="connsiteY26" fmla="*/ 2604257 h 4778452"/>
                <a:gd name="connsiteX27" fmla="*/ 766357 w 4778452"/>
                <a:gd name="connsiteY27" fmla="*/ 3727005 h 4778452"/>
                <a:gd name="connsiteX28" fmla="*/ 803694 w 4778452"/>
                <a:gd name="connsiteY28" fmla="*/ 3768086 h 4778452"/>
                <a:gd name="connsiteX29" fmla="*/ 596489 w 4778452"/>
                <a:gd name="connsiteY29" fmla="*/ 3975291 h 4778452"/>
                <a:gd name="connsiteX30" fmla="*/ 540239 w 4778452"/>
                <a:gd name="connsiteY30" fmla="*/ 3913400 h 4778452"/>
                <a:gd name="connsiteX31" fmla="*/ 5445 w 4778452"/>
                <a:gd name="connsiteY31" fmla="*/ 2634218 h 4778452"/>
                <a:gd name="connsiteX32" fmla="*/ 3561714 w 4778452"/>
                <a:gd name="connsiteY32" fmla="*/ 1922631 h 4778452"/>
                <a:gd name="connsiteX33" fmla="*/ 4018914 w 4778452"/>
                <a:gd name="connsiteY33" fmla="*/ 2379831 h 4778452"/>
                <a:gd name="connsiteX34" fmla="*/ 3561714 w 4778452"/>
                <a:gd name="connsiteY34" fmla="*/ 2837031 h 4778452"/>
                <a:gd name="connsiteX35" fmla="*/ 3104514 w 4778452"/>
                <a:gd name="connsiteY35" fmla="*/ 2379831 h 4778452"/>
                <a:gd name="connsiteX36" fmla="*/ 3561714 w 4778452"/>
                <a:gd name="connsiteY36" fmla="*/ 1922631 h 4778452"/>
                <a:gd name="connsiteX37" fmla="*/ 2418727 w 4778452"/>
                <a:gd name="connsiteY37" fmla="*/ 1922631 h 4778452"/>
                <a:gd name="connsiteX38" fmla="*/ 2875927 w 4778452"/>
                <a:gd name="connsiteY38" fmla="*/ 2379831 h 4778452"/>
                <a:gd name="connsiteX39" fmla="*/ 2418727 w 4778452"/>
                <a:gd name="connsiteY39" fmla="*/ 2837031 h 4778452"/>
                <a:gd name="connsiteX40" fmla="*/ 1961527 w 4778452"/>
                <a:gd name="connsiteY40" fmla="*/ 2379831 h 4778452"/>
                <a:gd name="connsiteX41" fmla="*/ 2418727 w 4778452"/>
                <a:gd name="connsiteY41" fmla="*/ 1922631 h 4778452"/>
                <a:gd name="connsiteX42" fmla="*/ 1275739 w 4778452"/>
                <a:gd name="connsiteY42" fmla="*/ 1922631 h 4778452"/>
                <a:gd name="connsiteX43" fmla="*/ 1732939 w 4778452"/>
                <a:gd name="connsiteY43" fmla="*/ 2379831 h 4778452"/>
                <a:gd name="connsiteX44" fmla="*/ 1275739 w 4778452"/>
                <a:gd name="connsiteY44" fmla="*/ 2837031 h 4778452"/>
                <a:gd name="connsiteX45" fmla="*/ 818539 w 4778452"/>
                <a:gd name="connsiteY45" fmla="*/ 2379831 h 4778452"/>
                <a:gd name="connsiteX46" fmla="*/ 1275739 w 4778452"/>
                <a:gd name="connsiteY46" fmla="*/ 1922631 h 4778452"/>
                <a:gd name="connsiteX47" fmla="*/ 608582 w 4778452"/>
                <a:gd name="connsiteY47" fmla="*/ 789854 h 4778452"/>
                <a:gd name="connsiteX48" fmla="*/ 815787 w 4778452"/>
                <a:gd name="connsiteY48" fmla="*/ 997059 h 4778452"/>
                <a:gd name="connsiteX49" fmla="*/ 766357 w 4778452"/>
                <a:gd name="connsiteY49" fmla="*/ 1051446 h 4778452"/>
                <a:gd name="connsiteX50" fmla="*/ 296964 w 4778452"/>
                <a:gd name="connsiteY50" fmla="*/ 2174193 h 4778452"/>
                <a:gd name="connsiteX51" fmla="*/ 293032 w 4778452"/>
                <a:gd name="connsiteY51" fmla="*/ 2252067 h 4778452"/>
                <a:gd name="connsiteX52" fmla="*/ 0 w 4778452"/>
                <a:gd name="connsiteY52" fmla="*/ 2252067 h 4778452"/>
                <a:gd name="connsiteX53" fmla="*/ 5445 w 4778452"/>
                <a:gd name="connsiteY53" fmla="*/ 2144233 h 4778452"/>
                <a:gd name="connsiteX54" fmla="*/ 540239 w 4778452"/>
                <a:gd name="connsiteY54" fmla="*/ 865050 h 4778452"/>
                <a:gd name="connsiteX55" fmla="*/ 4169869 w 4778452"/>
                <a:gd name="connsiteY55" fmla="*/ 789853 h 4778452"/>
                <a:gd name="connsiteX56" fmla="*/ 4238213 w 4778452"/>
                <a:gd name="connsiteY56" fmla="*/ 865050 h 4778452"/>
                <a:gd name="connsiteX57" fmla="*/ 4773007 w 4778452"/>
                <a:gd name="connsiteY57" fmla="*/ 2144233 h 4778452"/>
                <a:gd name="connsiteX58" fmla="*/ 4778452 w 4778452"/>
                <a:gd name="connsiteY58" fmla="*/ 2252067 h 4778452"/>
                <a:gd name="connsiteX59" fmla="*/ 4485421 w 4778452"/>
                <a:gd name="connsiteY59" fmla="*/ 2252067 h 4778452"/>
                <a:gd name="connsiteX60" fmla="*/ 4481488 w 4778452"/>
                <a:gd name="connsiteY60" fmla="*/ 2174193 h 4778452"/>
                <a:gd name="connsiteX61" fmla="*/ 4012096 w 4778452"/>
                <a:gd name="connsiteY61" fmla="*/ 1051446 h 4778452"/>
                <a:gd name="connsiteX62" fmla="*/ 3962665 w 4778452"/>
                <a:gd name="connsiteY62" fmla="*/ 997058 h 4778452"/>
                <a:gd name="connsiteX63" fmla="*/ 2526385 w 4778452"/>
                <a:gd name="connsiteY63" fmla="*/ 0 h 4778452"/>
                <a:gd name="connsiteX64" fmla="*/ 2634219 w 4778452"/>
                <a:gd name="connsiteY64" fmla="*/ 5444 h 4778452"/>
                <a:gd name="connsiteX65" fmla="*/ 3913401 w 4778452"/>
                <a:gd name="connsiteY65" fmla="*/ 540238 h 4778452"/>
                <a:gd name="connsiteX66" fmla="*/ 3975292 w 4778452"/>
                <a:gd name="connsiteY66" fmla="*/ 596488 h 4778452"/>
                <a:gd name="connsiteX67" fmla="*/ 3768087 w 4778452"/>
                <a:gd name="connsiteY67" fmla="*/ 803693 h 4778452"/>
                <a:gd name="connsiteX68" fmla="*/ 3727006 w 4778452"/>
                <a:gd name="connsiteY68" fmla="*/ 766356 h 4778452"/>
                <a:gd name="connsiteX69" fmla="*/ 2604258 w 4778452"/>
                <a:gd name="connsiteY69" fmla="*/ 296963 h 4778452"/>
                <a:gd name="connsiteX70" fmla="*/ 2526385 w 4778452"/>
                <a:gd name="connsiteY70" fmla="*/ 293031 h 4778452"/>
                <a:gd name="connsiteX71" fmla="*/ 2252069 w 4778452"/>
                <a:gd name="connsiteY71" fmla="*/ 0 h 4778452"/>
                <a:gd name="connsiteX72" fmla="*/ 2252068 w 4778452"/>
                <a:gd name="connsiteY72" fmla="*/ 293031 h 4778452"/>
                <a:gd name="connsiteX73" fmla="*/ 2174194 w 4778452"/>
                <a:gd name="connsiteY73" fmla="*/ 296963 h 4778452"/>
                <a:gd name="connsiteX74" fmla="*/ 1051447 w 4778452"/>
                <a:gd name="connsiteY74" fmla="*/ 766356 h 4778452"/>
                <a:gd name="connsiteX75" fmla="*/ 1010365 w 4778452"/>
                <a:gd name="connsiteY75" fmla="*/ 803694 h 4778452"/>
                <a:gd name="connsiteX76" fmla="*/ 803160 w 4778452"/>
                <a:gd name="connsiteY76" fmla="*/ 596489 h 4778452"/>
                <a:gd name="connsiteX77" fmla="*/ 865051 w 4778452"/>
                <a:gd name="connsiteY77" fmla="*/ 540238 h 4778452"/>
                <a:gd name="connsiteX78" fmla="*/ 2144234 w 4778452"/>
                <a:gd name="connsiteY78" fmla="*/ 5444 h 477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78452" h="4778452">
                  <a:moveTo>
                    <a:pt x="3781393" y="3962665"/>
                  </a:moveTo>
                  <a:lnTo>
                    <a:pt x="3988598" y="4169870"/>
                  </a:lnTo>
                  <a:lnTo>
                    <a:pt x="3913401" y="4238213"/>
                  </a:lnTo>
                  <a:cubicBezTo>
                    <a:pt x="3558376" y="4531206"/>
                    <a:pt x="3117528" y="4723923"/>
                    <a:pt x="2634219" y="4773006"/>
                  </a:cubicBezTo>
                  <a:lnTo>
                    <a:pt x="2526385" y="4778452"/>
                  </a:lnTo>
                  <a:lnTo>
                    <a:pt x="2526385" y="4485420"/>
                  </a:lnTo>
                  <a:lnTo>
                    <a:pt x="2604258" y="4481487"/>
                  </a:lnTo>
                  <a:cubicBezTo>
                    <a:pt x="3028462" y="4438407"/>
                    <a:pt x="3415397" y="4269257"/>
                    <a:pt x="3727006" y="4012095"/>
                  </a:cubicBezTo>
                  <a:close/>
                  <a:moveTo>
                    <a:pt x="997059" y="3962664"/>
                  </a:moveTo>
                  <a:lnTo>
                    <a:pt x="1051447" y="4012095"/>
                  </a:lnTo>
                  <a:cubicBezTo>
                    <a:pt x="1363055" y="4269257"/>
                    <a:pt x="1749990" y="4438407"/>
                    <a:pt x="2174194" y="4481487"/>
                  </a:cubicBezTo>
                  <a:lnTo>
                    <a:pt x="2252069" y="4485420"/>
                  </a:lnTo>
                  <a:lnTo>
                    <a:pt x="2252069" y="4778452"/>
                  </a:lnTo>
                  <a:lnTo>
                    <a:pt x="2144234" y="4773006"/>
                  </a:lnTo>
                  <a:cubicBezTo>
                    <a:pt x="1660924" y="4723923"/>
                    <a:pt x="1220076" y="4531206"/>
                    <a:pt x="865051" y="4238213"/>
                  </a:cubicBezTo>
                  <a:lnTo>
                    <a:pt x="789854" y="4169868"/>
                  </a:lnTo>
                  <a:close/>
                  <a:moveTo>
                    <a:pt x="4778452" y="2526383"/>
                  </a:moveTo>
                  <a:lnTo>
                    <a:pt x="4773007" y="2634218"/>
                  </a:lnTo>
                  <a:cubicBezTo>
                    <a:pt x="4723924" y="3117527"/>
                    <a:pt x="4531207" y="3558375"/>
                    <a:pt x="4238213" y="3913400"/>
                  </a:cubicBezTo>
                  <a:lnTo>
                    <a:pt x="4181963" y="3975291"/>
                  </a:lnTo>
                  <a:lnTo>
                    <a:pt x="3974758" y="3768087"/>
                  </a:lnTo>
                  <a:lnTo>
                    <a:pt x="4012096" y="3727005"/>
                  </a:lnTo>
                  <a:cubicBezTo>
                    <a:pt x="4269258" y="3415396"/>
                    <a:pt x="4438408" y="3028461"/>
                    <a:pt x="4481488" y="2604257"/>
                  </a:cubicBezTo>
                  <a:lnTo>
                    <a:pt x="4485421" y="2526384"/>
                  </a:lnTo>
                  <a:close/>
                  <a:moveTo>
                    <a:pt x="0" y="2526383"/>
                  </a:moveTo>
                  <a:lnTo>
                    <a:pt x="293032" y="2526383"/>
                  </a:lnTo>
                  <a:lnTo>
                    <a:pt x="296964" y="2604257"/>
                  </a:lnTo>
                  <a:cubicBezTo>
                    <a:pt x="340045" y="3028461"/>
                    <a:pt x="509194" y="3415396"/>
                    <a:pt x="766357" y="3727005"/>
                  </a:cubicBezTo>
                  <a:lnTo>
                    <a:pt x="803694" y="3768086"/>
                  </a:lnTo>
                  <a:lnTo>
                    <a:pt x="596489" y="3975291"/>
                  </a:lnTo>
                  <a:lnTo>
                    <a:pt x="540239" y="3913400"/>
                  </a:lnTo>
                  <a:cubicBezTo>
                    <a:pt x="247246" y="3558375"/>
                    <a:pt x="54528" y="3117527"/>
                    <a:pt x="5445" y="2634218"/>
                  </a:cubicBezTo>
                  <a:close/>
                  <a:moveTo>
                    <a:pt x="3561714" y="1922631"/>
                  </a:moveTo>
                  <a:cubicBezTo>
                    <a:pt x="3814219" y="1922631"/>
                    <a:pt x="4018914" y="2127326"/>
                    <a:pt x="4018914" y="2379831"/>
                  </a:cubicBezTo>
                  <a:cubicBezTo>
                    <a:pt x="4018914" y="2632336"/>
                    <a:pt x="3814219" y="2837031"/>
                    <a:pt x="3561714" y="2837031"/>
                  </a:cubicBezTo>
                  <a:cubicBezTo>
                    <a:pt x="3309209" y="2837031"/>
                    <a:pt x="3104514" y="2632336"/>
                    <a:pt x="3104514" y="2379831"/>
                  </a:cubicBezTo>
                  <a:cubicBezTo>
                    <a:pt x="3104514" y="2127326"/>
                    <a:pt x="3309209" y="1922631"/>
                    <a:pt x="3561714" y="1922631"/>
                  </a:cubicBezTo>
                  <a:close/>
                  <a:moveTo>
                    <a:pt x="2418727" y="1922631"/>
                  </a:moveTo>
                  <a:cubicBezTo>
                    <a:pt x="2671232" y="1922631"/>
                    <a:pt x="2875927" y="2127326"/>
                    <a:pt x="2875927" y="2379831"/>
                  </a:cubicBezTo>
                  <a:cubicBezTo>
                    <a:pt x="2875927" y="2632336"/>
                    <a:pt x="2671232" y="2837031"/>
                    <a:pt x="2418727" y="2837031"/>
                  </a:cubicBezTo>
                  <a:cubicBezTo>
                    <a:pt x="2166222" y="2837031"/>
                    <a:pt x="1961527" y="2632336"/>
                    <a:pt x="1961527" y="2379831"/>
                  </a:cubicBezTo>
                  <a:cubicBezTo>
                    <a:pt x="1961527" y="2127326"/>
                    <a:pt x="2166222" y="1922631"/>
                    <a:pt x="2418727" y="1922631"/>
                  </a:cubicBezTo>
                  <a:close/>
                  <a:moveTo>
                    <a:pt x="1275739" y="1922631"/>
                  </a:moveTo>
                  <a:cubicBezTo>
                    <a:pt x="1528244" y="1922631"/>
                    <a:pt x="1732939" y="2127326"/>
                    <a:pt x="1732939" y="2379831"/>
                  </a:cubicBezTo>
                  <a:cubicBezTo>
                    <a:pt x="1732939" y="2632336"/>
                    <a:pt x="1528244" y="2837031"/>
                    <a:pt x="1275739" y="2837031"/>
                  </a:cubicBezTo>
                  <a:cubicBezTo>
                    <a:pt x="1023234" y="2837031"/>
                    <a:pt x="818539" y="2632336"/>
                    <a:pt x="818539" y="2379831"/>
                  </a:cubicBezTo>
                  <a:cubicBezTo>
                    <a:pt x="818539" y="2127326"/>
                    <a:pt x="1023234" y="1922631"/>
                    <a:pt x="1275739" y="1922631"/>
                  </a:cubicBezTo>
                  <a:close/>
                  <a:moveTo>
                    <a:pt x="608582" y="789854"/>
                  </a:moveTo>
                  <a:lnTo>
                    <a:pt x="815787" y="997059"/>
                  </a:lnTo>
                  <a:lnTo>
                    <a:pt x="766357" y="1051446"/>
                  </a:lnTo>
                  <a:cubicBezTo>
                    <a:pt x="509194" y="1363054"/>
                    <a:pt x="340045" y="1749989"/>
                    <a:pt x="296964" y="2174193"/>
                  </a:cubicBezTo>
                  <a:lnTo>
                    <a:pt x="293032" y="2252067"/>
                  </a:lnTo>
                  <a:lnTo>
                    <a:pt x="0" y="2252067"/>
                  </a:lnTo>
                  <a:lnTo>
                    <a:pt x="5445" y="2144233"/>
                  </a:lnTo>
                  <a:cubicBezTo>
                    <a:pt x="54528" y="1660923"/>
                    <a:pt x="247246" y="1220076"/>
                    <a:pt x="540239" y="865050"/>
                  </a:cubicBezTo>
                  <a:close/>
                  <a:moveTo>
                    <a:pt x="4169869" y="789853"/>
                  </a:moveTo>
                  <a:lnTo>
                    <a:pt x="4238213" y="865050"/>
                  </a:lnTo>
                  <a:cubicBezTo>
                    <a:pt x="4531207" y="1220076"/>
                    <a:pt x="4723924" y="1660923"/>
                    <a:pt x="4773007" y="2144233"/>
                  </a:cubicBezTo>
                  <a:lnTo>
                    <a:pt x="4778452" y="2252067"/>
                  </a:lnTo>
                  <a:lnTo>
                    <a:pt x="4485421" y="2252067"/>
                  </a:lnTo>
                  <a:lnTo>
                    <a:pt x="4481488" y="2174193"/>
                  </a:lnTo>
                  <a:cubicBezTo>
                    <a:pt x="4438408" y="1749989"/>
                    <a:pt x="4269258" y="1363054"/>
                    <a:pt x="4012096" y="1051446"/>
                  </a:cubicBezTo>
                  <a:lnTo>
                    <a:pt x="3962665" y="997058"/>
                  </a:lnTo>
                  <a:close/>
                  <a:moveTo>
                    <a:pt x="2526385" y="0"/>
                  </a:moveTo>
                  <a:lnTo>
                    <a:pt x="2634219" y="5444"/>
                  </a:lnTo>
                  <a:cubicBezTo>
                    <a:pt x="3117528" y="54527"/>
                    <a:pt x="3558376" y="247245"/>
                    <a:pt x="3913401" y="540238"/>
                  </a:cubicBezTo>
                  <a:lnTo>
                    <a:pt x="3975292" y="596488"/>
                  </a:lnTo>
                  <a:lnTo>
                    <a:pt x="3768087" y="803693"/>
                  </a:lnTo>
                  <a:lnTo>
                    <a:pt x="3727006" y="766356"/>
                  </a:lnTo>
                  <a:cubicBezTo>
                    <a:pt x="3415397" y="509194"/>
                    <a:pt x="3028462" y="340044"/>
                    <a:pt x="2604258" y="296963"/>
                  </a:cubicBezTo>
                  <a:lnTo>
                    <a:pt x="2526385" y="293031"/>
                  </a:lnTo>
                  <a:close/>
                  <a:moveTo>
                    <a:pt x="2252069" y="0"/>
                  </a:moveTo>
                  <a:lnTo>
                    <a:pt x="2252068" y="293031"/>
                  </a:lnTo>
                  <a:lnTo>
                    <a:pt x="2174194" y="296963"/>
                  </a:lnTo>
                  <a:cubicBezTo>
                    <a:pt x="1749990" y="340044"/>
                    <a:pt x="1363055" y="509194"/>
                    <a:pt x="1051447" y="766356"/>
                  </a:cubicBezTo>
                  <a:lnTo>
                    <a:pt x="1010365" y="803694"/>
                  </a:lnTo>
                  <a:lnTo>
                    <a:pt x="803160" y="596489"/>
                  </a:lnTo>
                  <a:lnTo>
                    <a:pt x="865051" y="540238"/>
                  </a:lnTo>
                  <a:cubicBezTo>
                    <a:pt x="1220076" y="247245"/>
                    <a:pt x="1660924" y="54527"/>
                    <a:pt x="2144234" y="544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9" name="Group 78"/>
          <p:cNvGrpSpPr/>
          <p:nvPr/>
        </p:nvGrpSpPr>
        <p:grpSpPr>
          <a:xfrm>
            <a:off x="7818450" y="5783263"/>
            <a:ext cx="731520" cy="731512"/>
            <a:chOff x="7818450" y="5783263"/>
            <a:chExt cx="731520" cy="731512"/>
          </a:xfrm>
        </p:grpSpPr>
        <p:sp>
          <p:nvSpPr>
            <p:cNvPr id="55" name="Rectangle 54"/>
            <p:cNvSpPr/>
            <p:nvPr/>
          </p:nvSpPr>
          <p:spPr bwMode="auto">
            <a:xfrm>
              <a:off x="781845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8" name="Group 77"/>
            <p:cNvGrpSpPr/>
            <p:nvPr/>
          </p:nvGrpSpPr>
          <p:grpSpPr>
            <a:xfrm>
              <a:off x="7880749" y="5896591"/>
              <a:ext cx="606922" cy="504856"/>
              <a:chOff x="4071938" y="-3111500"/>
              <a:chExt cx="1935162" cy="1609725"/>
            </a:xfrm>
          </p:grpSpPr>
          <p:sp>
            <p:nvSpPr>
              <p:cNvPr id="511" name="AutoShape 55"/>
              <p:cNvSpPr>
                <a:spLocks noChangeAspect="1" noChangeArrowheads="1" noTextEdit="1"/>
              </p:cNvSpPr>
              <p:nvPr/>
            </p:nvSpPr>
            <p:spPr bwMode="auto">
              <a:xfrm>
                <a:off x="4071938" y="-3111500"/>
                <a:ext cx="19351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noEditPoints="1"/>
              </p:cNvSpPr>
              <p:nvPr/>
            </p:nvSpPr>
            <p:spPr bwMode="auto">
              <a:xfrm>
                <a:off x="4075113" y="-3108325"/>
                <a:ext cx="1931987" cy="1603375"/>
              </a:xfrm>
              <a:custGeom>
                <a:avLst/>
                <a:gdLst>
                  <a:gd name="T0" fmla="*/ 477 w 512"/>
                  <a:gd name="T1" fmla="*/ 32 h 424"/>
                  <a:gd name="T2" fmla="*/ 416 w 512"/>
                  <a:gd name="T3" fmla="*/ 32 h 424"/>
                  <a:gd name="T4" fmla="*/ 416 w 512"/>
                  <a:gd name="T5" fmla="*/ 12 h 424"/>
                  <a:gd name="T6" fmla="*/ 404 w 512"/>
                  <a:gd name="T7" fmla="*/ 0 h 424"/>
                  <a:gd name="T8" fmla="*/ 396 w 512"/>
                  <a:gd name="T9" fmla="*/ 0 h 424"/>
                  <a:gd name="T10" fmla="*/ 384 w 512"/>
                  <a:gd name="T11" fmla="*/ 12 h 424"/>
                  <a:gd name="T12" fmla="*/ 384 w 512"/>
                  <a:gd name="T13" fmla="*/ 32 h 424"/>
                  <a:gd name="T14" fmla="*/ 128 w 512"/>
                  <a:gd name="T15" fmla="*/ 32 h 424"/>
                  <a:gd name="T16" fmla="*/ 128 w 512"/>
                  <a:gd name="T17" fmla="*/ 12 h 424"/>
                  <a:gd name="T18" fmla="*/ 116 w 512"/>
                  <a:gd name="T19" fmla="*/ 0 h 424"/>
                  <a:gd name="T20" fmla="*/ 108 w 512"/>
                  <a:gd name="T21" fmla="*/ 0 h 424"/>
                  <a:gd name="T22" fmla="*/ 96 w 512"/>
                  <a:gd name="T23" fmla="*/ 12 h 424"/>
                  <a:gd name="T24" fmla="*/ 96 w 512"/>
                  <a:gd name="T25" fmla="*/ 32 h 424"/>
                  <a:gd name="T26" fmla="*/ 35 w 512"/>
                  <a:gd name="T27" fmla="*/ 32 h 424"/>
                  <a:gd name="T28" fmla="*/ 0 w 512"/>
                  <a:gd name="T29" fmla="*/ 67 h 424"/>
                  <a:gd name="T30" fmla="*/ 0 w 512"/>
                  <a:gd name="T31" fmla="*/ 389 h 424"/>
                  <a:gd name="T32" fmla="*/ 35 w 512"/>
                  <a:gd name="T33" fmla="*/ 424 h 424"/>
                  <a:gd name="T34" fmla="*/ 477 w 512"/>
                  <a:gd name="T35" fmla="*/ 424 h 424"/>
                  <a:gd name="T36" fmla="*/ 512 w 512"/>
                  <a:gd name="T37" fmla="*/ 389 h 424"/>
                  <a:gd name="T38" fmla="*/ 512 w 512"/>
                  <a:gd name="T39" fmla="*/ 67 h 424"/>
                  <a:gd name="T40" fmla="*/ 477 w 512"/>
                  <a:gd name="T41" fmla="*/ 32 h 424"/>
                  <a:gd name="T42" fmla="*/ 480 w 512"/>
                  <a:gd name="T43" fmla="*/ 375 h 424"/>
                  <a:gd name="T44" fmla="*/ 463 w 512"/>
                  <a:gd name="T45" fmla="*/ 392 h 424"/>
                  <a:gd name="T46" fmla="*/ 49 w 512"/>
                  <a:gd name="T47" fmla="*/ 392 h 424"/>
                  <a:gd name="T48" fmla="*/ 32 w 512"/>
                  <a:gd name="T49" fmla="*/ 375 h 424"/>
                  <a:gd name="T50" fmla="*/ 32 w 512"/>
                  <a:gd name="T51" fmla="*/ 136 h 424"/>
                  <a:gd name="T52" fmla="*/ 480 w 512"/>
                  <a:gd name="T53" fmla="*/ 136 h 424"/>
                  <a:gd name="T54" fmla="*/ 480 w 512"/>
                  <a:gd name="T55" fmla="*/ 37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24">
                    <a:moveTo>
                      <a:pt x="477" y="32"/>
                    </a:moveTo>
                    <a:cubicBezTo>
                      <a:pt x="416" y="32"/>
                      <a:pt x="416" y="32"/>
                      <a:pt x="416" y="32"/>
                    </a:cubicBezTo>
                    <a:cubicBezTo>
                      <a:pt x="416" y="12"/>
                      <a:pt x="416" y="12"/>
                      <a:pt x="416" y="12"/>
                    </a:cubicBezTo>
                    <a:cubicBezTo>
                      <a:pt x="416" y="5"/>
                      <a:pt x="411" y="0"/>
                      <a:pt x="404" y="0"/>
                    </a:cubicBezTo>
                    <a:cubicBezTo>
                      <a:pt x="396" y="0"/>
                      <a:pt x="396" y="0"/>
                      <a:pt x="396" y="0"/>
                    </a:cubicBezTo>
                    <a:cubicBezTo>
                      <a:pt x="389" y="0"/>
                      <a:pt x="384" y="5"/>
                      <a:pt x="384" y="12"/>
                    </a:cubicBezTo>
                    <a:cubicBezTo>
                      <a:pt x="384" y="32"/>
                      <a:pt x="384" y="32"/>
                      <a:pt x="384" y="32"/>
                    </a:cubicBezTo>
                    <a:cubicBezTo>
                      <a:pt x="128" y="32"/>
                      <a:pt x="128" y="32"/>
                      <a:pt x="128" y="32"/>
                    </a:cubicBezTo>
                    <a:cubicBezTo>
                      <a:pt x="128" y="12"/>
                      <a:pt x="128" y="12"/>
                      <a:pt x="128" y="12"/>
                    </a:cubicBezTo>
                    <a:cubicBezTo>
                      <a:pt x="128" y="5"/>
                      <a:pt x="123" y="0"/>
                      <a:pt x="116" y="0"/>
                    </a:cubicBezTo>
                    <a:cubicBezTo>
                      <a:pt x="108" y="0"/>
                      <a:pt x="108" y="0"/>
                      <a:pt x="108" y="0"/>
                    </a:cubicBezTo>
                    <a:cubicBezTo>
                      <a:pt x="101" y="0"/>
                      <a:pt x="96" y="5"/>
                      <a:pt x="96" y="12"/>
                    </a:cubicBezTo>
                    <a:cubicBezTo>
                      <a:pt x="96" y="32"/>
                      <a:pt x="96" y="32"/>
                      <a:pt x="96" y="32"/>
                    </a:cubicBezTo>
                    <a:cubicBezTo>
                      <a:pt x="35" y="32"/>
                      <a:pt x="35" y="32"/>
                      <a:pt x="35" y="32"/>
                    </a:cubicBezTo>
                    <a:cubicBezTo>
                      <a:pt x="16" y="32"/>
                      <a:pt x="0" y="47"/>
                      <a:pt x="0" y="67"/>
                    </a:cubicBezTo>
                    <a:cubicBezTo>
                      <a:pt x="0" y="389"/>
                      <a:pt x="0" y="389"/>
                      <a:pt x="0" y="389"/>
                    </a:cubicBezTo>
                    <a:cubicBezTo>
                      <a:pt x="0" y="408"/>
                      <a:pt x="16" y="424"/>
                      <a:pt x="35" y="424"/>
                    </a:cubicBezTo>
                    <a:cubicBezTo>
                      <a:pt x="477" y="424"/>
                      <a:pt x="477" y="424"/>
                      <a:pt x="477" y="424"/>
                    </a:cubicBezTo>
                    <a:cubicBezTo>
                      <a:pt x="496" y="424"/>
                      <a:pt x="512" y="408"/>
                      <a:pt x="512" y="389"/>
                    </a:cubicBezTo>
                    <a:cubicBezTo>
                      <a:pt x="512" y="67"/>
                      <a:pt x="512" y="67"/>
                      <a:pt x="512" y="67"/>
                    </a:cubicBezTo>
                    <a:cubicBezTo>
                      <a:pt x="512" y="47"/>
                      <a:pt x="496" y="32"/>
                      <a:pt x="477" y="32"/>
                    </a:cubicBezTo>
                    <a:close/>
                    <a:moveTo>
                      <a:pt x="480" y="375"/>
                    </a:moveTo>
                    <a:cubicBezTo>
                      <a:pt x="480" y="385"/>
                      <a:pt x="473" y="392"/>
                      <a:pt x="463" y="392"/>
                    </a:cubicBezTo>
                    <a:cubicBezTo>
                      <a:pt x="49" y="392"/>
                      <a:pt x="49" y="392"/>
                      <a:pt x="49" y="392"/>
                    </a:cubicBezTo>
                    <a:cubicBezTo>
                      <a:pt x="39" y="392"/>
                      <a:pt x="32" y="385"/>
                      <a:pt x="32" y="375"/>
                    </a:cubicBezTo>
                    <a:cubicBezTo>
                      <a:pt x="32" y="136"/>
                      <a:pt x="32" y="136"/>
                      <a:pt x="32" y="136"/>
                    </a:cubicBezTo>
                    <a:cubicBezTo>
                      <a:pt x="480" y="136"/>
                      <a:pt x="480" y="136"/>
                      <a:pt x="480" y="136"/>
                    </a:cubicBezTo>
                    <a:cubicBezTo>
                      <a:pt x="480" y="375"/>
                      <a:pt x="480" y="375"/>
                      <a:pt x="480" y="3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p:nvSpPr>
            <p:spPr bwMode="auto">
              <a:xfrm>
                <a:off x="47402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p:nvSpPr>
            <p:spPr bwMode="auto">
              <a:xfrm>
                <a:off x="510222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p:nvSpPr>
            <p:spPr bwMode="auto">
              <a:xfrm>
                <a:off x="54641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1"/>
              <p:cNvSpPr>
                <a:spLocks/>
              </p:cNvSpPr>
              <p:nvPr/>
            </p:nvSpPr>
            <p:spPr bwMode="auto">
              <a:xfrm>
                <a:off x="4376738" y="-2200275"/>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2"/>
              <p:cNvSpPr>
                <a:spLocks/>
              </p:cNvSpPr>
              <p:nvPr/>
            </p:nvSpPr>
            <p:spPr bwMode="auto">
              <a:xfrm>
                <a:off x="47402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3"/>
              <p:cNvSpPr>
                <a:spLocks/>
              </p:cNvSpPr>
              <p:nvPr/>
            </p:nvSpPr>
            <p:spPr bwMode="auto">
              <a:xfrm>
                <a:off x="510222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4"/>
              <p:cNvSpPr>
                <a:spLocks/>
              </p:cNvSpPr>
              <p:nvPr/>
            </p:nvSpPr>
            <p:spPr bwMode="auto">
              <a:xfrm>
                <a:off x="54641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5"/>
              <p:cNvSpPr>
                <a:spLocks/>
              </p:cNvSpPr>
              <p:nvPr/>
            </p:nvSpPr>
            <p:spPr bwMode="auto">
              <a:xfrm>
                <a:off x="4376738" y="-1928813"/>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6"/>
              <p:cNvSpPr>
                <a:spLocks/>
              </p:cNvSpPr>
              <p:nvPr/>
            </p:nvSpPr>
            <p:spPr bwMode="auto">
              <a:xfrm>
                <a:off x="474027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7"/>
              <p:cNvSpPr>
                <a:spLocks/>
              </p:cNvSpPr>
              <p:nvPr/>
            </p:nvSpPr>
            <p:spPr bwMode="auto">
              <a:xfrm>
                <a:off x="510222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19" name="Group 118"/>
          <p:cNvGrpSpPr/>
          <p:nvPr/>
        </p:nvGrpSpPr>
        <p:grpSpPr>
          <a:xfrm>
            <a:off x="9433898" y="5783263"/>
            <a:ext cx="731520" cy="731512"/>
            <a:chOff x="9433898" y="5783263"/>
            <a:chExt cx="731520" cy="731512"/>
          </a:xfrm>
        </p:grpSpPr>
        <p:sp>
          <p:nvSpPr>
            <p:cNvPr id="57" name="Rectangle 56"/>
            <p:cNvSpPr/>
            <p:nvPr/>
          </p:nvSpPr>
          <p:spPr bwMode="auto">
            <a:xfrm>
              <a:off x="943389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2" name="Freeform 30"/>
            <p:cNvSpPr>
              <a:spLocks noEditPoints="1"/>
            </p:cNvSpPr>
            <p:nvPr/>
          </p:nvSpPr>
          <p:spPr bwMode="auto">
            <a:xfrm>
              <a:off x="9585300" y="5905160"/>
              <a:ext cx="439346" cy="48579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91440" tIns="228600" rIns="91440" bIns="45720" numCol="1" anchor="t" anchorCtr="0" compatLnSpc="1">
              <a:prstTxWarp prst="textNoShape">
                <a:avLst/>
              </a:prstTxWarp>
            </a:bodyPr>
            <a:lstStyle/>
            <a:p>
              <a:pPr algn="ctr" defTabSz="914184">
                <a:lnSpc>
                  <a:spcPct val="90000"/>
                </a:lnSpc>
              </a:pPr>
              <a:r>
                <a:rPr lang="en-US" sz="1400" dirty="0">
                  <a:gradFill>
                    <a:gsLst>
                      <a:gs pos="10000">
                        <a:schemeClr val="accent1"/>
                      </a:gs>
                      <a:gs pos="50000">
                        <a:schemeClr val="accent1"/>
                      </a:gs>
                    </a:gsLst>
                    <a:lin ang="5400000" scaled="1"/>
                  </a:gradFill>
                  <a:latin typeface="Segoe UI Semibold" panose="020B0702040204020203" pitchFamily="34" charset="0"/>
                  <a:cs typeface="Segoe UI Semibold" panose="020B0702040204020203" pitchFamily="34" charset="0"/>
                </a:rPr>
                <a:t>DB</a:t>
              </a:r>
            </a:p>
          </p:txBody>
        </p:sp>
      </p:grpSp>
      <p:grpSp>
        <p:nvGrpSpPr>
          <p:cNvPr id="115" name="Group 114"/>
          <p:cNvGrpSpPr/>
          <p:nvPr/>
        </p:nvGrpSpPr>
        <p:grpSpPr>
          <a:xfrm>
            <a:off x="8626174" y="5783263"/>
            <a:ext cx="731520" cy="731512"/>
            <a:chOff x="8626174" y="5783263"/>
            <a:chExt cx="731520" cy="731512"/>
          </a:xfrm>
        </p:grpSpPr>
        <p:sp>
          <p:nvSpPr>
            <p:cNvPr id="56" name="Rectangle 55"/>
            <p:cNvSpPr/>
            <p:nvPr/>
          </p:nvSpPr>
          <p:spPr bwMode="auto">
            <a:xfrm>
              <a:off x="8626174"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4" name="Group 113"/>
            <p:cNvGrpSpPr/>
            <p:nvPr/>
          </p:nvGrpSpPr>
          <p:grpSpPr>
            <a:xfrm>
              <a:off x="8784749" y="5904931"/>
              <a:ext cx="414370" cy="488177"/>
              <a:chOff x="-563563" y="-3111500"/>
              <a:chExt cx="6515101" cy="7675563"/>
            </a:xfrm>
          </p:grpSpPr>
          <p:sp>
            <p:nvSpPr>
              <p:cNvPr id="108" name="Freeform 72"/>
              <p:cNvSpPr>
                <a:spLocks/>
              </p:cNvSpPr>
              <p:nvPr/>
            </p:nvSpPr>
            <p:spPr bwMode="auto">
              <a:xfrm>
                <a:off x="-563563" y="-3111500"/>
                <a:ext cx="2722563" cy="5940425"/>
              </a:xfrm>
              <a:custGeom>
                <a:avLst/>
                <a:gdLst>
                  <a:gd name="T0" fmla="*/ 724 w 725"/>
                  <a:gd name="T1" fmla="*/ 503 h 1582"/>
                  <a:gd name="T2" fmla="*/ 506 w 725"/>
                  <a:gd name="T3" fmla="*/ 503 h 1582"/>
                  <a:gd name="T4" fmla="*/ 506 w 725"/>
                  <a:gd name="T5" fmla="*/ 218 h 1582"/>
                  <a:gd name="T6" fmla="*/ 222 w 725"/>
                  <a:gd name="T7" fmla="*/ 218 h 1582"/>
                  <a:gd name="T8" fmla="*/ 222 w 725"/>
                  <a:gd name="T9" fmla="*/ 1364 h 1582"/>
                  <a:gd name="T10" fmla="*/ 436 w 725"/>
                  <a:gd name="T11" fmla="*/ 1364 h 1582"/>
                  <a:gd name="T12" fmla="*/ 436 w 725"/>
                  <a:gd name="T13" fmla="*/ 1580 h 1582"/>
                  <a:gd name="T14" fmla="*/ 415 w 725"/>
                  <a:gd name="T15" fmla="*/ 1580 h 1582"/>
                  <a:gd name="T16" fmla="*/ 111 w 725"/>
                  <a:gd name="T17" fmla="*/ 1581 h 1582"/>
                  <a:gd name="T18" fmla="*/ 32 w 725"/>
                  <a:gd name="T19" fmla="*/ 1549 h 1582"/>
                  <a:gd name="T20" fmla="*/ 0 w 725"/>
                  <a:gd name="T21" fmla="*/ 1477 h 1582"/>
                  <a:gd name="T22" fmla="*/ 1 w 725"/>
                  <a:gd name="T23" fmla="*/ 1025 h 1582"/>
                  <a:gd name="T24" fmla="*/ 6 w 725"/>
                  <a:gd name="T25" fmla="*/ 82 h 1582"/>
                  <a:gd name="T26" fmla="*/ 22 w 725"/>
                  <a:gd name="T27" fmla="*/ 21 h 1582"/>
                  <a:gd name="T28" fmla="*/ 59 w 725"/>
                  <a:gd name="T29" fmla="*/ 1 h 1582"/>
                  <a:gd name="T30" fmla="*/ 678 w 725"/>
                  <a:gd name="T31" fmla="*/ 0 h 1582"/>
                  <a:gd name="T32" fmla="*/ 717 w 725"/>
                  <a:gd name="T33" fmla="*/ 30 h 1582"/>
                  <a:gd name="T34" fmla="*/ 725 w 725"/>
                  <a:gd name="T35" fmla="*/ 66 h 1582"/>
                  <a:gd name="T36" fmla="*/ 725 w 725"/>
                  <a:gd name="T37" fmla="*/ 495 h 1582"/>
                  <a:gd name="T38" fmla="*/ 724 w 725"/>
                  <a:gd name="T39" fmla="*/ 503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1582">
                    <a:moveTo>
                      <a:pt x="724" y="503"/>
                    </a:moveTo>
                    <a:cubicBezTo>
                      <a:pt x="651" y="503"/>
                      <a:pt x="579" y="503"/>
                      <a:pt x="506" y="503"/>
                    </a:cubicBezTo>
                    <a:cubicBezTo>
                      <a:pt x="506" y="408"/>
                      <a:pt x="506" y="314"/>
                      <a:pt x="506" y="218"/>
                    </a:cubicBezTo>
                    <a:cubicBezTo>
                      <a:pt x="411" y="218"/>
                      <a:pt x="317" y="218"/>
                      <a:pt x="222" y="218"/>
                    </a:cubicBezTo>
                    <a:cubicBezTo>
                      <a:pt x="222" y="599"/>
                      <a:pt x="222" y="980"/>
                      <a:pt x="222" y="1364"/>
                    </a:cubicBezTo>
                    <a:cubicBezTo>
                      <a:pt x="293" y="1364"/>
                      <a:pt x="364" y="1364"/>
                      <a:pt x="436" y="1364"/>
                    </a:cubicBezTo>
                    <a:cubicBezTo>
                      <a:pt x="436" y="1436"/>
                      <a:pt x="436" y="1506"/>
                      <a:pt x="436" y="1580"/>
                    </a:cubicBezTo>
                    <a:cubicBezTo>
                      <a:pt x="429" y="1580"/>
                      <a:pt x="422" y="1580"/>
                      <a:pt x="415" y="1580"/>
                    </a:cubicBezTo>
                    <a:cubicBezTo>
                      <a:pt x="314" y="1580"/>
                      <a:pt x="212" y="1578"/>
                      <a:pt x="111" y="1581"/>
                    </a:cubicBezTo>
                    <a:cubicBezTo>
                      <a:pt x="78" y="1582"/>
                      <a:pt x="55" y="1569"/>
                      <a:pt x="32" y="1549"/>
                    </a:cubicBezTo>
                    <a:cubicBezTo>
                      <a:pt x="10" y="1530"/>
                      <a:pt x="0" y="1508"/>
                      <a:pt x="0" y="1477"/>
                    </a:cubicBezTo>
                    <a:cubicBezTo>
                      <a:pt x="2" y="1326"/>
                      <a:pt x="1" y="1176"/>
                      <a:pt x="1" y="1025"/>
                    </a:cubicBezTo>
                    <a:cubicBezTo>
                      <a:pt x="2" y="711"/>
                      <a:pt x="3" y="396"/>
                      <a:pt x="6" y="82"/>
                    </a:cubicBezTo>
                    <a:cubicBezTo>
                      <a:pt x="6" y="62"/>
                      <a:pt x="12" y="39"/>
                      <a:pt x="22" y="21"/>
                    </a:cubicBezTo>
                    <a:cubicBezTo>
                      <a:pt x="28" y="11"/>
                      <a:pt x="46" y="1"/>
                      <a:pt x="59" y="1"/>
                    </a:cubicBezTo>
                    <a:cubicBezTo>
                      <a:pt x="265" y="0"/>
                      <a:pt x="472" y="0"/>
                      <a:pt x="678" y="0"/>
                    </a:cubicBezTo>
                    <a:cubicBezTo>
                      <a:pt x="699" y="0"/>
                      <a:pt x="712" y="10"/>
                      <a:pt x="717" y="30"/>
                    </a:cubicBezTo>
                    <a:cubicBezTo>
                      <a:pt x="721" y="41"/>
                      <a:pt x="725" y="54"/>
                      <a:pt x="725" y="66"/>
                    </a:cubicBezTo>
                    <a:cubicBezTo>
                      <a:pt x="725" y="209"/>
                      <a:pt x="725" y="352"/>
                      <a:pt x="725" y="495"/>
                    </a:cubicBezTo>
                    <a:cubicBezTo>
                      <a:pt x="725" y="497"/>
                      <a:pt x="724" y="499"/>
                      <a:pt x="724" y="5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3"/>
              <p:cNvSpPr>
                <a:spLocks/>
              </p:cNvSpPr>
              <p:nvPr/>
            </p:nvSpPr>
            <p:spPr bwMode="auto">
              <a:xfrm>
                <a:off x="2413000" y="-2233613"/>
                <a:ext cx="3538538" cy="5054600"/>
              </a:xfrm>
              <a:custGeom>
                <a:avLst/>
                <a:gdLst>
                  <a:gd name="T0" fmla="*/ 1 w 942"/>
                  <a:gd name="T1" fmla="*/ 1345 h 1346"/>
                  <a:gd name="T2" fmla="*/ 1 w 942"/>
                  <a:gd name="T3" fmla="*/ 1131 h 1346"/>
                  <a:gd name="T4" fmla="*/ 715 w 942"/>
                  <a:gd name="T5" fmla="*/ 1131 h 1346"/>
                  <a:gd name="T6" fmla="*/ 714 w 942"/>
                  <a:gd name="T7" fmla="*/ 981 h 1346"/>
                  <a:gd name="T8" fmla="*/ 621 w 942"/>
                  <a:gd name="T9" fmla="*/ 911 h 1346"/>
                  <a:gd name="T10" fmla="*/ 320 w 942"/>
                  <a:gd name="T11" fmla="*/ 910 h 1346"/>
                  <a:gd name="T12" fmla="*/ 295 w 942"/>
                  <a:gd name="T13" fmla="*/ 910 h 1346"/>
                  <a:gd name="T14" fmla="*/ 299 w 942"/>
                  <a:gd name="T15" fmla="*/ 836 h 1346"/>
                  <a:gd name="T16" fmla="*/ 299 w 942"/>
                  <a:gd name="T17" fmla="*/ 705 h 1346"/>
                  <a:gd name="T18" fmla="*/ 287 w 942"/>
                  <a:gd name="T19" fmla="*/ 615 h 1346"/>
                  <a:gd name="T20" fmla="*/ 244 w 942"/>
                  <a:gd name="T21" fmla="*/ 449 h 1346"/>
                  <a:gd name="T22" fmla="*/ 147 w 942"/>
                  <a:gd name="T23" fmla="*/ 299 h 1346"/>
                  <a:gd name="T24" fmla="*/ 11 w 942"/>
                  <a:gd name="T25" fmla="*/ 214 h 1346"/>
                  <a:gd name="T26" fmla="*/ 0 w 942"/>
                  <a:gd name="T27" fmla="*/ 203 h 1346"/>
                  <a:gd name="T28" fmla="*/ 0 w 942"/>
                  <a:gd name="T29" fmla="*/ 0 h 1346"/>
                  <a:gd name="T30" fmla="*/ 68 w 942"/>
                  <a:gd name="T31" fmla="*/ 16 h 1346"/>
                  <a:gd name="T32" fmla="*/ 349 w 942"/>
                  <a:gd name="T33" fmla="*/ 193 h 1346"/>
                  <a:gd name="T34" fmla="*/ 467 w 942"/>
                  <a:gd name="T35" fmla="*/ 394 h 1346"/>
                  <a:gd name="T36" fmla="*/ 524 w 942"/>
                  <a:gd name="T37" fmla="*/ 622 h 1346"/>
                  <a:gd name="T38" fmla="*/ 534 w 942"/>
                  <a:gd name="T39" fmla="*/ 698 h 1346"/>
                  <a:gd name="T40" fmla="*/ 589 w 942"/>
                  <a:gd name="T41" fmla="*/ 698 h 1346"/>
                  <a:gd name="T42" fmla="*/ 776 w 942"/>
                  <a:gd name="T43" fmla="*/ 742 h 1346"/>
                  <a:gd name="T44" fmla="*/ 932 w 942"/>
                  <a:gd name="T45" fmla="*/ 966 h 1346"/>
                  <a:gd name="T46" fmla="*/ 936 w 942"/>
                  <a:gd name="T47" fmla="*/ 1033 h 1346"/>
                  <a:gd name="T48" fmla="*/ 937 w 942"/>
                  <a:gd name="T49" fmla="*/ 1231 h 1346"/>
                  <a:gd name="T50" fmla="*/ 862 w 942"/>
                  <a:gd name="T51" fmla="*/ 1342 h 1346"/>
                  <a:gd name="T52" fmla="*/ 845 w 942"/>
                  <a:gd name="T53" fmla="*/ 1346 h 1346"/>
                  <a:gd name="T54" fmla="*/ 13 w 942"/>
                  <a:gd name="T55" fmla="*/ 1346 h 1346"/>
                  <a:gd name="T56" fmla="*/ 1 w 942"/>
                  <a:gd name="T57" fmla="*/ 1345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2" h="1346">
                    <a:moveTo>
                      <a:pt x="1" y="1345"/>
                    </a:moveTo>
                    <a:cubicBezTo>
                      <a:pt x="1" y="1273"/>
                      <a:pt x="1" y="1203"/>
                      <a:pt x="1" y="1131"/>
                    </a:cubicBezTo>
                    <a:cubicBezTo>
                      <a:pt x="238" y="1131"/>
                      <a:pt x="476" y="1131"/>
                      <a:pt x="715" y="1131"/>
                    </a:cubicBezTo>
                    <a:cubicBezTo>
                      <a:pt x="715" y="1079"/>
                      <a:pt x="720" y="1030"/>
                      <a:pt x="714" y="981"/>
                    </a:cubicBezTo>
                    <a:cubicBezTo>
                      <a:pt x="707" y="936"/>
                      <a:pt x="672" y="912"/>
                      <a:pt x="621" y="911"/>
                    </a:cubicBezTo>
                    <a:cubicBezTo>
                      <a:pt x="521" y="908"/>
                      <a:pt x="420" y="910"/>
                      <a:pt x="320" y="910"/>
                    </a:cubicBezTo>
                    <a:cubicBezTo>
                      <a:pt x="313" y="910"/>
                      <a:pt x="306" y="910"/>
                      <a:pt x="295" y="910"/>
                    </a:cubicBezTo>
                    <a:cubicBezTo>
                      <a:pt x="296" y="884"/>
                      <a:pt x="298" y="860"/>
                      <a:pt x="299" y="836"/>
                    </a:cubicBezTo>
                    <a:cubicBezTo>
                      <a:pt x="299" y="792"/>
                      <a:pt x="300" y="748"/>
                      <a:pt x="299" y="705"/>
                    </a:cubicBezTo>
                    <a:cubicBezTo>
                      <a:pt x="297" y="675"/>
                      <a:pt x="294" y="644"/>
                      <a:pt x="287" y="615"/>
                    </a:cubicBezTo>
                    <a:cubicBezTo>
                      <a:pt x="275" y="559"/>
                      <a:pt x="263" y="503"/>
                      <a:pt x="244" y="449"/>
                    </a:cubicBezTo>
                    <a:cubicBezTo>
                      <a:pt x="224" y="392"/>
                      <a:pt x="191" y="341"/>
                      <a:pt x="147" y="299"/>
                    </a:cubicBezTo>
                    <a:cubicBezTo>
                      <a:pt x="107" y="261"/>
                      <a:pt x="62" y="233"/>
                      <a:pt x="11" y="214"/>
                    </a:cubicBezTo>
                    <a:cubicBezTo>
                      <a:pt x="7" y="212"/>
                      <a:pt x="0" y="207"/>
                      <a:pt x="0" y="203"/>
                    </a:cubicBezTo>
                    <a:cubicBezTo>
                      <a:pt x="0" y="136"/>
                      <a:pt x="0" y="70"/>
                      <a:pt x="0" y="0"/>
                    </a:cubicBezTo>
                    <a:cubicBezTo>
                      <a:pt x="24" y="6"/>
                      <a:pt x="47" y="10"/>
                      <a:pt x="68" y="16"/>
                    </a:cubicBezTo>
                    <a:cubicBezTo>
                      <a:pt x="178" y="49"/>
                      <a:pt x="273" y="107"/>
                      <a:pt x="349" y="193"/>
                    </a:cubicBezTo>
                    <a:cubicBezTo>
                      <a:pt x="401" y="252"/>
                      <a:pt x="438" y="321"/>
                      <a:pt x="467" y="394"/>
                    </a:cubicBezTo>
                    <a:cubicBezTo>
                      <a:pt x="496" y="467"/>
                      <a:pt x="514" y="544"/>
                      <a:pt x="524" y="622"/>
                    </a:cubicBezTo>
                    <a:cubicBezTo>
                      <a:pt x="527" y="647"/>
                      <a:pt x="530" y="671"/>
                      <a:pt x="534" y="698"/>
                    </a:cubicBezTo>
                    <a:cubicBezTo>
                      <a:pt x="551" y="698"/>
                      <a:pt x="570" y="698"/>
                      <a:pt x="589" y="698"/>
                    </a:cubicBezTo>
                    <a:cubicBezTo>
                      <a:pt x="655" y="698"/>
                      <a:pt x="718" y="710"/>
                      <a:pt x="776" y="742"/>
                    </a:cubicBezTo>
                    <a:cubicBezTo>
                      <a:pt x="865" y="791"/>
                      <a:pt x="920" y="863"/>
                      <a:pt x="932" y="966"/>
                    </a:cubicBezTo>
                    <a:cubicBezTo>
                      <a:pt x="934" y="988"/>
                      <a:pt x="935" y="1011"/>
                      <a:pt x="936" y="1033"/>
                    </a:cubicBezTo>
                    <a:cubicBezTo>
                      <a:pt x="936" y="1099"/>
                      <a:pt x="932" y="1165"/>
                      <a:pt x="937" y="1231"/>
                    </a:cubicBezTo>
                    <a:cubicBezTo>
                      <a:pt x="942" y="1292"/>
                      <a:pt x="903" y="1316"/>
                      <a:pt x="862" y="1342"/>
                    </a:cubicBezTo>
                    <a:cubicBezTo>
                      <a:pt x="857" y="1345"/>
                      <a:pt x="851" y="1346"/>
                      <a:pt x="845" y="1346"/>
                    </a:cubicBezTo>
                    <a:cubicBezTo>
                      <a:pt x="568" y="1346"/>
                      <a:pt x="290" y="1346"/>
                      <a:pt x="13" y="1346"/>
                    </a:cubicBezTo>
                    <a:cubicBezTo>
                      <a:pt x="9" y="1346"/>
                      <a:pt x="6" y="1345"/>
                      <a:pt x="1" y="13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4"/>
              <p:cNvSpPr>
                <a:spLocks/>
              </p:cNvSpPr>
              <p:nvPr/>
            </p:nvSpPr>
            <p:spPr bwMode="auto">
              <a:xfrm>
                <a:off x="693737" y="1473200"/>
                <a:ext cx="2147888" cy="3090863"/>
              </a:xfrm>
              <a:custGeom>
                <a:avLst/>
                <a:gdLst>
                  <a:gd name="T0" fmla="*/ 287 w 572"/>
                  <a:gd name="T1" fmla="*/ 823 h 823"/>
                  <a:gd name="T2" fmla="*/ 0 w 572"/>
                  <a:gd name="T3" fmla="*/ 427 h 823"/>
                  <a:gd name="T4" fmla="*/ 177 w 572"/>
                  <a:gd name="T5" fmla="*/ 427 h 823"/>
                  <a:gd name="T6" fmla="*/ 177 w 572"/>
                  <a:gd name="T7" fmla="*/ 0 h 823"/>
                  <a:gd name="T8" fmla="*/ 390 w 572"/>
                  <a:gd name="T9" fmla="*/ 0 h 823"/>
                  <a:gd name="T10" fmla="*/ 390 w 572"/>
                  <a:gd name="T11" fmla="*/ 426 h 823"/>
                  <a:gd name="T12" fmla="*/ 572 w 572"/>
                  <a:gd name="T13" fmla="*/ 426 h 823"/>
                  <a:gd name="T14" fmla="*/ 287 w 572"/>
                  <a:gd name="T15" fmla="*/ 823 h 8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2" h="823">
                    <a:moveTo>
                      <a:pt x="287" y="823"/>
                    </a:moveTo>
                    <a:cubicBezTo>
                      <a:pt x="190" y="689"/>
                      <a:pt x="96" y="559"/>
                      <a:pt x="0" y="427"/>
                    </a:cubicBezTo>
                    <a:cubicBezTo>
                      <a:pt x="62" y="427"/>
                      <a:pt x="118" y="427"/>
                      <a:pt x="177" y="427"/>
                    </a:cubicBezTo>
                    <a:cubicBezTo>
                      <a:pt x="177" y="285"/>
                      <a:pt x="177" y="143"/>
                      <a:pt x="177" y="0"/>
                    </a:cubicBezTo>
                    <a:cubicBezTo>
                      <a:pt x="249" y="0"/>
                      <a:pt x="318" y="0"/>
                      <a:pt x="390" y="0"/>
                    </a:cubicBezTo>
                    <a:cubicBezTo>
                      <a:pt x="390" y="142"/>
                      <a:pt x="390" y="283"/>
                      <a:pt x="390" y="426"/>
                    </a:cubicBezTo>
                    <a:cubicBezTo>
                      <a:pt x="450" y="426"/>
                      <a:pt x="508" y="426"/>
                      <a:pt x="572" y="426"/>
                    </a:cubicBezTo>
                    <a:cubicBezTo>
                      <a:pt x="476" y="560"/>
                      <a:pt x="383" y="690"/>
                      <a:pt x="287" y="8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75"/>
              <p:cNvSpPr>
                <a:spLocks/>
              </p:cNvSpPr>
              <p:nvPr/>
            </p:nvSpPr>
            <p:spPr bwMode="auto">
              <a:xfrm>
                <a:off x="795337" y="-960438"/>
                <a:ext cx="1900238" cy="547688"/>
              </a:xfrm>
              <a:custGeom>
                <a:avLst/>
                <a:gdLst>
                  <a:gd name="T0" fmla="*/ 506 w 506"/>
                  <a:gd name="T1" fmla="*/ 0 h 146"/>
                  <a:gd name="T2" fmla="*/ 506 w 506"/>
                  <a:gd name="T3" fmla="*/ 146 h 146"/>
                  <a:gd name="T4" fmla="*/ 0 w 506"/>
                  <a:gd name="T5" fmla="*/ 146 h 146"/>
                  <a:gd name="T6" fmla="*/ 0 w 506"/>
                  <a:gd name="T7" fmla="*/ 0 h 146"/>
                  <a:gd name="T8" fmla="*/ 506 w 506"/>
                  <a:gd name="T9" fmla="*/ 0 h 146"/>
                </a:gdLst>
                <a:ahLst/>
                <a:cxnLst>
                  <a:cxn ang="0">
                    <a:pos x="T0" y="T1"/>
                  </a:cxn>
                  <a:cxn ang="0">
                    <a:pos x="T2" y="T3"/>
                  </a:cxn>
                  <a:cxn ang="0">
                    <a:pos x="T4" y="T5"/>
                  </a:cxn>
                  <a:cxn ang="0">
                    <a:pos x="T6" y="T7"/>
                  </a:cxn>
                  <a:cxn ang="0">
                    <a:pos x="T8" y="T9"/>
                  </a:cxn>
                </a:cxnLst>
                <a:rect l="0" t="0" r="r" b="b"/>
                <a:pathLst>
                  <a:path w="506" h="146">
                    <a:moveTo>
                      <a:pt x="506" y="0"/>
                    </a:moveTo>
                    <a:cubicBezTo>
                      <a:pt x="506" y="49"/>
                      <a:pt x="506" y="97"/>
                      <a:pt x="506" y="146"/>
                    </a:cubicBezTo>
                    <a:cubicBezTo>
                      <a:pt x="337" y="146"/>
                      <a:pt x="169" y="146"/>
                      <a:pt x="0" y="146"/>
                    </a:cubicBezTo>
                    <a:cubicBezTo>
                      <a:pt x="0" y="97"/>
                      <a:pt x="0" y="49"/>
                      <a:pt x="0" y="0"/>
                    </a:cubicBezTo>
                    <a:cubicBezTo>
                      <a:pt x="168" y="0"/>
                      <a:pt x="336" y="0"/>
                      <a:pt x="5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76"/>
              <p:cNvSpPr>
                <a:spLocks/>
              </p:cNvSpPr>
              <p:nvPr/>
            </p:nvSpPr>
            <p:spPr bwMode="auto">
              <a:xfrm>
                <a:off x="795337" y="-149225"/>
                <a:ext cx="1900238" cy="544513"/>
              </a:xfrm>
              <a:custGeom>
                <a:avLst/>
                <a:gdLst>
                  <a:gd name="T0" fmla="*/ 506 w 506"/>
                  <a:gd name="T1" fmla="*/ 0 h 145"/>
                  <a:gd name="T2" fmla="*/ 506 w 506"/>
                  <a:gd name="T3" fmla="*/ 145 h 145"/>
                  <a:gd name="T4" fmla="*/ 0 w 506"/>
                  <a:gd name="T5" fmla="*/ 145 h 145"/>
                  <a:gd name="T6" fmla="*/ 0 w 506"/>
                  <a:gd name="T7" fmla="*/ 0 h 145"/>
                  <a:gd name="T8" fmla="*/ 506 w 506"/>
                  <a:gd name="T9" fmla="*/ 0 h 145"/>
                </a:gdLst>
                <a:ahLst/>
                <a:cxnLst>
                  <a:cxn ang="0">
                    <a:pos x="T0" y="T1"/>
                  </a:cxn>
                  <a:cxn ang="0">
                    <a:pos x="T2" y="T3"/>
                  </a:cxn>
                  <a:cxn ang="0">
                    <a:pos x="T4" y="T5"/>
                  </a:cxn>
                  <a:cxn ang="0">
                    <a:pos x="T6" y="T7"/>
                  </a:cxn>
                  <a:cxn ang="0">
                    <a:pos x="T8" y="T9"/>
                  </a:cxn>
                </a:cxnLst>
                <a:rect l="0" t="0" r="r" b="b"/>
                <a:pathLst>
                  <a:path w="506" h="145">
                    <a:moveTo>
                      <a:pt x="506" y="0"/>
                    </a:moveTo>
                    <a:cubicBezTo>
                      <a:pt x="506" y="49"/>
                      <a:pt x="506" y="97"/>
                      <a:pt x="506" y="145"/>
                    </a:cubicBezTo>
                    <a:cubicBezTo>
                      <a:pt x="338" y="145"/>
                      <a:pt x="170" y="145"/>
                      <a:pt x="0" y="145"/>
                    </a:cubicBezTo>
                    <a:cubicBezTo>
                      <a:pt x="0" y="98"/>
                      <a:pt x="0" y="49"/>
                      <a:pt x="0" y="0"/>
                    </a:cubicBezTo>
                    <a:cubicBezTo>
                      <a:pt x="169" y="0"/>
                      <a:pt x="337" y="0"/>
                      <a:pt x="5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77"/>
              <p:cNvSpPr>
                <a:spLocks/>
              </p:cNvSpPr>
              <p:nvPr/>
            </p:nvSpPr>
            <p:spPr bwMode="auto">
              <a:xfrm>
                <a:off x="795337" y="661988"/>
                <a:ext cx="1900238" cy="544513"/>
              </a:xfrm>
              <a:custGeom>
                <a:avLst/>
                <a:gdLst>
                  <a:gd name="T0" fmla="*/ 0 w 506"/>
                  <a:gd name="T1" fmla="*/ 0 h 145"/>
                  <a:gd name="T2" fmla="*/ 506 w 506"/>
                  <a:gd name="T3" fmla="*/ 0 h 145"/>
                  <a:gd name="T4" fmla="*/ 506 w 506"/>
                  <a:gd name="T5" fmla="*/ 145 h 145"/>
                  <a:gd name="T6" fmla="*/ 0 w 506"/>
                  <a:gd name="T7" fmla="*/ 145 h 145"/>
                  <a:gd name="T8" fmla="*/ 0 w 506"/>
                  <a:gd name="T9" fmla="*/ 0 h 145"/>
                </a:gdLst>
                <a:ahLst/>
                <a:cxnLst>
                  <a:cxn ang="0">
                    <a:pos x="T0" y="T1"/>
                  </a:cxn>
                  <a:cxn ang="0">
                    <a:pos x="T2" y="T3"/>
                  </a:cxn>
                  <a:cxn ang="0">
                    <a:pos x="T4" y="T5"/>
                  </a:cxn>
                  <a:cxn ang="0">
                    <a:pos x="T6" y="T7"/>
                  </a:cxn>
                  <a:cxn ang="0">
                    <a:pos x="T8" y="T9"/>
                  </a:cxn>
                </a:cxnLst>
                <a:rect l="0" t="0" r="r" b="b"/>
                <a:pathLst>
                  <a:path w="506" h="145">
                    <a:moveTo>
                      <a:pt x="0" y="0"/>
                    </a:moveTo>
                    <a:cubicBezTo>
                      <a:pt x="169" y="0"/>
                      <a:pt x="337" y="0"/>
                      <a:pt x="506" y="0"/>
                    </a:cubicBezTo>
                    <a:cubicBezTo>
                      <a:pt x="506" y="48"/>
                      <a:pt x="506" y="96"/>
                      <a:pt x="506" y="145"/>
                    </a:cubicBezTo>
                    <a:cubicBezTo>
                      <a:pt x="338" y="145"/>
                      <a:pt x="170" y="145"/>
                      <a:pt x="0" y="145"/>
                    </a:cubicBezTo>
                    <a:cubicBezTo>
                      <a:pt x="0" y="98"/>
                      <a:pt x="0" y="49"/>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18" name="Group 117"/>
          <p:cNvGrpSpPr/>
          <p:nvPr/>
        </p:nvGrpSpPr>
        <p:grpSpPr>
          <a:xfrm>
            <a:off x="10241620" y="5783263"/>
            <a:ext cx="731520" cy="731512"/>
            <a:chOff x="10241620" y="5783263"/>
            <a:chExt cx="731520" cy="731512"/>
          </a:xfrm>
        </p:grpSpPr>
        <p:sp>
          <p:nvSpPr>
            <p:cNvPr id="58" name="Rectangle 57"/>
            <p:cNvSpPr/>
            <p:nvPr/>
          </p:nvSpPr>
          <p:spPr bwMode="auto">
            <a:xfrm>
              <a:off x="1024162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7" name="Group 116"/>
            <p:cNvGrpSpPr/>
            <p:nvPr/>
          </p:nvGrpSpPr>
          <p:grpSpPr>
            <a:xfrm>
              <a:off x="10524535" y="6318870"/>
              <a:ext cx="338025" cy="80118"/>
              <a:chOff x="8936447" y="7520578"/>
              <a:chExt cx="957887" cy="227036"/>
            </a:xfrm>
          </p:grpSpPr>
          <p:sp>
            <p:nvSpPr>
              <p:cNvPr id="116" name="Oval 115"/>
              <p:cNvSpPr/>
              <p:nvPr/>
            </p:nvSpPr>
            <p:spPr bwMode="auto">
              <a:xfrm>
                <a:off x="8936447"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9301872"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9667298"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81776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472"/>
                                        </p:tgtEl>
                                        <p:attrNameLst>
                                          <p:attrName>style.visibility</p:attrName>
                                        </p:attrNameLst>
                                      </p:cBhvr>
                                      <p:to>
                                        <p:strVal val="visible"/>
                                      </p:to>
                                    </p:set>
                                    <p:animEffect transition="in" filter="wipe(left)">
                                      <p:cBhvr>
                                        <p:cTn id="7" dur="500"/>
                                        <p:tgtEl>
                                          <p:spTgt spid="472"/>
                                        </p:tgtEl>
                                      </p:cBhvr>
                                    </p:animEffect>
                                  </p:childTnLst>
                                </p:cTn>
                              </p:par>
                              <p:par>
                                <p:cTn id="8" presetID="10" presetClass="entr" presetSubtype="0" fill="hold" grpId="0" nodeType="withEffect">
                                  <p:stCondLst>
                                    <p:cond delay="8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350"/>
                                        <p:tgtEl>
                                          <p:spTgt spid="15"/>
                                        </p:tgtEl>
                                      </p:cBhvr>
                                    </p:animEffect>
                                  </p:childTnLst>
                                </p:cTn>
                              </p:par>
                              <p:par>
                                <p:cTn id="11" presetID="10" presetClass="entr" presetSubtype="0" fill="hold" nodeType="withEffect">
                                  <p:stCondLst>
                                    <p:cond delay="85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350"/>
                                        <p:tgtEl>
                                          <p:spTgt spid="85"/>
                                        </p:tgtEl>
                                      </p:cBhvr>
                                    </p:animEffect>
                                  </p:childTnLst>
                                </p:cTn>
                              </p:par>
                              <p:par>
                                <p:cTn id="14" presetID="42" presetClass="path" presetSubtype="0" decel="100000" fill="hold" grpId="0" nodeType="withEffect">
                                  <p:stCondLst>
                                    <p:cond delay="1250"/>
                                  </p:stCondLst>
                                  <p:childTnLst>
                                    <p:animMotion origin="layout" path="M -3.04825E-6 -8.48842E-7 L -3.04825E-6 0.08489 " pathEditMode="relative" rAng="0" ptsTypes="AA">
                                      <p:cBhvr>
                                        <p:cTn id="15" dur="450" fill="hold"/>
                                        <p:tgtEl>
                                          <p:spTgt spid="425"/>
                                        </p:tgtEl>
                                        <p:attrNameLst>
                                          <p:attrName>ppt_x</p:attrName>
                                          <p:attrName>ppt_y</p:attrName>
                                        </p:attrNameLst>
                                      </p:cBhvr>
                                      <p:rCtr x="0" y="4244"/>
                                    </p:animMotion>
                                  </p:childTnLst>
                                </p:cTn>
                              </p:par>
                              <p:par>
                                <p:cTn id="16" presetID="42" presetClass="path" presetSubtype="0" decel="100000" fill="hold" grpId="0" nodeType="withEffect">
                                  <p:stCondLst>
                                    <p:cond delay="1750"/>
                                  </p:stCondLst>
                                  <p:childTnLst>
                                    <p:animMotion origin="layout" path="M -3.04825E-6 3.04585E-6 L -3.61501E-6 0.45938 " pathEditMode="relative" rAng="0" ptsTypes="AA">
                                      <p:cBhvr>
                                        <p:cTn id="17" dur="950" fill="hold"/>
                                        <p:tgtEl>
                                          <p:spTgt spid="426"/>
                                        </p:tgtEl>
                                        <p:attrNameLst>
                                          <p:attrName>ppt_x</p:attrName>
                                          <p:attrName>ppt_y</p:attrName>
                                        </p:attrNameLst>
                                      </p:cBhvr>
                                      <p:rCtr x="-89" y="21970"/>
                                    </p:animMotion>
                                  </p:childTnLst>
                                </p:cTn>
                              </p:par>
                              <p:par>
                                <p:cTn id="18" presetID="10" presetClass="entr" presetSubtype="0" fill="hold" nodeType="withEffect">
                                  <p:stCondLst>
                                    <p:cond delay="2750"/>
                                  </p:stCondLst>
                                  <p:childTnLst>
                                    <p:set>
                                      <p:cBhvr>
                                        <p:cTn id="19" dur="1" fill="hold">
                                          <p:stCondLst>
                                            <p:cond delay="0"/>
                                          </p:stCondLst>
                                        </p:cTn>
                                        <p:tgtEl>
                                          <p:spTgt spid="473"/>
                                        </p:tgtEl>
                                        <p:attrNameLst>
                                          <p:attrName>style.visibility</p:attrName>
                                        </p:attrNameLst>
                                      </p:cBhvr>
                                      <p:to>
                                        <p:strVal val="visible"/>
                                      </p:to>
                                    </p:set>
                                    <p:animEffect transition="in" filter="fade">
                                      <p:cBhvr>
                                        <p:cTn id="20" dur="250"/>
                                        <p:tgtEl>
                                          <p:spTgt spid="473"/>
                                        </p:tgtEl>
                                      </p:cBhvr>
                                    </p:animEffect>
                                  </p:childTnLst>
                                </p:cTn>
                              </p:par>
                              <p:par>
                                <p:cTn id="21" presetID="10" presetClass="entr" presetSubtype="0" fill="hold" nodeType="withEffect">
                                  <p:stCondLst>
                                    <p:cond delay="275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250"/>
                                        <p:tgtEl>
                                          <p:spTgt spid="92"/>
                                        </p:tgtEl>
                                      </p:cBhvr>
                                    </p:animEffect>
                                  </p:childTnLst>
                                </p:cTn>
                              </p:par>
                              <p:par>
                                <p:cTn id="24" presetID="10" presetClass="entr" presetSubtype="0" fill="hold" nodeType="withEffect">
                                  <p:stCondLst>
                                    <p:cond delay="2750"/>
                                  </p:stCondLst>
                                  <p:childTnLst>
                                    <p:set>
                                      <p:cBhvr>
                                        <p:cTn id="25" dur="1" fill="hold">
                                          <p:stCondLst>
                                            <p:cond delay="0"/>
                                          </p:stCondLst>
                                        </p:cTn>
                                        <p:tgtEl>
                                          <p:spTgt spid="474"/>
                                        </p:tgtEl>
                                        <p:attrNameLst>
                                          <p:attrName>style.visibility</p:attrName>
                                        </p:attrNameLst>
                                      </p:cBhvr>
                                      <p:to>
                                        <p:strVal val="visible"/>
                                      </p:to>
                                    </p:set>
                                    <p:animEffect transition="in" filter="fade">
                                      <p:cBhvr>
                                        <p:cTn id="26" dur="250"/>
                                        <p:tgtEl>
                                          <p:spTgt spid="474"/>
                                        </p:tgtEl>
                                      </p:cBhvr>
                                    </p:animEffect>
                                  </p:childTnLst>
                                </p:cTn>
                              </p:par>
                              <p:par>
                                <p:cTn id="27" presetID="63" presetClass="path" presetSubtype="0" decel="100000" fill="hold" nodeType="withEffect">
                                  <p:stCondLst>
                                    <p:cond delay="2750"/>
                                  </p:stCondLst>
                                  <p:childTnLst>
                                    <p:animMotion origin="layout" path="M -2.28746E-6 7.94371E-7 L 0.11655 2.05175E-6 " pathEditMode="relative" rAng="0" ptsTypes="AA">
                                      <p:cBhvr>
                                        <p:cTn id="28" dur="500" fill="hold"/>
                                        <p:tgtEl>
                                          <p:spTgt spid="272"/>
                                        </p:tgtEl>
                                        <p:attrNameLst>
                                          <p:attrName>ppt_x</p:attrName>
                                          <p:attrName>ppt_y</p:attrName>
                                        </p:attrNameLst>
                                      </p:cBhvr>
                                      <p:rCtr x="6140" y="68"/>
                                    </p:animMotion>
                                  </p:childTnLst>
                                </p:cTn>
                              </p:par>
                              <p:par>
                                <p:cTn id="29" presetID="42" presetClass="path" presetSubtype="0" decel="100000" fill="hold" grpId="0" nodeType="withEffect">
                                  <p:stCondLst>
                                    <p:cond delay="3250"/>
                                  </p:stCondLst>
                                  <p:childTnLst>
                                    <p:animMotion origin="layout" path="M -3.04825E-6 -4.51203E-6 L -6.96962E-7 0.10803 " pathEditMode="relative" rAng="0" ptsTypes="AA">
                                      <p:cBhvr>
                                        <p:cTn id="30" dur="650" fill="hold"/>
                                        <p:tgtEl>
                                          <p:spTgt spid="438"/>
                                        </p:tgtEl>
                                        <p:attrNameLst>
                                          <p:attrName>ppt_x</p:attrName>
                                          <p:attrName>ppt_y</p:attrName>
                                        </p:attrNameLst>
                                      </p:cBhvr>
                                      <p:rCtr x="0" y="6378"/>
                                    </p:animMotion>
                                  </p:childTnLst>
                                </p:cTn>
                              </p:par>
                              <p:par>
                                <p:cTn id="31" presetID="10" presetClass="entr" presetSubtype="0" fill="hold" grpId="0" nodeType="withEffect">
                                  <p:stCondLst>
                                    <p:cond delay="350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nodeType="withEffect">
                                  <p:stCondLst>
                                    <p:cond delay="3750"/>
                                  </p:stCondLst>
                                  <p:childTnLst>
                                    <p:set>
                                      <p:cBhvr>
                                        <p:cTn id="35" dur="1" fill="hold">
                                          <p:stCondLst>
                                            <p:cond delay="0"/>
                                          </p:stCondLst>
                                        </p:cTn>
                                        <p:tgtEl>
                                          <p:spTgt spid="263"/>
                                        </p:tgtEl>
                                        <p:attrNameLst>
                                          <p:attrName>style.visibility</p:attrName>
                                        </p:attrNameLst>
                                      </p:cBhvr>
                                      <p:to>
                                        <p:strVal val="visible"/>
                                      </p:to>
                                    </p:set>
                                    <p:animEffect transition="in" filter="fade">
                                      <p:cBhvr>
                                        <p:cTn id="36" dur="200"/>
                                        <p:tgtEl>
                                          <p:spTgt spid="263"/>
                                        </p:tgtEl>
                                      </p:cBhvr>
                                    </p:animEffect>
                                  </p:childTnLst>
                                </p:cTn>
                              </p:par>
                              <p:par>
                                <p:cTn id="37" presetID="10" presetClass="entr" presetSubtype="0" fill="hold" nodeType="withEffect">
                                  <p:stCondLst>
                                    <p:cond delay="3950"/>
                                  </p:stCondLst>
                                  <p:childTnLst>
                                    <p:set>
                                      <p:cBhvr>
                                        <p:cTn id="38" dur="1" fill="hold">
                                          <p:stCondLst>
                                            <p:cond delay="0"/>
                                          </p:stCondLst>
                                        </p:cTn>
                                        <p:tgtEl>
                                          <p:spTgt spid="262"/>
                                        </p:tgtEl>
                                        <p:attrNameLst>
                                          <p:attrName>style.visibility</p:attrName>
                                        </p:attrNameLst>
                                      </p:cBhvr>
                                      <p:to>
                                        <p:strVal val="visible"/>
                                      </p:to>
                                    </p:set>
                                    <p:animEffect transition="in" filter="fade">
                                      <p:cBhvr>
                                        <p:cTn id="39" dur="200"/>
                                        <p:tgtEl>
                                          <p:spTgt spid="262"/>
                                        </p:tgtEl>
                                      </p:cBhvr>
                                    </p:animEffect>
                                  </p:childTnLst>
                                </p:cTn>
                              </p:par>
                              <p:par>
                                <p:cTn id="40" presetID="10" presetClass="entr" presetSubtype="0" fill="hold" nodeType="withEffect">
                                  <p:stCondLst>
                                    <p:cond delay="4150"/>
                                  </p:stCondLst>
                                  <p:childTnLst>
                                    <p:set>
                                      <p:cBhvr>
                                        <p:cTn id="41" dur="1" fill="hold">
                                          <p:stCondLst>
                                            <p:cond delay="0"/>
                                          </p:stCondLst>
                                        </p:cTn>
                                        <p:tgtEl>
                                          <p:spTgt spid="497"/>
                                        </p:tgtEl>
                                        <p:attrNameLst>
                                          <p:attrName>style.visibility</p:attrName>
                                        </p:attrNameLst>
                                      </p:cBhvr>
                                      <p:to>
                                        <p:strVal val="visible"/>
                                      </p:to>
                                    </p:set>
                                    <p:animEffect transition="in" filter="fade">
                                      <p:cBhvr>
                                        <p:cTn id="42" dur="200"/>
                                        <p:tgtEl>
                                          <p:spTgt spid="497"/>
                                        </p:tgtEl>
                                      </p:cBhvr>
                                    </p:animEffect>
                                  </p:childTnLst>
                                </p:cTn>
                              </p:par>
                              <p:par>
                                <p:cTn id="43" presetID="10" presetClass="entr" presetSubtype="0" fill="hold" nodeType="withEffect">
                                  <p:stCondLst>
                                    <p:cond delay="435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200"/>
                                        <p:tgtEl>
                                          <p:spTgt spid="79"/>
                                        </p:tgtEl>
                                      </p:cBhvr>
                                    </p:animEffect>
                                  </p:childTnLst>
                                </p:cTn>
                              </p:par>
                              <p:par>
                                <p:cTn id="46" presetID="10" presetClass="entr" presetSubtype="0" fill="hold" nodeType="withEffect">
                                  <p:stCondLst>
                                    <p:cond delay="455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200"/>
                                        <p:tgtEl>
                                          <p:spTgt spid="115"/>
                                        </p:tgtEl>
                                      </p:cBhvr>
                                    </p:animEffect>
                                  </p:childTnLst>
                                </p:cTn>
                              </p:par>
                              <p:par>
                                <p:cTn id="49" presetID="10" presetClass="entr" presetSubtype="0" fill="hold" nodeType="withEffect">
                                  <p:stCondLst>
                                    <p:cond delay="4750"/>
                                  </p:stCondLst>
                                  <p:childTnLst>
                                    <p:set>
                                      <p:cBhvr>
                                        <p:cTn id="50" dur="1" fill="hold">
                                          <p:stCondLst>
                                            <p:cond delay="0"/>
                                          </p:stCondLst>
                                        </p:cTn>
                                        <p:tgtEl>
                                          <p:spTgt spid="119"/>
                                        </p:tgtEl>
                                        <p:attrNameLst>
                                          <p:attrName>style.visibility</p:attrName>
                                        </p:attrNameLst>
                                      </p:cBhvr>
                                      <p:to>
                                        <p:strVal val="visible"/>
                                      </p:to>
                                    </p:set>
                                    <p:animEffect transition="in" filter="fade">
                                      <p:cBhvr>
                                        <p:cTn id="51" dur="200"/>
                                        <p:tgtEl>
                                          <p:spTgt spid="119"/>
                                        </p:tgtEl>
                                      </p:cBhvr>
                                    </p:animEffect>
                                  </p:childTnLst>
                                </p:cTn>
                              </p:par>
                              <p:par>
                                <p:cTn id="52" presetID="10" presetClass="entr" presetSubtype="0" fill="hold" nodeType="withEffect">
                                  <p:stCondLst>
                                    <p:cond delay="4950"/>
                                  </p:stCondLst>
                                  <p:childTnLst>
                                    <p:set>
                                      <p:cBhvr>
                                        <p:cTn id="53" dur="1" fill="hold">
                                          <p:stCondLst>
                                            <p:cond delay="0"/>
                                          </p:stCondLst>
                                        </p:cTn>
                                        <p:tgtEl>
                                          <p:spTgt spid="118"/>
                                        </p:tgtEl>
                                        <p:attrNameLst>
                                          <p:attrName>style.visibility</p:attrName>
                                        </p:attrNameLst>
                                      </p:cBhvr>
                                      <p:to>
                                        <p:strVal val="visible"/>
                                      </p:to>
                                    </p:set>
                                    <p:animEffect transition="in" filter="fade">
                                      <p:cBhvr>
                                        <p:cTn id="54" dur="200"/>
                                        <p:tgtEl>
                                          <p:spTgt spid="118"/>
                                        </p:tgtEl>
                                      </p:cBhvr>
                                    </p:animEffect>
                                  </p:childTnLst>
                                </p:cTn>
                              </p:par>
                              <p:par>
                                <p:cTn id="55" presetID="22" presetClass="entr" presetSubtype="8" fill="hold" grpId="0" nodeType="withEffect">
                                  <p:stCondLst>
                                    <p:cond delay="525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10" presetClass="entr" presetSubtype="0" fill="hold" nodeType="withEffect">
                                  <p:stCondLst>
                                    <p:cond delay="525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500"/>
                                        <p:tgtEl>
                                          <p:spTgt spid="121"/>
                                        </p:tgtEl>
                                      </p:cBhvr>
                                    </p:animEffect>
                                  </p:childTnLst>
                                </p:cTn>
                              </p:par>
                              <p:par>
                                <p:cTn id="61" presetID="10" presetClass="entr" presetSubtype="0" fill="hold" nodeType="withEffect">
                                  <p:stCondLst>
                                    <p:cond delay="550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200"/>
                                        <p:tgtEl>
                                          <p:spTgt spid="3"/>
                                        </p:tgtEl>
                                      </p:cBhvr>
                                    </p:animEffect>
                                  </p:childTnLst>
                                </p:cTn>
                              </p:par>
                              <p:par>
                                <p:cTn id="64" presetID="10" presetClass="entr" presetSubtype="0" fill="hold" nodeType="withEffect">
                                  <p:stCondLst>
                                    <p:cond delay="550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200"/>
                                        <p:tgtEl>
                                          <p:spTgt spid="6"/>
                                        </p:tgtEl>
                                      </p:cBhvr>
                                    </p:animEffect>
                                  </p:childTnLst>
                                </p:cTn>
                              </p:par>
                              <p:par>
                                <p:cTn id="67" presetID="10" presetClass="entr" presetSubtype="0" fill="hold" nodeType="withEffect">
                                  <p:stCondLst>
                                    <p:cond delay="550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animBg="1"/>
      <p:bldP spid="426" grpId="0" animBg="1"/>
      <p:bldP spid="425" grpId="0" animBg="1"/>
      <p:bldP spid="35" grpId="0"/>
      <p:bldP spid="15"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734672" y="3921482"/>
            <a:ext cx="973958" cy="345558"/>
            <a:chOff x="10995299" y="3736547"/>
            <a:chExt cx="975998" cy="330090"/>
          </a:xfrm>
        </p:grpSpPr>
        <p:cxnSp>
          <p:nvCxnSpPr>
            <p:cNvPr id="111" name="Curved Connector 110"/>
            <p:cNvCxnSpPr/>
            <p:nvPr/>
          </p:nvCxnSpPr>
          <p:spPr>
            <a:xfrm rot="16200000" flipH="1">
              <a:off x="11476948" y="3315427"/>
              <a:ext cx="12700" cy="975998"/>
            </a:xfrm>
            <a:prstGeom prst="curvedConnector3">
              <a:avLst>
                <a:gd name="adj1" fmla="val 180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028209" y="3736547"/>
              <a:ext cx="914124" cy="330090"/>
            </a:xfrm>
            <a:prstGeom prst="rect">
              <a:avLst/>
            </a:prstGeom>
            <a:noFill/>
          </p:spPr>
          <p:txBody>
            <a:bodyPr wrap="square" lIns="146304" tIns="91440" rIns="146304" bIns="91440" rtlCol="0">
              <a:spAutoFit/>
            </a:bodyPr>
            <a:lstStyle>
              <a:defPPr>
                <a:defRPr lang="en-US"/>
              </a:defPPr>
              <a:lvl1pPr>
                <a:lnSpc>
                  <a:spcPct val="90000"/>
                </a:lnSpc>
                <a:defRPr sz="1050">
                  <a:gradFill>
                    <a:gsLst>
                      <a:gs pos="2917">
                        <a:schemeClr val="tx1"/>
                      </a:gs>
                      <a:gs pos="30000">
                        <a:schemeClr val="tx1"/>
                      </a:gs>
                    </a:gsLst>
                    <a:lin ang="5400000" scaled="0"/>
                  </a:gradFill>
                </a:defRPr>
              </a:lvl1pPr>
            </a:lstStyle>
            <a:p>
              <a:r>
                <a:rPr lang="en-US" dirty="0"/>
                <a:t>Reference</a:t>
              </a:r>
            </a:p>
          </p:txBody>
        </p:sp>
      </p:grpSp>
      <p:grpSp>
        <p:nvGrpSpPr>
          <p:cNvPr id="85" name="Group 84"/>
          <p:cNvGrpSpPr/>
          <p:nvPr/>
        </p:nvGrpSpPr>
        <p:grpSpPr>
          <a:xfrm>
            <a:off x="7809661" y="3992649"/>
            <a:ext cx="1960054" cy="436192"/>
            <a:chOff x="7091310" y="3783044"/>
            <a:chExt cx="975997" cy="428389"/>
          </a:xfrm>
        </p:grpSpPr>
        <p:cxnSp>
          <p:nvCxnSpPr>
            <p:cNvPr id="86" name="Curved Connector 85"/>
            <p:cNvCxnSpPr/>
            <p:nvPr/>
          </p:nvCxnSpPr>
          <p:spPr>
            <a:xfrm rot="16200000" flipH="1">
              <a:off x="7572959" y="3301395"/>
              <a:ext cx="12700" cy="975997"/>
            </a:xfrm>
            <a:prstGeom prst="curvedConnector3">
              <a:avLst>
                <a:gd name="adj1" fmla="val 2917176"/>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393389" y="3887248"/>
              <a:ext cx="466675" cy="324185"/>
            </a:xfrm>
            <a:prstGeom prst="rect">
              <a:avLst/>
            </a:prstGeom>
            <a:noFill/>
          </p:spPr>
          <p:txBody>
            <a:bodyPr wrap="squar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grpSp>
      <p:grpSp>
        <p:nvGrpSpPr>
          <p:cNvPr id="72" name="Group 71"/>
          <p:cNvGrpSpPr/>
          <p:nvPr/>
        </p:nvGrpSpPr>
        <p:grpSpPr>
          <a:xfrm>
            <a:off x="7805181" y="3930542"/>
            <a:ext cx="941937" cy="337015"/>
            <a:chOff x="7805181" y="3930542"/>
            <a:chExt cx="941937" cy="337015"/>
          </a:xfrm>
        </p:grpSpPr>
        <p:sp>
          <p:nvSpPr>
            <p:cNvPr id="150" name="TextBox 149"/>
            <p:cNvSpPr txBox="1"/>
            <p:nvPr/>
          </p:nvSpPr>
          <p:spPr>
            <a:xfrm>
              <a:off x="7831290" y="3930542"/>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cxnSp>
          <p:nvCxnSpPr>
            <p:cNvPr id="59" name="Curved Connector 58"/>
            <p:cNvCxnSpPr/>
            <p:nvPr/>
          </p:nvCxnSpPr>
          <p:spPr>
            <a:xfrm rot="16200000" flipH="1">
              <a:off x="8266279" y="3527447"/>
              <a:ext cx="13073" cy="935269"/>
            </a:xfrm>
            <a:prstGeom prst="curvedConnector3">
              <a:avLst>
                <a:gd name="adj1" fmla="val 182286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800776" y="3926781"/>
            <a:ext cx="936545" cy="337015"/>
            <a:chOff x="7091310" y="3736372"/>
            <a:chExt cx="975997" cy="330986"/>
          </a:xfrm>
        </p:grpSpPr>
        <p:cxnSp>
          <p:nvCxnSpPr>
            <p:cNvPr id="53" name="Curved Connector 52"/>
            <p:cNvCxnSpPr/>
            <p:nvPr/>
          </p:nvCxnSpPr>
          <p:spPr>
            <a:xfrm rot="16200000" flipH="1">
              <a:off x="7572959" y="3315427"/>
              <a:ext cx="12700" cy="975997"/>
            </a:xfrm>
            <a:prstGeom prst="curvedConnector3">
              <a:avLst>
                <a:gd name="adj1" fmla="val 181227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09180" y="3736372"/>
              <a:ext cx="954409" cy="330986"/>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grpSp>
      <p:grpSp>
        <p:nvGrpSpPr>
          <p:cNvPr id="47" name="Cloud service group"/>
          <p:cNvGrpSpPr/>
          <p:nvPr/>
        </p:nvGrpSpPr>
        <p:grpSpPr>
          <a:xfrm>
            <a:off x="274702" y="2114037"/>
            <a:ext cx="4846320" cy="4126418"/>
            <a:chOff x="457579" y="2114037"/>
            <a:chExt cx="4846320" cy="4126418"/>
          </a:xfrm>
        </p:grpSpPr>
        <p:sp>
          <p:nvSpPr>
            <p:cNvPr id="8" name="Rectangle 22"/>
            <p:cNvSpPr/>
            <p:nvPr/>
          </p:nvSpPr>
          <p:spPr bwMode="auto">
            <a:xfrm>
              <a:off x="457580" y="4228775"/>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35000">
                        <a:schemeClr val="tx1"/>
                      </a:gs>
                      <a:gs pos="78000">
                        <a:schemeClr val="tx1"/>
                      </a:gs>
                    </a:gsLst>
                    <a:lin ang="5400000" scaled="0"/>
                  </a:gradFill>
                </a:rPr>
                <a:t>Storage account</a:t>
              </a:r>
            </a:p>
          </p:txBody>
        </p:sp>
        <p:sp>
          <p:nvSpPr>
            <p:cNvPr id="9" name="Rectangle 23"/>
            <p:cNvSpPr/>
            <p:nvPr/>
          </p:nvSpPr>
          <p:spPr bwMode="auto">
            <a:xfrm>
              <a:off x="2926407" y="4228774"/>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35000">
                        <a:schemeClr val="tx1"/>
                      </a:gs>
                      <a:gs pos="78000">
                        <a:schemeClr val="tx1"/>
                      </a:gs>
                    </a:gsLst>
                    <a:lin ang="5400000" scaled="0"/>
                  </a:gradFill>
                </a:rPr>
                <a:t>Virtual network</a:t>
              </a:r>
            </a:p>
          </p:txBody>
        </p:sp>
        <p:sp>
          <p:nvSpPr>
            <p:cNvPr id="10" name="Rectangle 24"/>
            <p:cNvSpPr/>
            <p:nvPr/>
          </p:nvSpPr>
          <p:spPr bwMode="auto">
            <a:xfrm>
              <a:off x="457579" y="2114037"/>
              <a:ext cx="484632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35000">
                        <a:schemeClr val="tx1"/>
                      </a:gs>
                      <a:gs pos="78000">
                        <a:schemeClr val="tx1"/>
                      </a:gs>
                    </a:gsLst>
                    <a:lin ang="5400000" scaled="0"/>
                  </a:gradFill>
                </a:rPr>
                <a:t>Cloud service </a:t>
              </a:r>
            </a:p>
          </p:txBody>
        </p:sp>
      </p:grpSp>
      <p:sp>
        <p:nvSpPr>
          <p:cNvPr id="12" name="Subnet-1"/>
          <p:cNvSpPr/>
          <p:nvPr/>
        </p:nvSpPr>
        <p:spPr bwMode="auto">
          <a:xfrm>
            <a:off x="3246450"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Subnet-1</a:t>
            </a:r>
          </a:p>
        </p:txBody>
      </p:sp>
      <p:sp>
        <p:nvSpPr>
          <p:cNvPr id="13" name="Disk (blob)"/>
          <p:cNvSpPr/>
          <p:nvPr/>
        </p:nvSpPr>
        <p:spPr bwMode="auto">
          <a:xfrm>
            <a:off x="777623"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Disk (blob)</a:t>
            </a:r>
          </a:p>
        </p:txBody>
      </p:sp>
      <p:cxnSp>
        <p:nvCxnSpPr>
          <p:cNvPr id="15" name="Straight Connector 14"/>
          <p:cNvCxnSpPr>
            <a:endCxn id="13" idx="0"/>
          </p:cNvCxnSpPr>
          <p:nvPr/>
        </p:nvCxnSpPr>
        <p:spPr>
          <a:xfrm flipH="1">
            <a:off x="1463423" y="3417626"/>
            <a:ext cx="914370"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16" name="Straight Connector 15"/>
          <p:cNvCxnSpPr>
            <a:endCxn id="12" idx="0"/>
          </p:cNvCxnSpPr>
          <p:nvPr/>
        </p:nvCxnSpPr>
        <p:spPr>
          <a:xfrm>
            <a:off x="2401191" y="3417626"/>
            <a:ext cx="1531059"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sp>
        <p:nvSpPr>
          <p:cNvPr id="58" name="Virtual network overlay"/>
          <p:cNvSpPr/>
          <p:nvPr/>
        </p:nvSpPr>
        <p:spPr bwMode="auto">
          <a:xfrm>
            <a:off x="2743530" y="4228774"/>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18750">
                      <a:schemeClr val="tx1"/>
                    </a:gs>
                    <a:gs pos="42000">
                      <a:schemeClr val="tx1"/>
                    </a:gs>
                  </a:gsLst>
                  <a:lin ang="5400000" scaled="0"/>
                </a:gradFill>
              </a:rPr>
              <a:t>Virtual network</a:t>
            </a:r>
          </a:p>
        </p:txBody>
      </p:sp>
      <p:sp>
        <p:nvSpPr>
          <p:cNvPr id="57" name="Storage account overlay"/>
          <p:cNvSpPr/>
          <p:nvPr/>
        </p:nvSpPr>
        <p:spPr bwMode="auto">
          <a:xfrm>
            <a:off x="274703" y="4228775"/>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18750">
                      <a:schemeClr val="tx1"/>
                    </a:gs>
                    <a:gs pos="42000">
                      <a:schemeClr val="tx1"/>
                    </a:gs>
                  </a:gsLst>
                  <a:lin ang="5400000" scaled="0"/>
                </a:gradFill>
              </a:rPr>
              <a:t>Storage account</a:t>
            </a:r>
          </a:p>
        </p:txBody>
      </p:sp>
      <p:sp>
        <p:nvSpPr>
          <p:cNvPr id="11" name="VM with IP address"/>
          <p:cNvSpPr/>
          <p:nvPr/>
        </p:nvSpPr>
        <p:spPr bwMode="auto">
          <a:xfrm>
            <a:off x="1737713" y="3040058"/>
            <a:ext cx="128016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VM with IP address</a:t>
            </a:r>
          </a:p>
        </p:txBody>
      </p:sp>
      <p:sp>
        <p:nvSpPr>
          <p:cNvPr id="142" name="Network Security Group ACLS"/>
          <p:cNvSpPr/>
          <p:nvPr/>
        </p:nvSpPr>
        <p:spPr bwMode="auto">
          <a:xfrm>
            <a:off x="5395285" y="5508912"/>
            <a:ext cx="3657600" cy="73152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algn="ctr" defTabSz="932398" fontAlgn="base">
              <a:lnSpc>
                <a:spcPct val="90000"/>
              </a:lnSpc>
              <a:spcBef>
                <a:spcPct val="0"/>
              </a:spcBef>
              <a:spcAft>
                <a:spcPct val="0"/>
              </a:spcAft>
            </a:pPr>
            <a:r>
              <a:rPr lang="en-US" dirty="0">
                <a:gradFill>
                  <a:gsLst>
                    <a:gs pos="16814">
                      <a:srgbClr val="FFFFFF"/>
                    </a:gs>
                    <a:gs pos="46000">
                      <a:srgbClr val="FFFFFF"/>
                    </a:gs>
                  </a:gsLst>
                  <a:lin ang="5400000" scaled="0"/>
                </a:gradFill>
              </a:rPr>
              <a:t>Network Security Group ACLS</a:t>
            </a:r>
          </a:p>
          <a:p>
            <a:pPr algn="ctr" defTabSz="932398" fontAlgn="base">
              <a:lnSpc>
                <a:spcPct val="90000"/>
              </a:lnSpc>
              <a:spcBef>
                <a:spcPct val="0"/>
              </a:spcBef>
              <a:spcAft>
                <a:spcPct val="0"/>
              </a:spcAft>
            </a:pPr>
            <a:r>
              <a:rPr lang="en-US" dirty="0">
                <a:gradFill>
                  <a:gsLst>
                    <a:gs pos="16814">
                      <a:srgbClr val="FFFFFF"/>
                    </a:gs>
                    <a:gs pos="46000">
                      <a:srgbClr val="FFFFFF"/>
                    </a:gs>
                  </a:gsLst>
                  <a:lin ang="5400000" scaled="0"/>
                </a:gradFill>
              </a:rPr>
              <a:t>(deployed to VM, NIC, or Subnet)</a:t>
            </a:r>
          </a:p>
        </p:txBody>
      </p:sp>
      <p:grpSp>
        <p:nvGrpSpPr>
          <p:cNvPr id="55" name="Depends on"/>
          <p:cNvGrpSpPr/>
          <p:nvPr/>
        </p:nvGrpSpPr>
        <p:grpSpPr>
          <a:xfrm>
            <a:off x="5703098" y="3895410"/>
            <a:ext cx="1280160" cy="971162"/>
            <a:chOff x="5703098" y="3771572"/>
            <a:chExt cx="1280160" cy="971162"/>
          </a:xfrm>
        </p:grpSpPr>
        <p:sp>
          <p:nvSpPr>
            <p:cNvPr id="77" name="Rectangle 76"/>
            <p:cNvSpPr/>
            <p:nvPr/>
          </p:nvSpPr>
          <p:spPr bwMode="auto">
            <a:xfrm>
              <a:off x="5703098" y="4369176"/>
              <a:ext cx="1280160" cy="373558"/>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Depends on</a:t>
              </a:r>
            </a:p>
          </p:txBody>
        </p:sp>
        <p:cxnSp>
          <p:nvCxnSpPr>
            <p:cNvPr id="79" name="Straight Connector 78"/>
            <p:cNvCxnSpPr/>
            <p:nvPr/>
          </p:nvCxnSpPr>
          <p:spPr>
            <a:xfrm flipH="1" flipV="1">
              <a:off x="6340166" y="3771572"/>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flipH="1" flipV="1">
              <a:off x="6370644" y="3451755"/>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grpSp>
      <p:sp>
        <p:nvSpPr>
          <p:cNvPr id="107" name="LB IP address"/>
          <p:cNvSpPr/>
          <p:nvPr/>
        </p:nvSpPr>
        <p:spPr bwMode="auto">
          <a:xfrm>
            <a:off x="112474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LB IP address</a:t>
            </a:r>
            <a:endParaRPr lang="en-US" dirty="0">
              <a:gradFill>
                <a:gsLst>
                  <a:gs pos="16814">
                    <a:srgbClr val="FFFFFF"/>
                  </a:gs>
                  <a:gs pos="46000">
                    <a:srgbClr val="FFFFFF"/>
                  </a:gs>
                </a:gsLst>
                <a:lin ang="5400000" scaled="0"/>
              </a:gradFill>
            </a:endParaRPr>
          </a:p>
        </p:txBody>
      </p:sp>
      <p:sp>
        <p:nvSpPr>
          <p:cNvPr id="38" name="Load Balance Endpoint"/>
          <p:cNvSpPr/>
          <p:nvPr/>
        </p:nvSpPr>
        <p:spPr bwMode="auto">
          <a:xfrm>
            <a:off x="3292172" y="2582872"/>
            <a:ext cx="164592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Load balanced</a:t>
            </a:r>
          </a:p>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endpoint with IP address</a:t>
            </a:r>
          </a:p>
        </p:txBody>
      </p:sp>
      <p:sp>
        <p:nvSpPr>
          <p:cNvPr id="43" name="Load Balancer"/>
          <p:cNvSpPr/>
          <p:nvPr/>
        </p:nvSpPr>
        <p:spPr bwMode="auto">
          <a:xfrm>
            <a:off x="102720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Load Balancer</a:t>
            </a:r>
            <a:endParaRPr lang="en-US" dirty="0">
              <a:gradFill>
                <a:gsLst>
                  <a:gs pos="16814">
                    <a:srgbClr val="FFFFFF"/>
                  </a:gs>
                  <a:gs pos="46000">
                    <a:srgbClr val="FFFFFF"/>
                  </a:gs>
                </a:gsLst>
                <a:lin ang="5400000" scaled="0"/>
              </a:gradFill>
            </a:endParaRPr>
          </a:p>
        </p:txBody>
      </p:sp>
      <p:grpSp>
        <p:nvGrpSpPr>
          <p:cNvPr id="54" name="VNet subnet"/>
          <p:cNvGrpSpPr/>
          <p:nvPr/>
        </p:nvGrpSpPr>
        <p:grpSpPr>
          <a:xfrm>
            <a:off x="9296726" y="3089129"/>
            <a:ext cx="914400" cy="914400"/>
            <a:chOff x="9296726" y="3089129"/>
            <a:chExt cx="914400" cy="914400"/>
          </a:xfrm>
        </p:grpSpPr>
        <p:sp>
          <p:nvSpPr>
            <p:cNvPr id="33" name="Rounded Rectangle 32"/>
            <p:cNvSpPr/>
            <p:nvPr/>
          </p:nvSpPr>
          <p:spPr bwMode="auto">
            <a:xfrm>
              <a:off x="929672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VNet</a:t>
              </a:r>
              <a:endParaRPr lang="en-US" dirty="0">
                <a:gradFill>
                  <a:gsLst>
                    <a:gs pos="16814">
                      <a:srgbClr val="FFFFFF"/>
                    </a:gs>
                    <a:gs pos="46000">
                      <a:srgbClr val="FFFFFF"/>
                    </a:gs>
                  </a:gsLst>
                  <a:lin ang="5400000" scaled="0"/>
                </a:gradFill>
              </a:endParaRPr>
            </a:p>
          </p:txBody>
        </p:sp>
        <p:sp>
          <p:nvSpPr>
            <p:cNvPr id="144" name="Rounded Rectangle 143"/>
            <p:cNvSpPr/>
            <p:nvPr/>
          </p:nvSpPr>
          <p:spPr bwMode="auto">
            <a:xfrm>
              <a:off x="9296726"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000" dirty="0">
                  <a:gradFill>
                    <a:gsLst>
                      <a:gs pos="16814">
                        <a:srgbClr val="FFFFFF"/>
                      </a:gs>
                      <a:gs pos="46000">
                        <a:srgbClr val="FFFFFF"/>
                      </a:gs>
                    </a:gsLst>
                    <a:lin ang="5400000" scaled="0"/>
                  </a:gradFill>
                </a:rPr>
                <a:t>Subnet</a:t>
              </a:r>
            </a:p>
          </p:txBody>
        </p:sp>
      </p:grpSp>
      <p:sp>
        <p:nvSpPr>
          <p:cNvPr id="37" name="VM IP address"/>
          <p:cNvSpPr/>
          <p:nvPr/>
        </p:nvSpPr>
        <p:spPr bwMode="auto">
          <a:xfrm>
            <a:off x="832136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VM IP address</a:t>
            </a:r>
            <a:endParaRPr lang="en-US" dirty="0">
              <a:gradFill>
                <a:gsLst>
                  <a:gs pos="16814">
                    <a:srgbClr val="FFFFFF"/>
                  </a:gs>
                  <a:gs pos="46000">
                    <a:srgbClr val="FFFFFF"/>
                  </a:gs>
                </a:gsLst>
                <a:lin ang="5400000" scaled="0"/>
              </a:gradFill>
            </a:endParaRPr>
          </a:p>
        </p:txBody>
      </p:sp>
      <p:sp>
        <p:nvSpPr>
          <p:cNvPr id="34" name="NIC"/>
          <p:cNvSpPr/>
          <p:nvPr/>
        </p:nvSpPr>
        <p:spPr bwMode="auto">
          <a:xfrm>
            <a:off x="734600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NIC</a:t>
            </a:r>
            <a:endParaRPr lang="en-US" dirty="0">
              <a:gradFill>
                <a:gsLst>
                  <a:gs pos="16814">
                    <a:srgbClr val="FFFFFF"/>
                  </a:gs>
                  <a:gs pos="46000">
                    <a:srgbClr val="FFFFFF"/>
                  </a:gs>
                </a:gsLst>
                <a:lin ang="5400000" scaled="0"/>
              </a:gradFill>
            </a:endParaRPr>
          </a:p>
        </p:txBody>
      </p:sp>
      <p:sp>
        <p:nvSpPr>
          <p:cNvPr id="31" name="VM"/>
          <p:cNvSpPr/>
          <p:nvPr/>
        </p:nvSpPr>
        <p:spPr bwMode="auto">
          <a:xfrm>
            <a:off x="63706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VM</a:t>
            </a:r>
            <a:endParaRPr lang="en-US" dirty="0">
              <a:gradFill>
                <a:gsLst>
                  <a:gs pos="16814">
                    <a:srgbClr val="FFFFFF"/>
                  </a:gs>
                  <a:gs pos="46000">
                    <a:srgbClr val="FFFFFF"/>
                  </a:gs>
                </a:gsLst>
                <a:lin ang="5400000" scaled="0"/>
              </a:gradFill>
            </a:endParaRPr>
          </a:p>
        </p:txBody>
      </p:sp>
      <p:grpSp>
        <p:nvGrpSpPr>
          <p:cNvPr id="52" name="Storage account"/>
          <p:cNvGrpSpPr/>
          <p:nvPr/>
        </p:nvGrpSpPr>
        <p:grpSpPr>
          <a:xfrm>
            <a:off x="5395286" y="3089129"/>
            <a:ext cx="914401" cy="914400"/>
            <a:chOff x="5395286" y="3089129"/>
            <a:chExt cx="914401" cy="914400"/>
          </a:xfrm>
        </p:grpSpPr>
        <p:sp>
          <p:nvSpPr>
            <p:cNvPr id="32" name="Rounded Rectangle 31"/>
            <p:cNvSpPr/>
            <p:nvPr/>
          </p:nvSpPr>
          <p:spPr bwMode="auto">
            <a:xfrm>
              <a:off x="53952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Storage account</a:t>
              </a:r>
              <a:endParaRPr lang="en-US" dirty="0">
                <a:gradFill>
                  <a:gsLst>
                    <a:gs pos="16814">
                      <a:srgbClr val="FFFFFF"/>
                    </a:gs>
                    <a:gs pos="46000">
                      <a:srgbClr val="FFFFFF"/>
                    </a:gs>
                  </a:gsLst>
                  <a:lin ang="5400000" scaled="0"/>
                </a:gradFill>
              </a:endParaRPr>
            </a:p>
          </p:txBody>
        </p:sp>
        <p:sp>
          <p:nvSpPr>
            <p:cNvPr id="147" name="Rounded Rectangle 146"/>
            <p:cNvSpPr/>
            <p:nvPr/>
          </p:nvSpPr>
          <p:spPr bwMode="auto">
            <a:xfrm>
              <a:off x="5395287"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000" dirty="0">
                  <a:gradFill>
                    <a:gsLst>
                      <a:gs pos="16814">
                        <a:srgbClr val="FFFFFF"/>
                      </a:gs>
                      <a:gs pos="46000">
                        <a:srgbClr val="FFFFFF"/>
                      </a:gs>
                    </a:gsLst>
                    <a:lin ang="5400000" scaled="0"/>
                  </a:gradFill>
                </a:rPr>
                <a:t>Disk (blob)</a:t>
              </a:r>
            </a:p>
          </p:txBody>
        </p:sp>
      </p:grpSp>
      <p:sp>
        <p:nvSpPr>
          <p:cNvPr id="30" name="Resource group"/>
          <p:cNvSpPr/>
          <p:nvPr/>
        </p:nvSpPr>
        <p:spPr bwMode="auto">
          <a:xfrm>
            <a:off x="5395286" y="2114036"/>
            <a:ext cx="6766560" cy="54864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algn="ctr" defTabSz="932398" fontAlgn="base">
              <a:lnSpc>
                <a:spcPct val="90000"/>
              </a:lnSpc>
              <a:spcBef>
                <a:spcPct val="0"/>
              </a:spcBef>
              <a:spcAft>
                <a:spcPct val="0"/>
              </a:spcAft>
            </a:pPr>
            <a:r>
              <a:rPr lang="en-US" sz="2000" dirty="0">
                <a:gradFill>
                  <a:gsLst>
                    <a:gs pos="5000">
                      <a:schemeClr val="bg1"/>
                    </a:gs>
                    <a:gs pos="100000">
                      <a:schemeClr val="bg1"/>
                    </a:gs>
                  </a:gsLst>
                  <a:lin ang="5400000" scaled="0"/>
                </a:gradFill>
              </a:rPr>
              <a:t>Resource group</a:t>
            </a:r>
          </a:p>
        </p:txBody>
      </p:sp>
      <p:grpSp>
        <p:nvGrpSpPr>
          <p:cNvPr id="22" name="Group 21"/>
          <p:cNvGrpSpPr/>
          <p:nvPr/>
        </p:nvGrpSpPr>
        <p:grpSpPr>
          <a:xfrm>
            <a:off x="7772701" y="2778934"/>
            <a:ext cx="2926048" cy="350865"/>
            <a:chOff x="8067307" y="2578831"/>
            <a:chExt cx="2927991" cy="350865"/>
          </a:xfrm>
        </p:grpSpPr>
        <p:cxnSp>
          <p:nvCxnSpPr>
            <p:cNvPr id="66" name="Curved Connector 65"/>
            <p:cNvCxnSpPr/>
            <p:nvPr/>
          </p:nvCxnSpPr>
          <p:spPr>
            <a:xfrm rot="5400000" flipH="1" flipV="1">
              <a:off x="9524953" y="1425031"/>
              <a:ext cx="12700" cy="2927991"/>
            </a:xfrm>
            <a:prstGeom prst="curvedConnector3">
              <a:avLst>
                <a:gd name="adj1" fmla="val 2893669"/>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89523" y="2578831"/>
              <a:ext cx="1729698" cy="350865"/>
            </a:xfrm>
            <a:prstGeom prst="rect">
              <a:avLst/>
            </a:prstGeom>
            <a:noFill/>
          </p:spPr>
          <p:txBody>
            <a:bodyPr wrap="none" lIns="146304" tIns="91440" rIns="146304" bIns="91440" rtlCol="0">
              <a:spAutoFit/>
            </a:bodyPr>
            <a:lstStyle/>
            <a:p>
              <a:pPr>
                <a:lnSpc>
                  <a:spcPct val="90000"/>
                </a:lnSpc>
              </a:pPr>
              <a:r>
                <a:rPr lang="en-US" sz="1200" dirty="0">
                  <a:gradFill>
                    <a:gsLst>
                      <a:gs pos="2917">
                        <a:schemeClr val="tx1"/>
                      </a:gs>
                      <a:gs pos="30000">
                        <a:schemeClr val="tx1"/>
                      </a:gs>
                    </a:gsLst>
                    <a:lin ang="5400000" scaled="0"/>
                  </a:gradFill>
                </a:rPr>
                <a:t>Back-end pool (NICs)</a:t>
              </a:r>
            </a:p>
          </p:txBody>
        </p:sp>
      </p:grpSp>
      <p:cxnSp>
        <p:nvCxnSpPr>
          <p:cNvPr id="117" name="Straight Connector 116"/>
          <p:cNvCxnSpPr>
            <a:endCxn id="38" idx="1"/>
          </p:cNvCxnSpPr>
          <p:nvPr/>
        </p:nvCxnSpPr>
        <p:spPr>
          <a:xfrm flipV="1">
            <a:off x="2881042" y="2994352"/>
            <a:ext cx="411130" cy="645895"/>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6477317" y="3537471"/>
            <a:ext cx="182880" cy="0"/>
          </a:xfrm>
          <a:prstGeom prst="straightConnector1">
            <a:avLst/>
          </a:prstGeom>
          <a:ln>
            <a:noFill/>
            <a:headEnd type="triangle" w="med" len="med"/>
            <a:tailEnd type="none" w="med" len="med"/>
          </a:ln>
        </p:spPr>
        <p:style>
          <a:lnRef idx="3">
            <a:schemeClr val="lt1"/>
          </a:lnRef>
          <a:fillRef idx="1">
            <a:schemeClr val="dk1"/>
          </a:fillRef>
          <a:effectRef idx="1">
            <a:schemeClr val="dk1"/>
          </a:effectRef>
          <a:fontRef idx="minor">
            <a:schemeClr val="lt1"/>
          </a:fontRef>
        </p:style>
      </p:cxnSp>
      <p:sp>
        <p:nvSpPr>
          <p:cNvPr id="6" name="Text Placeholder 5"/>
          <p:cNvSpPr>
            <a:spLocks noGrp="1"/>
          </p:cNvSpPr>
          <p:nvPr>
            <p:ph type="body" sz="quarter" idx="4294967295"/>
          </p:nvPr>
        </p:nvSpPr>
        <p:spPr>
          <a:xfrm>
            <a:off x="274638" y="1119848"/>
            <a:ext cx="5029209" cy="738664"/>
          </a:xfrm>
        </p:spPr>
        <p:txBody>
          <a:bodyPr/>
          <a:lstStyle/>
          <a:p>
            <a:pPr marL="0" indent="0">
              <a:buNone/>
            </a:pPr>
            <a:r>
              <a:rPr lang="en-US" dirty="0">
                <a:solidFill>
                  <a:schemeClr val="tx1"/>
                </a:solidFill>
              </a:rPr>
              <a:t>Classic model (v1)</a:t>
            </a:r>
          </a:p>
        </p:txBody>
      </p:sp>
      <p:sp>
        <p:nvSpPr>
          <p:cNvPr id="7" name="Text Placeholder 6"/>
          <p:cNvSpPr>
            <a:spLocks noGrp="1"/>
          </p:cNvSpPr>
          <p:nvPr>
            <p:ph type="body" sz="quarter" idx="4294967295"/>
          </p:nvPr>
        </p:nvSpPr>
        <p:spPr>
          <a:xfrm>
            <a:off x="6492554" y="1119848"/>
            <a:ext cx="5486400" cy="738664"/>
          </a:xfrm>
        </p:spPr>
        <p:txBody>
          <a:bodyPr/>
          <a:lstStyle/>
          <a:p>
            <a:pPr marL="0" indent="0">
              <a:buNone/>
            </a:pPr>
            <a:r>
              <a:rPr lang="en-US" dirty="0">
                <a:solidFill>
                  <a:schemeClr val="tx1"/>
                </a:solidFill>
              </a:rPr>
              <a:t>Resource Manager (v2)</a:t>
            </a:r>
          </a:p>
        </p:txBody>
      </p:sp>
      <p:sp>
        <p:nvSpPr>
          <p:cNvPr id="2" name="Title 1"/>
          <p:cNvSpPr>
            <a:spLocks noGrp="1"/>
          </p:cNvSpPr>
          <p:nvPr>
            <p:ph type="title"/>
          </p:nvPr>
        </p:nvSpPr>
        <p:spPr>
          <a:xfrm>
            <a:off x="274638" y="295275"/>
            <a:ext cx="11888787" cy="917575"/>
          </a:xfrm>
        </p:spPr>
        <p:txBody>
          <a:bodyPr/>
          <a:lstStyle/>
          <a:p>
            <a:r>
              <a:rPr lang="en-US" sz="4700" dirty="0"/>
              <a:t>Resource Manager example</a:t>
            </a:r>
          </a:p>
        </p:txBody>
      </p:sp>
      <p:grpSp>
        <p:nvGrpSpPr>
          <p:cNvPr id="73" name="Group 72"/>
          <p:cNvGrpSpPr/>
          <p:nvPr/>
        </p:nvGrpSpPr>
        <p:grpSpPr>
          <a:xfrm>
            <a:off x="7224085" y="3996386"/>
            <a:ext cx="1170419" cy="1512526"/>
            <a:chOff x="7224085" y="3996386"/>
            <a:chExt cx="1170419" cy="1512526"/>
          </a:xfrm>
        </p:grpSpPr>
        <p:cxnSp>
          <p:nvCxnSpPr>
            <p:cNvPr id="149" name="Straight Arrow Connector 148"/>
            <p:cNvCxnSpPr>
              <a:endCxn id="142" idx="0"/>
            </p:cNvCxnSpPr>
            <p:nvPr/>
          </p:nvCxnSpPr>
          <p:spPr>
            <a:xfrm flipH="1">
              <a:off x="7224085" y="3996386"/>
              <a:ext cx="576142" cy="15125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78676" y="4517467"/>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grpSp>
      <p:sp>
        <p:nvSpPr>
          <p:cNvPr id="74" name="Rectangle 73"/>
          <p:cNvSpPr/>
          <p:nvPr/>
        </p:nvSpPr>
        <p:spPr bwMode="auto">
          <a:xfrm>
            <a:off x="183263" y="2034238"/>
            <a:ext cx="5067610" cy="4324998"/>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8138456" y="-2629151"/>
            <a:ext cx="277858"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0023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25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250"/>
                                        <p:tgtEl>
                                          <p:spTgt spid="15"/>
                                        </p:tgtEl>
                                      </p:cBhvr>
                                    </p:animEffect>
                                  </p:childTnLst>
                                </p:cTn>
                              </p:par>
                              <p:par>
                                <p:cTn id="21" presetID="22"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25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25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250"/>
                                        <p:tgtEl>
                                          <p:spTgt spid="58"/>
                                        </p:tgtEl>
                                      </p:cBhvr>
                                    </p:animEffect>
                                  </p:childTnLst>
                                </p:cTn>
                              </p:par>
                            </p:childTnLst>
                          </p:cTn>
                        </p:par>
                        <p:par>
                          <p:cTn id="30" fill="hold">
                            <p:stCondLst>
                              <p:cond delay="25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5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5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wipe(down)">
                                      <p:cBhvr>
                                        <p:cTn id="41" dur="250"/>
                                        <p:tgtEl>
                                          <p:spTgt spid="117"/>
                                        </p:tgtEl>
                                      </p:cBhvr>
                                    </p:animEffect>
                                  </p:childTnLst>
                                </p:cTn>
                              </p:par>
                            </p:childTnLst>
                          </p:cTn>
                        </p:par>
                        <p:par>
                          <p:cTn id="42" fill="hold">
                            <p:stCondLst>
                              <p:cond delay="250"/>
                            </p:stCondLst>
                            <p:childTnLst>
                              <p:par>
                                <p:cTn id="43" presetID="10"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250"/>
                                        <p:tgtEl>
                                          <p:spTgt spid="38"/>
                                        </p:tgtEl>
                                      </p:cBhvr>
                                    </p:animEffect>
                                  </p:childTnLst>
                                </p:cTn>
                              </p:par>
                              <p:par>
                                <p:cTn id="46" presetID="10" presetClass="entr" presetSubtype="0"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25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fade">
                                      <p:cBhvr>
                                        <p:cTn id="53" dur="200"/>
                                        <p:tgtEl>
                                          <p:spTgt spid="7">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200"/>
                                        <p:tgtEl>
                                          <p:spTgt spid="7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25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200"/>
                                        <p:tgtEl>
                                          <p:spTgt spid="30"/>
                                        </p:tgtEl>
                                      </p:cBhvr>
                                    </p:animEffect>
                                  </p:childTnLst>
                                </p:cTn>
                              </p:par>
                              <p:par>
                                <p:cTn id="62" presetID="10" presetClass="entr" presetSubtype="0" fill="hold" nodeType="withEffect">
                                  <p:stCondLst>
                                    <p:cond delay="40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200"/>
                                        <p:tgtEl>
                                          <p:spTgt spid="52"/>
                                        </p:tgtEl>
                                      </p:cBhvr>
                                    </p:animEffect>
                                  </p:childTnLst>
                                </p:cTn>
                              </p:par>
                              <p:par>
                                <p:cTn id="65" presetID="10" presetClass="entr" presetSubtype="0" fill="hold" grpId="0" nodeType="withEffect">
                                  <p:stCondLst>
                                    <p:cond delay="60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200"/>
                                        <p:tgtEl>
                                          <p:spTgt spid="31"/>
                                        </p:tgtEl>
                                      </p:cBhvr>
                                    </p:animEffect>
                                  </p:childTnLst>
                                </p:cTn>
                              </p:par>
                              <p:par>
                                <p:cTn id="68" presetID="10" presetClass="entr" presetSubtype="0" fill="hold" grpId="0" nodeType="withEffect">
                                  <p:stCondLst>
                                    <p:cond delay="80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200"/>
                                        <p:tgtEl>
                                          <p:spTgt spid="34"/>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200"/>
                                        <p:tgtEl>
                                          <p:spTgt spid="37"/>
                                        </p:tgtEl>
                                      </p:cBhvr>
                                    </p:animEffect>
                                  </p:childTnLst>
                                </p:cTn>
                              </p:par>
                              <p:par>
                                <p:cTn id="74" presetID="10" presetClass="entr" presetSubtype="0" fill="hold" nodeType="withEffect">
                                  <p:stCondLst>
                                    <p:cond delay="120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200"/>
                                        <p:tgtEl>
                                          <p:spTgt spid="54"/>
                                        </p:tgtEl>
                                      </p:cBhvr>
                                    </p:animEffect>
                                  </p:childTnLst>
                                </p:cTn>
                              </p:par>
                              <p:par>
                                <p:cTn id="77" presetID="10" presetClass="entr" presetSubtype="0" fill="hold" grpId="0" nodeType="withEffect">
                                  <p:stCondLst>
                                    <p:cond delay="140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200"/>
                                        <p:tgtEl>
                                          <p:spTgt spid="43"/>
                                        </p:tgtEl>
                                      </p:cBhvr>
                                    </p:animEffect>
                                  </p:childTnLst>
                                </p:cTn>
                              </p:par>
                              <p:par>
                                <p:cTn id="80" presetID="10" presetClass="entr" presetSubtype="0" fill="hold" grpId="0" nodeType="withEffect">
                                  <p:stCondLst>
                                    <p:cond delay="1600"/>
                                  </p:stCondLst>
                                  <p:childTnLst>
                                    <p:set>
                                      <p:cBhvr>
                                        <p:cTn id="81" dur="1" fill="hold">
                                          <p:stCondLst>
                                            <p:cond delay="0"/>
                                          </p:stCondLst>
                                        </p:cTn>
                                        <p:tgtEl>
                                          <p:spTgt spid="107"/>
                                        </p:tgtEl>
                                        <p:attrNameLst>
                                          <p:attrName>style.visibility</p:attrName>
                                        </p:attrNameLst>
                                      </p:cBhvr>
                                      <p:to>
                                        <p:strVal val="visible"/>
                                      </p:to>
                                    </p:set>
                                    <p:animEffect transition="in" filter="fade">
                                      <p:cBhvr>
                                        <p:cTn id="82" dur="200"/>
                                        <p:tgtEl>
                                          <p:spTgt spid="10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right)">
                                      <p:cBhvr>
                                        <p:cTn id="92" dur="500"/>
                                        <p:tgtEl>
                                          <p:spTgt spid="22"/>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childTnLst>
                          </p:cTn>
                        </p:par>
                        <p:par>
                          <p:cTn id="97" fill="hold">
                            <p:stCondLst>
                              <p:cond delay="1000"/>
                            </p:stCondLst>
                            <p:childTnLst>
                              <p:par>
                                <p:cTn id="98" presetID="22" presetClass="entr" presetSubtype="8" fill="hold" nodeType="after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wipe(left)">
                                      <p:cBhvr>
                                        <p:cTn id="100" dur="500"/>
                                        <p:tgtEl>
                                          <p:spTgt spid="72"/>
                                        </p:tgtEl>
                                      </p:cBhvr>
                                    </p:animEffect>
                                  </p:childTnLst>
                                </p:cTn>
                              </p:par>
                              <p:par>
                                <p:cTn id="101" presetID="22" presetClass="entr" presetSubtype="8" fill="hold" nodeType="with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wipe(left)">
                                      <p:cBhvr>
                                        <p:cTn id="103" dur="500"/>
                                        <p:tgtEl>
                                          <p:spTgt spid="85"/>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left)">
                                      <p:cBhvr>
                                        <p:cTn id="107" dur="500"/>
                                        <p:tgtEl>
                                          <p:spTgt spid="21"/>
                                        </p:tgtEl>
                                      </p:cBhvr>
                                    </p:animEffect>
                                  </p:childTnLst>
                                </p:cTn>
                              </p:par>
                            </p:childTnLst>
                          </p:cTn>
                        </p:par>
                        <p:par>
                          <p:cTn id="108" fill="hold">
                            <p:stCondLst>
                              <p:cond delay="2000"/>
                            </p:stCondLst>
                            <p:childTnLst>
                              <p:par>
                                <p:cTn id="109" presetID="22" presetClass="entr" presetSubtype="1" fill="hold" nodeType="after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wipe(up)">
                                      <p:cBhvr>
                                        <p:cTn id="111" dur="500"/>
                                        <p:tgtEl>
                                          <p:spTgt spid="7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42"/>
                                        </p:tgtEl>
                                        <p:attrNameLst>
                                          <p:attrName>style.visibility</p:attrName>
                                        </p:attrNameLst>
                                      </p:cBhvr>
                                      <p:to>
                                        <p:strVal val="visible"/>
                                      </p:to>
                                    </p:set>
                                    <p:animEffect transition="in" filter="fade">
                                      <p:cBhvr>
                                        <p:cTn id="114"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58" grpId="0" animBg="1"/>
      <p:bldP spid="57" grpId="0" animBg="1"/>
      <p:bldP spid="11" grpId="0" animBg="1"/>
      <p:bldP spid="142" grpId="0" animBg="1"/>
      <p:bldP spid="107" grpId="0" animBg="1"/>
      <p:bldP spid="38" grpId="0" animBg="1"/>
      <p:bldP spid="43" grpId="0" animBg="1"/>
      <p:bldP spid="37" grpId="0" animBg="1"/>
      <p:bldP spid="34" grpId="0" animBg="1"/>
      <p:bldP spid="31" grpId="0" animBg="1"/>
      <p:bldP spid="30" grpId="0" animBg="1"/>
      <p:bldP spid="6" grpId="0" build="p"/>
      <p:bldP spid="7" grpId="0" build="p"/>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Placeholder 82"/>
          <p:cNvSpPr>
            <a:spLocks noGrp="1"/>
          </p:cNvSpPr>
          <p:nvPr>
            <p:ph type="body" sz="quarter" idx="10"/>
          </p:nvPr>
        </p:nvSpPr>
        <p:spPr>
          <a:xfrm>
            <a:off x="274638" y="1212850"/>
            <a:ext cx="4996461" cy="5121402"/>
          </a:xfrm>
        </p:spPr>
        <p:txBody>
          <a:bodyPr/>
          <a:lstStyle/>
          <a:p>
            <a:pPr marL="0" indent="0">
              <a:spcBef>
                <a:spcPts val="600"/>
              </a:spcBef>
              <a:buNone/>
            </a:pPr>
            <a:r>
              <a:rPr lang="en-US" sz="3600" dirty="0"/>
              <a:t>ARM templates can:</a:t>
            </a:r>
          </a:p>
          <a:p>
            <a:pPr marL="292100" lvl="1" indent="-292100">
              <a:spcBef>
                <a:spcPts val="600"/>
              </a:spcBef>
            </a:pPr>
            <a:r>
              <a:rPr lang="en-US" sz="2000" dirty="0"/>
              <a:t>Simplify deployment</a:t>
            </a:r>
          </a:p>
          <a:p>
            <a:pPr marL="292100" lvl="1" indent="-292100">
              <a:spcBef>
                <a:spcPts val="600"/>
              </a:spcBef>
            </a:pPr>
            <a:r>
              <a:rPr lang="en-US" sz="2000" dirty="0"/>
              <a:t>Simplify roll-back</a:t>
            </a:r>
          </a:p>
          <a:p>
            <a:pPr marL="292100" lvl="1" indent="-292100">
              <a:spcBef>
                <a:spcPts val="600"/>
              </a:spcBef>
            </a:pPr>
            <a:r>
              <a:rPr lang="en-US" sz="2000" dirty="0"/>
              <a:t>Provide cross-resource configuration and update support </a:t>
            </a:r>
          </a:p>
          <a:p>
            <a:pPr marL="292100" lvl="1" indent="-292100">
              <a:spcBef>
                <a:spcPts val="600"/>
              </a:spcBef>
            </a:pPr>
            <a:r>
              <a:rPr lang="en-US" sz="2000" dirty="0"/>
              <a:t>Be used as a learning tool to build to suit</a:t>
            </a:r>
          </a:p>
          <a:p>
            <a:pPr marL="0" indent="0">
              <a:spcBef>
                <a:spcPts val="600"/>
              </a:spcBef>
              <a:buNone/>
            </a:pPr>
            <a:r>
              <a:rPr lang="en-US" sz="3600" dirty="0"/>
              <a:t>Azure templates are: </a:t>
            </a:r>
          </a:p>
          <a:p>
            <a:pPr marL="292100" lvl="1" indent="-292100">
              <a:spcBef>
                <a:spcPts val="600"/>
              </a:spcBef>
            </a:pPr>
            <a:r>
              <a:rPr lang="en-US" sz="2000" dirty="0"/>
              <a:t>Source file, checked-in</a:t>
            </a:r>
          </a:p>
          <a:p>
            <a:pPr marL="292100" lvl="1" indent="-292100">
              <a:spcBef>
                <a:spcPts val="600"/>
              </a:spcBef>
            </a:pPr>
            <a:r>
              <a:rPr lang="en-US" sz="2000" dirty="0"/>
              <a:t>Specifies resources and dependencies (VMs, websites, DBs) and connections (configuration, LB sets)</a:t>
            </a:r>
          </a:p>
          <a:p>
            <a:pPr marL="292100" lvl="1" indent="-292100">
              <a:spcBef>
                <a:spcPts val="600"/>
              </a:spcBef>
            </a:pPr>
            <a:r>
              <a:rPr lang="en-US" sz="2000" dirty="0"/>
              <a:t>Configurable parameters for input/output</a:t>
            </a:r>
          </a:p>
        </p:txBody>
      </p:sp>
      <p:sp>
        <p:nvSpPr>
          <p:cNvPr id="9" name="Title 1"/>
          <p:cNvSpPr>
            <a:spLocks noGrp="1"/>
          </p:cNvSpPr>
          <p:nvPr>
            <p:ph type="title"/>
          </p:nvPr>
        </p:nvSpPr>
        <p:spPr/>
        <p:txBody>
          <a:bodyPr/>
          <a:lstStyle/>
          <a:p>
            <a:r>
              <a:rPr lang="en-US" dirty="0"/>
              <a:t>Azure Resource Manager templates</a:t>
            </a:r>
          </a:p>
        </p:txBody>
      </p:sp>
      <p:grpSp>
        <p:nvGrpSpPr>
          <p:cNvPr id="131" name="Group 130"/>
          <p:cNvGrpSpPr/>
          <p:nvPr/>
        </p:nvGrpSpPr>
        <p:grpSpPr>
          <a:xfrm>
            <a:off x="5394894" y="1336159"/>
            <a:ext cx="6766878" cy="5361468"/>
            <a:chOff x="5212397" y="1239862"/>
            <a:chExt cx="6766878" cy="5361468"/>
          </a:xfrm>
        </p:grpSpPr>
        <p:sp>
          <p:nvSpPr>
            <p:cNvPr id="8" name="Rectangle 7"/>
            <p:cNvSpPr/>
            <p:nvPr/>
          </p:nvSpPr>
          <p:spPr bwMode="auto">
            <a:xfrm>
              <a:off x="9559422" y="1549870"/>
              <a:ext cx="2419853" cy="727986"/>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46304" tIns="91440" rIns="146304" bIns="91440" rtlCol="0" anchor="t" anchorCtr="0"/>
            <a:lstStyle/>
            <a:p>
              <a:pPr defTabSz="950778"/>
              <a:r>
                <a:rPr lang="en-US" sz="1400" dirty="0">
                  <a:gradFill>
                    <a:gsLst>
                      <a:gs pos="2655">
                        <a:schemeClr val="tx1"/>
                      </a:gs>
                      <a:gs pos="31000">
                        <a:schemeClr val="tx1"/>
                      </a:gs>
                    </a:gsLst>
                    <a:lin ang="5400000" scaled="0"/>
                  </a:gradFill>
                  <a:ea typeface="Segoe UI" pitchFamily="34" charset="0"/>
                  <a:cs typeface="Segoe UI" pitchFamily="34" charset="0"/>
                </a:rPr>
                <a:t>Repeatable configuration</a:t>
              </a:r>
            </a:p>
            <a:p>
              <a:pPr defTabSz="950778"/>
              <a:r>
                <a:rPr lang="en-US" sz="1200" i="1" dirty="0">
                  <a:gradFill>
                    <a:gsLst>
                      <a:gs pos="2655">
                        <a:schemeClr val="tx1"/>
                      </a:gs>
                      <a:gs pos="31000">
                        <a:schemeClr val="tx1"/>
                      </a:gs>
                    </a:gsLst>
                    <a:lin ang="5400000" scaled="0"/>
                  </a:gradFill>
                  <a:ea typeface="Segoe UI" pitchFamily="34" charset="0"/>
                  <a:cs typeface="Segoe UI" pitchFamily="34" charset="0"/>
                </a:rPr>
                <a:t>Configuration</a:t>
              </a:r>
              <a:r>
                <a:rPr lang="en-US" sz="1200" i="1" dirty="0">
                  <a:gradFill>
                    <a:gsLst>
                      <a:gs pos="2655">
                        <a:schemeClr val="tx1"/>
                      </a:gs>
                      <a:gs pos="31000">
                        <a:schemeClr val="tx1"/>
                      </a:gs>
                    </a:gsLst>
                    <a:lin ang="5400000" scaled="0"/>
                  </a:gradFill>
                  <a:ea typeface="Segoe UI" pitchFamily="34" charset="0"/>
                  <a:cs typeface="Segoe UI" pitchFamily="34" charset="0"/>
                  <a:sym typeface="Wingdings" panose="05000000000000000000" pitchFamily="2" charset="2"/>
                </a:rPr>
                <a:t> </a:t>
              </a:r>
              <a:r>
                <a:rPr lang="en-US" sz="1200" i="1" dirty="0">
                  <a:gradFill>
                    <a:gsLst>
                      <a:gs pos="2655">
                        <a:schemeClr val="tx1"/>
                      </a:gs>
                      <a:gs pos="31000">
                        <a:schemeClr val="tx1"/>
                      </a:gs>
                    </a:gsLst>
                    <a:lin ang="5400000" scaled="0"/>
                  </a:gradFill>
                  <a:ea typeface="Segoe UI" pitchFamily="34" charset="0"/>
                  <a:cs typeface="Segoe UI" pitchFamily="34" charset="0"/>
                </a:rPr>
                <a:t>Resource Group</a:t>
              </a:r>
            </a:p>
          </p:txBody>
        </p:sp>
        <p:sp>
          <p:nvSpPr>
            <p:cNvPr id="64" name="Freeform 61"/>
            <p:cNvSpPr>
              <a:spLocks/>
            </p:cNvSpPr>
            <p:nvPr/>
          </p:nvSpPr>
          <p:spPr bwMode="auto">
            <a:xfrm>
              <a:off x="8570789" y="2548344"/>
              <a:ext cx="37234" cy="1756477"/>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nvGrpSpPr>
            <p:cNvPr id="110" name="Group 109"/>
            <p:cNvGrpSpPr/>
            <p:nvPr/>
          </p:nvGrpSpPr>
          <p:grpSpPr>
            <a:xfrm>
              <a:off x="8525627" y="2478733"/>
              <a:ext cx="155412" cy="1884782"/>
              <a:chOff x="8672353" y="2553460"/>
              <a:chExt cx="155412" cy="1884782"/>
            </a:xfrm>
          </p:grpSpPr>
          <p:sp>
            <p:nvSpPr>
              <p:cNvPr id="63" name="Rectangle 60"/>
              <p:cNvSpPr>
                <a:spLocks noChangeArrowheads="1"/>
              </p:cNvSpPr>
              <p:nvPr/>
            </p:nvSpPr>
            <p:spPr bwMode="auto">
              <a:xfrm>
                <a:off x="8732252" y="2623071"/>
                <a:ext cx="37234" cy="1691640"/>
              </a:xfrm>
              <a:prstGeom prst="rect">
                <a:avLst/>
              </a:pr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5" name="Oval 62"/>
              <p:cNvSpPr>
                <a:spLocks noChangeArrowheads="1"/>
              </p:cNvSpPr>
              <p:nvPr/>
            </p:nvSpPr>
            <p:spPr bwMode="auto">
              <a:xfrm>
                <a:off x="8677210" y="2553460"/>
                <a:ext cx="145699" cy="147317"/>
              </a:xfrm>
              <a:prstGeom prst="ellipse">
                <a:avLst/>
              </a:pr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6" name="Freeform 63"/>
              <p:cNvSpPr>
                <a:spLocks/>
              </p:cNvSpPr>
              <p:nvPr/>
            </p:nvSpPr>
            <p:spPr bwMode="auto">
              <a:xfrm>
                <a:off x="8672353" y="4303876"/>
                <a:ext cx="155412" cy="134366"/>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grpSp>
          <p:nvGrpSpPr>
            <p:cNvPr id="109" name="Group 108"/>
            <p:cNvGrpSpPr/>
            <p:nvPr/>
          </p:nvGrpSpPr>
          <p:grpSpPr>
            <a:xfrm>
              <a:off x="8757088" y="2481981"/>
              <a:ext cx="2304615" cy="1881534"/>
              <a:chOff x="8918252" y="2553460"/>
              <a:chExt cx="2412292" cy="1881534"/>
            </a:xfrm>
          </p:grpSpPr>
          <p:sp>
            <p:nvSpPr>
              <p:cNvPr id="67" name="Freeform 64"/>
              <p:cNvSpPr>
                <a:spLocks/>
              </p:cNvSpPr>
              <p:nvPr/>
            </p:nvSpPr>
            <p:spPr bwMode="auto">
              <a:xfrm>
                <a:off x="8978320" y="2623071"/>
                <a:ext cx="2292325" cy="16884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8" name="Oval 65"/>
              <p:cNvSpPr>
                <a:spLocks noChangeArrowheads="1"/>
              </p:cNvSpPr>
              <p:nvPr/>
            </p:nvSpPr>
            <p:spPr bwMode="auto">
              <a:xfrm>
                <a:off x="8918252" y="2553460"/>
                <a:ext cx="153140" cy="147317"/>
              </a:xfrm>
              <a:prstGeom prst="ellipse">
                <a:avLst/>
              </a:pr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9" name="Freeform 66"/>
              <p:cNvSpPr>
                <a:spLocks/>
              </p:cNvSpPr>
              <p:nvPr/>
            </p:nvSpPr>
            <p:spPr bwMode="auto">
              <a:xfrm>
                <a:off x="11171894" y="4300628"/>
                <a:ext cx="158650" cy="134366"/>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sp>
          <p:nvSpPr>
            <p:cNvPr id="71" name="Rectangle 68"/>
            <p:cNvSpPr>
              <a:spLocks noChangeArrowheads="1"/>
            </p:cNvSpPr>
            <p:nvPr/>
          </p:nvSpPr>
          <p:spPr bwMode="auto">
            <a:xfrm>
              <a:off x="10579811" y="3730122"/>
              <a:ext cx="989132" cy="14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a:solidFill>
                    <a:srgbClr val="FFFFFF"/>
                  </a:solidFill>
                  <a:latin typeface="Segoe UI Semibold" panose="020B0702040204020203" pitchFamily="34" charset="0"/>
                </a:rPr>
                <a:t>DEPENDS ON SQL</a:t>
              </a:r>
              <a:endParaRPr lang="en-US" altLang="en-US" sz="1836">
                <a:solidFill>
                  <a:srgbClr val="00B0F0"/>
                </a:solidFill>
              </a:endParaRPr>
            </a:p>
          </p:txBody>
        </p:sp>
        <p:sp>
          <p:nvSpPr>
            <p:cNvPr id="72" name="Freeform 69"/>
            <p:cNvSpPr>
              <a:spLocks/>
            </p:cNvSpPr>
            <p:nvPr/>
          </p:nvSpPr>
          <p:spPr bwMode="auto">
            <a:xfrm>
              <a:off x="7770863" y="3597374"/>
              <a:ext cx="1672972" cy="457200"/>
            </a:xfrm>
            <a:prstGeom prst="rect">
              <a:avLst/>
            </a:prstGeom>
            <a:solidFill>
              <a:srgbClr val="0075C9"/>
            </a:solidFill>
            <a:ln w="9525">
              <a:noFill/>
              <a:round/>
              <a:headEnd/>
              <a:tailEnd/>
            </a:ln>
            <a:extLst/>
          </p:spPr>
          <p:txBody>
            <a:bodyPr vert="horz" wrap="square" lIns="146304" tIns="91440" rIns="146304" bIns="91440" numCol="1" anchor="t" anchorCtr="0" compatLnSpc="1">
              <a:prstTxWarp prst="textNoShape">
                <a:avLst/>
              </a:prstTxWarp>
              <a:noAutofit/>
            </a:bodyPr>
            <a:lstStyle/>
            <a:p>
              <a:pPr algn="ctr" defTabSz="932418"/>
              <a:r>
                <a:rPr lang="en-US" altLang="en-US" sz="1400" b="1" dirty="0">
                  <a:solidFill>
                    <a:srgbClr val="FFFFFF"/>
                  </a:solidFill>
                  <a:latin typeface="Segoe UI Semibold" panose="020B0702040204020203" pitchFamily="34" charset="0"/>
                </a:rPr>
                <a:t>Depends on SQL</a:t>
              </a:r>
              <a:endParaRPr lang="en-US" altLang="en-US" sz="3600" dirty="0">
                <a:solidFill>
                  <a:srgbClr val="00B0F0"/>
                </a:solidFill>
              </a:endParaRPr>
            </a:p>
          </p:txBody>
        </p:sp>
        <p:grpSp>
          <p:nvGrpSpPr>
            <p:cNvPr id="108" name="Group 107"/>
            <p:cNvGrpSpPr/>
            <p:nvPr/>
          </p:nvGrpSpPr>
          <p:grpSpPr>
            <a:xfrm>
              <a:off x="7624267" y="1239862"/>
              <a:ext cx="1927040" cy="1145663"/>
              <a:chOff x="5317065" y="1129914"/>
              <a:chExt cx="1927040" cy="1145663"/>
            </a:xfrm>
          </p:grpSpPr>
          <p:grpSp>
            <p:nvGrpSpPr>
              <p:cNvPr id="107" name="Group 106"/>
              <p:cNvGrpSpPr/>
              <p:nvPr/>
            </p:nvGrpSpPr>
            <p:grpSpPr>
              <a:xfrm>
                <a:off x="5317065" y="1129914"/>
                <a:ext cx="1927040" cy="1145663"/>
                <a:chOff x="1906587" y="-780050"/>
                <a:chExt cx="1927040" cy="1058450"/>
              </a:xfrm>
            </p:grpSpPr>
            <p:sp>
              <p:nvSpPr>
                <p:cNvPr id="103" name="Freeform 18"/>
                <p:cNvSpPr>
                  <a:spLocks/>
                </p:cNvSpPr>
                <p:nvPr/>
              </p:nvSpPr>
              <p:spPr bwMode="auto">
                <a:xfrm>
                  <a:off x="1906587" y="-499352"/>
                  <a:ext cx="295091" cy="777752"/>
                </a:xfrm>
                <a:custGeom>
                  <a:avLst/>
                  <a:gdLst>
                    <a:gd name="T0" fmla="*/ 489 w 489"/>
                    <a:gd name="T1" fmla="*/ 0 h 1606"/>
                    <a:gd name="T2" fmla="*/ 0 w 489"/>
                    <a:gd name="T3" fmla="*/ 0 h 1606"/>
                    <a:gd name="T4" fmla="*/ 0 w 489"/>
                    <a:gd name="T5" fmla="*/ 1346 h 1606"/>
                    <a:gd name="T6" fmla="*/ 260 w 489"/>
                    <a:gd name="T7" fmla="*/ 1606 h 1606"/>
                    <a:gd name="T8" fmla="*/ 489 w 489"/>
                    <a:gd name="T9" fmla="*/ 1606 h 1606"/>
                    <a:gd name="T10" fmla="*/ 489 w 489"/>
                    <a:gd name="T11" fmla="*/ 0 h 1606"/>
                  </a:gdLst>
                  <a:ahLst/>
                  <a:cxnLst>
                    <a:cxn ang="0">
                      <a:pos x="T0" y="T1"/>
                    </a:cxn>
                    <a:cxn ang="0">
                      <a:pos x="T2" y="T3"/>
                    </a:cxn>
                    <a:cxn ang="0">
                      <a:pos x="T4" y="T5"/>
                    </a:cxn>
                    <a:cxn ang="0">
                      <a:pos x="T6" y="T7"/>
                    </a:cxn>
                    <a:cxn ang="0">
                      <a:pos x="T8" y="T9"/>
                    </a:cxn>
                    <a:cxn ang="0">
                      <a:pos x="T10" y="T11"/>
                    </a:cxn>
                  </a:cxnLst>
                  <a:rect l="0" t="0" r="r" b="b"/>
                  <a:pathLst>
                    <a:path w="489" h="1606">
                      <a:moveTo>
                        <a:pt x="489" y="0"/>
                      </a:moveTo>
                      <a:cubicBezTo>
                        <a:pt x="0" y="0"/>
                        <a:pt x="0" y="0"/>
                        <a:pt x="0" y="0"/>
                      </a:cubicBezTo>
                      <a:cubicBezTo>
                        <a:pt x="0" y="1346"/>
                        <a:pt x="0" y="1346"/>
                        <a:pt x="0" y="1346"/>
                      </a:cubicBezTo>
                      <a:cubicBezTo>
                        <a:pt x="0" y="1484"/>
                        <a:pt x="122" y="1606"/>
                        <a:pt x="260" y="1606"/>
                      </a:cubicBezTo>
                      <a:cubicBezTo>
                        <a:pt x="489" y="1606"/>
                        <a:pt x="489" y="1606"/>
                        <a:pt x="489" y="1606"/>
                      </a:cubicBezTo>
                      <a:lnTo>
                        <a:pt x="489"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9"/>
                <p:cNvSpPr>
                  <a:spLocks/>
                </p:cNvSpPr>
                <p:nvPr/>
              </p:nvSpPr>
              <p:spPr bwMode="auto">
                <a:xfrm>
                  <a:off x="1906587" y="-780050"/>
                  <a:ext cx="1927039" cy="229907"/>
                </a:xfrm>
                <a:custGeom>
                  <a:avLst/>
                  <a:gdLst>
                    <a:gd name="T0" fmla="*/ 2295 w 2295"/>
                    <a:gd name="T1" fmla="*/ 475 h 475"/>
                    <a:gd name="T2" fmla="*/ 2295 w 2295"/>
                    <a:gd name="T3" fmla="*/ 261 h 475"/>
                    <a:gd name="T4" fmla="*/ 2034 w 2295"/>
                    <a:gd name="T5" fmla="*/ 0 h 475"/>
                    <a:gd name="T6" fmla="*/ 260 w 2295"/>
                    <a:gd name="T7" fmla="*/ 0 h 475"/>
                    <a:gd name="T8" fmla="*/ 0 w 2295"/>
                    <a:gd name="T9" fmla="*/ 261 h 475"/>
                    <a:gd name="T10" fmla="*/ 0 w 2295"/>
                    <a:gd name="T11" fmla="*/ 475 h 475"/>
                    <a:gd name="T12" fmla="*/ 2295 w 2295"/>
                    <a:gd name="T13" fmla="*/ 475 h 475"/>
                  </a:gdLst>
                  <a:ahLst/>
                  <a:cxnLst>
                    <a:cxn ang="0">
                      <a:pos x="T0" y="T1"/>
                    </a:cxn>
                    <a:cxn ang="0">
                      <a:pos x="T2" y="T3"/>
                    </a:cxn>
                    <a:cxn ang="0">
                      <a:pos x="T4" y="T5"/>
                    </a:cxn>
                    <a:cxn ang="0">
                      <a:pos x="T6" y="T7"/>
                    </a:cxn>
                    <a:cxn ang="0">
                      <a:pos x="T8" y="T9"/>
                    </a:cxn>
                    <a:cxn ang="0">
                      <a:pos x="T10" y="T11"/>
                    </a:cxn>
                    <a:cxn ang="0">
                      <a:pos x="T12" y="T13"/>
                    </a:cxn>
                  </a:cxnLst>
                  <a:rect l="0" t="0" r="r" b="b"/>
                  <a:pathLst>
                    <a:path w="2295" h="475">
                      <a:moveTo>
                        <a:pt x="2295" y="475"/>
                      </a:moveTo>
                      <a:cubicBezTo>
                        <a:pt x="2295" y="261"/>
                        <a:pt x="2295" y="261"/>
                        <a:pt x="2295" y="261"/>
                      </a:cubicBezTo>
                      <a:cubicBezTo>
                        <a:pt x="2295" y="123"/>
                        <a:pt x="2172" y="0"/>
                        <a:pt x="2034" y="0"/>
                      </a:cubicBezTo>
                      <a:cubicBezTo>
                        <a:pt x="260" y="0"/>
                        <a:pt x="260" y="0"/>
                        <a:pt x="260" y="0"/>
                      </a:cubicBezTo>
                      <a:cubicBezTo>
                        <a:pt x="122" y="0"/>
                        <a:pt x="0" y="123"/>
                        <a:pt x="0" y="261"/>
                      </a:cubicBezTo>
                      <a:cubicBezTo>
                        <a:pt x="0" y="475"/>
                        <a:pt x="0" y="475"/>
                        <a:pt x="0" y="475"/>
                      </a:cubicBezTo>
                      <a:lnTo>
                        <a:pt x="2295" y="47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0"/>
                <p:cNvSpPr>
                  <a:spLocks/>
                </p:cNvSpPr>
                <p:nvPr/>
              </p:nvSpPr>
              <p:spPr bwMode="auto">
                <a:xfrm>
                  <a:off x="2266423" y="-499352"/>
                  <a:ext cx="1567204" cy="777752"/>
                </a:xfrm>
                <a:custGeom>
                  <a:avLst/>
                  <a:gdLst>
                    <a:gd name="T0" fmla="*/ 0 w 1591"/>
                    <a:gd name="T1" fmla="*/ 0 h 1606"/>
                    <a:gd name="T2" fmla="*/ 0 w 1591"/>
                    <a:gd name="T3" fmla="*/ 1606 h 1606"/>
                    <a:gd name="T4" fmla="*/ 1331 w 1591"/>
                    <a:gd name="T5" fmla="*/ 1606 h 1606"/>
                    <a:gd name="T6" fmla="*/ 1591 w 1591"/>
                    <a:gd name="T7" fmla="*/ 1346 h 1606"/>
                    <a:gd name="T8" fmla="*/ 1591 w 1591"/>
                    <a:gd name="T9" fmla="*/ 0 h 1606"/>
                    <a:gd name="T10" fmla="*/ 0 w 1591"/>
                    <a:gd name="T11" fmla="*/ 0 h 1606"/>
                  </a:gdLst>
                  <a:ahLst/>
                  <a:cxnLst>
                    <a:cxn ang="0">
                      <a:pos x="T0" y="T1"/>
                    </a:cxn>
                    <a:cxn ang="0">
                      <a:pos x="T2" y="T3"/>
                    </a:cxn>
                    <a:cxn ang="0">
                      <a:pos x="T4" y="T5"/>
                    </a:cxn>
                    <a:cxn ang="0">
                      <a:pos x="T6" y="T7"/>
                    </a:cxn>
                    <a:cxn ang="0">
                      <a:pos x="T8" y="T9"/>
                    </a:cxn>
                    <a:cxn ang="0">
                      <a:pos x="T10" y="T11"/>
                    </a:cxn>
                  </a:cxnLst>
                  <a:rect l="0" t="0" r="r" b="b"/>
                  <a:pathLst>
                    <a:path w="1591" h="1606">
                      <a:moveTo>
                        <a:pt x="0" y="0"/>
                      </a:moveTo>
                      <a:cubicBezTo>
                        <a:pt x="0" y="1606"/>
                        <a:pt x="0" y="1606"/>
                        <a:pt x="0" y="1606"/>
                      </a:cubicBezTo>
                      <a:cubicBezTo>
                        <a:pt x="1331" y="1606"/>
                        <a:pt x="1331" y="1606"/>
                        <a:pt x="1331" y="1606"/>
                      </a:cubicBezTo>
                      <a:cubicBezTo>
                        <a:pt x="1469" y="1606"/>
                        <a:pt x="1591" y="1484"/>
                        <a:pt x="1591" y="1346"/>
                      </a:cubicBezTo>
                      <a:cubicBezTo>
                        <a:pt x="1591" y="0"/>
                        <a:pt x="1591" y="0"/>
                        <a:pt x="1591" y="0"/>
                      </a:cubicBezTo>
                      <a:lnTo>
                        <a:pt x="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Rectangle 54"/>
              <p:cNvSpPr>
                <a:spLocks noChangeArrowheads="1"/>
              </p:cNvSpPr>
              <p:nvPr/>
            </p:nvSpPr>
            <p:spPr bwMode="auto">
              <a:xfrm>
                <a:off x="5685016" y="1434638"/>
                <a:ext cx="1349866"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91440" rIns="146304" bIns="914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lnSpc>
                    <a:spcPct val="90000"/>
                  </a:lnSpc>
                </a:pPr>
                <a:r>
                  <a:rPr lang="en-US" altLang="en-US" dirty="0">
                    <a:gradFill>
                      <a:gsLst>
                        <a:gs pos="2655">
                          <a:schemeClr val="tx1"/>
                        </a:gs>
                        <a:gs pos="31000">
                          <a:schemeClr val="tx1"/>
                        </a:gs>
                      </a:gsLst>
                      <a:lin ang="5400000" scaled="0"/>
                    </a:gradFill>
                    <a:latin typeface="+mn-lt"/>
                  </a:rPr>
                  <a:t>SQL-A website</a:t>
                </a:r>
                <a:endParaRPr lang="en-US" altLang="en-US" sz="1400" dirty="0">
                  <a:gradFill>
                    <a:gsLst>
                      <a:gs pos="2655">
                        <a:schemeClr val="tx1"/>
                      </a:gs>
                      <a:gs pos="31000">
                        <a:schemeClr val="tx1"/>
                      </a:gs>
                    </a:gsLst>
                    <a:lin ang="5400000" scaled="0"/>
                  </a:gradFill>
                  <a:latin typeface="+mn-lt"/>
                </a:endParaRPr>
              </a:p>
            </p:txBody>
          </p:sp>
          <p:sp>
            <p:nvSpPr>
              <p:cNvPr id="59" name="Rectangle 56"/>
              <p:cNvSpPr>
                <a:spLocks noChangeArrowheads="1"/>
              </p:cNvSpPr>
              <p:nvPr/>
            </p:nvSpPr>
            <p:spPr bwMode="auto">
              <a:xfrm>
                <a:off x="5685016" y="2040016"/>
                <a:ext cx="1092740" cy="12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46304" tIns="0" rIns="146304"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00" dirty="0">
                    <a:gradFill>
                      <a:gsLst>
                        <a:gs pos="2655">
                          <a:schemeClr val="tx1"/>
                        </a:gs>
                        <a:gs pos="31000">
                          <a:schemeClr val="tx1"/>
                        </a:gs>
                      </a:gsLst>
                      <a:lin ang="5400000" scaled="0"/>
                    </a:gradFill>
                    <a:latin typeface="+mn-lt"/>
                  </a:rPr>
                  <a:t>[SQL CONFIG] VM (2x)</a:t>
                </a:r>
                <a:endParaRPr lang="en-US" altLang="en-US" sz="2000" dirty="0">
                  <a:gradFill>
                    <a:gsLst>
                      <a:gs pos="2655">
                        <a:schemeClr val="tx1"/>
                      </a:gs>
                      <a:gs pos="31000">
                        <a:schemeClr val="tx1"/>
                      </a:gs>
                    </a:gsLst>
                    <a:lin ang="5400000" scaled="0"/>
                  </a:gradFill>
                  <a:latin typeface="+mn-lt"/>
                </a:endParaRPr>
              </a:p>
            </p:txBody>
          </p:sp>
          <p:sp>
            <p:nvSpPr>
              <p:cNvPr id="81" name="Rectangle 56"/>
              <p:cNvSpPr>
                <a:spLocks noChangeArrowheads="1"/>
              </p:cNvSpPr>
              <p:nvPr/>
            </p:nvSpPr>
            <p:spPr bwMode="auto">
              <a:xfrm>
                <a:off x="5685016" y="1181629"/>
                <a:ext cx="1243193" cy="2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46304" tIns="0" rIns="146304" bIns="0" numCol="1" anchor="t" anchorCtr="0" compatLnSpc="1">
                <a:prstTxWarp prst="textNoShape">
                  <a:avLst/>
                </a:prstTxWarp>
                <a:noAutofit/>
              </a:bodyPr>
              <a:lstStyle/>
              <a:p>
                <a:pPr defTabSz="932418" eaLnBrk="0" fontAlgn="base" hangingPunct="0">
                  <a:spcBef>
                    <a:spcPct val="0"/>
                  </a:spcBef>
                  <a:spcAft>
                    <a:spcPct val="0"/>
                  </a:spcAft>
                </a:pPr>
                <a:r>
                  <a:rPr lang="en-US" altLang="en-US" sz="1100" dirty="0">
                    <a:gradFill>
                      <a:gsLst>
                        <a:gs pos="2655">
                          <a:schemeClr val="tx1"/>
                        </a:gs>
                        <a:gs pos="31000">
                          <a:schemeClr val="tx1"/>
                        </a:gs>
                      </a:gsLst>
                      <a:lin ang="5400000" scaled="0"/>
                    </a:gradFill>
                  </a:rPr>
                  <a:t>ARM template</a:t>
                </a:r>
              </a:p>
            </p:txBody>
          </p:sp>
        </p:grpSp>
        <p:grpSp>
          <p:nvGrpSpPr>
            <p:cNvPr id="112" name="Group 111"/>
            <p:cNvGrpSpPr/>
            <p:nvPr/>
          </p:nvGrpSpPr>
          <p:grpSpPr>
            <a:xfrm flipH="1">
              <a:off x="6258813" y="2481981"/>
              <a:ext cx="2182110" cy="1881534"/>
              <a:chOff x="8917449" y="2553460"/>
              <a:chExt cx="2413095" cy="1881534"/>
            </a:xfrm>
          </p:grpSpPr>
          <p:sp>
            <p:nvSpPr>
              <p:cNvPr id="113" name="Freeform 64"/>
              <p:cNvSpPr>
                <a:spLocks/>
              </p:cNvSpPr>
              <p:nvPr/>
            </p:nvSpPr>
            <p:spPr bwMode="auto">
              <a:xfrm>
                <a:off x="8978320" y="2623071"/>
                <a:ext cx="2292325" cy="16884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4" name="Oval 65"/>
              <p:cNvSpPr>
                <a:spLocks noChangeArrowheads="1"/>
              </p:cNvSpPr>
              <p:nvPr/>
            </p:nvSpPr>
            <p:spPr bwMode="auto">
              <a:xfrm>
                <a:off x="8917449" y="2553460"/>
                <a:ext cx="161791" cy="147317"/>
              </a:xfrm>
              <a:prstGeom prst="ellipse">
                <a:avLst/>
              </a:pr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5" name="Freeform 66"/>
              <p:cNvSpPr>
                <a:spLocks/>
              </p:cNvSpPr>
              <p:nvPr/>
            </p:nvSpPr>
            <p:spPr bwMode="auto">
              <a:xfrm>
                <a:off x="11171894" y="4300628"/>
                <a:ext cx="158650" cy="134366"/>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grpSp>
          <p:nvGrpSpPr>
            <p:cNvPr id="127" name="Group 126"/>
            <p:cNvGrpSpPr/>
            <p:nvPr/>
          </p:nvGrpSpPr>
          <p:grpSpPr>
            <a:xfrm>
              <a:off x="5212397" y="4497719"/>
              <a:ext cx="2011680" cy="1097280"/>
              <a:chOff x="5339098" y="4572446"/>
              <a:chExt cx="2011680" cy="1097280"/>
            </a:xfrm>
          </p:grpSpPr>
          <p:sp>
            <p:nvSpPr>
              <p:cNvPr id="5" name="Freeform 5"/>
              <p:cNvSpPr>
                <a:spLocks/>
              </p:cNvSpPr>
              <p:nvPr/>
            </p:nvSpPr>
            <p:spPr bwMode="auto">
              <a:xfrm>
                <a:off x="5339098" y="4572446"/>
                <a:ext cx="2011680" cy="1097280"/>
              </a:xfrm>
              <a:prstGeom prst="rect">
                <a:avLst/>
              </a:prstGeom>
              <a:solidFill>
                <a:schemeClr val="accent2"/>
              </a:solidFill>
              <a:ln w="9525">
                <a:noFill/>
                <a:round/>
                <a:headEnd/>
                <a:tailEnd/>
              </a:ln>
              <a:extLst/>
            </p:spPr>
            <p:txBody>
              <a:bodyPr vert="horz" wrap="square" lIns="146304" tIns="91440" rIns="146304" bIns="91440" numCol="1" anchor="t" anchorCtr="0" compatLnSpc="1">
                <a:prstTxWarp prst="textNoShape">
                  <a:avLst/>
                </a:prstTxWarp>
              </a:bodyPr>
              <a:lstStyle/>
              <a:p>
                <a:pPr defTabSz="932418">
                  <a:lnSpc>
                    <a:spcPct val="90000"/>
                  </a:lnSpc>
                </a:pPr>
                <a:r>
                  <a:rPr lang="en-US" altLang="en-US" dirty="0">
                    <a:gradFill>
                      <a:gsLst>
                        <a:gs pos="20000">
                          <a:schemeClr val="bg1"/>
                        </a:gs>
                        <a:gs pos="42000">
                          <a:schemeClr val="bg1"/>
                        </a:gs>
                      </a:gsLst>
                      <a:lin ang="5400000" scaled="0"/>
                    </a:gradFill>
                  </a:rPr>
                  <a:t>SQL-A</a:t>
                </a:r>
              </a:p>
            </p:txBody>
          </p:sp>
          <p:sp>
            <p:nvSpPr>
              <p:cNvPr id="116" name="Freeform 30"/>
              <p:cNvSpPr>
                <a:spLocks noEditPoints="1"/>
              </p:cNvSpPr>
              <p:nvPr/>
            </p:nvSpPr>
            <p:spPr bwMode="auto">
              <a:xfrm>
                <a:off x="6087369" y="4963660"/>
                <a:ext cx="515139" cy="569596"/>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91440" tIns="228600" rIns="91440" bIns="45720" numCol="1" anchor="t" anchorCtr="0" compatLnSpc="1">
                <a:prstTxWarp prst="textNoShape">
                  <a:avLst/>
                </a:prstTxWarp>
              </a:bodyPr>
              <a:lstStyle/>
              <a:p>
                <a:pPr algn="ctr" defTabSz="914184">
                  <a:lnSpc>
                    <a:spcPct val="90000"/>
                  </a:lnSpc>
                </a:pPr>
                <a:r>
                  <a:rPr lang="en-US" dirty="0">
                    <a:gradFill>
                      <a:gsLst>
                        <a:gs pos="76250">
                          <a:schemeClr val="tx1"/>
                        </a:gs>
                        <a:gs pos="35000">
                          <a:schemeClr val="tx1"/>
                        </a:gs>
                      </a:gsLst>
                      <a:lin ang="5400000" scaled="1"/>
                    </a:gradFill>
                    <a:latin typeface="Segoe UI Semibold" panose="020B0702040204020203" pitchFamily="34" charset="0"/>
                    <a:cs typeface="Segoe UI Semibold" panose="020B0702040204020203" pitchFamily="34" charset="0"/>
                  </a:rPr>
                  <a:t>DB</a:t>
                </a:r>
              </a:p>
            </p:txBody>
          </p:sp>
        </p:grpSp>
        <p:grpSp>
          <p:nvGrpSpPr>
            <p:cNvPr id="128" name="Group 127"/>
            <p:cNvGrpSpPr/>
            <p:nvPr/>
          </p:nvGrpSpPr>
          <p:grpSpPr>
            <a:xfrm>
              <a:off x="7651059" y="4497719"/>
              <a:ext cx="2011680" cy="1097280"/>
              <a:chOff x="7651059" y="4572446"/>
              <a:chExt cx="2011680" cy="1097280"/>
            </a:xfrm>
          </p:grpSpPr>
          <p:sp>
            <p:nvSpPr>
              <p:cNvPr id="20" name="Freeform 17"/>
              <p:cNvSpPr>
                <a:spLocks/>
              </p:cNvSpPr>
              <p:nvPr/>
            </p:nvSpPr>
            <p:spPr bwMode="auto">
              <a:xfrm>
                <a:off x="7651059" y="4572446"/>
                <a:ext cx="2011680" cy="1097280"/>
              </a:xfrm>
              <a:prstGeom prst="rect">
                <a:avLst/>
              </a:prstGeom>
              <a:solidFill>
                <a:schemeClr val="accent2"/>
              </a:solidFill>
              <a:ln w="9525">
                <a:noFill/>
                <a:round/>
                <a:headEnd/>
                <a:tailEnd/>
              </a:ln>
              <a:extLst/>
            </p:spPr>
            <p:txBody>
              <a:bodyPr vert="horz" wrap="square" lIns="146304" tIns="91440" rIns="146304" bIns="91440" numCol="1" anchor="t" anchorCtr="0" compatLnSpc="1">
                <a:prstTxWarp prst="textNoShape">
                  <a:avLst/>
                </a:prstTxWarp>
              </a:bodyPr>
              <a:lstStyle/>
              <a:p>
                <a:pPr defTabSz="932418">
                  <a:lnSpc>
                    <a:spcPct val="90000"/>
                  </a:lnSpc>
                </a:pPr>
                <a:r>
                  <a:rPr lang="en-US" altLang="en-US">
                    <a:gradFill>
                      <a:gsLst>
                        <a:gs pos="20000">
                          <a:schemeClr val="bg1"/>
                        </a:gs>
                        <a:gs pos="42000">
                          <a:schemeClr val="bg1"/>
                        </a:gs>
                      </a:gsLst>
                      <a:lin ang="5400000" scaled="0"/>
                    </a:gradFill>
                  </a:rPr>
                  <a:t>Website</a:t>
                </a:r>
                <a:endParaRPr lang="en-US" altLang="en-US" dirty="0">
                  <a:gradFill>
                    <a:gsLst>
                      <a:gs pos="20000">
                        <a:schemeClr val="bg1"/>
                      </a:gs>
                      <a:gs pos="42000">
                        <a:schemeClr val="bg1"/>
                      </a:gs>
                    </a:gsLst>
                    <a:lin ang="5400000" scaled="0"/>
                  </a:gradFill>
                </a:endParaRPr>
              </a:p>
            </p:txBody>
          </p:sp>
          <p:grpSp>
            <p:nvGrpSpPr>
              <p:cNvPr id="120" name="Group 119"/>
              <p:cNvGrpSpPr/>
              <p:nvPr/>
            </p:nvGrpSpPr>
            <p:grpSpPr>
              <a:xfrm>
                <a:off x="8306911" y="4960164"/>
                <a:ext cx="572863" cy="573091"/>
                <a:chOff x="8468374" y="4972864"/>
                <a:chExt cx="572863" cy="573091"/>
              </a:xfrm>
            </p:grpSpPr>
            <p:sp>
              <p:nvSpPr>
                <p:cNvPr id="118" name="Oval 117"/>
                <p:cNvSpPr/>
                <p:nvPr/>
              </p:nvSpPr>
              <p:spPr bwMode="auto">
                <a:xfrm>
                  <a:off x="8481219" y="4985823"/>
                  <a:ext cx="547173" cy="547173"/>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Freeform 34"/>
                <p:cNvSpPr>
                  <a:spLocks noEditPoints="1"/>
                </p:cNvSpPr>
                <p:nvPr/>
              </p:nvSpPr>
              <p:spPr bwMode="auto">
                <a:xfrm>
                  <a:off x="8468374" y="4972864"/>
                  <a:ext cx="572863" cy="573091"/>
                </a:xfrm>
                <a:custGeom>
                  <a:avLst/>
                  <a:gdLst>
                    <a:gd name="T0" fmla="*/ 1054 w 2120"/>
                    <a:gd name="T1" fmla="*/ 0 h 2120"/>
                    <a:gd name="T2" fmla="*/ 0 w 2120"/>
                    <a:gd name="T3" fmla="*/ 1066 h 2120"/>
                    <a:gd name="T4" fmla="*/ 1060 w 2120"/>
                    <a:gd name="T5" fmla="*/ 2120 h 2120"/>
                    <a:gd name="T6" fmla="*/ 1706 w 2120"/>
                    <a:gd name="T7" fmla="*/ 1901 h 2120"/>
                    <a:gd name="T8" fmla="*/ 1895 w 2120"/>
                    <a:gd name="T9" fmla="*/ 415 h 2120"/>
                    <a:gd name="T10" fmla="*/ 1724 w 2120"/>
                    <a:gd name="T11" fmla="*/ 1279 h 2120"/>
                    <a:gd name="T12" fmla="*/ 1795 w 2120"/>
                    <a:gd name="T13" fmla="*/ 1593 h 2120"/>
                    <a:gd name="T14" fmla="*/ 1161 w 2120"/>
                    <a:gd name="T15" fmla="*/ 1961 h 2120"/>
                    <a:gd name="T16" fmla="*/ 960 w 2120"/>
                    <a:gd name="T17" fmla="*/ 1807 h 2120"/>
                    <a:gd name="T18" fmla="*/ 456 w 2120"/>
                    <a:gd name="T19" fmla="*/ 1741 h 2120"/>
                    <a:gd name="T20" fmla="*/ 723 w 2120"/>
                    <a:gd name="T21" fmla="*/ 1706 h 2120"/>
                    <a:gd name="T22" fmla="*/ 462 w 2120"/>
                    <a:gd name="T23" fmla="*/ 1647 h 2120"/>
                    <a:gd name="T24" fmla="*/ 344 w 2120"/>
                    <a:gd name="T25" fmla="*/ 1617 h 2120"/>
                    <a:gd name="T26" fmla="*/ 255 w 2120"/>
                    <a:gd name="T27" fmla="*/ 652 h 2120"/>
                    <a:gd name="T28" fmla="*/ 622 w 2120"/>
                    <a:gd name="T29" fmla="*/ 616 h 2120"/>
                    <a:gd name="T30" fmla="*/ 486 w 2120"/>
                    <a:gd name="T31" fmla="*/ 509 h 2120"/>
                    <a:gd name="T32" fmla="*/ 503 w 2120"/>
                    <a:gd name="T33" fmla="*/ 344 h 2120"/>
                    <a:gd name="T34" fmla="*/ 865 w 2120"/>
                    <a:gd name="T35" fmla="*/ 403 h 2120"/>
                    <a:gd name="T36" fmla="*/ 1108 w 2120"/>
                    <a:gd name="T37" fmla="*/ 160 h 2120"/>
                    <a:gd name="T38" fmla="*/ 1801 w 2120"/>
                    <a:gd name="T39" fmla="*/ 545 h 2120"/>
                    <a:gd name="T40" fmla="*/ 1753 w 2120"/>
                    <a:gd name="T41" fmla="*/ 954 h 2120"/>
                    <a:gd name="T42" fmla="*/ 1966 w 2120"/>
                    <a:gd name="T43" fmla="*/ 1060 h 2120"/>
                    <a:gd name="T44" fmla="*/ 1759 w 2120"/>
                    <a:gd name="T45" fmla="*/ 1244 h 2120"/>
                    <a:gd name="T46" fmla="*/ 1089 w 2120"/>
                    <a:gd name="T47" fmla="*/ 1453 h 2120"/>
                    <a:gd name="T48" fmla="*/ 1398 w 2120"/>
                    <a:gd name="T49" fmla="*/ 1345 h 2120"/>
                    <a:gd name="T50" fmla="*/ 1404 w 2120"/>
                    <a:gd name="T51" fmla="*/ 1237 h 2120"/>
                    <a:gd name="T52" fmla="*/ 1339 w 2120"/>
                    <a:gd name="T53" fmla="*/ 1273 h 2120"/>
                    <a:gd name="T54" fmla="*/ 1062 w 2120"/>
                    <a:gd name="T55" fmla="*/ 662 h 2120"/>
                    <a:gd name="T56" fmla="*/ 1347 w 2120"/>
                    <a:gd name="T57" fmla="*/ 955 h 2120"/>
                    <a:gd name="T58" fmla="*/ 1442 w 2120"/>
                    <a:gd name="T59" fmla="*/ 925 h 2120"/>
                    <a:gd name="T60" fmla="*/ 1407 w 2120"/>
                    <a:gd name="T61" fmla="*/ 883 h 2120"/>
                    <a:gd name="T62" fmla="*/ 865 w 2120"/>
                    <a:gd name="T63" fmla="*/ 849 h 2120"/>
                    <a:gd name="T64" fmla="*/ 771 w 2120"/>
                    <a:gd name="T65" fmla="*/ 837 h 2120"/>
                    <a:gd name="T66" fmla="*/ 806 w 2120"/>
                    <a:gd name="T67" fmla="*/ 1387 h 2120"/>
                    <a:gd name="T68" fmla="*/ 859 w 2120"/>
                    <a:gd name="T69" fmla="*/ 979 h 2120"/>
                    <a:gd name="T70" fmla="*/ 1021 w 2120"/>
                    <a:gd name="T71" fmla="*/ 1506 h 2120"/>
                    <a:gd name="T72" fmla="*/ 836 w 2120"/>
                    <a:gd name="T73" fmla="*/ 1482 h 2120"/>
                    <a:gd name="T74" fmla="*/ 913 w 2120"/>
                    <a:gd name="T75" fmla="*/ 1720 h 2120"/>
                    <a:gd name="T76" fmla="*/ 1021 w 2120"/>
                    <a:gd name="T77" fmla="*/ 1506 h 2120"/>
                    <a:gd name="T78" fmla="*/ 1584 w 2120"/>
                    <a:gd name="T79" fmla="*/ 972 h 2120"/>
                    <a:gd name="T80" fmla="*/ 1482 w 2120"/>
                    <a:gd name="T81" fmla="*/ 1186 h 2120"/>
                    <a:gd name="T82" fmla="*/ 1668 w 2120"/>
                    <a:gd name="T83" fmla="*/ 1210 h 2120"/>
                    <a:gd name="T84" fmla="*/ 846 w 2120"/>
                    <a:gd name="T85" fmla="*/ 752 h 2120"/>
                    <a:gd name="T86" fmla="*/ 947 w 2120"/>
                    <a:gd name="T87" fmla="*/ 548 h 2120"/>
                    <a:gd name="T88" fmla="*/ 769 w 2120"/>
                    <a:gd name="T89" fmla="*/ 524 h 2120"/>
                    <a:gd name="T90" fmla="*/ 846 w 2120"/>
                    <a:gd name="T91" fmla="*/ 75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0" h="2120">
                      <a:moveTo>
                        <a:pt x="1895" y="415"/>
                      </a:moveTo>
                      <a:cubicBezTo>
                        <a:pt x="1688" y="142"/>
                        <a:pt x="1374" y="0"/>
                        <a:pt x="1054" y="0"/>
                      </a:cubicBezTo>
                      <a:cubicBezTo>
                        <a:pt x="829" y="0"/>
                        <a:pt x="604" y="77"/>
                        <a:pt x="409" y="225"/>
                      </a:cubicBezTo>
                      <a:cubicBezTo>
                        <a:pt x="136" y="432"/>
                        <a:pt x="0" y="746"/>
                        <a:pt x="0" y="1066"/>
                      </a:cubicBezTo>
                      <a:cubicBezTo>
                        <a:pt x="0" y="1291"/>
                        <a:pt x="71" y="1516"/>
                        <a:pt x="219" y="1712"/>
                      </a:cubicBezTo>
                      <a:cubicBezTo>
                        <a:pt x="426" y="1984"/>
                        <a:pt x="740" y="2120"/>
                        <a:pt x="1060" y="2120"/>
                      </a:cubicBezTo>
                      <a:cubicBezTo>
                        <a:pt x="1060" y="2120"/>
                        <a:pt x="1060" y="2120"/>
                        <a:pt x="1060" y="2120"/>
                      </a:cubicBezTo>
                      <a:cubicBezTo>
                        <a:pt x="1285" y="2120"/>
                        <a:pt x="1516" y="2049"/>
                        <a:pt x="1706" y="1901"/>
                      </a:cubicBezTo>
                      <a:cubicBezTo>
                        <a:pt x="1978" y="1694"/>
                        <a:pt x="2120" y="1380"/>
                        <a:pt x="2120" y="1060"/>
                      </a:cubicBezTo>
                      <a:cubicBezTo>
                        <a:pt x="2120" y="835"/>
                        <a:pt x="2043" y="604"/>
                        <a:pt x="1895" y="415"/>
                      </a:cubicBezTo>
                      <a:close/>
                      <a:moveTo>
                        <a:pt x="1759" y="1244"/>
                      </a:moveTo>
                      <a:cubicBezTo>
                        <a:pt x="1747" y="1256"/>
                        <a:pt x="1735" y="1268"/>
                        <a:pt x="1724" y="1279"/>
                      </a:cubicBezTo>
                      <a:cubicBezTo>
                        <a:pt x="1712" y="1291"/>
                        <a:pt x="1694" y="1297"/>
                        <a:pt x="1682" y="1303"/>
                      </a:cubicBezTo>
                      <a:cubicBezTo>
                        <a:pt x="1747" y="1404"/>
                        <a:pt x="1789" y="1504"/>
                        <a:pt x="1795" y="1593"/>
                      </a:cubicBezTo>
                      <a:cubicBezTo>
                        <a:pt x="1741" y="1658"/>
                        <a:pt x="1682" y="1724"/>
                        <a:pt x="1611" y="1777"/>
                      </a:cubicBezTo>
                      <a:cubicBezTo>
                        <a:pt x="1475" y="1884"/>
                        <a:pt x="1321" y="1943"/>
                        <a:pt x="1161" y="1961"/>
                      </a:cubicBezTo>
                      <a:cubicBezTo>
                        <a:pt x="1119" y="1901"/>
                        <a:pt x="1078" y="1836"/>
                        <a:pt x="1042" y="1771"/>
                      </a:cubicBezTo>
                      <a:cubicBezTo>
                        <a:pt x="1019" y="1789"/>
                        <a:pt x="989" y="1801"/>
                        <a:pt x="960" y="1807"/>
                      </a:cubicBezTo>
                      <a:cubicBezTo>
                        <a:pt x="983" y="1860"/>
                        <a:pt x="1019" y="1919"/>
                        <a:pt x="1048" y="1966"/>
                      </a:cubicBezTo>
                      <a:cubicBezTo>
                        <a:pt x="835" y="1966"/>
                        <a:pt x="622" y="1889"/>
                        <a:pt x="456" y="1741"/>
                      </a:cubicBezTo>
                      <a:cubicBezTo>
                        <a:pt x="462" y="1741"/>
                        <a:pt x="462" y="1741"/>
                        <a:pt x="462" y="1741"/>
                      </a:cubicBezTo>
                      <a:cubicBezTo>
                        <a:pt x="545" y="1741"/>
                        <a:pt x="634" y="1724"/>
                        <a:pt x="723" y="1706"/>
                      </a:cubicBezTo>
                      <a:cubicBezTo>
                        <a:pt x="705" y="1676"/>
                        <a:pt x="693" y="1647"/>
                        <a:pt x="693" y="1611"/>
                      </a:cubicBezTo>
                      <a:cubicBezTo>
                        <a:pt x="610" y="1635"/>
                        <a:pt x="533" y="1647"/>
                        <a:pt x="462" y="1647"/>
                      </a:cubicBezTo>
                      <a:cubicBezTo>
                        <a:pt x="426" y="1647"/>
                        <a:pt x="391" y="1641"/>
                        <a:pt x="355" y="1635"/>
                      </a:cubicBezTo>
                      <a:cubicBezTo>
                        <a:pt x="349" y="1629"/>
                        <a:pt x="344" y="1623"/>
                        <a:pt x="344" y="1617"/>
                      </a:cubicBezTo>
                      <a:cubicBezTo>
                        <a:pt x="213" y="1451"/>
                        <a:pt x="154" y="1256"/>
                        <a:pt x="154" y="1066"/>
                      </a:cubicBezTo>
                      <a:cubicBezTo>
                        <a:pt x="154" y="918"/>
                        <a:pt x="184" y="776"/>
                        <a:pt x="255" y="652"/>
                      </a:cubicBezTo>
                      <a:cubicBezTo>
                        <a:pt x="320" y="616"/>
                        <a:pt x="403" y="604"/>
                        <a:pt x="486" y="604"/>
                      </a:cubicBezTo>
                      <a:cubicBezTo>
                        <a:pt x="533" y="604"/>
                        <a:pt x="575" y="610"/>
                        <a:pt x="622" y="616"/>
                      </a:cubicBezTo>
                      <a:cubicBezTo>
                        <a:pt x="622" y="586"/>
                        <a:pt x="634" y="551"/>
                        <a:pt x="646" y="521"/>
                      </a:cubicBezTo>
                      <a:cubicBezTo>
                        <a:pt x="592" y="515"/>
                        <a:pt x="539" y="509"/>
                        <a:pt x="486" y="509"/>
                      </a:cubicBezTo>
                      <a:cubicBezTo>
                        <a:pt x="432" y="509"/>
                        <a:pt x="379" y="515"/>
                        <a:pt x="326" y="527"/>
                      </a:cubicBezTo>
                      <a:cubicBezTo>
                        <a:pt x="379" y="462"/>
                        <a:pt x="432" y="397"/>
                        <a:pt x="503" y="344"/>
                      </a:cubicBezTo>
                      <a:cubicBezTo>
                        <a:pt x="652" y="231"/>
                        <a:pt x="817" y="172"/>
                        <a:pt x="989" y="160"/>
                      </a:cubicBezTo>
                      <a:cubicBezTo>
                        <a:pt x="942" y="237"/>
                        <a:pt x="900" y="314"/>
                        <a:pt x="865" y="403"/>
                      </a:cubicBezTo>
                      <a:cubicBezTo>
                        <a:pt x="900" y="403"/>
                        <a:pt x="930" y="415"/>
                        <a:pt x="960" y="426"/>
                      </a:cubicBezTo>
                      <a:cubicBezTo>
                        <a:pt x="995" y="332"/>
                        <a:pt x="1048" y="237"/>
                        <a:pt x="1108" y="160"/>
                      </a:cubicBezTo>
                      <a:cubicBezTo>
                        <a:pt x="1362" y="172"/>
                        <a:pt x="1605" y="290"/>
                        <a:pt x="1777" y="509"/>
                      </a:cubicBezTo>
                      <a:cubicBezTo>
                        <a:pt x="1783" y="521"/>
                        <a:pt x="1795" y="533"/>
                        <a:pt x="1801" y="545"/>
                      </a:cubicBezTo>
                      <a:cubicBezTo>
                        <a:pt x="1795" y="657"/>
                        <a:pt x="1753" y="782"/>
                        <a:pt x="1676" y="900"/>
                      </a:cubicBezTo>
                      <a:cubicBezTo>
                        <a:pt x="1706" y="912"/>
                        <a:pt x="1730" y="930"/>
                        <a:pt x="1753" y="954"/>
                      </a:cubicBezTo>
                      <a:cubicBezTo>
                        <a:pt x="1812" y="865"/>
                        <a:pt x="1854" y="770"/>
                        <a:pt x="1878" y="675"/>
                      </a:cubicBezTo>
                      <a:cubicBezTo>
                        <a:pt x="1937" y="800"/>
                        <a:pt x="1966" y="930"/>
                        <a:pt x="1966" y="1060"/>
                      </a:cubicBezTo>
                      <a:cubicBezTo>
                        <a:pt x="1966" y="1202"/>
                        <a:pt x="1931" y="1345"/>
                        <a:pt x="1866" y="1469"/>
                      </a:cubicBezTo>
                      <a:cubicBezTo>
                        <a:pt x="1848" y="1392"/>
                        <a:pt x="1806" y="1321"/>
                        <a:pt x="1759" y="1244"/>
                      </a:cubicBezTo>
                      <a:close/>
                      <a:moveTo>
                        <a:pt x="1089" y="1447"/>
                      </a:moveTo>
                      <a:cubicBezTo>
                        <a:pt x="1089" y="1447"/>
                        <a:pt x="1089" y="1447"/>
                        <a:pt x="1089" y="1453"/>
                      </a:cubicBezTo>
                      <a:cubicBezTo>
                        <a:pt x="1113" y="1477"/>
                        <a:pt x="1125" y="1501"/>
                        <a:pt x="1131" y="1531"/>
                      </a:cubicBezTo>
                      <a:cubicBezTo>
                        <a:pt x="1226" y="1477"/>
                        <a:pt x="1315" y="1417"/>
                        <a:pt x="1398" y="1345"/>
                      </a:cubicBezTo>
                      <a:cubicBezTo>
                        <a:pt x="1422" y="1327"/>
                        <a:pt x="1439" y="1309"/>
                        <a:pt x="1463" y="1291"/>
                      </a:cubicBezTo>
                      <a:cubicBezTo>
                        <a:pt x="1439" y="1279"/>
                        <a:pt x="1422" y="1261"/>
                        <a:pt x="1404" y="1237"/>
                      </a:cubicBezTo>
                      <a:cubicBezTo>
                        <a:pt x="1404" y="1231"/>
                        <a:pt x="1398" y="1231"/>
                        <a:pt x="1398" y="1225"/>
                      </a:cubicBezTo>
                      <a:cubicBezTo>
                        <a:pt x="1374" y="1237"/>
                        <a:pt x="1356" y="1255"/>
                        <a:pt x="1339" y="1273"/>
                      </a:cubicBezTo>
                      <a:cubicBezTo>
                        <a:pt x="1261" y="1339"/>
                        <a:pt x="1173" y="1393"/>
                        <a:pt x="1089" y="1447"/>
                      </a:cubicBezTo>
                      <a:close/>
                      <a:moveTo>
                        <a:pt x="1062" y="662"/>
                      </a:moveTo>
                      <a:cubicBezTo>
                        <a:pt x="1056" y="698"/>
                        <a:pt x="1044" y="728"/>
                        <a:pt x="1026" y="751"/>
                      </a:cubicBezTo>
                      <a:cubicBezTo>
                        <a:pt x="1139" y="811"/>
                        <a:pt x="1252" y="877"/>
                        <a:pt x="1347" y="955"/>
                      </a:cubicBezTo>
                      <a:cubicBezTo>
                        <a:pt x="1365" y="967"/>
                        <a:pt x="1377" y="979"/>
                        <a:pt x="1389" y="990"/>
                      </a:cubicBezTo>
                      <a:cubicBezTo>
                        <a:pt x="1401" y="967"/>
                        <a:pt x="1419" y="943"/>
                        <a:pt x="1442" y="925"/>
                      </a:cubicBezTo>
                      <a:cubicBezTo>
                        <a:pt x="1448" y="925"/>
                        <a:pt x="1448" y="919"/>
                        <a:pt x="1454" y="919"/>
                      </a:cubicBezTo>
                      <a:cubicBezTo>
                        <a:pt x="1436" y="907"/>
                        <a:pt x="1424" y="895"/>
                        <a:pt x="1407" y="883"/>
                      </a:cubicBezTo>
                      <a:cubicBezTo>
                        <a:pt x="1300" y="799"/>
                        <a:pt x="1187" y="722"/>
                        <a:pt x="1062" y="662"/>
                      </a:cubicBezTo>
                      <a:close/>
                      <a:moveTo>
                        <a:pt x="865" y="849"/>
                      </a:moveTo>
                      <a:cubicBezTo>
                        <a:pt x="859" y="849"/>
                        <a:pt x="853" y="849"/>
                        <a:pt x="848" y="849"/>
                      </a:cubicBezTo>
                      <a:cubicBezTo>
                        <a:pt x="818" y="849"/>
                        <a:pt x="795" y="843"/>
                        <a:pt x="771" y="837"/>
                      </a:cubicBezTo>
                      <a:cubicBezTo>
                        <a:pt x="765" y="885"/>
                        <a:pt x="765" y="932"/>
                        <a:pt x="765" y="979"/>
                      </a:cubicBezTo>
                      <a:cubicBezTo>
                        <a:pt x="765" y="1115"/>
                        <a:pt x="777" y="1257"/>
                        <a:pt x="806" y="1387"/>
                      </a:cubicBezTo>
                      <a:cubicBezTo>
                        <a:pt x="836" y="1375"/>
                        <a:pt x="865" y="1363"/>
                        <a:pt x="900" y="1363"/>
                      </a:cubicBezTo>
                      <a:cubicBezTo>
                        <a:pt x="871" y="1239"/>
                        <a:pt x="859" y="1109"/>
                        <a:pt x="859" y="979"/>
                      </a:cubicBezTo>
                      <a:cubicBezTo>
                        <a:pt x="859" y="938"/>
                        <a:pt x="859" y="891"/>
                        <a:pt x="865" y="849"/>
                      </a:cubicBezTo>
                      <a:close/>
                      <a:moveTo>
                        <a:pt x="1021" y="1506"/>
                      </a:moveTo>
                      <a:cubicBezTo>
                        <a:pt x="991" y="1476"/>
                        <a:pt x="955" y="1459"/>
                        <a:pt x="913" y="1459"/>
                      </a:cubicBezTo>
                      <a:cubicBezTo>
                        <a:pt x="889" y="1459"/>
                        <a:pt x="859" y="1465"/>
                        <a:pt x="836" y="1482"/>
                      </a:cubicBezTo>
                      <a:cubicBezTo>
                        <a:pt x="776" y="1530"/>
                        <a:pt x="770" y="1613"/>
                        <a:pt x="812" y="1666"/>
                      </a:cubicBezTo>
                      <a:cubicBezTo>
                        <a:pt x="836" y="1702"/>
                        <a:pt x="877" y="1720"/>
                        <a:pt x="913" y="1720"/>
                      </a:cubicBezTo>
                      <a:cubicBezTo>
                        <a:pt x="943" y="1720"/>
                        <a:pt x="973" y="1708"/>
                        <a:pt x="997" y="1690"/>
                      </a:cubicBezTo>
                      <a:cubicBezTo>
                        <a:pt x="1051" y="1649"/>
                        <a:pt x="1062" y="1565"/>
                        <a:pt x="1021" y="1506"/>
                      </a:cubicBezTo>
                      <a:close/>
                      <a:moveTo>
                        <a:pt x="1691" y="1026"/>
                      </a:moveTo>
                      <a:cubicBezTo>
                        <a:pt x="1662" y="990"/>
                        <a:pt x="1626" y="972"/>
                        <a:pt x="1584" y="972"/>
                      </a:cubicBezTo>
                      <a:cubicBezTo>
                        <a:pt x="1560" y="972"/>
                        <a:pt x="1530" y="984"/>
                        <a:pt x="1506" y="1002"/>
                      </a:cubicBezTo>
                      <a:cubicBezTo>
                        <a:pt x="1447" y="1044"/>
                        <a:pt x="1441" y="1127"/>
                        <a:pt x="1482" y="1186"/>
                      </a:cubicBezTo>
                      <a:cubicBezTo>
                        <a:pt x="1506" y="1216"/>
                        <a:pt x="1548" y="1234"/>
                        <a:pt x="1584" y="1234"/>
                      </a:cubicBezTo>
                      <a:cubicBezTo>
                        <a:pt x="1614" y="1234"/>
                        <a:pt x="1644" y="1228"/>
                        <a:pt x="1668" y="1210"/>
                      </a:cubicBezTo>
                      <a:cubicBezTo>
                        <a:pt x="1721" y="1162"/>
                        <a:pt x="1733" y="1079"/>
                        <a:pt x="1691" y="1026"/>
                      </a:cubicBezTo>
                      <a:close/>
                      <a:moveTo>
                        <a:pt x="846" y="752"/>
                      </a:moveTo>
                      <a:cubicBezTo>
                        <a:pt x="876" y="752"/>
                        <a:pt x="906" y="746"/>
                        <a:pt x="930" y="729"/>
                      </a:cubicBezTo>
                      <a:cubicBezTo>
                        <a:pt x="983" y="682"/>
                        <a:pt x="995" y="600"/>
                        <a:pt x="947" y="548"/>
                      </a:cubicBezTo>
                      <a:cubicBezTo>
                        <a:pt x="924" y="513"/>
                        <a:pt x="888" y="495"/>
                        <a:pt x="846" y="495"/>
                      </a:cubicBezTo>
                      <a:cubicBezTo>
                        <a:pt x="817" y="495"/>
                        <a:pt x="793" y="507"/>
                        <a:pt x="769" y="524"/>
                      </a:cubicBezTo>
                      <a:cubicBezTo>
                        <a:pt x="710" y="565"/>
                        <a:pt x="698" y="647"/>
                        <a:pt x="745" y="705"/>
                      </a:cubicBezTo>
                      <a:cubicBezTo>
                        <a:pt x="769" y="734"/>
                        <a:pt x="805" y="752"/>
                        <a:pt x="846" y="7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29" name="Group 128"/>
            <p:cNvGrpSpPr/>
            <p:nvPr/>
          </p:nvGrpSpPr>
          <p:grpSpPr>
            <a:xfrm>
              <a:off x="9849942" y="4399857"/>
              <a:ext cx="2124758" cy="1195142"/>
              <a:chOff x="9849942" y="4474584"/>
              <a:chExt cx="2124758" cy="1195142"/>
            </a:xfrm>
          </p:grpSpPr>
          <p:sp>
            <p:nvSpPr>
              <p:cNvPr id="35" name="Freeform 32"/>
              <p:cNvSpPr>
                <a:spLocks/>
              </p:cNvSpPr>
              <p:nvPr/>
            </p:nvSpPr>
            <p:spPr bwMode="auto">
              <a:xfrm>
                <a:off x="9849942" y="4474584"/>
                <a:ext cx="2011680" cy="1097280"/>
              </a:xfrm>
              <a:prstGeom prst="rect">
                <a:avLst/>
              </a:prstGeom>
              <a:solidFill>
                <a:schemeClr val="accent2">
                  <a:lumMod val="50000"/>
                </a:schemeClr>
              </a:solidFill>
              <a:ln w="9525">
                <a:noFill/>
                <a:round/>
                <a:headEnd/>
                <a:tailEnd/>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7" name="Freeform 34"/>
              <p:cNvSpPr>
                <a:spLocks/>
              </p:cNvSpPr>
              <p:nvPr/>
            </p:nvSpPr>
            <p:spPr bwMode="auto">
              <a:xfrm>
                <a:off x="9963020" y="4572446"/>
                <a:ext cx="2011680" cy="1097280"/>
              </a:xfrm>
              <a:prstGeom prst="rect">
                <a:avLst/>
              </a:prstGeom>
              <a:solidFill>
                <a:schemeClr val="accent2"/>
              </a:solidFill>
              <a:ln w="9525">
                <a:noFill/>
                <a:round/>
                <a:headEnd/>
                <a:tailEnd/>
              </a:ln>
              <a:extLst/>
            </p:spPr>
            <p:txBody>
              <a:bodyPr vert="horz" wrap="square" lIns="146304" tIns="91440" rIns="146304" bIns="91440" numCol="1" anchor="t" anchorCtr="0" compatLnSpc="1">
                <a:prstTxWarp prst="textNoShape">
                  <a:avLst/>
                </a:prstTxWarp>
              </a:bodyPr>
              <a:lstStyle/>
              <a:p>
                <a:pPr defTabSz="932418">
                  <a:lnSpc>
                    <a:spcPct val="90000"/>
                  </a:lnSpc>
                </a:pPr>
                <a:r>
                  <a:rPr lang="en-US" altLang="en-US" dirty="0">
                    <a:gradFill>
                      <a:gsLst>
                        <a:gs pos="20000">
                          <a:schemeClr val="bg1"/>
                        </a:gs>
                        <a:gs pos="42000">
                          <a:schemeClr val="bg1"/>
                        </a:gs>
                      </a:gsLst>
                      <a:lin ang="5400000" scaled="0"/>
                    </a:gradFill>
                  </a:rPr>
                  <a:t>Virtual Machines</a:t>
                </a:r>
              </a:p>
            </p:txBody>
          </p:sp>
          <p:grpSp>
            <p:nvGrpSpPr>
              <p:cNvPr id="125" name="Group 124"/>
              <p:cNvGrpSpPr/>
              <p:nvPr/>
            </p:nvGrpSpPr>
            <p:grpSpPr>
              <a:xfrm>
                <a:off x="10624907" y="4945090"/>
                <a:ext cx="687905" cy="569595"/>
                <a:chOff x="10786370" y="4957790"/>
                <a:chExt cx="687905" cy="569595"/>
              </a:xfrm>
            </p:grpSpPr>
            <p:sp>
              <p:nvSpPr>
                <p:cNvPr id="124" name="Rectangle 123"/>
                <p:cNvSpPr/>
                <p:nvPr/>
              </p:nvSpPr>
              <p:spPr bwMode="auto">
                <a:xfrm>
                  <a:off x="10797540" y="4975860"/>
                  <a:ext cx="662940" cy="3962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3" name="Group 122"/>
                <p:cNvGrpSpPr/>
                <p:nvPr/>
              </p:nvGrpSpPr>
              <p:grpSpPr>
                <a:xfrm>
                  <a:off x="10786370" y="4957790"/>
                  <a:ext cx="687905" cy="569595"/>
                  <a:chOff x="9052570" y="4976360"/>
                  <a:chExt cx="569133" cy="471250"/>
                </a:xfrm>
              </p:grpSpPr>
              <p:sp>
                <p:nvSpPr>
                  <p:cNvPr id="121" name="Freeform 38"/>
                  <p:cNvSpPr>
                    <a:spLocks noEditPoints="1"/>
                  </p:cNvSpPr>
                  <p:nvPr/>
                </p:nvSpPr>
                <p:spPr bwMode="auto">
                  <a:xfrm>
                    <a:off x="9236023" y="5030254"/>
                    <a:ext cx="202227" cy="230113"/>
                  </a:xfrm>
                  <a:custGeom>
                    <a:avLst/>
                    <a:gdLst>
                      <a:gd name="T0" fmla="*/ 1516 w 2879"/>
                      <a:gd name="T1" fmla="*/ 1705 h 3276"/>
                      <a:gd name="T2" fmla="*/ 1513 w 2879"/>
                      <a:gd name="T3" fmla="*/ 3276 h 3276"/>
                      <a:gd name="T4" fmla="*/ 2877 w 2879"/>
                      <a:gd name="T5" fmla="*/ 2491 h 3276"/>
                      <a:gd name="T6" fmla="*/ 2879 w 2879"/>
                      <a:gd name="T7" fmla="*/ 919 h 3276"/>
                      <a:gd name="T8" fmla="*/ 1516 w 2879"/>
                      <a:gd name="T9" fmla="*/ 1705 h 3276"/>
                      <a:gd name="T10" fmla="*/ 0 w 2879"/>
                      <a:gd name="T11" fmla="*/ 2488 h 3276"/>
                      <a:gd name="T12" fmla="*/ 1362 w 2879"/>
                      <a:gd name="T13" fmla="*/ 3276 h 3276"/>
                      <a:gd name="T14" fmla="*/ 1364 w 2879"/>
                      <a:gd name="T15" fmla="*/ 1707 h 3276"/>
                      <a:gd name="T16" fmla="*/ 2 w 2879"/>
                      <a:gd name="T17" fmla="*/ 919 h 3276"/>
                      <a:gd name="T18" fmla="*/ 0 w 2879"/>
                      <a:gd name="T19" fmla="*/ 2488 h 3276"/>
                      <a:gd name="T20" fmla="*/ 1442 w 2879"/>
                      <a:gd name="T21" fmla="*/ 0 h 3276"/>
                      <a:gd name="T22" fmla="*/ 78 w 2879"/>
                      <a:gd name="T23" fmla="*/ 786 h 3276"/>
                      <a:gd name="T24" fmla="*/ 1440 w 2879"/>
                      <a:gd name="T25" fmla="*/ 1572 h 3276"/>
                      <a:gd name="T26" fmla="*/ 2804 w 2879"/>
                      <a:gd name="T27" fmla="*/ 788 h 3276"/>
                      <a:gd name="T28" fmla="*/ 1442 w 2879"/>
                      <a:gd name="T29" fmla="*/ 0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79" h="3276">
                        <a:moveTo>
                          <a:pt x="1516" y="1705"/>
                        </a:moveTo>
                        <a:lnTo>
                          <a:pt x="1513" y="3276"/>
                        </a:lnTo>
                        <a:lnTo>
                          <a:pt x="2877" y="2491"/>
                        </a:lnTo>
                        <a:lnTo>
                          <a:pt x="2879" y="919"/>
                        </a:lnTo>
                        <a:lnTo>
                          <a:pt x="1516" y="1705"/>
                        </a:lnTo>
                        <a:close/>
                        <a:moveTo>
                          <a:pt x="0" y="2488"/>
                        </a:moveTo>
                        <a:lnTo>
                          <a:pt x="1362" y="3276"/>
                        </a:lnTo>
                        <a:lnTo>
                          <a:pt x="1364" y="1707"/>
                        </a:lnTo>
                        <a:lnTo>
                          <a:pt x="2" y="919"/>
                        </a:lnTo>
                        <a:lnTo>
                          <a:pt x="0" y="2488"/>
                        </a:lnTo>
                        <a:close/>
                        <a:moveTo>
                          <a:pt x="1442" y="0"/>
                        </a:moveTo>
                        <a:lnTo>
                          <a:pt x="78" y="786"/>
                        </a:lnTo>
                        <a:lnTo>
                          <a:pt x="1440" y="1572"/>
                        </a:lnTo>
                        <a:lnTo>
                          <a:pt x="2804" y="788"/>
                        </a:lnTo>
                        <a:lnTo>
                          <a:pt x="144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2"/>
                  <p:cNvSpPr>
                    <a:spLocks noEditPoints="1"/>
                  </p:cNvSpPr>
                  <p:nvPr/>
                </p:nvSpPr>
                <p:spPr bwMode="auto">
                  <a:xfrm>
                    <a:off x="9052570" y="4976360"/>
                    <a:ext cx="569133" cy="471250"/>
                  </a:xfrm>
                  <a:custGeom>
                    <a:avLst/>
                    <a:gdLst>
                      <a:gd name="T0" fmla="*/ 1197 w 1907"/>
                      <a:gd name="T1" fmla="*/ 1489 h 1579"/>
                      <a:gd name="T2" fmla="*/ 1173 w 1907"/>
                      <a:gd name="T3" fmla="*/ 1460 h 1579"/>
                      <a:gd name="T4" fmla="*/ 1168 w 1907"/>
                      <a:gd name="T5" fmla="*/ 1360 h 1579"/>
                      <a:gd name="T6" fmla="*/ 1011 w 1907"/>
                      <a:gd name="T7" fmla="*/ 1360 h 1579"/>
                      <a:gd name="T8" fmla="*/ 906 w 1907"/>
                      <a:gd name="T9" fmla="*/ 1360 h 1579"/>
                      <a:gd name="T10" fmla="*/ 744 w 1907"/>
                      <a:gd name="T11" fmla="*/ 1360 h 1579"/>
                      <a:gd name="T12" fmla="*/ 739 w 1907"/>
                      <a:gd name="T13" fmla="*/ 1460 h 1579"/>
                      <a:gd name="T14" fmla="*/ 715 w 1907"/>
                      <a:gd name="T15" fmla="*/ 1489 h 1579"/>
                      <a:gd name="T16" fmla="*/ 630 w 1907"/>
                      <a:gd name="T17" fmla="*/ 1565 h 1579"/>
                      <a:gd name="T18" fmla="*/ 644 w 1907"/>
                      <a:gd name="T19" fmla="*/ 1579 h 1579"/>
                      <a:gd name="T20" fmla="*/ 906 w 1907"/>
                      <a:gd name="T21" fmla="*/ 1579 h 1579"/>
                      <a:gd name="T22" fmla="*/ 1011 w 1907"/>
                      <a:gd name="T23" fmla="*/ 1579 h 1579"/>
                      <a:gd name="T24" fmla="*/ 1268 w 1907"/>
                      <a:gd name="T25" fmla="*/ 1579 h 1579"/>
                      <a:gd name="T26" fmla="*/ 1283 w 1907"/>
                      <a:gd name="T27" fmla="*/ 1565 h 1579"/>
                      <a:gd name="T28" fmla="*/ 1197 w 1907"/>
                      <a:gd name="T29" fmla="*/ 1489 h 1579"/>
                      <a:gd name="T30" fmla="*/ 1197 w 1907"/>
                      <a:gd name="T31" fmla="*/ 1489 h 1579"/>
                      <a:gd name="T32" fmla="*/ 1850 w 1907"/>
                      <a:gd name="T33" fmla="*/ 0 h 1579"/>
                      <a:gd name="T34" fmla="*/ 57 w 1907"/>
                      <a:gd name="T35" fmla="*/ 0 h 1579"/>
                      <a:gd name="T36" fmla="*/ 0 w 1907"/>
                      <a:gd name="T37" fmla="*/ 57 h 1579"/>
                      <a:gd name="T38" fmla="*/ 0 w 1907"/>
                      <a:gd name="T39" fmla="*/ 1264 h 1579"/>
                      <a:gd name="T40" fmla="*/ 57 w 1907"/>
                      <a:gd name="T41" fmla="*/ 1321 h 1579"/>
                      <a:gd name="T42" fmla="*/ 1850 w 1907"/>
                      <a:gd name="T43" fmla="*/ 1321 h 1579"/>
                      <a:gd name="T44" fmla="*/ 1907 w 1907"/>
                      <a:gd name="T45" fmla="*/ 1264 h 1579"/>
                      <a:gd name="T46" fmla="*/ 1907 w 1907"/>
                      <a:gd name="T47" fmla="*/ 57 h 1579"/>
                      <a:gd name="T48" fmla="*/ 1850 w 1907"/>
                      <a:gd name="T49" fmla="*/ 0 h 1579"/>
                      <a:gd name="T50" fmla="*/ 1817 w 1907"/>
                      <a:gd name="T51" fmla="*/ 1083 h 1579"/>
                      <a:gd name="T52" fmla="*/ 91 w 1907"/>
                      <a:gd name="T53" fmla="*/ 1083 h 1579"/>
                      <a:gd name="T54" fmla="*/ 91 w 1907"/>
                      <a:gd name="T55" fmla="*/ 95 h 1579"/>
                      <a:gd name="T56" fmla="*/ 1817 w 1907"/>
                      <a:gd name="T57" fmla="*/ 95 h 1579"/>
                      <a:gd name="T58" fmla="*/ 1817 w 1907"/>
                      <a:gd name="T59" fmla="*/ 1083 h 1579"/>
                      <a:gd name="T60" fmla="*/ 1817 w 1907"/>
                      <a:gd name="T61" fmla="*/ 1083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7" h="1579">
                        <a:moveTo>
                          <a:pt x="1197" y="1489"/>
                        </a:moveTo>
                        <a:cubicBezTo>
                          <a:pt x="1197" y="1489"/>
                          <a:pt x="1178" y="1469"/>
                          <a:pt x="1173" y="1460"/>
                        </a:cubicBezTo>
                        <a:cubicBezTo>
                          <a:pt x="1168" y="1441"/>
                          <a:pt x="1168" y="1384"/>
                          <a:pt x="1168" y="1360"/>
                        </a:cubicBezTo>
                        <a:cubicBezTo>
                          <a:pt x="1011" y="1360"/>
                          <a:pt x="1011" y="1360"/>
                          <a:pt x="1011" y="1360"/>
                        </a:cubicBezTo>
                        <a:cubicBezTo>
                          <a:pt x="906" y="1360"/>
                          <a:pt x="906" y="1360"/>
                          <a:pt x="906" y="1360"/>
                        </a:cubicBezTo>
                        <a:cubicBezTo>
                          <a:pt x="744" y="1360"/>
                          <a:pt x="744" y="1360"/>
                          <a:pt x="744" y="1360"/>
                        </a:cubicBezTo>
                        <a:cubicBezTo>
                          <a:pt x="744" y="1384"/>
                          <a:pt x="749" y="1441"/>
                          <a:pt x="739" y="1460"/>
                        </a:cubicBezTo>
                        <a:cubicBezTo>
                          <a:pt x="734" y="1469"/>
                          <a:pt x="715" y="1489"/>
                          <a:pt x="715" y="1489"/>
                        </a:cubicBezTo>
                        <a:cubicBezTo>
                          <a:pt x="630" y="1565"/>
                          <a:pt x="630" y="1565"/>
                          <a:pt x="630" y="1565"/>
                        </a:cubicBezTo>
                        <a:cubicBezTo>
                          <a:pt x="630" y="1574"/>
                          <a:pt x="639" y="1579"/>
                          <a:pt x="644" y="1579"/>
                        </a:cubicBezTo>
                        <a:cubicBezTo>
                          <a:pt x="906" y="1579"/>
                          <a:pt x="906" y="1579"/>
                          <a:pt x="906" y="1579"/>
                        </a:cubicBezTo>
                        <a:cubicBezTo>
                          <a:pt x="1011" y="1579"/>
                          <a:pt x="1011" y="1579"/>
                          <a:pt x="1011" y="1579"/>
                        </a:cubicBezTo>
                        <a:cubicBezTo>
                          <a:pt x="1268" y="1579"/>
                          <a:pt x="1268" y="1579"/>
                          <a:pt x="1268" y="1579"/>
                        </a:cubicBezTo>
                        <a:cubicBezTo>
                          <a:pt x="1273" y="1579"/>
                          <a:pt x="1283" y="1574"/>
                          <a:pt x="1283" y="1565"/>
                        </a:cubicBezTo>
                        <a:cubicBezTo>
                          <a:pt x="1197" y="1489"/>
                          <a:pt x="1197" y="1489"/>
                          <a:pt x="1197" y="1489"/>
                        </a:cubicBezTo>
                        <a:cubicBezTo>
                          <a:pt x="1197" y="1489"/>
                          <a:pt x="1197" y="1489"/>
                          <a:pt x="1197" y="1489"/>
                        </a:cubicBezTo>
                        <a:close/>
                        <a:moveTo>
                          <a:pt x="1850" y="0"/>
                        </a:moveTo>
                        <a:cubicBezTo>
                          <a:pt x="57" y="0"/>
                          <a:pt x="57" y="0"/>
                          <a:pt x="57" y="0"/>
                        </a:cubicBezTo>
                        <a:cubicBezTo>
                          <a:pt x="24" y="0"/>
                          <a:pt x="0" y="23"/>
                          <a:pt x="0" y="57"/>
                        </a:cubicBezTo>
                        <a:cubicBezTo>
                          <a:pt x="0" y="1264"/>
                          <a:pt x="0" y="1264"/>
                          <a:pt x="0" y="1264"/>
                        </a:cubicBezTo>
                        <a:cubicBezTo>
                          <a:pt x="0" y="1298"/>
                          <a:pt x="24" y="1321"/>
                          <a:pt x="57" y="1321"/>
                        </a:cubicBezTo>
                        <a:cubicBezTo>
                          <a:pt x="1850" y="1321"/>
                          <a:pt x="1850" y="1321"/>
                          <a:pt x="1850" y="1321"/>
                        </a:cubicBezTo>
                        <a:cubicBezTo>
                          <a:pt x="1884" y="1321"/>
                          <a:pt x="1907" y="1298"/>
                          <a:pt x="1907" y="1264"/>
                        </a:cubicBezTo>
                        <a:cubicBezTo>
                          <a:pt x="1907" y="57"/>
                          <a:pt x="1907" y="57"/>
                          <a:pt x="1907" y="57"/>
                        </a:cubicBezTo>
                        <a:cubicBezTo>
                          <a:pt x="1907" y="23"/>
                          <a:pt x="1884" y="0"/>
                          <a:pt x="1850" y="0"/>
                        </a:cubicBezTo>
                        <a:close/>
                        <a:moveTo>
                          <a:pt x="1817" y="1083"/>
                        </a:moveTo>
                        <a:cubicBezTo>
                          <a:pt x="91" y="1083"/>
                          <a:pt x="91" y="1083"/>
                          <a:pt x="91" y="1083"/>
                        </a:cubicBezTo>
                        <a:cubicBezTo>
                          <a:pt x="91" y="95"/>
                          <a:pt x="91" y="95"/>
                          <a:pt x="91" y="95"/>
                        </a:cubicBezTo>
                        <a:cubicBezTo>
                          <a:pt x="1817" y="95"/>
                          <a:pt x="1817" y="95"/>
                          <a:pt x="1817" y="95"/>
                        </a:cubicBezTo>
                        <a:cubicBezTo>
                          <a:pt x="1817" y="1083"/>
                          <a:pt x="1817" y="1083"/>
                          <a:pt x="1817" y="1083"/>
                        </a:cubicBezTo>
                        <a:cubicBezTo>
                          <a:pt x="1817" y="1083"/>
                          <a:pt x="1817" y="1083"/>
                          <a:pt x="1817" y="108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sp>
          <p:nvSpPr>
            <p:cNvPr id="126" name="Freeform 69"/>
            <p:cNvSpPr>
              <a:spLocks/>
            </p:cNvSpPr>
            <p:nvPr/>
          </p:nvSpPr>
          <p:spPr bwMode="auto">
            <a:xfrm>
              <a:off x="10253270" y="3597374"/>
              <a:ext cx="1672972" cy="457200"/>
            </a:xfrm>
            <a:prstGeom prst="rect">
              <a:avLst/>
            </a:prstGeom>
            <a:solidFill>
              <a:srgbClr val="0075C9"/>
            </a:solidFill>
            <a:ln w="9525">
              <a:noFill/>
              <a:round/>
              <a:headEnd/>
              <a:tailEnd/>
            </a:ln>
            <a:extLst/>
          </p:spPr>
          <p:txBody>
            <a:bodyPr vert="horz" wrap="square" lIns="146304" tIns="91440" rIns="146304" bIns="91440" numCol="1" anchor="t" anchorCtr="0" compatLnSpc="1">
              <a:prstTxWarp prst="textNoShape">
                <a:avLst/>
              </a:prstTxWarp>
              <a:noAutofit/>
            </a:bodyPr>
            <a:lstStyle/>
            <a:p>
              <a:pPr algn="ctr" defTabSz="932418"/>
              <a:r>
                <a:rPr lang="en-US" altLang="en-US" sz="1400" b="1" dirty="0">
                  <a:solidFill>
                    <a:srgbClr val="FFFFFF"/>
                  </a:solidFill>
                  <a:latin typeface="Segoe UI Semibold" panose="020B0702040204020203" pitchFamily="34" charset="0"/>
                </a:rPr>
                <a:t>Depends on SQL</a:t>
              </a:r>
              <a:endParaRPr lang="en-US" altLang="en-US" sz="3600" dirty="0">
                <a:solidFill>
                  <a:srgbClr val="00B0F0"/>
                </a:solidFill>
              </a:endParaRPr>
            </a:p>
          </p:txBody>
        </p:sp>
        <p:sp>
          <p:nvSpPr>
            <p:cNvPr id="75" name="Oval 72"/>
            <p:cNvSpPr>
              <a:spLocks noChangeArrowheads="1"/>
            </p:cNvSpPr>
            <p:nvPr/>
          </p:nvSpPr>
          <p:spPr bwMode="auto">
            <a:xfrm>
              <a:off x="6145388" y="5521340"/>
              <a:ext cx="145699" cy="147317"/>
            </a:xfrm>
            <a:prstGeom prst="ellipse">
              <a:avLst/>
            </a:prstGeom>
            <a:solidFill>
              <a:schemeClr val="tx1"/>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nvGrpSpPr>
            <p:cNvPr id="130" name="Group 129"/>
            <p:cNvGrpSpPr/>
            <p:nvPr/>
          </p:nvGrpSpPr>
          <p:grpSpPr>
            <a:xfrm>
              <a:off x="6191250" y="5615492"/>
              <a:ext cx="2537188" cy="807818"/>
              <a:chOff x="6038411" y="5937156"/>
              <a:chExt cx="2537188" cy="807818"/>
            </a:xfrm>
            <a:solidFill>
              <a:schemeClr val="tx1"/>
            </a:solidFill>
          </p:grpSpPr>
          <p:sp>
            <p:nvSpPr>
              <p:cNvPr id="74" name="Freeform 71"/>
              <p:cNvSpPr>
                <a:spLocks/>
              </p:cNvSpPr>
              <p:nvPr/>
            </p:nvSpPr>
            <p:spPr bwMode="auto">
              <a:xfrm>
                <a:off x="6038411" y="5937156"/>
                <a:ext cx="2477336" cy="807818"/>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6" name="Freeform 73"/>
              <p:cNvSpPr>
                <a:spLocks/>
              </p:cNvSpPr>
              <p:nvPr/>
            </p:nvSpPr>
            <p:spPr bwMode="auto">
              <a:xfrm>
                <a:off x="8420187" y="6001900"/>
                <a:ext cx="155412" cy="132748"/>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sp>
          <p:nvSpPr>
            <p:cNvPr id="77" name="Freeform 74"/>
            <p:cNvSpPr>
              <a:spLocks/>
            </p:cNvSpPr>
            <p:nvPr/>
          </p:nvSpPr>
          <p:spPr bwMode="auto">
            <a:xfrm>
              <a:off x="6488003" y="6201220"/>
              <a:ext cx="1827618" cy="400110"/>
            </a:xfrm>
            <a:prstGeom prst="rect">
              <a:avLst/>
            </a:prstGeom>
            <a:solidFill>
              <a:srgbClr val="0075C9"/>
            </a:solidFill>
            <a:ln w="9525">
              <a:noFill/>
              <a:round/>
              <a:headEnd/>
              <a:tailEnd/>
            </a:ln>
            <a:extLst/>
          </p:spPr>
          <p:txBody>
            <a:bodyPr vert="horz" wrap="square" lIns="146304" tIns="91440" rIns="146304" bIns="91440" numCol="1" anchor="t" anchorCtr="0" compatLnSpc="1">
              <a:prstTxWarp prst="textNoShape">
                <a:avLst/>
              </a:prstTxWarp>
              <a:noAutofit/>
            </a:bodyPr>
            <a:lstStyle/>
            <a:p>
              <a:pPr algn="ctr" defTabSz="932418"/>
              <a:r>
                <a:rPr lang="en-US" sz="1400" b="1" dirty="0">
                  <a:solidFill>
                    <a:srgbClr val="FFFFFF"/>
                  </a:solidFill>
                  <a:latin typeface="Segoe UI Semibold" panose="020B0702040204020203" pitchFamily="34" charset="0"/>
                </a:rPr>
                <a:t>SQL configuration</a:t>
              </a:r>
            </a:p>
          </p:txBody>
        </p:sp>
      </p:grpSp>
    </p:spTree>
    <p:extLst>
      <p:ext uri="{BB962C8B-B14F-4D97-AF65-F5344CB8AC3E}">
        <p14:creationId xmlns:p14="http://schemas.microsoft.com/office/powerpoint/2010/main" val="63846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IS_Cloud_PPT_Template_v02.pptx" id="{060202FD-3765-4667-8AA4-695A7E649179}" vid="{C7D36D94-1E60-4F46-974C-7942FC86E7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B1368C6C304D47B66BF6D9BA795683" ma:contentTypeVersion="4" ma:contentTypeDescription="Create a new document." ma:contentTypeScope="" ma:versionID="9ffc0a1627abce52bf86c23a5313c3f2">
  <xsd:schema xmlns:xsd="http://www.w3.org/2001/XMLSchema" xmlns:xs="http://www.w3.org/2001/XMLSchema" xmlns:p="http://schemas.microsoft.com/office/2006/metadata/properties" xmlns:ns2="c7d759ad-c71d-4e7a-8896-957c2805ad24" xmlns:ns3="http://schemas.microsoft.com/sharepoint/v4" targetNamespace="http://schemas.microsoft.com/office/2006/metadata/properties" ma:root="true" ma:fieldsID="4611140176f39d69a75e7c6aa04c3f7f" ns2:_="" ns3:_="">
    <xsd:import namespace="c7d759ad-c71d-4e7a-8896-957c2805ad24"/>
    <xsd:import namespace="http://schemas.microsoft.com/sharepoint/v4"/>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d759ad-c71d-4e7a-8896-957c2805ad2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04667D23-1044-4BCF-9AA3-38D6B572A318}">
  <ds:schemaRefs>
    <ds:schemaRef ds:uri="http://schemas.microsoft.com/sharepoint/v3/contenttype/forms"/>
  </ds:schemaRefs>
</ds:datastoreItem>
</file>

<file path=customXml/itemProps2.xml><?xml version="1.0" encoding="utf-8"?>
<ds:datastoreItem xmlns:ds="http://schemas.openxmlformats.org/officeDocument/2006/customXml" ds:itemID="{CCEE72B9-5033-429A-A514-C9FCCE5041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d759ad-c71d-4e7a-8896-957c2805ad2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60BF9-1305-4E94-965B-EBBF8689DAC5}">
  <ds:schemaRefs>
    <ds:schemaRef ds:uri="http://schemas.microsoft.com/office/2006/documentManagement/types"/>
    <ds:schemaRef ds:uri="http://purl.org/dc/elements/1.1/"/>
    <ds:schemaRef ds:uri="http://schemas.microsoft.com/office/2006/metadata/properties"/>
    <ds:schemaRef ds:uri="http://schemas.microsoft.com/sharepoint/v4"/>
    <ds:schemaRef ds:uri="http://purl.org/dc/terms/"/>
    <ds:schemaRef ds:uri="http://schemas.openxmlformats.org/package/2006/metadata/core-properties"/>
    <ds:schemaRef ds:uri="http://purl.org/dc/dcmitype/"/>
    <ds:schemaRef ds:uri="http://schemas.microsoft.com/office/infopath/2007/PartnerControls"/>
    <ds:schemaRef ds:uri="c7d759ad-c71d-4e7a-8896-957c2805ad2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One_Marketing_Template_Purple_16x9</Template>
  <TotalTime>0</TotalTime>
  <Words>4435</Words>
  <Application>Microsoft Office PowerPoint</Application>
  <PresentationFormat>Custom</PresentationFormat>
  <Paragraphs>380</Paragraphs>
  <Slides>28</Slides>
  <Notes>27</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ＭＳ Ｐゴシック</vt:lpstr>
      <vt:lpstr>Arial</vt:lpstr>
      <vt:lpstr>Calibri</vt:lpstr>
      <vt:lpstr>Courier New</vt:lpstr>
      <vt:lpstr>Segoe UI</vt:lpstr>
      <vt:lpstr>Segoe UI Light</vt:lpstr>
      <vt:lpstr>Segoe UI Semibold</vt:lpstr>
      <vt:lpstr>Wingdings</vt:lpstr>
      <vt:lpstr>MSVID_White_16x9_2012-08-18</vt:lpstr>
      <vt:lpstr>1_MSVID_White_16x9_2012-08-18</vt:lpstr>
      <vt:lpstr>Presentation title</vt:lpstr>
      <vt:lpstr>Agenda</vt:lpstr>
      <vt:lpstr>Scenario</vt:lpstr>
      <vt:lpstr>Scenario</vt:lpstr>
      <vt:lpstr>Objectives</vt:lpstr>
      <vt:lpstr>Technology overview</vt:lpstr>
      <vt:lpstr>Azure Resource Manager (ARM)</vt:lpstr>
      <vt:lpstr>Resource Manager example</vt:lpstr>
      <vt:lpstr>Azure Resource Manager templates</vt:lpstr>
      <vt:lpstr>Common use cases for ARM templates</vt:lpstr>
      <vt:lpstr>Getting started with Azure templates </vt:lpstr>
      <vt:lpstr>JSON files—simpler than they look Schema, content version, parameters, variables, resources, and outputs</vt:lpstr>
      <vt:lpstr>PowerPoint Presentation</vt:lpstr>
      <vt:lpstr>Deploying custom JSON files</vt:lpstr>
      <vt:lpstr>Tools to help manage templates</vt:lpstr>
      <vt:lpstr>GIT</vt:lpstr>
      <vt:lpstr>GitHub</vt:lpstr>
      <vt:lpstr>Visual Studio Code integration with GIT</vt:lpstr>
      <vt:lpstr>Lab environment and exercises</vt:lpstr>
      <vt:lpstr>Lab environment</vt:lpstr>
      <vt:lpstr>Azure Boot Camp virtual machines</vt:lpstr>
      <vt:lpstr>Azure infrastructure</vt:lpstr>
      <vt:lpstr>Configure GIT repositories and Visual Studio Code</vt:lpstr>
      <vt:lpstr>In review: Session objectives and takeaways</vt:lpstr>
      <vt:lpstr>Appendix additional technology slides</vt:lpstr>
      <vt:lpstr>Thank you</vt:lpstr>
      <vt:lpstr>Resources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
  <cp:keywords/>
  <dc:description/>
  <cp:lastModifiedBy/>
  <cp:revision>2</cp:revision>
  <dcterms:created xsi:type="dcterms:W3CDTF">2015-09-18T17:54:09Z</dcterms:created>
  <dcterms:modified xsi:type="dcterms:W3CDTF">2016-05-25T08:32:00Z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0x01010021B1368C6C304D47B66BF6D9BA795683</vt:lpwstr>
  </property>
</Properties>
</file>