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59" d="100"/>
          <a:sy n="159" d="100"/>
        </p:scale>
        <p:origin x="15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C0BDD-FE9D-4DCB-BC5E-E92D2F80E56E}" type="datetimeFigureOut">
              <a:rPr lang="en-US" smtClean="0"/>
              <a:t>5/25/2016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7672C-D250-4E30-9D1F-C5B99124A91D}" type="slidenum">
              <a:rPr lang="en-US" smtClean="0"/>
              <a:t>‹#›</a:t>
            </a:fld>
            <a:endParaRPr lang="en-US"/>
          </a:p>
        </p:txBody>
      </p:sp>
    </p:spTree>
    <p:extLst>
      <p:ext uri="{BB962C8B-B14F-4D97-AF65-F5344CB8AC3E}">
        <p14:creationId xmlns:p14="http://schemas.microsoft.com/office/powerpoint/2010/main" val="221387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1604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pPr/>
              <a:t>4</a:t>
            </a:fld>
            <a:endParaRPr lang="en-US"/>
          </a:p>
        </p:txBody>
      </p:sp>
    </p:spTree>
    <p:extLst>
      <p:ext uri="{BB962C8B-B14F-4D97-AF65-F5344CB8AC3E}">
        <p14:creationId xmlns:p14="http://schemas.microsoft.com/office/powerpoint/2010/main" val="221919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29F3E3B-807A-4410-932B-5DDE656FED60}"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3EB12-78AC-46EA-A8AE-90098B2B74FE}" type="slidenum">
              <a:rPr lang="en-US" smtClean="0"/>
              <a:t>‹#›</a:t>
            </a:fld>
            <a:endParaRPr lang="en-US"/>
          </a:p>
        </p:txBody>
      </p:sp>
    </p:spTree>
    <p:extLst>
      <p:ext uri="{BB962C8B-B14F-4D97-AF65-F5344CB8AC3E}">
        <p14:creationId xmlns:p14="http://schemas.microsoft.com/office/powerpoint/2010/main" val="393317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29F3E3B-807A-4410-932B-5DDE656FED60}"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3EB12-78AC-46EA-A8AE-90098B2B74FE}" type="slidenum">
              <a:rPr lang="en-US" smtClean="0"/>
              <a:t>‹#›</a:t>
            </a:fld>
            <a:endParaRPr lang="en-US"/>
          </a:p>
        </p:txBody>
      </p:sp>
    </p:spTree>
    <p:extLst>
      <p:ext uri="{BB962C8B-B14F-4D97-AF65-F5344CB8AC3E}">
        <p14:creationId xmlns:p14="http://schemas.microsoft.com/office/powerpoint/2010/main" val="318374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29F3E3B-807A-4410-932B-5DDE656FED60}"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3EB12-78AC-46EA-A8AE-90098B2B74FE}" type="slidenum">
              <a:rPr lang="en-US" smtClean="0"/>
              <a:t>‹#›</a:t>
            </a:fld>
            <a:endParaRPr lang="en-US"/>
          </a:p>
        </p:txBody>
      </p:sp>
    </p:spTree>
    <p:extLst>
      <p:ext uri="{BB962C8B-B14F-4D97-AF65-F5344CB8AC3E}">
        <p14:creationId xmlns:p14="http://schemas.microsoft.com/office/powerpoint/2010/main" val="270266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29F3E3B-807A-4410-932B-5DDE656FED60}"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3EB12-78AC-46EA-A8AE-90098B2B74FE}" type="slidenum">
              <a:rPr lang="en-US" smtClean="0"/>
              <a:t>‹#›</a:t>
            </a:fld>
            <a:endParaRPr lang="en-US"/>
          </a:p>
        </p:txBody>
      </p:sp>
    </p:spTree>
    <p:extLst>
      <p:ext uri="{BB962C8B-B14F-4D97-AF65-F5344CB8AC3E}">
        <p14:creationId xmlns:p14="http://schemas.microsoft.com/office/powerpoint/2010/main" val="309305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9F3E3B-807A-4410-932B-5DDE656FED60}"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3EB12-78AC-46EA-A8AE-90098B2B74FE}" type="slidenum">
              <a:rPr lang="en-US" smtClean="0"/>
              <a:t>‹#›</a:t>
            </a:fld>
            <a:endParaRPr lang="en-US"/>
          </a:p>
        </p:txBody>
      </p:sp>
    </p:spTree>
    <p:extLst>
      <p:ext uri="{BB962C8B-B14F-4D97-AF65-F5344CB8AC3E}">
        <p14:creationId xmlns:p14="http://schemas.microsoft.com/office/powerpoint/2010/main" val="262031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029F3E3B-807A-4410-932B-5DDE656FED60}"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3EB12-78AC-46EA-A8AE-90098B2B74FE}" type="slidenum">
              <a:rPr lang="en-US" smtClean="0"/>
              <a:t>‹#›</a:t>
            </a:fld>
            <a:endParaRPr lang="en-US"/>
          </a:p>
        </p:txBody>
      </p:sp>
    </p:spTree>
    <p:extLst>
      <p:ext uri="{BB962C8B-B14F-4D97-AF65-F5344CB8AC3E}">
        <p14:creationId xmlns:p14="http://schemas.microsoft.com/office/powerpoint/2010/main" val="186655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029F3E3B-807A-4410-932B-5DDE656FED60}" type="datetimeFigureOut">
              <a:rPr lang="en-US" smtClean="0"/>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3EB12-78AC-46EA-A8AE-90098B2B74FE}" type="slidenum">
              <a:rPr lang="en-US" smtClean="0"/>
              <a:t>‹#›</a:t>
            </a:fld>
            <a:endParaRPr lang="en-US"/>
          </a:p>
        </p:txBody>
      </p:sp>
    </p:spTree>
    <p:extLst>
      <p:ext uri="{BB962C8B-B14F-4D97-AF65-F5344CB8AC3E}">
        <p14:creationId xmlns:p14="http://schemas.microsoft.com/office/powerpoint/2010/main" val="151826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29F3E3B-807A-4410-932B-5DDE656FED60}" type="datetimeFigureOut">
              <a:rPr lang="en-US" smtClean="0"/>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3EB12-78AC-46EA-A8AE-90098B2B74FE}" type="slidenum">
              <a:rPr lang="en-US" smtClean="0"/>
              <a:t>‹#›</a:t>
            </a:fld>
            <a:endParaRPr lang="en-US"/>
          </a:p>
        </p:txBody>
      </p:sp>
    </p:spTree>
    <p:extLst>
      <p:ext uri="{BB962C8B-B14F-4D97-AF65-F5344CB8AC3E}">
        <p14:creationId xmlns:p14="http://schemas.microsoft.com/office/powerpoint/2010/main" val="358700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F3E3B-807A-4410-932B-5DDE656FED60}" type="datetimeFigureOut">
              <a:rPr lang="en-US" smtClean="0"/>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3EB12-78AC-46EA-A8AE-90098B2B74FE}" type="slidenum">
              <a:rPr lang="en-US" smtClean="0"/>
              <a:t>‹#›</a:t>
            </a:fld>
            <a:endParaRPr lang="en-US"/>
          </a:p>
        </p:txBody>
      </p:sp>
    </p:spTree>
    <p:extLst>
      <p:ext uri="{BB962C8B-B14F-4D97-AF65-F5344CB8AC3E}">
        <p14:creationId xmlns:p14="http://schemas.microsoft.com/office/powerpoint/2010/main" val="30219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9F3E3B-807A-4410-932B-5DDE656FED60}"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3EB12-78AC-46EA-A8AE-90098B2B74FE}" type="slidenum">
              <a:rPr lang="en-US" smtClean="0"/>
              <a:t>‹#›</a:t>
            </a:fld>
            <a:endParaRPr lang="en-US"/>
          </a:p>
        </p:txBody>
      </p:sp>
    </p:spTree>
    <p:extLst>
      <p:ext uri="{BB962C8B-B14F-4D97-AF65-F5344CB8AC3E}">
        <p14:creationId xmlns:p14="http://schemas.microsoft.com/office/powerpoint/2010/main" val="148287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9F3E3B-807A-4410-932B-5DDE656FED60}"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3EB12-78AC-46EA-A8AE-90098B2B74FE}" type="slidenum">
              <a:rPr lang="en-US" smtClean="0"/>
              <a:t>‹#›</a:t>
            </a:fld>
            <a:endParaRPr lang="en-US"/>
          </a:p>
        </p:txBody>
      </p:sp>
    </p:spTree>
    <p:extLst>
      <p:ext uri="{BB962C8B-B14F-4D97-AF65-F5344CB8AC3E}">
        <p14:creationId xmlns:p14="http://schemas.microsoft.com/office/powerpoint/2010/main" val="147588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F3E3B-807A-4410-932B-5DDE656FED60}" type="datetimeFigureOut">
              <a:rPr lang="en-US" smtClean="0"/>
              <a:t>5/25/2016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3EB12-78AC-46EA-A8AE-90098B2B74FE}" type="slidenum">
              <a:rPr lang="en-US" smtClean="0"/>
              <a:t>‹#›</a:t>
            </a:fld>
            <a:endParaRPr lang="en-US"/>
          </a:p>
        </p:txBody>
      </p:sp>
    </p:spTree>
    <p:extLst>
      <p:ext uri="{BB962C8B-B14F-4D97-AF65-F5344CB8AC3E}">
        <p14:creationId xmlns:p14="http://schemas.microsoft.com/office/powerpoint/2010/main" val="1454039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9409" dirty="0">
                <a:solidFill>
                  <a:srgbClr val="30434E"/>
                </a:solidFill>
              </a:rPr>
              <a:t>Microsoft + </a:t>
            </a:r>
            <a:r>
              <a:rPr lang="en-US" sz="9409" dirty="0" err="1">
                <a:solidFill>
                  <a:srgbClr val="30434E"/>
                </a:solidFill>
              </a:rPr>
              <a:t>Docker</a:t>
            </a:r>
            <a:endParaRPr lang="en-US" sz="9409" dirty="0">
              <a:solidFill>
                <a:srgbClr val="30434E"/>
              </a:solidFill>
            </a:endParaRPr>
          </a:p>
        </p:txBody>
      </p:sp>
      <p:sp>
        <p:nvSpPr>
          <p:cNvPr id="3" name="Title 1"/>
          <p:cNvSpPr txBox="1">
            <a:spLocks/>
          </p:cNvSpPr>
          <p:nvPr/>
        </p:nvSpPr>
        <p:spPr>
          <a:xfrm>
            <a:off x="2072256" y="3814676"/>
            <a:ext cx="8057086" cy="3097312"/>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192">
              <a:lnSpc>
                <a:spcPct val="100000"/>
              </a:lnSpc>
              <a:spcBef>
                <a:spcPts val="1175"/>
              </a:spcBef>
              <a:tabLst>
                <a:tab pos="2520603" algn="l"/>
              </a:tabLst>
              <a:defRPr/>
            </a:pPr>
            <a:r>
              <a:rPr lang="en-US" sz="4704" spc="-100" dirty="0" err="1">
                <a:solidFill>
                  <a:srgbClr val="3F5765"/>
                </a:solidFill>
                <a:latin typeface="Segoe UI Light"/>
              </a:rPr>
              <a:t>Docker</a:t>
            </a:r>
            <a:r>
              <a:rPr lang="en-US" sz="4704" spc="-100" dirty="0">
                <a:solidFill>
                  <a:srgbClr val="3F5765"/>
                </a:solidFill>
                <a:latin typeface="Segoe UI Light"/>
              </a:rPr>
              <a:t> for Linux</a:t>
            </a:r>
          </a:p>
          <a:p>
            <a:pPr algn="ctr" defTabSz="914192">
              <a:lnSpc>
                <a:spcPct val="100000"/>
              </a:lnSpc>
              <a:spcBef>
                <a:spcPts val="1175"/>
              </a:spcBef>
              <a:tabLst>
                <a:tab pos="2520603" algn="l"/>
              </a:tabLst>
              <a:defRPr/>
            </a:pPr>
            <a:r>
              <a:rPr lang="en-US" sz="4704" spc="-100" dirty="0" err="1">
                <a:solidFill>
                  <a:srgbClr val="3F5765"/>
                </a:solidFill>
                <a:latin typeface="Segoe UI Light"/>
              </a:rPr>
              <a:t>Docker</a:t>
            </a:r>
            <a:r>
              <a:rPr lang="en-US" sz="4704" spc="-100" dirty="0">
                <a:solidFill>
                  <a:srgbClr val="3F5765"/>
                </a:solidFill>
                <a:latin typeface="Segoe UI Light"/>
              </a:rPr>
              <a:t> for Windows</a:t>
            </a:r>
          </a:p>
          <a:p>
            <a:pPr algn="ctr" defTabSz="914192">
              <a:lnSpc>
                <a:spcPct val="100000"/>
              </a:lnSpc>
              <a:spcBef>
                <a:spcPts val="1175"/>
              </a:spcBef>
              <a:tabLst>
                <a:tab pos="2520603" algn="l"/>
              </a:tabLst>
              <a:defRPr/>
            </a:pPr>
            <a:r>
              <a:rPr lang="en-US" sz="4704" spc="-100" dirty="0" err="1">
                <a:solidFill>
                  <a:srgbClr val="3F5765"/>
                </a:solidFill>
                <a:latin typeface="Segoe UI Light"/>
              </a:rPr>
              <a:t>DockerHub</a:t>
            </a:r>
            <a:r>
              <a:rPr lang="en-US" sz="4704" spc="-100" dirty="0">
                <a:solidFill>
                  <a:srgbClr val="3F5765"/>
                </a:solidFill>
                <a:latin typeface="Segoe UI Light"/>
              </a:rPr>
              <a:t> + Azure</a:t>
            </a:r>
          </a:p>
        </p:txBody>
      </p:sp>
      <p:cxnSp>
        <p:nvCxnSpPr>
          <p:cNvPr id="4" name="Straight Connector 3"/>
          <p:cNvCxnSpPr/>
          <p:nvPr/>
        </p:nvCxnSpPr>
        <p:spPr>
          <a:xfrm>
            <a:off x="1241055" y="3578383"/>
            <a:ext cx="9933966" cy="0"/>
          </a:xfrm>
          <a:prstGeom prst="line">
            <a:avLst/>
          </a:prstGeom>
          <a:ln w="12700">
            <a:solidFill>
              <a:srgbClr val="8D9FB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441282"/>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4894" y="1098652"/>
            <a:ext cx="11651870" cy="2855762"/>
          </a:xfrm>
        </p:spPr>
        <p:txBody>
          <a:bodyPr/>
          <a:lstStyle/>
          <a:p>
            <a:r>
              <a:rPr lang="en-US" sz="2745" dirty="0"/>
              <a:t>Meet developers where they are – make </a:t>
            </a:r>
            <a:r>
              <a:rPr lang="en-US" sz="2745" dirty="0" err="1"/>
              <a:t>Docker</a:t>
            </a:r>
            <a:r>
              <a:rPr lang="en-US" sz="2745" dirty="0"/>
              <a:t> clients work for Azure</a:t>
            </a:r>
          </a:p>
          <a:p>
            <a:r>
              <a:rPr lang="en-US" sz="2745" dirty="0" err="1"/>
              <a:t>Docker</a:t>
            </a:r>
            <a:r>
              <a:rPr lang="en-US" sz="2745" dirty="0"/>
              <a:t> API as the primary management interface for Windows/Linux containers</a:t>
            </a:r>
            <a:endParaRPr lang="en-US" sz="1175" dirty="0"/>
          </a:p>
          <a:p>
            <a:r>
              <a:rPr lang="en-US" sz="2745" dirty="0" err="1"/>
              <a:t>DockerHub</a:t>
            </a:r>
            <a:r>
              <a:rPr lang="en-US" sz="2745" dirty="0"/>
              <a:t> as the only public repo for container images</a:t>
            </a:r>
          </a:p>
          <a:p>
            <a:r>
              <a:rPr lang="en-US" sz="2745" dirty="0" err="1"/>
              <a:t>Docker</a:t>
            </a:r>
            <a:r>
              <a:rPr lang="en-US" sz="2745" dirty="0"/>
              <a:t> hub content will show up in Azure Marketplace</a:t>
            </a:r>
          </a:p>
          <a:p>
            <a:endParaRPr lang="en-US" sz="2745" dirty="0"/>
          </a:p>
        </p:txBody>
      </p:sp>
      <p:sp>
        <p:nvSpPr>
          <p:cNvPr id="3" name="Title 2"/>
          <p:cNvSpPr>
            <a:spLocks noGrp="1"/>
          </p:cNvSpPr>
          <p:nvPr>
            <p:ph type="title"/>
          </p:nvPr>
        </p:nvSpPr>
        <p:spPr/>
        <p:txBody>
          <a:bodyPr/>
          <a:lstStyle/>
          <a:p>
            <a:r>
              <a:rPr lang="en-US" dirty="0" err="1"/>
              <a:t>Docker</a:t>
            </a:r>
            <a:r>
              <a:rPr lang="en-US" dirty="0"/>
              <a:t> Integration Goals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81088" y="3608257"/>
            <a:ext cx="5288099" cy="2479762"/>
          </a:xfrm>
          <a:prstGeom prst="rect">
            <a:avLst/>
          </a:prstGeom>
        </p:spPr>
      </p:pic>
      <p:pic>
        <p:nvPicPr>
          <p:cNvPr id="5" name="Shape 734"/>
          <p:cNvPicPr preferRelativeResize="0"/>
          <p:nvPr/>
        </p:nvPicPr>
        <p:blipFill rotWithShape="1">
          <a:blip r:embed="rId3">
            <a:alphaModFix/>
          </a:blip>
          <a:srcRect/>
          <a:stretch/>
        </p:blipFill>
        <p:spPr>
          <a:xfrm>
            <a:off x="6275913" y="3459488"/>
            <a:ext cx="5645598" cy="2795806"/>
          </a:xfrm>
          <a:prstGeom prst="rect">
            <a:avLst/>
          </a:prstGeom>
          <a:noFill/>
          <a:ln>
            <a:noFill/>
          </a:ln>
        </p:spPr>
      </p:pic>
      <p:sp>
        <p:nvSpPr>
          <p:cNvPr id="6" name="Footer Placeholder 4"/>
          <p:cNvSpPr txBox="1">
            <a:spLocks/>
          </p:cNvSpPr>
          <p:nvPr/>
        </p:nvSpPr>
        <p:spPr>
          <a:xfrm>
            <a:off x="4165874" y="6355522"/>
            <a:ext cx="3860254" cy="365023"/>
          </a:xfrm>
          <a:prstGeom prst="rect">
            <a:avLst/>
          </a:prstGeom>
        </p:spPr>
        <p:txBody>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914192"/>
            <a:r>
              <a:rPr lang="en-US" sz="1765">
                <a:solidFill>
                  <a:prstClr val="black">
                    <a:tint val="75000"/>
                  </a:prstClr>
                </a:solidFill>
              </a:rPr>
              <a:t>Content subject to Microsoft NDA</a:t>
            </a:r>
            <a:endParaRPr lang="en-US" sz="1765" dirty="0">
              <a:solidFill>
                <a:prstClr val="black">
                  <a:tint val="75000"/>
                </a:prstClr>
              </a:solidFill>
            </a:endParaRPr>
          </a:p>
        </p:txBody>
      </p:sp>
    </p:spTree>
    <p:extLst>
      <p:ext uri="{BB962C8B-B14F-4D97-AF65-F5344CB8AC3E}">
        <p14:creationId xmlns:p14="http://schemas.microsoft.com/office/powerpoint/2010/main" val="4185156602"/>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337342"/>
            <a:ext cx="11655840" cy="2091658"/>
          </a:xfrm>
        </p:spPr>
        <p:txBody>
          <a:bodyPr/>
          <a:lstStyle/>
          <a:p>
            <a:pPr algn="ctr"/>
            <a:r>
              <a:rPr lang="en-US" sz="6470" dirty="0"/>
              <a:t>Announcing</a:t>
            </a:r>
            <a:br>
              <a:rPr lang="en-US" sz="6470" dirty="0"/>
            </a:br>
            <a:r>
              <a:rPr lang="en-US" sz="6470" dirty="0" err="1"/>
              <a:t>CoreOS</a:t>
            </a:r>
            <a:r>
              <a:rPr lang="en-US" sz="6470" dirty="0"/>
              <a:t> support in Azure</a:t>
            </a:r>
          </a:p>
        </p:txBody>
      </p:sp>
      <p:sp>
        <p:nvSpPr>
          <p:cNvPr id="3" name="Content Placeholder 2"/>
          <p:cNvSpPr>
            <a:spLocks noGrp="1"/>
          </p:cNvSpPr>
          <p:nvPr>
            <p:ph idx="1"/>
          </p:nvPr>
        </p:nvSpPr>
        <p:spPr>
          <a:xfrm>
            <a:off x="269242" y="3891337"/>
            <a:ext cx="11655839" cy="1629322"/>
          </a:xfrm>
        </p:spPr>
        <p:txBody>
          <a:bodyPr/>
          <a:lstStyle/>
          <a:p>
            <a:pPr marL="0" indent="0" algn="ctr">
              <a:buClr>
                <a:schemeClr val="bg1"/>
              </a:buClr>
              <a:buNone/>
            </a:pPr>
            <a:r>
              <a:rPr lang="en-US" sz="4705" dirty="0">
                <a:solidFill>
                  <a:srgbClr val="FFD4B7"/>
                </a:solidFill>
              </a:rPr>
              <a:t>Container-optimized Linux distribution</a:t>
            </a:r>
          </a:p>
          <a:p>
            <a:pPr marL="0" indent="0" algn="ctr">
              <a:buClr>
                <a:schemeClr val="bg1"/>
              </a:buClr>
              <a:buNone/>
            </a:pPr>
            <a:r>
              <a:rPr lang="en-US" sz="4705" dirty="0">
                <a:solidFill>
                  <a:srgbClr val="FFD4B7"/>
                </a:solidFill>
              </a:rPr>
              <a:t>Minimal memory footprint</a:t>
            </a:r>
          </a:p>
        </p:txBody>
      </p:sp>
      <p:cxnSp>
        <p:nvCxnSpPr>
          <p:cNvPr id="5" name="Straight Connector 4"/>
          <p:cNvCxnSpPr/>
          <p:nvPr/>
        </p:nvCxnSpPr>
        <p:spPr>
          <a:xfrm>
            <a:off x="2062089" y="3578404"/>
            <a:ext cx="8067823" cy="0"/>
          </a:xfrm>
          <a:prstGeom prst="line">
            <a:avLst/>
          </a:prstGeom>
          <a:ln w="12700">
            <a:solidFill>
              <a:srgbClr val="FFA365"/>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9699"/>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Docker</a:t>
            </a:r>
            <a:r>
              <a:rPr lang="en-US" dirty="0"/>
              <a:t> + Azure = More</a:t>
            </a:r>
          </a:p>
        </p:txBody>
      </p:sp>
      <p:grpSp>
        <p:nvGrpSpPr>
          <p:cNvPr id="24" name="Group 23"/>
          <p:cNvGrpSpPr/>
          <p:nvPr/>
        </p:nvGrpSpPr>
        <p:grpSpPr>
          <a:xfrm>
            <a:off x="978203" y="1657674"/>
            <a:ext cx="10013281" cy="3385255"/>
            <a:chOff x="211207" y="1668745"/>
            <a:chExt cx="10016122" cy="3386215"/>
          </a:xfrm>
        </p:grpSpPr>
        <p:sp>
          <p:nvSpPr>
            <p:cNvPr id="4" name="Rectangle 3"/>
            <p:cNvSpPr/>
            <p:nvPr/>
          </p:nvSpPr>
          <p:spPr bwMode="auto">
            <a:xfrm>
              <a:off x="211207" y="4001158"/>
              <a:ext cx="1168538" cy="10030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1" rIns="91404" bIns="45701" numCol="1" rtlCol="0" anchor="ctr" anchorCtr="0" compatLnSpc="1">
              <a:prstTxWarp prst="textNoShape">
                <a:avLst/>
              </a:prstTxWarp>
            </a:bodyPr>
            <a:lstStyle/>
            <a:p>
              <a:pPr algn="ctr" defTabSz="913609" fontAlgn="base">
                <a:spcBef>
                  <a:spcPct val="0"/>
                </a:spcBef>
                <a:spcAft>
                  <a:spcPct val="0"/>
                </a:spcAft>
              </a:pPr>
              <a:r>
                <a:rPr lang="en-US" sz="2255" dirty="0">
                  <a:gradFill>
                    <a:gsLst>
                      <a:gs pos="0">
                        <a:srgbClr val="FFFFFF"/>
                      </a:gs>
                      <a:gs pos="100000">
                        <a:srgbClr val="FFFFFF"/>
                      </a:gs>
                    </a:gsLst>
                    <a:lin ang="5400000" scaled="0"/>
                  </a:gradFill>
                </a:rPr>
                <a:t>Cluster</a:t>
              </a:r>
            </a:p>
            <a:p>
              <a:pPr algn="ctr" defTabSz="913609" fontAlgn="base">
                <a:spcBef>
                  <a:spcPct val="0"/>
                </a:spcBef>
                <a:spcAft>
                  <a:spcPct val="0"/>
                </a:spcAft>
              </a:pPr>
              <a:r>
                <a:rPr lang="en-US" sz="2255" dirty="0">
                  <a:gradFill>
                    <a:gsLst>
                      <a:gs pos="0">
                        <a:srgbClr val="FFFFFF"/>
                      </a:gs>
                      <a:gs pos="100000">
                        <a:srgbClr val="FFFFFF"/>
                      </a:gs>
                    </a:gsLst>
                    <a:lin ang="5400000" scaled="0"/>
                  </a:gradFill>
                </a:rPr>
                <a:t>1</a:t>
              </a:r>
            </a:p>
          </p:txBody>
        </p:sp>
        <p:sp>
          <p:nvSpPr>
            <p:cNvPr id="5" name="Rectangle 4"/>
            <p:cNvSpPr/>
            <p:nvPr/>
          </p:nvSpPr>
          <p:spPr bwMode="auto">
            <a:xfrm>
              <a:off x="1824298" y="4001158"/>
              <a:ext cx="1168538" cy="10030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1" rIns="91404" bIns="45701" numCol="1" rtlCol="0" anchor="ctr" anchorCtr="0" compatLnSpc="1">
              <a:prstTxWarp prst="textNoShape">
                <a:avLst/>
              </a:prstTxWarp>
            </a:bodyPr>
            <a:lstStyle/>
            <a:p>
              <a:pPr algn="ctr" defTabSz="913609" fontAlgn="base">
                <a:spcBef>
                  <a:spcPct val="0"/>
                </a:spcBef>
                <a:spcAft>
                  <a:spcPct val="0"/>
                </a:spcAft>
              </a:pPr>
              <a:r>
                <a:rPr lang="en-US" sz="2255" dirty="0">
                  <a:gradFill>
                    <a:gsLst>
                      <a:gs pos="0">
                        <a:srgbClr val="FFFFFF"/>
                      </a:gs>
                      <a:gs pos="100000">
                        <a:srgbClr val="FFFFFF"/>
                      </a:gs>
                    </a:gsLst>
                    <a:lin ang="5400000" scaled="0"/>
                  </a:gradFill>
                </a:rPr>
                <a:t>Cluster</a:t>
              </a:r>
            </a:p>
            <a:p>
              <a:pPr algn="ctr" defTabSz="913609" fontAlgn="base">
                <a:spcBef>
                  <a:spcPct val="0"/>
                </a:spcBef>
                <a:spcAft>
                  <a:spcPct val="0"/>
                </a:spcAft>
              </a:pPr>
              <a:r>
                <a:rPr lang="en-US" sz="2255" dirty="0">
                  <a:gradFill>
                    <a:gsLst>
                      <a:gs pos="0">
                        <a:srgbClr val="FFFFFF"/>
                      </a:gs>
                      <a:gs pos="100000">
                        <a:srgbClr val="FFFFFF"/>
                      </a:gs>
                    </a:gsLst>
                    <a:lin ang="5400000" scaled="0"/>
                  </a:gradFill>
                </a:rPr>
                <a:t>2</a:t>
              </a:r>
            </a:p>
          </p:txBody>
        </p:sp>
        <p:sp>
          <p:nvSpPr>
            <p:cNvPr id="6" name="Rectangle 5"/>
            <p:cNvSpPr/>
            <p:nvPr/>
          </p:nvSpPr>
          <p:spPr bwMode="auto">
            <a:xfrm>
              <a:off x="6155512" y="4051945"/>
              <a:ext cx="1168538" cy="10030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1" rIns="91404" bIns="45701" numCol="1" rtlCol="0" anchor="ctr" anchorCtr="0" compatLnSpc="1">
              <a:prstTxWarp prst="textNoShape">
                <a:avLst/>
              </a:prstTxWarp>
            </a:bodyPr>
            <a:lstStyle/>
            <a:p>
              <a:pPr algn="ctr" defTabSz="913609" fontAlgn="base">
                <a:spcBef>
                  <a:spcPct val="0"/>
                </a:spcBef>
                <a:spcAft>
                  <a:spcPct val="0"/>
                </a:spcAft>
              </a:pPr>
              <a:r>
                <a:rPr lang="en-US" sz="2255" dirty="0">
                  <a:gradFill>
                    <a:gsLst>
                      <a:gs pos="0">
                        <a:srgbClr val="FFFFFF"/>
                      </a:gs>
                      <a:gs pos="100000">
                        <a:srgbClr val="FFFFFF"/>
                      </a:gs>
                    </a:gsLst>
                    <a:lin ang="5400000" scaled="0"/>
                  </a:gradFill>
                </a:rPr>
                <a:t>Cluster</a:t>
              </a:r>
            </a:p>
            <a:p>
              <a:pPr algn="ctr" defTabSz="913609" fontAlgn="base">
                <a:spcBef>
                  <a:spcPct val="0"/>
                </a:spcBef>
                <a:spcAft>
                  <a:spcPct val="0"/>
                </a:spcAft>
              </a:pPr>
              <a:r>
                <a:rPr lang="en-US" sz="2255" dirty="0">
                  <a:gradFill>
                    <a:gsLst>
                      <a:gs pos="0">
                        <a:srgbClr val="FFFFFF"/>
                      </a:gs>
                      <a:gs pos="100000">
                        <a:srgbClr val="FFFFFF"/>
                      </a:gs>
                    </a:gsLst>
                    <a:lin ang="5400000" scaled="0"/>
                  </a:gradFill>
                </a:rPr>
                <a:t>n</a:t>
              </a:r>
            </a:p>
          </p:txBody>
        </p:sp>
        <p:cxnSp>
          <p:nvCxnSpPr>
            <p:cNvPr id="7" name="Straight Connector 6"/>
            <p:cNvCxnSpPr/>
            <p:nvPr/>
          </p:nvCxnSpPr>
          <p:spPr>
            <a:xfrm>
              <a:off x="757372" y="3493303"/>
              <a:ext cx="598240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flipV="1">
              <a:off x="3602508" y="3163197"/>
              <a:ext cx="0" cy="330106"/>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757371" y="3493303"/>
              <a:ext cx="0" cy="55864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5" idx="0"/>
            </p:cNvCxnSpPr>
            <p:nvPr/>
          </p:nvCxnSpPr>
          <p:spPr>
            <a:xfrm>
              <a:off x="2408567" y="3493302"/>
              <a:ext cx="0" cy="507856"/>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6739780" y="3493303"/>
              <a:ext cx="0" cy="558641"/>
            </a:xfrm>
            <a:prstGeom prst="line">
              <a:avLst/>
            </a:prstGeom>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4061176" y="4001158"/>
              <a:ext cx="485848" cy="844637"/>
            </a:xfrm>
            <a:prstGeom prst="rect">
              <a:avLst/>
            </a:prstGeom>
            <a:noFill/>
          </p:spPr>
          <p:txBody>
            <a:bodyPr wrap="none" lIns="0" tIns="0" rIns="0" bIns="0" rtlCol="0">
              <a:spAutoFit/>
            </a:bodyPr>
            <a:lstStyle/>
            <a:p>
              <a:pPr defTabSz="913899"/>
              <a:r>
                <a:rPr lang="en-US" sz="5487" dirty="0">
                  <a:solidFill>
                    <a:srgbClr val="FFFFFF"/>
                  </a:solidFill>
                </a:rPr>
                <a:t>…</a:t>
              </a:r>
            </a:p>
          </p:txBody>
        </p:sp>
        <p:sp>
          <p:nvSpPr>
            <p:cNvPr id="13" name="TextBox 12"/>
            <p:cNvSpPr txBox="1"/>
            <p:nvPr/>
          </p:nvSpPr>
          <p:spPr>
            <a:xfrm>
              <a:off x="3875592" y="3154845"/>
              <a:ext cx="2039983" cy="301835"/>
            </a:xfrm>
            <a:prstGeom prst="rect">
              <a:avLst/>
            </a:prstGeom>
            <a:noFill/>
          </p:spPr>
          <p:txBody>
            <a:bodyPr wrap="none" lIns="0" tIns="0" rIns="0" bIns="0" rtlCol="0">
              <a:spAutoFit/>
            </a:bodyPr>
            <a:lstStyle/>
            <a:p>
              <a:pPr defTabSz="913899"/>
              <a:r>
                <a:rPr lang="en-US" sz="1961" dirty="0">
                  <a:solidFill>
                    <a:srgbClr val="FFFFFF"/>
                  </a:solidFill>
                </a:rPr>
                <a:t>Datacenter network</a:t>
              </a:r>
            </a:p>
          </p:txBody>
        </p:sp>
        <p:sp>
          <p:nvSpPr>
            <p:cNvPr id="14" name="TextBox 13"/>
            <p:cNvSpPr txBox="1"/>
            <p:nvPr/>
          </p:nvSpPr>
          <p:spPr>
            <a:xfrm>
              <a:off x="2915608" y="2823414"/>
              <a:ext cx="1315669" cy="301835"/>
            </a:xfrm>
            <a:prstGeom prst="rect">
              <a:avLst/>
            </a:prstGeom>
            <a:noFill/>
          </p:spPr>
          <p:txBody>
            <a:bodyPr wrap="none" lIns="0" tIns="0" rIns="0" bIns="0" rtlCol="0">
              <a:spAutoFit/>
            </a:bodyPr>
            <a:lstStyle/>
            <a:p>
              <a:pPr defTabSz="913899"/>
              <a:r>
                <a:rPr lang="en-US" sz="1961" dirty="0">
                  <a:solidFill>
                    <a:srgbClr val="FFFFFF"/>
                  </a:solidFill>
                </a:rPr>
                <a:t>Datacenter 1</a:t>
              </a:r>
            </a:p>
          </p:txBody>
        </p:sp>
        <p:sp>
          <p:nvSpPr>
            <p:cNvPr id="15" name="TextBox 14"/>
            <p:cNvSpPr txBox="1"/>
            <p:nvPr/>
          </p:nvSpPr>
          <p:spPr>
            <a:xfrm>
              <a:off x="7174302" y="2850447"/>
              <a:ext cx="1318876" cy="301835"/>
            </a:xfrm>
            <a:prstGeom prst="rect">
              <a:avLst/>
            </a:prstGeom>
            <a:noFill/>
          </p:spPr>
          <p:txBody>
            <a:bodyPr wrap="none" lIns="0" tIns="0" rIns="0" bIns="0" rtlCol="0">
              <a:spAutoFit/>
            </a:bodyPr>
            <a:lstStyle/>
            <a:p>
              <a:pPr defTabSz="913899"/>
              <a:r>
                <a:rPr lang="en-US" sz="1961" dirty="0">
                  <a:solidFill>
                    <a:srgbClr val="FFFFFF"/>
                  </a:solidFill>
                </a:rPr>
                <a:t>Datacenter n</a:t>
              </a:r>
            </a:p>
          </p:txBody>
        </p:sp>
        <p:sp>
          <p:nvSpPr>
            <p:cNvPr id="16" name="Left Brace 15"/>
            <p:cNvSpPr/>
            <p:nvPr/>
          </p:nvSpPr>
          <p:spPr>
            <a:xfrm rot="5400000">
              <a:off x="4383076" y="-1537341"/>
              <a:ext cx="388533" cy="8148401"/>
            </a:xfrm>
            <a:prstGeom prst="leftBrace">
              <a:avLst/>
            </a:prstGeom>
          </p:spPr>
          <p:style>
            <a:lnRef idx="1">
              <a:schemeClr val="accent1"/>
            </a:lnRef>
            <a:fillRef idx="0">
              <a:schemeClr val="accent1"/>
            </a:fillRef>
            <a:effectRef idx="0">
              <a:schemeClr val="accent1"/>
            </a:effectRef>
            <a:fontRef idx="minor">
              <a:schemeClr val="tx1"/>
            </a:fontRef>
          </p:style>
          <p:txBody>
            <a:bodyPr lIns="91408" tIns="45704" rIns="91408" bIns="45704" spcCol="0" rtlCol="0" anchor="ctr"/>
            <a:lstStyle/>
            <a:p>
              <a:pPr algn="ctr" defTabSz="913899"/>
              <a:endParaRPr lang="en-US" sz="1765">
                <a:solidFill>
                  <a:srgbClr val="FFFFFF"/>
                </a:solidFill>
              </a:endParaRPr>
            </a:p>
          </p:txBody>
        </p:sp>
        <p:sp>
          <p:nvSpPr>
            <p:cNvPr id="17" name="TextBox 16"/>
            <p:cNvSpPr txBox="1"/>
            <p:nvPr/>
          </p:nvSpPr>
          <p:spPr>
            <a:xfrm>
              <a:off x="4003469" y="1993737"/>
              <a:ext cx="882286" cy="301835"/>
            </a:xfrm>
            <a:prstGeom prst="rect">
              <a:avLst/>
            </a:prstGeom>
            <a:noFill/>
          </p:spPr>
          <p:txBody>
            <a:bodyPr wrap="none" lIns="0" tIns="0" rIns="0" bIns="0" rtlCol="0">
              <a:spAutoFit/>
            </a:bodyPr>
            <a:lstStyle/>
            <a:p>
              <a:pPr defTabSz="913899"/>
              <a:r>
                <a:rPr lang="en-US" sz="1961" dirty="0">
                  <a:solidFill>
                    <a:srgbClr val="FFFFFF"/>
                  </a:solidFill>
                </a:rPr>
                <a:t>Region 1</a:t>
              </a:r>
            </a:p>
          </p:txBody>
        </p:sp>
        <p:sp>
          <p:nvSpPr>
            <p:cNvPr id="18" name="TextBox 17"/>
            <p:cNvSpPr txBox="1"/>
            <p:nvPr/>
          </p:nvSpPr>
          <p:spPr>
            <a:xfrm>
              <a:off x="9341836" y="2040844"/>
              <a:ext cx="885493" cy="301835"/>
            </a:xfrm>
            <a:prstGeom prst="rect">
              <a:avLst/>
            </a:prstGeom>
            <a:noFill/>
          </p:spPr>
          <p:txBody>
            <a:bodyPr wrap="none" lIns="0" tIns="0" rIns="0" bIns="0" rtlCol="0">
              <a:spAutoFit/>
            </a:bodyPr>
            <a:lstStyle/>
            <a:p>
              <a:pPr defTabSz="913899"/>
              <a:r>
                <a:rPr lang="en-US" sz="1961" dirty="0">
                  <a:solidFill>
                    <a:srgbClr val="FFFFFF"/>
                  </a:solidFill>
                </a:rPr>
                <a:t>Region n</a:t>
              </a:r>
            </a:p>
          </p:txBody>
        </p:sp>
        <p:sp>
          <p:nvSpPr>
            <p:cNvPr id="19" name="TextBox 18"/>
            <p:cNvSpPr txBox="1"/>
            <p:nvPr/>
          </p:nvSpPr>
          <p:spPr>
            <a:xfrm>
              <a:off x="8540438" y="1668745"/>
              <a:ext cx="485848" cy="844637"/>
            </a:xfrm>
            <a:prstGeom prst="rect">
              <a:avLst/>
            </a:prstGeom>
            <a:noFill/>
          </p:spPr>
          <p:txBody>
            <a:bodyPr wrap="none" lIns="0" tIns="0" rIns="0" bIns="0" rtlCol="0">
              <a:spAutoFit/>
            </a:bodyPr>
            <a:lstStyle/>
            <a:p>
              <a:pPr defTabSz="913899"/>
              <a:r>
                <a:rPr lang="en-US" sz="5487" dirty="0">
                  <a:solidFill>
                    <a:srgbClr val="FFFFFF"/>
                  </a:solidFill>
                </a:rPr>
                <a:t>…</a:t>
              </a:r>
            </a:p>
          </p:txBody>
        </p:sp>
        <p:sp>
          <p:nvSpPr>
            <p:cNvPr id="23" name="TextBox 22"/>
            <p:cNvSpPr txBox="1"/>
            <p:nvPr/>
          </p:nvSpPr>
          <p:spPr>
            <a:xfrm>
              <a:off x="6428403" y="2445074"/>
              <a:ext cx="485848" cy="844637"/>
            </a:xfrm>
            <a:prstGeom prst="rect">
              <a:avLst/>
            </a:prstGeom>
            <a:noFill/>
          </p:spPr>
          <p:txBody>
            <a:bodyPr wrap="none" lIns="0" tIns="0" rIns="0" bIns="0" rtlCol="0">
              <a:spAutoFit/>
            </a:bodyPr>
            <a:lstStyle/>
            <a:p>
              <a:pPr defTabSz="913899"/>
              <a:r>
                <a:rPr lang="en-US" sz="5487" dirty="0">
                  <a:solidFill>
                    <a:srgbClr val="FFFFFF"/>
                  </a:solidFill>
                </a:rPr>
                <a:t>…</a:t>
              </a:r>
            </a:p>
          </p:txBody>
        </p:sp>
      </p:grpSp>
      <p:sp>
        <p:nvSpPr>
          <p:cNvPr id="28" name="Rectangle 27"/>
          <p:cNvSpPr/>
          <p:nvPr/>
        </p:nvSpPr>
        <p:spPr bwMode="auto">
          <a:xfrm>
            <a:off x="1730" y="4778186"/>
            <a:ext cx="12188542" cy="12340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Global Infrastructure Data Plane</a:t>
            </a:r>
          </a:p>
        </p:txBody>
      </p:sp>
      <p:graphicFrame>
        <p:nvGraphicFramePr>
          <p:cNvPr id="29" name="Table 28"/>
          <p:cNvGraphicFramePr>
            <a:graphicFrameLocks noGrp="1"/>
          </p:cNvGraphicFramePr>
          <p:nvPr/>
        </p:nvGraphicFramePr>
        <p:xfrm>
          <a:off x="1727" y="5649935"/>
          <a:ext cx="12188542" cy="365694"/>
        </p:xfrm>
        <a:graphic>
          <a:graphicData uri="http://schemas.openxmlformats.org/drawingml/2006/table">
            <a:tbl>
              <a:tblPr firstRow="1" bandRow="1">
                <a:tableStyleId>{5C22544A-7EE6-4342-B048-85BDC9FD1C3A}</a:tableStyleId>
              </a:tblPr>
              <a:tblGrid>
                <a:gridCol w="4062847">
                  <a:extLst>
                    <a:ext uri="{9D8B030D-6E8A-4147-A177-3AD203B41FA5}">
                      <a16:colId xmlns:a16="http://schemas.microsoft.com/office/drawing/2014/main" val="1975550470"/>
                    </a:ext>
                  </a:extLst>
                </a:gridCol>
                <a:gridCol w="4062847">
                  <a:extLst>
                    <a:ext uri="{9D8B030D-6E8A-4147-A177-3AD203B41FA5}">
                      <a16:colId xmlns:a16="http://schemas.microsoft.com/office/drawing/2014/main" val="1108297526"/>
                    </a:ext>
                  </a:extLst>
                </a:gridCol>
                <a:gridCol w="4062847">
                  <a:extLst>
                    <a:ext uri="{9D8B030D-6E8A-4147-A177-3AD203B41FA5}">
                      <a16:colId xmlns:a16="http://schemas.microsoft.com/office/drawing/2014/main" val="1001778290"/>
                    </a:ext>
                  </a:extLst>
                </a:gridCol>
              </a:tblGrid>
              <a:tr h="365694">
                <a:tc>
                  <a:txBody>
                    <a:bodyPr/>
                    <a:lstStyle/>
                    <a:p>
                      <a:pPr algn="ctr"/>
                      <a:r>
                        <a:rPr lang="en-US" sz="1800" b="0" dirty="0"/>
                        <a:t>Private Cloud</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t>Public Cloud</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t>Hybrid Cloud</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414323"/>
                  </a:ext>
                </a:extLst>
              </a:tr>
            </a:tbl>
          </a:graphicData>
        </a:graphic>
      </p:graphicFrame>
      <p:sp>
        <p:nvSpPr>
          <p:cNvPr id="30" name="Rectangle 29"/>
          <p:cNvSpPr/>
          <p:nvPr/>
        </p:nvSpPr>
        <p:spPr bwMode="auto">
          <a:xfrm>
            <a:off x="15897" y="3550598"/>
            <a:ext cx="12188542" cy="1234092"/>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Global Infrastructure Control Plane </a:t>
            </a:r>
            <a:r>
              <a:rPr lang="en-US" sz="2400" i="1" dirty="0">
                <a:gradFill>
                  <a:gsLst>
                    <a:gs pos="0">
                      <a:srgbClr val="FFFFFF"/>
                    </a:gs>
                    <a:gs pos="100000">
                      <a:srgbClr val="FFFFFF"/>
                    </a:gs>
                  </a:gsLst>
                  <a:lin ang="5400000" scaled="0"/>
                </a:gradFill>
                <a:ea typeface="Segoe UI" pitchFamily="34" charset="0"/>
                <a:cs typeface="Segoe UI" pitchFamily="34" charset="0"/>
              </a:rPr>
              <a:t>(management.azure.com)</a:t>
            </a:r>
          </a:p>
        </p:txBody>
      </p:sp>
      <p:graphicFrame>
        <p:nvGraphicFramePr>
          <p:cNvPr id="31" name="Table 30"/>
          <p:cNvGraphicFramePr>
            <a:graphicFrameLocks noGrp="1"/>
          </p:cNvGraphicFramePr>
          <p:nvPr/>
        </p:nvGraphicFramePr>
        <p:xfrm>
          <a:off x="-15990" y="4424766"/>
          <a:ext cx="12188542" cy="365694"/>
        </p:xfrm>
        <a:graphic>
          <a:graphicData uri="http://schemas.openxmlformats.org/drawingml/2006/table">
            <a:tbl>
              <a:tblPr firstRow="1" bandRow="1">
                <a:tableStyleId>{5C22544A-7EE6-4342-B048-85BDC9FD1C3A}</a:tableStyleId>
              </a:tblPr>
              <a:tblGrid>
                <a:gridCol w="4062847">
                  <a:extLst>
                    <a:ext uri="{9D8B030D-6E8A-4147-A177-3AD203B41FA5}">
                      <a16:colId xmlns:a16="http://schemas.microsoft.com/office/drawing/2014/main" val="760929282"/>
                    </a:ext>
                  </a:extLst>
                </a:gridCol>
                <a:gridCol w="4062847">
                  <a:extLst>
                    <a:ext uri="{9D8B030D-6E8A-4147-A177-3AD203B41FA5}">
                      <a16:colId xmlns:a16="http://schemas.microsoft.com/office/drawing/2014/main" val="2845455686"/>
                    </a:ext>
                  </a:extLst>
                </a:gridCol>
                <a:gridCol w="4062847">
                  <a:extLst>
                    <a:ext uri="{9D8B030D-6E8A-4147-A177-3AD203B41FA5}">
                      <a16:colId xmlns:a16="http://schemas.microsoft.com/office/drawing/2014/main" val="1242605772"/>
                    </a:ext>
                  </a:extLst>
                </a:gridCol>
              </a:tblGrid>
              <a:tr h="365694">
                <a:tc>
                  <a:txBody>
                    <a:bodyPr/>
                    <a:lstStyle/>
                    <a:p>
                      <a:pPr algn="ctr"/>
                      <a:r>
                        <a:rPr lang="en-US" sz="1800" b="0" dirty="0"/>
                        <a:t>Compute</a:t>
                      </a:r>
                    </a:p>
                  </a:txBody>
                  <a:tcPr marL="91414" marR="91414" marT="45706" marB="45706">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800" b="0" dirty="0"/>
                        <a:t>Storage</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800" b="0" dirty="0"/>
                        <a:t>Networking</a:t>
                      </a:r>
                    </a:p>
                  </a:txBody>
                  <a:tcPr marL="91414" marR="91414" marT="45706" marB="45706">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69711261"/>
                  </a:ext>
                </a:extLst>
              </a:tr>
            </a:tbl>
          </a:graphicData>
        </a:graphic>
      </p:graphicFrame>
      <p:graphicFrame>
        <p:nvGraphicFramePr>
          <p:cNvPr id="32" name="Table 31"/>
          <p:cNvGraphicFramePr>
            <a:graphicFrameLocks noGrp="1"/>
          </p:cNvGraphicFramePr>
          <p:nvPr/>
        </p:nvGraphicFramePr>
        <p:xfrm>
          <a:off x="-879" y="4049723"/>
          <a:ext cx="12188541" cy="365694"/>
        </p:xfrm>
        <a:graphic>
          <a:graphicData uri="http://schemas.openxmlformats.org/drawingml/2006/table">
            <a:tbl>
              <a:tblPr firstRow="1" bandRow="1">
                <a:tableStyleId>{5C22544A-7EE6-4342-B048-85BDC9FD1C3A}</a:tableStyleId>
              </a:tblPr>
              <a:tblGrid>
                <a:gridCol w="1741220">
                  <a:extLst>
                    <a:ext uri="{9D8B030D-6E8A-4147-A177-3AD203B41FA5}">
                      <a16:colId xmlns:a16="http://schemas.microsoft.com/office/drawing/2014/main" val="3708370594"/>
                    </a:ext>
                  </a:extLst>
                </a:gridCol>
                <a:gridCol w="1741221">
                  <a:extLst>
                    <a:ext uri="{9D8B030D-6E8A-4147-A177-3AD203B41FA5}">
                      <a16:colId xmlns:a16="http://schemas.microsoft.com/office/drawing/2014/main" val="3603369472"/>
                    </a:ext>
                  </a:extLst>
                </a:gridCol>
                <a:gridCol w="1741220">
                  <a:extLst>
                    <a:ext uri="{9D8B030D-6E8A-4147-A177-3AD203B41FA5}">
                      <a16:colId xmlns:a16="http://schemas.microsoft.com/office/drawing/2014/main" val="1314483270"/>
                    </a:ext>
                  </a:extLst>
                </a:gridCol>
                <a:gridCol w="1741220">
                  <a:extLst>
                    <a:ext uri="{9D8B030D-6E8A-4147-A177-3AD203B41FA5}">
                      <a16:colId xmlns:a16="http://schemas.microsoft.com/office/drawing/2014/main" val="2194979413"/>
                    </a:ext>
                  </a:extLst>
                </a:gridCol>
                <a:gridCol w="1741220">
                  <a:extLst>
                    <a:ext uri="{9D8B030D-6E8A-4147-A177-3AD203B41FA5}">
                      <a16:colId xmlns:a16="http://schemas.microsoft.com/office/drawing/2014/main" val="557375967"/>
                    </a:ext>
                  </a:extLst>
                </a:gridCol>
                <a:gridCol w="1741221">
                  <a:extLst>
                    <a:ext uri="{9D8B030D-6E8A-4147-A177-3AD203B41FA5}">
                      <a16:colId xmlns:a16="http://schemas.microsoft.com/office/drawing/2014/main" val="1386189548"/>
                    </a:ext>
                  </a:extLst>
                </a:gridCol>
                <a:gridCol w="1741220">
                  <a:extLst>
                    <a:ext uri="{9D8B030D-6E8A-4147-A177-3AD203B41FA5}">
                      <a16:colId xmlns:a16="http://schemas.microsoft.com/office/drawing/2014/main" val="3094783447"/>
                    </a:ext>
                  </a:extLst>
                </a:gridCol>
              </a:tblGrid>
              <a:tr h="365694">
                <a:tc>
                  <a:txBody>
                    <a:bodyPr/>
                    <a:lstStyle/>
                    <a:p>
                      <a:pPr algn="ctr"/>
                      <a:r>
                        <a:rPr lang="en-US" sz="1800" b="0" dirty="0"/>
                        <a:t>Web</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800" b="0" dirty="0"/>
                        <a:t>Mobile</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800" b="0" dirty="0"/>
                        <a:t>Gaming</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800" b="0" dirty="0"/>
                        <a:t>Media</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800" b="0" dirty="0"/>
                        <a:t>Analytics</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800" b="0" dirty="0"/>
                        <a:t>Data</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800" b="0" dirty="0"/>
                        <a:t>Identity</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350609046"/>
                  </a:ext>
                </a:extLst>
              </a:tr>
            </a:tbl>
          </a:graphicData>
        </a:graphic>
      </p:graphicFrame>
      <p:sp>
        <p:nvSpPr>
          <p:cNvPr id="33" name="Rectangle 32"/>
          <p:cNvSpPr/>
          <p:nvPr/>
        </p:nvSpPr>
        <p:spPr bwMode="auto">
          <a:xfrm>
            <a:off x="1730" y="2571034"/>
            <a:ext cx="12188542" cy="979365"/>
          </a:xfrm>
          <a:prstGeom prst="rect">
            <a:avLst/>
          </a:prstGeom>
          <a:solidFill>
            <a:schemeClr val="accent3">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400" dirty="0">
                <a:solidFill>
                  <a:srgbClr val="505050"/>
                </a:solidFill>
                <a:ea typeface="Segoe UI" pitchFamily="34" charset="0"/>
                <a:cs typeface="Segoe UI" pitchFamily="34" charset="0"/>
              </a:rPr>
              <a:t>Your “</a:t>
            </a:r>
            <a:r>
              <a:rPr lang="en-US" sz="2400" dirty="0" err="1">
                <a:solidFill>
                  <a:srgbClr val="505050"/>
                </a:solidFill>
                <a:ea typeface="Segoe UI" pitchFamily="34" charset="0"/>
                <a:cs typeface="Segoe UI" pitchFamily="34" charset="0"/>
              </a:rPr>
              <a:t>Dockerized</a:t>
            </a:r>
            <a:r>
              <a:rPr lang="en-US" sz="2400" dirty="0">
                <a:solidFill>
                  <a:srgbClr val="505050"/>
                </a:solidFill>
                <a:ea typeface="Segoe UI" pitchFamily="34" charset="0"/>
                <a:cs typeface="Segoe UI" pitchFamily="34" charset="0"/>
              </a:rPr>
              <a:t>” Cloud service</a:t>
            </a:r>
            <a:endParaRPr lang="en-US" sz="2400" i="1" dirty="0">
              <a:solidFill>
                <a:srgbClr val="505050"/>
              </a:solidFill>
              <a:ea typeface="Segoe UI" pitchFamily="34" charset="0"/>
              <a:cs typeface="Segoe UI" pitchFamily="34" charset="0"/>
            </a:endParaRPr>
          </a:p>
        </p:txBody>
      </p:sp>
      <p:graphicFrame>
        <p:nvGraphicFramePr>
          <p:cNvPr id="34" name="Table 33"/>
          <p:cNvGraphicFramePr>
            <a:graphicFrameLocks noGrp="1"/>
          </p:cNvGraphicFramePr>
          <p:nvPr>
            <p:extLst/>
          </p:nvPr>
        </p:nvGraphicFramePr>
        <p:xfrm>
          <a:off x="-7015" y="3182374"/>
          <a:ext cx="12188542" cy="365694"/>
        </p:xfrm>
        <a:graphic>
          <a:graphicData uri="http://schemas.openxmlformats.org/drawingml/2006/table">
            <a:tbl>
              <a:tblPr firstRow="1" bandRow="1">
                <a:tableStyleId>{5C22544A-7EE6-4342-B048-85BDC9FD1C3A}</a:tableStyleId>
              </a:tblPr>
              <a:tblGrid>
                <a:gridCol w="4062847">
                  <a:extLst>
                    <a:ext uri="{9D8B030D-6E8A-4147-A177-3AD203B41FA5}">
                      <a16:colId xmlns:a16="http://schemas.microsoft.com/office/drawing/2014/main" val="1512194360"/>
                    </a:ext>
                  </a:extLst>
                </a:gridCol>
                <a:gridCol w="4062847">
                  <a:extLst>
                    <a:ext uri="{9D8B030D-6E8A-4147-A177-3AD203B41FA5}">
                      <a16:colId xmlns:a16="http://schemas.microsoft.com/office/drawing/2014/main" val="2757139772"/>
                    </a:ext>
                  </a:extLst>
                </a:gridCol>
                <a:gridCol w="4062847">
                  <a:extLst>
                    <a:ext uri="{9D8B030D-6E8A-4147-A177-3AD203B41FA5}">
                      <a16:colId xmlns:a16="http://schemas.microsoft.com/office/drawing/2014/main" val="3741046865"/>
                    </a:ext>
                  </a:extLst>
                </a:gridCol>
              </a:tblGrid>
              <a:tr h="365694">
                <a:tc>
                  <a:txBody>
                    <a:bodyPr/>
                    <a:lstStyle/>
                    <a:p>
                      <a:pPr algn="ctr"/>
                      <a:r>
                        <a:rPr lang="en-US" sz="1800" b="0" dirty="0">
                          <a:solidFill>
                            <a:schemeClr val="tx1"/>
                          </a:solidFill>
                        </a:rPr>
                        <a:t>Location independent</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800" b="0" dirty="0" err="1">
                          <a:solidFill>
                            <a:schemeClr val="tx1"/>
                          </a:solidFill>
                        </a:rPr>
                        <a:t>Composable</a:t>
                      </a:r>
                      <a:endParaRPr lang="en-US" sz="1800" b="0" dirty="0">
                        <a:solidFill>
                          <a:schemeClr val="tx1"/>
                        </a:solidFill>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800" b="0" dirty="0">
                          <a:solidFill>
                            <a:schemeClr val="tx1"/>
                          </a:solidFill>
                        </a:rPr>
                        <a:t>Portable</a:t>
                      </a: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83886876"/>
                  </a:ext>
                </a:extLst>
              </a:tr>
            </a:tbl>
          </a:graphicData>
        </a:graphic>
      </p:graphicFrame>
      <p:sp>
        <p:nvSpPr>
          <p:cNvPr id="36" name="Rectangle 35"/>
          <p:cNvSpPr/>
          <p:nvPr/>
        </p:nvSpPr>
        <p:spPr bwMode="auto">
          <a:xfrm>
            <a:off x="3654" y="2147001"/>
            <a:ext cx="12188542" cy="421764"/>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Orchestrators, </a:t>
            </a:r>
            <a:r>
              <a:rPr lang="en-US" sz="2400" dirty="0" err="1">
                <a:gradFill>
                  <a:gsLst>
                    <a:gs pos="0">
                      <a:srgbClr val="FFFFFF"/>
                    </a:gs>
                    <a:gs pos="100000">
                      <a:srgbClr val="FFFFFF"/>
                    </a:gs>
                  </a:gsLst>
                  <a:lin ang="5400000" scaled="0"/>
                </a:gradFill>
                <a:ea typeface="Segoe UI" pitchFamily="34" charset="0"/>
                <a:cs typeface="Segoe UI" pitchFamily="34" charset="0"/>
              </a:rPr>
              <a:t>Scalers</a:t>
            </a:r>
            <a:r>
              <a:rPr lang="en-US" sz="2400" dirty="0">
                <a:gradFill>
                  <a:gsLst>
                    <a:gs pos="0">
                      <a:srgbClr val="FFFFFF"/>
                    </a:gs>
                    <a:gs pos="100000">
                      <a:srgbClr val="FFFFFF"/>
                    </a:gs>
                  </a:gsLst>
                  <a:lin ang="5400000" scaled="0"/>
                </a:gradFill>
                <a:ea typeface="Segoe UI" pitchFamily="34" charset="0"/>
                <a:cs typeface="Segoe UI" pitchFamily="34" charset="0"/>
              </a:rPr>
              <a:t> and Brokers</a:t>
            </a:r>
            <a:endParaRPr lang="en-US" sz="2400" i="1"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5585" y="2103272"/>
            <a:ext cx="12188542" cy="56076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Orchestrators, </a:t>
            </a:r>
            <a:r>
              <a:rPr lang="en-US" sz="2400" dirty="0" err="1">
                <a:gradFill>
                  <a:gsLst>
                    <a:gs pos="0">
                      <a:srgbClr val="FFFFFF"/>
                    </a:gs>
                    <a:gs pos="100000">
                      <a:srgbClr val="FFFFFF"/>
                    </a:gs>
                  </a:gsLst>
                  <a:lin ang="5400000" scaled="0"/>
                </a:gradFill>
                <a:ea typeface="Segoe UI" pitchFamily="34" charset="0"/>
                <a:cs typeface="Segoe UI" pitchFamily="34" charset="0"/>
              </a:rPr>
              <a:t>Scalers</a:t>
            </a:r>
            <a:r>
              <a:rPr lang="en-US" sz="2400" dirty="0">
                <a:gradFill>
                  <a:gsLst>
                    <a:gs pos="0">
                      <a:srgbClr val="FFFFFF"/>
                    </a:gs>
                    <a:gs pos="100000">
                      <a:srgbClr val="FFFFFF"/>
                    </a:gs>
                  </a:gsLst>
                  <a:lin ang="5400000" scaled="0"/>
                </a:gradFill>
                <a:ea typeface="Segoe UI" pitchFamily="34" charset="0"/>
                <a:cs typeface="Segoe UI" pitchFamily="34" charset="0"/>
              </a:rPr>
              <a:t> and Brokers</a:t>
            </a:r>
            <a:endParaRPr lang="en-US" sz="2400" i="1"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5582" y="1577897"/>
            <a:ext cx="12188542" cy="529943"/>
          </a:xfrm>
          <a:prstGeom prst="rect">
            <a:avLst/>
          </a:prstGeom>
          <a:solidFill>
            <a:srgbClr val="6B7F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Market place ecosystem</a:t>
            </a:r>
            <a:endParaRPr lang="en-US" sz="2400" i="1" dirty="0">
              <a:gradFill>
                <a:gsLst>
                  <a:gs pos="0">
                    <a:srgbClr val="FFFFFF"/>
                  </a:gs>
                  <a:gs pos="100000">
                    <a:srgbClr val="FFFFFF"/>
                  </a:gs>
                </a:gsLst>
                <a:lin ang="5400000" scaled="0"/>
              </a:gradFill>
              <a:ea typeface="Segoe UI" pitchFamily="34" charset="0"/>
              <a:cs typeface="Segoe UI" pitchFamily="34" charset="0"/>
            </a:endParaRPr>
          </a:p>
        </p:txBody>
      </p:sp>
      <p:sp>
        <p:nvSpPr>
          <p:cNvPr id="35" name="Footer Placeholder 4"/>
          <p:cNvSpPr txBox="1">
            <a:spLocks/>
          </p:cNvSpPr>
          <p:nvPr/>
        </p:nvSpPr>
        <p:spPr>
          <a:xfrm>
            <a:off x="4165874" y="6355522"/>
            <a:ext cx="3860254" cy="365023"/>
          </a:xfrm>
          <a:prstGeom prst="rect">
            <a:avLst/>
          </a:prstGeom>
        </p:spPr>
        <p:txBody>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914192"/>
            <a:r>
              <a:rPr lang="en-US" sz="1765">
                <a:solidFill>
                  <a:prstClr val="black">
                    <a:tint val="75000"/>
                  </a:prstClr>
                </a:solidFill>
              </a:rPr>
              <a:t>Content subject to Microsoft NDA</a:t>
            </a:r>
            <a:endParaRPr lang="en-US" sz="1765" dirty="0">
              <a:solidFill>
                <a:prstClr val="black">
                  <a:tint val="75000"/>
                </a:prstClr>
              </a:solidFill>
            </a:endParaRPr>
          </a:p>
        </p:txBody>
      </p:sp>
    </p:spTree>
    <p:extLst>
      <p:ext uri="{BB962C8B-B14F-4D97-AF65-F5344CB8AC3E}">
        <p14:creationId xmlns:p14="http://schemas.microsoft.com/office/powerpoint/2010/main" val="1360976759"/>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 decel="100000"/>
                                        <p:tgtEl>
                                          <p:spTgt spid="24"/>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24"/>
                                        </p:tgtEl>
                                        <p:attrNameLst>
                                          <p:attrName>ppt_y</p:attrName>
                                        </p:attrNameLst>
                                      </p:cBhvr>
                                      <p:tavLst>
                                        <p:tav tm="0">
                                          <p:val>
                                            <p:strVal val="ppt_y"/>
                                          </p:val>
                                        </p:tav>
                                        <p:tav tm="100000">
                                          <p:val>
                                            <p:strVal val="ppt_y+1"/>
                                          </p:val>
                                        </p:tav>
                                      </p:tavLst>
                                    </p:anim>
                                    <p:set>
                                      <p:cBhvr>
                                        <p:cTn id="10" dur="1" fill="hold">
                                          <p:stCondLst>
                                            <p:cond delay="999"/>
                                          </p:stCondLst>
                                        </p:cTn>
                                        <p:tgtEl>
                                          <p:spTgt spid="24"/>
                                        </p:tgtEl>
                                        <p:attrNameLst>
                                          <p:attrName>style.visibility</p:attrName>
                                        </p:attrNameLst>
                                      </p:cBhvr>
                                      <p:to>
                                        <p:strVal val="hidden"/>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childTnLst>
                                </p:cTn>
                              </p:par>
                              <p:par>
                                <p:cTn id="16" presetID="26" presetClass="emph" presetSubtype="0" fill="hold" nodeType="withEffect">
                                  <p:stCondLst>
                                    <p:cond delay="0"/>
                                  </p:stCondLst>
                                  <p:childTnLst>
                                    <p:animEffect transition="out" filter="fade">
                                      <p:cBhvr>
                                        <p:cTn id="17" dur="500" tmFilter="0, 0; .2, .5; .8, .5; 1, 0"/>
                                        <p:tgtEl>
                                          <p:spTgt spid="29"/>
                                        </p:tgtEl>
                                      </p:cBhvr>
                                    </p:animEffect>
                                    <p:animScale>
                                      <p:cBhvr>
                                        <p:cTn id="18" dur="250" autoRev="1" fill="hold"/>
                                        <p:tgtEl>
                                          <p:spTgt spid="29"/>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26" presetClass="emph" presetSubtype="0" fill="hold" nodeType="withEffect">
                                  <p:stCondLst>
                                    <p:cond delay="0"/>
                                  </p:stCondLst>
                                  <p:childTnLst>
                                    <p:animEffect transition="out" filter="fade">
                                      <p:cBhvr>
                                        <p:cTn id="28" dur="500" tmFilter="0, 0; .2, .5; .8, .5; 1, 0"/>
                                        <p:tgtEl>
                                          <p:spTgt spid="31"/>
                                        </p:tgtEl>
                                      </p:cBhvr>
                                    </p:animEffect>
                                    <p:animScale>
                                      <p:cBhvr>
                                        <p:cTn id="29" dur="250" autoRev="1" fill="hold"/>
                                        <p:tgtEl>
                                          <p:spTgt spid="31"/>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32"/>
                                        </p:tgtEl>
                                      </p:cBhvr>
                                    </p:animEffect>
                                    <p:animScale>
                                      <p:cBhvr>
                                        <p:cTn id="32" dur="250" autoRev="1" fill="hold"/>
                                        <p:tgtEl>
                                          <p:spTgt spid="32"/>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animBg="1"/>
      <p:bldP spid="36" grpId="0" animBg="1"/>
      <p:bldP spid="37" grpId="0" animBg="1"/>
      <p:bldP spid="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Words>
  <Application>Microsoft Office PowerPoint</Application>
  <PresentationFormat>Widescreen</PresentationFormat>
  <Paragraphs>55</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Segoe UI</vt:lpstr>
      <vt:lpstr>Segoe UI Light</vt:lpstr>
      <vt:lpstr>Office Theme</vt:lpstr>
      <vt:lpstr>Microsoft + Docker</vt:lpstr>
      <vt:lpstr>Docker Integration Goals</vt:lpstr>
      <vt:lpstr>Announcing CoreOS support in Azure</vt:lpstr>
      <vt:lpstr>Docker + Azure =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 Docker</dc:title>
  <dc:creator>Robert Bakker</dc:creator>
  <cp:lastModifiedBy>Robert Bakker</cp:lastModifiedBy>
  <cp:revision>1</cp:revision>
  <dcterms:created xsi:type="dcterms:W3CDTF">2016-05-25T08:20:08Z</dcterms:created>
  <dcterms:modified xsi:type="dcterms:W3CDTF">2016-05-25T08:20:45Z</dcterms:modified>
</cp:coreProperties>
</file>