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6"/>
    <p:sldMasterId id="2147484082" r:id="rId7"/>
  </p:sldMasterIdLst>
  <p:notesMasterIdLst>
    <p:notesMasterId r:id="rId31"/>
  </p:notesMasterIdLst>
  <p:handoutMasterIdLst>
    <p:handoutMasterId r:id="rId32"/>
  </p:handoutMasterIdLst>
  <p:sldIdLst>
    <p:sldId id="1333" r:id="rId8"/>
    <p:sldId id="1393" r:id="rId9"/>
    <p:sldId id="1358" r:id="rId10"/>
    <p:sldId id="1359" r:id="rId11"/>
    <p:sldId id="1360" r:id="rId12"/>
    <p:sldId id="1361" r:id="rId13"/>
    <p:sldId id="1362" r:id="rId14"/>
    <p:sldId id="1363" r:id="rId15"/>
    <p:sldId id="1364" r:id="rId16"/>
    <p:sldId id="1365" r:id="rId17"/>
    <p:sldId id="1366" r:id="rId18"/>
    <p:sldId id="1367" r:id="rId19"/>
    <p:sldId id="1368" r:id="rId20"/>
    <p:sldId id="1380" r:id="rId21"/>
    <p:sldId id="1385" r:id="rId22"/>
    <p:sldId id="1386" r:id="rId23"/>
    <p:sldId id="1387" r:id="rId24"/>
    <p:sldId id="1388" r:id="rId25"/>
    <p:sldId id="1389" r:id="rId26"/>
    <p:sldId id="1390" r:id="rId27"/>
    <p:sldId id="1391" r:id="rId28"/>
    <p:sldId id="1392" r:id="rId29"/>
    <p:sldId id="1378"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Con_2015_Template" id="{A073DAE3-B461-442F-A3D3-6642BD875E45}">
          <p14:sldIdLst>
            <p14:sldId id="1333"/>
            <p14:sldId id="1393"/>
            <p14:sldId id="1358"/>
            <p14:sldId id="1359"/>
            <p14:sldId id="1360"/>
            <p14:sldId id="1361"/>
            <p14:sldId id="1362"/>
            <p14:sldId id="1363"/>
            <p14:sldId id="1364"/>
            <p14:sldId id="1365"/>
            <p14:sldId id="1366"/>
            <p14:sldId id="1367"/>
            <p14:sldId id="1368"/>
            <p14:sldId id="1380"/>
            <p14:sldId id="1385"/>
            <p14:sldId id="1386"/>
            <p14:sldId id="1387"/>
            <p14:sldId id="1388"/>
            <p14:sldId id="1389"/>
            <p14:sldId id="1390"/>
            <p14:sldId id="1391"/>
            <p14:sldId id="1392"/>
            <p14:sldId id="1378"/>
          </p14:sldIdLst>
        </p14:section>
      </p14:sectionLst>
    </p:ext>
    <p:ext uri="{EFAFB233-063F-42B5-8137-9DF3F51BA10A}">
      <p15:sldGuideLst xmlns:p15="http://schemas.microsoft.com/office/powerpoint/2012/main">
        <p15:guide id="1" orient="horz" pos="1555"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88F"/>
    <a:srgbClr val="1E1E1E"/>
    <a:srgbClr val="89C402"/>
    <a:srgbClr val="0078D7"/>
    <a:srgbClr val="FFFFFF"/>
    <a:srgbClr val="004B1C"/>
    <a:srgbClr val="004B50"/>
    <a:srgbClr val="002050"/>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58343" autoAdjust="0"/>
  </p:normalViewPr>
  <p:slideViewPr>
    <p:cSldViewPr snapToGrid="0">
      <p:cViewPr varScale="1">
        <p:scale>
          <a:sx n="54" d="100"/>
          <a:sy n="54" d="100"/>
        </p:scale>
        <p:origin x="1232" y="48"/>
      </p:cViewPr>
      <p:guideLst>
        <p:guide orient="horz" pos="1555"/>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212"/>
    </p:cViewPr>
  </p:sorterViewPr>
  <p:notesViewPr>
    <p:cSldViewPr snapToGrid="0" showGuides="1">
      <p:cViewPr varScale="1">
        <p:scale>
          <a:sx n="83" d="100"/>
          <a:sy n="83" d="100"/>
        </p:scale>
        <p:origin x="303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5/29/2016 4:43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5/29/2016 4:43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35009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1250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689827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E3EE8D-2787-4884-BD25-007AD14A0FCB}" type="datetime1">
              <a:rPr lang="en-US" smtClean="0"/>
              <a:t>5/29/2016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19130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F4BA8D-8D66-4211-BE83-896EBF381810}" type="datetime1">
              <a:rPr lang="en-US" smtClean="0"/>
              <a:t>5/29/2016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41422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5/29/2016 4:43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888146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E3EE8D-2787-4884-BD25-007AD14A0FCB}" type="datetime1">
              <a:rPr lang="en-US" smtClean="0">
                <a:solidFill>
                  <a:prstClr val="black"/>
                </a:solidFill>
              </a:rPr>
              <a:pPr/>
              <a:t>5/29/2016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568768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5/29/2016 4:43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25162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E3EE8D-2787-4884-BD25-007AD14A0FCB}" type="datetime1">
              <a:rPr lang="en-US" smtClean="0">
                <a:solidFill>
                  <a:prstClr val="black"/>
                </a:solidFill>
              </a:rPr>
              <a:pPr/>
              <a:t>5/29/2016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812794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864B30-0336-4240-8F03-978A80658E64}" type="datetime1">
              <a:rPr lang="en-US" smtClean="0">
                <a:solidFill>
                  <a:prstClr val="black"/>
                </a:solidFill>
              </a:rPr>
              <a:pPr/>
              <a:t>5/29/2016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92865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731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69312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127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9086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0750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9096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E7C405-4FD5-499C-A02A-5C74B23366E0}" type="datetime1">
              <a:rPr lang="en-US" smtClean="0"/>
              <a:t>5/29/2016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83918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17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E3EE8D-2787-4884-BD25-007AD14A0FCB}" type="datetime1">
              <a:rPr lang="en-US" smtClean="0"/>
              <a:t>5/29/2016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8033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5/29/2016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1535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 Type="http://schemas.openxmlformats.org/officeDocument/2006/relationships/image" Target="../media/image7.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Con Title Slide">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01"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a:p>
            <a:pPr lvl="0"/>
            <a:r>
              <a:rPr lang="en-US" dirty="0"/>
              <a:t>Speaker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200" y="479775"/>
            <a:ext cx="1646238" cy="352649"/>
          </a:xfrm>
          <a:prstGeom prst="rect">
            <a:avLst/>
          </a:prstGeom>
        </p:spPr>
      </p:pic>
      <p:sp>
        <p:nvSpPr>
          <p:cNvPr id="2" name="TextBox 1"/>
          <p:cNvSpPr txBox="1"/>
          <p:nvPr userDrawn="1"/>
        </p:nvSpPr>
        <p:spPr>
          <a:xfrm>
            <a:off x="10469259" y="296863"/>
            <a:ext cx="1692579"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AzureCon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marL="0" indent="0">
              <a:buFontTx/>
              <a:buNone/>
              <a:defRPr sz="360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non-bulleted Content with artwork">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434888"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274638" y="1212850"/>
            <a:ext cx="11887200" cy="2025170"/>
          </a:xfrm>
        </p:spPr>
        <p:txBody>
          <a:bodyPr>
            <a:spAutoFit/>
          </a:bodyPr>
          <a:lstStyle>
            <a:lvl1pPr marL="0" indent="0">
              <a:buFontTx/>
              <a:buNone/>
              <a:defRPr sz="360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143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078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Green Bullet text">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rgbClr val="89C402"/>
              </a:buClr>
              <a:buSzPct val="100000"/>
              <a:buFont typeface="Wingdings" panose="05000000000000000000" pitchFamily="2" charset="2"/>
              <a:buChar char="ü"/>
              <a:defRPr sz="3200"/>
            </a:lvl1pPr>
            <a:lvl2pPr marL="742950" indent="-342900">
              <a:buClr>
                <a:srgbClr val="89C402"/>
              </a:buClr>
              <a:buSzPct val="100000"/>
              <a:buFont typeface="Wingdings" panose="05000000000000000000" pitchFamily="2" charset="2"/>
              <a:buChar char="ü"/>
              <a:defRPr sz="2400"/>
            </a:lvl2pPr>
            <a:lvl3pPr marL="1028700" indent="-285750">
              <a:buClr>
                <a:srgbClr val="89C402"/>
              </a:buClr>
              <a:buSzPct val="100000"/>
              <a:buFont typeface="Wingdings" panose="05000000000000000000" pitchFamily="2" charset="2"/>
              <a:buChar char="ü"/>
              <a:tabLst/>
              <a:defRPr sz="2000"/>
            </a:lvl3pPr>
            <a:lvl4pPr marL="1257300" indent="-228600">
              <a:buClr>
                <a:srgbClr val="89C40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rgbClr val="89C402"/>
              </a:buClr>
              <a:buSzPct val="100000"/>
              <a:buFont typeface="Wingdings" panose="05000000000000000000" pitchFamily="2" charset="2"/>
              <a:buChar char="ü"/>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1"/>
          </p:nvPr>
        </p:nvSpPr>
        <p:spPr>
          <a:xfrm>
            <a:off x="6677804" y="1212849"/>
            <a:ext cx="5486399" cy="2425279"/>
          </a:xfrm>
        </p:spPr>
        <p:txBody>
          <a:bodyPr wrap="square">
            <a:spAutoFit/>
          </a:bodyPr>
          <a:lstStyle>
            <a:lvl1pPr marL="400050" indent="-400050">
              <a:spcBef>
                <a:spcPts val="1224"/>
              </a:spcBef>
              <a:buClr>
                <a:srgbClr val="89C402"/>
              </a:buClr>
              <a:buSzPct val="100000"/>
              <a:buFont typeface="Wingdings" panose="05000000000000000000" pitchFamily="2" charset="2"/>
              <a:buChar char="ü"/>
              <a:defRPr sz="3200"/>
            </a:lvl1pPr>
            <a:lvl2pPr marL="742950" indent="-342900">
              <a:buClr>
                <a:srgbClr val="89C402"/>
              </a:buClr>
              <a:buSzPct val="100000"/>
              <a:buFont typeface="Wingdings" panose="05000000000000000000" pitchFamily="2" charset="2"/>
              <a:buChar char="ü"/>
              <a:defRPr sz="2400"/>
            </a:lvl2pPr>
            <a:lvl3pPr marL="1028700" indent="-285750">
              <a:buClr>
                <a:srgbClr val="89C402"/>
              </a:buClr>
              <a:buSzPct val="100000"/>
              <a:buFont typeface="Wingdings" panose="05000000000000000000" pitchFamily="2" charset="2"/>
              <a:buChar char="ü"/>
              <a:tabLst/>
              <a:defRPr sz="2000"/>
            </a:lvl3pPr>
            <a:lvl4pPr marL="1257300" indent="-228600">
              <a:buClr>
                <a:srgbClr val="89C40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rgbClr val="89C402"/>
              </a:buClr>
              <a:buSzPct val="100000"/>
              <a:buFont typeface="Wingdings" panose="05000000000000000000" pitchFamily="2" charset="2"/>
              <a:buChar char="ü"/>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65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358854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head dark grey">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64095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260" name="Group 259"/>
          <p:cNvGrpSpPr/>
          <p:nvPr userDrawn="1"/>
        </p:nvGrpSpPr>
        <p:grpSpPr>
          <a:xfrm>
            <a:off x="-102722" y="0"/>
            <a:ext cx="12641920" cy="7108718"/>
            <a:chOff x="-102722" y="0"/>
            <a:chExt cx="12641920" cy="7108718"/>
          </a:xfrm>
        </p:grpSpPr>
        <p:sp>
          <p:nvSpPr>
            <p:cNvPr id="261" name="Rectangle 260"/>
            <p:cNvSpPr/>
            <p:nvPr/>
          </p:nvSpPr>
          <p:spPr bwMode="auto">
            <a:xfrm>
              <a:off x="0" y="0"/>
              <a:ext cx="12436475" cy="5949950"/>
            </a:xfrm>
            <a:prstGeom prst="rect">
              <a:avLst/>
            </a:prstGeom>
            <a:solidFill>
              <a:srgbClr val="032E4F"/>
            </a:solidFill>
            <a:ln w="10795" cap="flat" cmpd="sng" algn="ctr">
              <a:noFill/>
              <a:prstDash val="solid"/>
              <a:headEnd type="none" w="med" len="med"/>
              <a:tailEnd type="none" w="med" len="med"/>
            </a:ln>
            <a:effectLst/>
          </p:spPr>
          <p:txBody>
            <a:bodyPr lIns="0" tIns="46637" rIns="0" bIns="46637" anchor="ct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62" name="Freeform 261"/>
            <p:cNvSpPr/>
            <p:nvPr/>
          </p:nvSpPr>
          <p:spPr bwMode="auto">
            <a:xfrm>
              <a:off x="11399838" y="2357438"/>
              <a:ext cx="68262" cy="38100"/>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w="9525" cap="flat" cmpd="sng" algn="ctr">
              <a:noFill/>
              <a:prstDash val="solid"/>
              <a:headEnd type="none" w="med" len="med"/>
              <a:tailEnd type="none" w="med" len="med"/>
            </a:ln>
            <a:effectLst/>
          </p:spPr>
          <p:txBody>
            <a:bodyPr anchor="ctr"/>
            <a:lstStyle/>
            <a:p>
              <a:pPr marL="0" marR="0" lvl="0" indent="0" algn="ctr" defTabSz="932425"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a:ea typeface="+mn-ea"/>
                <a:cs typeface="+mn-cs"/>
              </a:endParaRPr>
            </a:p>
          </p:txBody>
        </p:sp>
        <p:grpSp>
          <p:nvGrpSpPr>
            <p:cNvPr id="263" name="Group 262"/>
            <p:cNvGrpSpPr/>
            <p:nvPr/>
          </p:nvGrpSpPr>
          <p:grpSpPr>
            <a:xfrm>
              <a:off x="3593" y="93574"/>
              <a:ext cx="12436475" cy="5856376"/>
              <a:chOff x="3593" y="93574"/>
              <a:chExt cx="12436475" cy="5856376"/>
            </a:xfrm>
          </p:grpSpPr>
          <p:grpSp>
            <p:nvGrpSpPr>
              <p:cNvPr id="283" name="Group 282"/>
              <p:cNvGrpSpPr/>
              <p:nvPr/>
            </p:nvGrpSpPr>
            <p:grpSpPr>
              <a:xfrm>
                <a:off x="3593" y="4558560"/>
                <a:ext cx="12436475" cy="1391390"/>
                <a:chOff x="3593" y="4558560"/>
                <a:chExt cx="12436475" cy="1391390"/>
              </a:xfrm>
            </p:grpSpPr>
            <p:sp>
              <p:nvSpPr>
                <p:cNvPr id="458" name="Rectangle 457"/>
                <p:cNvSpPr/>
                <p:nvPr/>
              </p:nvSpPr>
              <p:spPr bwMode="auto">
                <a:xfrm>
                  <a:off x="3593" y="4558560"/>
                  <a:ext cx="12436475" cy="1391390"/>
                </a:xfrm>
                <a:prstGeom prst="rect">
                  <a:avLst/>
                </a:prstGeom>
                <a:solidFill>
                  <a:srgbClr val="0072C6">
                    <a:lumMod val="75000"/>
                  </a:srgbClr>
                </a:solidFill>
                <a:ln w="6350" cap="flat" cmpd="sng" algn="ctr">
                  <a:noFill/>
                  <a:prstDash val="solid"/>
                  <a:miter lim="800000"/>
                  <a:headEnd type="none" w="med" len="med"/>
                  <a:tailEnd type="none" w="med" len="med"/>
                </a:ln>
                <a:effectLst/>
              </p:spPr>
              <p:txBody>
                <a:bodyPr lIns="179285" tIns="91440"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Infrastructure services</a:t>
                  </a:r>
                </a:p>
              </p:txBody>
            </p:sp>
            <p:grpSp>
              <p:nvGrpSpPr>
                <p:cNvPr id="459" name="Group 458"/>
                <p:cNvGrpSpPr/>
                <p:nvPr/>
              </p:nvGrpSpPr>
              <p:grpSpPr>
                <a:xfrm>
                  <a:off x="3067844" y="4930775"/>
                  <a:ext cx="2834641" cy="790575"/>
                  <a:chOff x="3078280" y="4930775"/>
                  <a:chExt cx="2834641" cy="790575"/>
                </a:xfrm>
              </p:grpSpPr>
              <p:sp>
                <p:nvSpPr>
                  <p:cNvPr id="507" name="Rectangle 506"/>
                  <p:cNvSpPr/>
                  <p:nvPr/>
                </p:nvSpPr>
                <p:spPr bwMode="auto">
                  <a:xfrm>
                    <a:off x="3078280" y="4930775"/>
                    <a:ext cx="283464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Network attached storage</a:t>
                    </a:r>
                  </a:p>
                </p:txBody>
              </p:sp>
              <p:grpSp>
                <p:nvGrpSpPr>
                  <p:cNvPr id="508" name="Group 507"/>
                  <p:cNvGrpSpPr/>
                  <p:nvPr/>
                </p:nvGrpSpPr>
                <p:grpSpPr>
                  <a:xfrm>
                    <a:off x="3141325" y="5190883"/>
                    <a:ext cx="920051" cy="363782"/>
                    <a:chOff x="3141325" y="5190883"/>
                    <a:chExt cx="920051" cy="363782"/>
                  </a:xfrm>
                </p:grpSpPr>
                <p:sp>
                  <p:nvSpPr>
                    <p:cNvPr id="515" name="Rectangle 514"/>
                    <p:cNvSpPr/>
                    <p:nvPr/>
                  </p:nvSpPr>
                  <p:spPr bwMode="auto">
                    <a:xfrm>
                      <a:off x="3399149" y="5190883"/>
                      <a:ext cx="662227"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BLOB </a:t>
                      </a:r>
                      <a:b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pic>
                  <p:nvPicPr>
                    <p:cNvPr id="516" name="Picture 231" descr="Storage blob.png"/>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4132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9" name="Group 508"/>
                  <p:cNvGrpSpPr/>
                  <p:nvPr/>
                </p:nvGrpSpPr>
                <p:grpSpPr>
                  <a:xfrm>
                    <a:off x="4130780" y="5194673"/>
                    <a:ext cx="817562" cy="363782"/>
                    <a:chOff x="4079535" y="5194673"/>
                    <a:chExt cx="817562" cy="363782"/>
                  </a:xfrm>
                </p:grpSpPr>
                <p:sp>
                  <p:nvSpPr>
                    <p:cNvPr id="513" name="Rectangle 512"/>
                    <p:cNvSpPr/>
                    <p:nvPr/>
                  </p:nvSpPr>
                  <p:spPr bwMode="auto">
                    <a:xfrm>
                      <a:off x="4351381" y="5194673"/>
                      <a:ext cx="545716"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a:t>
                      </a:r>
                      <a:b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514" name="Picture 232" descr="Storage blob.png"/>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07953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0" name="Group 509"/>
                  <p:cNvGrpSpPr/>
                  <p:nvPr/>
                </p:nvGrpSpPr>
                <p:grpSpPr>
                  <a:xfrm>
                    <a:off x="5017746" y="5193643"/>
                    <a:ext cx="895175" cy="363782"/>
                    <a:chOff x="5017746" y="5193643"/>
                    <a:chExt cx="895175" cy="363782"/>
                  </a:xfrm>
                </p:grpSpPr>
                <p:sp>
                  <p:nvSpPr>
                    <p:cNvPr id="511" name="Rectangle 510"/>
                    <p:cNvSpPr/>
                    <p:nvPr/>
                  </p:nvSpPr>
                  <p:spPr bwMode="auto">
                    <a:xfrm>
                      <a:off x="5292049" y="5193643"/>
                      <a:ext cx="620872"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Premium storage</a:t>
                      </a:r>
                    </a:p>
                  </p:txBody>
                </p:sp>
                <p:pic>
                  <p:nvPicPr>
                    <p:cNvPr id="512" name="Picture 233" descr="Storage blob.png"/>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017746"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0" name="Group 459"/>
                <p:cNvGrpSpPr/>
                <p:nvPr/>
              </p:nvGrpSpPr>
              <p:grpSpPr>
                <a:xfrm>
                  <a:off x="112714" y="4930775"/>
                  <a:ext cx="2834640" cy="788988"/>
                  <a:chOff x="112714" y="4930775"/>
                  <a:chExt cx="2834640" cy="788988"/>
                </a:xfrm>
              </p:grpSpPr>
              <p:sp>
                <p:nvSpPr>
                  <p:cNvPr id="484" name="Rectangle 483"/>
                  <p:cNvSpPr/>
                  <p:nvPr/>
                </p:nvSpPr>
                <p:spPr bwMode="auto">
                  <a:xfrm>
                    <a:off x="112714" y="4930775"/>
                    <a:ext cx="2834640" cy="788988"/>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Virtual machines</a:t>
                    </a:r>
                  </a:p>
                </p:txBody>
              </p:sp>
              <p:grpSp>
                <p:nvGrpSpPr>
                  <p:cNvPr id="485" name="Group 484"/>
                  <p:cNvGrpSpPr/>
                  <p:nvPr/>
                </p:nvGrpSpPr>
                <p:grpSpPr>
                  <a:xfrm>
                    <a:off x="187325" y="5256095"/>
                    <a:ext cx="884604" cy="261937"/>
                    <a:chOff x="187325" y="5256095"/>
                    <a:chExt cx="884604" cy="261937"/>
                  </a:xfrm>
                </p:grpSpPr>
                <p:sp>
                  <p:nvSpPr>
                    <p:cNvPr id="505" name="Rectangle 504"/>
                    <p:cNvSpPr/>
                    <p:nvPr/>
                  </p:nvSpPr>
                  <p:spPr bwMode="auto">
                    <a:xfrm>
                      <a:off x="447675" y="5267270"/>
                      <a:ext cx="624254" cy="239587"/>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Windows</a:t>
                      </a:r>
                    </a:p>
                  </p:txBody>
                </p:sp>
                <p:pic>
                  <p:nvPicPr>
                    <p:cNvPr id="506" name="Picture 234"/>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87325" y="5256095"/>
                      <a:ext cx="2603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6" name="Group 485"/>
                  <p:cNvGrpSpPr/>
                  <p:nvPr/>
                </p:nvGrpSpPr>
                <p:grpSpPr>
                  <a:xfrm>
                    <a:off x="1136161" y="5256095"/>
                    <a:ext cx="757144" cy="261937"/>
                    <a:chOff x="1257901" y="5256095"/>
                    <a:chExt cx="757144" cy="261937"/>
                  </a:xfrm>
                </p:grpSpPr>
                <p:sp>
                  <p:nvSpPr>
                    <p:cNvPr id="503" name="Rectangle 502"/>
                    <p:cNvSpPr/>
                    <p:nvPr/>
                  </p:nvSpPr>
                  <p:spPr bwMode="auto">
                    <a:xfrm>
                      <a:off x="1518893" y="5265121"/>
                      <a:ext cx="496152" cy="21810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Linux</a:t>
                      </a:r>
                    </a:p>
                  </p:txBody>
                </p:sp>
                <p:pic>
                  <p:nvPicPr>
                    <p:cNvPr id="504" name="Picture 395"/>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57901" y="5256095"/>
                      <a:ext cx="2619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7" name="Group 486"/>
                  <p:cNvGrpSpPr/>
                  <p:nvPr/>
                </p:nvGrpSpPr>
                <p:grpSpPr>
                  <a:xfrm>
                    <a:off x="1957537" y="5259936"/>
                    <a:ext cx="934983" cy="239587"/>
                    <a:chOff x="1957537" y="5267270"/>
                    <a:chExt cx="934983" cy="239587"/>
                  </a:xfrm>
                </p:grpSpPr>
                <p:sp>
                  <p:nvSpPr>
                    <p:cNvPr id="488" name="Rectangle 487"/>
                    <p:cNvSpPr/>
                    <p:nvPr/>
                  </p:nvSpPr>
                  <p:spPr bwMode="auto">
                    <a:xfrm>
                      <a:off x="2190273" y="5267270"/>
                      <a:ext cx="702247" cy="239587"/>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Containers</a:t>
                      </a:r>
                    </a:p>
                  </p:txBody>
                </p:sp>
                <p:grpSp>
                  <p:nvGrpSpPr>
                    <p:cNvPr id="489" name="Group 411"/>
                    <p:cNvGrpSpPr>
                      <a:grpSpLocks/>
                    </p:cNvGrpSpPr>
                    <p:nvPr/>
                  </p:nvGrpSpPr>
                  <p:grpSpPr bwMode="auto">
                    <a:xfrm>
                      <a:off x="1957537" y="5302132"/>
                      <a:ext cx="220663" cy="169862"/>
                      <a:chOff x="1410342" y="5288934"/>
                      <a:chExt cx="294653" cy="226942"/>
                    </a:xfrm>
                  </p:grpSpPr>
                  <p:grpSp>
                    <p:nvGrpSpPr>
                      <p:cNvPr id="490" name="Group 489"/>
                      <p:cNvGrpSpPr/>
                      <p:nvPr/>
                    </p:nvGrpSpPr>
                    <p:grpSpPr>
                      <a:xfrm>
                        <a:off x="1428991" y="5308456"/>
                        <a:ext cx="97032" cy="104039"/>
                        <a:chOff x="1286878" y="3925073"/>
                        <a:chExt cx="291844" cy="312918"/>
                      </a:xfrm>
                      <a:solidFill>
                        <a:srgbClr val="FFFFFF"/>
                      </a:solidFill>
                    </p:grpSpPr>
                    <p:sp>
                      <p:nvSpPr>
                        <p:cNvPr id="500" name="Diamond 499"/>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1" name="Diamond 500"/>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2" name="Diamond 501"/>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91" name="Rounded Rectangle 490"/>
                      <p:cNvSpPr/>
                      <p:nvPr/>
                    </p:nvSpPr>
                    <p:spPr bwMode="auto">
                      <a:xfrm>
                        <a:off x="1410342"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92" name="Group 491"/>
                      <p:cNvGrpSpPr/>
                      <p:nvPr/>
                    </p:nvGrpSpPr>
                    <p:grpSpPr>
                      <a:xfrm>
                        <a:off x="1573839" y="5308987"/>
                        <a:ext cx="97032" cy="104039"/>
                        <a:chOff x="1286878" y="3925073"/>
                        <a:chExt cx="291844" cy="312918"/>
                      </a:xfrm>
                      <a:solidFill>
                        <a:srgbClr val="FFFFFF"/>
                      </a:solidFill>
                    </p:grpSpPr>
                    <p:sp>
                      <p:nvSpPr>
                        <p:cNvPr id="497" name="Diamond 496"/>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8" name="Diamond 497"/>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9" name="Diamond 498"/>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93" name="Group 492"/>
                      <p:cNvGrpSpPr/>
                      <p:nvPr/>
                    </p:nvGrpSpPr>
                    <p:grpSpPr>
                      <a:xfrm>
                        <a:off x="1505369" y="5390438"/>
                        <a:ext cx="97032" cy="104039"/>
                        <a:chOff x="1286878" y="3925073"/>
                        <a:chExt cx="291844" cy="312918"/>
                      </a:xfrm>
                      <a:solidFill>
                        <a:srgbClr val="FFFFFF"/>
                      </a:solidFill>
                    </p:grpSpPr>
                    <p:sp>
                      <p:nvSpPr>
                        <p:cNvPr id="494" name="Diamond 493"/>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5" name="Diamond 494"/>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6" name="Diamond 495"/>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grpSp>
              <p:nvGrpSpPr>
                <p:cNvPr id="461" name="Group 460"/>
                <p:cNvGrpSpPr/>
                <p:nvPr/>
              </p:nvGrpSpPr>
              <p:grpSpPr>
                <a:xfrm>
                  <a:off x="6022975" y="4930775"/>
                  <a:ext cx="6292850" cy="790575"/>
                  <a:chOff x="6022975" y="4930775"/>
                  <a:chExt cx="6292850" cy="790575"/>
                </a:xfrm>
              </p:grpSpPr>
              <p:sp>
                <p:nvSpPr>
                  <p:cNvPr id="462" name="Rectangle 461"/>
                  <p:cNvSpPr/>
                  <p:nvPr/>
                </p:nvSpPr>
                <p:spPr bwMode="auto">
                  <a:xfrm>
                    <a:off x="6022975" y="4930775"/>
                    <a:ext cx="629285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Software defined networking</a:t>
                    </a:r>
                  </a:p>
                </p:txBody>
              </p:sp>
              <p:grpSp>
                <p:nvGrpSpPr>
                  <p:cNvPr id="463" name="Group 462"/>
                  <p:cNvGrpSpPr/>
                  <p:nvPr/>
                </p:nvGrpSpPr>
                <p:grpSpPr>
                  <a:xfrm>
                    <a:off x="6120092" y="5210907"/>
                    <a:ext cx="838654" cy="346518"/>
                    <a:chOff x="6120092" y="5210907"/>
                    <a:chExt cx="838654" cy="346518"/>
                  </a:xfrm>
                </p:grpSpPr>
                <p:sp>
                  <p:nvSpPr>
                    <p:cNvPr id="482" name="Rectangle 481"/>
                    <p:cNvSpPr/>
                    <p:nvPr/>
                  </p:nvSpPr>
                  <p:spPr bwMode="auto">
                    <a:xfrm>
                      <a:off x="6388100" y="5210907"/>
                      <a:ext cx="570646"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483" name="Picture 226"/>
                    <p:cNvPicPr>
                      <a:picLocks noChangeAspect="1"/>
                    </p:cNvPicPr>
                    <p:nvPr/>
                  </p:nvPicPr>
                  <p:blipFill>
                    <a:blip r:embed="rId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20092" y="5242269"/>
                      <a:ext cx="2682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4" name="Group 463"/>
                  <p:cNvGrpSpPr/>
                  <p:nvPr/>
                </p:nvGrpSpPr>
                <p:grpSpPr>
                  <a:xfrm>
                    <a:off x="8599909" y="5210661"/>
                    <a:ext cx="854686" cy="346764"/>
                    <a:chOff x="8608651" y="5210661"/>
                    <a:chExt cx="854686" cy="346764"/>
                  </a:xfrm>
                </p:grpSpPr>
                <p:sp>
                  <p:nvSpPr>
                    <p:cNvPr id="480" name="Rectangle 479"/>
                    <p:cNvSpPr/>
                    <p:nvPr/>
                  </p:nvSpPr>
                  <p:spPr bwMode="auto">
                    <a:xfrm>
                      <a:off x="8913208" y="5210661"/>
                      <a:ext cx="550129"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481" name="Picture 227"/>
                    <p:cNvPicPr>
                      <a:picLocks noChangeAspect="1"/>
                    </p:cNvPicPr>
                    <p:nvPr/>
                  </p:nvPicPr>
                  <p:blipFill>
                    <a:blip r:embed="rId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608651" y="5234771"/>
                      <a:ext cx="285077" cy="2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5" name="Group 464"/>
                  <p:cNvGrpSpPr/>
                  <p:nvPr/>
                </p:nvGrpSpPr>
                <p:grpSpPr>
                  <a:xfrm>
                    <a:off x="9499896" y="5210661"/>
                    <a:ext cx="856833" cy="346764"/>
                    <a:chOff x="9542661" y="5210661"/>
                    <a:chExt cx="856833" cy="346764"/>
                  </a:xfrm>
                </p:grpSpPr>
                <p:sp>
                  <p:nvSpPr>
                    <p:cNvPr id="478" name="Rectangle 477"/>
                    <p:cNvSpPr/>
                    <p:nvPr/>
                  </p:nvSpPr>
                  <p:spPr bwMode="auto">
                    <a:xfrm>
                      <a:off x="9773921" y="5210661"/>
                      <a:ext cx="625573"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479" name="Picture 88"/>
                    <p:cNvPicPr>
                      <a:picLocks noChangeAspect="1"/>
                    </p:cNvPicPr>
                    <p:nvPr/>
                  </p:nvPicPr>
                  <p:blipFill>
                    <a:blip r:embed="rId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542661" y="5271638"/>
                      <a:ext cx="2111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6" name="Group 465"/>
                  <p:cNvGrpSpPr/>
                  <p:nvPr/>
                </p:nvGrpSpPr>
                <p:grpSpPr>
                  <a:xfrm>
                    <a:off x="11270141" y="5210661"/>
                    <a:ext cx="985359" cy="346764"/>
                    <a:chOff x="11270141" y="5210661"/>
                    <a:chExt cx="985359" cy="346764"/>
                  </a:xfrm>
                </p:grpSpPr>
                <p:sp>
                  <p:nvSpPr>
                    <p:cNvPr id="476" name="Rectangle 475"/>
                    <p:cNvSpPr/>
                    <p:nvPr/>
                  </p:nvSpPr>
                  <p:spPr bwMode="auto">
                    <a:xfrm>
                      <a:off x="11524599" y="5210661"/>
                      <a:ext cx="730901"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Gateway</a:t>
                      </a:r>
                    </a:p>
                  </p:txBody>
                </p:sp>
                <p:sp>
                  <p:nvSpPr>
                    <p:cNvPr id="477" name="Freeform 476"/>
                    <p:cNvSpPr/>
                    <p:nvPr/>
                  </p:nvSpPr>
                  <p:spPr bwMode="auto">
                    <a:xfrm rot="2700000">
                      <a:off x="11270140" y="5281957"/>
                      <a:ext cx="188913" cy="188912"/>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67" name="Group 466"/>
                  <p:cNvGrpSpPr/>
                  <p:nvPr/>
                </p:nvGrpSpPr>
                <p:grpSpPr>
                  <a:xfrm>
                    <a:off x="7897520" y="5210661"/>
                    <a:ext cx="657088" cy="346764"/>
                    <a:chOff x="7872239" y="5210661"/>
                    <a:chExt cx="657088" cy="346764"/>
                  </a:xfrm>
                </p:grpSpPr>
                <p:sp>
                  <p:nvSpPr>
                    <p:cNvPr id="474" name="Rectangle 473"/>
                    <p:cNvSpPr/>
                    <p:nvPr/>
                  </p:nvSpPr>
                  <p:spPr bwMode="auto">
                    <a:xfrm>
                      <a:off x="8127646" y="5210661"/>
                      <a:ext cx="401681" cy="346764"/>
                    </a:xfrm>
                    <a:prstGeom prst="rect">
                      <a:avLst/>
                    </a:prstGeom>
                    <a:noFill/>
                    <a:ln w="6350" cap="flat" cmpd="sng" algn="ctr">
                      <a:noFill/>
                      <a:prstDash val="solid"/>
                      <a:miter lim="800000"/>
                      <a:headEnd type="none" w="med" len="med"/>
                      <a:tailEnd type="none" w="med" len="med"/>
                    </a:ln>
                    <a:effectLst/>
                  </p:spPr>
                  <p:txBody>
                    <a:bodyPr lIns="45720" tIns="45720" rIns="45720" bIns="45720" anchor="ctr" anchorCtr="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475" name="Picture 3"/>
                    <p:cNvPicPr>
                      <a:picLocks noChangeAspect="1"/>
                    </p:cNvPicPr>
                    <p:nvPr/>
                  </p:nvPicPr>
                  <p:blipFill>
                    <a:blip r:embed="rId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72239" y="5259380"/>
                      <a:ext cx="234066" cy="2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8" name="Group 467"/>
                  <p:cNvGrpSpPr/>
                  <p:nvPr/>
                </p:nvGrpSpPr>
                <p:grpSpPr>
                  <a:xfrm>
                    <a:off x="10402030" y="5210661"/>
                    <a:ext cx="822809" cy="346764"/>
                    <a:chOff x="10440820" y="5210661"/>
                    <a:chExt cx="822809" cy="346764"/>
                  </a:xfrm>
                </p:grpSpPr>
                <p:sp>
                  <p:nvSpPr>
                    <p:cNvPr id="472" name="Rectangle 471"/>
                    <p:cNvSpPr/>
                    <p:nvPr/>
                  </p:nvSpPr>
                  <p:spPr bwMode="auto">
                    <a:xfrm>
                      <a:off x="10673647" y="5210661"/>
                      <a:ext cx="589982"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VPN </a:t>
                      </a:r>
                      <a:b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pic>
                  <p:nvPicPr>
                    <p:cNvPr id="473" name="Picture 9"/>
                    <p:cNvPicPr>
                      <a:picLocks noChangeAspect="1"/>
                    </p:cNvPicPr>
                    <p:nvPr/>
                  </p:nvPicPr>
                  <p:blipFill>
                    <a:blip r:embed="rId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440820" y="5255763"/>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9" name="Group 468"/>
                  <p:cNvGrpSpPr/>
                  <p:nvPr/>
                </p:nvGrpSpPr>
                <p:grpSpPr>
                  <a:xfrm>
                    <a:off x="7004047" y="5210907"/>
                    <a:ext cx="848172" cy="346518"/>
                    <a:chOff x="7002727" y="5210907"/>
                    <a:chExt cx="848172" cy="346518"/>
                  </a:xfrm>
                </p:grpSpPr>
                <p:sp>
                  <p:nvSpPr>
                    <p:cNvPr id="470" name="Rectangle 469"/>
                    <p:cNvSpPr/>
                    <p:nvPr/>
                  </p:nvSpPr>
                  <p:spPr bwMode="auto">
                    <a:xfrm>
                      <a:off x="7265455" y="5210907"/>
                      <a:ext cx="585444"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471" name="Picture 11"/>
                    <p:cNvPicPr>
                      <a:picLocks noChangeAspect="1"/>
                    </p:cNvPicPr>
                    <p:nvPr/>
                  </p:nvPicPr>
                  <p:blipFill>
                    <a:blip r:embed="rId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02727" y="5257351"/>
                      <a:ext cx="239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84" name="Group 283"/>
              <p:cNvGrpSpPr/>
              <p:nvPr/>
            </p:nvGrpSpPr>
            <p:grpSpPr>
              <a:xfrm>
                <a:off x="112714" y="93574"/>
                <a:ext cx="12223383" cy="4364125"/>
                <a:chOff x="112714" y="93574"/>
                <a:chExt cx="12223383" cy="4364125"/>
              </a:xfrm>
            </p:grpSpPr>
            <p:grpSp>
              <p:nvGrpSpPr>
                <p:cNvPr id="285" name="Group 284"/>
                <p:cNvGrpSpPr/>
                <p:nvPr/>
              </p:nvGrpSpPr>
              <p:grpSpPr>
                <a:xfrm>
                  <a:off x="1972040" y="93575"/>
                  <a:ext cx="8602615" cy="4350857"/>
                  <a:chOff x="1972040" y="93575"/>
                  <a:chExt cx="8602615" cy="4350857"/>
                </a:xfrm>
              </p:grpSpPr>
              <p:sp>
                <p:nvSpPr>
                  <p:cNvPr id="342" name="Rectangle 341"/>
                  <p:cNvSpPr/>
                  <p:nvPr/>
                </p:nvSpPr>
                <p:spPr bwMode="auto">
                  <a:xfrm>
                    <a:off x="1972040" y="93575"/>
                    <a:ext cx="8602615" cy="4350857"/>
                  </a:xfrm>
                  <a:prstGeom prst="rect">
                    <a:avLst/>
                  </a:prstGeom>
                  <a:solidFill>
                    <a:srgbClr val="005695"/>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Platform services</a:t>
                    </a:r>
                  </a:p>
                </p:txBody>
              </p:sp>
              <p:grpSp>
                <p:nvGrpSpPr>
                  <p:cNvPr id="343" name="Group 342"/>
                  <p:cNvGrpSpPr/>
                  <p:nvPr/>
                </p:nvGrpSpPr>
                <p:grpSpPr>
                  <a:xfrm>
                    <a:off x="2087227" y="543029"/>
                    <a:ext cx="8372241" cy="3790160"/>
                    <a:chOff x="2082009" y="543029"/>
                    <a:chExt cx="8372241" cy="3790160"/>
                  </a:xfrm>
                </p:grpSpPr>
                <p:grpSp>
                  <p:nvGrpSpPr>
                    <p:cNvPr id="344" name="Group 343"/>
                    <p:cNvGrpSpPr/>
                    <p:nvPr/>
                  </p:nvGrpSpPr>
                  <p:grpSpPr>
                    <a:xfrm>
                      <a:off x="4343326" y="543029"/>
                      <a:ext cx="3736693" cy="1371600"/>
                      <a:chOff x="4336920" y="650979"/>
                      <a:chExt cx="3736693" cy="1371600"/>
                    </a:xfrm>
                  </p:grpSpPr>
                  <p:sp>
                    <p:nvSpPr>
                      <p:cNvPr id="439" name="Rectangle 438"/>
                      <p:cNvSpPr/>
                      <p:nvPr/>
                    </p:nvSpPr>
                    <p:spPr bwMode="auto">
                      <a:xfrm>
                        <a:off x="4336920" y="650979"/>
                        <a:ext cx="3736693"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and mobile</a:t>
                        </a:r>
                      </a:p>
                    </p:txBody>
                  </p:sp>
                  <p:grpSp>
                    <p:nvGrpSpPr>
                      <p:cNvPr id="440" name="Group 439"/>
                      <p:cNvGrpSpPr/>
                      <p:nvPr/>
                    </p:nvGrpSpPr>
                    <p:grpSpPr>
                      <a:xfrm>
                        <a:off x="4516491" y="1046498"/>
                        <a:ext cx="1003842" cy="300037"/>
                        <a:chOff x="4516491" y="987018"/>
                        <a:chExt cx="1003842" cy="300037"/>
                      </a:xfrm>
                    </p:grpSpPr>
                    <p:sp>
                      <p:nvSpPr>
                        <p:cNvPr id="456" name="TextBox 455"/>
                        <p:cNvSpPr txBox="1"/>
                        <p:nvPr/>
                      </p:nvSpPr>
                      <p:spPr bwMode="auto">
                        <a:xfrm>
                          <a:off x="4861521" y="987018"/>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Web </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7" name="Picture 151"/>
                        <p:cNvPicPr>
                          <a:picLocks noChangeAspect="1"/>
                        </p:cNvPicPr>
                        <p:nvPr/>
                      </p:nvPicPr>
                      <p:blipFill>
                        <a:blip r:embed="rId1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16491" y="993596"/>
                          <a:ext cx="286768" cy="2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1" name="Group 440"/>
                      <p:cNvGrpSpPr/>
                      <p:nvPr/>
                    </p:nvGrpSpPr>
                    <p:grpSpPr>
                      <a:xfrm>
                        <a:off x="4516491" y="1617114"/>
                        <a:ext cx="1003842" cy="291190"/>
                        <a:chOff x="4516491" y="1514601"/>
                        <a:chExt cx="1003842" cy="291190"/>
                      </a:xfrm>
                    </p:grpSpPr>
                    <p:sp>
                      <p:nvSpPr>
                        <p:cNvPr id="454" name="TextBox 453"/>
                        <p:cNvSpPr txBox="1"/>
                        <p:nvPr/>
                      </p:nvSpPr>
                      <p:spPr bwMode="auto">
                        <a:xfrm>
                          <a:off x="4861521" y="1530021"/>
                          <a:ext cx="658812" cy="26035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Mobile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5" name="Picture 153"/>
                        <p:cNvPicPr>
                          <a:picLocks noChangeAspect="1"/>
                        </p:cNvPicPr>
                        <p:nvPr/>
                      </p:nvPicPr>
                      <p:blipFill>
                        <a:blip r:embed="rId1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16491" y="1514601"/>
                          <a:ext cx="291075" cy="2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 name="Group 441"/>
                      <p:cNvGrpSpPr/>
                      <p:nvPr/>
                    </p:nvGrpSpPr>
                    <p:grpSpPr>
                      <a:xfrm>
                        <a:off x="6846369" y="1044910"/>
                        <a:ext cx="1017770" cy="301625"/>
                        <a:chOff x="6784198" y="987352"/>
                        <a:chExt cx="1017770" cy="301625"/>
                      </a:xfrm>
                    </p:grpSpPr>
                    <p:sp>
                      <p:nvSpPr>
                        <p:cNvPr id="452" name="TextBox 451"/>
                        <p:cNvSpPr txBox="1"/>
                        <p:nvPr/>
                      </p:nvSpPr>
                      <p:spPr bwMode="auto">
                        <a:xfrm>
                          <a:off x="7143156" y="98735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API</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management</a:t>
                          </a:r>
                        </a:p>
                      </p:txBody>
                    </p:sp>
                    <p:pic>
                      <p:nvPicPr>
                        <p:cNvPr id="453" name="Picture 155"/>
                        <p:cNvPicPr>
                          <a:picLocks noChangeAspect="1"/>
                        </p:cNvPicPr>
                        <p:nvPr/>
                      </p:nvPicPr>
                      <p:blipFill>
                        <a:blip r:embed="rId1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198" y="987819"/>
                          <a:ext cx="291528" cy="2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3" name="Group 442"/>
                      <p:cNvGrpSpPr/>
                      <p:nvPr/>
                    </p:nvGrpSpPr>
                    <p:grpSpPr>
                      <a:xfrm>
                        <a:off x="5673359" y="1051631"/>
                        <a:ext cx="1019983" cy="294904"/>
                        <a:chOff x="5648693" y="1000311"/>
                        <a:chExt cx="1019983" cy="294904"/>
                      </a:xfrm>
                    </p:grpSpPr>
                    <p:sp>
                      <p:nvSpPr>
                        <p:cNvPr id="450" name="TextBox 449"/>
                        <p:cNvSpPr txBox="1"/>
                        <p:nvPr/>
                      </p:nvSpPr>
                      <p:spPr bwMode="auto">
                        <a:xfrm>
                          <a:off x="6008276" y="1024727"/>
                          <a:ext cx="660400" cy="25717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API</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1" name="Picture 157"/>
                        <p:cNvPicPr>
                          <a:picLocks noChangeAspect="1"/>
                        </p:cNvPicPr>
                        <p:nvPr/>
                      </p:nvPicPr>
                      <p:blipFill>
                        <a:blip r:embed="rId1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48693" y="1000311"/>
                          <a:ext cx="294787" cy="2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 name="Group 443"/>
                      <p:cNvGrpSpPr/>
                      <p:nvPr/>
                    </p:nvGrpSpPr>
                    <p:grpSpPr>
                      <a:xfrm>
                        <a:off x="5673359" y="1617114"/>
                        <a:ext cx="1022642" cy="301625"/>
                        <a:chOff x="5646034" y="1516851"/>
                        <a:chExt cx="1022642" cy="301625"/>
                      </a:xfrm>
                    </p:grpSpPr>
                    <p:sp>
                      <p:nvSpPr>
                        <p:cNvPr id="448" name="TextBox 447"/>
                        <p:cNvSpPr txBox="1"/>
                        <p:nvPr/>
                      </p:nvSpPr>
                      <p:spPr bwMode="auto">
                        <a:xfrm>
                          <a:off x="6008276" y="151685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Logic</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49" name="Picture 159"/>
                        <p:cNvPicPr>
                          <a:picLocks noChangeAspect="1"/>
                        </p:cNvPicPr>
                        <p:nvPr/>
                      </p:nvPicPr>
                      <p:blipFill>
                        <a:blip r:embed="rId1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46034" y="1517893"/>
                          <a:ext cx="292406" cy="2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5" name="Group 444"/>
                      <p:cNvGrpSpPr/>
                      <p:nvPr/>
                    </p:nvGrpSpPr>
                    <p:grpSpPr>
                      <a:xfrm>
                        <a:off x="6846368" y="1617114"/>
                        <a:ext cx="1017771" cy="301625"/>
                        <a:chOff x="6784198" y="1512087"/>
                        <a:chExt cx="1017771" cy="301625"/>
                      </a:xfrm>
                    </p:grpSpPr>
                    <p:sp>
                      <p:nvSpPr>
                        <p:cNvPr id="446" name="TextBox 445"/>
                        <p:cNvSpPr txBox="1"/>
                        <p:nvPr/>
                      </p:nvSpPr>
                      <p:spPr bwMode="auto">
                        <a:xfrm>
                          <a:off x="7143156" y="1512087"/>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Notification</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hubs</a:t>
                          </a:r>
                        </a:p>
                      </p:txBody>
                    </p:sp>
                    <p:pic>
                      <p:nvPicPr>
                        <p:cNvPr id="447" name="Picture 161"/>
                        <p:cNvPicPr>
                          <a:picLocks noChangeAspect="1"/>
                        </p:cNvPicPr>
                        <p:nvPr/>
                      </p:nvPicPr>
                      <p:blipFill>
                        <a:blip r:embed="rId1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198" y="1519474"/>
                          <a:ext cx="289246" cy="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5" name="Group 344"/>
                    <p:cNvGrpSpPr/>
                    <p:nvPr/>
                  </p:nvGrpSpPr>
                  <p:grpSpPr>
                    <a:xfrm>
                      <a:off x="2082009" y="3493402"/>
                      <a:ext cx="2491556" cy="839787"/>
                      <a:chOff x="2082009" y="3607702"/>
                      <a:chExt cx="2491556" cy="839787"/>
                    </a:xfrm>
                  </p:grpSpPr>
                  <p:sp>
                    <p:nvSpPr>
                      <p:cNvPr id="431" name="Rectangle 430"/>
                      <p:cNvSpPr/>
                      <p:nvPr/>
                    </p:nvSpPr>
                    <p:spPr bwMode="auto">
                      <a:xfrm>
                        <a:off x="2082009" y="3607702"/>
                        <a:ext cx="2491556" cy="83978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Media and CDN</a:t>
                        </a:r>
                      </a:p>
                    </p:txBody>
                  </p:sp>
                  <p:grpSp>
                    <p:nvGrpSpPr>
                      <p:cNvPr id="432" name="Group 431"/>
                      <p:cNvGrpSpPr/>
                      <p:nvPr/>
                    </p:nvGrpSpPr>
                    <p:grpSpPr>
                      <a:xfrm>
                        <a:off x="2198592" y="4014101"/>
                        <a:ext cx="2079086" cy="300855"/>
                        <a:chOff x="2198592" y="4014101"/>
                        <a:chExt cx="2079086" cy="300855"/>
                      </a:xfrm>
                    </p:grpSpPr>
                    <p:grpSp>
                      <p:nvGrpSpPr>
                        <p:cNvPr id="433" name="Group 342"/>
                        <p:cNvGrpSpPr>
                          <a:grpSpLocks/>
                        </p:cNvGrpSpPr>
                        <p:nvPr/>
                      </p:nvGrpSpPr>
                      <p:grpSpPr bwMode="auto">
                        <a:xfrm>
                          <a:off x="3256056" y="4014101"/>
                          <a:ext cx="1021622" cy="300855"/>
                          <a:chOff x="3495416" y="3743131"/>
                          <a:chExt cx="1021282" cy="301105"/>
                        </a:xfrm>
                      </p:grpSpPr>
                      <p:sp>
                        <p:nvSpPr>
                          <p:cNvPr id="437" name="TextBox 162"/>
                          <p:cNvSpPr txBox="1">
                            <a:spLocks noChangeArrowheads="1"/>
                          </p:cNvSpPr>
                          <p:nvPr/>
                        </p:nvSpPr>
                        <p:spPr bwMode="auto">
                          <a:xfrm>
                            <a:off x="3857542" y="3743131"/>
                            <a:ext cx="659156" cy="301105"/>
                          </a:xfrm>
                          <a:prstGeom prst="rect">
                            <a:avLst/>
                          </a:prstGeom>
                          <a:noFill/>
                          <a:ln>
                            <a:noFill/>
                          </a:ln>
                          <a:extLst/>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altLang="en-US" sz="9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Content Delivery</a:t>
                            </a:r>
                            <a:br>
                              <a:rPr kumimoji="0" lang="en-US" altLang="en-US" sz="9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altLang="en-US" sz="9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Network (CDN)</a:t>
                            </a:r>
                          </a:p>
                        </p:txBody>
                      </p:sp>
                      <p:pic>
                        <p:nvPicPr>
                          <p:cNvPr id="438" name="Picture 163" descr="Content Delivery Network (CDN).png"/>
                          <p:cNvPicPr>
                            <a:picLocks noChangeAspect="1"/>
                          </p:cNvPicPr>
                          <p:nvPr/>
                        </p:nvPicPr>
                        <p:blipFill>
                          <a:blip r:embed="rId1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95416" y="3745605"/>
                            <a:ext cx="296167" cy="29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4" name="Group 341"/>
                        <p:cNvGrpSpPr>
                          <a:grpSpLocks/>
                        </p:cNvGrpSpPr>
                        <p:nvPr/>
                      </p:nvGrpSpPr>
                      <p:grpSpPr bwMode="auto">
                        <a:xfrm>
                          <a:off x="2198592" y="4014101"/>
                          <a:ext cx="1014521" cy="300036"/>
                          <a:chOff x="2682792" y="3748793"/>
                          <a:chExt cx="1014184" cy="300286"/>
                        </a:xfrm>
                      </p:grpSpPr>
                      <p:sp>
                        <p:nvSpPr>
                          <p:cNvPr id="435" name="TextBox 434"/>
                          <p:cNvSpPr txBox="1"/>
                          <p:nvPr/>
                        </p:nvSpPr>
                        <p:spPr>
                          <a:xfrm>
                            <a:off x="3038382" y="3748793"/>
                            <a:ext cx="658594" cy="300286"/>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Media</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436" name="Picture 165" descr="Media Services.png"/>
                          <p:cNvPicPr>
                            <a:picLocks noChangeAspect="1"/>
                          </p:cNvPicPr>
                          <p:nvPr/>
                        </p:nvPicPr>
                        <p:blipFill>
                          <a:blip r:embed="rId1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682792" y="3757863"/>
                            <a:ext cx="282134" cy="2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6" name="Group 345"/>
                    <p:cNvGrpSpPr/>
                    <p:nvPr/>
                  </p:nvGrpSpPr>
                  <p:grpSpPr>
                    <a:xfrm>
                      <a:off x="4695531" y="2024565"/>
                      <a:ext cx="2872932" cy="2304638"/>
                      <a:chOff x="4691833" y="2138865"/>
                      <a:chExt cx="2872932" cy="2304638"/>
                    </a:xfrm>
                  </p:grpSpPr>
                  <p:sp>
                    <p:nvSpPr>
                      <p:cNvPr id="411" name="Rectangle 410"/>
                      <p:cNvSpPr/>
                      <p:nvPr/>
                    </p:nvSpPr>
                    <p:spPr bwMode="auto">
                      <a:xfrm>
                        <a:off x="4691833" y="2138865"/>
                        <a:ext cx="2872932" cy="2304638"/>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Analytics and </a:t>
                        </a:r>
                        <a:r>
                          <a:rPr kumimoji="0" lang="en-US" sz="12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IoT</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12" name="Group 411"/>
                      <p:cNvGrpSpPr/>
                      <p:nvPr/>
                    </p:nvGrpSpPr>
                    <p:grpSpPr>
                      <a:xfrm>
                        <a:off x="4948498" y="2556851"/>
                        <a:ext cx="2361121" cy="1587740"/>
                        <a:chOff x="4805017" y="2556851"/>
                        <a:chExt cx="2361121" cy="1587740"/>
                      </a:xfrm>
                    </p:grpSpPr>
                    <p:grpSp>
                      <p:nvGrpSpPr>
                        <p:cNvPr id="413" name="Group 412"/>
                        <p:cNvGrpSpPr/>
                        <p:nvPr/>
                      </p:nvGrpSpPr>
                      <p:grpSpPr>
                        <a:xfrm>
                          <a:off x="4811883" y="2556851"/>
                          <a:ext cx="1046240" cy="337079"/>
                          <a:chOff x="4811883" y="2556851"/>
                          <a:chExt cx="1046240" cy="337079"/>
                        </a:xfrm>
                      </p:grpSpPr>
                      <p:sp>
                        <p:nvSpPr>
                          <p:cNvPr id="429" name="TextBox 428"/>
                          <p:cNvSpPr txBox="1"/>
                          <p:nvPr/>
                        </p:nvSpPr>
                        <p:spPr bwMode="auto">
                          <a:xfrm>
                            <a:off x="5199310" y="2574578"/>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HDInsight</a:t>
                            </a:r>
                            <a:endPar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430" name="Picture 181"/>
                          <p:cNvPicPr>
                            <a:picLocks noChangeAspect="1"/>
                          </p:cNvPicPr>
                          <p:nvPr/>
                        </p:nvPicPr>
                        <p:blipFill>
                          <a:blip r:embed="rId1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11883" y="2556851"/>
                            <a:ext cx="337162" cy="33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4" name="Group 413"/>
                        <p:cNvGrpSpPr/>
                        <p:nvPr/>
                      </p:nvGrpSpPr>
                      <p:grpSpPr>
                        <a:xfrm>
                          <a:off x="6162402" y="2574420"/>
                          <a:ext cx="1003736" cy="301625"/>
                          <a:chOff x="6162402" y="2574420"/>
                          <a:chExt cx="1003736" cy="301625"/>
                        </a:xfrm>
                      </p:grpSpPr>
                      <p:sp>
                        <p:nvSpPr>
                          <p:cNvPr id="427" name="TextBox 426"/>
                          <p:cNvSpPr txBox="1"/>
                          <p:nvPr/>
                        </p:nvSpPr>
                        <p:spPr bwMode="auto">
                          <a:xfrm>
                            <a:off x="6507325" y="25744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Machine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learning</a:t>
                            </a:r>
                          </a:p>
                        </p:txBody>
                      </p:sp>
                      <p:pic>
                        <p:nvPicPr>
                          <p:cNvPr id="428" name="Picture 183"/>
                          <p:cNvPicPr>
                            <a:picLocks noChangeAspect="1"/>
                          </p:cNvPicPr>
                          <p:nvPr/>
                        </p:nvPicPr>
                        <p:blipFill>
                          <a:blip r:embed="rId1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62402" y="2593257"/>
                            <a:ext cx="263720" cy="2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5" name="Group 414"/>
                        <p:cNvGrpSpPr/>
                        <p:nvPr/>
                      </p:nvGrpSpPr>
                      <p:grpSpPr>
                        <a:xfrm>
                          <a:off x="4805017" y="3834139"/>
                          <a:ext cx="1053105" cy="310452"/>
                          <a:chOff x="4805017" y="3834139"/>
                          <a:chExt cx="1053105" cy="310452"/>
                        </a:xfrm>
                      </p:grpSpPr>
                      <p:sp>
                        <p:nvSpPr>
                          <p:cNvPr id="425" name="TextBox 424"/>
                          <p:cNvSpPr txBox="1"/>
                          <p:nvPr/>
                        </p:nvSpPr>
                        <p:spPr bwMode="auto">
                          <a:xfrm>
                            <a:off x="5199310" y="3838553"/>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Stream</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analytics</a:t>
                            </a:r>
                          </a:p>
                        </p:txBody>
                      </p:sp>
                      <p:pic>
                        <p:nvPicPr>
                          <p:cNvPr id="426" name="Picture 185"/>
                          <p:cNvPicPr>
                            <a:picLocks noChangeAspect="1"/>
                          </p:cNvPicPr>
                          <p:nvPr/>
                        </p:nvPicPr>
                        <p:blipFill>
                          <a:blip r:embed="rId2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05017" y="3834139"/>
                            <a:ext cx="310529" cy="3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6" name="Group 415"/>
                        <p:cNvGrpSpPr/>
                        <p:nvPr/>
                      </p:nvGrpSpPr>
                      <p:grpSpPr>
                        <a:xfrm>
                          <a:off x="4809230" y="3192842"/>
                          <a:ext cx="1048893" cy="305501"/>
                          <a:chOff x="4809230" y="3192842"/>
                          <a:chExt cx="1048893" cy="305501"/>
                        </a:xfrm>
                      </p:grpSpPr>
                      <p:sp>
                        <p:nvSpPr>
                          <p:cNvPr id="423" name="TextBox 422"/>
                          <p:cNvSpPr txBox="1"/>
                          <p:nvPr/>
                        </p:nvSpPr>
                        <p:spPr bwMode="auto">
                          <a:xfrm>
                            <a:off x="5199310" y="3198305"/>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Data</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factory</a:t>
                            </a:r>
                          </a:p>
                        </p:txBody>
                      </p:sp>
                      <p:pic>
                        <p:nvPicPr>
                          <p:cNvPr id="424" name="Picture 187"/>
                          <p:cNvPicPr>
                            <a:picLocks noChangeAspect="1"/>
                          </p:cNvPicPr>
                          <p:nvPr/>
                        </p:nvPicPr>
                        <p:blipFill>
                          <a:blip r:embed="rId2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09230" y="3192842"/>
                            <a:ext cx="302103" cy="30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7" name="Group 416"/>
                        <p:cNvGrpSpPr/>
                        <p:nvPr/>
                      </p:nvGrpSpPr>
                      <p:grpSpPr>
                        <a:xfrm>
                          <a:off x="6159534" y="3198305"/>
                          <a:ext cx="1006604" cy="300037"/>
                          <a:chOff x="6159534" y="3198305"/>
                          <a:chExt cx="1006604" cy="300037"/>
                        </a:xfrm>
                      </p:grpSpPr>
                      <p:sp>
                        <p:nvSpPr>
                          <p:cNvPr id="421" name="TextBox 420"/>
                          <p:cNvSpPr txBox="1"/>
                          <p:nvPr/>
                        </p:nvSpPr>
                        <p:spPr bwMode="auto">
                          <a:xfrm>
                            <a:off x="6507325" y="3198305"/>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Event</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hubs</a:t>
                            </a:r>
                          </a:p>
                        </p:txBody>
                      </p:sp>
                      <p:pic>
                        <p:nvPicPr>
                          <p:cNvPr id="422" name="Picture 189"/>
                          <p:cNvPicPr>
                            <a:picLocks noChangeAspect="1"/>
                          </p:cNvPicPr>
                          <p:nvPr/>
                        </p:nvPicPr>
                        <p:blipFill>
                          <a:blip r:embed="rId2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59534" y="3200784"/>
                            <a:ext cx="283827" cy="2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8" name="Group 417"/>
                        <p:cNvGrpSpPr/>
                        <p:nvPr/>
                      </p:nvGrpSpPr>
                      <p:grpSpPr>
                        <a:xfrm>
                          <a:off x="6165936" y="3834755"/>
                          <a:ext cx="1000202" cy="296566"/>
                          <a:chOff x="6165936" y="3834755"/>
                          <a:chExt cx="1000202" cy="296566"/>
                        </a:xfrm>
                      </p:grpSpPr>
                      <p:sp>
                        <p:nvSpPr>
                          <p:cNvPr id="419" name="TextBox 418"/>
                          <p:cNvSpPr txBox="1"/>
                          <p:nvPr/>
                        </p:nvSpPr>
                        <p:spPr bwMode="auto">
                          <a:xfrm>
                            <a:off x="6507325" y="3853657"/>
                            <a:ext cx="658813" cy="25876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Mobile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engagement</a:t>
                            </a:r>
                          </a:p>
                        </p:txBody>
                      </p:sp>
                      <p:pic>
                        <p:nvPicPr>
                          <p:cNvPr id="420" name="Picture 191"/>
                          <p:cNvPicPr>
                            <a:picLocks noChangeAspect="1"/>
                          </p:cNvPicPr>
                          <p:nvPr/>
                        </p:nvPicPr>
                        <p:blipFill>
                          <a:blip r:embed="rId2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65936" y="3834755"/>
                            <a:ext cx="296639" cy="29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7" name="Group 346"/>
                    <p:cNvGrpSpPr/>
                    <p:nvPr/>
                  </p:nvGrpSpPr>
                  <p:grpSpPr>
                    <a:xfrm>
                      <a:off x="2082009" y="2024566"/>
                      <a:ext cx="2498759" cy="1352550"/>
                      <a:chOff x="2082009" y="2138866"/>
                      <a:chExt cx="2498759" cy="1352550"/>
                    </a:xfrm>
                  </p:grpSpPr>
                  <p:sp>
                    <p:nvSpPr>
                      <p:cNvPr id="397" name="Rectangle 396"/>
                      <p:cNvSpPr/>
                      <p:nvPr/>
                    </p:nvSpPr>
                    <p:spPr bwMode="auto">
                      <a:xfrm>
                        <a:off x="2082009" y="2138866"/>
                        <a:ext cx="2498759" cy="135255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Integration</a:t>
                        </a:r>
                      </a:p>
                    </p:txBody>
                  </p:sp>
                  <p:grpSp>
                    <p:nvGrpSpPr>
                      <p:cNvPr id="398" name="Group 397"/>
                      <p:cNvGrpSpPr/>
                      <p:nvPr/>
                    </p:nvGrpSpPr>
                    <p:grpSpPr>
                      <a:xfrm>
                        <a:off x="2198592" y="2559624"/>
                        <a:ext cx="2237004" cy="836418"/>
                        <a:chOff x="2198592" y="2559624"/>
                        <a:chExt cx="2237004" cy="836418"/>
                      </a:xfrm>
                    </p:grpSpPr>
                    <p:grpSp>
                      <p:nvGrpSpPr>
                        <p:cNvPr id="399" name="Group 398"/>
                        <p:cNvGrpSpPr/>
                        <p:nvPr/>
                      </p:nvGrpSpPr>
                      <p:grpSpPr>
                        <a:xfrm>
                          <a:off x="3513173" y="2559624"/>
                          <a:ext cx="922423" cy="301625"/>
                          <a:chOff x="3425188" y="2480831"/>
                          <a:chExt cx="922423" cy="301625"/>
                        </a:xfrm>
                      </p:grpSpPr>
                      <p:sp>
                        <p:nvSpPr>
                          <p:cNvPr id="409" name="TextBox 408"/>
                          <p:cNvSpPr txBox="1"/>
                          <p:nvPr/>
                        </p:nvSpPr>
                        <p:spPr bwMode="auto">
                          <a:xfrm>
                            <a:off x="3803029" y="2480831"/>
                            <a:ext cx="54458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Biztalk</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410" name="Picture 214" descr="BizTalk Services.png"/>
                          <p:cNvPicPr>
                            <a:picLocks noChangeAspect="1"/>
                          </p:cNvPicPr>
                          <p:nvPr/>
                        </p:nvPicPr>
                        <p:blipFill>
                          <a:blip r:embed="rId2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25188" y="2484570"/>
                            <a:ext cx="293830" cy="2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 name="Group 399"/>
                        <p:cNvGrpSpPr/>
                        <p:nvPr/>
                      </p:nvGrpSpPr>
                      <p:grpSpPr>
                        <a:xfrm>
                          <a:off x="2198592" y="3094417"/>
                          <a:ext cx="1020311" cy="301625"/>
                          <a:chOff x="2319949" y="3019151"/>
                          <a:chExt cx="1020311" cy="301625"/>
                        </a:xfrm>
                      </p:grpSpPr>
                      <p:sp>
                        <p:nvSpPr>
                          <p:cNvPr id="407" name="TextBox 406"/>
                          <p:cNvSpPr txBox="1"/>
                          <p:nvPr/>
                        </p:nvSpPr>
                        <p:spPr bwMode="auto">
                          <a:xfrm>
                            <a:off x="2681448" y="30191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Hybrid</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connections</a:t>
                            </a:r>
                          </a:p>
                        </p:txBody>
                      </p:sp>
                      <p:pic>
                        <p:nvPicPr>
                          <p:cNvPr id="408" name="Picture 216" descr="Hybrid Connections (BizTalk).png"/>
                          <p:cNvPicPr>
                            <a:picLocks noChangeAspect="1"/>
                          </p:cNvPicPr>
                          <p:nvPr/>
                        </p:nvPicPr>
                        <p:blipFill>
                          <a:blip r:embed="rId2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9949" y="3023735"/>
                            <a:ext cx="292141" cy="29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1" name="Group 400"/>
                        <p:cNvGrpSpPr/>
                        <p:nvPr/>
                      </p:nvGrpSpPr>
                      <p:grpSpPr>
                        <a:xfrm>
                          <a:off x="3521521" y="3094417"/>
                          <a:ext cx="869624" cy="301625"/>
                          <a:chOff x="3433536" y="3015624"/>
                          <a:chExt cx="869624" cy="301625"/>
                        </a:xfrm>
                      </p:grpSpPr>
                      <p:sp>
                        <p:nvSpPr>
                          <p:cNvPr id="405" name="TextBox 404"/>
                          <p:cNvSpPr txBox="1"/>
                          <p:nvPr/>
                        </p:nvSpPr>
                        <p:spPr bwMode="auto">
                          <a:xfrm>
                            <a:off x="3788740" y="3015624"/>
                            <a:ext cx="51442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bus</a:t>
                            </a:r>
                          </a:p>
                        </p:txBody>
                      </p:sp>
                      <p:pic>
                        <p:nvPicPr>
                          <p:cNvPr id="406" name="Picture 218" descr="Service Bus.png"/>
                          <p:cNvPicPr>
                            <a:picLocks noChangeAspect="1"/>
                          </p:cNvPicPr>
                          <p:nvPr/>
                        </p:nvPicPr>
                        <p:blipFill>
                          <a:blip r:embed="rId2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33536" y="3020078"/>
                            <a:ext cx="292402" cy="2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2" name="Group 401"/>
                        <p:cNvGrpSpPr/>
                        <p:nvPr/>
                      </p:nvGrpSpPr>
                      <p:grpSpPr>
                        <a:xfrm>
                          <a:off x="2198592" y="2560418"/>
                          <a:ext cx="1020559" cy="300037"/>
                          <a:chOff x="2319701" y="2482223"/>
                          <a:chExt cx="1020559" cy="300037"/>
                        </a:xfrm>
                      </p:grpSpPr>
                      <p:sp>
                        <p:nvSpPr>
                          <p:cNvPr id="403" name="TextBox 402"/>
                          <p:cNvSpPr txBox="1"/>
                          <p:nvPr/>
                        </p:nvSpPr>
                        <p:spPr bwMode="auto">
                          <a:xfrm>
                            <a:off x="2681448" y="2482223"/>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Storage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queues</a:t>
                            </a:r>
                          </a:p>
                        </p:txBody>
                      </p:sp>
                      <p:pic>
                        <p:nvPicPr>
                          <p:cNvPr id="404" name="Picture 220" descr="Storage queue.png"/>
                          <p:cNvPicPr>
                            <a:picLocks noChangeAspect="1"/>
                          </p:cNvPicPr>
                          <p:nvPr/>
                        </p:nvPicPr>
                        <p:blipFill>
                          <a:blip r:embed="rId2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9701" y="2485765"/>
                            <a:ext cx="292636" cy="29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8" name="Group 347"/>
                    <p:cNvGrpSpPr/>
                    <p:nvPr/>
                  </p:nvGrpSpPr>
                  <p:grpSpPr>
                    <a:xfrm>
                      <a:off x="7683226" y="2024565"/>
                      <a:ext cx="2771024" cy="2304637"/>
                      <a:chOff x="7683226" y="2138865"/>
                      <a:chExt cx="2771024" cy="2304637"/>
                    </a:xfrm>
                  </p:grpSpPr>
                  <p:sp>
                    <p:nvSpPr>
                      <p:cNvPr id="377" name="Rectangle 376"/>
                      <p:cNvSpPr/>
                      <p:nvPr/>
                    </p:nvSpPr>
                    <p:spPr bwMode="auto">
                      <a:xfrm>
                        <a:off x="7683226" y="2138865"/>
                        <a:ext cx="2771024" cy="230463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a:t>
                        </a:r>
                      </a:p>
                    </p:txBody>
                  </p:sp>
                  <p:grpSp>
                    <p:nvGrpSpPr>
                      <p:cNvPr id="378" name="Group 377"/>
                      <p:cNvGrpSpPr/>
                      <p:nvPr/>
                    </p:nvGrpSpPr>
                    <p:grpSpPr>
                      <a:xfrm>
                        <a:off x="7845950" y="2595968"/>
                        <a:ext cx="2445576" cy="1553509"/>
                        <a:chOff x="7799957" y="2595968"/>
                        <a:chExt cx="2445576" cy="1553509"/>
                      </a:xfrm>
                    </p:grpSpPr>
                    <p:grpSp>
                      <p:nvGrpSpPr>
                        <p:cNvPr id="379" name="Group 387"/>
                        <p:cNvGrpSpPr>
                          <a:grpSpLocks/>
                        </p:cNvGrpSpPr>
                        <p:nvPr/>
                      </p:nvGrpSpPr>
                      <p:grpSpPr bwMode="auto">
                        <a:xfrm>
                          <a:off x="7799957" y="2595969"/>
                          <a:ext cx="1016185" cy="301066"/>
                          <a:chOff x="8369631" y="3448242"/>
                          <a:chExt cx="1016411" cy="301033"/>
                        </a:xfrm>
                      </p:grpSpPr>
                      <p:sp>
                        <p:nvSpPr>
                          <p:cNvPr id="395" name="TextBox 394"/>
                          <p:cNvSpPr txBox="1"/>
                          <p:nvPr/>
                        </p:nvSpPr>
                        <p:spPr>
                          <a:xfrm>
                            <a:off x="8727084" y="3448242"/>
                            <a:ext cx="658958"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SQL</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Database</a:t>
                            </a:r>
                          </a:p>
                        </p:txBody>
                      </p:sp>
                      <p:pic>
                        <p:nvPicPr>
                          <p:cNvPr id="396" name="Picture 171"/>
                          <p:cNvPicPr>
                            <a:picLocks noChangeAspect="1"/>
                          </p:cNvPicPr>
                          <p:nvPr/>
                        </p:nvPicPr>
                        <p:blipFill>
                          <a:blip r:embed="rId2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69631" y="3452466"/>
                            <a:ext cx="296809" cy="29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 name="Group 389"/>
                        <p:cNvGrpSpPr>
                          <a:grpSpLocks/>
                        </p:cNvGrpSpPr>
                        <p:nvPr/>
                      </p:nvGrpSpPr>
                      <p:grpSpPr bwMode="auto">
                        <a:xfrm>
                          <a:off x="7803051" y="3832282"/>
                          <a:ext cx="1013093" cy="300038"/>
                          <a:chOff x="8372726" y="4684418"/>
                          <a:chExt cx="1013318" cy="300005"/>
                        </a:xfrm>
                      </p:grpSpPr>
                      <p:sp>
                        <p:nvSpPr>
                          <p:cNvPr id="393" name="TextBox 392"/>
                          <p:cNvSpPr txBox="1"/>
                          <p:nvPr/>
                        </p:nvSpPr>
                        <p:spPr>
                          <a:xfrm>
                            <a:off x="8727084" y="4684418"/>
                            <a:ext cx="658960"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DocumentDB</a:t>
                            </a:r>
                            <a:endPar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394" name="Picture 173"/>
                          <p:cNvPicPr>
                            <a:picLocks noChangeAspect="1"/>
                          </p:cNvPicPr>
                          <p:nvPr/>
                        </p:nvPicPr>
                        <p:blipFill>
                          <a:blip r:embed="rId2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72726" y="4693804"/>
                            <a:ext cx="290620" cy="29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1" name="Group 390"/>
                        <p:cNvGrpSpPr>
                          <a:grpSpLocks/>
                        </p:cNvGrpSpPr>
                        <p:nvPr/>
                      </p:nvGrpSpPr>
                      <p:grpSpPr bwMode="auto">
                        <a:xfrm>
                          <a:off x="7803720" y="3204660"/>
                          <a:ext cx="1012423" cy="309349"/>
                          <a:chOff x="8373395" y="4056866"/>
                          <a:chExt cx="1012648" cy="309315"/>
                        </a:xfrm>
                      </p:grpSpPr>
                      <p:sp>
                        <p:nvSpPr>
                          <p:cNvPr id="391" name="TextBox 390"/>
                          <p:cNvSpPr txBox="1"/>
                          <p:nvPr/>
                        </p:nvSpPr>
                        <p:spPr>
                          <a:xfrm>
                            <a:off x="8727084" y="4056866"/>
                            <a:ext cx="658959"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Redis</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cache</a:t>
                            </a:r>
                          </a:p>
                        </p:txBody>
                      </p:sp>
                      <p:pic>
                        <p:nvPicPr>
                          <p:cNvPr id="392" name="Picture 175"/>
                          <p:cNvPicPr>
                            <a:picLocks noChangeAspect="1"/>
                          </p:cNvPicPr>
                          <p:nvPr/>
                        </p:nvPicPr>
                        <p:blipFill>
                          <a:blip r:embed="rId3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73395" y="4076899"/>
                            <a:ext cx="289282" cy="28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2" name="Group 391"/>
                        <p:cNvGrpSpPr>
                          <a:grpSpLocks/>
                        </p:cNvGrpSpPr>
                        <p:nvPr/>
                      </p:nvGrpSpPr>
                      <p:grpSpPr bwMode="auto">
                        <a:xfrm>
                          <a:off x="9163663" y="3193851"/>
                          <a:ext cx="1081869" cy="331906"/>
                          <a:chOff x="9733640" y="4046058"/>
                          <a:chExt cx="1082109" cy="331869"/>
                        </a:xfrm>
                      </p:grpSpPr>
                      <p:sp>
                        <p:nvSpPr>
                          <p:cNvPr id="389" name="TextBox 388"/>
                          <p:cNvSpPr txBox="1"/>
                          <p:nvPr/>
                        </p:nvSpPr>
                        <p:spPr>
                          <a:xfrm>
                            <a:off x="10156790" y="4061991"/>
                            <a:ext cx="658959" cy="30000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Search</a:t>
                            </a:r>
                          </a:p>
                        </p:txBody>
                      </p:sp>
                      <p:pic>
                        <p:nvPicPr>
                          <p:cNvPr id="390" name="Picture 177"/>
                          <p:cNvPicPr>
                            <a:picLocks noChangeAspect="1"/>
                          </p:cNvPicPr>
                          <p:nvPr/>
                        </p:nvPicPr>
                        <p:blipFill>
                          <a:blip r:embed="rId3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733640" y="4046058"/>
                            <a:ext cx="331871" cy="3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3" name="Group 392"/>
                        <p:cNvGrpSpPr>
                          <a:grpSpLocks/>
                        </p:cNvGrpSpPr>
                        <p:nvPr/>
                      </p:nvGrpSpPr>
                      <p:grpSpPr bwMode="auto">
                        <a:xfrm>
                          <a:off x="9193207" y="3828827"/>
                          <a:ext cx="1052326" cy="320650"/>
                          <a:chOff x="9763191" y="4680964"/>
                          <a:chExt cx="1052560" cy="320615"/>
                        </a:xfrm>
                      </p:grpSpPr>
                      <p:sp>
                        <p:nvSpPr>
                          <p:cNvPr id="387" name="TextBox 386"/>
                          <p:cNvSpPr txBox="1"/>
                          <p:nvPr/>
                        </p:nvSpPr>
                        <p:spPr>
                          <a:xfrm>
                            <a:off x="10156791" y="4693638"/>
                            <a:ext cx="658960"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Tables</a:t>
                            </a:r>
                          </a:p>
                        </p:txBody>
                      </p:sp>
                      <p:pic>
                        <p:nvPicPr>
                          <p:cNvPr id="388" name="Picture 179" descr="Storage table.png"/>
                          <p:cNvPicPr>
                            <a:picLocks noChangeAspect="1"/>
                          </p:cNvPicPr>
                          <p:nvPr/>
                        </p:nvPicPr>
                        <p:blipFill>
                          <a:blip r:embed="rId3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763191" y="4680964"/>
                            <a:ext cx="320616" cy="32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4" name="Group 388"/>
                        <p:cNvGrpSpPr>
                          <a:grpSpLocks/>
                        </p:cNvGrpSpPr>
                        <p:nvPr/>
                      </p:nvGrpSpPr>
                      <p:grpSpPr bwMode="auto">
                        <a:xfrm>
                          <a:off x="9193207" y="2595968"/>
                          <a:ext cx="790386" cy="325437"/>
                          <a:chOff x="9763191" y="3448241"/>
                          <a:chExt cx="790562" cy="325401"/>
                        </a:xfrm>
                      </p:grpSpPr>
                      <p:pic>
                        <p:nvPicPr>
                          <p:cNvPr id="385" name="Picture 1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9763191" y="3452465"/>
                            <a:ext cx="320616" cy="29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 name="TextBox 385"/>
                          <p:cNvSpPr txBox="1"/>
                          <p:nvPr/>
                        </p:nvSpPr>
                        <p:spPr>
                          <a:xfrm>
                            <a:off x="10156790" y="3448241"/>
                            <a:ext cx="396963" cy="325401"/>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SQL data</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warehouse</a:t>
                            </a:r>
                          </a:p>
                        </p:txBody>
                      </p:sp>
                    </p:grpSp>
                  </p:grpSp>
                </p:grpSp>
                <p:grpSp>
                  <p:nvGrpSpPr>
                    <p:cNvPr id="349" name="Group 348"/>
                    <p:cNvGrpSpPr/>
                    <p:nvPr/>
                  </p:nvGrpSpPr>
                  <p:grpSpPr>
                    <a:xfrm>
                      <a:off x="2082009" y="543029"/>
                      <a:ext cx="2144942" cy="1371600"/>
                      <a:chOff x="2082009" y="650979"/>
                      <a:chExt cx="2144942" cy="1371600"/>
                    </a:xfrm>
                  </p:grpSpPr>
                  <p:sp>
                    <p:nvSpPr>
                      <p:cNvPr id="364" name="Rectangle 363"/>
                      <p:cNvSpPr/>
                      <p:nvPr/>
                    </p:nvSpPr>
                    <p:spPr bwMode="auto">
                      <a:xfrm>
                        <a:off x="2082009" y="650979"/>
                        <a:ext cx="2144942"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Compute</a:t>
                        </a:r>
                      </a:p>
                    </p:txBody>
                  </p:sp>
                  <p:grpSp>
                    <p:nvGrpSpPr>
                      <p:cNvPr id="365" name="Group 364"/>
                      <p:cNvGrpSpPr/>
                      <p:nvPr/>
                    </p:nvGrpSpPr>
                    <p:grpSpPr>
                      <a:xfrm>
                        <a:off x="2209151" y="1044910"/>
                        <a:ext cx="889842" cy="301625"/>
                        <a:chOff x="2315921" y="978921"/>
                        <a:chExt cx="889842" cy="301625"/>
                      </a:xfrm>
                    </p:grpSpPr>
                    <p:sp>
                      <p:nvSpPr>
                        <p:cNvPr id="375" name="TextBox 374"/>
                        <p:cNvSpPr txBox="1"/>
                        <p:nvPr/>
                      </p:nvSpPr>
                      <p:spPr bwMode="auto">
                        <a:xfrm>
                          <a:off x="2678517" y="978921"/>
                          <a:ext cx="527246"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Cloud</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376" name="Picture 145"/>
                        <p:cNvPicPr>
                          <a:picLocks noChangeAspect="1"/>
                        </p:cNvPicPr>
                        <p:nvPr/>
                      </p:nvPicPr>
                      <p:blipFill>
                        <a:blip r:embed="rId3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5921" y="984779"/>
                          <a:ext cx="289808" cy="28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6" name="Group 365"/>
                      <p:cNvGrpSpPr/>
                      <p:nvPr/>
                    </p:nvGrpSpPr>
                    <p:grpSpPr>
                      <a:xfrm>
                        <a:off x="2209151" y="1617332"/>
                        <a:ext cx="751241" cy="303647"/>
                        <a:chOff x="2355344" y="1558000"/>
                        <a:chExt cx="751241" cy="303647"/>
                      </a:xfrm>
                    </p:grpSpPr>
                    <p:sp>
                      <p:nvSpPr>
                        <p:cNvPr id="373" name="TextBox 372"/>
                        <p:cNvSpPr txBox="1"/>
                        <p:nvPr/>
                      </p:nvSpPr>
                      <p:spPr bwMode="auto">
                        <a:xfrm>
                          <a:off x="2722967" y="1559012"/>
                          <a:ext cx="383618" cy="3016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Batch</a:t>
                          </a:r>
                        </a:p>
                      </p:txBody>
                    </p:sp>
                    <p:pic>
                      <p:nvPicPr>
                        <p:cNvPr id="374" name="Picture 147"/>
                        <p:cNvPicPr>
                          <a:picLocks noChangeAspect="1"/>
                        </p:cNvPicPr>
                        <p:nvPr/>
                      </p:nvPicPr>
                      <p:blipFill>
                        <a:blip r:embed="rId3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55344" y="1558000"/>
                          <a:ext cx="303542" cy="3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7" name="Group 366"/>
                      <p:cNvGrpSpPr/>
                      <p:nvPr/>
                    </p:nvGrpSpPr>
                    <p:grpSpPr>
                      <a:xfrm>
                        <a:off x="3226725" y="1617332"/>
                        <a:ext cx="865731" cy="301625"/>
                        <a:chOff x="3193533" y="1551343"/>
                        <a:chExt cx="865731" cy="301625"/>
                      </a:xfrm>
                    </p:grpSpPr>
                    <p:sp>
                      <p:nvSpPr>
                        <p:cNvPr id="371" name="TextBox 370"/>
                        <p:cNvSpPr txBox="1"/>
                        <p:nvPr/>
                      </p:nvSpPr>
                      <p:spPr bwMode="auto">
                        <a:xfrm>
                          <a:off x="3554337" y="1551343"/>
                          <a:ext cx="504927"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Remote </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a:t>
                          </a:r>
                        </a:p>
                      </p:txBody>
                    </p:sp>
                    <p:pic>
                      <p:nvPicPr>
                        <p:cNvPr id="372" name="Picture 149"/>
                        <p:cNvPicPr>
                          <a:picLocks noChangeAspect="1"/>
                        </p:cNvPicPr>
                        <p:nvPr/>
                      </p:nvPicPr>
                      <p:blipFill>
                        <a:blip r:embed="rId3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93533" y="1556274"/>
                          <a:ext cx="291661" cy="2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 name="Group 367"/>
                      <p:cNvGrpSpPr/>
                      <p:nvPr/>
                    </p:nvGrpSpPr>
                    <p:grpSpPr>
                      <a:xfrm>
                        <a:off x="3226725" y="1046498"/>
                        <a:ext cx="873084" cy="300037"/>
                        <a:chOff x="3380111" y="980440"/>
                        <a:chExt cx="873084" cy="300037"/>
                      </a:xfrm>
                    </p:grpSpPr>
                    <p:sp>
                      <p:nvSpPr>
                        <p:cNvPr id="369" name="TextBox 368"/>
                        <p:cNvSpPr txBox="1"/>
                        <p:nvPr/>
                      </p:nvSpPr>
                      <p:spPr bwMode="auto">
                        <a:xfrm>
                          <a:off x="3723011" y="980440"/>
                          <a:ext cx="530184"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fabric</a:t>
                          </a:r>
                        </a:p>
                      </p:txBody>
                    </p:sp>
                    <p:sp>
                      <p:nvSpPr>
                        <p:cNvPr id="370" name="Freeform 369"/>
                        <p:cNvSpPr/>
                        <p:nvPr/>
                      </p:nvSpPr>
                      <p:spPr bwMode="auto">
                        <a:xfrm>
                          <a:off x="3380111" y="993933"/>
                          <a:ext cx="282575" cy="273050"/>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350" name="Group 349"/>
                    <p:cNvGrpSpPr/>
                    <p:nvPr/>
                  </p:nvGrpSpPr>
                  <p:grpSpPr>
                    <a:xfrm>
                      <a:off x="8203323" y="543029"/>
                      <a:ext cx="2250927" cy="1371600"/>
                      <a:chOff x="8203323" y="650979"/>
                      <a:chExt cx="2250927" cy="1371600"/>
                    </a:xfrm>
                  </p:grpSpPr>
                  <p:sp>
                    <p:nvSpPr>
                      <p:cNvPr id="351" name="Rectangle 350"/>
                      <p:cNvSpPr/>
                      <p:nvPr/>
                    </p:nvSpPr>
                    <p:spPr bwMode="auto">
                      <a:xfrm>
                        <a:off x="8203323" y="650979"/>
                        <a:ext cx="2250927"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Developer services</a:t>
                        </a:r>
                      </a:p>
                    </p:txBody>
                  </p:sp>
                  <p:grpSp>
                    <p:nvGrpSpPr>
                      <p:cNvPr id="352" name="Group 351"/>
                      <p:cNvGrpSpPr/>
                      <p:nvPr/>
                    </p:nvGrpSpPr>
                    <p:grpSpPr>
                      <a:xfrm>
                        <a:off x="8316462" y="1050815"/>
                        <a:ext cx="1048050" cy="290595"/>
                        <a:chOff x="8316462" y="1050815"/>
                        <a:chExt cx="1048050" cy="290595"/>
                      </a:xfrm>
                    </p:grpSpPr>
                    <p:sp>
                      <p:nvSpPr>
                        <p:cNvPr id="362" name="TextBox 361"/>
                        <p:cNvSpPr txBox="1"/>
                        <p:nvPr/>
                      </p:nvSpPr>
                      <p:spPr bwMode="auto">
                        <a:xfrm>
                          <a:off x="8694587" y="1065786"/>
                          <a:ext cx="669925" cy="2508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Visual </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Studio</a:t>
                          </a:r>
                        </a:p>
                      </p:txBody>
                    </p:sp>
                    <p:pic>
                      <p:nvPicPr>
                        <p:cNvPr id="363" name="Picture 167" descr="Visual Studio Online.png"/>
                        <p:cNvPicPr>
                          <a:picLocks noChangeAspect="1"/>
                        </p:cNvPicPr>
                        <p:nvPr/>
                      </p:nvPicPr>
                      <p:blipFill>
                        <a:blip r:embed="rId3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16462" y="1050815"/>
                          <a:ext cx="290580" cy="2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3" name="Group 352"/>
                      <p:cNvGrpSpPr/>
                      <p:nvPr/>
                    </p:nvGrpSpPr>
                    <p:grpSpPr>
                      <a:xfrm>
                        <a:off x="9413978" y="1606382"/>
                        <a:ext cx="957567" cy="312845"/>
                        <a:chOff x="9413978" y="1606382"/>
                        <a:chExt cx="957567" cy="312845"/>
                      </a:xfrm>
                    </p:grpSpPr>
                    <p:sp>
                      <p:nvSpPr>
                        <p:cNvPr id="360" name="TextBox 359"/>
                        <p:cNvSpPr txBox="1"/>
                        <p:nvPr/>
                      </p:nvSpPr>
                      <p:spPr bwMode="auto">
                        <a:xfrm>
                          <a:off x="9712733" y="161760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Application</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insights</a:t>
                          </a:r>
                        </a:p>
                      </p:txBody>
                    </p:sp>
                    <p:pic>
                      <p:nvPicPr>
                        <p:cNvPr id="361" name="Picture 169" descr="Application Insights.png"/>
                        <p:cNvPicPr>
                          <a:picLocks noChangeAspect="1"/>
                        </p:cNvPicPr>
                        <p:nvPr/>
                      </p:nvPicPr>
                      <p:blipFill>
                        <a:blip r:embed="rId3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13978" y="1606382"/>
                          <a:ext cx="292365" cy="29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4" name="Group 353"/>
                      <p:cNvGrpSpPr/>
                      <p:nvPr/>
                    </p:nvGrpSpPr>
                    <p:grpSpPr>
                      <a:xfrm>
                        <a:off x="9408787" y="1025699"/>
                        <a:ext cx="875200" cy="302765"/>
                        <a:chOff x="9408787" y="1025699"/>
                        <a:chExt cx="875200" cy="302765"/>
                      </a:xfrm>
                    </p:grpSpPr>
                    <p:pic>
                      <p:nvPicPr>
                        <p:cNvPr id="358" name="Picture 272"/>
                        <p:cNvPicPr>
                          <a:picLocks noChangeAspect="1"/>
                        </p:cNvPicPr>
                        <p:nvPr/>
                      </p:nvPicPr>
                      <p:blipFill>
                        <a:blip r:embed="rId3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08787" y="1025699"/>
                          <a:ext cx="302749" cy="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 name="TextBox 358"/>
                        <p:cNvSpPr txBox="1"/>
                        <p:nvPr/>
                      </p:nvSpPr>
                      <p:spPr bwMode="auto">
                        <a:xfrm>
                          <a:off x="9742651" y="1059753"/>
                          <a:ext cx="541336" cy="2492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Azure SDK</a:t>
                          </a:r>
                        </a:p>
                      </p:txBody>
                    </p:sp>
                  </p:grpSp>
                  <p:grpSp>
                    <p:nvGrpSpPr>
                      <p:cNvPr id="355" name="Group 354"/>
                      <p:cNvGrpSpPr/>
                      <p:nvPr/>
                    </p:nvGrpSpPr>
                    <p:grpSpPr>
                      <a:xfrm>
                        <a:off x="8316496" y="1621631"/>
                        <a:ext cx="1048016" cy="280129"/>
                        <a:chOff x="8316496" y="1621631"/>
                        <a:chExt cx="1048016" cy="280129"/>
                      </a:xfrm>
                    </p:grpSpPr>
                    <p:sp>
                      <p:nvSpPr>
                        <p:cNvPr id="356" name="TextBox 355"/>
                        <p:cNvSpPr txBox="1"/>
                        <p:nvPr/>
                      </p:nvSpPr>
                      <p:spPr bwMode="auto">
                        <a:xfrm>
                          <a:off x="8704112" y="1650936"/>
                          <a:ext cx="660400" cy="2508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Team </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project</a:t>
                          </a:r>
                        </a:p>
                      </p:txBody>
                    </p:sp>
                    <p:sp>
                      <p:nvSpPr>
                        <p:cNvPr id="357" name="Freeform 356"/>
                        <p:cNvSpPr/>
                        <p:nvPr/>
                      </p:nvSpPr>
                      <p:spPr bwMode="auto">
                        <a:xfrm>
                          <a:off x="8316496" y="1621631"/>
                          <a:ext cx="290512" cy="249237"/>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grpSp>
              <p:nvGrpSpPr>
                <p:cNvPr id="286" name="Group 285"/>
                <p:cNvGrpSpPr/>
                <p:nvPr/>
              </p:nvGrpSpPr>
              <p:grpSpPr>
                <a:xfrm>
                  <a:off x="112714" y="93574"/>
                  <a:ext cx="1737360" cy="4350857"/>
                  <a:chOff x="112714" y="107949"/>
                  <a:chExt cx="1737360" cy="4350857"/>
                </a:xfrm>
              </p:grpSpPr>
              <p:sp>
                <p:nvSpPr>
                  <p:cNvPr id="319" name="Rectangle 318"/>
                  <p:cNvSpPr/>
                  <p:nvPr/>
                </p:nvSpPr>
                <p:spPr bwMode="auto">
                  <a:xfrm>
                    <a:off x="112714" y="107949"/>
                    <a:ext cx="1737360" cy="4350857"/>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Security and management</a:t>
                    </a:r>
                  </a:p>
                </p:txBody>
              </p:sp>
              <p:grpSp>
                <p:nvGrpSpPr>
                  <p:cNvPr id="320" name="Group 319"/>
                  <p:cNvGrpSpPr/>
                  <p:nvPr/>
                </p:nvGrpSpPr>
                <p:grpSpPr>
                  <a:xfrm>
                    <a:off x="345049" y="762503"/>
                    <a:ext cx="1458716" cy="3407053"/>
                    <a:chOff x="345049" y="762503"/>
                    <a:chExt cx="1458716" cy="3407053"/>
                  </a:xfrm>
                </p:grpSpPr>
                <p:grpSp>
                  <p:nvGrpSpPr>
                    <p:cNvPr id="321" name="Group 320"/>
                    <p:cNvGrpSpPr/>
                    <p:nvPr/>
                  </p:nvGrpSpPr>
                  <p:grpSpPr>
                    <a:xfrm>
                      <a:off x="368069" y="1266719"/>
                      <a:ext cx="1027708" cy="303213"/>
                      <a:chOff x="368069" y="1313314"/>
                      <a:chExt cx="1027708" cy="303213"/>
                    </a:xfrm>
                  </p:grpSpPr>
                  <p:sp>
                    <p:nvSpPr>
                      <p:cNvPr id="340" name="TextBox 339"/>
                      <p:cNvSpPr txBox="1"/>
                      <p:nvPr/>
                    </p:nvSpPr>
                    <p:spPr bwMode="auto">
                      <a:xfrm>
                        <a:off x="736963" y="1314902"/>
                        <a:ext cx="658814"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Active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Directory</a:t>
                        </a:r>
                      </a:p>
                    </p:txBody>
                  </p:sp>
                  <p:pic>
                    <p:nvPicPr>
                      <p:cNvPr id="341" name="Picture 193" descr="Azure Active Directory.png"/>
                      <p:cNvPicPr>
                        <a:picLocks noChangeAspect="1"/>
                      </p:cNvPicPr>
                      <p:nvPr/>
                    </p:nvPicPr>
                    <p:blipFill>
                      <a:blip r:embed="rId4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1313314"/>
                        <a:ext cx="298175" cy="2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2" name="Group 321"/>
                    <p:cNvGrpSpPr/>
                    <p:nvPr/>
                  </p:nvGrpSpPr>
                  <p:grpSpPr>
                    <a:xfrm>
                      <a:off x="391710" y="1788232"/>
                      <a:ext cx="1004066" cy="301625"/>
                      <a:chOff x="391710" y="1847920"/>
                      <a:chExt cx="1004066" cy="301625"/>
                    </a:xfrm>
                  </p:grpSpPr>
                  <p:sp>
                    <p:nvSpPr>
                      <p:cNvPr id="338" name="TextBox 337"/>
                      <p:cNvSpPr txBox="1"/>
                      <p:nvPr/>
                    </p:nvSpPr>
                    <p:spPr bwMode="auto">
                      <a:xfrm>
                        <a:off x="736963" y="18479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Multi-factor</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Authentication</a:t>
                        </a:r>
                      </a:p>
                    </p:txBody>
                  </p:sp>
                  <p:pic>
                    <p:nvPicPr>
                      <p:cNvPr id="339" name="Picture 195" descr="Multi-Factor Authentication.png"/>
                      <p:cNvPicPr>
                        <a:picLocks noChangeAspect="1"/>
                      </p:cNvPicPr>
                      <p:nvPr/>
                    </p:nvPicPr>
                    <p:blipFill>
                      <a:blip r:embed="rId4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1710" y="1854270"/>
                        <a:ext cx="288064" cy="28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322"/>
                    <p:cNvGrpSpPr/>
                    <p:nvPr/>
                  </p:nvGrpSpPr>
                  <p:grpSpPr>
                    <a:xfrm>
                      <a:off x="368069" y="2308157"/>
                      <a:ext cx="1027706" cy="301625"/>
                      <a:chOff x="368069" y="2341251"/>
                      <a:chExt cx="1027706" cy="301625"/>
                    </a:xfrm>
                  </p:grpSpPr>
                  <p:sp>
                    <p:nvSpPr>
                      <p:cNvPr id="336" name="TextBox 335"/>
                      <p:cNvSpPr txBox="1"/>
                      <p:nvPr/>
                    </p:nvSpPr>
                    <p:spPr bwMode="auto">
                      <a:xfrm>
                        <a:off x="736963" y="23412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Automation</a:t>
                        </a:r>
                      </a:p>
                    </p:txBody>
                  </p:sp>
                  <p:pic>
                    <p:nvPicPr>
                      <p:cNvPr id="337" name="Picture 198" descr="Azure automation.png"/>
                      <p:cNvPicPr>
                        <a:picLocks noChangeAspect="1"/>
                      </p:cNvPicPr>
                      <p:nvPr/>
                    </p:nvPicPr>
                    <p:blipFill>
                      <a:blip r:embed="rId4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2347601"/>
                        <a:ext cx="289482" cy="2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4" name="Group 323"/>
                    <p:cNvGrpSpPr/>
                    <p:nvPr/>
                  </p:nvGrpSpPr>
                  <p:grpSpPr>
                    <a:xfrm>
                      <a:off x="368069" y="762503"/>
                      <a:ext cx="1027707" cy="285916"/>
                      <a:chOff x="368069" y="762503"/>
                      <a:chExt cx="1027707" cy="285916"/>
                    </a:xfrm>
                  </p:grpSpPr>
                  <p:sp>
                    <p:nvSpPr>
                      <p:cNvPr id="334" name="TextBox 333"/>
                      <p:cNvSpPr txBox="1"/>
                      <p:nvPr/>
                    </p:nvSpPr>
                    <p:spPr bwMode="auto">
                      <a:xfrm>
                        <a:off x="736963" y="789031"/>
                        <a:ext cx="658813" cy="232860"/>
                      </a:xfrm>
                      <a:prstGeom prst="rect">
                        <a:avLst/>
                      </a:prstGeom>
                      <a:noFill/>
                      <a:ln>
                        <a:noFill/>
                      </a:ln>
                    </p:spPr>
                    <p:txBody>
                      <a:bodyPr wrap="none" lIns="0" tIns="27971" rIns="0" bIns="0" anchor="ctr" anchorCtr="0"/>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ea typeface="Arial Unicode MS" panose="020B0604020202020204" pitchFamily="34" charset="-128"/>
                            <a:cs typeface="Segoe UI Light" panose="020B0502040204020203" pitchFamily="34" charset="0"/>
                          </a:rPr>
                          <a:t>Portal</a:t>
                        </a:r>
                      </a:p>
                    </p:txBody>
                  </p:sp>
                  <p:pic>
                    <p:nvPicPr>
                      <p:cNvPr id="335" name="Picture 200" descr="Azure subscription.png"/>
                      <p:cNvPicPr>
                        <a:picLocks noChangeAspect="1"/>
                      </p:cNvPicPr>
                      <p:nvPr/>
                    </p:nvPicPr>
                    <p:blipFill>
                      <a:blip r:embed="rId4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762503"/>
                        <a:ext cx="286234" cy="28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5" name="Group 324"/>
                    <p:cNvGrpSpPr/>
                    <p:nvPr/>
                  </p:nvGrpSpPr>
                  <p:grpSpPr>
                    <a:xfrm>
                      <a:off x="368069" y="2828082"/>
                      <a:ext cx="1027707" cy="301625"/>
                      <a:chOff x="368069" y="2835216"/>
                      <a:chExt cx="1027707" cy="301625"/>
                    </a:xfrm>
                  </p:grpSpPr>
                  <p:sp>
                    <p:nvSpPr>
                      <p:cNvPr id="332" name="TextBox 331"/>
                      <p:cNvSpPr txBox="1"/>
                      <p:nvPr/>
                    </p:nvSpPr>
                    <p:spPr bwMode="auto">
                      <a:xfrm>
                        <a:off x="736963" y="2835216"/>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Key vault</a:t>
                        </a:r>
                      </a:p>
                    </p:txBody>
                  </p:sp>
                  <p:pic>
                    <p:nvPicPr>
                      <p:cNvPr id="333" name="Picture 204" descr="AzureKeyVault_icon_white.png"/>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68069" y="2835216"/>
                        <a:ext cx="266988" cy="2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6" name="Group 325"/>
                    <p:cNvGrpSpPr/>
                    <p:nvPr/>
                  </p:nvGrpSpPr>
                  <p:grpSpPr>
                    <a:xfrm>
                      <a:off x="345049" y="3348007"/>
                      <a:ext cx="1458716" cy="301625"/>
                      <a:chOff x="345049" y="3328988"/>
                      <a:chExt cx="1458716" cy="301625"/>
                    </a:xfrm>
                  </p:grpSpPr>
                  <p:sp>
                    <p:nvSpPr>
                      <p:cNvPr id="330" name="TextBox 329"/>
                      <p:cNvSpPr txBox="1"/>
                      <p:nvPr/>
                    </p:nvSpPr>
                    <p:spPr bwMode="auto">
                      <a:xfrm>
                        <a:off x="736963" y="3328988"/>
                        <a:ext cx="106680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marketplace</a:t>
                        </a:r>
                      </a:p>
                    </p:txBody>
                  </p:sp>
                  <p:pic>
                    <p:nvPicPr>
                      <p:cNvPr id="331" name="Picture 230" descr="Azure Marketplace.png"/>
                      <p:cNvPicPr>
                        <a:picLocks noChangeAspect="1"/>
                      </p:cNvPicPr>
                      <p:nvPr/>
                    </p:nvPicPr>
                    <p:blipFill>
                      <a:blip r:embed="rId4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5049" y="3338513"/>
                        <a:ext cx="291101" cy="29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 name="Group 326"/>
                    <p:cNvGrpSpPr/>
                    <p:nvPr/>
                  </p:nvGrpSpPr>
                  <p:grpSpPr>
                    <a:xfrm>
                      <a:off x="368069" y="3867931"/>
                      <a:ext cx="1029294" cy="301625"/>
                      <a:chOff x="368069" y="3867931"/>
                      <a:chExt cx="1029294" cy="301625"/>
                    </a:xfrm>
                  </p:grpSpPr>
                  <p:pic>
                    <p:nvPicPr>
                      <p:cNvPr id="328" name="Picture 412"/>
                      <p:cNvPicPr>
                        <a:picLocks noChangeAspect="1"/>
                      </p:cNvPicPr>
                      <p:nvPr/>
                    </p:nvPicPr>
                    <p:blipFill>
                      <a:blip r:embed="rId4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3891744"/>
                        <a:ext cx="252343" cy="25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TextBox 328"/>
                      <p:cNvSpPr txBox="1"/>
                      <p:nvPr/>
                    </p:nvSpPr>
                    <p:spPr bwMode="auto">
                      <a:xfrm>
                        <a:off x="736963" y="386793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VM Image Gallery</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and VM Depot</a:t>
                        </a:r>
                      </a:p>
                    </p:txBody>
                  </p:sp>
                </p:grpSp>
              </p:grpSp>
            </p:grpSp>
            <p:grpSp>
              <p:nvGrpSpPr>
                <p:cNvPr id="287" name="Group 286"/>
                <p:cNvGrpSpPr/>
                <p:nvPr/>
              </p:nvGrpSpPr>
              <p:grpSpPr>
                <a:xfrm>
                  <a:off x="10690177" y="93575"/>
                  <a:ext cx="1645920" cy="4364124"/>
                  <a:chOff x="10690177" y="93576"/>
                  <a:chExt cx="1645920" cy="4364124"/>
                </a:xfrm>
              </p:grpSpPr>
              <p:sp>
                <p:nvSpPr>
                  <p:cNvPr id="288" name="Rectangle 287"/>
                  <p:cNvSpPr/>
                  <p:nvPr/>
                </p:nvSpPr>
                <p:spPr bwMode="auto">
                  <a:xfrm>
                    <a:off x="10690177" y="93576"/>
                    <a:ext cx="1645920" cy="4364124"/>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Hybrid</a:t>
                    </a:r>
                  </a:p>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operations</a:t>
                    </a:r>
                  </a:p>
                </p:txBody>
              </p:sp>
              <p:grpSp>
                <p:nvGrpSpPr>
                  <p:cNvPr id="289" name="Group 288"/>
                  <p:cNvGrpSpPr/>
                  <p:nvPr/>
                </p:nvGrpSpPr>
                <p:grpSpPr>
                  <a:xfrm>
                    <a:off x="10975200" y="777858"/>
                    <a:ext cx="1066275" cy="3405562"/>
                    <a:chOff x="10975200" y="777858"/>
                    <a:chExt cx="1066275" cy="3405562"/>
                  </a:xfrm>
                </p:grpSpPr>
                <p:grpSp>
                  <p:nvGrpSpPr>
                    <p:cNvPr id="290" name="Group 289"/>
                    <p:cNvGrpSpPr/>
                    <p:nvPr/>
                  </p:nvGrpSpPr>
                  <p:grpSpPr>
                    <a:xfrm>
                      <a:off x="10975200" y="1826584"/>
                      <a:ext cx="1064688" cy="300038"/>
                      <a:chOff x="10975200" y="1826584"/>
                      <a:chExt cx="1064688" cy="300038"/>
                    </a:xfrm>
                  </p:grpSpPr>
                  <p:sp>
                    <p:nvSpPr>
                      <p:cNvPr id="317" name="TextBox 316"/>
                      <p:cNvSpPr txBox="1"/>
                      <p:nvPr/>
                    </p:nvSpPr>
                    <p:spPr bwMode="auto">
                      <a:xfrm>
                        <a:off x="11381075" y="1826584"/>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Backup</a:t>
                        </a:r>
                      </a:p>
                    </p:txBody>
                  </p:sp>
                  <p:pic>
                    <p:nvPicPr>
                      <p:cNvPr id="318" name="Picture 206" descr="Backup Service.png"/>
                      <p:cNvPicPr>
                        <a:picLocks noChangeAspect="1"/>
                      </p:cNvPicPr>
                      <p:nvPr/>
                    </p:nvPicPr>
                    <p:blipFill>
                      <a:blip r:embed="rId4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75200" y="1828596"/>
                        <a:ext cx="296404" cy="29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1" name="Group 290"/>
                    <p:cNvGrpSpPr/>
                    <p:nvPr/>
                  </p:nvGrpSpPr>
                  <p:grpSpPr>
                    <a:xfrm>
                      <a:off x="10980478" y="3369012"/>
                      <a:ext cx="1059409" cy="301625"/>
                      <a:chOff x="10980478" y="3369012"/>
                      <a:chExt cx="1059409" cy="301625"/>
                    </a:xfrm>
                  </p:grpSpPr>
                  <p:sp>
                    <p:nvSpPr>
                      <p:cNvPr id="315" name="TextBox 314"/>
                      <p:cNvSpPr txBox="1"/>
                      <p:nvPr/>
                    </p:nvSpPr>
                    <p:spPr bwMode="auto">
                      <a:xfrm>
                        <a:off x="11381075" y="336901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Site</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recovery</a:t>
                        </a:r>
                      </a:p>
                    </p:txBody>
                  </p:sp>
                  <p:pic>
                    <p:nvPicPr>
                      <p:cNvPr id="316" name="Picture 210" descr="Site Recovery.png"/>
                      <p:cNvPicPr>
                        <a:picLocks noChangeAspect="1"/>
                      </p:cNvPicPr>
                      <p:nvPr/>
                    </p:nvPicPr>
                    <p:blipFill>
                      <a:blip r:embed="rId4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0478" y="3369012"/>
                        <a:ext cx="285848" cy="28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2" name="Group 291"/>
                    <p:cNvGrpSpPr/>
                    <p:nvPr/>
                  </p:nvGrpSpPr>
                  <p:grpSpPr>
                    <a:xfrm>
                      <a:off x="10980029" y="2856180"/>
                      <a:ext cx="1059859" cy="300037"/>
                      <a:chOff x="10980029" y="2856180"/>
                      <a:chExt cx="1059859" cy="300037"/>
                    </a:xfrm>
                  </p:grpSpPr>
                  <p:sp>
                    <p:nvSpPr>
                      <p:cNvPr id="313" name="TextBox 312"/>
                      <p:cNvSpPr txBox="1"/>
                      <p:nvPr/>
                    </p:nvSpPr>
                    <p:spPr bwMode="auto">
                      <a:xfrm>
                        <a:off x="11381075" y="2856180"/>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Import/export</a:t>
                        </a:r>
                      </a:p>
                    </p:txBody>
                  </p:sp>
                  <p:pic>
                    <p:nvPicPr>
                      <p:cNvPr id="314" name="Picture 212" descr="Storage (Azure).png"/>
                      <p:cNvPicPr>
                        <a:picLocks noChangeAspect="1"/>
                      </p:cNvPicPr>
                      <p:nvPr/>
                    </p:nvPicPr>
                    <p:blipFill>
                      <a:blip r:embed="rId4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0029" y="2856180"/>
                        <a:ext cx="286746" cy="2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3" name="Group 292"/>
                    <p:cNvGrpSpPr/>
                    <p:nvPr/>
                  </p:nvGrpSpPr>
                  <p:grpSpPr>
                    <a:xfrm>
                      <a:off x="11000752" y="1282977"/>
                      <a:ext cx="1039135" cy="317091"/>
                      <a:chOff x="11000752" y="1282977"/>
                      <a:chExt cx="1039135" cy="317091"/>
                    </a:xfrm>
                  </p:grpSpPr>
                  <p:sp>
                    <p:nvSpPr>
                      <p:cNvPr id="311" name="TextBox 310"/>
                      <p:cNvSpPr txBox="1"/>
                      <p:nvPr/>
                    </p:nvSpPr>
                    <p:spPr bwMode="auto">
                      <a:xfrm>
                        <a:off x="11381075" y="1291504"/>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AD Privileged</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Identity mgmt.</a:t>
                        </a:r>
                      </a:p>
                    </p:txBody>
                  </p:sp>
                  <p:pic>
                    <p:nvPicPr>
                      <p:cNvPr id="312" name="Picture 271"/>
                      <p:cNvPicPr>
                        <a:picLocks noChangeAspect="1"/>
                      </p:cNvPicPr>
                      <p:nvPr/>
                    </p:nvPicPr>
                    <p:blipFill>
                      <a:blip r:embed="rId50">
                        <a:extLst>
                          <a:ext uri="{28A0092B-C50C-407E-A947-70E740481C1C}">
                            <a14:useLocalDpi xmlns:a14="http://schemas.microsoft.com/office/drawing/2010/main" val="0"/>
                          </a:ext>
                        </a:extLst>
                      </a:blip>
                      <a:srcRect/>
                      <a:stretch>
                        <a:fillRect/>
                      </a:stretch>
                    </p:blipFill>
                    <p:spPr bwMode="auto">
                      <a:xfrm>
                        <a:off x="11000752" y="1282977"/>
                        <a:ext cx="245301" cy="31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 name="Group 293"/>
                    <p:cNvGrpSpPr/>
                    <p:nvPr/>
                  </p:nvGrpSpPr>
                  <p:grpSpPr>
                    <a:xfrm>
                      <a:off x="10983175" y="2349115"/>
                      <a:ext cx="1058300" cy="301625"/>
                      <a:chOff x="10983175" y="2349115"/>
                      <a:chExt cx="1058300" cy="301625"/>
                    </a:xfrm>
                  </p:grpSpPr>
                  <p:sp>
                    <p:nvSpPr>
                      <p:cNvPr id="309" name="TextBox 308"/>
                      <p:cNvSpPr txBox="1"/>
                      <p:nvPr/>
                    </p:nvSpPr>
                    <p:spPr bwMode="auto">
                      <a:xfrm>
                        <a:off x="11381075" y="2349115"/>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Operational</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insights</a:t>
                        </a:r>
                      </a:p>
                    </p:txBody>
                  </p:sp>
                  <p:pic>
                    <p:nvPicPr>
                      <p:cNvPr id="310" name="Picture 329" descr="Operational Insights.png"/>
                      <p:cNvPicPr>
                        <a:picLocks noChangeAspect="1"/>
                      </p:cNvPicPr>
                      <p:nvPr/>
                    </p:nvPicPr>
                    <p:blipFill>
                      <a:blip r:embed="rId5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3175" y="2349115"/>
                        <a:ext cx="280454" cy="28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5" name="Group 294"/>
                    <p:cNvGrpSpPr/>
                    <p:nvPr/>
                  </p:nvGrpSpPr>
                  <p:grpSpPr>
                    <a:xfrm>
                      <a:off x="10976538" y="777858"/>
                      <a:ext cx="1063349" cy="300038"/>
                      <a:chOff x="10976538" y="777858"/>
                      <a:chExt cx="1063349" cy="300038"/>
                    </a:xfrm>
                  </p:grpSpPr>
                  <p:sp>
                    <p:nvSpPr>
                      <p:cNvPr id="299" name="TextBox 298"/>
                      <p:cNvSpPr txBox="1"/>
                      <p:nvPr/>
                    </p:nvSpPr>
                    <p:spPr bwMode="auto">
                      <a:xfrm>
                        <a:off x="11381075" y="777858"/>
                        <a:ext cx="658812"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Azure AD </a:t>
                        </a:r>
                        <a:b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Connect Health</a:t>
                        </a:r>
                      </a:p>
                    </p:txBody>
                  </p:sp>
                  <p:grpSp>
                    <p:nvGrpSpPr>
                      <p:cNvPr id="300" name="Group 228"/>
                      <p:cNvGrpSpPr>
                        <a:grpSpLocks/>
                      </p:cNvGrpSpPr>
                      <p:nvPr/>
                    </p:nvGrpSpPr>
                    <p:grpSpPr bwMode="auto">
                      <a:xfrm>
                        <a:off x="10976538" y="777858"/>
                        <a:ext cx="293729" cy="278603"/>
                        <a:chOff x="10757647" y="1125048"/>
                        <a:chExt cx="293741" cy="279390"/>
                      </a:xfrm>
                    </p:grpSpPr>
                    <p:pic>
                      <p:nvPicPr>
                        <p:cNvPr id="301" name="Picture 221" descr="Azure Active Directory.png"/>
                        <p:cNvPicPr>
                          <a:picLocks noChangeAspect="1"/>
                        </p:cNvPicPr>
                        <p:nvPr/>
                      </p:nvPicPr>
                      <p:blipFill>
                        <a:blip r:embed="rId4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757647" y="1125048"/>
                          <a:ext cx="262077" cy="2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2" name="Heart 301"/>
                        <p:cNvSpPr/>
                        <p:nvPr/>
                      </p:nvSpPr>
                      <p:spPr bwMode="auto">
                        <a:xfrm>
                          <a:off x="10905290" y="1274695"/>
                          <a:ext cx="146056" cy="128950"/>
                        </a:xfrm>
                        <a:prstGeom prst="heart">
                          <a:avLst/>
                        </a:prstGeom>
                        <a:solidFill>
                          <a:srgbClr val="FFFFFF"/>
                        </a:solidFill>
                        <a:ln w="12700" cap="flat" cmpd="sng" algn="ctr">
                          <a:solidFill>
                            <a:srgbClr val="005695"/>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303" name="Group 21"/>
                        <p:cNvGrpSpPr>
                          <a:grpSpLocks/>
                        </p:cNvGrpSpPr>
                        <p:nvPr/>
                      </p:nvGrpSpPr>
                      <p:grpSpPr bwMode="auto">
                        <a:xfrm>
                          <a:off x="10911015" y="1312918"/>
                          <a:ext cx="107890" cy="50915"/>
                          <a:chOff x="11033154" y="1382736"/>
                          <a:chExt cx="155481" cy="72283"/>
                        </a:xfrm>
                      </p:grpSpPr>
                      <p:cxnSp>
                        <p:nvCxnSpPr>
                          <p:cNvPr id="304" name="Straight Connector 303"/>
                          <p:cNvCxnSpPr/>
                          <p:nvPr/>
                        </p:nvCxnSpPr>
                        <p:spPr>
                          <a:xfrm flipV="1">
                            <a:off x="11034055" y="1414354"/>
                            <a:ext cx="50333" cy="0"/>
                          </a:xfrm>
                          <a:prstGeom prst="line">
                            <a:avLst/>
                          </a:prstGeom>
                          <a:noFill/>
                          <a:ln w="9525" cap="flat" cmpd="sng" algn="ctr">
                            <a:solidFill>
                              <a:srgbClr val="005695"/>
                            </a:solidFill>
                            <a:prstDash val="solid"/>
                            <a:headEnd type="none"/>
                            <a:tailEnd type="none"/>
                          </a:ln>
                          <a:effectLst/>
                        </p:spPr>
                      </p:cxnSp>
                      <p:cxnSp>
                        <p:nvCxnSpPr>
                          <p:cNvPr id="305" name="Straight Connector 304"/>
                          <p:cNvCxnSpPr/>
                          <p:nvPr/>
                        </p:nvCxnSpPr>
                        <p:spPr>
                          <a:xfrm flipV="1">
                            <a:off x="11139295" y="1418875"/>
                            <a:ext cx="50333" cy="0"/>
                          </a:xfrm>
                          <a:prstGeom prst="line">
                            <a:avLst/>
                          </a:prstGeom>
                          <a:noFill/>
                          <a:ln w="9525" cap="flat" cmpd="sng" algn="ctr">
                            <a:solidFill>
                              <a:srgbClr val="005695"/>
                            </a:solidFill>
                            <a:prstDash val="solid"/>
                            <a:headEnd type="none"/>
                            <a:tailEnd type="none"/>
                          </a:ln>
                          <a:effectLst/>
                        </p:spPr>
                      </p:cxnSp>
                      <p:cxnSp>
                        <p:nvCxnSpPr>
                          <p:cNvPr id="306" name="Straight Connector 305"/>
                          <p:cNvCxnSpPr/>
                          <p:nvPr/>
                        </p:nvCxnSpPr>
                        <p:spPr>
                          <a:xfrm>
                            <a:off x="11114130" y="1382713"/>
                            <a:ext cx="0" cy="70062"/>
                          </a:xfrm>
                          <a:prstGeom prst="line">
                            <a:avLst/>
                          </a:prstGeom>
                          <a:noFill/>
                          <a:ln w="9525" cap="flat" cmpd="sng" algn="ctr">
                            <a:solidFill>
                              <a:srgbClr val="005695"/>
                            </a:solidFill>
                            <a:prstDash val="solid"/>
                            <a:headEnd type="none"/>
                            <a:tailEnd type="none"/>
                          </a:ln>
                          <a:effectLst/>
                        </p:spPr>
                      </p:cxnSp>
                      <p:cxnSp>
                        <p:nvCxnSpPr>
                          <p:cNvPr id="307" name="Straight Connector 306"/>
                          <p:cNvCxnSpPr/>
                          <p:nvPr/>
                        </p:nvCxnSpPr>
                        <p:spPr>
                          <a:xfrm flipV="1">
                            <a:off x="11082100" y="1387233"/>
                            <a:ext cx="25166" cy="27121"/>
                          </a:xfrm>
                          <a:prstGeom prst="line">
                            <a:avLst/>
                          </a:prstGeom>
                          <a:noFill/>
                          <a:ln w="9525" cap="flat" cmpd="sng" algn="ctr">
                            <a:solidFill>
                              <a:srgbClr val="005695"/>
                            </a:solidFill>
                            <a:prstDash val="solid"/>
                            <a:headEnd type="none"/>
                            <a:tailEnd type="none"/>
                          </a:ln>
                          <a:effectLst/>
                        </p:spPr>
                      </p:cxnSp>
                      <p:cxnSp>
                        <p:nvCxnSpPr>
                          <p:cNvPr id="308" name="Straight Connector 307"/>
                          <p:cNvCxnSpPr/>
                          <p:nvPr/>
                        </p:nvCxnSpPr>
                        <p:spPr>
                          <a:xfrm flipV="1">
                            <a:off x="11107266" y="1418875"/>
                            <a:ext cx="34318" cy="36161"/>
                          </a:xfrm>
                          <a:prstGeom prst="line">
                            <a:avLst/>
                          </a:prstGeom>
                          <a:noFill/>
                          <a:ln w="9525" cap="flat" cmpd="sng" algn="ctr">
                            <a:solidFill>
                              <a:srgbClr val="005695"/>
                            </a:solidFill>
                            <a:prstDash val="solid"/>
                            <a:headEnd type="none"/>
                            <a:tailEnd type="none"/>
                          </a:ln>
                          <a:effectLst/>
                        </p:spPr>
                      </p:cxnSp>
                    </p:grpSp>
                  </p:grpSp>
                </p:grpSp>
                <p:grpSp>
                  <p:nvGrpSpPr>
                    <p:cNvPr id="296" name="Group 295"/>
                    <p:cNvGrpSpPr/>
                    <p:nvPr/>
                  </p:nvGrpSpPr>
                  <p:grpSpPr>
                    <a:xfrm>
                      <a:off x="10979734" y="3881795"/>
                      <a:ext cx="1060154" cy="301625"/>
                      <a:chOff x="10979734" y="3881795"/>
                      <a:chExt cx="1060154" cy="301625"/>
                    </a:xfrm>
                  </p:grpSpPr>
                  <p:sp>
                    <p:nvSpPr>
                      <p:cNvPr id="297" name="TextBox 296"/>
                      <p:cNvSpPr txBox="1"/>
                      <p:nvPr/>
                    </p:nvSpPr>
                    <p:spPr>
                      <a:xfrm>
                        <a:off x="11381075" y="3881795"/>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StorSimple</a:t>
                        </a:r>
                        <a:endPar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298" name="Picture 208" descr="StorSimple.png"/>
                      <p:cNvPicPr>
                        <a:picLocks noChangeAspect="1"/>
                      </p:cNvPicPr>
                      <p:nvPr/>
                    </p:nvPicPr>
                    <p:blipFill>
                      <a:blip r:embed="rId5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79734" y="3881795"/>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grpSp>
          <p:nvGrpSpPr>
            <p:cNvPr id="264" name="Group 263"/>
            <p:cNvGrpSpPr/>
            <p:nvPr/>
          </p:nvGrpSpPr>
          <p:grpSpPr>
            <a:xfrm>
              <a:off x="-102722" y="5826055"/>
              <a:ext cx="12641920" cy="1282663"/>
              <a:chOff x="-102722" y="5826055"/>
              <a:chExt cx="12641920" cy="1282663"/>
            </a:xfrm>
          </p:grpSpPr>
          <p:sp>
            <p:nvSpPr>
              <p:cNvPr id="265" name="Rectangle 264"/>
              <p:cNvSpPr/>
              <p:nvPr/>
            </p:nvSpPr>
            <p:spPr bwMode="auto">
              <a:xfrm>
                <a:off x="-102722" y="5826055"/>
                <a:ext cx="12641920" cy="1282663"/>
              </a:xfrm>
              <a:prstGeom prst="rect">
                <a:avLst/>
              </a:prstGeom>
              <a:solidFill>
                <a:srgbClr val="002846"/>
              </a:solidFill>
              <a:ln w="6350" cap="flat" cmpd="sng" algn="ctr">
                <a:noFill/>
                <a:prstDash val="solid"/>
                <a:miter lim="800000"/>
                <a:headEnd type="none" w="med" len="med"/>
                <a:tailEnd type="none" w="med" len="med"/>
              </a:ln>
              <a:effectLst/>
            </p:spPr>
            <p:txBody>
              <a:bodyPr lIns="179285" tIns="91440"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Datacenter infrastructure (24 regions, 19 online)—More than AWS and Google combined</a:t>
                </a:r>
              </a:p>
            </p:txBody>
          </p:sp>
          <p:grpSp>
            <p:nvGrpSpPr>
              <p:cNvPr id="266" name="Group 265"/>
              <p:cNvGrpSpPr/>
              <p:nvPr/>
            </p:nvGrpSpPr>
            <p:grpSpPr>
              <a:xfrm>
                <a:off x="-19051" y="6247106"/>
                <a:ext cx="12493626" cy="814094"/>
                <a:chOff x="-19051" y="6476517"/>
                <a:chExt cx="12493626" cy="693589"/>
              </a:xfrm>
            </p:grpSpPr>
            <p:pic>
              <p:nvPicPr>
                <p:cNvPr id="267" name="Picture 2"/>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625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44"/>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2891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45"/>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1156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46"/>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8969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47"/>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672345"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48"/>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55000"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 name="Picture 49"/>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23765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 name="Picture 50"/>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20309"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51"/>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0296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 name="Picture 52"/>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8561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 name="Picture 53"/>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368272"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54"/>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15092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 name="Picture 56"/>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3358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Picture 57"/>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716236"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 name="Picture 58"/>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05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Picture 59"/>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360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119670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76250">
                      <a:schemeClr val="bg1"/>
                    </a:gs>
                    <a:gs pos="3100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white with bullets">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6400799" cy="1982081"/>
          </a:xfrm>
        </p:spPr>
        <p:txBody>
          <a:bodyPr wrap="square">
            <a:spAutoFit/>
          </a:bodyPr>
          <a:lstStyle>
            <a:lvl1pPr marL="400050" indent="-400050">
              <a:spcBef>
                <a:spcPts val="1224"/>
              </a:spcBef>
              <a:buClr>
                <a:srgbClr val="92D050"/>
              </a:buClr>
              <a:buSzPct val="100000"/>
              <a:buFont typeface="Wingdings" panose="05000000000000000000" pitchFamily="2" charset="2"/>
              <a:buChar char="ü"/>
              <a:defRPr sz="3200">
                <a:gradFill>
                  <a:gsLst>
                    <a:gs pos="7500">
                      <a:schemeClr val="bg1"/>
                    </a:gs>
                    <a:gs pos="43000">
                      <a:schemeClr val="bg1"/>
                    </a:gs>
                  </a:gsLst>
                  <a:lin ang="5400000" scaled="0"/>
                </a:gradFill>
              </a:defRPr>
            </a:lvl1pPr>
            <a:lvl2pPr marL="685800" indent="-285750">
              <a:buClr>
                <a:srgbClr val="92D050"/>
              </a:buClr>
              <a:buSzPct val="100000"/>
              <a:buFont typeface="Wingdings" panose="05000000000000000000" pitchFamily="2" charset="2"/>
              <a:buChar char="ü"/>
              <a:defRPr sz="2400">
                <a:gradFill>
                  <a:gsLst>
                    <a:gs pos="7500">
                      <a:schemeClr val="bg1"/>
                    </a:gs>
                    <a:gs pos="43000">
                      <a:schemeClr val="bg1"/>
                    </a:gs>
                  </a:gsLst>
                  <a:lin ang="5400000" scaled="0"/>
                </a:gradFill>
              </a:defRPr>
            </a:lvl2pPr>
            <a:lvl3pPr marL="698500" indent="273050">
              <a:buClr>
                <a:srgbClr val="92D050"/>
              </a:buClr>
              <a:buSzPct val="100000"/>
              <a:buFont typeface="Wingdings" panose="05000000000000000000" pitchFamily="2" charset="2"/>
              <a:buChar char="ü"/>
              <a:tabLst/>
              <a:defRPr sz="2000">
                <a:gradFill>
                  <a:gsLst>
                    <a:gs pos="7500">
                      <a:schemeClr val="bg1"/>
                    </a:gs>
                    <a:gs pos="43000">
                      <a:schemeClr val="bg1"/>
                    </a:gs>
                  </a:gsLst>
                  <a:lin ang="5400000" scaled="0"/>
                </a:gradFill>
              </a:defRPr>
            </a:lvl3pPr>
            <a:lvl4pPr marL="971550" indent="228600">
              <a:buClr>
                <a:srgbClr val="92D050"/>
              </a:buClr>
              <a:buSzPct val="100000"/>
              <a:buFont typeface="Wingdings" panose="05000000000000000000" pitchFamily="2" charset="2"/>
              <a:buChar char="ü"/>
              <a:defRPr>
                <a:gradFill>
                  <a:gsLst>
                    <a:gs pos="7500">
                      <a:schemeClr val="bg1"/>
                    </a:gs>
                    <a:gs pos="43000">
                      <a:schemeClr val="bg1"/>
                    </a:gs>
                  </a:gsLst>
                  <a:lin ang="5400000" scaled="0"/>
                </a:gradFill>
              </a:defRPr>
            </a:lvl4pPr>
            <a:lvl5pPr marL="1200150" indent="-228600">
              <a:buClr>
                <a:srgbClr val="92D050"/>
              </a:buClr>
              <a:buSzPct val="100000"/>
              <a:buFont typeface="Wingdings" panose="05000000000000000000" pitchFamily="2" charset="2"/>
              <a:buChar char="ü"/>
              <a:tabLst/>
              <a:defRPr>
                <a:gradFill>
                  <a:gsLst>
                    <a:gs pos="7500">
                      <a:schemeClr val="bg1"/>
                    </a:gs>
                    <a:gs pos="43000">
                      <a:schemeClr val="bg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1588"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8" name="Freeform 99"/>
          <p:cNvSpPr>
            <a:spLocks noChangeAspect="1"/>
          </p:cNvSpPr>
          <p:nvPr userDrawn="1"/>
        </p:nvSpPr>
        <p:spPr bwMode="black">
          <a:xfrm>
            <a:off x="484188" y="5600359"/>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nvGrpSpPr>
          <p:cNvPr id="9" name="Group 8"/>
          <p:cNvGrpSpPr>
            <a:grpSpLocks/>
          </p:cNvGrpSpPr>
          <p:nvPr userDrawn="1"/>
        </p:nvGrpSpPr>
        <p:grpSpPr bwMode="auto">
          <a:xfrm flipH="1">
            <a:off x="7224713"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7500">
                      <a:schemeClr val="bg1"/>
                    </a:gs>
                    <a:gs pos="55000">
                      <a:schemeClr val="bg1"/>
                    </a:gs>
                  </a:gsLst>
                  <a:lin ang="5400000" scaled="0"/>
                </a:gradFill>
              </a:defRPr>
            </a:lvl1pPr>
          </a:lstStyle>
          <a:p>
            <a:r>
              <a:rPr lang="en-US"/>
              <a:t>Click to edit Master title style</a:t>
            </a:r>
          </a:p>
        </p:txBody>
      </p:sp>
      <p:sp>
        <p:nvSpPr>
          <p:cNvPr id="15" name="Text Placeholder 14"/>
          <p:cNvSpPr>
            <a:spLocks noGrp="1"/>
          </p:cNvSpPr>
          <p:nvPr>
            <p:ph type="body" sz="quarter" idx="11" hasCustomPrompt="1"/>
          </p:nvPr>
        </p:nvSpPr>
        <p:spPr>
          <a:xfrm>
            <a:off x="1060450" y="5510788"/>
            <a:ext cx="11101388" cy="627864"/>
          </a:xfrm>
        </p:spPr>
        <p:txBody>
          <a:bodyPr/>
          <a:lstStyle>
            <a:lvl1pPr marL="0" indent="0">
              <a:buFontTx/>
              <a:buNone/>
              <a:defRPr sz="3200" baseline="0">
                <a:gradFill>
                  <a:gsLst>
                    <a:gs pos="15000">
                      <a:schemeClr val="bg1"/>
                    </a:gs>
                    <a:gs pos="49000">
                      <a:schemeClr val="bg1"/>
                    </a:gs>
                  </a:gsLst>
                  <a:lin ang="5400000" scaled="0"/>
                </a:gradFill>
              </a:defRPr>
            </a:lvl1pPr>
          </a:lstStyle>
          <a:p>
            <a:pPr lvl="0"/>
            <a:r>
              <a:rPr lang="en-US" dirty="0"/>
              <a:t>Potential highlight or call to action goes here</a:t>
            </a:r>
          </a:p>
        </p:txBody>
      </p:sp>
    </p:spTree>
    <p:extLst>
      <p:ext uri="{BB962C8B-B14F-4D97-AF65-F5344CB8AC3E}">
        <p14:creationId xmlns:p14="http://schemas.microsoft.com/office/powerpoint/2010/main" val="30845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Blue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20319"/>
            <a:ext cx="11889564" cy="917575"/>
          </a:xfrm>
        </p:spPr>
        <p:txBody>
          <a:bodyPr/>
          <a:lstStyle>
            <a:lvl1pPr>
              <a:defRPr baseline="0">
                <a:gradFill>
                  <a:gsLst>
                    <a:gs pos="22500">
                      <a:schemeClr val="bg2"/>
                    </a:gs>
                    <a:gs pos="48000">
                      <a:schemeClr val="bg2"/>
                    </a:gs>
                  </a:gsLst>
                  <a:lin ang="5400000" scaled="0"/>
                </a:gradFill>
              </a:defRPr>
            </a:lvl1pPr>
          </a:lstStyle>
          <a:p>
            <a:r>
              <a:rPr lang="en-US" dirty="0"/>
              <a:t>Slide for developer code</a:t>
            </a: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14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 Accent Color 3">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Appendix</a:t>
            </a:r>
          </a:p>
        </p:txBody>
      </p:sp>
    </p:spTree>
    <p:extLst>
      <p:ext uri="{BB962C8B-B14F-4D97-AF65-F5344CB8AC3E}">
        <p14:creationId xmlns:p14="http://schemas.microsoft.com/office/powerpoint/2010/main" val="326629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306126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3" y="3145044"/>
            <a:ext cx="3288505" cy="704445"/>
          </a:xfrm>
          <a:prstGeom prst="rect">
            <a:avLst/>
          </a:prstGeom>
        </p:spPr>
      </p:pic>
    </p:spTree>
    <p:extLst>
      <p:ext uri="{BB962C8B-B14F-4D97-AF65-F5344CB8AC3E}">
        <p14:creationId xmlns:p14="http://schemas.microsoft.com/office/powerpoint/2010/main" val="35350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Blue with bullets">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6400799" cy="1982081"/>
          </a:xfrm>
        </p:spPr>
        <p:txBody>
          <a:bodyPr wrap="square">
            <a:spAutoFit/>
          </a:bodyPr>
          <a:lstStyle>
            <a:lvl1pPr marL="400050" indent="-400050">
              <a:spcBef>
                <a:spcPts val="1224"/>
              </a:spcBef>
              <a:buClr>
                <a:srgbClr val="92D050"/>
              </a:buClr>
              <a:buSzPct val="100000"/>
              <a:buFont typeface="Wingdings" panose="05000000000000000000" pitchFamily="2" charset="2"/>
              <a:buChar char="ü"/>
              <a:defRPr sz="3200">
                <a:gradFill>
                  <a:gsLst>
                    <a:gs pos="82500">
                      <a:schemeClr val="tx1"/>
                    </a:gs>
                    <a:gs pos="43000">
                      <a:schemeClr val="tx1"/>
                    </a:gs>
                  </a:gsLst>
                  <a:lin ang="5400000" scaled="0"/>
                </a:gradFill>
              </a:defRPr>
            </a:lvl1pPr>
            <a:lvl2pPr marL="685800" indent="-285750">
              <a:buClr>
                <a:srgbClr val="92D050"/>
              </a:buClr>
              <a:buSzPct val="100000"/>
              <a:buFont typeface="Wingdings" panose="05000000000000000000" pitchFamily="2" charset="2"/>
              <a:buChar char="ü"/>
              <a:defRPr sz="2400">
                <a:gradFill>
                  <a:gsLst>
                    <a:gs pos="82500">
                      <a:schemeClr val="tx1"/>
                    </a:gs>
                    <a:gs pos="43000">
                      <a:schemeClr val="tx1"/>
                    </a:gs>
                  </a:gsLst>
                  <a:lin ang="5400000" scaled="0"/>
                </a:gradFill>
              </a:defRPr>
            </a:lvl2pPr>
            <a:lvl3pPr marL="698500" indent="273050">
              <a:buClr>
                <a:srgbClr val="92D050"/>
              </a:buClr>
              <a:buSzPct val="100000"/>
              <a:buFont typeface="Wingdings" panose="05000000000000000000" pitchFamily="2" charset="2"/>
              <a:buChar char="ü"/>
              <a:tabLst/>
              <a:defRPr sz="2000">
                <a:gradFill>
                  <a:gsLst>
                    <a:gs pos="82500">
                      <a:schemeClr val="tx1"/>
                    </a:gs>
                    <a:gs pos="43000">
                      <a:schemeClr val="tx1"/>
                    </a:gs>
                  </a:gsLst>
                  <a:lin ang="5400000" scaled="0"/>
                </a:gradFill>
              </a:defRPr>
            </a:lvl3pPr>
            <a:lvl4pPr marL="971550" indent="228600">
              <a:buClr>
                <a:srgbClr val="92D050"/>
              </a:buClr>
              <a:buSzPct val="100000"/>
              <a:buFont typeface="Wingdings" panose="05000000000000000000" pitchFamily="2" charset="2"/>
              <a:buChar char="ü"/>
              <a:defRPr>
                <a:gradFill>
                  <a:gsLst>
                    <a:gs pos="82500">
                      <a:schemeClr val="tx1"/>
                    </a:gs>
                    <a:gs pos="43000">
                      <a:schemeClr val="tx1"/>
                    </a:gs>
                  </a:gsLst>
                  <a:lin ang="5400000" scaled="0"/>
                </a:gradFill>
              </a:defRPr>
            </a:lvl4pPr>
            <a:lvl5pPr marL="1200150" indent="-228600">
              <a:buClr>
                <a:srgbClr val="92D050"/>
              </a:buClr>
              <a:buSzPct val="100000"/>
              <a:buFont typeface="Wingdings" panose="05000000000000000000" pitchFamily="2" charset="2"/>
              <a:buChar char="ü"/>
              <a:tabLst/>
              <a:defRPr>
                <a:gradFill>
                  <a:gsLst>
                    <a:gs pos="82500">
                      <a:schemeClr val="tx1"/>
                    </a:gs>
                    <a:gs pos="43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1588"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8" name="Freeform 99"/>
          <p:cNvSpPr>
            <a:spLocks noChangeAspect="1"/>
          </p:cNvSpPr>
          <p:nvPr userDrawn="1"/>
        </p:nvSpPr>
        <p:spPr bwMode="black">
          <a:xfrm>
            <a:off x="484188" y="5600359"/>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nvGrpSpPr>
          <p:cNvPr id="9" name="Group 8"/>
          <p:cNvGrpSpPr>
            <a:grpSpLocks/>
          </p:cNvGrpSpPr>
          <p:nvPr userDrawn="1"/>
        </p:nvGrpSpPr>
        <p:grpSpPr bwMode="auto">
          <a:xfrm flipH="1">
            <a:off x="7224713"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3750">
                      <a:schemeClr val="tx1"/>
                    </a:gs>
                    <a:gs pos="32000">
                      <a:schemeClr val="tx1"/>
                    </a:gs>
                  </a:gsLst>
                  <a:lin ang="5400000" scaled="0"/>
                </a:gradFill>
              </a:defRPr>
            </a:lvl1pPr>
          </a:lstStyle>
          <a:p>
            <a:r>
              <a:rPr lang="en-US"/>
              <a:t>Click to edit Master title style</a:t>
            </a:r>
          </a:p>
        </p:txBody>
      </p:sp>
      <p:sp>
        <p:nvSpPr>
          <p:cNvPr id="15" name="Text Placeholder 14"/>
          <p:cNvSpPr>
            <a:spLocks noGrp="1"/>
          </p:cNvSpPr>
          <p:nvPr>
            <p:ph type="body" sz="quarter" idx="11" hasCustomPrompt="1"/>
          </p:nvPr>
        </p:nvSpPr>
        <p:spPr>
          <a:xfrm>
            <a:off x="1060450" y="5510788"/>
            <a:ext cx="11101388" cy="627864"/>
          </a:xfrm>
        </p:spPr>
        <p:txBody>
          <a:bodyPr/>
          <a:lstStyle>
            <a:lvl1pPr marL="0" indent="0">
              <a:buFontTx/>
              <a:buNone/>
              <a:defRPr sz="3200" baseline="0">
                <a:gradFill>
                  <a:gsLst>
                    <a:gs pos="15000">
                      <a:schemeClr val="bg1"/>
                    </a:gs>
                    <a:gs pos="49000">
                      <a:schemeClr val="bg1"/>
                    </a:gs>
                  </a:gsLst>
                  <a:lin ang="5400000" scaled="0"/>
                </a:gradFill>
              </a:defRPr>
            </a:lvl1pPr>
          </a:lstStyle>
          <a:p>
            <a:pPr lvl="0"/>
            <a:r>
              <a:rPr lang="en-US" dirty="0"/>
              <a:t>Potential highlight or call to action goes here</a:t>
            </a:r>
          </a:p>
        </p:txBody>
      </p:sp>
    </p:spTree>
    <p:extLst>
      <p:ext uri="{BB962C8B-B14F-4D97-AF65-F5344CB8AC3E}">
        <p14:creationId xmlns:p14="http://schemas.microsoft.com/office/powerpoint/2010/main" val="323439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lue Bullet text">
    <p:spTree>
      <p:nvGrpSpPr>
        <p:cNvPr id="1" name=""/>
        <p:cNvGrpSpPr/>
        <p:nvPr/>
      </p:nvGrpSpPr>
      <p:grpSpPr>
        <a:xfrm>
          <a:off x="0" y="0"/>
          <a:ext cx="0" cy="0"/>
          <a:chOff x="0" y="0"/>
          <a:chExt cx="0" cy="0"/>
        </a:xfrm>
      </p:grpSpPr>
      <p:sp>
        <p:nvSpPr>
          <p:cNvPr id="6" name="Text Placeholder 3"/>
          <p:cNvSpPr>
            <a:spLocks noGrp="1"/>
          </p:cNvSpPr>
          <p:nvPr>
            <p:ph type="body" sz="quarter" idx="12"/>
          </p:nvPr>
        </p:nvSpPr>
        <p:spPr>
          <a:xfrm>
            <a:off x="66754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Tree>
    <p:extLst>
      <p:ext uri="{BB962C8B-B14F-4D97-AF65-F5344CB8AC3E}">
        <p14:creationId xmlns:p14="http://schemas.microsoft.com/office/powerpoint/2010/main" val="288625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ar Two Column Blue Bullet text">
    <p:spTree>
      <p:nvGrpSpPr>
        <p:cNvPr id="1" name=""/>
        <p:cNvGrpSpPr/>
        <p:nvPr/>
      </p:nvGrpSpPr>
      <p:grpSpPr>
        <a:xfrm>
          <a:off x="0" y="0"/>
          <a:ext cx="0" cy="0"/>
          <a:chOff x="0" y="0"/>
          <a:chExt cx="0" cy="0"/>
        </a:xfrm>
      </p:grpSpPr>
      <p:sp>
        <p:nvSpPr>
          <p:cNvPr id="3" name="Rectangle 2"/>
          <p:cNvSpPr/>
          <p:nvPr userDrawn="1"/>
        </p:nvSpPr>
        <p:spPr bwMode="auto">
          <a:xfrm>
            <a:off x="0" y="0"/>
            <a:ext cx="12436475" cy="12128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p:cNvSpPr>
            <a:spLocks noGrp="1"/>
          </p:cNvSpPr>
          <p:nvPr>
            <p:ph type="body" sz="quarter" idx="12"/>
          </p:nvPr>
        </p:nvSpPr>
        <p:spPr>
          <a:xfrm>
            <a:off x="66754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
        <p:nvSpPr>
          <p:cNvPr id="2" name="Title 1"/>
          <p:cNvSpPr>
            <a:spLocks noGrp="1"/>
          </p:cNvSpPr>
          <p:nvPr>
            <p:ph type="title"/>
          </p:nvPr>
        </p:nvSpPr>
        <p:spPr/>
        <p:txBody>
          <a:bodyPr/>
          <a:lstStyle>
            <a:lvl1pPr>
              <a:defRPr>
                <a:gradFill>
                  <a:gsLst>
                    <a:gs pos="18750">
                      <a:schemeClr val="bg1"/>
                    </a:gs>
                    <a:gs pos="64000">
                      <a:schemeClr val="bg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400050" indent="-400050">
              <a:spcBef>
                <a:spcPts val="1224"/>
              </a:spcBef>
              <a:buClr>
                <a:schemeClr val="tx2"/>
              </a:buClr>
              <a:buSzPct val="100000"/>
              <a:buFont typeface="Wingdings" panose="05000000000000000000" pitchFamily="2" charset="2"/>
              <a:buChar char="ü"/>
              <a:defRPr sz="3200"/>
            </a:lvl1pPr>
            <a:lvl2pPr marL="742950" indent="-342900">
              <a:buClr>
                <a:schemeClr val="tx2"/>
              </a:buClr>
              <a:buSzPct val="100000"/>
              <a:buFont typeface="Wingdings" panose="05000000000000000000" pitchFamily="2" charset="2"/>
              <a:buChar char="ü"/>
              <a:defRPr sz="2400"/>
            </a:lvl2pPr>
            <a:lvl3pPr marL="1028700" indent="-285750">
              <a:buClr>
                <a:schemeClr val="tx2"/>
              </a:buClr>
              <a:buSzPct val="100000"/>
              <a:buFont typeface="Wingdings" panose="05000000000000000000" pitchFamily="2" charset="2"/>
              <a:buChar char="ü"/>
              <a:tabLst/>
              <a:defRPr sz="2000"/>
            </a:lvl3pPr>
            <a:lvl4pPr marL="1257300" indent="-228600">
              <a:buClr>
                <a:schemeClr val="tx2"/>
              </a:buClr>
              <a:buSzPct val="100000"/>
              <a:buFont typeface="Wingdings" panose="05000000000000000000" pitchFamily="2" charset="2"/>
              <a:buChar char="ü"/>
              <a:defRPr lang="en-US" sz="1800" kern="1200" spc="0" baseline="0" dirty="0">
                <a:gradFill>
                  <a:gsLst>
                    <a:gs pos="1250">
                      <a:schemeClr val="tx1"/>
                    </a:gs>
                    <a:gs pos="100000">
                      <a:schemeClr val="tx1"/>
                    </a:gs>
                  </a:gsLst>
                  <a:lin ang="5400000" scaled="0"/>
                </a:gradFill>
                <a:latin typeface="+mn-lt"/>
                <a:ea typeface="+mn-ea"/>
                <a:cs typeface="+mn-cs"/>
              </a:defRPr>
            </a:lvl4pPr>
            <a:lvl5pPr marL="1257300" indent="-228600">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57300" marR="0" lvl="3" indent="-228600" algn="l" defTabSz="932742"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Tree>
    <p:extLst>
      <p:ext uri="{BB962C8B-B14F-4D97-AF65-F5344CB8AC3E}">
        <p14:creationId xmlns:p14="http://schemas.microsoft.com/office/powerpoint/2010/main" val="12806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74638" y="1028409"/>
            <a:ext cx="11887200" cy="572464"/>
          </a:xfrm>
        </p:spPr>
        <p:txBody>
          <a:bodyPr/>
          <a:lstStyle>
            <a:lvl1pPr marL="0" indent="0">
              <a:buFontTx/>
              <a:buNone/>
              <a:defRPr sz="2800" baseline="0"/>
            </a:lvl1pPr>
            <a:lvl2pPr marL="342900" indent="0">
              <a:buFontTx/>
              <a:buNone/>
              <a:defRPr/>
            </a:lvl2pPr>
            <a:lvl3pPr marL="571500" indent="0">
              <a:buFontTx/>
              <a:buNone/>
              <a:defRPr/>
            </a:lvl3pPr>
            <a:lvl4pPr marL="800100" indent="0">
              <a:buFontTx/>
              <a:buNone/>
              <a:defRPr/>
            </a:lvl4pPr>
            <a:lvl5pPr marL="1028700"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352415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lumn Grey with bullets">
    <p:bg>
      <p:bgPr>
        <a:solidFill>
          <a:srgbClr val="1E1E1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49"/>
            <a:ext cx="6400799" cy="1982081"/>
          </a:xfrm>
        </p:spPr>
        <p:txBody>
          <a:bodyPr wrap="square">
            <a:spAutoFit/>
          </a:bodyPr>
          <a:lstStyle>
            <a:lvl1pPr marL="400050" indent="-400050">
              <a:spcBef>
                <a:spcPts val="1224"/>
              </a:spcBef>
              <a:buClr>
                <a:srgbClr val="92D050"/>
              </a:buClr>
              <a:buSzPct val="100000"/>
              <a:buFont typeface="Wingdings" panose="05000000000000000000" pitchFamily="2" charset="2"/>
              <a:buChar char="ü"/>
              <a:defRPr sz="3200">
                <a:gradFill>
                  <a:gsLst>
                    <a:gs pos="82500">
                      <a:schemeClr val="tx1"/>
                    </a:gs>
                    <a:gs pos="43000">
                      <a:schemeClr val="tx1"/>
                    </a:gs>
                  </a:gsLst>
                  <a:lin ang="5400000" scaled="0"/>
                </a:gradFill>
              </a:defRPr>
            </a:lvl1pPr>
            <a:lvl2pPr marL="685800" indent="-285750">
              <a:buClr>
                <a:srgbClr val="92D050"/>
              </a:buClr>
              <a:buSzPct val="100000"/>
              <a:buFont typeface="Wingdings" panose="05000000000000000000" pitchFamily="2" charset="2"/>
              <a:buChar char="ü"/>
              <a:defRPr sz="2400">
                <a:gradFill>
                  <a:gsLst>
                    <a:gs pos="82500">
                      <a:schemeClr val="tx1"/>
                    </a:gs>
                    <a:gs pos="43000">
                      <a:schemeClr val="tx1"/>
                    </a:gs>
                  </a:gsLst>
                  <a:lin ang="5400000" scaled="0"/>
                </a:gradFill>
              </a:defRPr>
            </a:lvl2pPr>
            <a:lvl3pPr marL="698500" indent="273050">
              <a:buClr>
                <a:srgbClr val="92D050"/>
              </a:buClr>
              <a:buSzPct val="100000"/>
              <a:buFont typeface="Wingdings" panose="05000000000000000000" pitchFamily="2" charset="2"/>
              <a:buChar char="ü"/>
              <a:tabLst/>
              <a:defRPr sz="2000">
                <a:gradFill>
                  <a:gsLst>
                    <a:gs pos="82500">
                      <a:schemeClr val="tx1"/>
                    </a:gs>
                    <a:gs pos="43000">
                      <a:schemeClr val="tx1"/>
                    </a:gs>
                  </a:gsLst>
                  <a:lin ang="5400000" scaled="0"/>
                </a:gradFill>
              </a:defRPr>
            </a:lvl3pPr>
            <a:lvl4pPr marL="971550" indent="228600">
              <a:buClr>
                <a:srgbClr val="92D050"/>
              </a:buClr>
              <a:buSzPct val="100000"/>
              <a:buFont typeface="Wingdings" panose="05000000000000000000" pitchFamily="2" charset="2"/>
              <a:buChar char="ü"/>
              <a:defRPr>
                <a:gradFill>
                  <a:gsLst>
                    <a:gs pos="82500">
                      <a:schemeClr val="tx1"/>
                    </a:gs>
                    <a:gs pos="43000">
                      <a:schemeClr val="tx1"/>
                    </a:gs>
                  </a:gsLst>
                  <a:lin ang="5400000" scaled="0"/>
                </a:gradFill>
              </a:defRPr>
            </a:lvl4pPr>
            <a:lvl5pPr marL="1200150" indent="-228600">
              <a:buClr>
                <a:srgbClr val="92D050"/>
              </a:buClr>
              <a:buSzPct val="100000"/>
              <a:buFont typeface="Wingdings" panose="05000000000000000000" pitchFamily="2" charset="2"/>
              <a:buChar char="ü"/>
              <a:tabLst/>
              <a:defRPr>
                <a:gradFill>
                  <a:gsLst>
                    <a:gs pos="82500">
                      <a:schemeClr val="tx1"/>
                    </a:gs>
                    <a:gs pos="43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1588" y="5326063"/>
            <a:ext cx="12434887" cy="166846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8" name="Freeform 99"/>
          <p:cNvSpPr>
            <a:spLocks noChangeAspect="1"/>
          </p:cNvSpPr>
          <p:nvPr userDrawn="1"/>
        </p:nvSpPr>
        <p:spPr bwMode="black">
          <a:xfrm>
            <a:off x="484188" y="5600359"/>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endParaRPr>
          </a:p>
        </p:txBody>
      </p:sp>
      <p:grpSp>
        <p:nvGrpSpPr>
          <p:cNvPr id="9" name="Group 8"/>
          <p:cNvGrpSpPr>
            <a:grpSpLocks/>
          </p:cNvGrpSpPr>
          <p:nvPr userDrawn="1"/>
        </p:nvGrpSpPr>
        <p:grpSpPr bwMode="auto">
          <a:xfrm flipH="1">
            <a:off x="7224713" y="1943100"/>
            <a:ext cx="4313237" cy="3409950"/>
            <a:chOff x="2348247" y="1709773"/>
            <a:chExt cx="7397345" cy="5322534"/>
          </a:xfrm>
        </p:grpSpPr>
        <p:pic>
          <p:nvPicPr>
            <p:cNvPr id="10"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12"/>
          <p:cNvSpPr>
            <a:spLocks noGrp="1"/>
          </p:cNvSpPr>
          <p:nvPr>
            <p:ph type="title"/>
          </p:nvPr>
        </p:nvSpPr>
        <p:spPr/>
        <p:txBody>
          <a:bodyPr/>
          <a:lstStyle>
            <a:lvl1pPr>
              <a:defRPr>
                <a:gradFill>
                  <a:gsLst>
                    <a:gs pos="13750">
                      <a:schemeClr val="tx1"/>
                    </a:gs>
                    <a:gs pos="32000">
                      <a:schemeClr val="tx1"/>
                    </a:gs>
                  </a:gsLst>
                  <a:lin ang="5400000" scaled="0"/>
                </a:gradFill>
              </a:defRPr>
            </a:lvl1pPr>
          </a:lstStyle>
          <a:p>
            <a:r>
              <a:rPr lang="en-US"/>
              <a:t>Click to edit Master title style</a:t>
            </a:r>
          </a:p>
        </p:txBody>
      </p:sp>
      <p:sp>
        <p:nvSpPr>
          <p:cNvPr id="15" name="Text Placeholder 14"/>
          <p:cNvSpPr>
            <a:spLocks noGrp="1"/>
          </p:cNvSpPr>
          <p:nvPr>
            <p:ph type="body" sz="quarter" idx="11" hasCustomPrompt="1"/>
          </p:nvPr>
        </p:nvSpPr>
        <p:spPr>
          <a:xfrm>
            <a:off x="1060450" y="5510788"/>
            <a:ext cx="11101388" cy="627864"/>
          </a:xfrm>
        </p:spPr>
        <p:txBody>
          <a:bodyPr/>
          <a:lstStyle>
            <a:lvl1pPr marL="0" indent="0">
              <a:buFontTx/>
              <a:buNone/>
              <a:defRPr sz="3200" baseline="0">
                <a:gradFill>
                  <a:gsLst>
                    <a:gs pos="15000">
                      <a:schemeClr val="bg1"/>
                    </a:gs>
                    <a:gs pos="49000">
                      <a:schemeClr val="bg1"/>
                    </a:gs>
                  </a:gsLst>
                  <a:lin ang="5400000" scaled="0"/>
                </a:gradFill>
              </a:defRPr>
            </a:lvl1pPr>
          </a:lstStyle>
          <a:p>
            <a:pPr lvl="0"/>
            <a:r>
              <a:rPr lang="en-US" dirty="0"/>
              <a:t>Potential highlight or call to action goes here</a:t>
            </a:r>
          </a:p>
        </p:txBody>
      </p:sp>
    </p:spTree>
    <p:extLst>
      <p:ext uri="{BB962C8B-B14F-4D97-AF65-F5344CB8AC3E}">
        <p14:creationId xmlns:p14="http://schemas.microsoft.com/office/powerpoint/2010/main" val="36841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292662"/>
          </a:xfrm>
        </p:spPr>
        <p:txBody>
          <a:bodyPr vert="horz" wrap="square" lIns="146304" tIns="91440" rIns="146304" bIns="91440" rtlCol="0">
            <a:spAutoFit/>
          </a:bodyPr>
          <a:lstStyle>
            <a:lvl1pPr>
              <a:defRPr lang="en-US" sz="4000"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pic>
        <p:nvPicPr>
          <p:cNvPr id="4" name="Picture 2" descr="cropped16x9_cod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1413" y="0"/>
            <a:ext cx="62150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Green">
    <p:bg>
      <p:bgPr>
        <a:solidFill>
          <a:srgbClr val="89C40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296897"/>
            <a:ext cx="5943599" cy="1292662"/>
          </a:xfrm>
        </p:spPr>
        <p:txBody>
          <a:bodyPr/>
          <a:lstStyle>
            <a:lvl1pPr marL="0" indent="0">
              <a:buNone/>
              <a:defRPr sz="4000">
                <a:gradFill>
                  <a:gsLst>
                    <a:gs pos="6250">
                      <a:schemeClr val="bg1"/>
                    </a:gs>
                    <a:gs pos="47000">
                      <a:schemeClr val="bg1"/>
                    </a:gs>
                  </a:gsLst>
                  <a:lin ang="5400000" scaled="0"/>
                </a:gradFill>
              </a:defRPr>
            </a:lvl1pPr>
            <a:lvl2pPr marL="0" indent="0">
              <a:buFontTx/>
              <a:buNone/>
              <a:defRPr sz="2000">
                <a:gradFill>
                  <a:gsLst>
                    <a:gs pos="73750">
                      <a:schemeClr val="bg1"/>
                    </a:gs>
                    <a:gs pos="36000">
                      <a:schemeClr val="bg1"/>
                    </a:gs>
                  </a:gsLst>
                  <a:lin ang="5400000" scaled="0"/>
                </a:gradFill>
              </a:defRPr>
            </a:lvl2pPr>
            <a:lvl3pPr marL="228600" indent="0">
              <a:buNone/>
              <a:defRPr/>
            </a:lvl3pPr>
            <a:lvl4pPr marL="457200" indent="0">
              <a:buNone/>
              <a:defRPr/>
            </a:lvl4pPr>
            <a:lvl5pPr marL="685800" indent="0">
              <a:buNone/>
              <a:defRPr/>
            </a:lvl5pPr>
          </a:lstStyle>
          <a:p>
            <a:pPr lvl="0"/>
            <a:r>
              <a:rPr lang="en-US"/>
              <a:t>Click to edit Master text styles</a:t>
            </a:r>
          </a:p>
        </p:txBody>
      </p:sp>
      <p:pic>
        <p:nvPicPr>
          <p:cNvPr id="4" name="Picture 2" descr="cropped16x9_cod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1413" y="0"/>
            <a:ext cx="62150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11"/>
          </p:nvPr>
        </p:nvSpPr>
        <p:spPr>
          <a:xfrm>
            <a:off x="274638" y="1668463"/>
            <a:ext cx="5852160" cy="572464"/>
          </a:xfrm>
        </p:spPr>
        <p:txBody>
          <a:bodyPr/>
          <a:lstStyle>
            <a:lvl1pPr marL="0" indent="0">
              <a:buNone/>
              <a:defRPr sz="2800">
                <a:gradFill>
                  <a:gsLst>
                    <a:gs pos="10000">
                      <a:schemeClr val="bg1"/>
                    </a:gs>
                    <a:gs pos="45000">
                      <a:schemeClr val="bg1"/>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01531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Al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292662"/>
          </a:xfrm>
        </p:spPr>
        <p:txBody>
          <a:bodyPr vert="horz" wrap="square" lIns="146304" tIns="91440" rIns="146304" bIns="91440" rtlCol="0">
            <a:spAutoFit/>
          </a:bodyPr>
          <a:lstStyle>
            <a:lvl1pPr>
              <a:defRPr lang="en-US" sz="4000"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405776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Alt. Grey">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292662"/>
          </a:xfrm>
        </p:spPr>
        <p:txBody>
          <a:bodyPr vert="horz" wrap="square" lIns="146304" tIns="91440" rIns="146304" bIns="91440" rtlCol="0">
            <a:spAutoFit/>
          </a:bodyPr>
          <a:lstStyle>
            <a:lvl1pPr>
              <a:defRPr lang="en-US" sz="4000"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186307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theme" Target="../theme/theme2.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36" r:id="rId1"/>
    <p:sldLayoutId id="2147484265" r:id="rId2"/>
    <p:sldLayoutId id="2147484266" r:id="rId3"/>
    <p:sldLayoutId id="2147484267" r:id="rId4"/>
    <p:sldLayoutId id="2147484268" r:id="rId5"/>
    <p:sldLayoutId id="2147484240" r:id="rId6"/>
    <p:sldLayoutId id="2147484269" r:id="rId7"/>
    <p:sldLayoutId id="2147484278" r:id="rId8"/>
    <p:sldLayoutId id="2147484279" r:id="rId9"/>
    <p:sldLayoutId id="2147484241" r:id="rId10"/>
    <p:sldLayoutId id="2147484303" r:id="rId11"/>
    <p:sldLayoutId id="2147484270" r:id="rId12"/>
    <p:sldLayoutId id="2147484244" r:id="rId13"/>
    <p:sldLayoutId id="2147484245" r:id="rId14"/>
    <p:sldLayoutId id="2147484274" r:id="rId15"/>
    <p:sldLayoutId id="2147484247" r:id="rId16"/>
    <p:sldLayoutId id="2147484272" r:id="rId17"/>
    <p:sldLayoutId id="2147484276" r:id="rId18"/>
    <p:sldLayoutId id="2147484249" r:id="rId19"/>
    <p:sldLayoutId id="2147484250" r:id="rId20"/>
    <p:sldLayoutId id="2147484264" r:id="rId21"/>
    <p:sldLayoutId id="2147484251" r:id="rId22"/>
    <p:sldLayoutId id="2147484252" r:id="rId23"/>
    <p:sldLayoutId id="2147484254" r:id="rId24"/>
    <p:sldLayoutId id="2147484256" r:id="rId25"/>
    <p:sldLayoutId id="2147484257" r:id="rId26"/>
    <p:sldLayoutId id="2147484258" r:id="rId27"/>
    <p:sldLayoutId id="2147484259" r:id="rId28"/>
    <p:sldLayoutId id="2147484260" r:id="rId29"/>
    <p:sldLayoutId id="2147484277" r:id="rId30"/>
    <p:sldLayoutId id="2147484261" r:id="rId31"/>
    <p:sldLayoutId id="2147484253" r:id="rId32"/>
    <p:sldLayoutId id="2147484263" r:id="rId33"/>
    <p:sldLayoutId id="2147484304" r:id="rId34"/>
    <p:sldLayoutId id="2147484305"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7" r:id="rId1"/>
    <p:sldLayoutId id="2147484098" r:id="rId2"/>
    <p:sldLayoutId id="2147484107" r:id="rId3"/>
    <p:sldLayoutId id="2147484086" r:id="rId4"/>
    <p:sldLayoutId id="2147484099" r:id="rId5"/>
    <p:sldLayoutId id="2147484100" r:id="rId6"/>
    <p:sldLayoutId id="2147484106" r:id="rId7"/>
    <p:sldLayoutId id="2147484089" r:id="rId8"/>
    <p:sldLayoutId id="2147484273" r:id="rId9"/>
    <p:sldLayoutId id="2147484275" r:id="rId10"/>
    <p:sldLayoutId id="2147484092" r:id="rId11"/>
    <p:sldLayoutId id="2147484271" r:id="rId12"/>
    <p:sldLayoutId id="2147484105" r:id="rId13"/>
    <p:sldLayoutId id="2147484182" r:id="rId14"/>
    <p:sldLayoutId id="2147484130" r:id="rId15"/>
    <p:sldLayoutId id="2147484093" r:id="rId16"/>
    <p:sldLayoutId id="2147484127" r:id="rId17"/>
    <p:sldLayoutId id="2147484094" r:id="rId18"/>
    <p:sldLayoutId id="2147484195" r:id="rId19"/>
    <p:sldLayoutId id="214748409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74.png"/></Relationships>
</file>

<file path=ppt/slides/_rels/slide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xml"/><Relationship Id="rId1" Type="http://schemas.openxmlformats.org/officeDocument/2006/relationships/slideLayout" Target="../slideLayouts/slideLayout36.xml"/><Relationship Id="rId5" Type="http://schemas.openxmlformats.org/officeDocument/2006/relationships/image" Target="../media/image76.png"/><Relationship Id="rId4" Type="http://schemas.openxmlformats.org/officeDocument/2006/relationships/image" Target="../media/image7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42.png"/><Relationship Id="rId26" Type="http://schemas.openxmlformats.org/officeDocument/2006/relationships/image" Target="../media/image29.png"/><Relationship Id="rId39" Type="http://schemas.openxmlformats.org/officeDocument/2006/relationships/image" Target="../media/image7.png"/><Relationship Id="rId21" Type="http://schemas.openxmlformats.org/officeDocument/2006/relationships/image" Target="../media/image45.png"/><Relationship Id="rId34" Type="http://schemas.openxmlformats.org/officeDocument/2006/relationships/image" Target="../media/image32.png"/><Relationship Id="rId42" Type="http://schemas.openxmlformats.org/officeDocument/2006/relationships/image" Target="../media/image52.png"/><Relationship Id="rId47" Type="http://schemas.openxmlformats.org/officeDocument/2006/relationships/image" Target="../media/image38.png"/><Relationship Id="rId50" Type="http://schemas.openxmlformats.org/officeDocument/2006/relationships/image" Target="../media/image41.png"/><Relationship Id="rId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24.png"/><Relationship Id="rId29" Type="http://schemas.openxmlformats.org/officeDocument/2006/relationships/image" Target="../media/image54.png"/><Relationship Id="rId11" Type="http://schemas.openxmlformats.org/officeDocument/2006/relationships/image" Target="../media/image19.png"/><Relationship Id="rId24" Type="http://schemas.openxmlformats.org/officeDocument/2006/relationships/image" Target="../media/image27.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4.png"/><Relationship Id="rId45" Type="http://schemas.openxmlformats.org/officeDocument/2006/relationships/image" Target="../media/image36.png"/><Relationship Id="rId53"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image" Target="../media/image18.png"/><Relationship Id="rId19" Type="http://schemas.openxmlformats.org/officeDocument/2006/relationships/image" Target="../media/image43.png"/><Relationship Id="rId31" Type="http://schemas.openxmlformats.org/officeDocument/2006/relationships/image" Target="../media/image51.png"/><Relationship Id="rId44" Type="http://schemas.openxmlformats.org/officeDocument/2006/relationships/image" Target="../media/image53.png"/><Relationship Id="rId52"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46.png"/><Relationship Id="rId27" Type="http://schemas.openxmlformats.org/officeDocument/2006/relationships/image" Target="../media/image47.png"/><Relationship Id="rId30" Type="http://schemas.openxmlformats.org/officeDocument/2006/relationships/image" Target="../media/image50.png"/><Relationship Id="rId35" Type="http://schemas.openxmlformats.org/officeDocument/2006/relationships/image" Target="../media/image33.png"/><Relationship Id="rId43" Type="http://schemas.openxmlformats.org/officeDocument/2006/relationships/image" Target="../media/image8.png"/><Relationship Id="rId48" Type="http://schemas.openxmlformats.org/officeDocument/2006/relationships/image" Target="../media/image39.png"/><Relationship Id="rId8" Type="http://schemas.openxmlformats.org/officeDocument/2006/relationships/image" Target="../media/image16.png"/><Relationship Id="rId51" Type="http://schemas.openxmlformats.org/officeDocument/2006/relationships/image" Target="../media/image48.png"/><Relationship Id="rId3" Type="http://schemas.openxmlformats.org/officeDocument/2006/relationships/image" Target="../media/image5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28.png"/><Relationship Id="rId33" Type="http://schemas.openxmlformats.org/officeDocument/2006/relationships/image" Target="../media/image31.png"/><Relationship Id="rId38" Type="http://schemas.openxmlformats.org/officeDocument/2006/relationships/image" Target="../media/image6.png"/><Relationship Id="rId46" Type="http://schemas.openxmlformats.org/officeDocument/2006/relationships/image" Target="../media/image37.png"/><Relationship Id="rId20" Type="http://schemas.openxmlformats.org/officeDocument/2006/relationships/image" Target="../media/image44.png"/><Relationship Id="rId41" Type="http://schemas.openxmlformats.org/officeDocument/2006/relationships/image" Target="../media/image5.png"/><Relationship Id="rId54"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26.png"/><Relationship Id="rId28" Type="http://schemas.openxmlformats.org/officeDocument/2006/relationships/image" Target="../media/image49.png"/><Relationship Id="rId36" Type="http://schemas.openxmlformats.org/officeDocument/2006/relationships/image" Target="../media/image34.png"/><Relationship Id="rId49" Type="http://schemas.openxmlformats.org/officeDocument/2006/relationships/image" Target="../media/image40.png"/></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8.xml"/><Relationship Id="rId1" Type="http://schemas.openxmlformats.org/officeDocument/2006/relationships/slideLayout" Target="../slideLayouts/slideLayout46.xml"/><Relationship Id="rId5" Type="http://schemas.openxmlformats.org/officeDocument/2006/relationships/image" Target="../media/image80.jpe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emf"/><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68.jpeg"/><Relationship Id="rId7"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37.xml"/><Relationship Id="rId6" Type="http://schemas.openxmlformats.org/officeDocument/2006/relationships/image" Target="../media/image71.jpeg"/><Relationship Id="rId5" Type="http://schemas.openxmlformats.org/officeDocument/2006/relationships/image" Target="../media/image70.png"/><Relationship Id="rId4" Type="http://schemas.openxmlformats.org/officeDocument/2006/relationships/image" Target="../media/image6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 and Azure</a:t>
            </a:r>
          </a:p>
        </p:txBody>
      </p:sp>
      <p:sp>
        <p:nvSpPr>
          <p:cNvPr id="3" name="Text Placeholder 2"/>
          <p:cNvSpPr>
            <a:spLocks noGrp="1"/>
          </p:cNvSpPr>
          <p:nvPr>
            <p:ph type="body" sz="quarter" idx="12"/>
          </p:nvPr>
        </p:nvSpPr>
        <p:spPr/>
        <p:txBody>
          <a:bodyPr/>
          <a:lstStyle/>
          <a:p>
            <a:r>
              <a:rPr lang="en-US" dirty="0"/>
              <a:t>Corey Sanders</a:t>
            </a:r>
          </a:p>
          <a:p>
            <a:r>
              <a:rPr lang="en-US" dirty="0"/>
              <a:t>Director of Program Management</a:t>
            </a:r>
          </a:p>
          <a:p>
            <a:r>
              <a:rPr lang="en-US" dirty="0"/>
              <a:t>Microsoft Azure</a:t>
            </a:r>
          </a:p>
        </p:txBody>
      </p:sp>
    </p:spTree>
    <p:extLst>
      <p:ext uri="{BB962C8B-B14F-4D97-AF65-F5344CB8AC3E}">
        <p14:creationId xmlns:p14="http://schemas.microsoft.com/office/powerpoint/2010/main" val="44634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2100" y="2139276"/>
            <a:ext cx="6782704" cy="4076565"/>
          </a:xfrm>
        </p:spPr>
        <p:txBody>
          <a:bodyPr/>
          <a:lstStyle/>
          <a:p>
            <a:pPr marL="0" lvl="1">
              <a:lnSpc>
                <a:spcPct val="99000"/>
              </a:lnSpc>
              <a:spcBef>
                <a:spcPts val="600"/>
              </a:spcBef>
              <a:spcAft>
                <a:spcPts val="612"/>
              </a:spcAft>
              <a:buClr>
                <a:srgbClr val="EFEFEF"/>
              </a:buClr>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Build: </a:t>
            </a:r>
            <a:r>
              <a:rPr lang="en-US" sz="1800" dirty="0"/>
              <a:t>Developers will use familiar development tools, such </a:t>
            </a:r>
            <a:br>
              <a:rPr lang="en-US" sz="1800" dirty="0"/>
            </a:br>
            <a:r>
              <a:rPr lang="en-US" sz="1800" dirty="0"/>
              <a:t>as Visual Studio, to write apps to run within containers</a:t>
            </a:r>
          </a:p>
          <a:p>
            <a:pPr marL="0" lvl="1">
              <a:lnSpc>
                <a:spcPct val="99000"/>
              </a:lnSpc>
              <a:spcBef>
                <a:spcPts val="600"/>
              </a:spcBef>
              <a:spcAft>
                <a:spcPts val="612"/>
              </a:spcAft>
              <a:buClr>
                <a:srgbClr val="EFEFEF"/>
              </a:buClr>
              <a:buNone/>
            </a:pPr>
            <a:r>
              <a:rPr lang="en-US" sz="1800" dirty="0"/>
              <a:t>By building modular apps leveraging containers, modules can scale independently, and be updated on independent cadences</a:t>
            </a:r>
          </a:p>
          <a:p>
            <a:pPr marL="0" lvl="1">
              <a:lnSpc>
                <a:spcPct val="99000"/>
              </a:lnSpc>
              <a:spcBef>
                <a:spcPts val="600"/>
              </a:spcBef>
              <a:spcAft>
                <a:spcPts val="612"/>
              </a:spcAft>
              <a:buClr>
                <a:srgbClr val="EFEFEF"/>
              </a:buClr>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Run: </a:t>
            </a:r>
            <a:r>
              <a:rPr lang="en-US" sz="1800" dirty="0"/>
              <a:t>Container capabilities built into Windows Server</a:t>
            </a:r>
          </a:p>
          <a:p>
            <a:pPr marL="0" lvl="1">
              <a:lnSpc>
                <a:spcPct val="99000"/>
              </a:lnSpc>
              <a:spcBef>
                <a:spcPts val="600"/>
              </a:spcBef>
              <a:spcAft>
                <a:spcPts val="612"/>
              </a:spcAft>
              <a:buClr>
                <a:srgbClr val="EFEFEF"/>
              </a:buClr>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Manage: </a:t>
            </a:r>
            <a:r>
              <a:rPr lang="en-US" sz="1800" dirty="0"/>
              <a:t>Deploy and manage containers using Docker </a:t>
            </a:r>
            <a:br>
              <a:rPr lang="en-US" sz="1800" dirty="0"/>
            </a:br>
            <a:r>
              <a:rPr lang="en-US" sz="1800" dirty="0"/>
              <a:t>(or PowerShell).</a:t>
            </a:r>
          </a:p>
          <a:p>
            <a:pPr marL="0" lvl="1">
              <a:lnSpc>
                <a:spcPct val="99000"/>
              </a:lnSpc>
              <a:spcBef>
                <a:spcPts val="600"/>
              </a:spcBef>
              <a:spcAft>
                <a:spcPts val="612"/>
              </a:spcAft>
              <a:buClr>
                <a:srgbClr val="EFEFEF"/>
              </a:buClr>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Resources: </a:t>
            </a:r>
            <a:r>
              <a:rPr lang="en-US" sz="1800" dirty="0"/>
              <a:t>Define CPU and memory resources per container along with storage and network throughput</a:t>
            </a:r>
          </a:p>
          <a:p>
            <a:pPr marL="0" indent="0">
              <a:buNone/>
            </a:pPr>
            <a:endParaRPr lang="en-US" dirty="0"/>
          </a:p>
        </p:txBody>
      </p:sp>
      <p:sp>
        <p:nvSpPr>
          <p:cNvPr id="2" name="Title 1"/>
          <p:cNvSpPr>
            <a:spLocks noGrp="1"/>
          </p:cNvSpPr>
          <p:nvPr>
            <p:ph type="title"/>
          </p:nvPr>
        </p:nvSpPr>
        <p:spPr/>
        <p:txBody>
          <a:bodyPr>
            <a:normAutofit fontScale="90000"/>
          </a:bodyPr>
          <a:lstStyle/>
          <a:p>
            <a:r>
              <a:rPr lang="en-US" sz="5300" dirty="0"/>
              <a:t>Windows Server Containers</a:t>
            </a:r>
            <a:br>
              <a:rPr lang="en-US" dirty="0"/>
            </a:br>
            <a:r>
              <a:rPr lang="en-US" sz="3100" dirty="0">
                <a:gradFill>
                  <a:gsLst>
                    <a:gs pos="8750">
                      <a:schemeClr val="tx2"/>
                    </a:gs>
                    <a:gs pos="44000">
                      <a:schemeClr val="tx2"/>
                    </a:gs>
                  </a:gsLst>
                  <a:lin ang="5400000" scaled="0"/>
                </a:gradFill>
              </a:rPr>
              <a:t>Anatomy and key capabilities</a:t>
            </a:r>
            <a:endParaRPr lang="en-US" sz="4400" dirty="0">
              <a:gradFill>
                <a:gsLst>
                  <a:gs pos="8750">
                    <a:schemeClr val="tx2"/>
                  </a:gs>
                  <a:gs pos="44000">
                    <a:schemeClr val="tx2"/>
                  </a:gs>
                </a:gsLst>
                <a:lin ang="5400000" scaled="0"/>
              </a:gradFill>
            </a:endParaRPr>
          </a:p>
        </p:txBody>
      </p:sp>
      <p:grpSp>
        <p:nvGrpSpPr>
          <p:cNvPr id="6" name="Group 5"/>
          <p:cNvGrpSpPr/>
          <p:nvPr/>
        </p:nvGrpSpPr>
        <p:grpSpPr>
          <a:xfrm>
            <a:off x="7054850" y="1700866"/>
            <a:ext cx="5124450" cy="4271762"/>
            <a:chOff x="6775450" y="1751666"/>
            <a:chExt cx="5124450" cy="4271762"/>
          </a:xfrm>
        </p:grpSpPr>
        <p:sp>
          <p:nvSpPr>
            <p:cNvPr id="9" name="Rectangle 8"/>
            <p:cNvSpPr/>
            <p:nvPr/>
          </p:nvSpPr>
          <p:spPr bwMode="auto">
            <a:xfrm>
              <a:off x="6775450" y="2519925"/>
              <a:ext cx="5124450" cy="350350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6946388" y="2699902"/>
              <a:ext cx="1551653" cy="1599499"/>
            </a:xfrm>
            <a:prstGeom prst="rect">
              <a:avLst/>
            </a:prstGeom>
            <a:solidFill>
              <a:schemeClr val="bg1">
                <a:alpha val="44000"/>
              </a:schemeClr>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8557323" y="2699902"/>
              <a:ext cx="1551653" cy="1599499"/>
            </a:xfrm>
            <a:prstGeom prst="rect">
              <a:avLst/>
            </a:prstGeom>
            <a:solidFill>
              <a:schemeClr val="bg1">
                <a:alpha val="44000"/>
              </a:schemeClr>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0168257" y="2699902"/>
              <a:ext cx="1551653" cy="1599499"/>
            </a:xfrm>
            <a:prstGeom prst="rect">
              <a:avLst/>
            </a:prstGeom>
            <a:solidFill>
              <a:schemeClr val="bg1">
                <a:alpha val="44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023672" y="3153420"/>
              <a:ext cx="1418235" cy="59658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LOB app</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399" dirty="0">
                  <a:gradFill>
                    <a:gsLst>
                      <a:gs pos="0">
                        <a:srgbClr val="FFFFFF"/>
                      </a:gs>
                      <a:gs pos="100000">
                        <a:srgbClr val="FFFFFF"/>
                      </a:gs>
                    </a:gsLst>
                    <a:lin ang="5400000" scaled="0"/>
                  </a:gradFill>
                  <a:ea typeface="Segoe UI" pitchFamily="34" charset="0"/>
                  <a:cs typeface="Segoe UI" pitchFamily="34" charset="0"/>
                </a:rPr>
                <a:t>(+Binaries)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6944264" y="4389568"/>
              <a:ext cx="4786822" cy="687946"/>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Host OS</a:t>
              </a:r>
              <a:br>
                <a:rPr lang="en-US" sz="28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w/Container Support</a:t>
              </a:r>
            </a:p>
          </p:txBody>
        </p:sp>
        <p:sp>
          <p:nvSpPr>
            <p:cNvPr id="16" name="Rectangle 15"/>
            <p:cNvSpPr/>
            <p:nvPr/>
          </p:nvSpPr>
          <p:spPr bwMode="auto">
            <a:xfrm>
              <a:off x="6944264" y="5167681"/>
              <a:ext cx="4786822" cy="68794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Server</a:t>
              </a:r>
              <a:br>
                <a:rPr lang="en-US" sz="28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(Physical or Virtual)</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7118317" y="2685040"/>
              <a:ext cx="1210738" cy="521303"/>
            </a:xfrm>
            <a:prstGeom prst="rect">
              <a:avLst/>
            </a:prstGeom>
            <a:noFill/>
          </p:spPr>
          <p:txBody>
            <a:bodyPr wrap="none" lIns="182854" tIns="146283" rIns="182854" bIns="146283" rtlCol="0">
              <a:spAutoFit/>
            </a:bodyPr>
            <a:lstStyle/>
            <a:p>
              <a:pPr>
                <a:lnSpc>
                  <a:spcPct val="90000"/>
                </a:lnSpc>
                <a:spcAft>
                  <a:spcPts val="600"/>
                </a:spcAft>
              </a:pPr>
              <a:r>
                <a:rPr lang="en-US" sz="1599" b="1" dirty="0">
                  <a:gradFill>
                    <a:gsLst>
                      <a:gs pos="8750">
                        <a:srgbClr val="002060"/>
                      </a:gs>
                      <a:gs pos="51000">
                        <a:srgbClr val="002060"/>
                      </a:gs>
                    </a:gsLst>
                    <a:lin ang="5400000" scaled="0"/>
                  </a:gradFill>
                </a:rPr>
                <a:t>Web tier</a:t>
              </a:r>
            </a:p>
          </p:txBody>
        </p:sp>
        <p:sp>
          <p:nvSpPr>
            <p:cNvPr id="28" name="TextBox 27"/>
            <p:cNvSpPr txBox="1"/>
            <p:nvPr/>
          </p:nvSpPr>
          <p:spPr>
            <a:xfrm>
              <a:off x="6946387" y="1751666"/>
              <a:ext cx="1569929" cy="544722"/>
            </a:xfrm>
            <a:prstGeom prst="rect">
              <a:avLst/>
            </a:prstGeom>
            <a:noFill/>
          </p:spPr>
          <p:txBody>
            <a:bodyPr wrap="none" lIns="182854" tIns="146283" rIns="182854" bIns="146283" rtlCol="0">
              <a:spAutoFit/>
            </a:bodyPr>
            <a:lstStyle/>
            <a:p>
              <a:pPr>
                <a:lnSpc>
                  <a:spcPct val="90000"/>
                </a:lnSpc>
                <a:spcAft>
                  <a:spcPts val="600"/>
                </a:spcAft>
              </a:pPr>
              <a:r>
                <a:rPr lang="en-US" dirty="0">
                  <a:gradFill>
                    <a:gsLst>
                      <a:gs pos="18750">
                        <a:schemeClr val="tx1"/>
                      </a:gs>
                      <a:gs pos="49000">
                        <a:schemeClr val="tx1"/>
                      </a:gs>
                    </a:gsLst>
                    <a:lin ang="5400000" scaled="0"/>
                  </a:gradFill>
                </a:rPr>
                <a:t>Container A</a:t>
              </a:r>
            </a:p>
          </p:txBody>
        </p:sp>
        <p:sp>
          <p:nvSpPr>
            <p:cNvPr id="20" name="Rectangle 19"/>
            <p:cNvSpPr/>
            <p:nvPr/>
          </p:nvSpPr>
          <p:spPr bwMode="auto">
            <a:xfrm>
              <a:off x="7023672" y="3791129"/>
              <a:ext cx="3018660" cy="453273"/>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Libraries</a:t>
              </a:r>
              <a:br>
                <a:rPr lang="en-US" dirty="0">
                  <a:gradFill>
                    <a:gsLst>
                      <a:gs pos="0">
                        <a:srgbClr val="FFFFFF"/>
                      </a:gs>
                      <a:gs pos="100000">
                        <a:srgbClr val="FFFFFF"/>
                      </a:gs>
                    </a:gsLst>
                    <a:lin ang="5400000" scaled="0"/>
                  </a:gradFill>
                  <a:ea typeface="Segoe UI" pitchFamily="34" charset="0"/>
                  <a:cs typeface="Segoe UI" pitchFamily="34" charset="0"/>
                </a:rPr>
              </a:br>
              <a:r>
                <a:rPr lang="en-US" sz="1199" dirty="0">
                  <a:gradFill>
                    <a:gsLst>
                      <a:gs pos="0">
                        <a:srgbClr val="FFFFFF"/>
                      </a:gs>
                      <a:gs pos="100000">
                        <a:srgbClr val="FFFFFF"/>
                      </a:gs>
                    </a:gsLst>
                    <a:lin ang="5400000" scaled="0"/>
                  </a:gradFill>
                  <a:ea typeface="Segoe UI" pitchFamily="34" charset="0"/>
                  <a:cs typeface="Segoe UI" pitchFamily="34" charset="0"/>
                </a:rPr>
                <a:t>(Shared across containers)</a:t>
              </a:r>
              <a:endParaRPr lang="en-US" sz="1399" dirty="0">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p:cNvSpPr txBox="1"/>
            <p:nvPr/>
          </p:nvSpPr>
          <p:spPr>
            <a:xfrm>
              <a:off x="8558994" y="1751666"/>
              <a:ext cx="1553899" cy="544722"/>
            </a:xfrm>
            <a:prstGeom prst="rect">
              <a:avLst/>
            </a:prstGeom>
            <a:noFill/>
          </p:spPr>
          <p:txBody>
            <a:bodyPr wrap="none" lIns="182854" tIns="146283" rIns="182854" bIns="146283" rtlCol="0">
              <a:spAutoFit/>
            </a:bodyPr>
            <a:lstStyle/>
            <a:p>
              <a:pPr>
                <a:lnSpc>
                  <a:spcPct val="90000"/>
                </a:lnSpc>
                <a:spcAft>
                  <a:spcPts val="600"/>
                </a:spcAft>
              </a:pPr>
              <a:r>
                <a:rPr lang="en-US" dirty="0">
                  <a:gradFill>
                    <a:gsLst>
                      <a:gs pos="18750">
                        <a:schemeClr val="tx1"/>
                      </a:gs>
                      <a:gs pos="49000">
                        <a:schemeClr val="tx1"/>
                      </a:gs>
                    </a:gsLst>
                    <a:lin ang="5400000" scaled="0"/>
                  </a:gradFill>
                </a:rPr>
                <a:t>Container B</a:t>
              </a:r>
            </a:p>
          </p:txBody>
        </p:sp>
        <p:sp>
          <p:nvSpPr>
            <p:cNvPr id="40" name="TextBox 39"/>
            <p:cNvSpPr txBox="1"/>
            <p:nvPr/>
          </p:nvSpPr>
          <p:spPr>
            <a:xfrm>
              <a:off x="10155572" y="1751666"/>
              <a:ext cx="1563517" cy="544722"/>
            </a:xfrm>
            <a:prstGeom prst="rect">
              <a:avLst/>
            </a:prstGeom>
            <a:noFill/>
          </p:spPr>
          <p:txBody>
            <a:bodyPr wrap="none" lIns="182854" tIns="146283" rIns="182854" bIns="146283" rtlCol="0">
              <a:spAutoFit/>
            </a:bodyPr>
            <a:lstStyle/>
            <a:p>
              <a:pPr>
                <a:lnSpc>
                  <a:spcPct val="90000"/>
                </a:lnSpc>
                <a:spcAft>
                  <a:spcPts val="600"/>
                </a:spcAft>
              </a:pPr>
              <a:r>
                <a:rPr lang="en-US" dirty="0">
                  <a:gradFill>
                    <a:gsLst>
                      <a:gs pos="18750">
                        <a:schemeClr val="tx1"/>
                      </a:gs>
                      <a:gs pos="49000">
                        <a:schemeClr val="tx1"/>
                      </a:gs>
                    </a:gsLst>
                    <a:lin ang="5400000" scaled="0"/>
                  </a:gradFill>
                </a:rPr>
                <a:t>Container C</a:t>
              </a:r>
            </a:p>
          </p:txBody>
        </p:sp>
        <p:sp>
          <p:nvSpPr>
            <p:cNvPr id="41" name="Rectangle 40"/>
            <p:cNvSpPr/>
            <p:nvPr/>
          </p:nvSpPr>
          <p:spPr bwMode="auto">
            <a:xfrm>
              <a:off x="8634606" y="3153420"/>
              <a:ext cx="1407725" cy="59658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LOB app</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399" dirty="0">
                  <a:gradFill>
                    <a:gsLst>
                      <a:gs pos="0">
                        <a:srgbClr val="FFFFFF"/>
                      </a:gs>
                      <a:gs pos="100000">
                        <a:srgbClr val="FFFFFF"/>
                      </a:gs>
                    </a:gsLst>
                    <a:lin ang="5400000" scaled="0"/>
                  </a:gradFill>
                  <a:ea typeface="Segoe UI" pitchFamily="34" charset="0"/>
                  <a:cs typeface="Segoe UI" pitchFamily="34" charset="0"/>
                </a:rPr>
                <a:t>(+Binaries)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8755435" y="2685039"/>
              <a:ext cx="1168754" cy="521303"/>
            </a:xfrm>
            <a:prstGeom prst="rect">
              <a:avLst/>
            </a:prstGeom>
            <a:noFill/>
          </p:spPr>
          <p:txBody>
            <a:bodyPr wrap="none" lIns="182854" tIns="146283" rIns="182854" bIns="146283" rtlCol="0">
              <a:spAutoFit/>
            </a:bodyPr>
            <a:lstStyle/>
            <a:p>
              <a:pPr>
                <a:lnSpc>
                  <a:spcPct val="90000"/>
                </a:lnSpc>
                <a:spcAft>
                  <a:spcPts val="600"/>
                </a:spcAft>
              </a:pPr>
              <a:r>
                <a:rPr lang="en-US" sz="1599" b="1" dirty="0">
                  <a:gradFill>
                    <a:gsLst>
                      <a:gs pos="8750">
                        <a:srgbClr val="002060"/>
                      </a:gs>
                      <a:gs pos="51000">
                        <a:srgbClr val="002060"/>
                      </a:gs>
                    </a:gsLst>
                    <a:lin ang="5400000" scaled="0"/>
                  </a:gradFill>
                </a:rPr>
                <a:t>App tier</a:t>
              </a:r>
            </a:p>
          </p:txBody>
        </p:sp>
        <p:sp>
          <p:nvSpPr>
            <p:cNvPr id="43" name="Rectangle 42"/>
            <p:cNvSpPr/>
            <p:nvPr/>
          </p:nvSpPr>
          <p:spPr bwMode="auto">
            <a:xfrm>
              <a:off x="10236956" y="3785012"/>
              <a:ext cx="1407725" cy="45327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Libraries</a:t>
              </a:r>
              <a:endParaRPr lang="en-US" sz="1399"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0236957" y="3147302"/>
              <a:ext cx="1407725" cy="59658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LOB app</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399" dirty="0">
                  <a:gradFill>
                    <a:gsLst>
                      <a:gs pos="0">
                        <a:srgbClr val="FFFFFF"/>
                      </a:gs>
                      <a:gs pos="100000">
                        <a:srgbClr val="FFFFFF"/>
                      </a:gs>
                    </a:gsLst>
                    <a:lin ang="5400000" scaled="0"/>
                  </a:gradFill>
                  <a:ea typeface="Segoe UI" pitchFamily="34" charset="0"/>
                  <a:cs typeface="Segoe UI" pitchFamily="34" charset="0"/>
                </a:rPr>
                <a:t>(+Binaries)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p:cNvSpPr txBox="1"/>
            <p:nvPr/>
          </p:nvSpPr>
          <p:spPr>
            <a:xfrm>
              <a:off x="10426336" y="2685039"/>
              <a:ext cx="1051039" cy="521303"/>
            </a:xfrm>
            <a:prstGeom prst="rect">
              <a:avLst/>
            </a:prstGeom>
            <a:noFill/>
          </p:spPr>
          <p:txBody>
            <a:bodyPr wrap="none" lIns="182854" tIns="146283" rIns="182854" bIns="146283" rtlCol="0">
              <a:spAutoFit/>
            </a:bodyPr>
            <a:lstStyle/>
            <a:p>
              <a:pPr>
                <a:lnSpc>
                  <a:spcPct val="90000"/>
                </a:lnSpc>
                <a:spcAft>
                  <a:spcPts val="600"/>
                </a:spcAft>
              </a:pPr>
              <a:r>
                <a:rPr lang="en-US" sz="1599" b="1" dirty="0">
                  <a:gradFill>
                    <a:gsLst>
                      <a:gs pos="13750">
                        <a:schemeClr val="tx2"/>
                      </a:gs>
                      <a:gs pos="55000">
                        <a:schemeClr val="tx2"/>
                      </a:gs>
                    </a:gsLst>
                    <a:lin ang="5400000" scaled="0"/>
                  </a:gradFill>
                </a:rPr>
                <a:t>DB tier</a:t>
              </a:r>
            </a:p>
          </p:txBody>
        </p:sp>
        <p:cxnSp>
          <p:nvCxnSpPr>
            <p:cNvPr id="29" name="Straight Connector 28"/>
            <p:cNvCxnSpPr/>
            <p:nvPr/>
          </p:nvCxnSpPr>
          <p:spPr>
            <a:xfrm>
              <a:off x="10950766" y="2173995"/>
              <a:ext cx="0" cy="526714"/>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320270" y="2158325"/>
              <a:ext cx="0" cy="526714"/>
            </a:xfrm>
            <a:prstGeom prst="line">
              <a:avLst/>
            </a:prstGeom>
            <a:ln w="635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744858" y="2158325"/>
              <a:ext cx="0" cy="526714"/>
            </a:xfrm>
            <a:prstGeom prst="line">
              <a:avLst/>
            </a:prstGeom>
            <a:ln w="635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a:off x="10927398" y="1565121"/>
              <a:ext cx="0" cy="1188720"/>
            </a:xfrm>
            <a:prstGeom prst="line">
              <a:avLst/>
            </a:prstGeom>
            <a:ln w="793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9329829" y="1563965"/>
              <a:ext cx="0" cy="1188720"/>
            </a:xfrm>
            <a:prstGeom prst="line">
              <a:avLst/>
            </a:prstGeom>
            <a:ln w="79375">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a:off x="7744858" y="1566919"/>
              <a:ext cx="0" cy="1188720"/>
            </a:xfrm>
            <a:prstGeom prst="line">
              <a:avLst/>
            </a:prstGeom>
            <a:ln w="79375">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90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0" y="5041900"/>
            <a:ext cx="12436475" cy="19608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45713" numCol="1" spcCol="0" rtlCol="0" fromWordArt="0" anchor="b" anchorCtr="0" forceAA="0" compatLnSpc="1">
            <a:prstTxWarp prst="textNoShape">
              <a:avLst/>
            </a:prstTxWarp>
            <a:noAutofit/>
          </a:bodyPr>
          <a:lstStyle/>
          <a:p>
            <a:pPr algn="ctr">
              <a:lnSpc>
                <a:spcPct val="90000"/>
              </a:lnSpc>
            </a:pPr>
            <a:endParaRPr lang="en-US" sz="1049" dirty="0">
              <a:gradFill>
                <a:gsLst>
                  <a:gs pos="2917">
                    <a:schemeClr val="bg1"/>
                  </a:gs>
                  <a:gs pos="31000">
                    <a:schemeClr val="bg1"/>
                  </a:gs>
                </a:gsLst>
                <a:lin ang="5400000" scaled="0"/>
              </a:gradFill>
            </a:endParaRPr>
          </a:p>
        </p:txBody>
      </p:sp>
      <p:sp>
        <p:nvSpPr>
          <p:cNvPr id="9" name="Oval 8"/>
          <p:cNvSpPr/>
          <p:nvPr/>
        </p:nvSpPr>
        <p:spPr bwMode="auto">
          <a:xfrm>
            <a:off x="4173433" y="1815184"/>
            <a:ext cx="3481009" cy="3481009"/>
          </a:xfrm>
          <a:prstGeom prst="ellips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4244869" y="3999007"/>
            <a:ext cx="3338135" cy="1297186"/>
          </a:xfrm>
          <a:custGeom>
            <a:avLst/>
            <a:gdLst>
              <a:gd name="connsiteX0" fmla="*/ 0 w 3338608"/>
              <a:gd name="connsiteY0" fmla="*/ 0 h 1297370"/>
              <a:gd name="connsiteX1" fmla="*/ 3338608 w 3338608"/>
              <a:gd name="connsiteY1" fmla="*/ 0 h 1297370"/>
              <a:gd name="connsiteX2" fmla="*/ 3316647 w 3338608"/>
              <a:gd name="connsiteY2" fmla="*/ 85409 h 1297370"/>
              <a:gd name="connsiteX3" fmla="*/ 1669304 w 3338608"/>
              <a:gd name="connsiteY3" fmla="*/ 1297370 h 1297370"/>
              <a:gd name="connsiteX4" fmla="*/ 21961 w 3338608"/>
              <a:gd name="connsiteY4" fmla="*/ 85409 h 1297370"/>
              <a:gd name="connsiteX5" fmla="*/ 0 w 3338608"/>
              <a:gd name="connsiteY5" fmla="*/ 0 h 12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08" h="1297370">
                <a:moveTo>
                  <a:pt x="0" y="0"/>
                </a:moveTo>
                <a:lnTo>
                  <a:pt x="3338608" y="0"/>
                </a:lnTo>
                <a:lnTo>
                  <a:pt x="3316647" y="85409"/>
                </a:lnTo>
                <a:cubicBezTo>
                  <a:pt x="3098257" y="787558"/>
                  <a:pt x="2443317" y="1297370"/>
                  <a:pt x="1669304" y="1297370"/>
                </a:cubicBezTo>
                <a:cubicBezTo>
                  <a:pt x="895292" y="1297370"/>
                  <a:pt x="240352" y="787558"/>
                  <a:pt x="21961" y="85409"/>
                </a:cubicBezTo>
                <a:lnTo>
                  <a:pt x="0" y="0"/>
                </a:lnTo>
                <a:close/>
              </a:path>
            </a:pathLst>
          </a:cu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068379" y="2518632"/>
            <a:ext cx="1739355" cy="201847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45713" numCol="1" spcCol="0" rtlCol="0" fromWordArt="0" anchor="b" anchorCtr="0" forceAA="0" compatLnSpc="1">
            <a:prstTxWarp prst="textNoShape">
              <a:avLst/>
            </a:prstTxWarp>
            <a:noAutofit/>
          </a:bodyPr>
          <a:lstStyle/>
          <a:p>
            <a:pPr algn="ctr">
              <a:lnSpc>
                <a:spcPct val="90000"/>
              </a:lnSpc>
            </a:pPr>
            <a:endParaRPr lang="en-US" sz="1049" dirty="0">
              <a:gradFill>
                <a:gsLst>
                  <a:gs pos="2917">
                    <a:schemeClr val="bg1"/>
                  </a:gs>
                  <a:gs pos="31000">
                    <a:schemeClr val="bg1"/>
                  </a:gs>
                </a:gsLst>
                <a:lin ang="5400000" scaled="0"/>
              </a:gradFill>
            </a:endParaRPr>
          </a:p>
        </p:txBody>
      </p:sp>
      <p:grpSp>
        <p:nvGrpSpPr>
          <p:cNvPr id="33" name="Group 32"/>
          <p:cNvGrpSpPr/>
          <p:nvPr/>
        </p:nvGrpSpPr>
        <p:grpSpPr>
          <a:xfrm>
            <a:off x="8576637" y="1805076"/>
            <a:ext cx="3466469" cy="3466469"/>
            <a:chOff x="8576971" y="1804835"/>
            <a:chExt cx="3466961" cy="3466961"/>
          </a:xfrm>
        </p:grpSpPr>
        <p:sp>
          <p:nvSpPr>
            <p:cNvPr id="30" name="Freeform 29"/>
            <p:cNvSpPr/>
            <p:nvPr/>
          </p:nvSpPr>
          <p:spPr>
            <a:xfrm rot="3600000">
              <a:off x="8576971" y="1804835"/>
              <a:ext cx="3466961" cy="3466961"/>
            </a:xfrm>
            <a:custGeom>
              <a:avLst/>
              <a:gdLst>
                <a:gd name="connsiteX0" fmla="*/ 4331931 w 4642950"/>
                <a:gd name="connsiteY0" fmla="*/ 3482212 h 4642950"/>
                <a:gd name="connsiteX1" fmla="*/ 2321475 w 4642950"/>
                <a:gd name="connsiteY1" fmla="*/ 4642950 h 4642950"/>
                <a:gd name="connsiteX2" fmla="*/ 311019 w 4642950"/>
                <a:gd name="connsiteY2" fmla="*/ 3482213 h 4642950"/>
                <a:gd name="connsiteX3" fmla="*/ 2321475 w 4642950"/>
                <a:gd name="connsiteY3" fmla="*/ 2321475 h 4642950"/>
                <a:gd name="connsiteX4" fmla="*/ 4331931 w 4642950"/>
                <a:gd name="connsiteY4" fmla="*/ 3482212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4331931" y="3482212"/>
                  </a:moveTo>
                  <a:cubicBezTo>
                    <a:pt x="3917239" y="4200479"/>
                    <a:pt x="3150858" y="4642950"/>
                    <a:pt x="2321475" y="4642950"/>
                  </a:cubicBezTo>
                  <a:cubicBezTo>
                    <a:pt x="1492092" y="4642950"/>
                    <a:pt x="725710" y="4200479"/>
                    <a:pt x="311019" y="3482213"/>
                  </a:cubicBezTo>
                  <a:lnTo>
                    <a:pt x="2321475" y="2321475"/>
                  </a:lnTo>
                  <a:lnTo>
                    <a:pt x="4331931" y="3482212"/>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2372" tIns="3010333" rIns="1352372" bIns="357596" numCol="1" spcCol="1270" anchor="ctr" anchorCtr="0">
              <a:noAutofit/>
            </a:bodyPr>
            <a:lstStyle/>
            <a:p>
              <a:pPr algn="ctr" defTabSz="2844253">
                <a:lnSpc>
                  <a:spcPct val="90000"/>
                </a:lnSpc>
                <a:spcBef>
                  <a:spcPct val="0"/>
                </a:spcBef>
                <a:spcAft>
                  <a:spcPct val="35000"/>
                </a:spcAft>
              </a:pPr>
              <a:endParaRPr lang="en-US" sz="6399"/>
            </a:p>
          </p:txBody>
        </p:sp>
        <p:grpSp>
          <p:nvGrpSpPr>
            <p:cNvPr id="32" name="Group 31"/>
            <p:cNvGrpSpPr/>
            <p:nvPr/>
          </p:nvGrpSpPr>
          <p:grpSpPr>
            <a:xfrm>
              <a:off x="8576971" y="1804835"/>
              <a:ext cx="3466961" cy="3466961"/>
              <a:chOff x="8576971" y="1804835"/>
              <a:chExt cx="3466961" cy="3466961"/>
            </a:xfrm>
          </p:grpSpPr>
          <p:sp>
            <p:nvSpPr>
              <p:cNvPr id="29" name="Freeform 28"/>
              <p:cNvSpPr/>
              <p:nvPr/>
            </p:nvSpPr>
            <p:spPr>
              <a:xfrm rot="3600000">
                <a:off x="8576971" y="1804835"/>
                <a:ext cx="3466961" cy="3466961"/>
              </a:xfrm>
              <a:custGeom>
                <a:avLst/>
                <a:gdLst>
                  <a:gd name="connsiteX0" fmla="*/ 2321475 w 4642950"/>
                  <a:gd name="connsiteY0" fmla="*/ 0 h 4642950"/>
                  <a:gd name="connsiteX1" fmla="*/ 4331931 w 4642950"/>
                  <a:gd name="connsiteY1" fmla="*/ 1160737 h 4642950"/>
                  <a:gd name="connsiteX2" fmla="*/ 4331931 w 4642950"/>
                  <a:gd name="connsiteY2" fmla="*/ 3482212 h 4642950"/>
                  <a:gd name="connsiteX3" fmla="*/ 2321475 w 4642950"/>
                  <a:gd name="connsiteY3" fmla="*/ 2321475 h 4642950"/>
                  <a:gd name="connsiteX4" fmla="*/ 2321475 w 4642950"/>
                  <a:gd name="connsiteY4" fmla="*/ 0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2321475" y="0"/>
                    </a:moveTo>
                    <a:cubicBezTo>
                      <a:pt x="3150858" y="0"/>
                      <a:pt x="3917240" y="442471"/>
                      <a:pt x="4331931" y="1160737"/>
                    </a:cubicBezTo>
                    <a:cubicBezTo>
                      <a:pt x="4746623" y="1879004"/>
                      <a:pt x="4746623" y="2763945"/>
                      <a:pt x="4331931" y="3482212"/>
                    </a:cubicBezTo>
                    <a:lnTo>
                      <a:pt x="2321475" y="2321475"/>
                    </a:lnTo>
                    <a:lnTo>
                      <a:pt x="2321475" y="0"/>
                    </a:lnTo>
                    <a:close/>
                  </a:path>
                </a:pathLst>
              </a:custGeom>
              <a:solidFill>
                <a:srgbClr val="00188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84922" tIns="917565" rIns="604210" bIns="2299199" numCol="1" spcCol="1270" anchor="ctr" anchorCtr="0">
                <a:noAutofit/>
              </a:bodyPr>
              <a:lstStyle/>
              <a:p>
                <a:pPr algn="ctr" defTabSz="2133190">
                  <a:lnSpc>
                    <a:spcPct val="90000"/>
                  </a:lnSpc>
                  <a:spcBef>
                    <a:spcPct val="0"/>
                  </a:spcBef>
                  <a:spcAft>
                    <a:spcPct val="35000"/>
                  </a:spcAft>
                </a:pPr>
                <a:endParaRPr lang="en-US" sz="4799"/>
              </a:p>
            </p:txBody>
          </p:sp>
          <p:sp>
            <p:nvSpPr>
              <p:cNvPr id="31" name="Freeform 30"/>
              <p:cNvSpPr/>
              <p:nvPr/>
            </p:nvSpPr>
            <p:spPr>
              <a:xfrm rot="3600000">
                <a:off x="8576971" y="1804835"/>
                <a:ext cx="3466961" cy="3466961"/>
              </a:xfrm>
              <a:custGeom>
                <a:avLst/>
                <a:gdLst>
                  <a:gd name="connsiteX0" fmla="*/ 311019 w 4642950"/>
                  <a:gd name="connsiteY0" fmla="*/ 3482213 h 4642950"/>
                  <a:gd name="connsiteX1" fmla="*/ 311019 w 4642950"/>
                  <a:gd name="connsiteY1" fmla="*/ 1160738 h 4642950"/>
                  <a:gd name="connsiteX2" fmla="*/ 2321475 w 4642950"/>
                  <a:gd name="connsiteY2" fmla="*/ 0 h 4642950"/>
                  <a:gd name="connsiteX3" fmla="*/ 2321475 w 4642950"/>
                  <a:gd name="connsiteY3" fmla="*/ 2321475 h 4642950"/>
                  <a:gd name="connsiteX4" fmla="*/ 311019 w 4642950"/>
                  <a:gd name="connsiteY4" fmla="*/ 3482213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311019" y="3482213"/>
                    </a:moveTo>
                    <a:cubicBezTo>
                      <a:pt x="-103673" y="2763946"/>
                      <a:pt x="-103673" y="1879005"/>
                      <a:pt x="311019" y="1160738"/>
                    </a:cubicBezTo>
                    <a:cubicBezTo>
                      <a:pt x="725711" y="442471"/>
                      <a:pt x="1492092" y="0"/>
                      <a:pt x="2321475" y="0"/>
                    </a:cubicBezTo>
                    <a:lnTo>
                      <a:pt x="2321475" y="2321475"/>
                    </a:lnTo>
                    <a:lnTo>
                      <a:pt x="311019" y="3482213"/>
                    </a:lnTo>
                    <a:close/>
                  </a:path>
                </a:pathLst>
              </a:custGeom>
              <a:solidFill>
                <a:srgbClr val="00206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8340" tIns="972830" rIns="2630792" bIns="2243934" numCol="1" spcCol="1270" anchor="ctr" anchorCtr="0">
                <a:noAutofit/>
              </a:bodyPr>
              <a:lstStyle/>
              <a:p>
                <a:pPr algn="ctr" defTabSz="2133190">
                  <a:lnSpc>
                    <a:spcPct val="90000"/>
                  </a:lnSpc>
                  <a:spcBef>
                    <a:spcPct val="0"/>
                  </a:spcBef>
                  <a:spcAft>
                    <a:spcPct val="35000"/>
                  </a:spcAft>
                </a:pPr>
                <a:endParaRPr lang="en-US" sz="4799" dirty="0"/>
              </a:p>
            </p:txBody>
          </p:sp>
        </p:grpSp>
      </p:grpSp>
      <p:sp>
        <p:nvSpPr>
          <p:cNvPr id="27" name="Oval 26"/>
          <p:cNvSpPr/>
          <p:nvPr/>
        </p:nvSpPr>
        <p:spPr bwMode="auto">
          <a:xfrm>
            <a:off x="9615260" y="2843698"/>
            <a:ext cx="1389224" cy="1389224"/>
          </a:xfrm>
          <a:prstGeom prst="ellipse">
            <a:avLst/>
          </a:prstGeom>
          <a:solidFill>
            <a:schemeClr val="bg1">
              <a:lumMod val="85000"/>
            </a:schemeClr>
          </a:solidFill>
          <a:ln w="28575">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solidFill>
                <a:schemeClr val="accent1"/>
              </a:solidFill>
              <a:ea typeface="Segoe UI" pitchFamily="34" charset="0"/>
              <a:cs typeface="Segoe UI" pitchFamily="34" charset="0"/>
            </a:endParaRPr>
          </a:p>
        </p:txBody>
      </p:sp>
      <p:sp>
        <p:nvSpPr>
          <p:cNvPr id="2" name="Title 1"/>
          <p:cNvSpPr>
            <a:spLocks noGrp="1"/>
          </p:cNvSpPr>
          <p:nvPr>
            <p:ph type="title"/>
          </p:nvPr>
        </p:nvSpPr>
        <p:spPr/>
        <p:txBody>
          <a:bodyPr>
            <a:normAutofit fontScale="90000"/>
          </a:bodyPr>
          <a:lstStyle/>
          <a:p>
            <a:r>
              <a:rPr lang="en-US" sz="5300" dirty="0" err="1"/>
              <a:t>Docker</a:t>
            </a:r>
            <a:r>
              <a:rPr lang="en-US" sz="5300" dirty="0"/>
              <a:t> integration</a:t>
            </a:r>
            <a:br>
              <a:rPr lang="en-US" dirty="0"/>
            </a:br>
            <a:r>
              <a:rPr lang="en-US" sz="3100" dirty="0">
                <a:gradFill>
                  <a:gsLst>
                    <a:gs pos="20000">
                      <a:schemeClr val="tx2"/>
                    </a:gs>
                    <a:gs pos="41000">
                      <a:schemeClr val="tx2"/>
                    </a:gs>
                  </a:gsLst>
                  <a:lin ang="5400000" scaled="0"/>
                </a:gradFill>
              </a:rPr>
              <a:t>Joint strategic investments to drive containers forward</a:t>
            </a:r>
            <a:endParaRPr lang="en-US" sz="4400" dirty="0">
              <a:gradFill>
                <a:gsLst>
                  <a:gs pos="20000">
                    <a:schemeClr val="tx2"/>
                  </a:gs>
                  <a:gs pos="41000">
                    <a:schemeClr val="tx2"/>
                  </a:gs>
                </a:gsLst>
                <a:lin ang="5400000" scaled="0"/>
              </a:gradFill>
            </a:endParaRPr>
          </a:p>
        </p:txBody>
      </p:sp>
      <p:sp>
        <p:nvSpPr>
          <p:cNvPr id="7" name="Text Placeholder 6"/>
          <p:cNvSpPr>
            <a:spLocks noGrp="1"/>
          </p:cNvSpPr>
          <p:nvPr>
            <p:ph type="body" sz="quarter" idx="10"/>
          </p:nvPr>
        </p:nvSpPr>
        <p:spPr>
          <a:xfrm>
            <a:off x="287338" y="2139950"/>
            <a:ext cx="3803559" cy="2943113"/>
          </a:xfrm>
        </p:spPr>
        <p:txBody>
          <a:bodyPr/>
          <a:lstStyle/>
          <a:p>
            <a:pPr lvl="1" indent="-241300">
              <a:lnSpc>
                <a:spcPct val="99000"/>
              </a:lnSpc>
              <a:spcBef>
                <a:spcPts val="600"/>
              </a:spcBef>
              <a:buClr>
                <a:srgbClr val="EFEFEF"/>
              </a:buClr>
            </a:pPr>
            <a:r>
              <a:rPr lang="en-US"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Docker: </a:t>
            </a:r>
            <a:r>
              <a:rPr lang="en-US" sz="1800" dirty="0"/>
              <a:t>An open source engine that automates the deployment </a:t>
            </a:r>
            <a:br>
              <a:rPr lang="en-US" sz="1800" dirty="0"/>
            </a:br>
            <a:r>
              <a:rPr lang="en-US" sz="1800" dirty="0"/>
              <a:t>of any application as a portable, self-sufficient container that can run almost anywhere</a:t>
            </a:r>
          </a:p>
          <a:p>
            <a:pPr lvl="1" indent="-241300">
              <a:lnSpc>
                <a:spcPct val="99000"/>
              </a:lnSpc>
              <a:spcBef>
                <a:spcPts val="600"/>
              </a:spcBef>
              <a:buClr>
                <a:srgbClr val="EFEFEF"/>
              </a:buClr>
            </a:pPr>
            <a:r>
              <a:rPr lang="en-US"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Partnership: </a:t>
            </a:r>
            <a:r>
              <a:rPr lang="en-US" sz="1600" dirty="0"/>
              <a:t>Enable the Docker toolset to manage multi-container applications using both Linux and Windows containers, regardless of the hosting environment or cloud provider</a:t>
            </a:r>
          </a:p>
        </p:txBody>
      </p:sp>
      <p:sp>
        <p:nvSpPr>
          <p:cNvPr id="4" name="TextBox 7"/>
          <p:cNvSpPr txBox="1"/>
          <p:nvPr/>
        </p:nvSpPr>
        <p:spPr>
          <a:xfrm>
            <a:off x="4329778" y="5325207"/>
            <a:ext cx="3866203" cy="1372641"/>
          </a:xfrm>
          <a:prstGeom prst="rect">
            <a:avLst/>
          </a:prstGeom>
          <a:noFill/>
        </p:spPr>
        <p:txBody>
          <a:bodyPr wrap="square" lIns="182854" tIns="146283" rIns="182854" bIns="146283" rtlCol="0">
            <a:spAutoFit/>
          </a:bodyPr>
          <a:lstStyle/>
          <a:p>
            <a:pPr>
              <a:spcAft>
                <a:spcPts val="1200"/>
              </a:spcAft>
            </a:pPr>
            <a:r>
              <a:rPr lang="en-US" sz="1500" dirty="0">
                <a:gradFill>
                  <a:gsLst>
                    <a:gs pos="2917">
                      <a:schemeClr val="tx1"/>
                    </a:gs>
                    <a:gs pos="30000">
                      <a:schemeClr val="tx1"/>
                    </a:gs>
                  </a:gsLst>
                  <a:lin ang="5400000" scaled="0"/>
                </a:gradFill>
              </a:rPr>
              <a:t>Investments in the next wave</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of Windows Server</a:t>
            </a:r>
          </a:p>
          <a:p>
            <a:pPr>
              <a:spcAft>
                <a:spcPts val="1200"/>
              </a:spcAft>
            </a:pPr>
            <a:r>
              <a:rPr lang="en-US" sz="1500" dirty="0">
                <a:gradFill>
                  <a:gsLst>
                    <a:gs pos="2917">
                      <a:schemeClr val="tx1"/>
                    </a:gs>
                    <a:gs pos="30000">
                      <a:schemeClr val="tx1"/>
                    </a:gs>
                  </a:gsLst>
                  <a:lin ang="5400000" scaled="0"/>
                </a:gradFill>
              </a:rPr>
              <a:t>Open source development of the</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Docker Engine for Windows Server</a:t>
            </a:r>
          </a:p>
        </p:txBody>
      </p:sp>
      <p:sp>
        <p:nvSpPr>
          <p:cNvPr id="5" name="Rectangle 8"/>
          <p:cNvSpPr/>
          <p:nvPr/>
        </p:nvSpPr>
        <p:spPr>
          <a:xfrm>
            <a:off x="8789509" y="5325207"/>
            <a:ext cx="3541324" cy="1372641"/>
          </a:xfrm>
          <a:prstGeom prst="rect">
            <a:avLst/>
          </a:prstGeom>
          <a:noFill/>
        </p:spPr>
        <p:txBody>
          <a:bodyPr wrap="square" lIns="182854" tIns="146283" rIns="182854" bIns="146283" rtlCol="0">
            <a:spAutoFit/>
          </a:bodyPr>
          <a:lstStyle/>
          <a:p>
            <a:pPr>
              <a:spcAft>
                <a:spcPts val="1200"/>
              </a:spcAft>
            </a:pPr>
            <a:r>
              <a:rPr lang="en-US" sz="1500" dirty="0">
                <a:gradFill>
                  <a:gsLst>
                    <a:gs pos="2917">
                      <a:schemeClr val="tx1"/>
                    </a:gs>
                    <a:gs pos="30000">
                      <a:schemeClr val="tx1"/>
                    </a:gs>
                  </a:gsLst>
                  <a:lin ang="5400000" scaled="0"/>
                </a:gradFill>
              </a:rPr>
              <a:t>Azure support for the</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Docker Open Orchestration APIs</a:t>
            </a:r>
          </a:p>
          <a:p>
            <a:pPr>
              <a:spcAft>
                <a:spcPts val="1200"/>
              </a:spcAft>
            </a:pPr>
            <a:r>
              <a:rPr lang="en-US" sz="1500" dirty="0">
                <a:gradFill>
                  <a:gsLst>
                    <a:gs pos="2917">
                      <a:schemeClr val="tx1"/>
                    </a:gs>
                    <a:gs pos="30000">
                      <a:schemeClr val="tx1"/>
                    </a:gs>
                  </a:gsLst>
                  <a:lin ang="5400000" scaled="0"/>
                </a:gradFill>
              </a:rPr>
              <a:t>Federation of Docker Hub images into the Azure Gallery and Portal</a:t>
            </a:r>
          </a:p>
        </p:txBody>
      </p:sp>
      <p:sp>
        <p:nvSpPr>
          <p:cNvPr id="11" name="TextBox 12"/>
          <p:cNvSpPr txBox="1"/>
          <p:nvPr/>
        </p:nvSpPr>
        <p:spPr>
          <a:xfrm>
            <a:off x="222769" y="5716591"/>
            <a:ext cx="3256369" cy="600122"/>
          </a:xfrm>
          <a:prstGeom prst="rect">
            <a:avLst/>
          </a:prstGeom>
          <a:noFill/>
        </p:spPr>
        <p:txBody>
          <a:bodyPr wrap="square" lIns="182854" tIns="146283" rIns="182854" bIns="146283" rtlCol="0">
            <a:spAutoFit/>
          </a:bodyPr>
          <a:lstStyle/>
          <a:p>
            <a:pPr>
              <a:lnSpc>
                <a:spcPct val="90000"/>
              </a:lnSpc>
              <a:spcAft>
                <a:spcPts val="600"/>
              </a:spcAft>
            </a:pPr>
            <a:r>
              <a:rPr lang="en-US" sz="2200" dirty="0">
                <a:gradFill>
                  <a:gsLst>
                    <a:gs pos="2917">
                      <a:schemeClr val="tx1"/>
                    </a:gs>
                    <a:gs pos="30000">
                      <a:schemeClr val="tx1"/>
                    </a:gs>
                  </a:gsLst>
                  <a:lin ang="5400000" scaled="0"/>
                </a:gradFill>
              </a:rPr>
              <a:t>Strategic investments</a:t>
            </a:r>
          </a:p>
        </p:txBody>
      </p:sp>
      <p:sp>
        <p:nvSpPr>
          <p:cNvPr id="13" name="Right Arrow 12"/>
          <p:cNvSpPr/>
          <p:nvPr/>
        </p:nvSpPr>
        <p:spPr bwMode="auto">
          <a:xfrm>
            <a:off x="7266308" y="3020797"/>
            <a:ext cx="1301205" cy="929092"/>
          </a:xfrm>
          <a:prstGeom prst="rightArrow">
            <a:avLst/>
          </a:prstGeom>
          <a:solidFill>
            <a:schemeClr val="bg1">
              <a:lumMod val="85000"/>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5449804" y="4537104"/>
            <a:ext cx="937837" cy="493052"/>
          </a:xfrm>
          <a:prstGeom prst="rect">
            <a:avLst/>
          </a:prstGeom>
          <a:noFill/>
        </p:spPr>
        <p:txBody>
          <a:bodyPr wrap="none" lIns="182854" tIns="146283" rIns="182854" bIns="146283" rtlCol="0">
            <a:spAutoFit/>
          </a:bodyPr>
          <a:lstStyle/>
          <a:p>
            <a:pPr>
              <a:lnSpc>
                <a:spcPct val="90000"/>
              </a:lnSpc>
              <a:spcAft>
                <a:spcPts val="600"/>
              </a:spcAft>
            </a:pPr>
            <a:r>
              <a:rPr lang="en-US" sz="1399" dirty="0">
                <a:gradFill>
                  <a:gsLst>
                    <a:gs pos="2917">
                      <a:schemeClr val="bg1"/>
                    </a:gs>
                    <a:gs pos="100000">
                      <a:schemeClr val="bg1"/>
                    </a:gs>
                  </a:gsLst>
                  <a:lin ang="5400000" scaled="0"/>
                </a:gradFill>
              </a:rPr>
              <a:t>Docker</a:t>
            </a:r>
          </a:p>
        </p:txBody>
      </p:sp>
      <p:sp>
        <p:nvSpPr>
          <p:cNvPr id="24" name="Rectangle 23"/>
          <p:cNvSpPr/>
          <p:nvPr/>
        </p:nvSpPr>
        <p:spPr bwMode="auto">
          <a:xfrm>
            <a:off x="4555229" y="2545896"/>
            <a:ext cx="2717415" cy="12249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20000">
                      <a:schemeClr val="tx2"/>
                    </a:gs>
                    <a:gs pos="41000">
                      <a:schemeClr val="tx2"/>
                    </a:gs>
                  </a:gsLst>
                  <a:lin ang="5400000" scaled="0"/>
                </a:gradFill>
              </a:rPr>
              <a:t>Dockerized app</a:t>
            </a:r>
          </a:p>
        </p:txBody>
      </p:sp>
      <p:grpSp>
        <p:nvGrpSpPr>
          <p:cNvPr id="22" name="Group 21"/>
          <p:cNvGrpSpPr/>
          <p:nvPr/>
        </p:nvGrpSpPr>
        <p:grpSpPr>
          <a:xfrm>
            <a:off x="4759028" y="3019972"/>
            <a:ext cx="1073387" cy="989460"/>
            <a:chOff x="4541520" y="2912452"/>
            <a:chExt cx="1259089" cy="1160642"/>
          </a:xfrm>
        </p:grpSpPr>
        <p:sp>
          <p:nvSpPr>
            <p:cNvPr id="17" name="Rectangle 16"/>
            <p:cNvSpPr/>
            <p:nvPr/>
          </p:nvSpPr>
          <p:spPr bwMode="auto">
            <a:xfrm>
              <a:off x="4541520" y="2912452"/>
              <a:ext cx="1259089" cy="11606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45713" numCol="1" spcCol="0" rtlCol="0" fromWordArt="0" anchor="b" anchorCtr="0" forceAA="0" compatLnSpc="1">
              <a:prstTxWarp prst="textNoShape">
                <a:avLst/>
              </a:prstTxWarp>
              <a:noAutofit/>
            </a:bodyPr>
            <a:lstStyle/>
            <a:p>
              <a:pPr algn="ctr">
                <a:lnSpc>
                  <a:spcPct val="90000"/>
                </a:lnSpc>
              </a:pPr>
              <a:r>
                <a:rPr lang="en-US" sz="1049" dirty="0">
                  <a:gradFill>
                    <a:gsLst>
                      <a:gs pos="2917">
                        <a:schemeClr val="bg1"/>
                      </a:gs>
                      <a:gs pos="31000">
                        <a:schemeClr val="bg1"/>
                      </a:gs>
                    </a:gsLst>
                    <a:lin ang="5400000" scaled="0"/>
                  </a:gradFill>
                  <a:cs typeface="Segoe UI Semibold" panose="020B0702040204020203" pitchFamily="34" charset="0"/>
                </a:rPr>
                <a:t>Windows Server</a:t>
              </a:r>
            </a:p>
            <a:p>
              <a:pPr algn="ctr">
                <a:lnSpc>
                  <a:spcPct val="90000"/>
                </a:lnSpc>
              </a:pPr>
              <a:r>
                <a:rPr lang="en-US" sz="1049" dirty="0">
                  <a:gradFill>
                    <a:gsLst>
                      <a:gs pos="2917">
                        <a:schemeClr val="bg1"/>
                      </a:gs>
                      <a:gs pos="31000">
                        <a:schemeClr val="bg1"/>
                      </a:gs>
                    </a:gsLst>
                    <a:lin ang="5400000" scaled="0"/>
                  </a:gradFill>
                  <a:cs typeface="Segoe UI Semibold" panose="020B0702040204020203" pitchFamily="34" charset="0"/>
                </a:rPr>
                <a:t>Container</a:t>
              </a:r>
            </a:p>
          </p:txBody>
        </p:sp>
        <p:pic>
          <p:nvPicPr>
            <p:cNvPr id="18" name="Picture 17"/>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4786828" y="2991723"/>
              <a:ext cx="664658" cy="714921"/>
            </a:xfrm>
            <a:prstGeom prst="rect">
              <a:avLst/>
            </a:prstGeom>
          </p:spPr>
        </p:pic>
      </p:grpSp>
      <p:grpSp>
        <p:nvGrpSpPr>
          <p:cNvPr id="23" name="Group 22"/>
          <p:cNvGrpSpPr/>
          <p:nvPr/>
        </p:nvGrpSpPr>
        <p:grpSpPr>
          <a:xfrm>
            <a:off x="6028195" y="3005488"/>
            <a:ext cx="1071246" cy="1003944"/>
            <a:chOff x="6004156" y="2912452"/>
            <a:chExt cx="1259089" cy="1137321"/>
          </a:xfrm>
        </p:grpSpPr>
        <p:sp>
          <p:nvSpPr>
            <p:cNvPr id="6" name="Rectangle 5"/>
            <p:cNvSpPr/>
            <p:nvPr/>
          </p:nvSpPr>
          <p:spPr bwMode="auto">
            <a:xfrm>
              <a:off x="6004156" y="2912452"/>
              <a:ext cx="1259089" cy="1137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45713" numCol="1" spcCol="0" rtlCol="0" fromWordArt="0" anchor="b" anchorCtr="0" forceAA="0" compatLnSpc="1">
              <a:prstTxWarp prst="textNoShape">
                <a:avLst/>
              </a:prstTxWarp>
              <a:noAutofit/>
            </a:bodyPr>
            <a:lstStyle/>
            <a:p>
              <a:pPr algn="ctr">
                <a:lnSpc>
                  <a:spcPct val="90000"/>
                </a:lnSpc>
              </a:pPr>
              <a:r>
                <a:rPr lang="en-US" sz="1049" dirty="0">
                  <a:gradFill>
                    <a:gsLst>
                      <a:gs pos="2917">
                        <a:schemeClr val="bg1"/>
                      </a:gs>
                      <a:gs pos="31000">
                        <a:schemeClr val="bg1"/>
                      </a:gs>
                    </a:gsLst>
                    <a:lin ang="5400000" scaled="0"/>
                  </a:gradFill>
                  <a:cs typeface="Segoe UI Semibold" panose="020B0702040204020203" pitchFamily="34" charset="0"/>
                </a:rPr>
                <a:t>Linux</a:t>
              </a:r>
              <a:br>
                <a:rPr lang="en-US" sz="1049" dirty="0">
                  <a:gradFill>
                    <a:gsLst>
                      <a:gs pos="2917">
                        <a:schemeClr val="bg1"/>
                      </a:gs>
                      <a:gs pos="31000">
                        <a:schemeClr val="bg1"/>
                      </a:gs>
                    </a:gsLst>
                    <a:lin ang="5400000" scaled="0"/>
                  </a:gradFill>
                  <a:cs typeface="Segoe UI Semibold" panose="020B0702040204020203" pitchFamily="34" charset="0"/>
                </a:rPr>
              </a:br>
              <a:r>
                <a:rPr lang="en-US" sz="1049" dirty="0">
                  <a:gradFill>
                    <a:gsLst>
                      <a:gs pos="2917">
                        <a:schemeClr val="bg1"/>
                      </a:gs>
                      <a:gs pos="31000">
                        <a:schemeClr val="bg1"/>
                      </a:gs>
                    </a:gsLst>
                    <a:lin ang="5400000" scaled="0"/>
                  </a:gradFill>
                  <a:cs typeface="Segoe UI Semibold" panose="020B0702040204020203" pitchFamily="34" charset="0"/>
                </a:rPr>
                <a:t>Container</a:t>
              </a:r>
            </a:p>
          </p:txBody>
        </p:sp>
        <p:pic>
          <p:nvPicPr>
            <p:cNvPr id="19" name="Picture 2" descr="http://www.iconsdb.com/icons/preview/white/linux-xxl.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383701" y="3168258"/>
              <a:ext cx="500001" cy="500001"/>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Freeform 128"/>
          <p:cNvSpPr>
            <a:spLocks noChangeAspect="1"/>
          </p:cNvSpPr>
          <p:nvPr/>
        </p:nvSpPr>
        <p:spPr bwMode="black">
          <a:xfrm>
            <a:off x="10022020" y="3361279"/>
            <a:ext cx="585482" cy="32342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3247" tIns="46623" rIns="93247" bIns="46623" numCol="1" anchor="t" anchorCtr="0" compatLnSpc="1">
            <a:prstTxWarp prst="textNoShape">
              <a:avLst/>
            </a:prstTxWarp>
          </a:bodyPr>
          <a:lstStyle/>
          <a:p>
            <a:pPr defTabSz="932418"/>
            <a:endParaRPr lang="en-US" sz="1836">
              <a:solidFill>
                <a:srgbClr val="505050"/>
              </a:solidFill>
            </a:endParaRPr>
          </a:p>
        </p:txBody>
      </p:sp>
      <p:sp>
        <p:nvSpPr>
          <p:cNvPr id="47" name="Oval 46"/>
          <p:cNvSpPr/>
          <p:nvPr/>
        </p:nvSpPr>
        <p:spPr bwMode="auto">
          <a:xfrm>
            <a:off x="9776909" y="3002604"/>
            <a:ext cx="1071410" cy="1071410"/>
          </a:xfrm>
          <a:prstGeom prst="ellipse">
            <a:avLst/>
          </a:prstGeom>
          <a:noFill/>
          <a:ln w="7620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727279" y="3450127"/>
            <a:ext cx="216276" cy="24897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680423" y="3450127"/>
            <a:ext cx="216276" cy="24897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Isosceles Triangle 49"/>
          <p:cNvSpPr/>
          <p:nvPr/>
        </p:nvSpPr>
        <p:spPr bwMode="auto">
          <a:xfrm rot="10800000">
            <a:off x="10746325" y="3441012"/>
            <a:ext cx="190197" cy="163962"/>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9719612" y="3558148"/>
            <a:ext cx="190197" cy="163962"/>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9684457" y="1944521"/>
            <a:ext cx="1250827" cy="690680"/>
          </a:xfrm>
          <a:prstGeom prst="rect">
            <a:avLst/>
          </a:prstGeom>
          <a:noFill/>
        </p:spPr>
        <p:txBody>
          <a:bodyPr wrap="none" lIns="182854" tIns="146283" rIns="182854" bIns="146283" rtlCol="0">
            <a:spAutoFit/>
          </a:bodyPr>
          <a:lstStyle/>
          <a:p>
            <a:pPr algn="ctr">
              <a:lnSpc>
                <a:spcPct val="90000"/>
              </a:lnSpc>
            </a:pPr>
            <a:r>
              <a:rPr lang="en-US" sz="1399" dirty="0">
                <a:gradFill>
                  <a:gsLst>
                    <a:gs pos="2917">
                      <a:schemeClr val="bg1"/>
                    </a:gs>
                    <a:gs pos="100000">
                      <a:schemeClr val="bg1"/>
                    </a:gs>
                  </a:gsLst>
                  <a:lin ang="5400000" scaled="0"/>
                </a:gradFill>
              </a:rPr>
              <a:t>Customer</a:t>
            </a:r>
          </a:p>
          <a:p>
            <a:pPr algn="ctr">
              <a:lnSpc>
                <a:spcPct val="90000"/>
              </a:lnSpc>
            </a:pPr>
            <a:r>
              <a:rPr lang="en-US" sz="1399" dirty="0">
                <a:gradFill>
                  <a:gsLst>
                    <a:gs pos="2917">
                      <a:schemeClr val="bg1"/>
                    </a:gs>
                    <a:gs pos="100000">
                      <a:schemeClr val="bg1"/>
                    </a:gs>
                  </a:gsLst>
                  <a:lin ang="5400000" scaled="0"/>
                </a:gradFill>
              </a:rPr>
              <a:t>Datacenter</a:t>
            </a:r>
          </a:p>
        </p:txBody>
      </p:sp>
      <p:sp>
        <p:nvSpPr>
          <p:cNvPr id="54" name="TextBox 53"/>
          <p:cNvSpPr txBox="1"/>
          <p:nvPr/>
        </p:nvSpPr>
        <p:spPr>
          <a:xfrm>
            <a:off x="10403301" y="4239532"/>
            <a:ext cx="1042145" cy="690680"/>
          </a:xfrm>
          <a:prstGeom prst="rect">
            <a:avLst/>
          </a:prstGeom>
          <a:noFill/>
        </p:spPr>
        <p:txBody>
          <a:bodyPr wrap="none" lIns="182854" tIns="146283" rIns="182854" bIns="146283" rtlCol="0">
            <a:spAutoFit/>
          </a:bodyPr>
          <a:lstStyle/>
          <a:p>
            <a:pPr algn="ctr">
              <a:lnSpc>
                <a:spcPct val="90000"/>
              </a:lnSpc>
            </a:pPr>
            <a:r>
              <a:rPr lang="en-US" sz="1399" dirty="0">
                <a:gradFill>
                  <a:gsLst>
                    <a:gs pos="2917">
                      <a:schemeClr val="bg1"/>
                    </a:gs>
                    <a:gs pos="100000">
                      <a:schemeClr val="bg1"/>
                    </a:gs>
                  </a:gsLst>
                  <a:lin ang="5400000" scaled="0"/>
                </a:gradFill>
              </a:rPr>
              <a:t>Service</a:t>
            </a:r>
          </a:p>
          <a:p>
            <a:pPr algn="ctr">
              <a:lnSpc>
                <a:spcPct val="90000"/>
              </a:lnSpc>
            </a:pPr>
            <a:r>
              <a:rPr lang="en-US" sz="1399" dirty="0">
                <a:gradFill>
                  <a:gsLst>
                    <a:gs pos="2917">
                      <a:schemeClr val="bg1"/>
                    </a:gs>
                    <a:gs pos="100000">
                      <a:schemeClr val="bg1"/>
                    </a:gs>
                  </a:gsLst>
                  <a:lin ang="5400000" scaled="0"/>
                </a:gradFill>
              </a:rPr>
              <a:t>Provider</a:t>
            </a:r>
          </a:p>
        </p:txBody>
      </p:sp>
      <p:sp>
        <p:nvSpPr>
          <p:cNvPr id="55" name="TextBox 54"/>
          <p:cNvSpPr txBox="1"/>
          <p:nvPr/>
        </p:nvSpPr>
        <p:spPr>
          <a:xfrm>
            <a:off x="9174982" y="4239532"/>
            <a:ext cx="1135336" cy="690680"/>
          </a:xfrm>
          <a:prstGeom prst="rect">
            <a:avLst/>
          </a:prstGeom>
          <a:noFill/>
        </p:spPr>
        <p:txBody>
          <a:bodyPr wrap="none" lIns="182854" tIns="146283" rIns="182854" bIns="146283" rtlCol="0">
            <a:spAutoFit/>
          </a:bodyPr>
          <a:lstStyle/>
          <a:p>
            <a:pPr algn="ctr">
              <a:lnSpc>
                <a:spcPct val="90000"/>
              </a:lnSpc>
            </a:pPr>
            <a:r>
              <a:rPr lang="en-US" sz="1399" dirty="0">
                <a:gradFill>
                  <a:gsLst>
                    <a:gs pos="2917">
                      <a:schemeClr val="bg1"/>
                    </a:gs>
                    <a:gs pos="100000">
                      <a:schemeClr val="bg1"/>
                    </a:gs>
                  </a:gsLst>
                  <a:lin ang="5400000" scaled="0"/>
                </a:gradFill>
              </a:rPr>
              <a:t>Microsoft</a:t>
            </a:r>
          </a:p>
          <a:p>
            <a:pPr algn="ctr">
              <a:lnSpc>
                <a:spcPct val="90000"/>
              </a:lnSpc>
            </a:pPr>
            <a:r>
              <a:rPr lang="en-US" sz="1399" dirty="0">
                <a:gradFill>
                  <a:gsLst>
                    <a:gs pos="2917">
                      <a:schemeClr val="bg1"/>
                    </a:gs>
                    <a:gs pos="100000">
                      <a:schemeClr val="bg1"/>
                    </a:gs>
                  </a:gsLst>
                  <a:lin ang="5400000" scaled="0"/>
                </a:gradFill>
              </a:rPr>
              <a:t>Azure</a:t>
            </a:r>
          </a:p>
        </p:txBody>
      </p:sp>
      <p:sp>
        <p:nvSpPr>
          <p:cNvPr id="56" name="TextBox 55"/>
          <p:cNvSpPr txBox="1"/>
          <p:nvPr/>
        </p:nvSpPr>
        <p:spPr>
          <a:xfrm>
            <a:off x="7249182" y="3265837"/>
            <a:ext cx="1343688" cy="464800"/>
          </a:xfrm>
          <a:prstGeom prst="rect">
            <a:avLst/>
          </a:prstGeom>
          <a:noFill/>
        </p:spPr>
        <p:txBody>
          <a:bodyPr wrap="none" lIns="182854" tIns="146283" rIns="182854" bIns="146283" rtlCol="0">
            <a:spAutoFit/>
          </a:bodyPr>
          <a:lstStyle/>
          <a:p>
            <a:pPr>
              <a:lnSpc>
                <a:spcPct val="90000"/>
              </a:lnSpc>
              <a:spcAft>
                <a:spcPts val="600"/>
              </a:spcAft>
            </a:pPr>
            <a:r>
              <a:rPr lang="en-US" sz="1199" dirty="0">
                <a:gradFill>
                  <a:gsLst>
                    <a:gs pos="16250">
                      <a:schemeClr val="tx2"/>
                    </a:gs>
                    <a:gs pos="41000">
                      <a:schemeClr val="tx2"/>
                    </a:gs>
                  </a:gsLst>
                  <a:lin ang="5400000" scaled="0"/>
                </a:gradFill>
              </a:rPr>
              <a:t>Run anywhere</a:t>
            </a:r>
          </a:p>
        </p:txBody>
      </p:sp>
      <p:sp>
        <p:nvSpPr>
          <p:cNvPr id="38" name="Freeform 9"/>
          <p:cNvSpPr>
            <a:spLocks noEditPoints="1"/>
          </p:cNvSpPr>
          <p:nvPr/>
        </p:nvSpPr>
        <p:spPr bwMode="black">
          <a:xfrm>
            <a:off x="3479139" y="5819720"/>
            <a:ext cx="390525" cy="39211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696969"/>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Right Arrow 39"/>
          <p:cNvSpPr/>
          <p:nvPr/>
        </p:nvSpPr>
        <p:spPr bwMode="auto">
          <a:xfrm rot="16200000">
            <a:off x="5169034" y="4207865"/>
            <a:ext cx="490105" cy="333051"/>
          </a:xfrm>
          <a:prstGeom prst="rightArrow">
            <a:avLst/>
          </a:prstGeom>
          <a:solidFill>
            <a:srgbClr val="002060"/>
          </a:solidFill>
          <a:ln w="2857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ight Arrow 41"/>
          <p:cNvSpPr/>
          <p:nvPr/>
        </p:nvSpPr>
        <p:spPr bwMode="auto">
          <a:xfrm rot="16200000">
            <a:off x="6197172" y="4207865"/>
            <a:ext cx="490105" cy="333051"/>
          </a:xfrm>
          <a:prstGeom prst="rightArrow">
            <a:avLst/>
          </a:prstGeom>
          <a:solidFill>
            <a:srgbClr val="002060"/>
          </a:solidFill>
          <a:ln w="2857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97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Docker integration</a:t>
            </a:r>
            <a:br>
              <a:rPr lang="en-US" dirty="0"/>
            </a:br>
            <a:r>
              <a:rPr lang="en-US" sz="3100" dirty="0">
                <a:gradFill>
                  <a:gsLst>
                    <a:gs pos="11250">
                      <a:schemeClr val="tx2"/>
                    </a:gs>
                    <a:gs pos="46000">
                      <a:schemeClr val="tx2"/>
                    </a:gs>
                  </a:gsLst>
                  <a:lin ang="5400000" scaled="0"/>
                </a:gradFill>
              </a:rPr>
              <a:t>Joint strategic investments to drive containers forward</a:t>
            </a:r>
            <a:endParaRPr lang="en-US" sz="4400" dirty="0">
              <a:gradFill>
                <a:gsLst>
                  <a:gs pos="11250">
                    <a:schemeClr val="tx2"/>
                  </a:gs>
                  <a:gs pos="46000">
                    <a:schemeClr val="tx2"/>
                  </a:gs>
                </a:gsLst>
                <a:lin ang="5400000" scaled="0"/>
              </a:gradFill>
            </a:endParaRPr>
          </a:p>
        </p:txBody>
      </p:sp>
      <p:sp>
        <p:nvSpPr>
          <p:cNvPr id="3" name="Text Placeholder 2"/>
          <p:cNvSpPr>
            <a:spLocks noGrp="1"/>
          </p:cNvSpPr>
          <p:nvPr>
            <p:ph type="body" sz="quarter" idx="10"/>
          </p:nvPr>
        </p:nvSpPr>
        <p:spPr>
          <a:xfrm>
            <a:off x="287338" y="2139950"/>
            <a:ext cx="5224462" cy="3340786"/>
          </a:xfrm>
        </p:spPr>
        <p:txBody>
          <a:bodyPr/>
          <a:lstStyle/>
          <a:p>
            <a:pPr lvl="1" indent="-241300">
              <a:lnSpc>
                <a:spcPct val="99000"/>
              </a:lnSpc>
              <a:spcBef>
                <a:spcPts val="600"/>
              </a:spcBef>
              <a:buClr>
                <a:srgbClr val="EFEFEF"/>
              </a:buClr>
            </a:pPr>
            <a:r>
              <a:rPr lang="en-US"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Docker Hub in Azure: </a:t>
            </a:r>
            <a:r>
              <a:rPr lang="en-US" sz="1600" dirty="0"/>
              <a:t>Huge collection of open and curated applications available for download</a:t>
            </a:r>
          </a:p>
          <a:p>
            <a:pPr lvl="1" indent="-241300">
              <a:lnSpc>
                <a:spcPct val="99000"/>
              </a:lnSpc>
              <a:spcBef>
                <a:spcPts val="600"/>
              </a:spcBef>
              <a:buClr>
                <a:srgbClr val="EFEFEF"/>
              </a:buClr>
            </a:pPr>
            <a:r>
              <a:rPr lang="en-US"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Collaboration: </a:t>
            </a:r>
            <a:r>
              <a:rPr lang="en-US" sz="1600" dirty="0"/>
              <a:t>Bring Windows Server containers </a:t>
            </a:r>
            <a:br>
              <a:rPr lang="en-US" sz="1600" dirty="0"/>
            </a:br>
            <a:r>
              <a:rPr lang="en-US" sz="1600" dirty="0"/>
              <a:t>to the Docker ecosystem to expand the reach of both developer communities</a:t>
            </a:r>
          </a:p>
          <a:p>
            <a:pPr lvl="1" indent="-241300">
              <a:lnSpc>
                <a:spcPct val="99000"/>
              </a:lnSpc>
              <a:spcBef>
                <a:spcPts val="600"/>
              </a:spcBef>
              <a:buClr>
                <a:srgbClr val="EFEFEF"/>
              </a:buClr>
            </a:pPr>
            <a:r>
              <a:rPr lang="en-US"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Docker Engine: </a:t>
            </a:r>
            <a:r>
              <a:rPr lang="en-US" sz="1600" dirty="0"/>
              <a:t>Docker Engine for Windows Server containers will be developed under the aegis of the Docker open source project</a:t>
            </a:r>
          </a:p>
          <a:p>
            <a:pPr lvl="1" indent="-241300">
              <a:lnSpc>
                <a:spcPct val="99000"/>
              </a:lnSpc>
              <a:spcBef>
                <a:spcPts val="600"/>
              </a:spcBef>
              <a:buClr>
                <a:srgbClr val="EFEFEF"/>
              </a:buClr>
            </a:pPr>
            <a:r>
              <a:rPr lang="en-US"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Docker client: </a:t>
            </a:r>
            <a:r>
              <a:rPr lang="en-US" sz="1600" dirty="0"/>
              <a:t>Windows customers will be able to use the same standard Docker client and interface on multiple development environments</a:t>
            </a:r>
          </a:p>
        </p:txBody>
      </p:sp>
      <p:sp>
        <p:nvSpPr>
          <p:cNvPr id="8" name="Rectangle 7"/>
          <p:cNvSpPr/>
          <p:nvPr/>
        </p:nvSpPr>
        <p:spPr bwMode="auto">
          <a:xfrm>
            <a:off x="6216644" y="2473399"/>
            <a:ext cx="4066598" cy="685703"/>
          </a:xfrm>
          <a:prstGeom prst="rect">
            <a:avLst/>
          </a:prstGeom>
          <a:gradFill>
            <a:gsLst>
              <a:gs pos="11250">
                <a:schemeClr val="tx2"/>
              </a:gs>
              <a:gs pos="46000">
                <a:schemeClr val="tx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err="1">
                <a:gradFill>
                  <a:gsLst>
                    <a:gs pos="0">
                      <a:srgbClr val="FFFFFF"/>
                    </a:gs>
                    <a:gs pos="100000">
                      <a:srgbClr val="FFFFFF"/>
                    </a:gs>
                  </a:gsLst>
                  <a:lin ang="5400000" scaled="0"/>
                </a:gradFill>
                <a:ea typeface="Segoe UI" pitchFamily="34" charset="0"/>
                <a:cs typeface="Segoe UI" pitchFamily="34" charset="0"/>
              </a:rPr>
              <a:t>Docker</a:t>
            </a:r>
            <a:r>
              <a:rPr lang="en-US" sz="1599" dirty="0">
                <a:gradFill>
                  <a:gsLst>
                    <a:gs pos="0">
                      <a:srgbClr val="FFFFFF"/>
                    </a:gs>
                    <a:gs pos="100000">
                      <a:srgbClr val="FFFFFF"/>
                    </a:gs>
                  </a:gsLst>
                  <a:lin ang="5400000" scaled="0"/>
                </a:gradFill>
                <a:ea typeface="Segoe UI" pitchFamily="34" charset="0"/>
                <a:cs typeface="Segoe UI" pitchFamily="34" charset="0"/>
              </a:rPr>
              <a:t> Client</a:t>
            </a:r>
          </a:p>
        </p:txBody>
      </p:sp>
      <p:sp>
        <p:nvSpPr>
          <p:cNvPr id="9" name="Rectangle 8"/>
          <p:cNvSpPr/>
          <p:nvPr/>
        </p:nvSpPr>
        <p:spPr bwMode="auto">
          <a:xfrm>
            <a:off x="6216644" y="3202529"/>
            <a:ext cx="1999966" cy="61903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742807"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0" name="Rectangle 9"/>
          <p:cNvSpPr/>
          <p:nvPr/>
        </p:nvSpPr>
        <p:spPr bwMode="auto">
          <a:xfrm>
            <a:off x="8283275" y="3202529"/>
            <a:ext cx="1999966" cy="61903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628530"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Linux</a:t>
            </a:r>
          </a:p>
        </p:txBody>
      </p:sp>
      <p:sp>
        <p:nvSpPr>
          <p:cNvPr id="11" name="Rectangle 10"/>
          <p:cNvSpPr/>
          <p:nvPr/>
        </p:nvSpPr>
        <p:spPr bwMode="auto">
          <a:xfrm>
            <a:off x="6216644" y="3864992"/>
            <a:ext cx="1999966" cy="6190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gradFill>
                  <a:gsLst>
                    <a:gs pos="0">
                      <a:srgbClr val="FFFFFF"/>
                    </a:gs>
                    <a:gs pos="100000">
                      <a:srgbClr val="FFFFFF"/>
                    </a:gs>
                  </a:gsLst>
                  <a:lin ang="5400000" scaled="0"/>
                </a:gradFill>
                <a:ea typeface="Segoe UI" pitchFamily="34" charset="0"/>
                <a:cs typeface="Segoe UI" pitchFamily="34" charset="0"/>
              </a:rPr>
              <a:t>Docker Engine</a:t>
            </a:r>
          </a:p>
          <a:p>
            <a:pPr algn="ctr" defTabSz="932293" fontAlgn="base">
              <a:lnSpc>
                <a:spcPct val="90000"/>
              </a:lnSpc>
              <a:spcBef>
                <a:spcPct val="0"/>
              </a:spcBef>
              <a:spcAft>
                <a:spcPct val="0"/>
              </a:spcAft>
            </a:pPr>
            <a:r>
              <a:rPr lang="en-US" sz="1199" dirty="0">
                <a:gradFill>
                  <a:gsLst>
                    <a:gs pos="0">
                      <a:srgbClr val="FFFFFF"/>
                    </a:gs>
                    <a:gs pos="100000">
                      <a:srgbClr val="FFFFFF"/>
                    </a:gs>
                  </a:gsLst>
                  <a:lin ang="5400000" scaled="0"/>
                </a:gradFill>
                <a:ea typeface="Segoe UI" pitchFamily="34" charset="0"/>
                <a:cs typeface="Segoe UI" pitchFamily="34" charset="0"/>
              </a:rPr>
              <a:t>(Daemon)</a:t>
            </a:r>
          </a:p>
        </p:txBody>
      </p:sp>
      <p:sp>
        <p:nvSpPr>
          <p:cNvPr id="13" name="Rectangle 12"/>
          <p:cNvSpPr/>
          <p:nvPr/>
        </p:nvSpPr>
        <p:spPr bwMode="auto">
          <a:xfrm>
            <a:off x="6216644" y="4527457"/>
            <a:ext cx="1999966" cy="619037"/>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gradFill>
                  <a:gsLst>
                    <a:gs pos="0">
                      <a:schemeClr val="tx1"/>
                    </a:gs>
                    <a:gs pos="100000">
                      <a:schemeClr val="tx1"/>
                    </a:gs>
                  </a:gsLst>
                  <a:lin ang="5400000" scaled="0"/>
                </a:gradFill>
                <a:ea typeface="Segoe UI" pitchFamily="34" charset="0"/>
                <a:cs typeface="Segoe UI" pitchFamily="34" charset="0"/>
              </a:rPr>
              <a:t>Windows Server</a:t>
            </a:r>
          </a:p>
          <a:p>
            <a:pPr algn="ctr" defTabSz="932293" fontAlgn="base">
              <a:lnSpc>
                <a:spcPct val="90000"/>
              </a:lnSpc>
              <a:spcBef>
                <a:spcPct val="0"/>
              </a:spcBef>
              <a:spcAft>
                <a:spcPct val="0"/>
              </a:spcAft>
            </a:pPr>
            <a:r>
              <a:rPr lang="en-US" sz="1199" dirty="0">
                <a:gradFill>
                  <a:gsLst>
                    <a:gs pos="0">
                      <a:schemeClr val="tx1"/>
                    </a:gs>
                    <a:gs pos="100000">
                      <a:schemeClr val="tx1"/>
                    </a:gs>
                  </a:gsLst>
                  <a:lin ang="5400000" scaled="0"/>
                </a:gradFill>
                <a:ea typeface="Segoe UI" pitchFamily="34" charset="0"/>
                <a:cs typeface="Segoe UI" pitchFamily="34" charset="0"/>
              </a:rPr>
              <a:t>Container Support</a:t>
            </a:r>
          </a:p>
          <a:p>
            <a:pPr algn="ctr" defTabSz="932293" fontAlgn="base">
              <a:lnSpc>
                <a:spcPct val="90000"/>
              </a:lnSpc>
              <a:spcBef>
                <a:spcPct val="0"/>
              </a:spcBef>
              <a:spcAft>
                <a:spcPct val="0"/>
              </a:spcAft>
            </a:pPr>
            <a:endParaRPr lang="en-US" sz="1199" dirty="0" err="1">
              <a:gradFill>
                <a:gsLst>
                  <a:gs pos="0">
                    <a:schemeClr val="tx1"/>
                  </a:gs>
                  <a:gs pos="100000">
                    <a:schemeClr val="tx1"/>
                  </a:gs>
                </a:gsLst>
                <a:lin ang="5400000" scaled="0"/>
              </a:gradFill>
              <a:ea typeface="Segoe UI" pitchFamily="34" charset="0"/>
              <a:cs typeface="Segoe UI" pitchFamily="34" charset="0"/>
            </a:endParaRPr>
          </a:p>
        </p:txBody>
      </p:sp>
      <p:sp>
        <p:nvSpPr>
          <p:cNvPr id="16" name="Rectangle 15"/>
          <p:cNvSpPr/>
          <p:nvPr/>
        </p:nvSpPr>
        <p:spPr bwMode="auto">
          <a:xfrm>
            <a:off x="8283275" y="4527457"/>
            <a:ext cx="1999966" cy="619037"/>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gradFill>
                  <a:gsLst>
                    <a:gs pos="0">
                      <a:schemeClr val="tx1"/>
                    </a:gs>
                    <a:gs pos="100000">
                      <a:schemeClr val="tx1"/>
                    </a:gs>
                  </a:gsLst>
                  <a:lin ang="5400000" scaled="0"/>
                </a:gradFill>
                <a:ea typeface="Segoe UI" pitchFamily="34" charset="0"/>
                <a:cs typeface="Segoe UI" pitchFamily="34" charset="0"/>
              </a:rPr>
              <a:t>Linux Container</a:t>
            </a:r>
          </a:p>
          <a:p>
            <a:pPr algn="ctr" defTabSz="932293" fontAlgn="base">
              <a:lnSpc>
                <a:spcPct val="90000"/>
              </a:lnSpc>
              <a:spcBef>
                <a:spcPct val="0"/>
              </a:spcBef>
              <a:spcAft>
                <a:spcPct val="0"/>
              </a:spcAft>
            </a:pPr>
            <a:r>
              <a:rPr lang="en-US" sz="1199" dirty="0">
                <a:gradFill>
                  <a:gsLst>
                    <a:gs pos="0">
                      <a:schemeClr val="tx1"/>
                    </a:gs>
                    <a:gs pos="100000">
                      <a:schemeClr val="tx1"/>
                    </a:gs>
                  </a:gsLst>
                  <a:lin ang="5400000" scaled="0"/>
                </a:gradFill>
                <a:ea typeface="Segoe UI" pitchFamily="34" charset="0"/>
                <a:cs typeface="Segoe UI" pitchFamily="34" charset="0"/>
              </a:rPr>
              <a:t>Support (LXC)</a:t>
            </a:r>
          </a:p>
        </p:txBody>
      </p:sp>
      <p:pic>
        <p:nvPicPr>
          <p:cNvPr id="18" name="Picture 17"/>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376732" y="3180598"/>
            <a:ext cx="616088" cy="662681"/>
          </a:xfrm>
          <a:prstGeom prst="rect">
            <a:avLst/>
          </a:prstGeom>
        </p:spPr>
      </p:pic>
      <p:pic>
        <p:nvPicPr>
          <p:cNvPr id="19" name="Picture 2" descr="http://www.iconsdb.com/icons/preview/white/linux-xxl.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581627" y="3275669"/>
            <a:ext cx="455661" cy="4727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8283275" y="3864992"/>
            <a:ext cx="1999966" cy="6190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199" dirty="0" err="1">
                <a:gradFill>
                  <a:gsLst>
                    <a:gs pos="0">
                      <a:srgbClr val="FFFFFF"/>
                    </a:gs>
                    <a:gs pos="100000">
                      <a:srgbClr val="FFFFFF"/>
                    </a:gs>
                  </a:gsLst>
                  <a:lin ang="5400000" scaled="0"/>
                </a:gradFill>
                <a:ea typeface="Segoe UI" pitchFamily="34" charset="0"/>
                <a:cs typeface="Segoe UI" pitchFamily="34" charset="0"/>
              </a:rPr>
              <a:t>Docker</a:t>
            </a:r>
            <a:r>
              <a:rPr lang="en-US" sz="1199" dirty="0">
                <a:gradFill>
                  <a:gsLst>
                    <a:gs pos="0">
                      <a:srgbClr val="FFFFFF"/>
                    </a:gs>
                    <a:gs pos="100000">
                      <a:srgbClr val="FFFFFF"/>
                    </a:gs>
                  </a:gsLst>
                  <a:lin ang="5400000" scaled="0"/>
                </a:gradFill>
                <a:ea typeface="Segoe UI" pitchFamily="34" charset="0"/>
                <a:cs typeface="Segoe UI" pitchFamily="34" charset="0"/>
              </a:rPr>
              <a:t> Engine</a:t>
            </a:r>
          </a:p>
          <a:p>
            <a:pPr algn="ctr" defTabSz="932293" fontAlgn="base">
              <a:lnSpc>
                <a:spcPct val="90000"/>
              </a:lnSpc>
              <a:spcBef>
                <a:spcPct val="0"/>
              </a:spcBef>
              <a:spcAft>
                <a:spcPct val="0"/>
              </a:spcAft>
            </a:pPr>
            <a:r>
              <a:rPr lang="en-US" sz="1199" dirty="0">
                <a:gradFill>
                  <a:gsLst>
                    <a:gs pos="0">
                      <a:srgbClr val="FFFFFF"/>
                    </a:gs>
                    <a:gs pos="100000">
                      <a:srgbClr val="FFFFFF"/>
                    </a:gs>
                  </a:gsLst>
                  <a:lin ang="5400000" scaled="0"/>
                </a:gradFill>
                <a:ea typeface="Segoe UI" pitchFamily="34" charset="0"/>
                <a:cs typeface="Segoe UI" pitchFamily="34" charset="0"/>
              </a:rPr>
              <a:t>(Daemon)</a:t>
            </a:r>
          </a:p>
        </p:txBody>
      </p:sp>
      <p:grpSp>
        <p:nvGrpSpPr>
          <p:cNvPr id="21" name="Group 20"/>
          <p:cNvGrpSpPr/>
          <p:nvPr/>
        </p:nvGrpSpPr>
        <p:grpSpPr>
          <a:xfrm>
            <a:off x="5624099" y="4715634"/>
            <a:ext cx="851728" cy="901640"/>
            <a:chOff x="4541521" y="2912451"/>
            <a:chExt cx="1259088" cy="1286605"/>
          </a:xfrm>
        </p:grpSpPr>
        <p:sp>
          <p:nvSpPr>
            <p:cNvPr id="23" name="Rectangle 22"/>
            <p:cNvSpPr/>
            <p:nvPr/>
          </p:nvSpPr>
          <p:spPr bwMode="auto">
            <a:xfrm>
              <a:off x="4541521" y="2912451"/>
              <a:ext cx="1259088" cy="1286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45713" numCol="1" spcCol="0" rtlCol="0" fromWordArt="0" anchor="b" anchorCtr="0" forceAA="0" compatLnSpc="1">
              <a:prstTxWarp prst="textNoShape">
                <a:avLst/>
              </a:prstTxWarp>
              <a:noAutofit/>
            </a:bodyPr>
            <a:lstStyle/>
            <a:p>
              <a:pPr algn="ctr">
                <a:lnSpc>
                  <a:spcPct val="90000"/>
                </a:lnSpc>
              </a:pPr>
              <a:endParaRPr lang="en-US" sz="1049" dirty="0">
                <a:gradFill>
                  <a:gsLst>
                    <a:gs pos="2917">
                      <a:schemeClr val="bg1"/>
                    </a:gs>
                    <a:gs pos="31000">
                      <a:schemeClr val="bg1"/>
                    </a:gs>
                  </a:gsLst>
                  <a:lin ang="5400000" scaled="0"/>
                </a:gradFill>
              </a:endParaRPr>
            </a:p>
          </p:txBody>
        </p:sp>
        <p:pic>
          <p:nvPicPr>
            <p:cNvPr id="24" name="Picture 23"/>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4602142" y="2999639"/>
              <a:ext cx="1034029" cy="1112228"/>
            </a:xfrm>
            <a:prstGeom prst="rect">
              <a:avLst/>
            </a:prstGeom>
          </p:spPr>
        </p:pic>
      </p:grpSp>
      <p:grpSp>
        <p:nvGrpSpPr>
          <p:cNvPr id="25" name="Group 24"/>
          <p:cNvGrpSpPr/>
          <p:nvPr/>
        </p:nvGrpSpPr>
        <p:grpSpPr>
          <a:xfrm>
            <a:off x="10063378" y="4715636"/>
            <a:ext cx="848425" cy="899489"/>
            <a:chOff x="6004156" y="2912452"/>
            <a:chExt cx="1259089" cy="1286607"/>
          </a:xfrm>
        </p:grpSpPr>
        <p:sp>
          <p:nvSpPr>
            <p:cNvPr id="27" name="Rectangle 26"/>
            <p:cNvSpPr/>
            <p:nvPr/>
          </p:nvSpPr>
          <p:spPr bwMode="auto">
            <a:xfrm>
              <a:off x="6004156" y="2912452"/>
              <a:ext cx="1259089" cy="12866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45713" numCol="1" spcCol="0" rtlCol="0" fromWordArt="0" anchor="b" anchorCtr="0" forceAA="0" compatLnSpc="1">
              <a:prstTxWarp prst="textNoShape">
                <a:avLst/>
              </a:prstTxWarp>
              <a:noAutofit/>
            </a:bodyPr>
            <a:lstStyle/>
            <a:p>
              <a:pPr algn="ctr">
                <a:lnSpc>
                  <a:spcPct val="90000"/>
                </a:lnSpc>
              </a:pPr>
              <a:endParaRPr lang="en-US" sz="1049" dirty="0">
                <a:gradFill>
                  <a:gsLst>
                    <a:gs pos="2917">
                      <a:schemeClr val="bg1"/>
                    </a:gs>
                    <a:gs pos="31000">
                      <a:schemeClr val="bg1"/>
                    </a:gs>
                  </a:gsLst>
                  <a:lin ang="5400000" scaled="0"/>
                </a:gradFill>
              </a:endParaRPr>
            </a:p>
          </p:txBody>
        </p:sp>
        <p:pic>
          <p:nvPicPr>
            <p:cNvPr id="28" name="Picture 2" descr="http://www.iconsdb.com/icons/preview/white/linux-xxl.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201359" y="3123415"/>
              <a:ext cx="864680" cy="864681"/>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p:cNvSpPr txBox="1"/>
          <p:nvPr/>
        </p:nvSpPr>
        <p:spPr>
          <a:xfrm>
            <a:off x="10581593" y="2343110"/>
            <a:ext cx="1245267" cy="1009031"/>
          </a:xfrm>
          <a:prstGeom prst="rect">
            <a:avLst/>
          </a:prstGeom>
          <a:noFill/>
        </p:spPr>
        <p:txBody>
          <a:bodyPr wrap="none" lIns="182854" tIns="146283" rIns="182854" bIns="146283" rtlCol="0">
            <a:spAutoFit/>
          </a:bodyPr>
          <a:lstStyle/>
          <a:p>
            <a:pPr>
              <a:lnSpc>
                <a:spcPct val="90000"/>
              </a:lnSpc>
              <a:spcAft>
                <a:spcPts val="200"/>
              </a:spcAft>
            </a:pPr>
            <a:r>
              <a:rPr lang="en-US" sz="1199" b="1" spc="-30" dirty="0">
                <a:gradFill>
                  <a:gsLst>
                    <a:gs pos="2917">
                      <a:schemeClr val="tx1"/>
                    </a:gs>
                    <a:gs pos="30000">
                      <a:schemeClr val="tx1"/>
                    </a:gs>
                  </a:gsLst>
                  <a:lin ang="5400000" scaled="0"/>
                </a:gradFill>
              </a:rPr>
              <a:t>Docker.exe</a:t>
            </a:r>
          </a:p>
          <a:p>
            <a:pPr>
              <a:lnSpc>
                <a:spcPct val="90000"/>
              </a:lnSpc>
              <a:spcAft>
                <a:spcPts val="200"/>
              </a:spcAft>
            </a:pPr>
            <a:r>
              <a:rPr lang="en-US" sz="1099" spc="-30" dirty="0">
                <a:gradFill>
                  <a:gsLst>
                    <a:gs pos="2917">
                      <a:schemeClr val="tx1"/>
                    </a:gs>
                    <a:gs pos="30000">
                      <a:schemeClr val="tx1"/>
                    </a:gs>
                  </a:gsLst>
                  <a:lin ang="5400000" scaled="0"/>
                </a:gradFill>
              </a:rPr>
              <a:t>Examples:</a:t>
            </a:r>
          </a:p>
          <a:p>
            <a:pPr>
              <a:lnSpc>
                <a:spcPct val="90000"/>
              </a:lnSpc>
              <a:spcAft>
                <a:spcPts val="200"/>
              </a:spcAft>
            </a:pPr>
            <a:r>
              <a:rPr lang="en-US" sz="1099" spc="-30" dirty="0" err="1">
                <a:gradFill>
                  <a:gsLst>
                    <a:gs pos="2917">
                      <a:schemeClr val="tx1"/>
                    </a:gs>
                    <a:gs pos="30000">
                      <a:schemeClr val="tx1"/>
                    </a:gs>
                  </a:gsLst>
                  <a:lin ang="5400000" scaled="0"/>
                </a:gradFill>
              </a:rPr>
              <a:t>docker</a:t>
            </a:r>
            <a:r>
              <a:rPr lang="en-US" sz="1099" spc="-30" dirty="0">
                <a:gradFill>
                  <a:gsLst>
                    <a:gs pos="2917">
                      <a:schemeClr val="tx1"/>
                    </a:gs>
                    <a:gs pos="30000">
                      <a:schemeClr val="tx1"/>
                    </a:gs>
                  </a:gsLst>
                  <a:lin ang="5400000" scaled="0"/>
                </a:gradFill>
              </a:rPr>
              <a:t> run</a:t>
            </a:r>
          </a:p>
          <a:p>
            <a:pPr>
              <a:lnSpc>
                <a:spcPct val="90000"/>
              </a:lnSpc>
              <a:spcAft>
                <a:spcPts val="200"/>
              </a:spcAft>
            </a:pPr>
            <a:r>
              <a:rPr lang="en-US" sz="1099" spc="-30" dirty="0" err="1">
                <a:gradFill>
                  <a:gsLst>
                    <a:gs pos="2917">
                      <a:schemeClr val="tx1"/>
                    </a:gs>
                    <a:gs pos="30000">
                      <a:schemeClr val="tx1"/>
                    </a:gs>
                  </a:gsLst>
                  <a:lin ang="5400000" scaled="0"/>
                </a:gradFill>
              </a:rPr>
              <a:t>docker</a:t>
            </a:r>
            <a:r>
              <a:rPr lang="en-US" sz="1099" spc="-30" dirty="0">
                <a:gradFill>
                  <a:gsLst>
                    <a:gs pos="2917">
                      <a:schemeClr val="tx1"/>
                    </a:gs>
                    <a:gs pos="30000">
                      <a:schemeClr val="tx1"/>
                    </a:gs>
                  </a:gsLst>
                  <a:lin ang="5400000" scaled="0"/>
                </a:gradFill>
              </a:rPr>
              <a:t> images</a:t>
            </a:r>
          </a:p>
        </p:txBody>
      </p:sp>
      <p:sp>
        <p:nvSpPr>
          <p:cNvPr id="31" name="TextBox 30"/>
          <p:cNvSpPr txBox="1"/>
          <p:nvPr/>
        </p:nvSpPr>
        <p:spPr>
          <a:xfrm>
            <a:off x="10581594" y="3601472"/>
            <a:ext cx="1838086" cy="1048269"/>
          </a:xfrm>
          <a:prstGeom prst="rect">
            <a:avLst/>
          </a:prstGeom>
          <a:noFill/>
        </p:spPr>
        <p:txBody>
          <a:bodyPr wrap="none" lIns="182854" tIns="146283" rIns="182854" bIns="146283" rtlCol="0">
            <a:spAutoFit/>
          </a:bodyPr>
          <a:lstStyle/>
          <a:p>
            <a:pPr>
              <a:lnSpc>
                <a:spcPct val="90000"/>
              </a:lnSpc>
              <a:spcAft>
                <a:spcPts val="300"/>
              </a:spcAft>
            </a:pPr>
            <a:r>
              <a:rPr lang="en-US" sz="1199" b="1" spc="-30" dirty="0">
                <a:gradFill>
                  <a:gsLst>
                    <a:gs pos="2917">
                      <a:schemeClr val="tx1"/>
                    </a:gs>
                    <a:gs pos="30000">
                      <a:schemeClr val="tx1"/>
                    </a:gs>
                  </a:gsLst>
                  <a:lin ang="5400000" scaled="0"/>
                </a:gradFill>
              </a:rPr>
              <a:t>Docker Remote API</a:t>
            </a:r>
          </a:p>
          <a:p>
            <a:pPr>
              <a:lnSpc>
                <a:spcPct val="90000"/>
              </a:lnSpc>
              <a:spcAft>
                <a:spcPts val="300"/>
              </a:spcAft>
            </a:pPr>
            <a:r>
              <a:rPr lang="en-US" sz="1099" spc="-30" dirty="0">
                <a:gradFill>
                  <a:gsLst>
                    <a:gs pos="2917">
                      <a:schemeClr val="tx1"/>
                    </a:gs>
                    <a:gs pos="30000">
                      <a:schemeClr val="tx1"/>
                    </a:gs>
                  </a:gsLst>
                  <a:lin ang="5400000" scaled="0"/>
                </a:gradFill>
              </a:rPr>
              <a:t>Examples:</a:t>
            </a:r>
          </a:p>
          <a:p>
            <a:pPr>
              <a:lnSpc>
                <a:spcPct val="90000"/>
              </a:lnSpc>
              <a:spcAft>
                <a:spcPts val="300"/>
              </a:spcAft>
            </a:pPr>
            <a:r>
              <a:rPr lang="en-US" sz="1099" spc="-30" dirty="0">
                <a:gradFill>
                  <a:gsLst>
                    <a:gs pos="2917">
                      <a:schemeClr val="tx1"/>
                    </a:gs>
                    <a:gs pos="30000">
                      <a:schemeClr val="tx1"/>
                    </a:gs>
                  </a:gsLst>
                  <a:lin ang="5400000" scaled="0"/>
                </a:gradFill>
              </a:rPr>
              <a:t>GET   images/</a:t>
            </a:r>
            <a:r>
              <a:rPr lang="en-US" sz="1099" spc="-30" dirty="0" err="1">
                <a:gradFill>
                  <a:gsLst>
                    <a:gs pos="2917">
                      <a:schemeClr val="tx1"/>
                    </a:gs>
                    <a:gs pos="30000">
                      <a:schemeClr val="tx1"/>
                    </a:gs>
                  </a:gsLst>
                  <a:lin ang="5400000" scaled="0"/>
                </a:gradFill>
              </a:rPr>
              <a:t>json</a:t>
            </a:r>
            <a:endParaRPr lang="en-US" sz="1099" spc="-30" dirty="0">
              <a:gradFill>
                <a:gsLst>
                  <a:gs pos="2917">
                    <a:schemeClr val="tx1"/>
                  </a:gs>
                  <a:gs pos="30000">
                    <a:schemeClr val="tx1"/>
                  </a:gs>
                </a:gsLst>
                <a:lin ang="5400000" scaled="0"/>
              </a:gradFill>
            </a:endParaRPr>
          </a:p>
          <a:p>
            <a:pPr>
              <a:lnSpc>
                <a:spcPct val="90000"/>
              </a:lnSpc>
              <a:spcAft>
                <a:spcPts val="300"/>
              </a:spcAft>
            </a:pPr>
            <a:r>
              <a:rPr lang="en-US" sz="1099" spc="-30" dirty="0">
                <a:gradFill>
                  <a:gsLst>
                    <a:gs pos="2917">
                      <a:schemeClr val="tx1"/>
                    </a:gs>
                    <a:gs pos="30000">
                      <a:schemeClr val="tx1"/>
                    </a:gs>
                  </a:gsLst>
                  <a:lin ang="5400000" scaled="0"/>
                </a:gradFill>
              </a:rPr>
              <a:t>POST  containers/create</a:t>
            </a:r>
          </a:p>
        </p:txBody>
      </p:sp>
      <p:cxnSp>
        <p:nvCxnSpPr>
          <p:cNvPr id="33" name="Straight Connector 32"/>
          <p:cNvCxnSpPr/>
          <p:nvPr/>
        </p:nvCxnSpPr>
        <p:spPr>
          <a:xfrm>
            <a:off x="10355115" y="3511476"/>
            <a:ext cx="14240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507046" y="3511476"/>
            <a:ext cx="0" cy="1123978"/>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55115" y="4634784"/>
            <a:ext cx="14240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507046" y="4073464"/>
            <a:ext cx="96824"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rot="10800000">
            <a:off x="5984667" y="3509475"/>
            <a:ext cx="151933" cy="1123978"/>
            <a:chOff x="5920233" y="3911537"/>
            <a:chExt cx="151954" cy="1124137"/>
          </a:xfrm>
        </p:grpSpPr>
        <p:cxnSp>
          <p:nvCxnSpPr>
            <p:cNvPr id="43" name="Straight Connector 42"/>
            <p:cNvCxnSpPr/>
            <p:nvPr/>
          </p:nvCxnSpPr>
          <p:spPr>
            <a:xfrm>
              <a:off x="5920233" y="3911537"/>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2187" y="3911537"/>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20233" y="5035004"/>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a:off x="10368072" y="2816250"/>
            <a:ext cx="229463" cy="0"/>
          </a:xfrm>
          <a:prstGeom prst="line">
            <a:avLst/>
          </a:prstGeom>
          <a:ln w="50800" cap="rnd">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69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4" name="Text Placeholder 3"/>
          <p:cNvSpPr>
            <a:spLocks noGrp="1"/>
          </p:cNvSpPr>
          <p:nvPr>
            <p:ph type="body" sz="quarter" idx="12"/>
          </p:nvPr>
        </p:nvSpPr>
        <p:spPr/>
        <p:txBody>
          <a:bodyPr/>
          <a:lstStyle/>
          <a:p>
            <a:r>
              <a:rPr lang="en-US" dirty="0"/>
              <a:t>A Windows Container</a:t>
            </a:r>
          </a:p>
        </p:txBody>
      </p:sp>
    </p:spTree>
    <p:extLst>
      <p:ext uri="{BB962C8B-B14F-4D97-AF65-F5344CB8AC3E}">
        <p14:creationId xmlns:p14="http://schemas.microsoft.com/office/powerpoint/2010/main" val="43323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294967295"/>
          </p:nvPr>
        </p:nvSpPr>
        <p:spPr>
          <a:xfrm>
            <a:off x="274638" y="296863"/>
            <a:ext cx="11887200" cy="6400800"/>
          </a:xfrm>
        </p:spPr>
        <p:txBody>
          <a:bodyPr lIns="146304" tIns="91440" rIns="146304" bIns="91440" anchor="ctr">
            <a:noAutofit/>
          </a:bodyPr>
          <a:lstStyle/>
          <a:p>
            <a:pPr marL="0" indent="0">
              <a:spcBef>
                <a:spcPts val="1200"/>
              </a:spcBef>
              <a:buNone/>
            </a:pP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docker</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run -it --name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dockerdemo</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windowsservercore</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cmd</a:t>
            </a:r>
            <a:endPar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endParaRPr>
          </a:p>
          <a:p>
            <a:pPr marL="0" indent="0">
              <a:spcBef>
                <a:spcPts val="1200"/>
              </a:spcBef>
              <a:buNone/>
            </a:pP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docker</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commit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dockerdemo</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newcontainerimage</a:t>
            </a:r>
            <a:endPar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endParaRPr>
          </a:p>
          <a:p>
            <a:pPr marL="0" indent="0">
              <a:spcBef>
                <a:spcPts val="1200"/>
              </a:spcBef>
              <a:buNone/>
            </a:pP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Docker images</a:t>
            </a:r>
          </a:p>
          <a:p>
            <a:pPr marL="0" indent="0">
              <a:spcBef>
                <a:spcPts val="1200"/>
              </a:spcBef>
              <a:buNone/>
            </a:pP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Created an image with NGINX ahead of time. Created a firewall rule </a:t>
            </a:r>
            <a:b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b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to open up the required ports on 80.</a:t>
            </a:r>
          </a:p>
          <a:p>
            <a:pPr marL="0" indent="0">
              <a:spcBef>
                <a:spcPts val="1200"/>
              </a:spcBef>
              <a:buNone/>
            </a:pP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docker</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run -it --name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nginxcontainer</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-p 80:80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nginx_windows</a:t>
            </a:r>
            <a:r>
              <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 </a:t>
            </a:r>
            <a:r>
              <a:rPr lang="en-US" sz="2400" dirty="0" err="1">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rPr>
              <a:t>cmd</a:t>
            </a:r>
            <a:endParaRPr lang="en-US" sz="2400" dirty="0">
              <a:gradFill>
                <a:gsLst>
                  <a:gs pos="18750">
                    <a:schemeClr val="tx1"/>
                  </a:gs>
                  <a:gs pos="46018">
                    <a:schemeClr val="tx1"/>
                  </a:gs>
                </a:gsLst>
                <a:lin ang="5400000" scaled="1"/>
              </a:gradFill>
              <a:latin typeface="Segoe UI Semilight" panose="020B0402040204020203" pitchFamily="34" charset="0"/>
              <a:cs typeface="Segoe UI Semilight" panose="020B0402040204020203" pitchFamily="34" charset="0"/>
            </a:endParaRPr>
          </a:p>
          <a:p>
            <a:pPr marL="0" indent="0">
              <a:spcBef>
                <a:spcPts val="1200"/>
              </a:spcBef>
              <a:buNone/>
            </a:pPr>
            <a:endParaRPr lang="en-US" sz="3200" dirty="0">
              <a:gradFill>
                <a:gsLst>
                  <a:gs pos="96000">
                    <a:schemeClr val="bg1">
                      <a:alpha val="60000"/>
                    </a:schemeClr>
                  </a:gs>
                  <a:gs pos="23750">
                    <a:srgbClr val="000000"/>
                  </a:gs>
                  <a:gs pos="73451">
                    <a:srgbClr val="000000"/>
                  </a:gs>
                </a:gsLst>
                <a:lin ang="5400000" scaled="1"/>
              </a:gradFill>
              <a:latin typeface="+mn-lt"/>
              <a:cs typeface="Segoe UI Semilight" panose="020B0402040204020203" pitchFamily="34" charset="0"/>
            </a:endParaRPr>
          </a:p>
          <a:p>
            <a:pPr marL="0" lvl="0" indent="0" defTabSz="914400" eaLnBrk="0" fontAlgn="base" hangingPunct="0">
              <a:spcBef>
                <a:spcPts val="1200"/>
              </a:spcBef>
              <a:spcAft>
                <a:spcPct val="0"/>
              </a:spcAft>
              <a:buSzTx/>
              <a:buNone/>
            </a:pPr>
            <a:r>
              <a:rPr lang="en-US" altLang="en-US" sz="2400" dirty="0">
                <a:gradFill>
                  <a:gsLst>
                    <a:gs pos="74000">
                      <a:srgbClr val="000000"/>
                    </a:gs>
                    <a:gs pos="6250">
                      <a:srgbClr val="000000"/>
                    </a:gs>
                  </a:gsLst>
                  <a:lin ang="5400000" scaled="1"/>
                </a:gradFill>
                <a:latin typeface="+mn-lt"/>
                <a:cs typeface="Segoe UI Semilight" panose="020B0402040204020203" pitchFamily="34" charset="0"/>
              </a:rPr>
              <a:t>cd c:\nginx\nginx-1.9.3 </a:t>
            </a:r>
          </a:p>
          <a:p>
            <a:pPr marL="0" lvl="0" indent="0" defTabSz="914400" eaLnBrk="0" fontAlgn="base" hangingPunct="0">
              <a:spcBef>
                <a:spcPts val="1200"/>
              </a:spcBef>
              <a:spcAft>
                <a:spcPct val="0"/>
              </a:spcAft>
              <a:buSzTx/>
              <a:buNone/>
            </a:pPr>
            <a:r>
              <a:rPr lang="en-US" altLang="en-US" sz="2400" dirty="0">
                <a:gradFill>
                  <a:gsLst>
                    <a:gs pos="74000">
                      <a:srgbClr val="000000"/>
                    </a:gs>
                    <a:gs pos="6250">
                      <a:srgbClr val="000000"/>
                    </a:gs>
                  </a:gsLst>
                  <a:lin ang="5400000" scaled="1"/>
                </a:gradFill>
                <a:latin typeface="+mn-lt"/>
                <a:cs typeface="Segoe UI Semilight" panose="020B0402040204020203" pitchFamily="34" charset="0"/>
              </a:rPr>
              <a:t>start </a:t>
            </a:r>
            <a:r>
              <a:rPr lang="en-US" altLang="en-US" sz="2400" dirty="0" err="1">
                <a:gradFill>
                  <a:gsLst>
                    <a:gs pos="74000">
                      <a:srgbClr val="000000"/>
                    </a:gs>
                    <a:gs pos="6250">
                      <a:srgbClr val="000000"/>
                    </a:gs>
                  </a:gsLst>
                  <a:lin ang="5400000" scaled="1"/>
                </a:gradFill>
                <a:latin typeface="+mn-lt"/>
                <a:cs typeface="Segoe UI Semilight" panose="020B0402040204020203" pitchFamily="34" charset="0"/>
              </a:rPr>
              <a:t>nginx</a:t>
            </a:r>
            <a:r>
              <a:rPr lang="en-US" altLang="en-US" sz="2400" dirty="0">
                <a:gradFill>
                  <a:gsLst>
                    <a:gs pos="74000">
                      <a:srgbClr val="000000"/>
                    </a:gs>
                    <a:gs pos="6250">
                      <a:srgbClr val="000000"/>
                    </a:gs>
                  </a:gsLst>
                  <a:lin ang="5400000" scaled="1"/>
                </a:gradFill>
                <a:latin typeface="+mn-lt"/>
                <a:cs typeface="Segoe UI Semilight" panose="020B0402040204020203" pitchFamily="34" charset="0"/>
              </a:rPr>
              <a:t> </a:t>
            </a:r>
            <a:endParaRPr lang="en-US" sz="2400" dirty="0">
              <a:gradFill>
                <a:gsLst>
                  <a:gs pos="74000">
                    <a:srgbClr val="000000"/>
                  </a:gs>
                  <a:gs pos="6250">
                    <a:srgbClr val="000000"/>
                  </a:gs>
                </a:gsLst>
                <a:lin ang="5400000" scaled="1"/>
              </a:gradFill>
              <a:latin typeface="+mn-lt"/>
              <a:cs typeface="Segoe UI Semilight" panose="020B0402040204020203" pitchFamily="34" charset="0"/>
            </a:endParaRPr>
          </a:p>
          <a:p>
            <a:pPr marL="0" indent="0">
              <a:spcBef>
                <a:spcPts val="1200"/>
              </a:spcBef>
              <a:buNone/>
            </a:pPr>
            <a:r>
              <a:rPr lang="en-US" sz="2400" dirty="0">
                <a:gradFill>
                  <a:gsLst>
                    <a:gs pos="74000">
                      <a:srgbClr val="000000"/>
                    </a:gs>
                    <a:gs pos="6250">
                      <a:srgbClr val="000000"/>
                    </a:gs>
                  </a:gsLst>
                  <a:lin ang="5400000" scaled="1"/>
                </a:gradFill>
                <a:latin typeface="+mn-lt"/>
                <a:cs typeface="Segoe UI Semilight" panose="020B0402040204020203" pitchFamily="34" charset="0"/>
              </a:rPr>
              <a:t>40.121.55.209</a:t>
            </a:r>
          </a:p>
        </p:txBody>
      </p:sp>
      <p:sp>
        <p:nvSpPr>
          <p:cNvPr id="8" name="Rectangle 2"/>
          <p:cNvSpPr>
            <a:spLocks noChangeArrowheads="1"/>
          </p:cNvSpPr>
          <p:nvPr/>
        </p:nvSpPr>
        <p:spPr bwMode="auto">
          <a:xfrm>
            <a:off x="0" y="-517695"/>
            <a:ext cx="65" cy="14925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1721" rIns="0" bIns="24915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271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 name="Picture 308"/>
          <p:cNvPicPr>
            <a:picLocks noChangeAspect="1"/>
          </p:cNvPicPr>
          <p:nvPr/>
        </p:nvPicPr>
        <p:blipFill>
          <a:blip r:embed="rId3">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20"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sp>
        <p:nvSpPr>
          <p:cNvPr id="2" name="Title 1"/>
          <p:cNvSpPr>
            <a:spLocks noGrp="1"/>
          </p:cNvSpPr>
          <p:nvPr>
            <p:ph type="title"/>
          </p:nvPr>
        </p:nvSpPr>
        <p:spPr/>
        <p:txBody>
          <a:bodyPr>
            <a:normAutofit fontScale="90000"/>
          </a:bodyPr>
          <a:lstStyle/>
          <a:p>
            <a:r>
              <a:rPr lang="en-US" sz="5800" dirty="0"/>
              <a:t>Containers</a:t>
            </a:r>
            <a:endParaRPr lang="en-US" dirty="0">
              <a:gradFill>
                <a:gsLst>
                  <a:gs pos="7619">
                    <a:srgbClr val="00188F"/>
                  </a:gs>
                  <a:gs pos="35000">
                    <a:srgbClr val="00188F"/>
                  </a:gs>
                </a:gsLst>
                <a:lin ang="5400000" scaled="0"/>
              </a:gradFill>
            </a:endParaRPr>
          </a:p>
        </p:txBody>
      </p:sp>
      <p:grpSp>
        <p:nvGrpSpPr>
          <p:cNvPr id="3" name="Group 4"/>
          <p:cNvGrpSpPr>
            <a:grpSpLocks noChangeAspect="1"/>
          </p:cNvGrpSpPr>
          <p:nvPr/>
        </p:nvGrpSpPr>
        <p:grpSpPr bwMode="auto">
          <a:xfrm>
            <a:off x="785281" y="3477020"/>
            <a:ext cx="1923777" cy="1055537"/>
            <a:chOff x="1282" y="1466"/>
            <a:chExt cx="1212" cy="665"/>
          </a:xfrm>
        </p:grpSpPr>
        <p:sp>
          <p:nvSpPr>
            <p:cNvPr id="5"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6"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8"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9" name="Group 18"/>
          <p:cNvGrpSpPr/>
          <p:nvPr/>
        </p:nvGrpSpPr>
        <p:grpSpPr>
          <a:xfrm>
            <a:off x="1005124" y="3591273"/>
            <a:ext cx="457413" cy="447024"/>
            <a:chOff x="853289" y="2685914"/>
            <a:chExt cx="457478" cy="447088"/>
          </a:xfrm>
        </p:grpSpPr>
        <p:grpSp>
          <p:nvGrpSpPr>
            <p:cNvPr id="41" name="Group 40"/>
            <p:cNvGrpSpPr/>
            <p:nvPr/>
          </p:nvGrpSpPr>
          <p:grpSpPr>
            <a:xfrm>
              <a:off x="933495" y="2733930"/>
              <a:ext cx="316523" cy="355206"/>
              <a:chOff x="2304394" y="2806764"/>
              <a:chExt cx="203894" cy="228812"/>
            </a:xfrm>
            <a:solidFill>
              <a:srgbClr val="00188F"/>
            </a:solidFill>
          </p:grpSpPr>
          <p:sp>
            <p:nvSpPr>
              <p:cNvPr id="4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42"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4" name="Group 283"/>
          <p:cNvGrpSpPr/>
          <p:nvPr/>
        </p:nvGrpSpPr>
        <p:grpSpPr>
          <a:xfrm>
            <a:off x="1538790" y="3592400"/>
            <a:ext cx="457413" cy="447024"/>
            <a:chOff x="853289" y="2685914"/>
            <a:chExt cx="457478" cy="447088"/>
          </a:xfrm>
        </p:grpSpPr>
        <p:grpSp>
          <p:nvGrpSpPr>
            <p:cNvPr id="285" name="Group 284"/>
            <p:cNvGrpSpPr/>
            <p:nvPr/>
          </p:nvGrpSpPr>
          <p:grpSpPr>
            <a:xfrm>
              <a:off x="933495" y="2733930"/>
              <a:ext cx="316523" cy="355206"/>
              <a:chOff x="2304394" y="2806764"/>
              <a:chExt cx="203894" cy="228812"/>
            </a:xfrm>
            <a:solidFill>
              <a:srgbClr val="00188F"/>
            </a:solidFill>
          </p:grpSpPr>
          <p:sp>
            <p:nvSpPr>
              <p:cNvPr id="28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6"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26" name="TextBox 825"/>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831" name="Rectangle 830"/>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26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5878146" y="5425433"/>
            <a:ext cx="316675" cy="309483"/>
            <a:chOff x="5878098" y="5309578"/>
            <a:chExt cx="316720" cy="309527"/>
          </a:xfrm>
        </p:grpSpPr>
        <p:grpSp>
          <p:nvGrpSpPr>
            <p:cNvPr id="337" name="Group 336"/>
            <p:cNvGrpSpPr/>
            <p:nvPr/>
          </p:nvGrpSpPr>
          <p:grpSpPr>
            <a:xfrm>
              <a:off x="5926891" y="5342820"/>
              <a:ext cx="219134" cy="245915"/>
              <a:chOff x="2304394" y="2806764"/>
              <a:chExt cx="203894" cy="228812"/>
            </a:xfrm>
            <a:solidFill>
              <a:srgbClr val="00188F"/>
            </a:solidFill>
          </p:grpSpPr>
          <p:sp>
            <p:nvSpPr>
              <p:cNvPr id="33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4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4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8"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p:nvPr/>
        </p:nvGrpSpPr>
        <p:grpSpPr>
          <a:xfrm>
            <a:off x="6252397" y="5425433"/>
            <a:ext cx="316675" cy="309483"/>
            <a:chOff x="6252402" y="5309578"/>
            <a:chExt cx="316720" cy="309527"/>
          </a:xfrm>
        </p:grpSpPr>
        <p:grpSp>
          <p:nvGrpSpPr>
            <p:cNvPr id="343" name="Group 342"/>
            <p:cNvGrpSpPr/>
            <p:nvPr/>
          </p:nvGrpSpPr>
          <p:grpSpPr>
            <a:xfrm>
              <a:off x="6301195" y="5342820"/>
              <a:ext cx="219134" cy="245915"/>
              <a:chOff x="2304394" y="2806764"/>
              <a:chExt cx="203894" cy="228812"/>
            </a:xfrm>
            <a:solidFill>
              <a:srgbClr val="00188F"/>
            </a:solidFill>
          </p:grpSpPr>
          <p:sp>
            <p:nvSpPr>
              <p:cNvPr id="34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4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4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44"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a:off x="8812892" y="2960962"/>
            <a:ext cx="2754952" cy="2976245"/>
            <a:chOff x="8813259" y="2844756"/>
            <a:chExt cx="2755343" cy="2976668"/>
          </a:xfrm>
        </p:grpSpPr>
        <p:grpSp>
          <p:nvGrpSpPr>
            <p:cNvPr id="262" name="Group 210"/>
            <p:cNvGrpSpPr>
              <a:grpSpLocks noChangeAspect="1"/>
            </p:cNvGrpSpPr>
            <p:nvPr/>
          </p:nvGrpSpPr>
          <p:grpSpPr bwMode="auto">
            <a:xfrm>
              <a:off x="8813259" y="2844756"/>
              <a:ext cx="2755343" cy="1871811"/>
              <a:chOff x="5665" y="1781"/>
              <a:chExt cx="1210" cy="822"/>
            </a:xfrm>
          </p:grpSpPr>
          <p:sp>
            <p:nvSpPr>
              <p:cNvPr id="264"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65"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66"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67"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68"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69"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0"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1"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2"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3"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4"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5"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6"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7"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8"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79"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80"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81"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90"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96"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97"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98"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99"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00"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01"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02"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03"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04"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05"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56"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59"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0"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1"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2"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3"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4"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5"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6"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7"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8"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69"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0"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1"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2"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3"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4"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5"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6"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7"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8"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79"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80"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81"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82"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383"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2"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3"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4"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5"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6"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7"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8"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9"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0"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1"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2"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3"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4"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5"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6"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7"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8"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9"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0"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1"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2"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3"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4"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5"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6"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7"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8"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9"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0"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1"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2"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3"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4"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5"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6"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7"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8"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9"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0"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1"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2"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3"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4"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5"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6"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7"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8"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9"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0"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1"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2"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3"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4"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5"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6"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7"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8"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9"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0"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1"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2"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3"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4"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5"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6"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7"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8"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9"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0"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1"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2"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3"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4"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5"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6"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7"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8"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9"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0"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1"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2"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3"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4"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5"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6"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7"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8"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9"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0"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1"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2"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3"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4"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5"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6"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7"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8"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9"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0"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1"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2"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3"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4"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5"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6"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7"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8"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9"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0"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1"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2"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3"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4"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5"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6"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7"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8"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9"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0"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1"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2"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3"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4"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5"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6"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7"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8"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9"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0"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1"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2"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3"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4"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5"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6"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7"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565" name="Rectangle 56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312"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20" name="TextBox 319"/>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414"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7" name="Group 26"/>
          <p:cNvGrpSpPr/>
          <p:nvPr/>
        </p:nvGrpSpPr>
        <p:grpSpPr>
          <a:xfrm>
            <a:off x="3613953" y="5077311"/>
            <a:ext cx="1841401" cy="481740"/>
            <a:chOff x="3613583" y="4961406"/>
            <a:chExt cx="1841662" cy="481808"/>
          </a:xfrm>
        </p:grpSpPr>
        <p:cxnSp>
          <p:nvCxnSpPr>
            <p:cNvPr id="415" name="Straight Arrow Connector 414"/>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9" name="Group 28"/>
          <p:cNvGrpSpPr/>
          <p:nvPr/>
        </p:nvGrpSpPr>
        <p:grpSpPr>
          <a:xfrm>
            <a:off x="6945447" y="5026895"/>
            <a:ext cx="1917308" cy="572521"/>
            <a:chOff x="6945550" y="4910984"/>
            <a:chExt cx="1917580" cy="572602"/>
          </a:xfrm>
        </p:grpSpPr>
        <p:cxnSp>
          <p:nvCxnSpPr>
            <p:cNvPr id="417" name="Straight Arrow Connector 416"/>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31" name="Group 30"/>
          <p:cNvGrpSpPr/>
          <p:nvPr/>
        </p:nvGrpSpPr>
        <p:grpSpPr>
          <a:xfrm>
            <a:off x="7515854" y="2762670"/>
            <a:ext cx="1159861" cy="287089"/>
            <a:chOff x="7516038" y="2646436"/>
            <a:chExt cx="1160026" cy="287129"/>
          </a:xfrm>
        </p:grpSpPr>
        <p:cxnSp>
          <p:nvCxnSpPr>
            <p:cNvPr id="422" name="Straight Arrow Connector 421"/>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492" name="Group 491"/>
          <p:cNvGrpSpPr/>
          <p:nvPr/>
        </p:nvGrpSpPr>
        <p:grpSpPr>
          <a:xfrm>
            <a:off x="3619285" y="3627088"/>
            <a:ext cx="4942154" cy="221122"/>
            <a:chOff x="6969700" y="5010124"/>
            <a:chExt cx="4942855" cy="221153"/>
          </a:xfrm>
        </p:grpSpPr>
        <p:cxnSp>
          <p:nvCxnSpPr>
            <p:cNvPr id="493" name="Straight Arrow Connector 492"/>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496" name="Rectangle 495"/>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497" name="Group 496"/>
          <p:cNvGrpSpPr/>
          <p:nvPr/>
        </p:nvGrpSpPr>
        <p:grpSpPr>
          <a:xfrm rot="17911915">
            <a:off x="609391" y="2985961"/>
            <a:ext cx="818650" cy="613483"/>
            <a:chOff x="5690188" y="2800883"/>
            <a:chExt cx="799207" cy="731153"/>
          </a:xfrm>
          <a:solidFill>
            <a:schemeClr val="accent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500" name="Rectangle 499"/>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7" name="Group 6"/>
          <p:cNvGrpSpPr/>
          <p:nvPr/>
        </p:nvGrpSpPr>
        <p:grpSpPr>
          <a:xfrm>
            <a:off x="5200224" y="2351748"/>
            <a:ext cx="316675" cy="309483"/>
            <a:chOff x="5200079" y="2131930"/>
            <a:chExt cx="316720" cy="309527"/>
          </a:xfrm>
        </p:grpSpPr>
        <p:grpSp>
          <p:nvGrpSpPr>
            <p:cNvPr id="508" name="Group 507"/>
            <p:cNvGrpSpPr/>
            <p:nvPr/>
          </p:nvGrpSpPr>
          <p:grpSpPr>
            <a:xfrm>
              <a:off x="5248872" y="2165172"/>
              <a:ext cx="219134" cy="245915"/>
              <a:chOff x="2304394" y="2806764"/>
              <a:chExt cx="203894" cy="228812"/>
            </a:xfrm>
            <a:solidFill>
              <a:srgbClr val="00188F"/>
            </a:solidFill>
          </p:grpSpPr>
          <p:sp>
            <p:nvSpPr>
              <p:cNvPr id="51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1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1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0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5574475" y="2351748"/>
            <a:ext cx="316675" cy="309483"/>
            <a:chOff x="5574383" y="2131930"/>
            <a:chExt cx="316720" cy="309527"/>
          </a:xfrm>
        </p:grpSpPr>
        <p:grpSp>
          <p:nvGrpSpPr>
            <p:cNvPr id="510" name="Group 509"/>
            <p:cNvGrpSpPr/>
            <p:nvPr/>
          </p:nvGrpSpPr>
          <p:grpSpPr>
            <a:xfrm>
              <a:off x="5623176" y="2165172"/>
              <a:ext cx="219134" cy="245915"/>
              <a:chOff x="2304394" y="2806764"/>
              <a:chExt cx="203894" cy="228812"/>
            </a:xfrm>
            <a:solidFill>
              <a:srgbClr val="00188F"/>
            </a:solidFill>
          </p:grpSpPr>
          <p:sp>
            <p:nvSpPr>
              <p:cNvPr id="51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1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1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11"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6425127" y="2351748"/>
            <a:ext cx="316675" cy="309483"/>
            <a:chOff x="6425157" y="2131930"/>
            <a:chExt cx="316720" cy="309527"/>
          </a:xfrm>
        </p:grpSpPr>
        <p:grpSp>
          <p:nvGrpSpPr>
            <p:cNvPr id="519" name="Group 518"/>
            <p:cNvGrpSpPr/>
            <p:nvPr/>
          </p:nvGrpSpPr>
          <p:grpSpPr>
            <a:xfrm>
              <a:off x="6473950" y="2165172"/>
              <a:ext cx="219134" cy="245915"/>
              <a:chOff x="2304394" y="2806764"/>
              <a:chExt cx="203894" cy="228812"/>
            </a:xfrm>
            <a:solidFill>
              <a:srgbClr val="00188F"/>
            </a:solidFill>
          </p:grpSpPr>
          <p:sp>
            <p:nvSpPr>
              <p:cNvPr id="52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2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2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20"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6799378" y="2351748"/>
            <a:ext cx="316675" cy="309483"/>
            <a:chOff x="6799461" y="2131930"/>
            <a:chExt cx="316720" cy="309527"/>
          </a:xfrm>
        </p:grpSpPr>
        <p:grpSp>
          <p:nvGrpSpPr>
            <p:cNvPr id="521" name="Group 520"/>
            <p:cNvGrpSpPr/>
            <p:nvPr/>
          </p:nvGrpSpPr>
          <p:grpSpPr>
            <a:xfrm>
              <a:off x="6848254" y="2165172"/>
              <a:ext cx="219134" cy="245915"/>
              <a:chOff x="2304394" y="2806764"/>
              <a:chExt cx="203894" cy="228812"/>
            </a:xfrm>
            <a:solidFill>
              <a:srgbClr val="00188F"/>
            </a:solidFill>
          </p:grpSpPr>
          <p:sp>
            <p:nvSpPr>
              <p:cNvPr id="52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2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2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22"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5877196" y="5425473"/>
            <a:ext cx="316675" cy="309483"/>
            <a:chOff x="2922559" y="6145713"/>
            <a:chExt cx="316720" cy="309527"/>
          </a:xfrm>
        </p:grpSpPr>
        <p:grpSp>
          <p:nvGrpSpPr>
            <p:cNvPr id="541" name="Group 540"/>
            <p:cNvGrpSpPr/>
            <p:nvPr/>
          </p:nvGrpSpPr>
          <p:grpSpPr>
            <a:xfrm>
              <a:off x="2971352" y="6178955"/>
              <a:ext cx="219134" cy="245915"/>
              <a:chOff x="2304394" y="2806764"/>
              <a:chExt cx="203894" cy="228812"/>
            </a:xfrm>
            <a:solidFill>
              <a:srgbClr val="008272"/>
            </a:solidFill>
          </p:grpSpPr>
          <p:sp>
            <p:nvSpPr>
              <p:cNvPr id="54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4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5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42"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51" name="Group 550"/>
          <p:cNvGrpSpPr/>
          <p:nvPr/>
        </p:nvGrpSpPr>
        <p:grpSpPr>
          <a:xfrm>
            <a:off x="5200356" y="2350808"/>
            <a:ext cx="316675" cy="309483"/>
            <a:chOff x="2922559" y="6145713"/>
            <a:chExt cx="316720" cy="309527"/>
          </a:xfrm>
        </p:grpSpPr>
        <p:grpSp>
          <p:nvGrpSpPr>
            <p:cNvPr id="552" name="Group 551"/>
            <p:cNvGrpSpPr/>
            <p:nvPr/>
          </p:nvGrpSpPr>
          <p:grpSpPr>
            <a:xfrm>
              <a:off x="2971352" y="6178955"/>
              <a:ext cx="219134" cy="245915"/>
              <a:chOff x="2304394" y="2806764"/>
              <a:chExt cx="203894" cy="228812"/>
            </a:xfrm>
            <a:solidFill>
              <a:srgbClr val="008272"/>
            </a:solidFill>
          </p:grpSpPr>
          <p:sp>
            <p:nvSpPr>
              <p:cNvPr id="55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5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5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55"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0" name="Group 559"/>
          <p:cNvGrpSpPr/>
          <p:nvPr/>
        </p:nvGrpSpPr>
        <p:grpSpPr>
          <a:xfrm>
            <a:off x="6428175" y="2351748"/>
            <a:ext cx="316675" cy="309483"/>
            <a:chOff x="2922559" y="6145713"/>
            <a:chExt cx="316720" cy="309527"/>
          </a:xfrm>
        </p:grpSpPr>
        <p:grpSp>
          <p:nvGrpSpPr>
            <p:cNvPr id="574" name="Group 573"/>
            <p:cNvGrpSpPr/>
            <p:nvPr/>
          </p:nvGrpSpPr>
          <p:grpSpPr>
            <a:xfrm>
              <a:off x="2971352" y="6178955"/>
              <a:ext cx="219134" cy="245915"/>
              <a:chOff x="2304394" y="2806764"/>
              <a:chExt cx="203894" cy="228812"/>
            </a:xfrm>
            <a:solidFill>
              <a:srgbClr val="008272"/>
            </a:solidFill>
          </p:grpSpPr>
          <p:sp>
            <p:nvSpPr>
              <p:cNvPr id="57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7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7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57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1005124" y="3591273"/>
            <a:ext cx="457413" cy="447024"/>
            <a:chOff x="160801" y="4317457"/>
            <a:chExt cx="457478" cy="447088"/>
          </a:xfrm>
        </p:grpSpPr>
        <p:sp>
          <p:nvSpPr>
            <p:cNvPr id="581"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80" name="Group 579"/>
            <p:cNvGrpSpPr/>
            <p:nvPr/>
          </p:nvGrpSpPr>
          <p:grpSpPr>
            <a:xfrm>
              <a:off x="241006" y="4365473"/>
              <a:ext cx="316523" cy="355206"/>
              <a:chOff x="2304394" y="2806764"/>
              <a:chExt cx="203894" cy="228812"/>
            </a:xfrm>
            <a:solidFill>
              <a:srgbClr val="00188F"/>
            </a:solidFill>
          </p:grpSpPr>
          <p:sp>
            <p:nvSpPr>
              <p:cNvPr id="58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8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58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
        <p:nvSpPr>
          <p:cNvPr id="306" name="Title 1"/>
          <p:cNvSpPr txBox="1">
            <a:spLocks/>
          </p:cNvSpPr>
          <p:nvPr/>
        </p:nvSpPr>
        <p:spPr>
          <a:xfrm>
            <a:off x="274637" y="1101641"/>
            <a:ext cx="8657811" cy="35638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spc="0">
                <a:gradFill>
                  <a:gsLst>
                    <a:gs pos="7965">
                      <a:srgbClr val="0078D7"/>
                    </a:gs>
                    <a:gs pos="34000">
                      <a:srgbClr val="0078D7"/>
                    </a:gs>
                  </a:gsLst>
                  <a:lin ang="5400000" scaled="1"/>
                </a:gradFill>
                <a:cs typeface="Segoe UI Semilight" panose="020B0402040204020203" pitchFamily="34" charset="0"/>
              </a:rPr>
              <a:t>Creation, deployment, and management</a:t>
            </a:r>
          </a:p>
        </p:txBody>
      </p:sp>
    </p:spTree>
    <p:extLst>
      <p:ext uri="{BB962C8B-B14F-4D97-AF65-F5344CB8AC3E}">
        <p14:creationId xmlns:p14="http://schemas.microsoft.com/office/powerpoint/2010/main" val="2646048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
                                        </p:tgtEl>
                                        <p:attrNameLst>
                                          <p:attrName>style.visibility</p:attrName>
                                        </p:attrNameLst>
                                      </p:cBhvr>
                                      <p:to>
                                        <p:strVal val="visible"/>
                                      </p:to>
                                    </p:set>
                                    <p:animEffect transition="in" filter="fade">
                                      <p:cBhvr>
                                        <p:cTn id="10" dur="500"/>
                                        <p:tgtEl>
                                          <p:spTgt spid="260"/>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31"/>
                                        </p:tgtEl>
                                        <p:attrNameLst>
                                          <p:attrName>style.visibility</p:attrName>
                                        </p:attrNameLst>
                                      </p:cBhvr>
                                      <p:to>
                                        <p:strVal val="visible"/>
                                      </p:to>
                                    </p:set>
                                    <p:animEffect transition="in" filter="fade">
                                      <p:cBhvr>
                                        <p:cTn id="19" dur="500"/>
                                        <p:tgtEl>
                                          <p:spTgt spid="8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par>
                                <p:cTn id="29" presetID="22" presetClass="entr" presetSubtype="2"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309"/>
                                        </p:tgtEl>
                                        <p:attrNameLst>
                                          <p:attrName>style.visibility</p:attrName>
                                        </p:attrNameLst>
                                      </p:cBhvr>
                                      <p:to>
                                        <p:strVal val="visible"/>
                                      </p:to>
                                    </p:set>
                                    <p:animEffect transition="in" filter="fade">
                                      <p:cBhvr>
                                        <p:cTn id="35" dur="500"/>
                                        <p:tgtEl>
                                          <p:spTgt spid="309"/>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320"/>
                                        </p:tgtEl>
                                        <p:attrNameLst>
                                          <p:attrName>style.visibility</p:attrName>
                                        </p:attrNameLst>
                                      </p:cBhvr>
                                      <p:to>
                                        <p:strVal val="visible"/>
                                      </p:to>
                                    </p:set>
                                    <p:animEffect transition="in" filter="fade">
                                      <p:cBhvr>
                                        <p:cTn id="39" dur="500"/>
                                        <p:tgtEl>
                                          <p:spTgt spid="3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4"/>
                                        </p:tgtEl>
                                        <p:attrNameLst>
                                          <p:attrName>style.visibility</p:attrName>
                                        </p:attrNameLst>
                                      </p:cBhvr>
                                      <p:to>
                                        <p:strVal val="visible"/>
                                      </p:to>
                                    </p:set>
                                    <p:animEffect transition="in" filter="fade">
                                      <p:cBhvr>
                                        <p:cTn id="42" dur="500"/>
                                        <p:tgtEl>
                                          <p:spTgt spid="4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2"/>
                                        </p:tgtEl>
                                        <p:attrNameLst>
                                          <p:attrName>style.visibility</p:attrName>
                                        </p:attrNameLst>
                                      </p:cBhvr>
                                      <p:to>
                                        <p:strVal val="visible"/>
                                      </p:to>
                                    </p:set>
                                    <p:animEffect transition="in" filter="fade">
                                      <p:cBhvr>
                                        <p:cTn id="57" dur="500"/>
                                        <p:tgtEl>
                                          <p:spTgt spid="3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492"/>
                                        </p:tgtEl>
                                        <p:attrNameLst>
                                          <p:attrName>style.visibility</p:attrName>
                                        </p:attrNameLst>
                                      </p:cBhvr>
                                      <p:to>
                                        <p:strVal val="visible"/>
                                      </p:to>
                                    </p:set>
                                    <p:animEffect transition="in" filter="wipe(right)">
                                      <p:cBhvr>
                                        <p:cTn id="62" dur="500"/>
                                        <p:tgtEl>
                                          <p:spTgt spid="492"/>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496"/>
                                        </p:tgtEl>
                                        <p:attrNameLst>
                                          <p:attrName>style.visibility</p:attrName>
                                        </p:attrNameLst>
                                      </p:cBhvr>
                                      <p:to>
                                        <p:strVal val="visible"/>
                                      </p:to>
                                    </p:set>
                                    <p:animEffect transition="in" filter="fade">
                                      <p:cBhvr>
                                        <p:cTn id="66" dur="500"/>
                                        <p:tgtEl>
                                          <p:spTgt spid="49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497"/>
                                        </p:tgtEl>
                                        <p:attrNameLst>
                                          <p:attrName>style.visibility</p:attrName>
                                        </p:attrNameLst>
                                      </p:cBhvr>
                                      <p:to>
                                        <p:strVal val="visible"/>
                                      </p:to>
                                    </p:set>
                                    <p:animEffect transition="in" filter="wipe(right)">
                                      <p:cBhvr>
                                        <p:cTn id="71" dur="500"/>
                                        <p:tgtEl>
                                          <p:spTgt spid="497"/>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500"/>
                                        </p:tgtEl>
                                        <p:attrNameLst>
                                          <p:attrName>style.visibility</p:attrName>
                                        </p:attrNameLst>
                                      </p:cBhvr>
                                      <p:to>
                                        <p:strVal val="visible"/>
                                      </p:to>
                                    </p:set>
                                    <p:animEffect transition="in" filter="fade">
                                      <p:cBhvr>
                                        <p:cTn id="75" dur="500"/>
                                        <p:tgtEl>
                                          <p:spTgt spid="500"/>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500"/>
                                        <p:tgtEl>
                                          <p:spTgt spid="38"/>
                                        </p:tgtEl>
                                      </p:cBhvr>
                                    </p:animEffect>
                                  </p:childTnLst>
                                </p:cTn>
                              </p:par>
                              <p:par>
                                <p:cTn id="80" presetID="22" presetClass="exit" presetSubtype="4" fill="hold" nodeType="withEffect">
                                  <p:stCondLst>
                                    <p:cond delay="0"/>
                                  </p:stCondLst>
                                  <p:childTnLst>
                                    <p:animEffect transition="out" filter="wipe(down)">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par>
                                <p:cTn id="87" presetID="22" presetClass="exit" presetSubtype="4" fill="hold" nodeType="withEffect">
                                  <p:stCondLst>
                                    <p:cond delay="0"/>
                                  </p:stCondLst>
                                  <p:childTnLst>
                                    <p:animEffect transition="out" filter="wipe(down)">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551"/>
                                        </p:tgtEl>
                                        <p:attrNameLst>
                                          <p:attrName>style.visibility</p:attrName>
                                        </p:attrNameLst>
                                      </p:cBhvr>
                                      <p:to>
                                        <p:strVal val="visible"/>
                                      </p:to>
                                    </p:set>
                                    <p:animEffect transition="in" filter="wipe(down)">
                                      <p:cBhvr>
                                        <p:cTn id="93" dur="500"/>
                                        <p:tgtEl>
                                          <p:spTgt spid="551"/>
                                        </p:tgtEl>
                                      </p:cBhvr>
                                    </p:animEffect>
                                  </p:childTnLst>
                                </p:cTn>
                              </p:par>
                              <p:par>
                                <p:cTn id="94" presetID="22" presetClass="entr" presetSubtype="4" fill="hold" nodeType="withEffect">
                                  <p:stCondLst>
                                    <p:cond delay="0"/>
                                  </p:stCondLst>
                                  <p:childTnLst>
                                    <p:set>
                                      <p:cBhvr>
                                        <p:cTn id="95" dur="1" fill="hold">
                                          <p:stCondLst>
                                            <p:cond delay="0"/>
                                          </p:stCondLst>
                                        </p:cTn>
                                        <p:tgtEl>
                                          <p:spTgt spid="560"/>
                                        </p:tgtEl>
                                        <p:attrNameLst>
                                          <p:attrName>style.visibility</p:attrName>
                                        </p:attrNameLst>
                                      </p:cBhvr>
                                      <p:to>
                                        <p:strVal val="visible"/>
                                      </p:to>
                                    </p:set>
                                    <p:animEffect transition="in" filter="wipe(down)">
                                      <p:cBhvr>
                                        <p:cTn id="96" dur="500"/>
                                        <p:tgtEl>
                                          <p:spTgt spid="560"/>
                                        </p:tgtEl>
                                      </p:cBhvr>
                                    </p:animEffect>
                                  </p:childTnLst>
                                </p:cTn>
                              </p:par>
                              <p:par>
                                <p:cTn id="97" presetID="22" presetClass="exit" presetSubtype="4" fill="hold" nodeType="withEffect">
                                  <p:stCondLst>
                                    <p:cond delay="0"/>
                                  </p:stCondLst>
                                  <p:childTnLst>
                                    <p:animEffect transition="out" filter="wipe(down)">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14"/>
                                        </p:tgtEl>
                                      </p:cBhvr>
                                    </p:animEffect>
                                    <p:set>
                                      <p:cBhvr>
                                        <p:cTn id="10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 grpId="0"/>
      <p:bldP spid="260" grpId="0" animBg="1"/>
      <p:bldP spid="312" grpId="0" animBg="1"/>
      <p:bldP spid="320" grpId="0"/>
      <p:bldP spid="414" grpId="0" animBg="1"/>
      <p:bldP spid="496" grpId="0"/>
      <p:bldP spid="5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3040063"/>
            <a:ext cx="12436475" cy="39544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The DevOps experience</a:t>
            </a:r>
            <a:endParaRPr lang="en-US" sz="6600" dirty="0"/>
          </a:p>
        </p:txBody>
      </p:sp>
      <p:sp>
        <p:nvSpPr>
          <p:cNvPr id="174" name="Text Placeholder 1"/>
          <p:cNvSpPr txBox="1">
            <a:spLocks/>
          </p:cNvSpPr>
          <p:nvPr/>
        </p:nvSpPr>
        <p:spPr>
          <a:xfrm>
            <a:off x="274639" y="1221318"/>
            <a:ext cx="5791197" cy="342899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Clr>
                <a:srgbClr val="404040"/>
              </a:buClr>
              <a:buFont typeface="Wingdings" panose="05000000000000000000" pitchFamily="2" charset="2"/>
              <a:buNone/>
              <a:defRPr/>
            </a:pPr>
            <a:r>
              <a:rPr lang="en-US" sz="2000" dirty="0">
                <a:latin typeface="+mn-lt"/>
              </a:rPr>
              <a:t>Fast iteration</a:t>
            </a:r>
          </a:p>
          <a:p>
            <a:pPr marL="0" indent="0">
              <a:spcBef>
                <a:spcPts val="1200"/>
              </a:spcBef>
              <a:buClr>
                <a:srgbClr val="404040"/>
              </a:buClr>
              <a:buFont typeface="Wingdings" panose="05000000000000000000" pitchFamily="2" charset="2"/>
              <a:buNone/>
              <a:defRPr/>
            </a:pPr>
            <a:r>
              <a:rPr lang="en-US" sz="2000" dirty="0">
                <a:latin typeface="+mn-lt"/>
              </a:rPr>
              <a:t>Rapid deploy</a:t>
            </a:r>
          </a:p>
          <a:p>
            <a:pPr marL="0" indent="0">
              <a:spcBef>
                <a:spcPts val="1200"/>
              </a:spcBef>
              <a:buClr>
                <a:srgbClr val="404040"/>
              </a:buClr>
              <a:buFont typeface="Wingdings" panose="05000000000000000000" pitchFamily="2" charset="2"/>
              <a:buNone/>
              <a:defRPr/>
            </a:pPr>
            <a:r>
              <a:rPr lang="en-US" sz="2000" dirty="0" err="1">
                <a:latin typeface="+mn-lt"/>
              </a:rPr>
              <a:t>SysAdmin</a:t>
            </a:r>
            <a:r>
              <a:rPr lang="en-US" sz="2000" dirty="0">
                <a:latin typeface="+mn-lt"/>
              </a:rPr>
              <a:t> ease</a:t>
            </a:r>
          </a:p>
        </p:txBody>
      </p:sp>
      <p:sp>
        <p:nvSpPr>
          <p:cNvPr id="148" name="Freeform 5"/>
          <p:cNvSpPr>
            <a:spLocks/>
          </p:cNvSpPr>
          <p:nvPr/>
        </p:nvSpPr>
        <p:spPr bwMode="auto">
          <a:xfrm>
            <a:off x="8189912" y="4107099"/>
            <a:ext cx="3784372" cy="209427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51" name="Group 8"/>
          <p:cNvGrpSpPr>
            <a:grpSpLocks noChangeAspect="1"/>
          </p:cNvGrpSpPr>
          <p:nvPr/>
        </p:nvGrpSpPr>
        <p:grpSpPr bwMode="auto">
          <a:xfrm>
            <a:off x="8940372" y="3833211"/>
            <a:ext cx="634101" cy="1158875"/>
            <a:chOff x="5090" y="1800"/>
            <a:chExt cx="522" cy="954"/>
          </a:xfrm>
          <a:solidFill>
            <a:schemeClr val="bg1"/>
          </a:solidFill>
        </p:grpSpPr>
        <p:sp>
          <p:nvSpPr>
            <p:cNvPr id="164"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5"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6"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7"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8"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52" name="Group 8"/>
          <p:cNvGrpSpPr>
            <a:grpSpLocks noChangeAspect="1"/>
          </p:cNvGrpSpPr>
          <p:nvPr/>
        </p:nvGrpSpPr>
        <p:grpSpPr bwMode="auto">
          <a:xfrm>
            <a:off x="9765048" y="3833211"/>
            <a:ext cx="634101" cy="1158875"/>
            <a:chOff x="5090" y="1800"/>
            <a:chExt cx="522" cy="954"/>
          </a:xfrm>
          <a:solidFill>
            <a:schemeClr val="bg1"/>
          </a:solidFill>
        </p:grpSpPr>
        <p:sp>
          <p:nvSpPr>
            <p:cNvPr id="159"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0"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1"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2"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3"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53" name="Group 8"/>
          <p:cNvGrpSpPr>
            <a:grpSpLocks noChangeAspect="1"/>
          </p:cNvGrpSpPr>
          <p:nvPr/>
        </p:nvGrpSpPr>
        <p:grpSpPr bwMode="auto">
          <a:xfrm>
            <a:off x="10589724" y="3833211"/>
            <a:ext cx="634101" cy="1158875"/>
            <a:chOff x="5090" y="1800"/>
            <a:chExt cx="522" cy="954"/>
          </a:xfrm>
          <a:solidFill>
            <a:schemeClr val="bg1"/>
          </a:solidFill>
        </p:grpSpPr>
        <p:sp>
          <p:nvSpPr>
            <p:cNvPr id="154"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5"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6"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7"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8"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50" name="TextBox 149"/>
          <p:cNvSpPr txBox="1"/>
          <p:nvPr/>
        </p:nvSpPr>
        <p:spPr>
          <a:xfrm>
            <a:off x="9050909" y="5482400"/>
            <a:ext cx="206237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84956">
                      <a:srgbClr val="FFFFFF"/>
                    </a:gs>
                    <a:gs pos="30000">
                      <a:srgbClr val="FFFFFF"/>
                    </a:gs>
                  </a:gsLst>
                  <a:lin ang="5400000" scaled="0"/>
                </a:gradFill>
              </a:rPr>
              <a:t>Prod</a:t>
            </a:r>
          </a:p>
        </p:txBody>
      </p:sp>
      <p:grpSp>
        <p:nvGrpSpPr>
          <p:cNvPr id="170" name="Group 8"/>
          <p:cNvGrpSpPr>
            <a:grpSpLocks noChangeAspect="1"/>
          </p:cNvGrpSpPr>
          <p:nvPr/>
        </p:nvGrpSpPr>
        <p:grpSpPr bwMode="auto">
          <a:xfrm>
            <a:off x="6965659" y="4235000"/>
            <a:ext cx="634101" cy="1158875"/>
            <a:chOff x="5090" y="1800"/>
            <a:chExt cx="522" cy="954"/>
          </a:xfrm>
          <a:solidFill>
            <a:schemeClr val="bg1"/>
          </a:solidFill>
        </p:grpSpPr>
        <p:sp>
          <p:nvSpPr>
            <p:cNvPr id="171"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2"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3"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5"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82" name="TextBox 181"/>
          <p:cNvSpPr txBox="1"/>
          <p:nvPr/>
        </p:nvSpPr>
        <p:spPr>
          <a:xfrm>
            <a:off x="6251520" y="5482400"/>
            <a:ext cx="206237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84956">
                      <a:srgbClr val="FFFFFF"/>
                    </a:gs>
                    <a:gs pos="30000">
                      <a:srgbClr val="FFFFFF"/>
                    </a:gs>
                  </a:gsLst>
                  <a:lin ang="5400000" scaled="0"/>
                </a:gradFill>
              </a:rPr>
              <a:t>Test</a:t>
            </a:r>
          </a:p>
        </p:txBody>
      </p:sp>
      <p:sp>
        <p:nvSpPr>
          <p:cNvPr id="14" name="Freeform 9"/>
          <p:cNvSpPr>
            <a:spLocks noEditPoints="1"/>
          </p:cNvSpPr>
          <p:nvPr/>
        </p:nvSpPr>
        <p:spPr bwMode="auto">
          <a:xfrm>
            <a:off x="4041583" y="4709682"/>
            <a:ext cx="923471" cy="698584"/>
          </a:xfrm>
          <a:custGeom>
            <a:avLst/>
            <a:gdLst>
              <a:gd name="T0" fmla="*/ 0 w 772"/>
              <a:gd name="T1" fmla="*/ 487 h 584"/>
              <a:gd name="T2" fmla="*/ 362 w 772"/>
              <a:gd name="T3" fmla="*/ 487 h 584"/>
              <a:gd name="T4" fmla="*/ 362 w 772"/>
              <a:gd name="T5" fmla="*/ 535 h 584"/>
              <a:gd name="T6" fmla="*/ 241 w 772"/>
              <a:gd name="T7" fmla="*/ 535 h 584"/>
              <a:gd name="T8" fmla="*/ 241 w 772"/>
              <a:gd name="T9" fmla="*/ 584 h 584"/>
              <a:gd name="T10" fmla="*/ 531 w 772"/>
              <a:gd name="T11" fmla="*/ 584 h 584"/>
              <a:gd name="T12" fmla="*/ 531 w 772"/>
              <a:gd name="T13" fmla="*/ 535 h 584"/>
              <a:gd name="T14" fmla="*/ 410 w 772"/>
              <a:gd name="T15" fmla="*/ 535 h 584"/>
              <a:gd name="T16" fmla="*/ 410 w 772"/>
              <a:gd name="T17" fmla="*/ 487 h 584"/>
              <a:gd name="T18" fmla="*/ 772 w 772"/>
              <a:gd name="T19" fmla="*/ 487 h 584"/>
              <a:gd name="T20" fmla="*/ 772 w 772"/>
              <a:gd name="T21" fmla="*/ 0 h 584"/>
              <a:gd name="T22" fmla="*/ 0 w 772"/>
              <a:gd name="T23" fmla="*/ 0 h 584"/>
              <a:gd name="T24" fmla="*/ 0 w 772"/>
              <a:gd name="T25" fmla="*/ 487 h 584"/>
              <a:gd name="T26" fmla="*/ 48 w 772"/>
              <a:gd name="T27" fmla="*/ 49 h 584"/>
              <a:gd name="T28" fmla="*/ 724 w 772"/>
              <a:gd name="T29" fmla="*/ 49 h 584"/>
              <a:gd name="T30" fmla="*/ 724 w 772"/>
              <a:gd name="T31" fmla="*/ 438 h 584"/>
              <a:gd name="T32" fmla="*/ 48 w 772"/>
              <a:gd name="T33" fmla="*/ 438 h 584"/>
              <a:gd name="T34" fmla="*/ 48 w 772"/>
              <a:gd name="T35" fmla="*/ 49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584">
                <a:moveTo>
                  <a:pt x="0" y="487"/>
                </a:moveTo>
                <a:lnTo>
                  <a:pt x="362" y="487"/>
                </a:lnTo>
                <a:lnTo>
                  <a:pt x="362" y="535"/>
                </a:lnTo>
                <a:lnTo>
                  <a:pt x="241" y="535"/>
                </a:lnTo>
                <a:lnTo>
                  <a:pt x="241" y="584"/>
                </a:lnTo>
                <a:lnTo>
                  <a:pt x="531" y="584"/>
                </a:lnTo>
                <a:lnTo>
                  <a:pt x="531" y="535"/>
                </a:lnTo>
                <a:lnTo>
                  <a:pt x="410" y="535"/>
                </a:lnTo>
                <a:lnTo>
                  <a:pt x="410" y="487"/>
                </a:lnTo>
                <a:lnTo>
                  <a:pt x="772" y="487"/>
                </a:lnTo>
                <a:lnTo>
                  <a:pt x="772" y="0"/>
                </a:lnTo>
                <a:lnTo>
                  <a:pt x="0" y="0"/>
                </a:lnTo>
                <a:lnTo>
                  <a:pt x="0" y="487"/>
                </a:lnTo>
                <a:close/>
                <a:moveTo>
                  <a:pt x="48" y="49"/>
                </a:moveTo>
                <a:lnTo>
                  <a:pt x="724" y="49"/>
                </a:lnTo>
                <a:lnTo>
                  <a:pt x="724" y="438"/>
                </a:lnTo>
                <a:lnTo>
                  <a:pt x="48" y="438"/>
                </a:lnTo>
                <a:lnTo>
                  <a:pt x="48" y="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20" name="Group 19"/>
          <p:cNvGrpSpPr/>
          <p:nvPr/>
        </p:nvGrpSpPr>
        <p:grpSpPr>
          <a:xfrm>
            <a:off x="654937" y="4572000"/>
            <a:ext cx="1802903" cy="855776"/>
            <a:chOff x="654937" y="4572000"/>
            <a:chExt cx="1802903" cy="855776"/>
          </a:xfrm>
        </p:grpSpPr>
        <p:sp>
          <p:nvSpPr>
            <p:cNvPr id="8" name="Freeform 5"/>
            <p:cNvSpPr>
              <a:spLocks noEditPoints="1"/>
            </p:cNvSpPr>
            <p:nvPr/>
          </p:nvSpPr>
          <p:spPr bwMode="auto">
            <a:xfrm>
              <a:off x="654937" y="4606812"/>
              <a:ext cx="741801" cy="820964"/>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6" name="Group 12"/>
            <p:cNvGrpSpPr>
              <a:grpSpLocks noChangeAspect="1"/>
            </p:cNvGrpSpPr>
            <p:nvPr/>
          </p:nvGrpSpPr>
          <p:grpSpPr bwMode="auto">
            <a:xfrm>
              <a:off x="1476375" y="4572000"/>
              <a:ext cx="981465" cy="845232"/>
              <a:chOff x="930" y="2804"/>
              <a:chExt cx="670" cy="577"/>
            </a:xfrm>
            <a:solidFill>
              <a:schemeClr val="bg1"/>
            </a:solidFill>
          </p:grpSpPr>
          <p:sp>
            <p:nvSpPr>
              <p:cNvPr id="18" name="Freeform 13"/>
              <p:cNvSpPr>
                <a:spLocks noEditPoints="1"/>
              </p:cNvSpPr>
              <p:nvPr/>
            </p:nvSpPr>
            <p:spPr bwMode="auto">
              <a:xfrm>
                <a:off x="930" y="2804"/>
                <a:ext cx="670" cy="577"/>
              </a:xfrm>
              <a:custGeom>
                <a:avLst/>
                <a:gdLst>
                  <a:gd name="T0" fmla="*/ 311 w 670"/>
                  <a:gd name="T1" fmla="*/ 0 h 577"/>
                  <a:gd name="T2" fmla="*/ 311 w 670"/>
                  <a:gd name="T3" fmla="*/ 24 h 577"/>
                  <a:gd name="T4" fmla="*/ 311 w 670"/>
                  <a:gd name="T5" fmla="*/ 48 h 577"/>
                  <a:gd name="T6" fmla="*/ 311 w 670"/>
                  <a:gd name="T7" fmla="*/ 144 h 577"/>
                  <a:gd name="T8" fmla="*/ 0 w 670"/>
                  <a:gd name="T9" fmla="*/ 144 h 577"/>
                  <a:gd name="T10" fmla="*/ 0 w 670"/>
                  <a:gd name="T11" fmla="*/ 481 h 577"/>
                  <a:gd name="T12" fmla="*/ 239 w 670"/>
                  <a:gd name="T13" fmla="*/ 481 h 577"/>
                  <a:gd name="T14" fmla="*/ 239 w 670"/>
                  <a:gd name="T15" fmla="*/ 529 h 577"/>
                  <a:gd name="T16" fmla="*/ 144 w 670"/>
                  <a:gd name="T17" fmla="*/ 529 h 577"/>
                  <a:gd name="T18" fmla="*/ 144 w 670"/>
                  <a:gd name="T19" fmla="*/ 577 h 577"/>
                  <a:gd name="T20" fmla="*/ 335 w 670"/>
                  <a:gd name="T21" fmla="*/ 577 h 577"/>
                  <a:gd name="T22" fmla="*/ 383 w 670"/>
                  <a:gd name="T23" fmla="*/ 577 h 577"/>
                  <a:gd name="T24" fmla="*/ 670 w 670"/>
                  <a:gd name="T25" fmla="*/ 577 h 577"/>
                  <a:gd name="T26" fmla="*/ 670 w 670"/>
                  <a:gd name="T27" fmla="*/ 553 h 577"/>
                  <a:gd name="T28" fmla="*/ 670 w 670"/>
                  <a:gd name="T29" fmla="*/ 529 h 577"/>
                  <a:gd name="T30" fmla="*/ 670 w 670"/>
                  <a:gd name="T31" fmla="*/ 48 h 577"/>
                  <a:gd name="T32" fmla="*/ 670 w 670"/>
                  <a:gd name="T33" fmla="*/ 0 h 577"/>
                  <a:gd name="T34" fmla="*/ 622 w 670"/>
                  <a:gd name="T35" fmla="*/ 0 h 577"/>
                  <a:gd name="T36" fmla="*/ 311 w 670"/>
                  <a:gd name="T37" fmla="*/ 0 h 577"/>
                  <a:gd name="T38" fmla="*/ 48 w 670"/>
                  <a:gd name="T39" fmla="*/ 192 h 577"/>
                  <a:gd name="T40" fmla="*/ 455 w 670"/>
                  <a:gd name="T41" fmla="*/ 192 h 577"/>
                  <a:gd name="T42" fmla="*/ 455 w 670"/>
                  <a:gd name="T43" fmla="*/ 433 h 577"/>
                  <a:gd name="T44" fmla="*/ 48 w 670"/>
                  <a:gd name="T45" fmla="*/ 433 h 577"/>
                  <a:gd name="T46" fmla="*/ 48 w 670"/>
                  <a:gd name="T47" fmla="*/ 192 h 577"/>
                  <a:gd name="T48" fmla="*/ 383 w 670"/>
                  <a:gd name="T49" fmla="*/ 529 h 577"/>
                  <a:gd name="T50" fmla="*/ 335 w 670"/>
                  <a:gd name="T51" fmla="*/ 529 h 577"/>
                  <a:gd name="T52" fmla="*/ 287 w 670"/>
                  <a:gd name="T53" fmla="*/ 529 h 577"/>
                  <a:gd name="T54" fmla="*/ 287 w 670"/>
                  <a:gd name="T55" fmla="*/ 481 h 577"/>
                  <a:gd name="T56" fmla="*/ 502 w 670"/>
                  <a:gd name="T57" fmla="*/ 481 h 577"/>
                  <a:gd name="T58" fmla="*/ 502 w 670"/>
                  <a:gd name="T59" fmla="*/ 385 h 577"/>
                  <a:gd name="T60" fmla="*/ 622 w 670"/>
                  <a:gd name="T61" fmla="*/ 385 h 577"/>
                  <a:gd name="T62" fmla="*/ 622 w 670"/>
                  <a:gd name="T63" fmla="*/ 529 h 577"/>
                  <a:gd name="T64" fmla="*/ 383 w 670"/>
                  <a:gd name="T65" fmla="*/ 529 h 577"/>
                  <a:gd name="T66" fmla="*/ 502 w 670"/>
                  <a:gd name="T67" fmla="*/ 240 h 577"/>
                  <a:gd name="T68" fmla="*/ 622 w 670"/>
                  <a:gd name="T69" fmla="*/ 240 h 577"/>
                  <a:gd name="T70" fmla="*/ 622 w 670"/>
                  <a:gd name="T71" fmla="*/ 337 h 577"/>
                  <a:gd name="T72" fmla="*/ 502 w 670"/>
                  <a:gd name="T73" fmla="*/ 337 h 577"/>
                  <a:gd name="T74" fmla="*/ 502 w 670"/>
                  <a:gd name="T75" fmla="*/ 240 h 577"/>
                  <a:gd name="T76" fmla="*/ 622 w 670"/>
                  <a:gd name="T77" fmla="*/ 192 h 577"/>
                  <a:gd name="T78" fmla="*/ 502 w 670"/>
                  <a:gd name="T79" fmla="*/ 192 h 577"/>
                  <a:gd name="T80" fmla="*/ 502 w 670"/>
                  <a:gd name="T81" fmla="*/ 144 h 577"/>
                  <a:gd name="T82" fmla="*/ 359 w 670"/>
                  <a:gd name="T83" fmla="*/ 144 h 577"/>
                  <a:gd name="T84" fmla="*/ 359 w 670"/>
                  <a:gd name="T85" fmla="*/ 48 h 577"/>
                  <a:gd name="T86" fmla="*/ 622 w 670"/>
                  <a:gd name="T87" fmla="*/ 48 h 577"/>
                  <a:gd name="T88" fmla="*/ 622 w 670"/>
                  <a:gd name="T89" fmla="*/ 192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0" h="577">
                    <a:moveTo>
                      <a:pt x="311" y="0"/>
                    </a:moveTo>
                    <a:lnTo>
                      <a:pt x="311" y="24"/>
                    </a:lnTo>
                    <a:lnTo>
                      <a:pt x="311" y="48"/>
                    </a:lnTo>
                    <a:lnTo>
                      <a:pt x="311" y="144"/>
                    </a:lnTo>
                    <a:lnTo>
                      <a:pt x="0" y="144"/>
                    </a:lnTo>
                    <a:lnTo>
                      <a:pt x="0" y="481"/>
                    </a:lnTo>
                    <a:lnTo>
                      <a:pt x="239" y="481"/>
                    </a:lnTo>
                    <a:lnTo>
                      <a:pt x="239" y="529"/>
                    </a:lnTo>
                    <a:lnTo>
                      <a:pt x="144" y="529"/>
                    </a:lnTo>
                    <a:lnTo>
                      <a:pt x="144" y="577"/>
                    </a:lnTo>
                    <a:lnTo>
                      <a:pt x="335" y="577"/>
                    </a:lnTo>
                    <a:lnTo>
                      <a:pt x="383" y="577"/>
                    </a:lnTo>
                    <a:lnTo>
                      <a:pt x="670" y="577"/>
                    </a:lnTo>
                    <a:lnTo>
                      <a:pt x="670" y="553"/>
                    </a:lnTo>
                    <a:lnTo>
                      <a:pt x="670" y="529"/>
                    </a:lnTo>
                    <a:lnTo>
                      <a:pt x="670" y="48"/>
                    </a:lnTo>
                    <a:lnTo>
                      <a:pt x="670" y="0"/>
                    </a:lnTo>
                    <a:lnTo>
                      <a:pt x="622" y="0"/>
                    </a:lnTo>
                    <a:lnTo>
                      <a:pt x="311" y="0"/>
                    </a:lnTo>
                    <a:close/>
                    <a:moveTo>
                      <a:pt x="48" y="192"/>
                    </a:moveTo>
                    <a:lnTo>
                      <a:pt x="455" y="192"/>
                    </a:lnTo>
                    <a:lnTo>
                      <a:pt x="455" y="433"/>
                    </a:lnTo>
                    <a:lnTo>
                      <a:pt x="48" y="433"/>
                    </a:lnTo>
                    <a:lnTo>
                      <a:pt x="48" y="192"/>
                    </a:lnTo>
                    <a:close/>
                    <a:moveTo>
                      <a:pt x="383" y="529"/>
                    </a:moveTo>
                    <a:lnTo>
                      <a:pt x="335" y="529"/>
                    </a:lnTo>
                    <a:lnTo>
                      <a:pt x="287" y="529"/>
                    </a:lnTo>
                    <a:lnTo>
                      <a:pt x="287" y="481"/>
                    </a:lnTo>
                    <a:lnTo>
                      <a:pt x="502" y="481"/>
                    </a:lnTo>
                    <a:lnTo>
                      <a:pt x="502" y="385"/>
                    </a:lnTo>
                    <a:lnTo>
                      <a:pt x="622" y="385"/>
                    </a:lnTo>
                    <a:lnTo>
                      <a:pt x="622" y="529"/>
                    </a:lnTo>
                    <a:lnTo>
                      <a:pt x="383" y="529"/>
                    </a:lnTo>
                    <a:close/>
                    <a:moveTo>
                      <a:pt x="502" y="240"/>
                    </a:moveTo>
                    <a:lnTo>
                      <a:pt x="622" y="240"/>
                    </a:lnTo>
                    <a:lnTo>
                      <a:pt x="622" y="337"/>
                    </a:lnTo>
                    <a:lnTo>
                      <a:pt x="502" y="337"/>
                    </a:lnTo>
                    <a:lnTo>
                      <a:pt x="502" y="240"/>
                    </a:lnTo>
                    <a:close/>
                    <a:moveTo>
                      <a:pt x="622" y="192"/>
                    </a:moveTo>
                    <a:lnTo>
                      <a:pt x="502" y="192"/>
                    </a:lnTo>
                    <a:lnTo>
                      <a:pt x="502" y="144"/>
                    </a:lnTo>
                    <a:lnTo>
                      <a:pt x="359" y="144"/>
                    </a:lnTo>
                    <a:lnTo>
                      <a:pt x="359" y="48"/>
                    </a:lnTo>
                    <a:lnTo>
                      <a:pt x="622" y="48"/>
                    </a:lnTo>
                    <a:lnTo>
                      <a:pt x="62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Rectangle 14"/>
              <p:cNvSpPr>
                <a:spLocks noChangeArrowheads="1"/>
              </p:cNvSpPr>
              <p:nvPr/>
            </p:nvSpPr>
            <p:spPr bwMode="auto">
              <a:xfrm>
                <a:off x="1456" y="2900"/>
                <a:ext cx="48"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sp>
        <p:nvSpPr>
          <p:cNvPr id="24" name="Freeform 18"/>
          <p:cNvSpPr>
            <a:spLocks noEditPoints="1"/>
          </p:cNvSpPr>
          <p:nvPr/>
        </p:nvSpPr>
        <p:spPr bwMode="auto">
          <a:xfrm>
            <a:off x="3009673" y="4722813"/>
            <a:ext cx="1004888" cy="758825"/>
          </a:xfrm>
          <a:custGeom>
            <a:avLst/>
            <a:gdLst>
              <a:gd name="T0" fmla="*/ 554 w 633"/>
              <a:gd name="T1" fmla="*/ 0 h 478"/>
              <a:gd name="T2" fmla="*/ 79 w 633"/>
              <a:gd name="T3" fmla="*/ 0 h 478"/>
              <a:gd name="T4" fmla="*/ 79 w 633"/>
              <a:gd name="T5" fmla="*/ 299 h 478"/>
              <a:gd name="T6" fmla="*/ 0 w 633"/>
              <a:gd name="T7" fmla="*/ 438 h 478"/>
              <a:gd name="T8" fmla="*/ 0 w 633"/>
              <a:gd name="T9" fmla="*/ 478 h 478"/>
              <a:gd name="T10" fmla="*/ 633 w 633"/>
              <a:gd name="T11" fmla="*/ 478 h 478"/>
              <a:gd name="T12" fmla="*/ 633 w 633"/>
              <a:gd name="T13" fmla="*/ 438 h 478"/>
              <a:gd name="T14" fmla="*/ 554 w 633"/>
              <a:gd name="T15" fmla="*/ 299 h 478"/>
              <a:gd name="T16" fmla="*/ 554 w 633"/>
              <a:gd name="T17" fmla="*/ 0 h 478"/>
              <a:gd name="T18" fmla="*/ 514 w 633"/>
              <a:gd name="T19" fmla="*/ 279 h 478"/>
              <a:gd name="T20" fmla="*/ 119 w 633"/>
              <a:gd name="T21" fmla="*/ 279 h 478"/>
              <a:gd name="T22" fmla="*/ 119 w 633"/>
              <a:gd name="T23" fmla="*/ 40 h 478"/>
              <a:gd name="T24" fmla="*/ 514 w 633"/>
              <a:gd name="T25" fmla="*/ 40 h 478"/>
              <a:gd name="T26" fmla="*/ 514 w 633"/>
              <a:gd name="T27" fmla="*/ 279 h 478"/>
              <a:gd name="T28" fmla="*/ 589 w 633"/>
              <a:gd name="T29" fmla="*/ 438 h 478"/>
              <a:gd name="T30" fmla="*/ 44 w 633"/>
              <a:gd name="T31" fmla="*/ 438 h 478"/>
              <a:gd name="T32" fmla="*/ 114 w 633"/>
              <a:gd name="T33" fmla="*/ 319 h 478"/>
              <a:gd name="T34" fmla="*/ 519 w 633"/>
              <a:gd name="T35" fmla="*/ 319 h 478"/>
              <a:gd name="T36" fmla="*/ 589 w 633"/>
              <a:gd name="T37" fmla="*/ 43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3" h="478">
                <a:moveTo>
                  <a:pt x="554" y="0"/>
                </a:moveTo>
                <a:lnTo>
                  <a:pt x="79" y="0"/>
                </a:lnTo>
                <a:lnTo>
                  <a:pt x="79" y="299"/>
                </a:lnTo>
                <a:lnTo>
                  <a:pt x="0" y="438"/>
                </a:lnTo>
                <a:lnTo>
                  <a:pt x="0" y="478"/>
                </a:lnTo>
                <a:lnTo>
                  <a:pt x="633" y="478"/>
                </a:lnTo>
                <a:lnTo>
                  <a:pt x="633" y="438"/>
                </a:lnTo>
                <a:lnTo>
                  <a:pt x="554" y="299"/>
                </a:lnTo>
                <a:lnTo>
                  <a:pt x="554" y="0"/>
                </a:lnTo>
                <a:close/>
                <a:moveTo>
                  <a:pt x="514" y="279"/>
                </a:moveTo>
                <a:lnTo>
                  <a:pt x="119" y="279"/>
                </a:lnTo>
                <a:lnTo>
                  <a:pt x="119" y="40"/>
                </a:lnTo>
                <a:lnTo>
                  <a:pt x="514" y="40"/>
                </a:lnTo>
                <a:lnTo>
                  <a:pt x="514" y="279"/>
                </a:lnTo>
                <a:close/>
                <a:moveTo>
                  <a:pt x="589" y="438"/>
                </a:moveTo>
                <a:lnTo>
                  <a:pt x="44" y="438"/>
                </a:lnTo>
                <a:lnTo>
                  <a:pt x="114" y="319"/>
                </a:lnTo>
                <a:lnTo>
                  <a:pt x="519" y="319"/>
                </a:lnTo>
                <a:lnTo>
                  <a:pt x="589" y="4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27" name="TextBox 226"/>
          <p:cNvSpPr txBox="1"/>
          <p:nvPr/>
        </p:nvSpPr>
        <p:spPr>
          <a:xfrm>
            <a:off x="2520212" y="5482400"/>
            <a:ext cx="206237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84956">
                      <a:srgbClr val="FFFFFF"/>
                    </a:gs>
                    <a:gs pos="30000">
                      <a:srgbClr val="FFFFFF"/>
                    </a:gs>
                  </a:gsLst>
                  <a:lin ang="5400000" scaled="0"/>
                </a:gradFill>
              </a:rPr>
              <a:t>Dev</a:t>
            </a:r>
          </a:p>
        </p:txBody>
      </p:sp>
      <p:sp>
        <p:nvSpPr>
          <p:cNvPr id="228" name="Freeform 9"/>
          <p:cNvSpPr>
            <a:spLocks noEditPoints="1"/>
          </p:cNvSpPr>
          <p:nvPr/>
        </p:nvSpPr>
        <p:spPr bwMode="auto">
          <a:xfrm>
            <a:off x="4041583" y="4709682"/>
            <a:ext cx="923471" cy="698584"/>
          </a:xfrm>
          <a:custGeom>
            <a:avLst/>
            <a:gdLst>
              <a:gd name="T0" fmla="*/ 0 w 772"/>
              <a:gd name="T1" fmla="*/ 487 h 584"/>
              <a:gd name="T2" fmla="*/ 362 w 772"/>
              <a:gd name="T3" fmla="*/ 487 h 584"/>
              <a:gd name="T4" fmla="*/ 362 w 772"/>
              <a:gd name="T5" fmla="*/ 535 h 584"/>
              <a:gd name="T6" fmla="*/ 241 w 772"/>
              <a:gd name="T7" fmla="*/ 535 h 584"/>
              <a:gd name="T8" fmla="*/ 241 w 772"/>
              <a:gd name="T9" fmla="*/ 584 h 584"/>
              <a:gd name="T10" fmla="*/ 531 w 772"/>
              <a:gd name="T11" fmla="*/ 584 h 584"/>
              <a:gd name="T12" fmla="*/ 531 w 772"/>
              <a:gd name="T13" fmla="*/ 535 h 584"/>
              <a:gd name="T14" fmla="*/ 410 w 772"/>
              <a:gd name="T15" fmla="*/ 535 h 584"/>
              <a:gd name="T16" fmla="*/ 410 w 772"/>
              <a:gd name="T17" fmla="*/ 487 h 584"/>
              <a:gd name="T18" fmla="*/ 772 w 772"/>
              <a:gd name="T19" fmla="*/ 487 h 584"/>
              <a:gd name="T20" fmla="*/ 772 w 772"/>
              <a:gd name="T21" fmla="*/ 0 h 584"/>
              <a:gd name="T22" fmla="*/ 0 w 772"/>
              <a:gd name="T23" fmla="*/ 0 h 584"/>
              <a:gd name="T24" fmla="*/ 0 w 772"/>
              <a:gd name="T25" fmla="*/ 487 h 584"/>
              <a:gd name="T26" fmla="*/ 48 w 772"/>
              <a:gd name="T27" fmla="*/ 49 h 584"/>
              <a:gd name="T28" fmla="*/ 724 w 772"/>
              <a:gd name="T29" fmla="*/ 49 h 584"/>
              <a:gd name="T30" fmla="*/ 724 w 772"/>
              <a:gd name="T31" fmla="*/ 438 h 584"/>
              <a:gd name="T32" fmla="*/ 48 w 772"/>
              <a:gd name="T33" fmla="*/ 438 h 584"/>
              <a:gd name="T34" fmla="*/ 48 w 772"/>
              <a:gd name="T35" fmla="*/ 49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584">
                <a:moveTo>
                  <a:pt x="0" y="487"/>
                </a:moveTo>
                <a:lnTo>
                  <a:pt x="362" y="487"/>
                </a:lnTo>
                <a:lnTo>
                  <a:pt x="362" y="535"/>
                </a:lnTo>
                <a:lnTo>
                  <a:pt x="241" y="535"/>
                </a:lnTo>
                <a:lnTo>
                  <a:pt x="241" y="584"/>
                </a:lnTo>
                <a:lnTo>
                  <a:pt x="531" y="584"/>
                </a:lnTo>
                <a:lnTo>
                  <a:pt x="531" y="535"/>
                </a:lnTo>
                <a:lnTo>
                  <a:pt x="410" y="535"/>
                </a:lnTo>
                <a:lnTo>
                  <a:pt x="410" y="487"/>
                </a:lnTo>
                <a:lnTo>
                  <a:pt x="772" y="487"/>
                </a:lnTo>
                <a:lnTo>
                  <a:pt x="772" y="0"/>
                </a:lnTo>
                <a:lnTo>
                  <a:pt x="0" y="0"/>
                </a:lnTo>
                <a:lnTo>
                  <a:pt x="0" y="487"/>
                </a:lnTo>
                <a:close/>
                <a:moveTo>
                  <a:pt x="48" y="49"/>
                </a:moveTo>
                <a:lnTo>
                  <a:pt x="724" y="49"/>
                </a:lnTo>
                <a:lnTo>
                  <a:pt x="724" y="438"/>
                </a:lnTo>
                <a:lnTo>
                  <a:pt x="48" y="438"/>
                </a:lnTo>
                <a:lnTo>
                  <a:pt x="48" y="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29" name="Group 28"/>
          <p:cNvGrpSpPr/>
          <p:nvPr/>
        </p:nvGrpSpPr>
        <p:grpSpPr>
          <a:xfrm>
            <a:off x="654936" y="4596268"/>
            <a:ext cx="741801" cy="820964"/>
            <a:chOff x="736053" y="5842991"/>
            <a:chExt cx="741801" cy="820964"/>
          </a:xfrm>
        </p:grpSpPr>
        <p:sp>
          <p:nvSpPr>
            <p:cNvPr id="229" name="Freeform 5"/>
            <p:cNvSpPr>
              <a:spLocks noEditPoints="1"/>
            </p:cNvSpPr>
            <p:nvPr/>
          </p:nvSpPr>
          <p:spPr bwMode="auto">
            <a:xfrm>
              <a:off x="736053" y="5842991"/>
              <a:ext cx="741801" cy="820964"/>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Freeform 22"/>
            <p:cNvSpPr>
              <a:spLocks noEditPoints="1"/>
            </p:cNvSpPr>
            <p:nvPr/>
          </p:nvSpPr>
          <p:spPr bwMode="auto">
            <a:xfrm>
              <a:off x="863989" y="5875020"/>
              <a:ext cx="486586" cy="314942"/>
            </a:xfrm>
            <a:custGeom>
              <a:avLst/>
              <a:gdLst>
                <a:gd name="T0" fmla="*/ 81 w 128"/>
                <a:gd name="T1" fmla="*/ 11 h 82"/>
                <a:gd name="T2" fmla="*/ 87 w 128"/>
                <a:gd name="T3" fmla="*/ 17 h 82"/>
                <a:gd name="T4" fmla="*/ 92 w 128"/>
                <a:gd name="T5" fmla="*/ 11 h 82"/>
                <a:gd name="T6" fmla="*/ 118 w 128"/>
                <a:gd name="T7" fmla="*/ 38 h 82"/>
                <a:gd name="T8" fmla="*/ 10 w 128"/>
                <a:gd name="T9" fmla="*/ 38 h 82"/>
                <a:gd name="T10" fmla="*/ 36 w 128"/>
                <a:gd name="T11" fmla="*/ 11 h 82"/>
                <a:gd name="T12" fmla="*/ 41 w 128"/>
                <a:gd name="T13" fmla="*/ 17 h 82"/>
                <a:gd name="T14" fmla="*/ 47 w 128"/>
                <a:gd name="T15" fmla="*/ 11 h 82"/>
                <a:gd name="T16" fmla="*/ 36 w 128"/>
                <a:gd name="T17" fmla="*/ 0 h 82"/>
                <a:gd name="T18" fmla="*/ 0 w 128"/>
                <a:gd name="T19" fmla="*/ 36 h 82"/>
                <a:gd name="T20" fmla="*/ 0 w 128"/>
                <a:gd name="T21" fmla="*/ 38 h 82"/>
                <a:gd name="T22" fmla="*/ 0 w 128"/>
                <a:gd name="T23" fmla="*/ 42 h 82"/>
                <a:gd name="T24" fmla="*/ 0 w 128"/>
                <a:gd name="T25" fmla="*/ 46 h 82"/>
                <a:gd name="T26" fmla="*/ 8 w 128"/>
                <a:gd name="T27" fmla="*/ 46 h 82"/>
                <a:gd name="T28" fmla="*/ 8 w 128"/>
                <a:gd name="T29" fmla="*/ 58 h 82"/>
                <a:gd name="T30" fmla="*/ 32 w 128"/>
                <a:gd name="T31" fmla="*/ 82 h 82"/>
                <a:gd name="T32" fmla="*/ 56 w 128"/>
                <a:gd name="T33" fmla="*/ 58 h 82"/>
                <a:gd name="T34" fmla="*/ 56 w 128"/>
                <a:gd name="T35" fmla="*/ 54 h 82"/>
                <a:gd name="T36" fmla="*/ 64 w 128"/>
                <a:gd name="T37" fmla="*/ 46 h 82"/>
                <a:gd name="T38" fmla="*/ 72 w 128"/>
                <a:gd name="T39" fmla="*/ 54 h 82"/>
                <a:gd name="T40" fmla="*/ 72 w 128"/>
                <a:gd name="T41" fmla="*/ 58 h 82"/>
                <a:gd name="T42" fmla="*/ 96 w 128"/>
                <a:gd name="T43" fmla="*/ 82 h 82"/>
                <a:gd name="T44" fmla="*/ 120 w 128"/>
                <a:gd name="T45" fmla="*/ 58 h 82"/>
                <a:gd name="T46" fmla="*/ 120 w 128"/>
                <a:gd name="T47" fmla="*/ 46 h 82"/>
                <a:gd name="T48" fmla="*/ 128 w 128"/>
                <a:gd name="T49" fmla="*/ 46 h 82"/>
                <a:gd name="T50" fmla="*/ 128 w 128"/>
                <a:gd name="T51" fmla="*/ 42 h 82"/>
                <a:gd name="T52" fmla="*/ 128 w 128"/>
                <a:gd name="T53" fmla="*/ 38 h 82"/>
                <a:gd name="T54" fmla="*/ 128 w 128"/>
                <a:gd name="T55" fmla="*/ 36 h 82"/>
                <a:gd name="T56" fmla="*/ 92 w 128"/>
                <a:gd name="T57" fmla="*/ 0 h 82"/>
                <a:gd name="T58" fmla="*/ 81 w 128"/>
                <a:gd name="T59" fmla="*/ 11 h 82"/>
                <a:gd name="T60" fmla="*/ 48 w 128"/>
                <a:gd name="T61" fmla="*/ 58 h 82"/>
                <a:gd name="T62" fmla="*/ 32 w 128"/>
                <a:gd name="T63" fmla="*/ 74 h 82"/>
                <a:gd name="T64" fmla="*/ 16 w 128"/>
                <a:gd name="T65" fmla="*/ 58 h 82"/>
                <a:gd name="T66" fmla="*/ 16 w 128"/>
                <a:gd name="T67" fmla="*/ 46 h 82"/>
                <a:gd name="T68" fmla="*/ 48 w 128"/>
                <a:gd name="T69" fmla="*/ 46 h 82"/>
                <a:gd name="T70" fmla="*/ 48 w 128"/>
                <a:gd name="T71" fmla="*/ 58 h 82"/>
                <a:gd name="T72" fmla="*/ 112 w 128"/>
                <a:gd name="T73" fmla="*/ 58 h 82"/>
                <a:gd name="T74" fmla="*/ 96 w 128"/>
                <a:gd name="T75" fmla="*/ 74 h 82"/>
                <a:gd name="T76" fmla="*/ 80 w 128"/>
                <a:gd name="T77" fmla="*/ 58 h 82"/>
                <a:gd name="T78" fmla="*/ 80 w 128"/>
                <a:gd name="T79" fmla="*/ 46 h 82"/>
                <a:gd name="T80" fmla="*/ 112 w 128"/>
                <a:gd name="T81" fmla="*/ 46 h 82"/>
                <a:gd name="T82" fmla="*/ 112 w 128"/>
                <a:gd name="T8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82">
                  <a:moveTo>
                    <a:pt x="81" y="11"/>
                  </a:moveTo>
                  <a:cubicBezTo>
                    <a:pt x="87" y="17"/>
                    <a:pt x="87" y="17"/>
                    <a:pt x="87" y="17"/>
                  </a:cubicBezTo>
                  <a:cubicBezTo>
                    <a:pt x="92" y="11"/>
                    <a:pt x="92" y="11"/>
                    <a:pt x="92" y="11"/>
                  </a:cubicBezTo>
                  <a:cubicBezTo>
                    <a:pt x="118" y="38"/>
                    <a:pt x="118" y="38"/>
                    <a:pt x="118" y="38"/>
                  </a:cubicBezTo>
                  <a:cubicBezTo>
                    <a:pt x="10" y="38"/>
                    <a:pt x="10" y="38"/>
                    <a:pt x="10" y="38"/>
                  </a:cubicBezTo>
                  <a:cubicBezTo>
                    <a:pt x="36" y="11"/>
                    <a:pt x="36" y="11"/>
                    <a:pt x="36" y="11"/>
                  </a:cubicBezTo>
                  <a:cubicBezTo>
                    <a:pt x="41" y="17"/>
                    <a:pt x="41" y="17"/>
                    <a:pt x="41" y="17"/>
                  </a:cubicBezTo>
                  <a:cubicBezTo>
                    <a:pt x="47" y="11"/>
                    <a:pt x="47" y="11"/>
                    <a:pt x="47" y="11"/>
                  </a:cubicBezTo>
                  <a:cubicBezTo>
                    <a:pt x="36" y="0"/>
                    <a:pt x="36" y="0"/>
                    <a:pt x="36" y="0"/>
                  </a:cubicBezTo>
                  <a:cubicBezTo>
                    <a:pt x="0" y="36"/>
                    <a:pt x="0" y="36"/>
                    <a:pt x="0" y="36"/>
                  </a:cubicBezTo>
                  <a:cubicBezTo>
                    <a:pt x="0" y="38"/>
                    <a:pt x="0" y="38"/>
                    <a:pt x="0" y="38"/>
                  </a:cubicBezTo>
                  <a:cubicBezTo>
                    <a:pt x="0" y="42"/>
                    <a:pt x="0" y="42"/>
                    <a:pt x="0" y="42"/>
                  </a:cubicBezTo>
                  <a:cubicBezTo>
                    <a:pt x="0" y="46"/>
                    <a:pt x="0" y="46"/>
                    <a:pt x="0" y="46"/>
                  </a:cubicBezTo>
                  <a:cubicBezTo>
                    <a:pt x="8" y="46"/>
                    <a:pt x="8" y="46"/>
                    <a:pt x="8" y="46"/>
                  </a:cubicBezTo>
                  <a:cubicBezTo>
                    <a:pt x="8" y="58"/>
                    <a:pt x="8" y="58"/>
                    <a:pt x="8" y="58"/>
                  </a:cubicBezTo>
                  <a:cubicBezTo>
                    <a:pt x="8" y="71"/>
                    <a:pt x="19" y="82"/>
                    <a:pt x="32" y="82"/>
                  </a:cubicBezTo>
                  <a:cubicBezTo>
                    <a:pt x="45" y="82"/>
                    <a:pt x="56" y="71"/>
                    <a:pt x="56" y="58"/>
                  </a:cubicBezTo>
                  <a:cubicBezTo>
                    <a:pt x="56" y="54"/>
                    <a:pt x="56" y="54"/>
                    <a:pt x="56" y="54"/>
                  </a:cubicBezTo>
                  <a:cubicBezTo>
                    <a:pt x="56" y="49"/>
                    <a:pt x="60" y="46"/>
                    <a:pt x="64" y="46"/>
                  </a:cubicBezTo>
                  <a:cubicBezTo>
                    <a:pt x="68" y="46"/>
                    <a:pt x="72" y="49"/>
                    <a:pt x="72" y="54"/>
                  </a:cubicBezTo>
                  <a:cubicBezTo>
                    <a:pt x="72" y="58"/>
                    <a:pt x="72" y="58"/>
                    <a:pt x="72" y="58"/>
                  </a:cubicBezTo>
                  <a:cubicBezTo>
                    <a:pt x="72" y="71"/>
                    <a:pt x="83" y="82"/>
                    <a:pt x="96" y="82"/>
                  </a:cubicBezTo>
                  <a:cubicBezTo>
                    <a:pt x="109" y="82"/>
                    <a:pt x="120" y="71"/>
                    <a:pt x="120" y="58"/>
                  </a:cubicBezTo>
                  <a:cubicBezTo>
                    <a:pt x="120" y="46"/>
                    <a:pt x="120" y="46"/>
                    <a:pt x="120" y="46"/>
                  </a:cubicBezTo>
                  <a:cubicBezTo>
                    <a:pt x="128" y="46"/>
                    <a:pt x="128" y="46"/>
                    <a:pt x="128" y="46"/>
                  </a:cubicBezTo>
                  <a:cubicBezTo>
                    <a:pt x="128" y="42"/>
                    <a:pt x="128" y="42"/>
                    <a:pt x="128" y="42"/>
                  </a:cubicBezTo>
                  <a:cubicBezTo>
                    <a:pt x="128" y="38"/>
                    <a:pt x="128" y="38"/>
                    <a:pt x="128" y="38"/>
                  </a:cubicBezTo>
                  <a:cubicBezTo>
                    <a:pt x="128" y="36"/>
                    <a:pt x="128" y="36"/>
                    <a:pt x="128" y="36"/>
                  </a:cubicBezTo>
                  <a:cubicBezTo>
                    <a:pt x="92" y="0"/>
                    <a:pt x="92" y="0"/>
                    <a:pt x="92" y="0"/>
                  </a:cubicBezTo>
                  <a:lnTo>
                    <a:pt x="81" y="11"/>
                  </a:lnTo>
                  <a:close/>
                  <a:moveTo>
                    <a:pt x="48" y="58"/>
                  </a:moveTo>
                  <a:cubicBezTo>
                    <a:pt x="48" y="67"/>
                    <a:pt x="41" y="74"/>
                    <a:pt x="32" y="74"/>
                  </a:cubicBezTo>
                  <a:cubicBezTo>
                    <a:pt x="23" y="74"/>
                    <a:pt x="16" y="67"/>
                    <a:pt x="16" y="58"/>
                  </a:cubicBezTo>
                  <a:cubicBezTo>
                    <a:pt x="16" y="46"/>
                    <a:pt x="16" y="46"/>
                    <a:pt x="16" y="46"/>
                  </a:cubicBezTo>
                  <a:cubicBezTo>
                    <a:pt x="48" y="46"/>
                    <a:pt x="48" y="46"/>
                    <a:pt x="48" y="46"/>
                  </a:cubicBezTo>
                  <a:lnTo>
                    <a:pt x="48" y="58"/>
                  </a:lnTo>
                  <a:close/>
                  <a:moveTo>
                    <a:pt x="112" y="58"/>
                  </a:moveTo>
                  <a:cubicBezTo>
                    <a:pt x="112" y="67"/>
                    <a:pt x="105" y="74"/>
                    <a:pt x="96" y="74"/>
                  </a:cubicBezTo>
                  <a:cubicBezTo>
                    <a:pt x="87" y="74"/>
                    <a:pt x="80" y="67"/>
                    <a:pt x="80" y="58"/>
                  </a:cubicBezTo>
                  <a:cubicBezTo>
                    <a:pt x="80" y="46"/>
                    <a:pt x="80" y="46"/>
                    <a:pt x="80" y="46"/>
                  </a:cubicBezTo>
                  <a:cubicBezTo>
                    <a:pt x="112" y="46"/>
                    <a:pt x="112" y="46"/>
                    <a:pt x="112" y="46"/>
                  </a:cubicBezTo>
                  <a:lnTo>
                    <a:pt x="112" y="58"/>
                  </a:lnTo>
                  <a:close/>
                </a:path>
              </a:pathLst>
            </a:custGeom>
            <a:solidFill>
              <a:srgbClr val="00205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320" name="Rectangle 319"/>
          <p:cNvSpPr/>
          <p:nvPr/>
        </p:nvSpPr>
        <p:spPr bwMode="auto">
          <a:xfrm>
            <a:off x="0" y="3040063"/>
            <a:ext cx="12436475" cy="39544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8" name="Group 127"/>
          <p:cNvGrpSpPr/>
          <p:nvPr/>
        </p:nvGrpSpPr>
        <p:grpSpPr>
          <a:xfrm>
            <a:off x="-1" y="3040063"/>
            <a:ext cx="6229435" cy="3965199"/>
            <a:chOff x="274639" y="7434424"/>
            <a:chExt cx="6216030" cy="3965199"/>
          </a:xfrm>
        </p:grpSpPr>
        <p:sp>
          <p:nvSpPr>
            <p:cNvPr id="284" name="Rectangle 283"/>
            <p:cNvSpPr/>
            <p:nvPr/>
          </p:nvSpPr>
          <p:spPr bwMode="auto">
            <a:xfrm>
              <a:off x="274639" y="7434424"/>
              <a:ext cx="6216030" cy="3965199"/>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6521" tIns="182880" rIns="93260" bIns="182880" numCol="1" rtlCol="0" anchor="ctr" anchorCtr="0" compatLnSpc="1">
              <a:prstTxWarp prst="textNoShape">
                <a:avLst/>
              </a:prstTxWarp>
              <a:noAutofit/>
            </a:bodyPr>
            <a:lstStyle/>
            <a:p>
              <a:pPr marL="91440" defTabSz="932290" fontAlgn="base">
                <a:lnSpc>
                  <a:spcPct val="90000"/>
                </a:lnSpc>
                <a:spcBef>
                  <a:spcPct val="0"/>
                </a:spcBef>
                <a:spcAft>
                  <a:spcPct val="0"/>
                </a:spcAft>
              </a:pPr>
              <a:r>
                <a:rPr lang="en-US" sz="2800" spc="-50" dirty="0">
                  <a:solidFill>
                    <a:srgbClr val="0072C6"/>
                  </a:solidFill>
                  <a:latin typeface="Segoe UI Light"/>
                </a:rPr>
                <a:t>	</a:t>
              </a:r>
            </a:p>
          </p:txBody>
        </p:sp>
        <p:grpSp>
          <p:nvGrpSpPr>
            <p:cNvPr id="319" name="Group 318"/>
            <p:cNvGrpSpPr/>
            <p:nvPr/>
          </p:nvGrpSpPr>
          <p:grpSpPr>
            <a:xfrm>
              <a:off x="698438" y="7848966"/>
              <a:ext cx="5368432" cy="3083778"/>
              <a:chOff x="474808" y="7855229"/>
              <a:chExt cx="5368432" cy="3083778"/>
            </a:xfrm>
          </p:grpSpPr>
          <p:grpSp>
            <p:nvGrpSpPr>
              <p:cNvPr id="285" name="Group 284"/>
              <p:cNvGrpSpPr/>
              <p:nvPr/>
            </p:nvGrpSpPr>
            <p:grpSpPr>
              <a:xfrm>
                <a:off x="1212824" y="7855229"/>
                <a:ext cx="4126755" cy="1747902"/>
                <a:chOff x="865037" y="3483668"/>
                <a:chExt cx="3945892" cy="1671297"/>
              </a:xfrm>
            </p:grpSpPr>
            <p:grpSp>
              <p:nvGrpSpPr>
                <p:cNvPr id="287" name="Group 286"/>
                <p:cNvGrpSpPr/>
                <p:nvPr/>
              </p:nvGrpSpPr>
              <p:grpSpPr>
                <a:xfrm>
                  <a:off x="2666914" y="4347263"/>
                  <a:ext cx="719742" cy="807702"/>
                  <a:chOff x="2304394" y="2806764"/>
                  <a:chExt cx="203894" cy="228812"/>
                </a:xfrm>
                <a:solidFill>
                  <a:srgbClr val="002060"/>
                </a:solidFill>
              </p:grpSpPr>
              <p:sp>
                <p:nvSpPr>
                  <p:cNvPr id="31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1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1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88" name="Group 287"/>
                <p:cNvGrpSpPr/>
                <p:nvPr/>
              </p:nvGrpSpPr>
              <p:grpSpPr>
                <a:xfrm>
                  <a:off x="3523198" y="3483668"/>
                  <a:ext cx="611150" cy="685839"/>
                  <a:chOff x="2304394" y="2806764"/>
                  <a:chExt cx="203894" cy="228812"/>
                </a:xfrm>
                <a:solidFill>
                  <a:srgbClr val="002060"/>
                </a:solidFill>
              </p:grpSpPr>
              <p:sp>
                <p:nvSpPr>
                  <p:cNvPr id="31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1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1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89" name="Group 288"/>
                <p:cNvGrpSpPr/>
                <p:nvPr/>
              </p:nvGrpSpPr>
              <p:grpSpPr>
                <a:xfrm>
                  <a:off x="865037" y="4158394"/>
                  <a:ext cx="441168" cy="495083"/>
                  <a:chOff x="2304394" y="2806764"/>
                  <a:chExt cx="203894" cy="228812"/>
                </a:xfrm>
                <a:solidFill>
                  <a:srgbClr val="002060"/>
                </a:solidFill>
              </p:grpSpPr>
              <p:sp>
                <p:nvSpPr>
                  <p:cNvPr id="31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1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1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90" name="Group 289"/>
                <p:cNvGrpSpPr/>
                <p:nvPr/>
              </p:nvGrpSpPr>
              <p:grpSpPr>
                <a:xfrm>
                  <a:off x="1600227" y="3498470"/>
                  <a:ext cx="590797" cy="662999"/>
                  <a:chOff x="2304394" y="2806764"/>
                  <a:chExt cx="203894" cy="228812"/>
                </a:xfrm>
                <a:solidFill>
                  <a:srgbClr val="002060"/>
                </a:solidFill>
              </p:grpSpPr>
              <p:sp>
                <p:nvSpPr>
                  <p:cNvPr id="30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91" name="Group 290"/>
                <p:cNvGrpSpPr/>
                <p:nvPr/>
              </p:nvGrpSpPr>
              <p:grpSpPr>
                <a:xfrm>
                  <a:off x="4022221" y="4501185"/>
                  <a:ext cx="409703" cy="459774"/>
                  <a:chOff x="2304394" y="2806764"/>
                  <a:chExt cx="203894" cy="228812"/>
                </a:xfrm>
                <a:solidFill>
                  <a:srgbClr val="002060"/>
                </a:solidFill>
              </p:grpSpPr>
              <p:sp>
                <p:nvSpPr>
                  <p:cNvPr id="30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92" name="Group 291"/>
                <p:cNvGrpSpPr/>
                <p:nvPr/>
              </p:nvGrpSpPr>
              <p:grpSpPr>
                <a:xfrm>
                  <a:off x="1967317" y="4631764"/>
                  <a:ext cx="297262" cy="333591"/>
                  <a:chOff x="2304394" y="2806764"/>
                  <a:chExt cx="203894" cy="228812"/>
                </a:xfrm>
                <a:solidFill>
                  <a:srgbClr val="002060"/>
                </a:solidFill>
              </p:grpSpPr>
              <p:sp>
                <p:nvSpPr>
                  <p:cNvPr id="30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93" name="Group 292"/>
                <p:cNvGrpSpPr/>
                <p:nvPr/>
              </p:nvGrpSpPr>
              <p:grpSpPr>
                <a:xfrm>
                  <a:off x="2738671" y="3693425"/>
                  <a:ext cx="279578" cy="313745"/>
                  <a:chOff x="2304394" y="2806764"/>
                  <a:chExt cx="203894" cy="228812"/>
                </a:xfrm>
                <a:solidFill>
                  <a:srgbClr val="002060"/>
                </a:solidFill>
              </p:grpSpPr>
              <p:sp>
                <p:nvSpPr>
                  <p:cNvPr id="29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94" name="Group 293"/>
                <p:cNvGrpSpPr/>
                <p:nvPr/>
              </p:nvGrpSpPr>
              <p:grpSpPr>
                <a:xfrm>
                  <a:off x="4671140" y="4121894"/>
                  <a:ext cx="139789" cy="156873"/>
                  <a:chOff x="2304394" y="2806764"/>
                  <a:chExt cx="203894" cy="228812"/>
                </a:xfrm>
                <a:solidFill>
                  <a:srgbClr val="002060"/>
                </a:solidFill>
              </p:grpSpPr>
              <p:sp>
                <p:nvSpPr>
                  <p:cNvPr id="29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
            <p:nvSpPr>
              <p:cNvPr id="286" name="TextBox 285"/>
              <p:cNvSpPr txBox="1"/>
              <p:nvPr/>
            </p:nvSpPr>
            <p:spPr>
              <a:xfrm>
                <a:off x="474808" y="9797156"/>
                <a:ext cx="5368432" cy="1141851"/>
              </a:xfrm>
              <a:prstGeom prst="rect">
                <a:avLst/>
              </a:prstGeom>
              <a:noFill/>
            </p:spPr>
            <p:txBody>
              <a:bodyPr wrap="square" lIns="182880" tIns="146304" rIns="182880" bIns="146304" rtlCol="0">
                <a:spAutoFit/>
              </a:bodyPr>
              <a:lstStyle/>
              <a:p>
                <a:pPr>
                  <a:lnSpc>
                    <a:spcPts val="2220"/>
                  </a:lnSpc>
                </a:pPr>
                <a:r>
                  <a:rPr lang="en-US" sz="1600" dirty="0">
                    <a:gradFill>
                      <a:gsLst>
                        <a:gs pos="15044">
                          <a:srgbClr val="FFFFFF"/>
                        </a:gs>
                        <a:gs pos="34000">
                          <a:srgbClr val="FFFFFF"/>
                        </a:gs>
                      </a:gsLst>
                      <a:lin ang="5400000" scaled="1"/>
                    </a:gradFill>
                  </a:rPr>
                  <a:t>How do you empower developers to create innovative applications at a competitive rate without disrupting </a:t>
                </a:r>
                <a:br>
                  <a:rPr lang="en-US" sz="1600" dirty="0">
                    <a:gradFill>
                      <a:gsLst>
                        <a:gs pos="15044">
                          <a:srgbClr val="FFFFFF"/>
                        </a:gs>
                        <a:gs pos="34000">
                          <a:srgbClr val="FFFFFF"/>
                        </a:gs>
                      </a:gsLst>
                      <a:lin ang="5400000" scaled="1"/>
                    </a:gradFill>
                  </a:rPr>
                </a:br>
                <a:r>
                  <a:rPr lang="en-US" sz="1600" dirty="0">
                    <a:gradFill>
                      <a:gsLst>
                        <a:gs pos="15044">
                          <a:srgbClr val="FFFFFF"/>
                        </a:gs>
                        <a:gs pos="34000">
                          <a:srgbClr val="FFFFFF"/>
                        </a:gs>
                      </a:gsLst>
                      <a:lin ang="5400000" scaled="1"/>
                    </a:gradFill>
                  </a:rPr>
                  <a:t>IT’s ability to manage servers and maintain control? </a:t>
                </a:r>
              </a:p>
            </p:txBody>
          </p:sp>
        </p:grpSp>
      </p:grpSp>
      <p:grpSp>
        <p:nvGrpSpPr>
          <p:cNvPr id="131" name="Group 130"/>
          <p:cNvGrpSpPr/>
          <p:nvPr/>
        </p:nvGrpSpPr>
        <p:grpSpPr>
          <a:xfrm>
            <a:off x="6256955" y="3040063"/>
            <a:ext cx="6179519" cy="3965199"/>
            <a:chOff x="6518131" y="7434423"/>
            <a:chExt cx="6166222" cy="3965199"/>
          </a:xfrm>
        </p:grpSpPr>
        <p:sp>
          <p:nvSpPr>
            <p:cNvPr id="232" name="Rectangle 231"/>
            <p:cNvSpPr/>
            <p:nvPr/>
          </p:nvSpPr>
          <p:spPr bwMode="auto">
            <a:xfrm>
              <a:off x="6518131" y="7434423"/>
              <a:ext cx="6166222" cy="396519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6521" tIns="182880" rIns="93260" bIns="182880" numCol="1" rtlCol="0" anchor="ctr" anchorCtr="0" compatLnSpc="1">
              <a:prstTxWarp prst="textNoShape">
                <a:avLst/>
              </a:prstTxWarp>
              <a:noAutofit/>
            </a:bodyPr>
            <a:lstStyle/>
            <a:p>
              <a:pPr marL="91440" defTabSz="932290" fontAlgn="base">
                <a:lnSpc>
                  <a:spcPct val="90000"/>
                </a:lnSpc>
                <a:spcBef>
                  <a:spcPct val="0"/>
                </a:spcBef>
                <a:spcAft>
                  <a:spcPct val="0"/>
                </a:spcAft>
              </a:pPr>
              <a:r>
                <a:rPr lang="en-US" sz="2800" spc="-50" dirty="0">
                  <a:ln>
                    <a:solidFill>
                      <a:srgbClr val="008272"/>
                    </a:solidFill>
                  </a:ln>
                  <a:solidFill>
                    <a:srgbClr val="0072C6"/>
                  </a:solidFill>
                  <a:latin typeface="Segoe UI Light"/>
                </a:rPr>
                <a:t>	</a:t>
              </a:r>
            </a:p>
          </p:txBody>
        </p:sp>
        <p:sp>
          <p:nvSpPr>
            <p:cNvPr id="235" name="Oval 234"/>
            <p:cNvSpPr/>
            <p:nvPr/>
          </p:nvSpPr>
          <p:spPr bwMode="auto">
            <a:xfrm>
              <a:off x="8619940" y="8004021"/>
              <a:ext cx="1962603" cy="1962603"/>
            </a:xfrm>
            <a:prstGeom prst="ellipse">
              <a:avLst/>
            </a:prstGeom>
            <a:solidFill>
              <a:srgbClr val="002050"/>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nvGrpSpPr>
            <p:cNvPr id="236" name="Group 235"/>
            <p:cNvGrpSpPr/>
            <p:nvPr/>
          </p:nvGrpSpPr>
          <p:grpSpPr>
            <a:xfrm>
              <a:off x="8946744" y="8330466"/>
              <a:ext cx="1308996" cy="1308996"/>
              <a:chOff x="5597609" y="4540515"/>
              <a:chExt cx="1251627" cy="1251627"/>
            </a:xfrm>
          </p:grpSpPr>
          <p:grpSp>
            <p:nvGrpSpPr>
              <p:cNvPr id="237" name="Group 236"/>
              <p:cNvGrpSpPr/>
              <p:nvPr/>
            </p:nvGrpSpPr>
            <p:grpSpPr>
              <a:xfrm>
                <a:off x="5597609" y="4540515"/>
                <a:ext cx="1251627" cy="1251627"/>
                <a:chOff x="2401519" y="3796294"/>
                <a:chExt cx="1251627" cy="1251627"/>
              </a:xfrm>
            </p:grpSpPr>
            <p:sp>
              <p:nvSpPr>
                <p:cNvPr id="274" name="Rectangle 273"/>
                <p:cNvSpPr/>
                <p:nvPr/>
              </p:nvSpPr>
              <p:spPr bwMode="auto">
                <a:xfrm>
                  <a:off x="2408208" y="3803325"/>
                  <a:ext cx="1238250" cy="1238250"/>
                </a:xfrm>
                <a:prstGeom prst="rect">
                  <a:avLst/>
                </a:prstGeom>
                <a:solidFill>
                  <a:schemeClr val="tx2"/>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nvGrpSpPr>
                <p:cNvPr id="275" name="Group 274"/>
                <p:cNvGrpSpPr/>
                <p:nvPr/>
              </p:nvGrpSpPr>
              <p:grpSpPr>
                <a:xfrm rot="5400000">
                  <a:off x="2826165" y="3789948"/>
                  <a:ext cx="402336" cy="1251627"/>
                  <a:chOff x="2838275" y="3789948"/>
                  <a:chExt cx="402336" cy="1194231"/>
                </a:xfrm>
              </p:grpSpPr>
              <p:cxnSp>
                <p:nvCxnSpPr>
                  <p:cNvPr id="279" name="Straight Connector 278"/>
                  <p:cNvCxnSpPr/>
                  <p:nvPr/>
                </p:nvCxnSpPr>
                <p:spPr>
                  <a:xfrm>
                    <a:off x="2838275" y="3789948"/>
                    <a:ext cx="0" cy="1194231"/>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3240611" y="3789948"/>
                    <a:ext cx="0" cy="1194231"/>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2826165" y="3796294"/>
                  <a:ext cx="402336" cy="1251627"/>
                  <a:chOff x="2838275" y="3789948"/>
                  <a:chExt cx="402336" cy="1194231"/>
                </a:xfrm>
              </p:grpSpPr>
              <p:cxnSp>
                <p:nvCxnSpPr>
                  <p:cNvPr id="277" name="Straight Connector 276"/>
                  <p:cNvCxnSpPr/>
                  <p:nvPr/>
                </p:nvCxnSpPr>
                <p:spPr>
                  <a:xfrm>
                    <a:off x="2838275" y="3789948"/>
                    <a:ext cx="0" cy="1194231"/>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3240611" y="3789948"/>
                    <a:ext cx="0" cy="1194231"/>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8" name="Group 237"/>
              <p:cNvGrpSpPr/>
              <p:nvPr/>
            </p:nvGrpSpPr>
            <p:grpSpPr>
              <a:xfrm>
                <a:off x="5724052" y="4643365"/>
                <a:ext cx="195714" cy="219632"/>
                <a:chOff x="2304394" y="2806764"/>
                <a:chExt cx="203894" cy="228812"/>
              </a:xfrm>
              <a:solidFill>
                <a:srgbClr val="002060"/>
              </a:solidFill>
            </p:grpSpPr>
            <p:sp>
              <p:nvSpPr>
                <p:cNvPr id="27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39" name="Group 238"/>
              <p:cNvGrpSpPr/>
              <p:nvPr/>
            </p:nvGrpSpPr>
            <p:grpSpPr>
              <a:xfrm>
                <a:off x="6136165" y="4643365"/>
                <a:ext cx="195714" cy="219632"/>
                <a:chOff x="2304394" y="2806764"/>
                <a:chExt cx="203894" cy="228812"/>
              </a:xfrm>
              <a:solidFill>
                <a:srgbClr val="002060"/>
              </a:solidFill>
            </p:grpSpPr>
            <p:sp>
              <p:nvSpPr>
                <p:cNvPr id="26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0" name="Group 239"/>
              <p:cNvGrpSpPr/>
              <p:nvPr/>
            </p:nvGrpSpPr>
            <p:grpSpPr>
              <a:xfrm>
                <a:off x="6546940" y="4643365"/>
                <a:ext cx="195714" cy="219632"/>
                <a:chOff x="2304394" y="2806764"/>
                <a:chExt cx="203894" cy="228812"/>
              </a:xfrm>
              <a:solidFill>
                <a:srgbClr val="002060"/>
              </a:solidFill>
            </p:grpSpPr>
            <p:sp>
              <p:nvSpPr>
                <p:cNvPr id="26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1" name="Group 240"/>
              <p:cNvGrpSpPr/>
              <p:nvPr/>
            </p:nvGrpSpPr>
            <p:grpSpPr>
              <a:xfrm>
                <a:off x="5724052" y="5034876"/>
                <a:ext cx="195714" cy="219632"/>
                <a:chOff x="2304394" y="2806764"/>
                <a:chExt cx="203894" cy="228812"/>
              </a:xfrm>
              <a:solidFill>
                <a:srgbClr val="002060"/>
              </a:solidFill>
            </p:grpSpPr>
            <p:sp>
              <p:nvSpPr>
                <p:cNvPr id="26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2" name="Group 241"/>
              <p:cNvGrpSpPr/>
              <p:nvPr/>
            </p:nvGrpSpPr>
            <p:grpSpPr>
              <a:xfrm>
                <a:off x="6136165" y="5034876"/>
                <a:ext cx="195714" cy="219632"/>
                <a:chOff x="2304394" y="2806764"/>
                <a:chExt cx="203894" cy="228812"/>
              </a:xfrm>
              <a:solidFill>
                <a:srgbClr val="002060"/>
              </a:solidFill>
            </p:grpSpPr>
            <p:sp>
              <p:nvSpPr>
                <p:cNvPr id="25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3" name="Group 242"/>
              <p:cNvGrpSpPr/>
              <p:nvPr/>
            </p:nvGrpSpPr>
            <p:grpSpPr>
              <a:xfrm>
                <a:off x="6546940" y="5034876"/>
                <a:ext cx="195714" cy="219632"/>
                <a:chOff x="2304394" y="2806764"/>
                <a:chExt cx="203894" cy="228812"/>
              </a:xfrm>
              <a:solidFill>
                <a:srgbClr val="002060"/>
              </a:solidFill>
            </p:grpSpPr>
            <p:sp>
              <p:nvSpPr>
                <p:cNvPr id="25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5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5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4" name="Group 243"/>
              <p:cNvGrpSpPr/>
              <p:nvPr/>
            </p:nvGrpSpPr>
            <p:grpSpPr>
              <a:xfrm>
                <a:off x="5724052" y="5473089"/>
                <a:ext cx="195714" cy="219632"/>
                <a:chOff x="2304394" y="2806764"/>
                <a:chExt cx="203894" cy="228812"/>
              </a:xfrm>
              <a:solidFill>
                <a:srgbClr val="002060"/>
              </a:solidFill>
            </p:grpSpPr>
            <p:sp>
              <p:nvSpPr>
                <p:cNvPr id="25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5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5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5" name="Group 244"/>
              <p:cNvGrpSpPr/>
              <p:nvPr/>
            </p:nvGrpSpPr>
            <p:grpSpPr>
              <a:xfrm>
                <a:off x="6136165" y="5473089"/>
                <a:ext cx="195714" cy="219632"/>
                <a:chOff x="2304394" y="2806764"/>
                <a:chExt cx="203894" cy="228812"/>
              </a:xfrm>
              <a:solidFill>
                <a:srgbClr val="002060"/>
              </a:solidFill>
            </p:grpSpPr>
            <p:sp>
              <p:nvSpPr>
                <p:cNvPr id="25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5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5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246" name="Group 245"/>
              <p:cNvGrpSpPr/>
              <p:nvPr/>
            </p:nvGrpSpPr>
            <p:grpSpPr>
              <a:xfrm>
                <a:off x="6546940" y="5473089"/>
                <a:ext cx="195714" cy="219632"/>
                <a:chOff x="2304394" y="2806764"/>
                <a:chExt cx="203894" cy="228812"/>
              </a:xfrm>
              <a:solidFill>
                <a:srgbClr val="002060"/>
              </a:solidFill>
            </p:grpSpPr>
            <p:sp>
              <p:nvSpPr>
                <p:cNvPr id="24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4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4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
          <p:nvSpPr>
            <p:cNvPr id="234" name="TextBox 233"/>
            <p:cNvSpPr txBox="1"/>
            <p:nvPr/>
          </p:nvSpPr>
          <p:spPr>
            <a:xfrm>
              <a:off x="8269604" y="10102567"/>
              <a:ext cx="2663276" cy="727457"/>
            </a:xfrm>
            <a:prstGeom prst="rect">
              <a:avLst/>
            </a:prstGeom>
            <a:noFill/>
          </p:spPr>
          <p:txBody>
            <a:bodyPr wrap="square" lIns="182880" tIns="146304" rIns="182880" bIns="146304" rtlCol="0">
              <a:spAutoFit/>
            </a:bodyPr>
            <a:lstStyle/>
            <a:p>
              <a:pPr algn="ctr"/>
              <a:r>
                <a:rPr lang="en-US" sz="2600" dirty="0">
                  <a:gradFill>
                    <a:gsLst>
                      <a:gs pos="15044">
                        <a:srgbClr val="FFFFFF"/>
                      </a:gs>
                      <a:gs pos="34000">
                        <a:srgbClr val="FFFFFF"/>
                      </a:gs>
                    </a:gsLst>
                    <a:lin ang="5400000" scaled="1"/>
                  </a:gradFill>
                  <a:latin typeface="Segoe UI Semilight" panose="020B0402040204020203" pitchFamily="34" charset="0"/>
                  <a:cs typeface="Segoe UI Semilight" panose="020B0402040204020203" pitchFamily="34" charset="0"/>
                </a:rPr>
                <a:t>Containers </a:t>
              </a:r>
            </a:p>
          </p:txBody>
        </p:sp>
      </p:grpSp>
    </p:spTree>
    <p:extLst>
      <p:ext uri="{BB962C8B-B14F-4D97-AF65-F5344CB8AC3E}">
        <p14:creationId xmlns:p14="http://schemas.microsoft.com/office/powerpoint/2010/main" val="424848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xEl>
                                              <p:pRg st="0" end="0"/>
                                            </p:txEl>
                                          </p:spTgt>
                                        </p:tgtEl>
                                        <p:attrNameLst>
                                          <p:attrName>style.visibility</p:attrName>
                                        </p:attrNameLst>
                                      </p:cBhvr>
                                      <p:to>
                                        <p:strVal val="visible"/>
                                      </p:to>
                                    </p:set>
                                    <p:animEffect transition="in" filter="fade">
                                      <p:cBhvr>
                                        <p:cTn id="10" dur="500"/>
                                        <p:tgtEl>
                                          <p:spTgt spid="17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4">
                                            <p:txEl>
                                              <p:pRg st="1" end="1"/>
                                            </p:txEl>
                                          </p:spTgt>
                                        </p:tgtEl>
                                        <p:attrNameLst>
                                          <p:attrName>style.visibility</p:attrName>
                                        </p:attrNameLst>
                                      </p:cBhvr>
                                      <p:to>
                                        <p:strVal val="visible"/>
                                      </p:to>
                                    </p:set>
                                    <p:animEffect transition="in" filter="fade">
                                      <p:cBhvr>
                                        <p:cTn id="14" dur="500"/>
                                        <p:tgtEl>
                                          <p:spTgt spid="174">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1500"/>
                            </p:stCondLst>
                            <p:childTnLst>
                              <p:par>
                                <p:cTn id="20" presetID="42" presetClass="path" presetSubtype="0" decel="100000" fill="hold" grpId="1" nodeType="afterEffect">
                                  <p:stCondLst>
                                    <p:cond delay="0"/>
                                  </p:stCondLst>
                                  <p:childTnLst>
                                    <p:animMotion origin="layout" path="M 6.07608E-7 -1.82025E-6 L 0.22594 -0.0084 " pathEditMode="relative" rAng="0" ptsTypes="AA">
                                      <p:cBhvr>
                                        <p:cTn id="21" dur="500" fill="hold"/>
                                        <p:tgtEl>
                                          <p:spTgt spid="14"/>
                                        </p:tgtEl>
                                        <p:attrNameLst>
                                          <p:attrName>ppt_x</p:attrName>
                                          <p:attrName>ppt_y</p:attrName>
                                        </p:attrNameLst>
                                      </p:cBhvr>
                                      <p:rCtr x="11297" y="-431"/>
                                    </p:animMotion>
                                  </p:childTnLst>
                                </p:cTn>
                              </p:par>
                            </p:childTnLst>
                          </p:cTn>
                        </p:par>
                        <p:par>
                          <p:cTn id="22" fill="hold">
                            <p:stCondLst>
                              <p:cond delay="2000"/>
                            </p:stCondLst>
                            <p:childTnLst>
                              <p:par>
                                <p:cTn id="23" presetID="42" presetClass="path" presetSubtype="0" decel="100000" fill="hold" grpId="2" nodeType="afterEffect">
                                  <p:stCondLst>
                                    <p:cond delay="0"/>
                                  </p:stCondLst>
                                  <p:childTnLst>
                                    <p:animMotion origin="layout" path="M 0.22594 -0.0084 L 0.45098 -0.07376 " pathEditMode="relative" rAng="0" ptsTypes="AA">
                                      <p:cBhvr>
                                        <p:cTn id="24" dur="500" fill="hold"/>
                                        <p:tgtEl>
                                          <p:spTgt spid="14"/>
                                        </p:tgtEl>
                                        <p:attrNameLst>
                                          <p:attrName>ppt_x</p:attrName>
                                          <p:attrName>ppt_y</p:attrName>
                                        </p:attrNameLst>
                                      </p:cBhvr>
                                      <p:rCtr x="11246" y="-3268"/>
                                    </p:animMotion>
                                  </p:childTnLst>
                                </p:cTn>
                              </p:par>
                            </p:childTnLst>
                          </p:cTn>
                        </p:par>
                        <p:par>
                          <p:cTn id="25" fill="hold">
                            <p:stCondLst>
                              <p:cond delay="2500"/>
                            </p:stCondLst>
                            <p:childTnLst>
                              <p:par>
                                <p:cTn id="26" presetID="10" presetClass="exit" presetSubtype="0" fill="hold" grpId="3" nodeType="after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4">
                                            <p:txEl>
                                              <p:pRg st="2" end="2"/>
                                            </p:txEl>
                                          </p:spTgt>
                                        </p:tgtEl>
                                        <p:attrNameLst>
                                          <p:attrName>style.visibility</p:attrName>
                                        </p:attrNameLst>
                                      </p:cBhvr>
                                      <p:to>
                                        <p:strVal val="visible"/>
                                      </p:to>
                                    </p:set>
                                    <p:animEffect transition="in" filter="fade">
                                      <p:cBhvr>
                                        <p:cTn id="33" dur="500"/>
                                        <p:tgtEl>
                                          <p:spTgt spid="174">
                                            <p:txEl>
                                              <p:pRg st="2" end="2"/>
                                            </p:txEl>
                                          </p:spTgt>
                                        </p:tgtEl>
                                      </p:cBhvr>
                                    </p:animEffect>
                                  </p:childTnLst>
                                </p:cTn>
                              </p:par>
                              <p:par>
                                <p:cTn id="34" presetID="10" presetClass="exit" presetSubtype="0" fill="hold" nodeType="withEffect">
                                  <p:stCondLst>
                                    <p:cond delay="0"/>
                                  </p:stCondLst>
                                  <p:childTnLst>
                                    <p:animEffect transition="out" filter="fad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228"/>
                                        </p:tgtEl>
                                        <p:attrNameLst>
                                          <p:attrName>style.visibility</p:attrName>
                                        </p:attrNameLst>
                                      </p:cBhvr>
                                      <p:to>
                                        <p:strVal val="visible"/>
                                      </p:to>
                                    </p:set>
                                    <p:animEffect transition="in" filter="fade">
                                      <p:cBhvr>
                                        <p:cTn id="44" dur="500"/>
                                        <p:tgtEl>
                                          <p:spTgt spid="228"/>
                                        </p:tgtEl>
                                      </p:cBhvr>
                                    </p:animEffect>
                                  </p:childTnLst>
                                </p:cTn>
                              </p:par>
                            </p:childTnLst>
                          </p:cTn>
                        </p:par>
                        <p:par>
                          <p:cTn id="45" fill="hold">
                            <p:stCondLst>
                              <p:cond delay="1500"/>
                            </p:stCondLst>
                            <p:childTnLst>
                              <p:par>
                                <p:cTn id="46" presetID="42" presetClass="path" presetSubtype="0" decel="100000" fill="hold" grpId="1" nodeType="afterEffect">
                                  <p:stCondLst>
                                    <p:cond delay="0"/>
                                  </p:stCondLst>
                                  <p:childTnLst>
                                    <p:animMotion origin="layout" path="M 6.07608E-7 -1.82025E-6 L 0.22594 -0.0084 " pathEditMode="relative" rAng="0" ptsTypes="AA">
                                      <p:cBhvr>
                                        <p:cTn id="47" dur="500" fill="hold"/>
                                        <p:tgtEl>
                                          <p:spTgt spid="228"/>
                                        </p:tgtEl>
                                        <p:attrNameLst>
                                          <p:attrName>ppt_x</p:attrName>
                                          <p:attrName>ppt_y</p:attrName>
                                        </p:attrNameLst>
                                      </p:cBhvr>
                                      <p:rCtr x="11297" y="-431"/>
                                    </p:animMotion>
                                  </p:childTnLst>
                                </p:cTn>
                              </p:par>
                            </p:childTnLst>
                          </p:cTn>
                        </p:par>
                        <p:par>
                          <p:cTn id="48" fill="hold">
                            <p:stCondLst>
                              <p:cond delay="2000"/>
                            </p:stCondLst>
                            <p:childTnLst>
                              <p:par>
                                <p:cTn id="49" presetID="42" presetClass="path" presetSubtype="0" decel="100000" fill="hold" grpId="2" nodeType="afterEffect">
                                  <p:stCondLst>
                                    <p:cond delay="0"/>
                                  </p:stCondLst>
                                  <p:childTnLst>
                                    <p:animMotion origin="layout" path="M 0.22594 -0.0084 L 0.45098 -0.07376 " pathEditMode="relative" rAng="0" ptsTypes="AA">
                                      <p:cBhvr>
                                        <p:cTn id="50" dur="500" fill="hold"/>
                                        <p:tgtEl>
                                          <p:spTgt spid="228"/>
                                        </p:tgtEl>
                                        <p:attrNameLst>
                                          <p:attrName>ppt_x</p:attrName>
                                          <p:attrName>ppt_y</p:attrName>
                                        </p:attrNameLst>
                                      </p:cBhvr>
                                      <p:rCtr x="11246" y="-3268"/>
                                    </p:animMotion>
                                  </p:childTnLst>
                                </p:cTn>
                              </p:par>
                            </p:childTnLst>
                          </p:cTn>
                        </p:par>
                        <p:par>
                          <p:cTn id="51" fill="hold">
                            <p:stCondLst>
                              <p:cond delay="2500"/>
                            </p:stCondLst>
                            <p:childTnLst>
                              <p:par>
                                <p:cTn id="52" presetID="10" presetClass="exit" presetSubtype="0" fill="hold" grpId="3" nodeType="afterEffect">
                                  <p:stCondLst>
                                    <p:cond delay="0"/>
                                  </p:stCondLst>
                                  <p:childTnLst>
                                    <p:animEffect transition="out" filter="fade">
                                      <p:cBhvr>
                                        <p:cTn id="53" dur="500"/>
                                        <p:tgtEl>
                                          <p:spTgt spid="228"/>
                                        </p:tgtEl>
                                      </p:cBhvr>
                                    </p:animEffect>
                                    <p:set>
                                      <p:cBhvr>
                                        <p:cTn id="54" dur="1" fill="hold">
                                          <p:stCondLst>
                                            <p:cond delay="499"/>
                                          </p:stCondLst>
                                        </p:cTn>
                                        <p:tgtEl>
                                          <p:spTgt spid="2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decel="100000" fill="hold" grpId="0" nodeType="clickEffect">
                                  <p:stCondLst>
                                    <p:cond delay="0"/>
                                  </p:stCondLst>
                                  <p:childTnLst>
                                    <p:set>
                                      <p:cBhvr>
                                        <p:cTn id="58" dur="1" fill="hold">
                                          <p:stCondLst>
                                            <p:cond delay="0"/>
                                          </p:stCondLst>
                                        </p:cTn>
                                        <p:tgtEl>
                                          <p:spTgt spid="320"/>
                                        </p:tgtEl>
                                        <p:attrNameLst>
                                          <p:attrName>style.visibility</p:attrName>
                                        </p:attrNameLst>
                                      </p:cBhvr>
                                      <p:to>
                                        <p:strVal val="visible"/>
                                      </p:to>
                                    </p:set>
                                    <p:anim calcmode="lin" valueType="num">
                                      <p:cBhvr additive="base">
                                        <p:cTn id="59" dur="500" fill="hold"/>
                                        <p:tgtEl>
                                          <p:spTgt spid="320"/>
                                        </p:tgtEl>
                                        <p:attrNameLst>
                                          <p:attrName>ppt_x</p:attrName>
                                        </p:attrNameLst>
                                      </p:cBhvr>
                                      <p:tavLst>
                                        <p:tav tm="0">
                                          <p:val>
                                            <p:strVal val="#ppt_x"/>
                                          </p:val>
                                        </p:tav>
                                        <p:tav tm="100000">
                                          <p:val>
                                            <p:strVal val="#ppt_x"/>
                                          </p:val>
                                        </p:tav>
                                      </p:tavLst>
                                    </p:anim>
                                    <p:anim calcmode="lin" valueType="num">
                                      <p:cBhvr additive="base">
                                        <p:cTn id="60" dur="500" fill="hold"/>
                                        <p:tgtEl>
                                          <p:spTgt spid="320"/>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28"/>
                                        </p:tgtEl>
                                        <p:attrNameLst>
                                          <p:attrName>style.visibility</p:attrName>
                                        </p:attrNameLst>
                                      </p:cBhvr>
                                      <p:to>
                                        <p:strVal val="visible"/>
                                      </p:to>
                                    </p:set>
                                    <p:animEffect transition="in" filter="fade">
                                      <p:cBhvr>
                                        <p:cTn id="64" dur="500"/>
                                        <p:tgtEl>
                                          <p:spTgt spid="128"/>
                                        </p:tgtEl>
                                      </p:cBhvr>
                                    </p:animEffect>
                                  </p:childTnLst>
                                </p:cTn>
                              </p:par>
                              <p:par>
                                <p:cTn id="65" presetID="64" presetClass="path" presetSubtype="0" decel="100000" fill="hold" nodeType="withEffect">
                                  <p:stCondLst>
                                    <p:cond delay="0"/>
                                  </p:stCondLst>
                                  <p:childTnLst>
                                    <p:animMotion origin="layout" path="M 3.22951E-6 -1.66591E-6 L 3.22951E-6 -0.05175 " pathEditMode="relative" rAng="0" ptsTypes="AA">
                                      <p:cBhvr>
                                        <p:cTn id="66" dur="500" spd="-100000" fill="hold"/>
                                        <p:tgtEl>
                                          <p:spTgt spid="128"/>
                                        </p:tgtEl>
                                        <p:attrNameLst>
                                          <p:attrName>ppt_x</p:attrName>
                                          <p:attrName>ppt_y</p:attrName>
                                        </p:attrNameLst>
                                      </p:cBhvr>
                                      <p:rCtr x="0" y="-2587"/>
                                    </p:animMotion>
                                  </p:childTnLst>
                                </p:cTn>
                              </p:par>
                              <p:par>
                                <p:cTn id="67" presetID="10" presetClass="entr" presetSubtype="0" fill="hold" nodeType="withEffect">
                                  <p:stCondLst>
                                    <p:cond delay="100"/>
                                  </p:stCondLst>
                                  <p:childTnLst>
                                    <p:set>
                                      <p:cBhvr>
                                        <p:cTn id="68" dur="1" fill="hold">
                                          <p:stCondLst>
                                            <p:cond delay="0"/>
                                          </p:stCondLst>
                                        </p:cTn>
                                        <p:tgtEl>
                                          <p:spTgt spid="131"/>
                                        </p:tgtEl>
                                        <p:attrNameLst>
                                          <p:attrName>style.visibility</p:attrName>
                                        </p:attrNameLst>
                                      </p:cBhvr>
                                      <p:to>
                                        <p:strVal val="visible"/>
                                      </p:to>
                                    </p:set>
                                    <p:animEffect transition="in" filter="fade">
                                      <p:cBhvr>
                                        <p:cTn id="69" dur="500"/>
                                        <p:tgtEl>
                                          <p:spTgt spid="131"/>
                                        </p:tgtEl>
                                      </p:cBhvr>
                                    </p:animEffect>
                                  </p:childTnLst>
                                </p:cTn>
                              </p:par>
                              <p:par>
                                <p:cTn id="70" presetID="64" presetClass="path" presetSubtype="0" decel="100000" fill="hold" nodeType="withEffect">
                                  <p:stCondLst>
                                    <p:cond delay="100"/>
                                  </p:stCondLst>
                                  <p:childTnLst>
                                    <p:animMotion origin="layout" path="M 3.22951E-6 -1.66591E-6 L 3.22951E-6 -0.05175 " pathEditMode="relative" rAng="0" ptsTypes="AA">
                                      <p:cBhvr>
                                        <p:cTn id="71" dur="500" spd="-100000" fill="hold"/>
                                        <p:tgtEl>
                                          <p:spTgt spid="131"/>
                                        </p:tgtEl>
                                        <p:attrNameLst>
                                          <p:attrName>ppt_x</p:attrName>
                                          <p:attrName>ppt_y</p:attrName>
                                        </p:attrNameLst>
                                      </p:cBhvr>
                                      <p:rCtr x="0" y="-25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P spid="14" grpId="0" animBg="1"/>
      <p:bldP spid="14" grpId="1" animBg="1"/>
      <p:bldP spid="14" grpId="2" animBg="1"/>
      <p:bldP spid="14" grpId="3" animBg="1"/>
      <p:bldP spid="228" grpId="0" animBg="1"/>
      <p:bldP spid="228" grpId="1" animBg="1"/>
      <p:bldP spid="228" grpId="2" animBg="1"/>
      <p:bldP spid="228" grpId="3" animBg="1"/>
      <p:bldP spid="3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Demos</a:t>
            </a:r>
            <a:endParaRPr lang="en-US" dirty="0"/>
          </a:p>
        </p:txBody>
      </p:sp>
      <p:sp>
        <p:nvSpPr>
          <p:cNvPr id="4" name="Text Placeholder 3"/>
          <p:cNvSpPr>
            <a:spLocks noGrp="1"/>
          </p:cNvSpPr>
          <p:nvPr>
            <p:ph type="body" sz="quarter" idx="12"/>
          </p:nvPr>
        </p:nvSpPr>
        <p:spPr/>
        <p:txBody>
          <a:bodyPr/>
          <a:lstStyle/>
          <a:p>
            <a:r>
              <a:rPr lang="en-US"/>
              <a:t>Docker Hub on Azure</a:t>
            </a:r>
            <a:br>
              <a:rPr lang="en-US"/>
            </a:br>
            <a:endParaRPr lang="en-US" dirty="0"/>
          </a:p>
        </p:txBody>
      </p:sp>
    </p:spTree>
    <p:extLst>
      <p:ext uri="{BB962C8B-B14F-4D97-AF65-F5344CB8AC3E}">
        <p14:creationId xmlns:p14="http://schemas.microsoft.com/office/powerpoint/2010/main" val="4233499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Hyper-V Containers</a:t>
            </a:r>
            <a:endParaRPr lang="en-US" dirty="0">
              <a:gradFill>
                <a:gsLst>
                  <a:gs pos="7619">
                    <a:srgbClr val="00188F"/>
                  </a:gs>
                  <a:gs pos="35000">
                    <a:srgbClr val="00188F"/>
                  </a:gs>
                </a:gsLst>
                <a:lin ang="5400000" scaled="0"/>
              </a:gradFill>
            </a:endParaRPr>
          </a:p>
        </p:txBody>
      </p:sp>
      <p:sp>
        <p:nvSpPr>
          <p:cNvPr id="645" name="Rectangle 644"/>
          <p:cNvSpPr/>
          <p:nvPr/>
        </p:nvSpPr>
        <p:spPr>
          <a:xfrm>
            <a:off x="291430" y="2138363"/>
            <a:ext cx="6427361" cy="363653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1200"/>
              </a:spcBef>
              <a:buClr>
                <a:srgbClr val="EFEFEF"/>
              </a:buClr>
            </a:pPr>
            <a:r>
              <a:rPr lang="en-US" sz="1700" dirty="0">
                <a:gradFill>
                  <a:gsLst>
                    <a:gs pos="82301">
                      <a:srgbClr val="0078D7"/>
                    </a:gs>
                    <a:gs pos="35000">
                      <a:srgbClr val="0078D7"/>
                    </a:gs>
                  </a:gsLst>
                  <a:lin ang="5400000" scaled="0"/>
                </a:gradFill>
                <a:cs typeface="Segoe UI" pitchFamily="34" charset="0"/>
              </a:rPr>
              <a:t>Consistency: </a:t>
            </a:r>
            <a:r>
              <a:rPr lang="en-US" sz="1600" dirty="0">
                <a:gradFill>
                  <a:gsLst>
                    <a:gs pos="19048">
                      <a:srgbClr val="505050"/>
                    </a:gs>
                    <a:gs pos="65000">
                      <a:srgbClr val="505050"/>
                    </a:gs>
                  </a:gsLst>
                  <a:lin ang="5400000" scaled="0"/>
                </a:gradFill>
                <a:cs typeface="Segoe UI" pitchFamily="34" charset="0"/>
              </a:rPr>
              <a:t>Hyper-V containers use the same APIs Windows Server Containers ensuring consistency across management and deployment toolsets</a:t>
            </a:r>
          </a:p>
          <a:p>
            <a:pPr marL="0" lvl="1" defTabSz="471494">
              <a:lnSpc>
                <a:spcPct val="90000"/>
              </a:lnSpc>
              <a:spcBef>
                <a:spcPts val="1200"/>
              </a:spcBef>
              <a:buClr>
                <a:srgbClr val="EFEFEF"/>
              </a:buClr>
            </a:pPr>
            <a:r>
              <a:rPr lang="en-US" sz="1700" dirty="0">
                <a:gradFill>
                  <a:gsLst>
                    <a:gs pos="82301">
                      <a:srgbClr val="0078D7"/>
                    </a:gs>
                    <a:gs pos="35000">
                      <a:srgbClr val="0078D7"/>
                    </a:gs>
                  </a:gsLst>
                  <a:lin ang="5400000" scaled="0"/>
                </a:gradFill>
                <a:cs typeface="Segoe UI" pitchFamily="34" charset="0"/>
              </a:rPr>
              <a:t>Compatibility: </a:t>
            </a:r>
            <a:r>
              <a:rPr lang="en-US" sz="1600" dirty="0">
                <a:gradFill>
                  <a:gsLst>
                    <a:gs pos="19048">
                      <a:srgbClr val="505050"/>
                    </a:gs>
                    <a:gs pos="65000">
                      <a:srgbClr val="505050"/>
                    </a:gs>
                  </a:gsLst>
                  <a:lin ang="5400000" scaled="0"/>
                </a:gradFill>
                <a:cs typeface="Segoe UI" pitchFamily="34" charset="0"/>
              </a:rPr>
              <a:t>Hyper-V Containers use the exact same images </a:t>
            </a:r>
            <a:br>
              <a:rPr lang="en-US" sz="1600" dirty="0">
                <a:gradFill>
                  <a:gsLst>
                    <a:gs pos="19048">
                      <a:srgbClr val="505050"/>
                    </a:gs>
                    <a:gs pos="65000">
                      <a:srgbClr val="505050"/>
                    </a:gs>
                  </a:gsLst>
                  <a:lin ang="5400000" scaled="0"/>
                </a:gradFill>
                <a:cs typeface="Segoe UI" pitchFamily="34" charset="0"/>
              </a:rPr>
            </a:br>
            <a:r>
              <a:rPr lang="en-US" sz="1600" dirty="0">
                <a:gradFill>
                  <a:gsLst>
                    <a:gs pos="19048">
                      <a:srgbClr val="505050"/>
                    </a:gs>
                    <a:gs pos="65000">
                      <a:srgbClr val="505050"/>
                    </a:gs>
                  </a:gsLst>
                  <a:lin ang="5400000" scaled="0"/>
                </a:gradFill>
                <a:cs typeface="Segoe UI" pitchFamily="34" charset="0"/>
              </a:rPr>
              <a:t>as Windows Server Containers</a:t>
            </a:r>
            <a:endParaRPr lang="en-US" sz="1600"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1200"/>
              </a:spcBef>
              <a:buClr>
                <a:srgbClr val="EFEFEF"/>
              </a:buClr>
            </a:pPr>
            <a:r>
              <a:rPr lang="en-US" sz="1700" dirty="0">
                <a:gradFill>
                  <a:gsLst>
                    <a:gs pos="82301">
                      <a:srgbClr val="0078D7"/>
                    </a:gs>
                    <a:gs pos="35000">
                      <a:srgbClr val="0078D7"/>
                    </a:gs>
                  </a:gsLst>
                  <a:lin ang="5400000" scaled="0"/>
                </a:gradFill>
                <a:cs typeface="Segoe UI" pitchFamily="34" charset="0"/>
              </a:rPr>
              <a:t>Strong isolation: </a:t>
            </a:r>
            <a:r>
              <a:rPr lang="en-US" sz="1600" dirty="0">
                <a:gradFill>
                  <a:gsLst>
                    <a:gs pos="19048">
                      <a:srgbClr val="505050"/>
                    </a:gs>
                    <a:gs pos="65000">
                      <a:srgbClr val="505050"/>
                    </a:gs>
                  </a:gsLst>
                  <a:lin ang="5400000" scaled="0"/>
                </a:gradFill>
                <a:cs typeface="Segoe UI" pitchFamily="34" charset="0"/>
              </a:rPr>
              <a:t>each Hyper-V Container has it’s own dedicated copy of the kernel </a:t>
            </a:r>
            <a:endParaRPr lang="en-US" sz="1700"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1200"/>
              </a:spcBef>
              <a:buClr>
                <a:srgbClr val="EFEFEF"/>
              </a:buClr>
            </a:pPr>
            <a:r>
              <a:rPr lang="en-US" sz="1700" dirty="0">
                <a:gradFill>
                  <a:gsLst>
                    <a:gs pos="82301">
                      <a:srgbClr val="0078D7"/>
                    </a:gs>
                    <a:gs pos="35000">
                      <a:srgbClr val="0078D7"/>
                    </a:gs>
                  </a:gsLst>
                  <a:lin ang="5400000" scaled="0"/>
                </a:gradFill>
                <a:cs typeface="Segoe UI" pitchFamily="34" charset="0"/>
              </a:rPr>
              <a:t>Highly trusted: </a:t>
            </a:r>
            <a:r>
              <a:rPr lang="en-US" sz="1600" dirty="0">
                <a:gradFill>
                  <a:gsLst>
                    <a:gs pos="19048">
                      <a:srgbClr val="505050"/>
                    </a:gs>
                    <a:gs pos="65000">
                      <a:srgbClr val="505050"/>
                    </a:gs>
                  </a:gsLst>
                  <a:lin ang="5400000" scaled="0"/>
                </a:gradFill>
                <a:cs typeface="Segoe UI" pitchFamily="34" charset="0"/>
              </a:rPr>
              <a:t>built with proven Hyper-V virtualization technology</a:t>
            </a:r>
          </a:p>
          <a:p>
            <a:pPr marL="0" lvl="1" defTabSz="471494">
              <a:lnSpc>
                <a:spcPct val="90000"/>
              </a:lnSpc>
              <a:spcBef>
                <a:spcPts val="1200"/>
              </a:spcBef>
              <a:buClr>
                <a:srgbClr val="EFEFEF"/>
              </a:buClr>
            </a:pPr>
            <a:r>
              <a:rPr lang="en-US" sz="1700" dirty="0">
                <a:gradFill>
                  <a:gsLst>
                    <a:gs pos="82301">
                      <a:srgbClr val="0078D7"/>
                    </a:gs>
                    <a:gs pos="35000">
                      <a:srgbClr val="0078D7"/>
                    </a:gs>
                  </a:gsLst>
                  <a:lin ang="5400000" scaled="0"/>
                </a:gradFill>
                <a:cs typeface="Segoe UI" pitchFamily="34" charset="0"/>
              </a:rPr>
              <a:t>Optimized: </a:t>
            </a:r>
            <a:r>
              <a:rPr lang="en-US" sz="1600" dirty="0">
                <a:gradFill>
                  <a:gsLst>
                    <a:gs pos="19048">
                      <a:srgbClr val="505050"/>
                    </a:gs>
                    <a:gs pos="65000">
                      <a:srgbClr val="505050"/>
                    </a:gs>
                  </a:gsLst>
                  <a:lin ang="5400000" scaled="0"/>
                </a:gradFill>
                <a:cs typeface="Segoe UI" pitchFamily="34" charset="0"/>
              </a:rPr>
              <a:t>the virtualization layer and the operating system have been specifically optimized for containers</a:t>
            </a:r>
          </a:p>
        </p:txBody>
      </p:sp>
      <p:sp>
        <p:nvSpPr>
          <p:cNvPr id="31" name="Rectangle 30"/>
          <p:cNvSpPr/>
          <p:nvPr/>
        </p:nvSpPr>
        <p:spPr bwMode="auto">
          <a:xfrm>
            <a:off x="7037388" y="2219439"/>
            <a:ext cx="5124450" cy="356382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7206202" y="4154796"/>
            <a:ext cx="4786822" cy="6858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34" name="Rectangle 33"/>
          <p:cNvSpPr/>
          <p:nvPr/>
        </p:nvSpPr>
        <p:spPr bwMode="auto">
          <a:xfrm>
            <a:off x="7206202" y="4913439"/>
            <a:ext cx="4786822" cy="68794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Server</a:t>
            </a:r>
          </a:p>
        </p:txBody>
      </p:sp>
      <p:sp>
        <p:nvSpPr>
          <p:cNvPr id="55" name="TextBox 54"/>
          <p:cNvSpPr txBox="1"/>
          <p:nvPr/>
        </p:nvSpPr>
        <p:spPr>
          <a:xfrm>
            <a:off x="7361572" y="1358919"/>
            <a:ext cx="2060448" cy="517022"/>
          </a:xfrm>
          <a:prstGeom prst="rect">
            <a:avLst/>
          </a:prstGeom>
          <a:noFill/>
        </p:spPr>
        <p:txBody>
          <a:bodyPr wrap="none" lIns="182854" tIns="146283" rIns="182854" bIns="146283" rtlCol="0">
            <a:spAutoFit/>
          </a:bodyPr>
          <a:lstStyle/>
          <a:p>
            <a:pPr algn="ctr">
              <a:lnSpc>
                <a:spcPct val="90000"/>
              </a:lnSpc>
              <a:spcAft>
                <a:spcPts val="600"/>
              </a:spcAft>
            </a:pPr>
            <a:r>
              <a:rPr lang="en-US" sz="1600" dirty="0">
                <a:gradFill>
                  <a:gsLst>
                    <a:gs pos="2917">
                      <a:srgbClr val="505050"/>
                    </a:gs>
                    <a:gs pos="30000">
                      <a:srgbClr val="505050"/>
                    </a:gs>
                  </a:gsLst>
                  <a:lin ang="5400000" scaled="0"/>
                </a:gradFill>
              </a:rPr>
              <a:t>Hyper-V Container</a:t>
            </a:r>
          </a:p>
        </p:txBody>
      </p:sp>
      <p:sp>
        <p:nvSpPr>
          <p:cNvPr id="56" name="Rectangle 55"/>
          <p:cNvSpPr/>
          <p:nvPr/>
        </p:nvSpPr>
        <p:spPr bwMode="auto">
          <a:xfrm>
            <a:off x="7267576" y="2501899"/>
            <a:ext cx="2238374" cy="1517651"/>
          </a:xfrm>
          <a:prstGeom prst="rect">
            <a:avLst/>
          </a:prstGeom>
          <a:noFill/>
          <a:ln w="666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7303510" y="2533716"/>
            <a:ext cx="2171644" cy="89518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App A</a:t>
            </a:r>
            <a:br>
              <a:rPr lang="en-US" sz="1399" dirty="0">
                <a:gradFill>
                  <a:gsLst>
                    <a:gs pos="0">
                      <a:srgbClr val="FFFFFF"/>
                    </a:gs>
                    <a:gs pos="100000">
                      <a:srgbClr val="FFFFFF"/>
                    </a:gs>
                  </a:gsLst>
                  <a:lin ang="5400000" scaled="0"/>
                </a:gradFill>
                <a:ea typeface="Segoe UI" pitchFamily="34" charset="0"/>
                <a:cs typeface="Segoe UI" pitchFamily="34" charset="0"/>
              </a:rPr>
            </a:br>
            <a:r>
              <a:rPr lang="en-US" sz="900" i="1"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59" name="Rectangle 58"/>
          <p:cNvSpPr/>
          <p:nvPr/>
        </p:nvSpPr>
        <p:spPr bwMode="auto">
          <a:xfrm>
            <a:off x="7298783" y="3495360"/>
            <a:ext cx="2176371" cy="493313"/>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Windows Guest OS</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900" i="1" dirty="0">
                <a:gradFill>
                  <a:gsLst>
                    <a:gs pos="0">
                      <a:srgbClr val="FFFFFF"/>
                    </a:gs>
                    <a:gs pos="100000">
                      <a:srgbClr val="FFFFFF"/>
                    </a:gs>
                  </a:gsLst>
                  <a:lin ang="5400000" scaled="0"/>
                </a:gradFill>
                <a:ea typeface="Segoe UI" pitchFamily="34" charset="0"/>
                <a:cs typeface="Segoe UI" pitchFamily="34" charset="0"/>
              </a:rPr>
              <a:t>Optimized for Hyper-V Container</a:t>
            </a:r>
            <a:endParaRPr lang="en-US" sz="9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8386968" y="1788189"/>
            <a:ext cx="0" cy="685800"/>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809651" y="1358919"/>
            <a:ext cx="2060448" cy="517022"/>
          </a:xfrm>
          <a:prstGeom prst="rect">
            <a:avLst/>
          </a:prstGeom>
          <a:noFill/>
        </p:spPr>
        <p:txBody>
          <a:bodyPr wrap="none" lIns="182854" tIns="146283" rIns="182854" bIns="146283" rtlCol="0">
            <a:spAutoFit/>
          </a:bodyPr>
          <a:lstStyle/>
          <a:p>
            <a:pPr algn="ctr">
              <a:lnSpc>
                <a:spcPct val="90000"/>
              </a:lnSpc>
              <a:spcAft>
                <a:spcPts val="600"/>
              </a:spcAft>
            </a:pPr>
            <a:r>
              <a:rPr lang="en-US" sz="1600" dirty="0">
                <a:gradFill>
                  <a:gsLst>
                    <a:gs pos="2917">
                      <a:srgbClr val="505050"/>
                    </a:gs>
                    <a:gs pos="30000">
                      <a:srgbClr val="505050"/>
                    </a:gs>
                  </a:gsLst>
                  <a:lin ang="5400000" scaled="0"/>
                </a:gradFill>
              </a:rPr>
              <a:t>Hyper-V Container</a:t>
            </a:r>
          </a:p>
        </p:txBody>
      </p:sp>
      <p:sp>
        <p:nvSpPr>
          <p:cNvPr id="65" name="Rectangle 64"/>
          <p:cNvSpPr/>
          <p:nvPr/>
        </p:nvSpPr>
        <p:spPr bwMode="auto">
          <a:xfrm>
            <a:off x="9715882" y="2501899"/>
            <a:ext cx="2238374" cy="1517651"/>
          </a:xfrm>
          <a:prstGeom prst="rect">
            <a:avLst/>
          </a:prstGeom>
          <a:noFill/>
          <a:ln w="666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9751816" y="2533716"/>
            <a:ext cx="2171644" cy="89518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App B</a:t>
            </a:r>
            <a:br>
              <a:rPr lang="en-US" sz="1399" dirty="0">
                <a:gradFill>
                  <a:gsLst>
                    <a:gs pos="0">
                      <a:srgbClr val="FFFFFF"/>
                    </a:gs>
                    <a:gs pos="100000">
                      <a:srgbClr val="FFFFFF"/>
                    </a:gs>
                  </a:gsLst>
                  <a:lin ang="5400000" scaled="0"/>
                </a:gradFill>
                <a:ea typeface="Segoe UI" pitchFamily="34" charset="0"/>
                <a:cs typeface="Segoe UI" pitchFamily="34" charset="0"/>
              </a:rPr>
            </a:br>
            <a:r>
              <a:rPr lang="en-US" sz="900" i="1"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67" name="Rectangle 66"/>
          <p:cNvSpPr/>
          <p:nvPr/>
        </p:nvSpPr>
        <p:spPr bwMode="auto">
          <a:xfrm>
            <a:off x="9747089" y="3495360"/>
            <a:ext cx="2176371" cy="493313"/>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Windows Guest OS</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900" i="1" dirty="0">
                <a:gradFill>
                  <a:gsLst>
                    <a:gs pos="0">
                      <a:srgbClr val="FFFFFF"/>
                    </a:gs>
                    <a:gs pos="100000">
                      <a:srgbClr val="FFFFFF"/>
                    </a:gs>
                  </a:gsLst>
                  <a:lin ang="5400000" scaled="0"/>
                </a:gradFill>
                <a:ea typeface="Segoe UI" pitchFamily="34" charset="0"/>
                <a:cs typeface="Segoe UI" pitchFamily="34" charset="0"/>
              </a:rPr>
              <a:t>Optimized for Hyper-V Container</a:t>
            </a:r>
            <a:endParaRPr lang="en-US" sz="9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p:cNvCxnSpPr/>
          <p:nvPr/>
        </p:nvCxnSpPr>
        <p:spPr>
          <a:xfrm flipH="1">
            <a:off x="10835274" y="1788189"/>
            <a:ext cx="1273" cy="685800"/>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274638" y="1101641"/>
            <a:ext cx="5486400" cy="35638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800" spc="0">
                <a:gradFill>
                  <a:gsLst>
                    <a:gs pos="7965">
                      <a:srgbClr val="0078D7"/>
                    </a:gs>
                    <a:gs pos="34000">
                      <a:srgbClr val="0078D7"/>
                    </a:gs>
                  </a:gsLst>
                  <a:lin ang="5400000" scaled="1"/>
                </a:gradFill>
                <a:cs typeface="Segoe UI Semilight" panose="020B0402040204020203" pitchFamily="34" charset="0"/>
              </a:rPr>
              <a:t>Anatomy and key capabilities</a:t>
            </a:r>
          </a:p>
        </p:txBody>
      </p:sp>
    </p:spTree>
    <p:extLst>
      <p:ext uri="{BB962C8B-B14F-4D97-AF65-F5344CB8AC3E}">
        <p14:creationId xmlns:p14="http://schemas.microsoft.com/office/powerpoint/2010/main" val="512796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0" end="0"/>
                                            </p:txEl>
                                          </p:spTgt>
                                        </p:tgtEl>
                                        <p:attrNameLst>
                                          <p:attrName>style.visibility</p:attrName>
                                        </p:attrNameLst>
                                      </p:cBhvr>
                                      <p:to>
                                        <p:strVal val="visible"/>
                                      </p:to>
                                    </p:set>
                                    <p:animEffect transition="in" filter="fade">
                                      <p:cBhvr>
                                        <p:cTn id="7" dur="500"/>
                                        <p:tgtEl>
                                          <p:spTgt spid="6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1" end="1"/>
                                            </p:txEl>
                                          </p:spTgt>
                                        </p:tgtEl>
                                        <p:attrNameLst>
                                          <p:attrName>style.visibility</p:attrName>
                                        </p:attrNameLst>
                                      </p:cBhvr>
                                      <p:to>
                                        <p:strVal val="visible"/>
                                      </p:to>
                                    </p:set>
                                    <p:animEffect transition="in" filter="fade">
                                      <p:cBhvr>
                                        <p:cTn id="12" dur="500"/>
                                        <p:tgtEl>
                                          <p:spTgt spid="6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2" end="2"/>
                                            </p:txEl>
                                          </p:spTgt>
                                        </p:tgtEl>
                                        <p:attrNameLst>
                                          <p:attrName>style.visibility</p:attrName>
                                        </p:attrNameLst>
                                      </p:cBhvr>
                                      <p:to>
                                        <p:strVal val="visible"/>
                                      </p:to>
                                    </p:set>
                                    <p:animEffect transition="in" filter="fade">
                                      <p:cBhvr>
                                        <p:cTn id="17" dur="500"/>
                                        <p:tgtEl>
                                          <p:spTgt spid="6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3" end="3"/>
                                            </p:txEl>
                                          </p:spTgt>
                                        </p:tgtEl>
                                        <p:attrNameLst>
                                          <p:attrName>style.visibility</p:attrName>
                                        </p:attrNameLst>
                                      </p:cBhvr>
                                      <p:to>
                                        <p:strVal val="visible"/>
                                      </p:to>
                                    </p:set>
                                    <p:animEffect transition="in" filter="fade">
                                      <p:cBhvr>
                                        <p:cTn id="22" dur="500"/>
                                        <p:tgtEl>
                                          <p:spTgt spid="6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5">
                                            <p:txEl>
                                              <p:pRg st="4" end="4"/>
                                            </p:txEl>
                                          </p:spTgt>
                                        </p:tgtEl>
                                        <p:attrNameLst>
                                          <p:attrName>style.visibility</p:attrName>
                                        </p:attrNameLst>
                                      </p:cBhvr>
                                      <p:to>
                                        <p:strVal val="visible"/>
                                      </p:to>
                                    </p:set>
                                    <p:animEffect transition="in" filter="fade">
                                      <p:cBhvr>
                                        <p:cTn id="27"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What’s next for </a:t>
            </a:r>
            <a:br>
              <a:rPr lang="en-US" dirty="0"/>
            </a:br>
            <a:r>
              <a:rPr lang="en-US" dirty="0"/>
              <a:t>containers on Azure</a:t>
            </a:r>
          </a:p>
        </p:txBody>
      </p:sp>
    </p:spTree>
    <p:extLst>
      <p:ext uri="{BB962C8B-B14F-4D97-AF65-F5344CB8AC3E}">
        <p14:creationId xmlns:p14="http://schemas.microsoft.com/office/powerpoint/2010/main" val="20120192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882" y="496"/>
            <a:ext cx="12434711" cy="7072171"/>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8137" y="92951"/>
            <a:ext cx="12113947" cy="446467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399"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55956" y="532778"/>
            <a:ext cx="1547494" cy="397454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399" b="1" kern="0" dirty="0">
                <a:solidFill>
                  <a:schemeClr val="bg1"/>
                </a:solidFill>
                <a:ea typeface="Segoe UI" pitchFamily="34" charset="0"/>
                <a:cs typeface="Segoe UI" pitchFamily="34" charset="0"/>
              </a:rPr>
              <a:t>Security &amp; Management</a:t>
            </a:r>
          </a:p>
        </p:txBody>
      </p:sp>
      <p:sp>
        <p:nvSpPr>
          <p:cNvPr id="87" name="Rectangle 86"/>
          <p:cNvSpPr/>
          <p:nvPr/>
        </p:nvSpPr>
        <p:spPr bwMode="auto">
          <a:xfrm>
            <a:off x="882" y="4557628"/>
            <a:ext cx="12434711" cy="2452708"/>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91427" rIns="179260" bIns="143408" numCol="1" spcCol="0" rtlCol="0" fromWordArt="0" anchor="t" anchorCtr="0" forceAA="0" compatLnSpc="1">
            <a:prstTxWarp prst="textNoShape">
              <a:avLst/>
            </a:prstTxWarp>
            <a:noAutofit/>
          </a:bodyPr>
          <a:lstStyle/>
          <a:p>
            <a:pPr algn="ctr" defTabSz="913752" fontAlgn="base">
              <a:lnSpc>
                <a:spcPct val="90000"/>
              </a:lnSpc>
            </a:pPr>
            <a:r>
              <a:rPr lang="en-US" sz="1399"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8137" y="4930819"/>
            <a:ext cx="2628798" cy="7892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91427"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938125" y="4930819"/>
            <a:ext cx="2891712" cy="78969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91427"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2312" y="5849227"/>
            <a:ext cx="12640127" cy="1097260"/>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91427" rIns="179260" bIns="143408" numCol="1" spcCol="0" rtlCol="0" fromWordArt="0" anchor="t" anchorCtr="0" forceAA="0" compatLnSpc="1">
            <a:prstTxWarp prst="textNoShape">
              <a:avLst/>
            </a:prstTxWarp>
            <a:noAutofit/>
          </a:bodyPr>
          <a:lstStyle/>
          <a:p>
            <a:pPr algn="ctr" defTabSz="913752" fontAlgn="base">
              <a:lnSpc>
                <a:spcPct val="90000"/>
              </a:lnSpc>
            </a:pPr>
            <a:r>
              <a:rPr lang="en-US" sz="1399"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50450" y="6292488"/>
            <a:ext cx="12853440" cy="780179"/>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631" y="534319"/>
            <a:ext cx="3685864" cy="1431243"/>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678" y="3603646"/>
            <a:ext cx="2405510" cy="840365"/>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143408" rIns="91427"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138"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436" y="2108424"/>
            <a:ext cx="2795354" cy="2335588"/>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99" b="1" kern="0" dirty="0" err="1">
                  <a:gradFill>
                    <a:gsLst>
                      <a:gs pos="0">
                        <a:srgbClr val="FFFFFF"/>
                      </a:gs>
                      <a:gs pos="100000">
                        <a:srgbClr val="FFFFFF"/>
                      </a:gs>
                    </a:gsLst>
                    <a:lin ang="5400000" scaled="0"/>
                  </a:gradFill>
                  <a:ea typeface="Segoe UI" pitchFamily="34" charset="0"/>
                  <a:cs typeface="Segoe UI" pitchFamily="34" charset="0"/>
                </a:rPr>
                <a:t>IoT</a:t>
              </a:r>
              <a:endParaRPr lang="en-US" sz="1199"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60232" y="1637910"/>
            <a:ext cx="1012439" cy="321384"/>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60231" y="2172011"/>
            <a:ext cx="974434" cy="31097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60232" y="2703779"/>
            <a:ext cx="1008355" cy="33709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60232" y="1185596"/>
            <a:ext cx="999991" cy="348003"/>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60232" y="3195239"/>
            <a:ext cx="1006521" cy="360388"/>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8501" y="2113055"/>
            <a:ext cx="2426813" cy="1350829"/>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60231" y="3649127"/>
            <a:ext cx="1024505" cy="317228"/>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8751" y="541623"/>
            <a:ext cx="1569715" cy="39568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solidFill>
                  <a:schemeClr val="bg1"/>
                </a:solidFill>
                <a:ea typeface="Segoe UI" pitchFamily="34" charset="0"/>
                <a:cs typeface="Segoe UI" pitchFamily="34" charset="0"/>
              </a:rPr>
              <a:t>Hybrid</a:t>
            </a:r>
          </a:p>
          <a:p>
            <a:pPr algn="ctr" defTabSz="913752" fontAlgn="base">
              <a:lnSpc>
                <a:spcPct val="90000"/>
              </a:lnSpc>
            </a:pPr>
            <a:r>
              <a:rPr lang="en-US" sz="1199" b="1" kern="0" dirty="0">
                <a:solidFill>
                  <a:schemeClr val="bg1"/>
                </a:solidFill>
                <a:ea typeface="Segoe UI" pitchFamily="34" charset="0"/>
                <a:cs typeface="Segoe UI" pitchFamily="34" charset="0"/>
              </a:rPr>
              <a:t>Operations</a:t>
            </a:r>
            <a:endParaRPr lang="en-US" sz="1299" b="1" kern="0" dirty="0">
              <a:solidFill>
                <a:schemeClr val="bg1"/>
              </a:solidFill>
              <a:ea typeface="Segoe UI" pitchFamily="34" charset="0"/>
              <a:cs typeface="Segoe UI" pitchFamily="34" charset="0"/>
            </a:endParaRPr>
          </a:p>
        </p:txBody>
      </p:sp>
      <p:grpSp>
        <p:nvGrpSpPr>
          <p:cNvPr id="338" name="Group 337"/>
          <p:cNvGrpSpPr/>
          <p:nvPr/>
        </p:nvGrpSpPr>
        <p:grpSpPr>
          <a:xfrm>
            <a:off x="10696804" y="2262415"/>
            <a:ext cx="1011108" cy="332182"/>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79600" y="4125555"/>
            <a:ext cx="1005602" cy="33098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138"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124" y="3685126"/>
            <a:ext cx="1003137" cy="345514"/>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8367" y="3254712"/>
            <a:ext cx="996835" cy="321119"/>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42" y="4930819"/>
            <a:ext cx="6290855" cy="78969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27" tIns="45713" rIns="91427"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595601" y="2110975"/>
            <a:ext cx="2738658" cy="2333037"/>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138"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5398" y="2720802"/>
            <a:ext cx="69047" cy="38718"/>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6722" y="1196545"/>
            <a:ext cx="1011136" cy="334271"/>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91" y="5231067"/>
            <a:ext cx="843442" cy="346131"/>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636" y="5217623"/>
            <a:ext cx="812684" cy="359489"/>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809" y="5231070"/>
            <a:ext cx="915301" cy="363376"/>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358" y="5231069"/>
            <a:ext cx="835104" cy="363376"/>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775" y="5231068"/>
            <a:ext cx="836106" cy="363376"/>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8078" y="5237087"/>
            <a:ext cx="808083" cy="356015"/>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156" y="1671168"/>
            <a:ext cx="972025" cy="344096"/>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4728" y="5230735"/>
            <a:ext cx="921512" cy="346377"/>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1809" y="5230735"/>
            <a:ext cx="870275" cy="346377"/>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196" y="2764826"/>
            <a:ext cx="1000775" cy="313925"/>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797" y="532778"/>
            <a:ext cx="2107860" cy="1432784"/>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543" y="532778"/>
            <a:ext cx="2246878" cy="1432784"/>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752" fontAlgn="base">
                <a:lnSpc>
                  <a:spcPct val="90000"/>
                </a:lnSpc>
              </a:pPr>
              <a:r>
                <a:rPr lang="en-US" sz="1199"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67" rIns="0" bIns="0" rtlCol="0" anchor="t">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6408" y="5237087"/>
            <a:ext cx="861624" cy="356015"/>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60232" y="4127729"/>
            <a:ext cx="1008245" cy="309200"/>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67" rIns="0" bIns="0" rtlCol="0">
              <a:noAutofit/>
            </a:bodyPr>
            <a:lstStyle/>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138"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810885" y="5230735"/>
            <a:ext cx="788344" cy="346377"/>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7646" y="5230735"/>
            <a:ext cx="870275" cy="346377"/>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8967" y="5231067"/>
            <a:ext cx="829502" cy="346131"/>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51" tIns="45713" rIns="0" bIns="143408" numCol="1" spcCol="0" rtlCol="0" fromWordArt="0" anchor="t" anchorCtr="0" forceAA="0" compatLnSpc="1">
              <a:prstTxWarp prst="textNoShape">
                <a:avLst/>
              </a:prstTxWarp>
              <a:noAutofit/>
            </a:bodyPr>
            <a:lstStyle/>
            <a:p>
              <a:pPr defTabSz="913752"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99686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Solutions</a:t>
            </a:r>
            <a:br>
              <a:rPr lang="en-US" dirty="0"/>
            </a:br>
            <a:r>
              <a:rPr lang="en-US" sz="2800" dirty="0">
                <a:gradFill>
                  <a:gsLst>
                    <a:gs pos="76250">
                      <a:schemeClr val="tx2"/>
                    </a:gs>
                    <a:gs pos="40000">
                      <a:schemeClr val="tx2"/>
                    </a:gs>
                  </a:gsLst>
                  <a:lin ang="5400000" scaled="0"/>
                </a:gradFill>
              </a:rPr>
              <a:t>Orchestration Management</a:t>
            </a:r>
          </a:p>
        </p:txBody>
      </p:sp>
      <p:grpSp>
        <p:nvGrpSpPr>
          <p:cNvPr id="8" name="Group 7"/>
          <p:cNvGrpSpPr/>
          <p:nvPr/>
        </p:nvGrpSpPr>
        <p:grpSpPr>
          <a:xfrm>
            <a:off x="8189912" y="3411888"/>
            <a:ext cx="3784372" cy="2368166"/>
            <a:chOff x="7435171" y="3397374"/>
            <a:chExt cx="3784372" cy="2368166"/>
          </a:xfrm>
        </p:grpSpPr>
        <p:sp>
          <p:nvSpPr>
            <p:cNvPr id="75" name="Freeform 5"/>
            <p:cNvSpPr>
              <a:spLocks/>
            </p:cNvSpPr>
            <p:nvPr/>
          </p:nvSpPr>
          <p:spPr bwMode="auto">
            <a:xfrm>
              <a:off x="7435171" y="3671262"/>
              <a:ext cx="3784372" cy="209427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2">
                <a:lumMod val="20000"/>
                <a:lumOff val="80000"/>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79" name="Group 78"/>
            <p:cNvGrpSpPr/>
            <p:nvPr/>
          </p:nvGrpSpPr>
          <p:grpSpPr>
            <a:xfrm>
              <a:off x="8185631" y="3397374"/>
              <a:ext cx="2283453" cy="1158875"/>
              <a:chOff x="8080375" y="2857500"/>
              <a:chExt cx="2984129" cy="1514475"/>
            </a:xfrm>
            <a:solidFill>
              <a:schemeClr val="bg1"/>
            </a:solidFill>
          </p:grpSpPr>
          <p:grpSp>
            <p:nvGrpSpPr>
              <p:cNvPr id="80" name="Group 8"/>
              <p:cNvGrpSpPr>
                <a:grpSpLocks noChangeAspect="1"/>
              </p:cNvGrpSpPr>
              <p:nvPr/>
            </p:nvGrpSpPr>
            <p:grpSpPr bwMode="auto">
              <a:xfrm>
                <a:off x="8080375" y="2857500"/>
                <a:ext cx="828675" cy="1514475"/>
                <a:chOff x="5090" y="1800"/>
                <a:chExt cx="522" cy="954"/>
              </a:xfrm>
              <a:grpFill/>
            </p:grpSpPr>
            <p:sp>
              <p:nvSpPr>
                <p:cNvPr id="93"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10"/>
                <p:cNvSpPr>
                  <a:spLocks noChangeArrowheads="1"/>
                </p:cNvSpPr>
                <p:nvPr/>
              </p:nvSpPr>
              <p:spPr bwMode="auto">
                <a:xfrm>
                  <a:off x="5326" y="2607"/>
                  <a:ext cx="50"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Rectangle 11"/>
                <p:cNvSpPr>
                  <a:spLocks noChangeArrowheads="1"/>
                </p:cNvSpPr>
                <p:nvPr/>
              </p:nvSpPr>
              <p:spPr bwMode="auto">
                <a:xfrm>
                  <a:off x="5170" y="2228"/>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Rectangle 12"/>
                <p:cNvSpPr>
                  <a:spLocks noChangeArrowheads="1"/>
                </p:cNvSpPr>
                <p:nvPr/>
              </p:nvSpPr>
              <p:spPr bwMode="auto">
                <a:xfrm>
                  <a:off x="5170" y="2112"/>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Rectangle 13"/>
                <p:cNvSpPr>
                  <a:spLocks noChangeArrowheads="1"/>
                </p:cNvSpPr>
                <p:nvPr/>
              </p:nvSpPr>
              <p:spPr bwMode="auto">
                <a:xfrm>
                  <a:off x="5170" y="1990"/>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1" name="Group 8"/>
              <p:cNvGrpSpPr>
                <a:grpSpLocks noChangeAspect="1"/>
              </p:cNvGrpSpPr>
              <p:nvPr/>
            </p:nvGrpSpPr>
            <p:grpSpPr bwMode="auto">
              <a:xfrm>
                <a:off x="9158102" y="2857500"/>
                <a:ext cx="828675" cy="1514475"/>
                <a:chOff x="5090" y="1800"/>
                <a:chExt cx="522" cy="954"/>
              </a:xfrm>
              <a:grpFill/>
            </p:grpSpPr>
            <p:sp>
              <p:nvSpPr>
                <p:cNvPr id="88"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10"/>
                <p:cNvSpPr>
                  <a:spLocks noChangeArrowheads="1"/>
                </p:cNvSpPr>
                <p:nvPr/>
              </p:nvSpPr>
              <p:spPr bwMode="auto">
                <a:xfrm>
                  <a:off x="5326" y="2607"/>
                  <a:ext cx="50"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Rectangle 11"/>
                <p:cNvSpPr>
                  <a:spLocks noChangeArrowheads="1"/>
                </p:cNvSpPr>
                <p:nvPr/>
              </p:nvSpPr>
              <p:spPr bwMode="auto">
                <a:xfrm>
                  <a:off x="5170" y="2228"/>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Rectangle 12"/>
                <p:cNvSpPr>
                  <a:spLocks noChangeArrowheads="1"/>
                </p:cNvSpPr>
                <p:nvPr/>
              </p:nvSpPr>
              <p:spPr bwMode="auto">
                <a:xfrm>
                  <a:off x="5170" y="2112"/>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Rectangle 13"/>
                <p:cNvSpPr>
                  <a:spLocks noChangeArrowheads="1"/>
                </p:cNvSpPr>
                <p:nvPr/>
              </p:nvSpPr>
              <p:spPr bwMode="auto">
                <a:xfrm>
                  <a:off x="5170" y="1990"/>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2" name="Group 8"/>
              <p:cNvGrpSpPr>
                <a:grpSpLocks noChangeAspect="1"/>
              </p:cNvGrpSpPr>
              <p:nvPr/>
            </p:nvGrpSpPr>
            <p:grpSpPr bwMode="auto">
              <a:xfrm>
                <a:off x="10235829" y="2857500"/>
                <a:ext cx="828675" cy="1514475"/>
                <a:chOff x="5090" y="1800"/>
                <a:chExt cx="522" cy="954"/>
              </a:xfrm>
              <a:grpFill/>
            </p:grpSpPr>
            <p:sp>
              <p:nvSpPr>
                <p:cNvPr id="83"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Rectangle 10"/>
                <p:cNvSpPr>
                  <a:spLocks noChangeArrowheads="1"/>
                </p:cNvSpPr>
                <p:nvPr/>
              </p:nvSpPr>
              <p:spPr bwMode="auto">
                <a:xfrm>
                  <a:off x="5326" y="2607"/>
                  <a:ext cx="50"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Rectangle 11"/>
                <p:cNvSpPr>
                  <a:spLocks noChangeArrowheads="1"/>
                </p:cNvSpPr>
                <p:nvPr/>
              </p:nvSpPr>
              <p:spPr bwMode="auto">
                <a:xfrm>
                  <a:off x="5170" y="2228"/>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12"/>
                <p:cNvSpPr>
                  <a:spLocks noChangeArrowheads="1"/>
                </p:cNvSpPr>
                <p:nvPr/>
              </p:nvSpPr>
              <p:spPr bwMode="auto">
                <a:xfrm>
                  <a:off x="5170" y="2112"/>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13"/>
                <p:cNvSpPr>
                  <a:spLocks noChangeArrowheads="1"/>
                </p:cNvSpPr>
                <p:nvPr/>
              </p:nvSpPr>
              <p:spPr bwMode="auto">
                <a:xfrm>
                  <a:off x="5170" y="1990"/>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sp>
          <p:nvSpPr>
            <p:cNvPr id="6" name="TextBox 5"/>
            <p:cNvSpPr txBox="1"/>
            <p:nvPr/>
          </p:nvSpPr>
          <p:spPr>
            <a:xfrm>
              <a:off x="8296168" y="5046563"/>
              <a:ext cx="2062378"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81250">
                        <a:schemeClr val="tx1"/>
                      </a:gs>
                      <a:gs pos="57000">
                        <a:schemeClr val="tx1"/>
                      </a:gs>
                    </a:gsLst>
                    <a:lin ang="5400000" scaled="0"/>
                  </a:gradFill>
                </a:defRPr>
              </a:lvl1pPr>
            </a:lstStyle>
            <a:p>
              <a:r>
                <a:rPr lang="en-US" dirty="0"/>
                <a:t>Cloud</a:t>
              </a:r>
            </a:p>
          </p:txBody>
        </p:sp>
      </p:grpSp>
      <p:grpSp>
        <p:nvGrpSpPr>
          <p:cNvPr id="120" name="Group 119"/>
          <p:cNvGrpSpPr/>
          <p:nvPr/>
        </p:nvGrpSpPr>
        <p:grpSpPr>
          <a:xfrm>
            <a:off x="452950" y="3415097"/>
            <a:ext cx="3784372" cy="2368166"/>
            <a:chOff x="7435171" y="3397374"/>
            <a:chExt cx="3784372" cy="2368166"/>
          </a:xfrm>
        </p:grpSpPr>
        <p:sp>
          <p:nvSpPr>
            <p:cNvPr id="121" name="Freeform 5"/>
            <p:cNvSpPr>
              <a:spLocks/>
            </p:cNvSpPr>
            <p:nvPr/>
          </p:nvSpPr>
          <p:spPr bwMode="auto">
            <a:xfrm>
              <a:off x="7435171" y="3671262"/>
              <a:ext cx="3784372" cy="209427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2">
                <a:lumMod val="20000"/>
                <a:lumOff val="80000"/>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22" name="Group 121"/>
            <p:cNvGrpSpPr/>
            <p:nvPr/>
          </p:nvGrpSpPr>
          <p:grpSpPr>
            <a:xfrm>
              <a:off x="8185631" y="3397374"/>
              <a:ext cx="2283453" cy="1158875"/>
              <a:chOff x="8080375" y="2857500"/>
              <a:chExt cx="2984129" cy="1514475"/>
            </a:xfrm>
            <a:solidFill>
              <a:schemeClr val="bg1"/>
            </a:solidFill>
          </p:grpSpPr>
          <p:grpSp>
            <p:nvGrpSpPr>
              <p:cNvPr id="124" name="Group 8"/>
              <p:cNvGrpSpPr>
                <a:grpSpLocks noChangeAspect="1"/>
              </p:cNvGrpSpPr>
              <p:nvPr/>
            </p:nvGrpSpPr>
            <p:grpSpPr bwMode="auto">
              <a:xfrm>
                <a:off x="8080375" y="2857500"/>
                <a:ext cx="828675" cy="1514475"/>
                <a:chOff x="5090" y="1800"/>
                <a:chExt cx="522" cy="954"/>
              </a:xfrm>
              <a:grpFill/>
            </p:grpSpPr>
            <p:sp>
              <p:nvSpPr>
                <p:cNvPr id="137"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8" name="Rectangle 10"/>
                <p:cNvSpPr>
                  <a:spLocks noChangeArrowheads="1"/>
                </p:cNvSpPr>
                <p:nvPr/>
              </p:nvSpPr>
              <p:spPr bwMode="auto">
                <a:xfrm>
                  <a:off x="5326" y="2607"/>
                  <a:ext cx="50"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9" name="Rectangle 11"/>
                <p:cNvSpPr>
                  <a:spLocks noChangeArrowheads="1"/>
                </p:cNvSpPr>
                <p:nvPr/>
              </p:nvSpPr>
              <p:spPr bwMode="auto">
                <a:xfrm>
                  <a:off x="5170" y="2228"/>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0" name="Rectangle 12"/>
                <p:cNvSpPr>
                  <a:spLocks noChangeArrowheads="1"/>
                </p:cNvSpPr>
                <p:nvPr/>
              </p:nvSpPr>
              <p:spPr bwMode="auto">
                <a:xfrm>
                  <a:off x="5170" y="2112"/>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1" name="Rectangle 13"/>
                <p:cNvSpPr>
                  <a:spLocks noChangeArrowheads="1"/>
                </p:cNvSpPr>
                <p:nvPr/>
              </p:nvSpPr>
              <p:spPr bwMode="auto">
                <a:xfrm>
                  <a:off x="5170" y="1990"/>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25" name="Group 8"/>
              <p:cNvGrpSpPr>
                <a:grpSpLocks noChangeAspect="1"/>
              </p:cNvGrpSpPr>
              <p:nvPr/>
            </p:nvGrpSpPr>
            <p:grpSpPr bwMode="auto">
              <a:xfrm>
                <a:off x="9158102" y="2857500"/>
                <a:ext cx="828675" cy="1514475"/>
                <a:chOff x="5090" y="1800"/>
                <a:chExt cx="522" cy="954"/>
              </a:xfrm>
              <a:grpFill/>
            </p:grpSpPr>
            <p:sp>
              <p:nvSpPr>
                <p:cNvPr id="132"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Rectangle 10"/>
                <p:cNvSpPr>
                  <a:spLocks noChangeArrowheads="1"/>
                </p:cNvSpPr>
                <p:nvPr/>
              </p:nvSpPr>
              <p:spPr bwMode="auto">
                <a:xfrm>
                  <a:off x="5326" y="2607"/>
                  <a:ext cx="50"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Rectangle 11"/>
                <p:cNvSpPr>
                  <a:spLocks noChangeArrowheads="1"/>
                </p:cNvSpPr>
                <p:nvPr/>
              </p:nvSpPr>
              <p:spPr bwMode="auto">
                <a:xfrm>
                  <a:off x="5170" y="2228"/>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Rectangle 12"/>
                <p:cNvSpPr>
                  <a:spLocks noChangeArrowheads="1"/>
                </p:cNvSpPr>
                <p:nvPr/>
              </p:nvSpPr>
              <p:spPr bwMode="auto">
                <a:xfrm>
                  <a:off x="5170" y="2112"/>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Rectangle 13"/>
                <p:cNvSpPr>
                  <a:spLocks noChangeArrowheads="1"/>
                </p:cNvSpPr>
                <p:nvPr/>
              </p:nvSpPr>
              <p:spPr bwMode="auto">
                <a:xfrm>
                  <a:off x="5170" y="1990"/>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26" name="Group 8"/>
              <p:cNvGrpSpPr>
                <a:grpSpLocks noChangeAspect="1"/>
              </p:cNvGrpSpPr>
              <p:nvPr/>
            </p:nvGrpSpPr>
            <p:grpSpPr bwMode="auto">
              <a:xfrm>
                <a:off x="10235829" y="2857500"/>
                <a:ext cx="828675" cy="1514475"/>
                <a:chOff x="5090" y="1800"/>
                <a:chExt cx="522" cy="954"/>
              </a:xfrm>
              <a:grpFill/>
            </p:grpSpPr>
            <p:sp>
              <p:nvSpPr>
                <p:cNvPr id="127"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8" name="Rectangle 10"/>
                <p:cNvSpPr>
                  <a:spLocks noChangeArrowheads="1"/>
                </p:cNvSpPr>
                <p:nvPr/>
              </p:nvSpPr>
              <p:spPr bwMode="auto">
                <a:xfrm>
                  <a:off x="5326" y="2607"/>
                  <a:ext cx="50"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Rectangle 11"/>
                <p:cNvSpPr>
                  <a:spLocks noChangeArrowheads="1"/>
                </p:cNvSpPr>
                <p:nvPr/>
              </p:nvSpPr>
              <p:spPr bwMode="auto">
                <a:xfrm>
                  <a:off x="5170" y="2228"/>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Rectangle 12"/>
                <p:cNvSpPr>
                  <a:spLocks noChangeArrowheads="1"/>
                </p:cNvSpPr>
                <p:nvPr/>
              </p:nvSpPr>
              <p:spPr bwMode="auto">
                <a:xfrm>
                  <a:off x="5170" y="2112"/>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Rectangle 13"/>
                <p:cNvSpPr>
                  <a:spLocks noChangeArrowheads="1"/>
                </p:cNvSpPr>
                <p:nvPr/>
              </p:nvSpPr>
              <p:spPr bwMode="auto">
                <a:xfrm>
                  <a:off x="5170" y="1990"/>
                  <a:ext cx="361" cy="4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sp>
          <p:nvSpPr>
            <p:cNvPr id="123" name="TextBox 122"/>
            <p:cNvSpPr txBox="1"/>
            <p:nvPr/>
          </p:nvSpPr>
          <p:spPr>
            <a:xfrm>
              <a:off x="8296168" y="5046563"/>
              <a:ext cx="206237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81250">
                        <a:schemeClr val="tx1"/>
                      </a:gs>
                      <a:gs pos="57000">
                        <a:schemeClr val="tx1"/>
                      </a:gs>
                    </a:gsLst>
                    <a:lin ang="5400000" scaled="0"/>
                  </a:gradFill>
                </a:rPr>
                <a:t>Cloud</a:t>
              </a:r>
            </a:p>
          </p:txBody>
        </p:sp>
      </p:grpSp>
      <p:sp>
        <p:nvSpPr>
          <p:cNvPr id="142" name="Freeform 17"/>
          <p:cNvSpPr>
            <a:spLocks noEditPoints="1"/>
          </p:cNvSpPr>
          <p:nvPr/>
        </p:nvSpPr>
        <p:spPr bwMode="auto">
          <a:xfrm>
            <a:off x="4246914" y="226923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Freeform 17"/>
          <p:cNvSpPr>
            <a:spLocks noEditPoints="1"/>
          </p:cNvSpPr>
          <p:nvPr/>
        </p:nvSpPr>
        <p:spPr bwMode="auto">
          <a:xfrm>
            <a:off x="5052718" y="226923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17"/>
          <p:cNvSpPr>
            <a:spLocks noEditPoints="1"/>
          </p:cNvSpPr>
          <p:nvPr/>
        </p:nvSpPr>
        <p:spPr bwMode="auto">
          <a:xfrm>
            <a:off x="5858522" y="226923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17"/>
          <p:cNvSpPr>
            <a:spLocks noEditPoints="1"/>
          </p:cNvSpPr>
          <p:nvPr/>
        </p:nvSpPr>
        <p:spPr bwMode="auto">
          <a:xfrm>
            <a:off x="6664326" y="226923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17"/>
          <p:cNvSpPr>
            <a:spLocks noEditPoints="1"/>
          </p:cNvSpPr>
          <p:nvPr/>
        </p:nvSpPr>
        <p:spPr bwMode="auto">
          <a:xfrm>
            <a:off x="7470129" y="226923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8" name="Freeform 17"/>
          <p:cNvSpPr>
            <a:spLocks noEditPoints="1"/>
          </p:cNvSpPr>
          <p:nvPr/>
        </p:nvSpPr>
        <p:spPr bwMode="auto">
          <a:xfrm>
            <a:off x="4246914" y="2979154"/>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9" name="Freeform 17"/>
          <p:cNvSpPr>
            <a:spLocks noEditPoints="1"/>
          </p:cNvSpPr>
          <p:nvPr/>
        </p:nvSpPr>
        <p:spPr bwMode="auto">
          <a:xfrm>
            <a:off x="5052718" y="2979154"/>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0" name="Freeform 17"/>
          <p:cNvSpPr>
            <a:spLocks noEditPoints="1"/>
          </p:cNvSpPr>
          <p:nvPr/>
        </p:nvSpPr>
        <p:spPr bwMode="auto">
          <a:xfrm>
            <a:off x="5858522" y="2979154"/>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1" name="Freeform 17"/>
          <p:cNvSpPr>
            <a:spLocks noEditPoints="1"/>
          </p:cNvSpPr>
          <p:nvPr/>
        </p:nvSpPr>
        <p:spPr bwMode="auto">
          <a:xfrm>
            <a:off x="6664326" y="2979154"/>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2" name="Freeform 17"/>
          <p:cNvSpPr>
            <a:spLocks noEditPoints="1"/>
          </p:cNvSpPr>
          <p:nvPr/>
        </p:nvSpPr>
        <p:spPr bwMode="auto">
          <a:xfrm>
            <a:off x="7470129" y="2979154"/>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4" name="Freeform 17"/>
          <p:cNvSpPr>
            <a:spLocks noEditPoints="1"/>
          </p:cNvSpPr>
          <p:nvPr/>
        </p:nvSpPr>
        <p:spPr bwMode="auto">
          <a:xfrm>
            <a:off x="4246914" y="3689077"/>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5" name="Freeform 17"/>
          <p:cNvSpPr>
            <a:spLocks noEditPoints="1"/>
          </p:cNvSpPr>
          <p:nvPr/>
        </p:nvSpPr>
        <p:spPr bwMode="auto">
          <a:xfrm>
            <a:off x="5052718" y="3689077"/>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6" name="Freeform 17"/>
          <p:cNvSpPr>
            <a:spLocks noEditPoints="1"/>
          </p:cNvSpPr>
          <p:nvPr/>
        </p:nvSpPr>
        <p:spPr bwMode="auto">
          <a:xfrm>
            <a:off x="5858522" y="3689077"/>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7" name="Freeform 17"/>
          <p:cNvSpPr>
            <a:spLocks noEditPoints="1"/>
          </p:cNvSpPr>
          <p:nvPr/>
        </p:nvSpPr>
        <p:spPr bwMode="auto">
          <a:xfrm>
            <a:off x="6664326" y="3689077"/>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8" name="Freeform 17"/>
          <p:cNvSpPr>
            <a:spLocks noEditPoints="1"/>
          </p:cNvSpPr>
          <p:nvPr/>
        </p:nvSpPr>
        <p:spPr bwMode="auto">
          <a:xfrm>
            <a:off x="7470129" y="3689077"/>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 name="Rectangle 12"/>
          <p:cNvSpPr/>
          <p:nvPr/>
        </p:nvSpPr>
        <p:spPr bwMode="auto">
          <a:xfrm>
            <a:off x="4136704" y="2273301"/>
            <a:ext cx="4163068" cy="3238050"/>
          </a:xfrm>
          <a:prstGeom prst="rect">
            <a:avLst/>
          </a:prstGeom>
          <a:solidFill>
            <a:schemeClr val="bg1"/>
          </a:solidFill>
          <a:ln cap="sq">
            <a:solidFill>
              <a:srgbClr val="00BC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4511906" y="2480206"/>
            <a:ext cx="3412662" cy="2824239"/>
            <a:chOff x="3597739" y="7008803"/>
            <a:chExt cx="3412662" cy="2824239"/>
          </a:xfrm>
        </p:grpSpPr>
        <p:pic>
          <p:nvPicPr>
            <p:cNvPr id="74" name="Picture 6" descr="http://blog.docker.com/media/docker-whales-transparent.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657601" y="7727723"/>
              <a:ext cx="1478270" cy="123089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122058" y="9091514"/>
              <a:ext cx="2407170" cy="741528"/>
            </a:xfrm>
            <a:prstGeom prst="rect">
              <a:avLst/>
            </a:prstGeom>
          </p:spPr>
        </p:pic>
        <p:pic>
          <p:nvPicPr>
            <p:cNvPr id="2052" name="Picture 4" descr="https://mesosphere.com/wp-content/themes/mesosphere/library/images/components/services/marathon.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532660" y="7517992"/>
              <a:ext cx="1357486" cy="1357486"/>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p:cNvSpPr/>
            <p:nvPr/>
          </p:nvSpPr>
          <p:spPr bwMode="auto">
            <a:xfrm>
              <a:off x="3597739" y="7008803"/>
              <a:ext cx="1597994" cy="44585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r>
                <a:rPr lang="en-US" sz="2000" kern="0" dirty="0">
                  <a:gradFill>
                    <a:gsLst>
                      <a:gs pos="16814">
                        <a:srgbClr val="505050"/>
                      </a:gs>
                      <a:gs pos="30000">
                        <a:srgbClr val="505050"/>
                      </a:gs>
                    </a:gsLst>
                    <a:lin ang="5400000" scaled="0"/>
                  </a:gradFill>
                  <a:ea typeface="Segoe UI" pitchFamily="34" charset="0"/>
                  <a:cs typeface="Segoe UI" pitchFamily="34" charset="0"/>
                </a:rPr>
                <a:t>Swarm </a:t>
              </a:r>
              <a:br>
                <a:rPr lang="en-US" sz="2000" kern="0" dirty="0">
                  <a:gradFill>
                    <a:gsLst>
                      <a:gs pos="16814">
                        <a:srgbClr val="505050"/>
                      </a:gs>
                      <a:gs pos="30000">
                        <a:srgbClr val="505050"/>
                      </a:gs>
                    </a:gsLst>
                    <a:lin ang="5400000" scaled="0"/>
                  </a:gradFill>
                  <a:ea typeface="Segoe UI" pitchFamily="34" charset="0"/>
                  <a:cs typeface="Segoe UI" pitchFamily="34" charset="0"/>
                </a:rPr>
              </a:br>
              <a:r>
                <a:rPr lang="en-US" sz="2000" kern="0" dirty="0">
                  <a:gradFill>
                    <a:gsLst>
                      <a:gs pos="16814">
                        <a:srgbClr val="505050"/>
                      </a:gs>
                      <a:gs pos="30000">
                        <a:srgbClr val="505050"/>
                      </a:gs>
                    </a:gsLst>
                    <a:lin ang="5400000" scaled="0"/>
                  </a:gradFill>
                  <a:ea typeface="Segoe UI" pitchFamily="34" charset="0"/>
                  <a:cs typeface="Segoe UI" pitchFamily="34" charset="0"/>
                </a:rPr>
                <a:t>Compose</a:t>
              </a:r>
            </a:p>
          </p:txBody>
        </p:sp>
        <p:sp>
          <p:nvSpPr>
            <p:cNvPr id="78" name="Rectangle 77"/>
            <p:cNvSpPr/>
            <p:nvPr/>
          </p:nvSpPr>
          <p:spPr bwMode="auto">
            <a:xfrm>
              <a:off x="5412407" y="7008803"/>
              <a:ext cx="1597994" cy="44585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r>
                <a:rPr lang="en-US" sz="2000" kern="0" dirty="0">
                  <a:gradFill>
                    <a:gsLst>
                      <a:gs pos="16814">
                        <a:srgbClr val="505050"/>
                      </a:gs>
                      <a:gs pos="30000">
                        <a:srgbClr val="505050"/>
                      </a:gs>
                    </a:gsLst>
                    <a:lin ang="5400000" scaled="0"/>
                  </a:gradFill>
                  <a:ea typeface="Segoe UI" pitchFamily="34" charset="0"/>
                  <a:cs typeface="Segoe UI" pitchFamily="34" charset="0"/>
                </a:rPr>
                <a:t>Marathon</a:t>
              </a:r>
            </a:p>
          </p:txBody>
        </p:sp>
      </p:grpSp>
    </p:spTree>
    <p:extLst>
      <p:ext uri="{BB962C8B-B14F-4D97-AF65-F5344CB8AC3E}">
        <p14:creationId xmlns:p14="http://schemas.microsoft.com/office/powerpoint/2010/main" val="30714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fade">
                                      <p:cBhvr>
                                        <p:cTn id="10" dur="500"/>
                                        <p:tgtEl>
                                          <p:spTgt spid="1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500"/>
                                        <p:tgtEl>
                                          <p:spTgt spid="1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fade">
                                      <p:cBhvr>
                                        <p:cTn id="19" dur="500"/>
                                        <p:tgtEl>
                                          <p:spTgt spid="1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animEffect transition="in" filter="fade">
                                      <p:cBhvr>
                                        <p:cTn id="25" dur="500"/>
                                        <p:tgtEl>
                                          <p:spTgt spid="1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0"/>
                                        </p:tgtEl>
                                        <p:attrNameLst>
                                          <p:attrName>style.visibility</p:attrName>
                                        </p:attrNameLst>
                                      </p:cBhvr>
                                      <p:to>
                                        <p:strVal val="visible"/>
                                      </p:to>
                                    </p:set>
                                    <p:animEffect transition="in" filter="fade">
                                      <p:cBhvr>
                                        <p:cTn id="28" dur="500"/>
                                        <p:tgtEl>
                                          <p:spTgt spid="1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1"/>
                                        </p:tgtEl>
                                        <p:attrNameLst>
                                          <p:attrName>style.visibility</p:attrName>
                                        </p:attrNameLst>
                                      </p:cBhvr>
                                      <p:to>
                                        <p:strVal val="visible"/>
                                      </p:to>
                                    </p:set>
                                    <p:animEffect transition="in" filter="fade">
                                      <p:cBhvr>
                                        <p:cTn id="31" dur="500"/>
                                        <p:tgtEl>
                                          <p:spTgt spid="15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2"/>
                                        </p:tgtEl>
                                        <p:attrNameLst>
                                          <p:attrName>style.visibility</p:attrName>
                                        </p:attrNameLst>
                                      </p:cBhvr>
                                      <p:to>
                                        <p:strVal val="visible"/>
                                      </p:to>
                                    </p:set>
                                    <p:animEffect transition="in" filter="fade">
                                      <p:cBhvr>
                                        <p:cTn id="34" dur="500"/>
                                        <p:tgtEl>
                                          <p:spTgt spid="1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fade">
                                      <p:cBhvr>
                                        <p:cTn id="37" dur="500"/>
                                        <p:tgtEl>
                                          <p:spTgt spid="1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fade">
                                      <p:cBhvr>
                                        <p:cTn id="40" dur="500"/>
                                        <p:tgtEl>
                                          <p:spTgt spid="15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500"/>
                                        <p:tgtEl>
                                          <p:spTgt spid="15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7"/>
                                        </p:tgtEl>
                                        <p:attrNameLst>
                                          <p:attrName>style.visibility</p:attrName>
                                        </p:attrNameLst>
                                      </p:cBhvr>
                                      <p:to>
                                        <p:strVal val="visible"/>
                                      </p:to>
                                    </p:set>
                                    <p:animEffect transition="in" filter="fade">
                                      <p:cBhvr>
                                        <p:cTn id="46" dur="500"/>
                                        <p:tgtEl>
                                          <p:spTgt spid="1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animEffect transition="in" filter="fade">
                                      <p:cBhvr>
                                        <p:cTn id="49" dur="500"/>
                                        <p:tgtEl>
                                          <p:spTgt spid="158"/>
                                        </p:tgtEl>
                                      </p:cBhvr>
                                    </p:animEffect>
                                  </p:childTnLst>
                                </p:cTn>
                              </p:par>
                            </p:childTnLst>
                          </p:cTn>
                        </p:par>
                        <p:par>
                          <p:cTn id="50" fill="hold">
                            <p:stCondLst>
                              <p:cond delay="500"/>
                            </p:stCondLst>
                            <p:childTnLst>
                              <p:par>
                                <p:cTn id="51" presetID="6" presetClass="emph" presetSubtype="0" decel="100000" fill="hold" grpId="1" nodeType="afterEffect">
                                  <p:stCondLst>
                                    <p:cond delay="0"/>
                                  </p:stCondLst>
                                  <p:childTnLst>
                                    <p:animScale>
                                      <p:cBhvr>
                                        <p:cTn id="52" dur="500" fill="hold"/>
                                        <p:tgtEl>
                                          <p:spTgt spid="142"/>
                                        </p:tgtEl>
                                      </p:cBhvr>
                                      <p:by x="0" y="0"/>
                                    </p:animScale>
                                  </p:childTnLst>
                                </p:cTn>
                              </p:par>
                              <p:par>
                                <p:cTn id="53" presetID="42" presetClass="path" presetSubtype="0" decel="100000" fill="hold" grpId="2" nodeType="withEffect">
                                  <p:stCondLst>
                                    <p:cond delay="0"/>
                                  </p:stCondLst>
                                  <p:childTnLst>
                                    <p:animMotion origin="layout" path="M 1.09012E-6 1.86564E-6 L -0.18075 0.27303 " pathEditMode="relative" rAng="0" ptsTypes="AA">
                                      <p:cBhvr>
                                        <p:cTn id="54" dur="500" fill="hold"/>
                                        <p:tgtEl>
                                          <p:spTgt spid="142"/>
                                        </p:tgtEl>
                                        <p:attrNameLst>
                                          <p:attrName>ppt_x</p:attrName>
                                          <p:attrName>ppt_y</p:attrName>
                                        </p:attrNameLst>
                                      </p:cBhvr>
                                      <p:rCtr x="-9038" y="13640"/>
                                    </p:animMotion>
                                  </p:childTnLst>
                                </p:cTn>
                              </p:par>
                              <p:par>
                                <p:cTn id="55" presetID="6" presetClass="emph" presetSubtype="0" decel="100000" fill="hold" grpId="1" nodeType="withEffect">
                                  <p:stCondLst>
                                    <p:cond delay="100"/>
                                  </p:stCondLst>
                                  <p:childTnLst>
                                    <p:animScale>
                                      <p:cBhvr>
                                        <p:cTn id="56" dur="500" fill="hold"/>
                                        <p:tgtEl>
                                          <p:spTgt spid="143"/>
                                        </p:tgtEl>
                                      </p:cBhvr>
                                      <p:by x="0" y="0"/>
                                    </p:animScale>
                                  </p:childTnLst>
                                </p:cTn>
                              </p:par>
                              <p:par>
                                <p:cTn id="57" presetID="42" presetClass="path" presetSubtype="0" decel="100000" fill="hold" grpId="2" nodeType="withEffect">
                                  <p:stCondLst>
                                    <p:cond delay="100"/>
                                  </p:stCondLst>
                                  <p:childTnLst>
                                    <p:animMotion origin="layout" path="M -4.45494E-6 1.86564E-6 L -0.24419 0.26464 " pathEditMode="relative" rAng="0" ptsTypes="AA">
                                      <p:cBhvr>
                                        <p:cTn id="58" dur="500" fill="hold"/>
                                        <p:tgtEl>
                                          <p:spTgt spid="143"/>
                                        </p:tgtEl>
                                        <p:attrNameLst>
                                          <p:attrName>ppt_x</p:attrName>
                                          <p:attrName>ppt_y</p:attrName>
                                        </p:attrNameLst>
                                      </p:cBhvr>
                                      <p:rCtr x="-12216" y="13232"/>
                                    </p:animMotion>
                                  </p:childTnLst>
                                </p:cTn>
                              </p:par>
                              <p:par>
                                <p:cTn id="59" presetID="6" presetClass="emph" presetSubtype="0" decel="100000" fill="hold" grpId="1" nodeType="withEffect">
                                  <p:stCondLst>
                                    <p:cond delay="200"/>
                                  </p:stCondLst>
                                  <p:childTnLst>
                                    <p:animScale>
                                      <p:cBhvr>
                                        <p:cTn id="60" dur="500" fill="hold"/>
                                        <p:tgtEl>
                                          <p:spTgt spid="144"/>
                                        </p:tgtEl>
                                      </p:cBhvr>
                                      <p:by x="0" y="0"/>
                                    </p:animScale>
                                  </p:childTnLst>
                                </p:cTn>
                              </p:par>
                              <p:par>
                                <p:cTn id="61" presetID="42" presetClass="path" presetSubtype="0" decel="100000" fill="hold" grpId="2" nodeType="withEffect">
                                  <p:stCondLst>
                                    <p:cond delay="200"/>
                                  </p:stCondLst>
                                  <p:childTnLst>
                                    <p:animMotion origin="layout" path="M 0 1.86564E-6 L -0.30483 0.26464 " pathEditMode="relative" rAng="0" ptsTypes="AA">
                                      <p:cBhvr>
                                        <p:cTn id="62" dur="500" fill="hold"/>
                                        <p:tgtEl>
                                          <p:spTgt spid="144"/>
                                        </p:tgtEl>
                                        <p:attrNameLst>
                                          <p:attrName>ppt_x</p:attrName>
                                          <p:attrName>ppt_y</p:attrName>
                                        </p:attrNameLst>
                                      </p:cBhvr>
                                      <p:rCtr x="-15241" y="13232"/>
                                    </p:animMotion>
                                  </p:childTnLst>
                                </p:cTn>
                              </p:par>
                              <p:par>
                                <p:cTn id="63" presetID="6" presetClass="emph" presetSubtype="0" decel="100000" fill="hold" grpId="1" nodeType="withEffect">
                                  <p:stCondLst>
                                    <p:cond delay="300"/>
                                  </p:stCondLst>
                                  <p:childTnLst>
                                    <p:animScale>
                                      <p:cBhvr>
                                        <p:cTn id="64" dur="500" fill="hold"/>
                                        <p:tgtEl>
                                          <p:spTgt spid="145"/>
                                        </p:tgtEl>
                                      </p:cBhvr>
                                      <p:by x="0" y="0"/>
                                    </p:animScale>
                                  </p:childTnLst>
                                </p:cTn>
                              </p:par>
                              <p:par>
                                <p:cTn id="65" presetID="42" presetClass="path" presetSubtype="0" decel="100000" fill="hold" grpId="2" nodeType="withEffect">
                                  <p:stCondLst>
                                    <p:cond delay="300"/>
                                  </p:stCondLst>
                                  <p:childTnLst>
                                    <p:animMotion origin="layout" path="M 2.10365E-6 1.86564E-6 L 0.2484 0.26464 " pathEditMode="relative" rAng="0" ptsTypes="AA">
                                      <p:cBhvr>
                                        <p:cTn id="66" dur="500" fill="hold"/>
                                        <p:tgtEl>
                                          <p:spTgt spid="145"/>
                                        </p:tgtEl>
                                        <p:attrNameLst>
                                          <p:attrName>ppt_x</p:attrName>
                                          <p:attrName>ppt_y</p:attrName>
                                        </p:attrNameLst>
                                      </p:cBhvr>
                                      <p:rCtr x="12420" y="13232"/>
                                    </p:animMotion>
                                  </p:childTnLst>
                                </p:cTn>
                              </p:par>
                              <p:par>
                                <p:cTn id="67" presetID="6" presetClass="emph" presetSubtype="0" decel="100000" fill="hold" grpId="1" nodeType="withEffect">
                                  <p:stCondLst>
                                    <p:cond delay="400"/>
                                  </p:stCondLst>
                                  <p:childTnLst>
                                    <p:animScale>
                                      <p:cBhvr>
                                        <p:cTn id="68" dur="500" fill="hold"/>
                                        <p:tgtEl>
                                          <p:spTgt spid="146"/>
                                        </p:tgtEl>
                                      </p:cBhvr>
                                      <p:by x="0" y="0"/>
                                    </p:animScale>
                                  </p:childTnLst>
                                </p:cTn>
                              </p:par>
                              <p:par>
                                <p:cTn id="69" presetID="42" presetClass="path" presetSubtype="0" decel="100000" fill="hold" grpId="2" nodeType="withEffect">
                                  <p:stCondLst>
                                    <p:cond delay="400"/>
                                  </p:stCondLst>
                                  <p:childTnLst>
                                    <p:animMotion origin="layout" path="M -3.44141E-6 1.86564E-6 L 0.17871 0.26464 " pathEditMode="relative" rAng="0" ptsTypes="AA">
                                      <p:cBhvr>
                                        <p:cTn id="70" dur="500" fill="hold"/>
                                        <p:tgtEl>
                                          <p:spTgt spid="146"/>
                                        </p:tgtEl>
                                        <p:attrNameLst>
                                          <p:attrName>ppt_x</p:attrName>
                                          <p:attrName>ppt_y</p:attrName>
                                        </p:attrNameLst>
                                      </p:cBhvr>
                                      <p:rCtr x="8935" y="13232"/>
                                    </p:animMotion>
                                  </p:childTnLst>
                                </p:cTn>
                              </p:par>
                              <p:par>
                                <p:cTn id="71" presetID="6" presetClass="emph" presetSubtype="0" decel="100000" fill="hold" grpId="1" nodeType="withEffect">
                                  <p:stCondLst>
                                    <p:cond delay="500"/>
                                  </p:stCondLst>
                                  <p:childTnLst>
                                    <p:animScale>
                                      <p:cBhvr>
                                        <p:cTn id="72" dur="500" fill="hold"/>
                                        <p:tgtEl>
                                          <p:spTgt spid="148"/>
                                        </p:tgtEl>
                                      </p:cBhvr>
                                      <p:by x="0" y="0"/>
                                    </p:animScale>
                                  </p:childTnLst>
                                </p:cTn>
                              </p:par>
                              <p:par>
                                <p:cTn id="73" presetID="42" presetClass="path" presetSubtype="0" decel="100000" fill="hold" grpId="2" nodeType="withEffect">
                                  <p:stCondLst>
                                    <p:cond delay="500"/>
                                  </p:stCondLst>
                                  <p:childTnLst>
                                    <p:animMotion origin="layout" path="M 1.09012E-6 -6.99047E-7 L -0.17514 0.16319 " pathEditMode="relative" rAng="0" ptsTypes="AA">
                                      <p:cBhvr>
                                        <p:cTn id="74" dur="500" fill="hold"/>
                                        <p:tgtEl>
                                          <p:spTgt spid="148"/>
                                        </p:tgtEl>
                                        <p:attrNameLst>
                                          <p:attrName>ppt_x</p:attrName>
                                          <p:attrName>ppt_y</p:attrName>
                                        </p:attrNameLst>
                                      </p:cBhvr>
                                      <p:rCtr x="-8757" y="8148"/>
                                    </p:animMotion>
                                  </p:childTnLst>
                                </p:cTn>
                              </p:par>
                              <p:par>
                                <p:cTn id="75" presetID="6" presetClass="emph" presetSubtype="0" decel="100000" fill="hold" grpId="1" nodeType="withEffect">
                                  <p:stCondLst>
                                    <p:cond delay="600"/>
                                  </p:stCondLst>
                                  <p:childTnLst>
                                    <p:animScale>
                                      <p:cBhvr>
                                        <p:cTn id="76" dur="500" fill="hold"/>
                                        <p:tgtEl>
                                          <p:spTgt spid="149"/>
                                        </p:tgtEl>
                                      </p:cBhvr>
                                      <p:by x="0" y="0"/>
                                    </p:animScale>
                                  </p:childTnLst>
                                </p:cTn>
                              </p:par>
                              <p:par>
                                <p:cTn id="77" presetID="42" presetClass="path" presetSubtype="0" decel="100000" fill="hold" grpId="2" nodeType="withEffect">
                                  <p:stCondLst>
                                    <p:cond delay="600"/>
                                  </p:stCondLst>
                                  <p:childTnLst>
                                    <p:animMotion origin="layout" path="M -4.45494E-6 -6.99047E-7 L -0.235 0.16319 " pathEditMode="relative" rAng="0" ptsTypes="AA">
                                      <p:cBhvr>
                                        <p:cTn id="78" dur="500" fill="hold"/>
                                        <p:tgtEl>
                                          <p:spTgt spid="149"/>
                                        </p:tgtEl>
                                        <p:attrNameLst>
                                          <p:attrName>ppt_x</p:attrName>
                                          <p:attrName>ppt_y</p:attrName>
                                        </p:attrNameLst>
                                      </p:cBhvr>
                                      <p:rCtr x="-11756" y="8148"/>
                                    </p:animMotion>
                                  </p:childTnLst>
                                </p:cTn>
                              </p:par>
                              <p:par>
                                <p:cTn id="79" presetID="6" presetClass="emph" presetSubtype="0" decel="100000" fill="hold" grpId="1" nodeType="withEffect">
                                  <p:stCondLst>
                                    <p:cond delay="700"/>
                                  </p:stCondLst>
                                  <p:childTnLst>
                                    <p:animScale>
                                      <p:cBhvr>
                                        <p:cTn id="80" dur="500" fill="hold"/>
                                        <p:tgtEl>
                                          <p:spTgt spid="150"/>
                                        </p:tgtEl>
                                      </p:cBhvr>
                                      <p:by x="0" y="0"/>
                                    </p:animScale>
                                  </p:childTnLst>
                                </p:cTn>
                              </p:par>
                              <p:par>
                                <p:cTn id="81" presetID="42" presetClass="path" presetSubtype="0" decel="100000" fill="hold" grpId="2" nodeType="withEffect">
                                  <p:stCondLst>
                                    <p:cond delay="700"/>
                                  </p:stCondLst>
                                  <p:childTnLst>
                                    <p:animMotion origin="layout" path="M 0 -6.99047E-7 L 0.30827 0.17158 " pathEditMode="relative" rAng="0" ptsTypes="AA">
                                      <p:cBhvr>
                                        <p:cTn id="82" dur="500" fill="hold"/>
                                        <p:tgtEl>
                                          <p:spTgt spid="150"/>
                                        </p:tgtEl>
                                        <p:attrNameLst>
                                          <p:attrName>ppt_x</p:attrName>
                                          <p:attrName>ppt_y</p:attrName>
                                        </p:attrNameLst>
                                      </p:cBhvr>
                                      <p:rCtr x="15407" y="8579"/>
                                    </p:animMotion>
                                  </p:childTnLst>
                                </p:cTn>
                              </p:par>
                              <p:par>
                                <p:cTn id="83" presetID="6" presetClass="emph" presetSubtype="0" decel="100000" fill="hold" grpId="1" nodeType="withEffect">
                                  <p:stCondLst>
                                    <p:cond delay="800"/>
                                  </p:stCondLst>
                                  <p:childTnLst>
                                    <p:animScale>
                                      <p:cBhvr>
                                        <p:cTn id="84" dur="500" fill="hold"/>
                                        <p:tgtEl>
                                          <p:spTgt spid="151"/>
                                        </p:tgtEl>
                                      </p:cBhvr>
                                      <p:by x="0" y="0"/>
                                    </p:animScale>
                                  </p:childTnLst>
                                </p:cTn>
                              </p:par>
                              <p:par>
                                <p:cTn id="85" presetID="42" presetClass="path" presetSubtype="0" decel="100000" fill="hold" grpId="2" nodeType="withEffect">
                                  <p:stCondLst>
                                    <p:cond delay="800"/>
                                  </p:stCondLst>
                                  <p:childTnLst>
                                    <p:animMotion origin="layout" path="M 2.10365E-6 -6.99047E-7 L 0.2484 0.17158 " pathEditMode="relative" rAng="0" ptsTypes="AA">
                                      <p:cBhvr>
                                        <p:cTn id="86" dur="500" fill="hold"/>
                                        <p:tgtEl>
                                          <p:spTgt spid="151"/>
                                        </p:tgtEl>
                                        <p:attrNameLst>
                                          <p:attrName>ppt_x</p:attrName>
                                          <p:attrName>ppt_y</p:attrName>
                                        </p:attrNameLst>
                                      </p:cBhvr>
                                      <p:rCtr x="12420" y="8579"/>
                                    </p:animMotion>
                                  </p:childTnLst>
                                </p:cTn>
                              </p:par>
                              <p:par>
                                <p:cTn id="87" presetID="6" presetClass="emph" presetSubtype="0" decel="100000" fill="hold" grpId="1" nodeType="withEffect">
                                  <p:stCondLst>
                                    <p:cond delay="900"/>
                                  </p:stCondLst>
                                  <p:childTnLst>
                                    <p:animScale>
                                      <p:cBhvr>
                                        <p:cTn id="88" dur="500" fill="hold"/>
                                        <p:tgtEl>
                                          <p:spTgt spid="152"/>
                                        </p:tgtEl>
                                      </p:cBhvr>
                                      <p:by x="0" y="0"/>
                                    </p:animScale>
                                  </p:childTnLst>
                                </p:cTn>
                              </p:par>
                              <p:par>
                                <p:cTn id="89" presetID="42" presetClass="path" presetSubtype="0" decel="100000" fill="hold" grpId="2" nodeType="withEffect">
                                  <p:stCondLst>
                                    <p:cond delay="900"/>
                                  </p:stCondLst>
                                  <p:childTnLst>
                                    <p:animMotion origin="layout" path="M -3.44141E-6 -6.99047E-7 L 0.17871 0.17158 " pathEditMode="relative" rAng="0" ptsTypes="AA">
                                      <p:cBhvr>
                                        <p:cTn id="90" dur="500" fill="hold"/>
                                        <p:tgtEl>
                                          <p:spTgt spid="152"/>
                                        </p:tgtEl>
                                        <p:attrNameLst>
                                          <p:attrName>ppt_x</p:attrName>
                                          <p:attrName>ppt_y</p:attrName>
                                        </p:attrNameLst>
                                      </p:cBhvr>
                                      <p:rCtr x="8935" y="8579"/>
                                    </p:animMotion>
                                  </p:childTnLst>
                                </p:cTn>
                              </p:par>
                              <p:par>
                                <p:cTn id="91" presetID="6" presetClass="emph" presetSubtype="0" decel="100000" fill="hold" grpId="1" nodeType="withEffect">
                                  <p:stCondLst>
                                    <p:cond delay="1000"/>
                                  </p:stCondLst>
                                  <p:childTnLst>
                                    <p:animScale>
                                      <p:cBhvr>
                                        <p:cTn id="92" dur="500" fill="hold"/>
                                        <p:tgtEl>
                                          <p:spTgt spid="154"/>
                                        </p:tgtEl>
                                      </p:cBhvr>
                                      <p:by x="0" y="0"/>
                                    </p:animScale>
                                  </p:childTnLst>
                                </p:cTn>
                              </p:par>
                              <p:par>
                                <p:cTn id="93" presetID="42" presetClass="path" presetSubtype="0" decel="100000" fill="hold" grpId="2" nodeType="withEffect">
                                  <p:stCondLst>
                                    <p:cond delay="1000"/>
                                  </p:stCondLst>
                                  <p:childTnLst>
                                    <p:animMotion origin="layout" path="M 1.09012E-6 -3.26373E-6 L -0.17514 0.04903 " pathEditMode="relative" rAng="0" ptsTypes="AA">
                                      <p:cBhvr>
                                        <p:cTn id="94" dur="500" fill="hold"/>
                                        <p:tgtEl>
                                          <p:spTgt spid="154"/>
                                        </p:tgtEl>
                                        <p:attrNameLst>
                                          <p:attrName>ppt_x</p:attrName>
                                          <p:attrName>ppt_y</p:attrName>
                                        </p:attrNameLst>
                                      </p:cBhvr>
                                      <p:rCtr x="-8757" y="2451"/>
                                    </p:animMotion>
                                  </p:childTnLst>
                                </p:cTn>
                              </p:par>
                              <p:par>
                                <p:cTn id="95" presetID="6" presetClass="emph" presetSubtype="0" decel="100000" fill="hold" grpId="1" nodeType="withEffect">
                                  <p:stCondLst>
                                    <p:cond delay="1100"/>
                                  </p:stCondLst>
                                  <p:childTnLst>
                                    <p:animScale>
                                      <p:cBhvr>
                                        <p:cTn id="96" dur="500" fill="hold"/>
                                        <p:tgtEl>
                                          <p:spTgt spid="155"/>
                                        </p:tgtEl>
                                      </p:cBhvr>
                                      <p:by x="0" y="0"/>
                                    </p:animScale>
                                  </p:childTnLst>
                                </p:cTn>
                              </p:par>
                              <p:par>
                                <p:cTn id="97" presetID="42" presetClass="path" presetSubtype="0" decel="100000" fill="hold" grpId="2" nodeType="withEffect">
                                  <p:stCondLst>
                                    <p:cond delay="1100"/>
                                  </p:stCondLst>
                                  <p:childTnLst>
                                    <p:animMotion origin="layout" path="M -4.45494E-6 -3.26373E-6 L -0.235 0.0547 " pathEditMode="relative" rAng="0" ptsTypes="AA">
                                      <p:cBhvr>
                                        <p:cTn id="98" dur="500" fill="hold"/>
                                        <p:tgtEl>
                                          <p:spTgt spid="155"/>
                                        </p:tgtEl>
                                        <p:attrNameLst>
                                          <p:attrName>ppt_x</p:attrName>
                                          <p:attrName>ppt_y</p:attrName>
                                        </p:attrNameLst>
                                      </p:cBhvr>
                                      <p:rCtr x="-11756" y="2724"/>
                                    </p:animMotion>
                                  </p:childTnLst>
                                </p:cTn>
                              </p:par>
                              <p:par>
                                <p:cTn id="99" presetID="6" presetClass="emph" presetSubtype="0" decel="100000" fill="hold" grpId="1" nodeType="withEffect">
                                  <p:stCondLst>
                                    <p:cond delay="1200"/>
                                  </p:stCondLst>
                                  <p:childTnLst>
                                    <p:animScale>
                                      <p:cBhvr>
                                        <p:cTn id="100" dur="500" fill="hold"/>
                                        <p:tgtEl>
                                          <p:spTgt spid="156"/>
                                        </p:tgtEl>
                                      </p:cBhvr>
                                      <p:by x="0" y="0"/>
                                    </p:animScale>
                                  </p:childTnLst>
                                </p:cTn>
                              </p:par>
                              <p:par>
                                <p:cTn id="101" presetID="42" presetClass="path" presetSubtype="0" decel="100000" fill="hold" grpId="2" nodeType="withEffect">
                                  <p:stCondLst>
                                    <p:cond delay="1200"/>
                                  </p:stCondLst>
                                  <p:childTnLst>
                                    <p:animMotion origin="layout" path="M 0 -3.26373E-6 L -0.30202 0.06423 " pathEditMode="relative" rAng="0" ptsTypes="AA">
                                      <p:cBhvr>
                                        <p:cTn id="102" dur="500" fill="hold"/>
                                        <p:tgtEl>
                                          <p:spTgt spid="156"/>
                                        </p:tgtEl>
                                        <p:attrNameLst>
                                          <p:attrName>ppt_x</p:attrName>
                                          <p:attrName>ppt_y</p:attrName>
                                        </p:attrNameLst>
                                      </p:cBhvr>
                                      <p:rCtr x="-15101" y="3200"/>
                                    </p:animMotion>
                                  </p:childTnLst>
                                </p:cTn>
                              </p:par>
                              <p:par>
                                <p:cTn id="103" presetID="6" presetClass="emph" presetSubtype="0" decel="100000" fill="hold" grpId="1" nodeType="withEffect">
                                  <p:stCondLst>
                                    <p:cond delay="1300"/>
                                  </p:stCondLst>
                                  <p:childTnLst>
                                    <p:animScale>
                                      <p:cBhvr>
                                        <p:cTn id="104" dur="500" fill="hold"/>
                                        <p:tgtEl>
                                          <p:spTgt spid="157"/>
                                        </p:tgtEl>
                                      </p:cBhvr>
                                      <p:by x="0" y="0"/>
                                    </p:animScale>
                                  </p:childTnLst>
                                </p:cTn>
                              </p:par>
                              <p:par>
                                <p:cTn id="105" presetID="42" presetClass="path" presetSubtype="0" decel="100000" fill="hold" grpId="2" nodeType="withEffect">
                                  <p:stCondLst>
                                    <p:cond delay="1300"/>
                                  </p:stCondLst>
                                  <p:childTnLst>
                                    <p:animMotion origin="layout" path="M 2.10365E-6 -3.26373E-6 L 0.24355 0.06423 " pathEditMode="relative" rAng="0" ptsTypes="AA">
                                      <p:cBhvr>
                                        <p:cTn id="106" dur="500" fill="hold"/>
                                        <p:tgtEl>
                                          <p:spTgt spid="157"/>
                                        </p:tgtEl>
                                        <p:attrNameLst>
                                          <p:attrName>ppt_x</p:attrName>
                                          <p:attrName>ppt_y</p:attrName>
                                        </p:attrNameLst>
                                      </p:cBhvr>
                                      <p:rCtr x="12178" y="3200"/>
                                    </p:animMotion>
                                  </p:childTnLst>
                                </p:cTn>
                              </p:par>
                              <p:par>
                                <p:cTn id="107" presetID="6" presetClass="emph" presetSubtype="0" decel="100000" fill="hold" grpId="1" nodeType="withEffect">
                                  <p:stCondLst>
                                    <p:cond delay="1400"/>
                                  </p:stCondLst>
                                  <p:childTnLst>
                                    <p:animScale>
                                      <p:cBhvr>
                                        <p:cTn id="108" dur="500" fill="hold"/>
                                        <p:tgtEl>
                                          <p:spTgt spid="158"/>
                                        </p:tgtEl>
                                      </p:cBhvr>
                                      <p:by x="0" y="0"/>
                                    </p:animScale>
                                  </p:childTnLst>
                                </p:cTn>
                              </p:par>
                              <p:par>
                                <p:cTn id="109" presetID="42" presetClass="path" presetSubtype="0" decel="100000" fill="hold" grpId="2" nodeType="withEffect">
                                  <p:stCondLst>
                                    <p:cond delay="1400"/>
                                  </p:stCondLst>
                                  <p:childTnLst>
                                    <p:animMotion origin="layout" path="M -3.44141E-6 -3.26373E-6 L 0.17871 0.04857 " pathEditMode="relative" rAng="0" ptsTypes="AA">
                                      <p:cBhvr>
                                        <p:cTn id="110" dur="500" fill="hold"/>
                                        <p:tgtEl>
                                          <p:spTgt spid="158"/>
                                        </p:tgtEl>
                                        <p:attrNameLst>
                                          <p:attrName>ppt_x</p:attrName>
                                          <p:attrName>ppt_y</p:attrName>
                                        </p:attrNameLst>
                                      </p:cBhvr>
                                      <p:rCtr x="8935" y="242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2" nodeType="clickEffect">
                                  <p:stCondLst>
                                    <p:cond delay="0"/>
                                  </p:stCondLst>
                                  <p:childTnLst>
                                    <p:set>
                                      <p:cBhvr>
                                        <p:cTn id="114" dur="1" fill="hold">
                                          <p:stCondLst>
                                            <p:cond delay="499"/>
                                          </p:stCondLst>
                                        </p:cTn>
                                        <p:tgtEl>
                                          <p:spTgt spid="13"/>
                                        </p:tgtEl>
                                        <p:attrNameLst>
                                          <p:attrName>style.visibility</p:attrName>
                                        </p:attrNameLst>
                                      </p:cBhvr>
                                      <p:to>
                                        <p:strVal val="visible"/>
                                      </p:to>
                                    </p:set>
                                  </p:childTnLst>
                                </p:cTn>
                              </p:par>
                              <p:par>
                                <p:cTn id="115" presetID="6" presetClass="emph" presetSubtype="0" accel="100000" autoRev="1" fill="hold" grpId="0" nodeType="withEffect">
                                  <p:stCondLst>
                                    <p:cond delay="0"/>
                                  </p:stCondLst>
                                  <p:childTnLst>
                                    <p:animScale>
                                      <p:cBhvr>
                                        <p:cTn id="116" dur="500" fill="hold"/>
                                        <p:tgtEl>
                                          <p:spTgt spid="13"/>
                                        </p:tgtEl>
                                      </p:cBhvr>
                                      <p:by x="0" y="0"/>
                                    </p:animScale>
                                  </p:childTnLst>
                                </p:cTn>
                              </p:par>
                              <p:par>
                                <p:cTn id="117" presetID="42" presetClass="path" presetSubtype="0" accel="100000" decel="50000" autoRev="1" fill="hold" grpId="1" nodeType="withEffect">
                                  <p:stCondLst>
                                    <p:cond delay="0"/>
                                  </p:stCondLst>
                                  <p:childTnLst>
                                    <p:animMotion origin="layout" path="M 0 -3.84476E-6 L -0.16748 -0.22968 " pathEditMode="relative" rAng="0" ptsTypes="AA">
                                      <p:cBhvr>
                                        <p:cTn id="118" dur="500" fill="hold"/>
                                        <p:tgtEl>
                                          <p:spTgt spid="13"/>
                                        </p:tgtEl>
                                        <p:attrNameLst>
                                          <p:attrName>ppt_x</p:attrName>
                                          <p:attrName>ppt_y</p:attrName>
                                        </p:attrNameLst>
                                      </p:cBhvr>
                                      <p:rCtr x="-8374" y="-11484"/>
                                    </p:animMotion>
                                  </p:childTnLst>
                                </p:cTn>
                              </p:par>
                              <p:par>
                                <p:cTn id="119" presetID="10" presetClass="entr" presetSubtype="0" fill="hold" nodeType="withEffect">
                                  <p:stCondLst>
                                    <p:cond delay="700"/>
                                  </p:stCondLst>
                                  <p:childTnLst>
                                    <p:set>
                                      <p:cBhvr>
                                        <p:cTn id="120" dur="1" fill="hold">
                                          <p:stCondLst>
                                            <p:cond delay="0"/>
                                          </p:stCondLst>
                                        </p:cTn>
                                        <p:tgtEl>
                                          <p:spTgt spid="16"/>
                                        </p:tgtEl>
                                        <p:attrNameLst>
                                          <p:attrName>style.visibility</p:attrName>
                                        </p:attrNameLst>
                                      </p:cBhvr>
                                      <p:to>
                                        <p:strVal val="visible"/>
                                      </p:to>
                                    </p:set>
                                    <p:animEffect transition="in" filter="fade">
                                      <p:cBhvr>
                                        <p:cTn id="1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2" grpId="1" animBg="1"/>
      <p:bldP spid="142" grpId="2" animBg="1"/>
      <p:bldP spid="143" grpId="0" animBg="1"/>
      <p:bldP spid="143" grpId="1" animBg="1"/>
      <p:bldP spid="143" grpId="2" animBg="1"/>
      <p:bldP spid="144" grpId="0" animBg="1"/>
      <p:bldP spid="144" grpId="1" animBg="1"/>
      <p:bldP spid="144" grpId="2" animBg="1"/>
      <p:bldP spid="145" grpId="0" animBg="1"/>
      <p:bldP spid="145" grpId="1" animBg="1"/>
      <p:bldP spid="145" grpId="2" animBg="1"/>
      <p:bldP spid="146" grpId="0" animBg="1"/>
      <p:bldP spid="146" grpId="1" animBg="1"/>
      <p:bldP spid="146" grpId="2" animBg="1"/>
      <p:bldP spid="148" grpId="0" animBg="1"/>
      <p:bldP spid="148" grpId="1" animBg="1"/>
      <p:bldP spid="148" grpId="2" animBg="1"/>
      <p:bldP spid="149" grpId="0" animBg="1"/>
      <p:bldP spid="149" grpId="1" animBg="1"/>
      <p:bldP spid="149" grpId="2" animBg="1"/>
      <p:bldP spid="150" grpId="0" animBg="1"/>
      <p:bldP spid="150" grpId="1" animBg="1"/>
      <p:bldP spid="150" grpId="2" animBg="1"/>
      <p:bldP spid="151" grpId="0" animBg="1"/>
      <p:bldP spid="151" grpId="1" animBg="1"/>
      <p:bldP spid="151" grpId="2" animBg="1"/>
      <p:bldP spid="152" grpId="0" animBg="1"/>
      <p:bldP spid="152" grpId="1" animBg="1"/>
      <p:bldP spid="152" grpId="2" animBg="1"/>
      <p:bldP spid="154" grpId="0" animBg="1"/>
      <p:bldP spid="154" grpId="1" animBg="1"/>
      <p:bldP spid="154" grpId="2" animBg="1"/>
      <p:bldP spid="155" grpId="0" animBg="1"/>
      <p:bldP spid="155" grpId="1" animBg="1"/>
      <p:bldP spid="155" grpId="2" animBg="1"/>
      <p:bldP spid="156" grpId="0" animBg="1"/>
      <p:bldP spid="156" grpId="1" animBg="1"/>
      <p:bldP spid="156" grpId="2" animBg="1"/>
      <p:bldP spid="157" grpId="0" animBg="1"/>
      <p:bldP spid="157" grpId="1" animBg="1"/>
      <p:bldP spid="157" grpId="2" animBg="1"/>
      <p:bldP spid="158" grpId="0" animBg="1"/>
      <p:bldP spid="158" grpId="1" animBg="1"/>
      <p:bldP spid="158" grpId="2" animBg="1"/>
      <p:bldP spid="13" grpId="0" animBg="1"/>
      <p:bldP spid="13" grpId="1" animBg="1"/>
      <p:bldP spid="13"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274702" y="2364805"/>
            <a:ext cx="7405803" cy="3170099"/>
          </a:xfrm>
          <a:prstGeom prst="rect">
            <a:avLst/>
          </a:prstGeom>
          <a:noFill/>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03">
              <a:lnSpc>
                <a:spcPct val="100000"/>
              </a:lnSpc>
              <a:spcBef>
                <a:spcPts val="0"/>
              </a:spcBef>
              <a:spcAft>
                <a:spcPts val="1200"/>
              </a:spcAft>
              <a:buClr>
                <a:srgbClr val="FFFFFF"/>
              </a:buClr>
              <a:buFont typeface="Wingdings" panose="05000000000000000000" pitchFamily="2" charset="2"/>
              <a:buNone/>
            </a:pP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Streamlined provisioning of Apache </a:t>
            </a:r>
            <a:r>
              <a:rPr lang="en-US" sz="2400" dirty="0" err="1">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Mesos</a:t>
            </a: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 Clusters</a:t>
            </a:r>
          </a:p>
          <a:p>
            <a:pPr marL="0" indent="0" defTabSz="932503">
              <a:lnSpc>
                <a:spcPct val="100000"/>
              </a:lnSpc>
              <a:spcBef>
                <a:spcPts val="0"/>
              </a:spcBef>
              <a:spcAft>
                <a:spcPts val="1200"/>
              </a:spcAft>
              <a:buClr>
                <a:srgbClr val="FFFFFF"/>
              </a:buClr>
              <a:buFont typeface="Wingdings" panose="05000000000000000000" pitchFamily="2" charset="2"/>
              <a:buNone/>
            </a:pP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Layered support of Swarm, Marathon, and </a:t>
            </a:r>
            <a:r>
              <a:rPr lang="en-US" sz="2400" dirty="0" err="1">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Chronos</a:t>
            </a:r>
            <a:endPar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pPr marL="0" indent="0" defTabSz="932503">
              <a:lnSpc>
                <a:spcPct val="100000"/>
              </a:lnSpc>
              <a:spcBef>
                <a:spcPts val="0"/>
              </a:spcBef>
              <a:spcAft>
                <a:spcPts val="1200"/>
              </a:spcAft>
              <a:buClr>
                <a:srgbClr val="FFFFFF"/>
              </a:buClr>
              <a:buFont typeface="Wingdings" panose="05000000000000000000" pitchFamily="2" charset="2"/>
              <a:buNone/>
            </a:pP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Docker tooling and API support</a:t>
            </a:r>
          </a:p>
          <a:p>
            <a:pPr marL="0" indent="0" defTabSz="932503">
              <a:lnSpc>
                <a:spcPct val="100000"/>
              </a:lnSpc>
              <a:spcBef>
                <a:spcPts val="0"/>
              </a:spcBef>
              <a:spcAft>
                <a:spcPts val="1200"/>
              </a:spcAft>
              <a:buClr>
                <a:srgbClr val="FFFFFF"/>
              </a:buClr>
              <a:buFont typeface="Wingdings" panose="05000000000000000000" pitchFamily="2" charset="2"/>
              <a:buNone/>
            </a:pP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Integrated app management and scaling</a:t>
            </a:r>
          </a:p>
          <a:p>
            <a:pPr marL="0" indent="0" defTabSz="932503">
              <a:lnSpc>
                <a:spcPct val="100000"/>
              </a:lnSpc>
              <a:spcBef>
                <a:spcPts val="0"/>
              </a:spcBef>
              <a:spcAft>
                <a:spcPts val="1200"/>
              </a:spcAft>
              <a:buClr>
                <a:srgbClr val="FFFFFF"/>
              </a:buClr>
              <a:buFont typeface="Wingdings" panose="05000000000000000000" pitchFamily="2" charset="2"/>
              <a:buNone/>
            </a:pP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Linux and Windows Server containers</a:t>
            </a:r>
          </a:p>
          <a:p>
            <a:pPr marL="0" indent="0" defTabSz="932503">
              <a:lnSpc>
                <a:spcPct val="100000"/>
              </a:lnSpc>
              <a:spcBef>
                <a:spcPts val="0"/>
              </a:spcBef>
              <a:spcAft>
                <a:spcPts val="1200"/>
              </a:spcAft>
              <a:buClr>
                <a:srgbClr val="FFFFFF"/>
              </a:buClr>
              <a:buFont typeface="Wingdings" panose="05000000000000000000" pitchFamily="2" charset="2"/>
              <a:buNone/>
            </a:pPr>
            <a:r>
              <a:rPr lang="en-US" sz="24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Public and private cloud</a:t>
            </a:r>
          </a:p>
        </p:txBody>
      </p:sp>
      <p:sp>
        <p:nvSpPr>
          <p:cNvPr id="5" name="Title 1"/>
          <p:cNvSpPr txBox="1">
            <a:spLocks/>
          </p:cNvSpPr>
          <p:nvPr/>
        </p:nvSpPr>
        <p:spPr>
          <a:xfrm>
            <a:off x="274702" y="1348822"/>
            <a:ext cx="6675437" cy="16414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Bef>
                <a:spcPts val="1200"/>
              </a:spcBef>
            </a:pPr>
            <a:r>
              <a:rPr dirty="0">
                <a:gradFill>
                  <a:gsLst>
                    <a:gs pos="1250">
                      <a:srgbClr val="FFFFFF"/>
                    </a:gs>
                    <a:gs pos="100000">
                      <a:srgbClr val="FFFFFF"/>
                    </a:gs>
                  </a:gsLst>
                  <a:lin ang="5400000" scaled="0"/>
                </a:gradFill>
              </a:rPr>
              <a:t>Azure Container Service</a:t>
            </a:r>
          </a:p>
        </p:txBody>
      </p:sp>
      <p:grpSp>
        <p:nvGrpSpPr>
          <p:cNvPr id="2" name="Group 1"/>
          <p:cNvGrpSpPr/>
          <p:nvPr/>
        </p:nvGrpSpPr>
        <p:grpSpPr>
          <a:xfrm>
            <a:off x="7589838" y="2218005"/>
            <a:ext cx="4572000" cy="2558515"/>
            <a:chOff x="6898665" y="1895475"/>
            <a:chExt cx="5338865" cy="2987657"/>
          </a:xfrm>
        </p:grpSpPr>
        <p:sp>
          <p:nvSpPr>
            <p:cNvPr id="108" name="Freeform 107"/>
            <p:cNvSpPr>
              <a:spLocks/>
            </p:cNvSpPr>
            <p:nvPr/>
          </p:nvSpPr>
          <p:spPr bwMode="auto">
            <a:xfrm>
              <a:off x="6898665" y="1895475"/>
              <a:ext cx="5338865" cy="29876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16" name="Oval 115"/>
            <p:cNvSpPr/>
            <p:nvPr/>
          </p:nvSpPr>
          <p:spPr bwMode="auto">
            <a:xfrm>
              <a:off x="10722875" y="4010792"/>
              <a:ext cx="388381" cy="374459"/>
            </a:xfrm>
            <a:prstGeom prst="ellipse">
              <a:avLst/>
            </a:prstGeom>
            <a:solidFill>
              <a:srgbClr val="0748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a:off x="10225612" y="4010793"/>
              <a:ext cx="388381" cy="374459"/>
            </a:xfrm>
            <a:prstGeom prst="ellipse">
              <a:avLst/>
            </a:prstGeom>
            <a:solidFill>
              <a:srgbClr val="0748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p:cNvSpPr/>
            <p:nvPr/>
          </p:nvSpPr>
          <p:spPr bwMode="auto">
            <a:xfrm>
              <a:off x="9728349" y="4014549"/>
              <a:ext cx="388381" cy="374459"/>
            </a:xfrm>
            <a:prstGeom prst="ellipse">
              <a:avLst/>
            </a:prstGeom>
            <a:solidFill>
              <a:srgbClr val="0748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p:cNvSpPr/>
            <p:nvPr/>
          </p:nvSpPr>
          <p:spPr bwMode="auto">
            <a:xfrm>
              <a:off x="9231086" y="4010794"/>
              <a:ext cx="388381" cy="374459"/>
            </a:xfrm>
            <a:prstGeom prst="ellipse">
              <a:avLst/>
            </a:prstGeom>
            <a:solidFill>
              <a:srgbClr val="0748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p:cNvSpPr/>
            <p:nvPr/>
          </p:nvSpPr>
          <p:spPr bwMode="auto">
            <a:xfrm>
              <a:off x="8735928" y="4010795"/>
              <a:ext cx="388381" cy="374459"/>
            </a:xfrm>
            <a:prstGeom prst="ellipse">
              <a:avLst/>
            </a:prstGeom>
            <a:solidFill>
              <a:srgbClr val="0748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Oval 87"/>
            <p:cNvSpPr/>
            <p:nvPr/>
          </p:nvSpPr>
          <p:spPr bwMode="auto">
            <a:xfrm>
              <a:off x="8240770" y="4010795"/>
              <a:ext cx="388381" cy="374459"/>
            </a:xfrm>
            <a:prstGeom prst="ellipse">
              <a:avLst/>
            </a:prstGeom>
            <a:solidFill>
              <a:srgbClr val="0748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770" y="2686050"/>
              <a:ext cx="2884965" cy="888713"/>
            </a:xfrm>
            <a:prstGeom prst="rect">
              <a:avLst/>
            </a:prstGeom>
          </p:spPr>
        </p:pic>
        <p:pic>
          <p:nvPicPr>
            <p:cNvPr id="83" name="Picture 82"/>
            <p:cNvPicPr>
              <a:picLocks noChangeAspect="1"/>
            </p:cNvPicPr>
            <p:nvPr/>
          </p:nvPicPr>
          <p:blipFill>
            <a:blip r:embed="rId3"/>
            <a:stretch>
              <a:fillRect/>
            </a:stretch>
          </p:blipFill>
          <p:spPr>
            <a:xfrm>
              <a:off x="8292141" y="4073919"/>
              <a:ext cx="285641" cy="248212"/>
            </a:xfrm>
            <a:prstGeom prst="rect">
              <a:avLst/>
            </a:prstGeom>
          </p:spPr>
        </p:pic>
        <p:pic>
          <p:nvPicPr>
            <p:cNvPr id="102" name="Picture 101"/>
            <p:cNvPicPr>
              <a:picLocks noChangeAspect="1"/>
            </p:cNvPicPr>
            <p:nvPr/>
          </p:nvPicPr>
          <p:blipFill>
            <a:blip r:embed="rId3"/>
            <a:stretch>
              <a:fillRect/>
            </a:stretch>
          </p:blipFill>
          <p:spPr>
            <a:xfrm>
              <a:off x="8787299" y="4073919"/>
              <a:ext cx="285641" cy="248212"/>
            </a:xfrm>
            <a:prstGeom prst="rect">
              <a:avLst/>
            </a:prstGeom>
          </p:spPr>
        </p:pic>
        <p:pic>
          <p:nvPicPr>
            <p:cNvPr id="103" name="Picture 102"/>
            <p:cNvPicPr>
              <a:picLocks noChangeAspect="1"/>
            </p:cNvPicPr>
            <p:nvPr/>
          </p:nvPicPr>
          <p:blipFill>
            <a:blip r:embed="rId3"/>
            <a:stretch>
              <a:fillRect/>
            </a:stretch>
          </p:blipFill>
          <p:spPr>
            <a:xfrm>
              <a:off x="9282457" y="4073919"/>
              <a:ext cx="285641" cy="248212"/>
            </a:xfrm>
            <a:prstGeom prst="rect">
              <a:avLst/>
            </a:prstGeom>
          </p:spPr>
        </p:pic>
        <p:pic>
          <p:nvPicPr>
            <p:cNvPr id="104" name="Picture 103"/>
            <p:cNvPicPr>
              <a:picLocks noChangeAspect="1"/>
            </p:cNvPicPr>
            <p:nvPr/>
          </p:nvPicPr>
          <p:blipFill>
            <a:blip r:embed="rId3"/>
            <a:stretch>
              <a:fillRect/>
            </a:stretch>
          </p:blipFill>
          <p:spPr>
            <a:xfrm>
              <a:off x="10774246" y="4073919"/>
              <a:ext cx="285641" cy="248212"/>
            </a:xfrm>
            <a:prstGeom prst="rect">
              <a:avLst/>
            </a:prstGeom>
          </p:spPr>
        </p:pic>
        <p:pic>
          <p:nvPicPr>
            <p:cNvPr id="105" name="Picture 104"/>
            <p:cNvPicPr>
              <a:picLocks noChangeAspect="1"/>
            </p:cNvPicPr>
            <p:nvPr/>
          </p:nvPicPr>
          <p:blipFill>
            <a:blip r:embed="rId3"/>
            <a:stretch>
              <a:fillRect/>
            </a:stretch>
          </p:blipFill>
          <p:spPr>
            <a:xfrm>
              <a:off x="9779720" y="4073919"/>
              <a:ext cx="285641" cy="248212"/>
            </a:xfrm>
            <a:prstGeom prst="rect">
              <a:avLst/>
            </a:prstGeom>
          </p:spPr>
        </p:pic>
        <p:pic>
          <p:nvPicPr>
            <p:cNvPr id="106" name="Picture 105"/>
            <p:cNvPicPr>
              <a:picLocks noChangeAspect="1"/>
            </p:cNvPicPr>
            <p:nvPr/>
          </p:nvPicPr>
          <p:blipFill>
            <a:blip r:embed="rId3"/>
            <a:stretch>
              <a:fillRect/>
            </a:stretch>
          </p:blipFill>
          <p:spPr>
            <a:xfrm>
              <a:off x="10276983" y="4073919"/>
              <a:ext cx="285641" cy="248212"/>
            </a:xfrm>
            <a:prstGeom prst="rect">
              <a:avLst/>
            </a:prstGeom>
          </p:spPr>
        </p:pic>
        <p:cxnSp>
          <p:nvCxnSpPr>
            <p:cNvPr id="92" name="Straight Connector 91"/>
            <p:cNvCxnSpPr>
              <a:stCxn id="88" idx="0"/>
            </p:cNvCxnSpPr>
            <p:nvPr/>
          </p:nvCxnSpPr>
          <p:spPr>
            <a:xfrm flipH="1" flipV="1">
              <a:off x="8434960" y="3634133"/>
              <a:ext cx="1" cy="376662"/>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8928012" y="3634133"/>
              <a:ext cx="1" cy="376662"/>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9421063" y="3634133"/>
              <a:ext cx="1" cy="376662"/>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14113" y="3637887"/>
              <a:ext cx="1" cy="376662"/>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10407162" y="3634133"/>
              <a:ext cx="1" cy="376662"/>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900210" y="3634133"/>
              <a:ext cx="1" cy="376662"/>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8426533" y="3634133"/>
              <a:ext cx="2473677" cy="0"/>
            </a:xfrm>
            <a:prstGeom prst="line">
              <a:avLst/>
            </a:prstGeom>
            <a:ln w="28575">
              <a:solidFill>
                <a:srgbClr val="074863"/>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8058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Where containers </a:t>
            </a:r>
            <a:br>
              <a:rPr lang="en-US" sz="4800" dirty="0"/>
            </a:br>
            <a:r>
              <a:rPr lang="en-US" sz="4800" dirty="0"/>
              <a:t>are going</a:t>
            </a:r>
            <a:br>
              <a:rPr lang="en-US" sz="4800" dirty="0"/>
            </a:br>
            <a:r>
              <a:rPr lang="en-US" sz="2800" spc="0" dirty="0" err="1">
                <a:gradFill>
                  <a:gsLst>
                    <a:gs pos="7965">
                      <a:srgbClr val="0078D7"/>
                    </a:gs>
                    <a:gs pos="34000">
                      <a:srgbClr val="0078D7"/>
                    </a:gs>
                  </a:gsLst>
                  <a:lin ang="5400000" scaled="1"/>
                </a:gradFill>
                <a:cs typeface="Segoe UI Semilight" panose="020B0402040204020203" pitchFamily="34" charset="0"/>
              </a:rPr>
              <a:t>Microservices</a:t>
            </a:r>
            <a:endParaRPr lang="en-US" sz="2800" dirty="0"/>
          </a:p>
        </p:txBody>
      </p:sp>
      <p:sp>
        <p:nvSpPr>
          <p:cNvPr id="50" name="Text Placeholder 1"/>
          <p:cNvSpPr txBox="1">
            <a:spLocks/>
          </p:cNvSpPr>
          <p:nvPr/>
        </p:nvSpPr>
        <p:spPr>
          <a:xfrm>
            <a:off x="290827" y="2412186"/>
            <a:ext cx="5927411" cy="1645691"/>
          </a:xfrm>
          <a:prstGeom prst="rect">
            <a:avLst/>
          </a:prstGeom>
        </p:spPr>
        <p:txBody>
          <a:bodyPr lIns="146304" tIns="91440" rIns="146304" bIns="91440"/>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Clr>
                <a:srgbClr val="404040"/>
              </a:buClr>
              <a:buFont typeface="Wingdings" panose="05000000000000000000" pitchFamily="2" charset="2"/>
              <a:buNone/>
              <a:defRPr/>
            </a:pPr>
            <a:r>
              <a:rPr lang="en-US" sz="2000" dirty="0">
                <a:gradFill>
                  <a:gsLst>
                    <a:gs pos="76106">
                      <a:srgbClr val="505050"/>
                    </a:gs>
                    <a:gs pos="34000">
                      <a:srgbClr val="505050"/>
                    </a:gs>
                  </a:gsLst>
                  <a:lin ang="5400000" scaled="1"/>
                </a:gradFill>
                <a:latin typeface="Segoe UI"/>
                <a:cs typeface="Segoe UI Semilight" panose="020B0402040204020203" pitchFamily="34" charset="0"/>
              </a:rPr>
              <a:t>Small composed parts</a:t>
            </a:r>
          </a:p>
          <a:p>
            <a:pPr marL="0" indent="0">
              <a:spcBef>
                <a:spcPts val="1200"/>
              </a:spcBef>
              <a:buClr>
                <a:srgbClr val="404040"/>
              </a:buClr>
              <a:buFont typeface="Wingdings" panose="05000000000000000000" pitchFamily="2" charset="2"/>
              <a:buNone/>
              <a:defRPr/>
            </a:pPr>
            <a:r>
              <a:rPr lang="en-US" sz="2000" dirty="0">
                <a:gradFill>
                  <a:gsLst>
                    <a:gs pos="76106">
                      <a:srgbClr val="505050"/>
                    </a:gs>
                    <a:gs pos="34000">
                      <a:srgbClr val="505050"/>
                    </a:gs>
                  </a:gsLst>
                  <a:lin ang="5400000" scaled="1"/>
                </a:gradFill>
                <a:latin typeface="Segoe UI"/>
                <a:cs typeface="Segoe UI Semilight" panose="020B0402040204020203" pitchFamily="34" charset="0"/>
              </a:rPr>
              <a:t>Easy development</a:t>
            </a:r>
          </a:p>
          <a:p>
            <a:pPr marL="0" indent="0">
              <a:spcBef>
                <a:spcPts val="1200"/>
              </a:spcBef>
              <a:buClr>
                <a:srgbClr val="404040"/>
              </a:buClr>
              <a:buFont typeface="Wingdings" panose="05000000000000000000" pitchFamily="2" charset="2"/>
              <a:buNone/>
              <a:defRPr/>
            </a:pPr>
            <a:r>
              <a:rPr lang="en-US" sz="2000" dirty="0">
                <a:gradFill>
                  <a:gsLst>
                    <a:gs pos="76106">
                      <a:srgbClr val="505050"/>
                    </a:gs>
                    <a:gs pos="34000">
                      <a:srgbClr val="505050"/>
                    </a:gs>
                  </a:gsLst>
                  <a:lin ang="5400000" scaled="1"/>
                </a:gradFill>
                <a:latin typeface="Segoe UI"/>
                <a:cs typeface="Segoe UI Semilight" panose="020B0402040204020203" pitchFamily="34" charset="0"/>
              </a:rPr>
              <a:t>Easy scale-out</a:t>
            </a:r>
          </a:p>
          <a:p>
            <a:pPr marL="0" indent="0">
              <a:spcBef>
                <a:spcPts val="1200"/>
              </a:spcBef>
              <a:buClr>
                <a:srgbClr val="404040"/>
              </a:buClr>
              <a:buFont typeface="Wingdings" panose="05000000000000000000" pitchFamily="2" charset="2"/>
              <a:buNone/>
              <a:defRPr/>
            </a:pPr>
            <a:r>
              <a:rPr lang="en-US" sz="2000" dirty="0">
                <a:gradFill>
                  <a:gsLst>
                    <a:gs pos="76106">
                      <a:srgbClr val="505050"/>
                    </a:gs>
                    <a:gs pos="34000">
                      <a:srgbClr val="505050"/>
                    </a:gs>
                  </a:gsLst>
                  <a:lin ang="5400000" scaled="1"/>
                </a:gradFill>
                <a:latin typeface="Segoe UI"/>
                <a:cs typeface="Segoe UI Semilight" panose="020B0402040204020203" pitchFamily="34" charset="0"/>
              </a:rPr>
              <a:t>Easy update</a:t>
            </a:r>
          </a:p>
        </p:txBody>
      </p:sp>
      <p:sp>
        <p:nvSpPr>
          <p:cNvPr id="85" name="Rectangle 84"/>
          <p:cNvSpPr/>
          <p:nvPr/>
        </p:nvSpPr>
        <p:spPr>
          <a:xfrm>
            <a:off x="290827" y="4805923"/>
            <a:ext cx="5294292" cy="421822"/>
          </a:xfrm>
          <a:prstGeom prst="rect">
            <a:avLst/>
          </a:prstGeom>
        </p:spPr>
        <p:txBody>
          <a:bodyPr lIns="146304" tIns="91440" rIns="146304" bIns="91440"/>
          <a:lstStyle/>
          <a:p>
            <a:pPr>
              <a:lnSpc>
                <a:spcPct val="90000"/>
              </a:lnSpc>
              <a:spcBef>
                <a:spcPts val="1200"/>
              </a:spcBef>
              <a:buClr>
                <a:srgbClr val="404040"/>
              </a:buClr>
              <a:buSzPct val="90000"/>
              <a:buFont typeface="Wingdings" panose="05000000000000000000" pitchFamily="2" charset="2"/>
              <a:buNone/>
            </a:pPr>
            <a:r>
              <a:rPr lang="en-US" sz="2000" dirty="0">
                <a:gradFill>
                  <a:gsLst>
                    <a:gs pos="76106">
                      <a:srgbClr val="505050"/>
                    </a:gs>
                    <a:gs pos="34000">
                      <a:srgbClr val="505050"/>
                    </a:gs>
                  </a:gsLst>
                  <a:lin ang="5400000" scaled="1"/>
                </a:gradFill>
                <a:latin typeface="Segoe UI"/>
                <a:cs typeface="Segoe UI Semilight" panose="020B0402040204020203" pitchFamily="34" charset="0"/>
              </a:rPr>
              <a:t>Service fabric</a:t>
            </a:r>
          </a:p>
        </p:txBody>
      </p:sp>
      <p:grpSp>
        <p:nvGrpSpPr>
          <p:cNvPr id="8" name="Group 7"/>
          <p:cNvGrpSpPr/>
          <p:nvPr/>
        </p:nvGrpSpPr>
        <p:grpSpPr>
          <a:xfrm>
            <a:off x="280854" y="5238271"/>
            <a:ext cx="5480184" cy="1455918"/>
            <a:chOff x="280854" y="4976293"/>
            <a:chExt cx="6394584" cy="1698846"/>
          </a:xfrm>
        </p:grpSpPr>
        <p:sp>
          <p:nvSpPr>
            <p:cNvPr id="6" name="Rectangle 5"/>
            <p:cNvSpPr/>
            <p:nvPr/>
          </p:nvSpPr>
          <p:spPr bwMode="auto">
            <a:xfrm>
              <a:off x="290827" y="4976293"/>
              <a:ext cx="6384611" cy="53262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Picture 87"/>
            <p:cNvPicPr>
              <a:picLocks noChangeAspect="1"/>
            </p:cNvPicPr>
            <p:nvPr/>
          </p:nvPicPr>
          <p:blipFill>
            <a:blip r:embed="rId2">
              <a:grayscl/>
            </a:blip>
            <a:stretch>
              <a:fillRect/>
            </a:stretch>
          </p:blipFill>
          <p:spPr>
            <a:xfrm>
              <a:off x="280854" y="4976293"/>
              <a:ext cx="6394583" cy="1698846"/>
            </a:xfrm>
            <a:prstGeom prst="rect">
              <a:avLst/>
            </a:prstGeom>
          </p:spPr>
        </p:pic>
      </p:grpSp>
      <p:sp>
        <p:nvSpPr>
          <p:cNvPr id="7" name="Rectangle 6"/>
          <p:cNvSpPr/>
          <p:nvPr/>
        </p:nvSpPr>
        <p:spPr bwMode="auto">
          <a:xfrm>
            <a:off x="6218238" y="-20194"/>
            <a:ext cx="6218238" cy="7014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
          <p:cNvSpPr>
            <a:spLocks/>
          </p:cNvSpPr>
          <p:nvPr/>
        </p:nvSpPr>
        <p:spPr bwMode="auto">
          <a:xfrm>
            <a:off x="7239001" y="3363912"/>
            <a:ext cx="4176712" cy="231140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21" name="Group 20"/>
          <p:cNvGrpSpPr/>
          <p:nvPr/>
        </p:nvGrpSpPr>
        <p:grpSpPr>
          <a:xfrm>
            <a:off x="8185631" y="3213100"/>
            <a:ext cx="2283453" cy="1158875"/>
            <a:chOff x="8080375" y="2857500"/>
            <a:chExt cx="2984129" cy="1514475"/>
          </a:xfrm>
          <a:solidFill>
            <a:schemeClr val="bg1"/>
          </a:solidFill>
        </p:grpSpPr>
        <p:grpSp>
          <p:nvGrpSpPr>
            <p:cNvPr id="14" name="Group 8"/>
            <p:cNvGrpSpPr>
              <a:grpSpLocks noChangeAspect="1"/>
            </p:cNvGrpSpPr>
            <p:nvPr/>
          </p:nvGrpSpPr>
          <p:grpSpPr bwMode="auto">
            <a:xfrm>
              <a:off x="8080375" y="2857500"/>
              <a:ext cx="828675" cy="1514475"/>
              <a:chOff x="5090" y="1800"/>
              <a:chExt cx="522" cy="954"/>
            </a:xfrm>
            <a:grpFill/>
          </p:grpSpPr>
          <p:sp>
            <p:nvSpPr>
              <p:cNvPr id="16"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0"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9" name="Group 8"/>
            <p:cNvGrpSpPr>
              <a:grpSpLocks noChangeAspect="1"/>
            </p:cNvGrpSpPr>
            <p:nvPr/>
          </p:nvGrpSpPr>
          <p:grpSpPr bwMode="auto">
            <a:xfrm>
              <a:off x="9158102" y="2857500"/>
              <a:ext cx="828675" cy="1514475"/>
              <a:chOff x="5090" y="1800"/>
              <a:chExt cx="522" cy="954"/>
            </a:xfrm>
            <a:grpFill/>
          </p:grpSpPr>
          <p:sp>
            <p:nvSpPr>
              <p:cNvPr id="90"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95" name="Group 8"/>
            <p:cNvGrpSpPr>
              <a:grpSpLocks noChangeAspect="1"/>
            </p:cNvGrpSpPr>
            <p:nvPr/>
          </p:nvGrpSpPr>
          <p:grpSpPr bwMode="auto">
            <a:xfrm>
              <a:off x="10235829" y="2857500"/>
              <a:ext cx="828675" cy="1514475"/>
              <a:chOff x="5090" y="1800"/>
              <a:chExt cx="522" cy="954"/>
            </a:xfrm>
            <a:grpFill/>
          </p:grpSpPr>
          <p:sp>
            <p:nvSpPr>
              <p:cNvPr id="96" name="Freeform 9"/>
              <p:cNvSpPr>
                <a:spLocks noEditPoints="1"/>
              </p:cNvSpPr>
              <p:nvPr/>
            </p:nvSpPr>
            <p:spPr bwMode="auto">
              <a:xfrm>
                <a:off x="5090" y="1800"/>
                <a:ext cx="522" cy="954"/>
              </a:xfrm>
              <a:custGeom>
                <a:avLst/>
                <a:gdLst>
                  <a:gd name="T0" fmla="*/ 0 w 522"/>
                  <a:gd name="T1" fmla="*/ 954 h 954"/>
                  <a:gd name="T2" fmla="*/ 522 w 522"/>
                  <a:gd name="T3" fmla="*/ 954 h 954"/>
                  <a:gd name="T4" fmla="*/ 522 w 522"/>
                  <a:gd name="T5" fmla="*/ 0 h 954"/>
                  <a:gd name="T6" fmla="*/ 0 w 522"/>
                  <a:gd name="T7" fmla="*/ 0 h 954"/>
                  <a:gd name="T8" fmla="*/ 0 w 522"/>
                  <a:gd name="T9" fmla="*/ 954 h 954"/>
                  <a:gd name="T10" fmla="*/ 49 w 522"/>
                  <a:gd name="T11" fmla="*/ 49 h 954"/>
                  <a:gd name="T12" fmla="*/ 472 w 522"/>
                  <a:gd name="T13" fmla="*/ 49 h 954"/>
                  <a:gd name="T14" fmla="*/ 472 w 522"/>
                  <a:gd name="T15" fmla="*/ 905 h 954"/>
                  <a:gd name="T16" fmla="*/ 49 w 522"/>
                  <a:gd name="T17" fmla="*/ 905 h 954"/>
                  <a:gd name="T18" fmla="*/ 49 w 522"/>
                  <a:gd name="T19" fmla="*/ 4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2" h="954">
                    <a:moveTo>
                      <a:pt x="0" y="954"/>
                    </a:moveTo>
                    <a:lnTo>
                      <a:pt x="522" y="954"/>
                    </a:lnTo>
                    <a:lnTo>
                      <a:pt x="522" y="0"/>
                    </a:lnTo>
                    <a:lnTo>
                      <a:pt x="0" y="0"/>
                    </a:lnTo>
                    <a:lnTo>
                      <a:pt x="0" y="954"/>
                    </a:lnTo>
                    <a:close/>
                    <a:moveTo>
                      <a:pt x="49" y="49"/>
                    </a:moveTo>
                    <a:lnTo>
                      <a:pt x="472" y="49"/>
                    </a:lnTo>
                    <a:lnTo>
                      <a:pt x="472" y="905"/>
                    </a:lnTo>
                    <a:lnTo>
                      <a:pt x="49" y="905"/>
                    </a:lnTo>
                    <a:lnTo>
                      <a:pt x="4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Rectangle 10"/>
              <p:cNvSpPr>
                <a:spLocks noChangeArrowheads="1"/>
              </p:cNvSpPr>
              <p:nvPr/>
            </p:nvSpPr>
            <p:spPr bwMode="auto">
              <a:xfrm>
                <a:off x="5326" y="2607"/>
                <a:ext cx="50"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Rectangle 11"/>
              <p:cNvSpPr>
                <a:spLocks noChangeArrowheads="1"/>
              </p:cNvSpPr>
              <p:nvPr/>
            </p:nvSpPr>
            <p:spPr bwMode="auto">
              <a:xfrm>
                <a:off x="5170" y="2228"/>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Rectangle 12"/>
              <p:cNvSpPr>
                <a:spLocks noChangeArrowheads="1"/>
              </p:cNvSpPr>
              <p:nvPr/>
            </p:nvSpPr>
            <p:spPr bwMode="auto">
              <a:xfrm>
                <a:off x="5170" y="2112"/>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Rectangle 13"/>
              <p:cNvSpPr>
                <a:spLocks noChangeArrowheads="1"/>
              </p:cNvSpPr>
              <p:nvPr/>
            </p:nvSpPr>
            <p:spPr bwMode="auto">
              <a:xfrm>
                <a:off x="5170" y="1990"/>
                <a:ext cx="361"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sp>
        <p:nvSpPr>
          <p:cNvPr id="25" name="Freeform 17"/>
          <p:cNvSpPr>
            <a:spLocks noEditPoints="1"/>
          </p:cNvSpPr>
          <p:nvPr/>
        </p:nvSpPr>
        <p:spPr bwMode="auto">
          <a:xfrm>
            <a:off x="8870936" y="2120748"/>
            <a:ext cx="912843" cy="69148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17"/>
          <p:cNvSpPr>
            <a:spLocks noEditPoints="1"/>
          </p:cNvSpPr>
          <p:nvPr/>
        </p:nvSpPr>
        <p:spPr bwMode="auto">
          <a:xfrm>
            <a:off x="8185631" y="1255830"/>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17"/>
          <p:cNvSpPr>
            <a:spLocks noEditPoints="1"/>
          </p:cNvSpPr>
          <p:nvPr/>
        </p:nvSpPr>
        <p:spPr bwMode="auto">
          <a:xfrm>
            <a:off x="8967641" y="1255830"/>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17"/>
          <p:cNvSpPr>
            <a:spLocks noEditPoints="1"/>
          </p:cNvSpPr>
          <p:nvPr/>
        </p:nvSpPr>
        <p:spPr bwMode="auto">
          <a:xfrm>
            <a:off x="9749652" y="1255830"/>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17"/>
          <p:cNvSpPr>
            <a:spLocks noEditPoints="1"/>
          </p:cNvSpPr>
          <p:nvPr/>
        </p:nvSpPr>
        <p:spPr bwMode="auto">
          <a:xfrm>
            <a:off x="8185631" y="1876945"/>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17"/>
          <p:cNvSpPr>
            <a:spLocks noEditPoints="1"/>
          </p:cNvSpPr>
          <p:nvPr/>
        </p:nvSpPr>
        <p:spPr bwMode="auto">
          <a:xfrm>
            <a:off x="8967641" y="1876945"/>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17"/>
          <p:cNvSpPr>
            <a:spLocks noEditPoints="1"/>
          </p:cNvSpPr>
          <p:nvPr/>
        </p:nvSpPr>
        <p:spPr bwMode="auto">
          <a:xfrm>
            <a:off x="9749652" y="1876945"/>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17"/>
          <p:cNvSpPr>
            <a:spLocks noEditPoints="1"/>
          </p:cNvSpPr>
          <p:nvPr/>
        </p:nvSpPr>
        <p:spPr bwMode="auto">
          <a:xfrm>
            <a:off x="8185631" y="249806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17"/>
          <p:cNvSpPr>
            <a:spLocks noEditPoints="1"/>
          </p:cNvSpPr>
          <p:nvPr/>
        </p:nvSpPr>
        <p:spPr bwMode="auto">
          <a:xfrm>
            <a:off x="8967641" y="249806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17"/>
          <p:cNvSpPr>
            <a:spLocks noEditPoints="1"/>
          </p:cNvSpPr>
          <p:nvPr/>
        </p:nvSpPr>
        <p:spPr bwMode="auto">
          <a:xfrm>
            <a:off x="9749652" y="2498061"/>
            <a:ext cx="719432" cy="544974"/>
          </a:xfrm>
          <a:custGeom>
            <a:avLst/>
            <a:gdLst>
              <a:gd name="T0" fmla="*/ 0 w 433"/>
              <a:gd name="T1" fmla="*/ 273 h 328"/>
              <a:gd name="T2" fmla="*/ 203 w 433"/>
              <a:gd name="T3" fmla="*/ 273 h 328"/>
              <a:gd name="T4" fmla="*/ 203 w 433"/>
              <a:gd name="T5" fmla="*/ 301 h 328"/>
              <a:gd name="T6" fmla="*/ 135 w 433"/>
              <a:gd name="T7" fmla="*/ 301 h 328"/>
              <a:gd name="T8" fmla="*/ 135 w 433"/>
              <a:gd name="T9" fmla="*/ 328 h 328"/>
              <a:gd name="T10" fmla="*/ 298 w 433"/>
              <a:gd name="T11" fmla="*/ 328 h 328"/>
              <a:gd name="T12" fmla="*/ 298 w 433"/>
              <a:gd name="T13" fmla="*/ 301 h 328"/>
              <a:gd name="T14" fmla="*/ 230 w 433"/>
              <a:gd name="T15" fmla="*/ 301 h 328"/>
              <a:gd name="T16" fmla="*/ 230 w 433"/>
              <a:gd name="T17" fmla="*/ 273 h 328"/>
              <a:gd name="T18" fmla="*/ 433 w 433"/>
              <a:gd name="T19" fmla="*/ 273 h 328"/>
              <a:gd name="T20" fmla="*/ 433 w 433"/>
              <a:gd name="T21" fmla="*/ 0 h 328"/>
              <a:gd name="T22" fmla="*/ 0 w 433"/>
              <a:gd name="T23" fmla="*/ 0 h 328"/>
              <a:gd name="T24" fmla="*/ 0 w 433"/>
              <a:gd name="T25" fmla="*/ 273 h 328"/>
              <a:gd name="T26" fmla="*/ 27 w 433"/>
              <a:gd name="T27" fmla="*/ 27 h 328"/>
              <a:gd name="T28" fmla="*/ 406 w 433"/>
              <a:gd name="T29" fmla="*/ 27 h 328"/>
              <a:gd name="T30" fmla="*/ 406 w 433"/>
              <a:gd name="T31" fmla="*/ 246 h 328"/>
              <a:gd name="T32" fmla="*/ 27 w 433"/>
              <a:gd name="T33" fmla="*/ 246 h 328"/>
              <a:gd name="T34" fmla="*/ 27 w 433"/>
              <a:gd name="T35" fmla="*/ 2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3" h="328">
                <a:moveTo>
                  <a:pt x="0" y="273"/>
                </a:moveTo>
                <a:lnTo>
                  <a:pt x="203" y="273"/>
                </a:lnTo>
                <a:lnTo>
                  <a:pt x="203" y="301"/>
                </a:lnTo>
                <a:lnTo>
                  <a:pt x="135" y="301"/>
                </a:lnTo>
                <a:lnTo>
                  <a:pt x="135" y="328"/>
                </a:lnTo>
                <a:lnTo>
                  <a:pt x="298" y="328"/>
                </a:lnTo>
                <a:lnTo>
                  <a:pt x="298" y="301"/>
                </a:lnTo>
                <a:lnTo>
                  <a:pt x="230" y="301"/>
                </a:lnTo>
                <a:lnTo>
                  <a:pt x="230" y="273"/>
                </a:lnTo>
                <a:lnTo>
                  <a:pt x="433" y="273"/>
                </a:lnTo>
                <a:lnTo>
                  <a:pt x="433" y="0"/>
                </a:lnTo>
                <a:lnTo>
                  <a:pt x="0" y="0"/>
                </a:lnTo>
                <a:lnTo>
                  <a:pt x="0" y="273"/>
                </a:lnTo>
                <a:close/>
                <a:moveTo>
                  <a:pt x="27" y="27"/>
                </a:moveTo>
                <a:lnTo>
                  <a:pt x="406" y="27"/>
                </a:lnTo>
                <a:lnTo>
                  <a:pt x="406" y="246"/>
                </a:lnTo>
                <a:lnTo>
                  <a:pt x="27" y="246"/>
                </a:lnTo>
                <a:lnTo>
                  <a:pt x="27"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Tree>
    <p:extLst>
      <p:ext uri="{BB962C8B-B14F-4D97-AF65-F5344CB8AC3E}">
        <p14:creationId xmlns:p14="http://schemas.microsoft.com/office/powerpoint/2010/main" val="3416667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1000" fill="hold"/>
                                        <p:tgtEl>
                                          <p:spTgt spid="25"/>
                                        </p:tgtEl>
                                      </p:cBhvr>
                                      <p:by x="0" y="0"/>
                                    </p:animScale>
                                  </p:childTnLst>
                                </p:cTn>
                              </p:par>
                              <p:par>
                                <p:cTn id="7" presetID="42" presetClass="path" presetSubtype="0" decel="100000" fill="hold" grpId="1" nodeType="withEffect">
                                  <p:stCondLst>
                                    <p:cond delay="0"/>
                                  </p:stCondLst>
                                  <p:childTnLst>
                                    <p:animMotion origin="layout" path="M 0 0 L 0 0.25 E" pathEditMode="relative" ptsTypes="">
                                      <p:cBhvr>
                                        <p:cTn id="8" dur="1000" fill="hold"/>
                                        <p:tgtEl>
                                          <p:spTgt spid="25"/>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500"/>
                                        <p:tgtEl>
                                          <p:spTgt spid="102"/>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500"/>
                                        <p:tgtEl>
                                          <p:spTgt spid="106"/>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500"/>
                                        <p:tgtEl>
                                          <p:spTgt spid="108"/>
                                        </p:tgtEl>
                                      </p:cBhvr>
                                    </p:animEffect>
                                  </p:childTnLst>
                                </p:cTn>
                              </p:par>
                              <p:par>
                                <p:cTn id="29" presetID="10" presetClass="entr" presetSubtype="0" fill="hold" grpId="0" nodeType="withEffect">
                                  <p:stCondLst>
                                    <p:cond delay="120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par>
                                <p:cTn id="32" presetID="10" presetClass="entr" presetSubtype="0" fill="hold" grpId="0" nodeType="withEffect">
                                  <p:stCondLst>
                                    <p:cond delay="1400"/>
                                  </p:stCondLst>
                                  <p:childTnLst>
                                    <p:set>
                                      <p:cBhvr>
                                        <p:cTn id="33" dur="1" fill="hold">
                                          <p:stCondLst>
                                            <p:cond delay="0"/>
                                          </p:stCondLst>
                                        </p:cTn>
                                        <p:tgtEl>
                                          <p:spTgt spid="111"/>
                                        </p:tgtEl>
                                        <p:attrNameLst>
                                          <p:attrName>style.visibility</p:attrName>
                                        </p:attrNameLst>
                                      </p:cBhvr>
                                      <p:to>
                                        <p:strVal val="visible"/>
                                      </p:to>
                                    </p:set>
                                    <p:animEffect transition="in" filter="fade">
                                      <p:cBhvr>
                                        <p:cTn id="34" dur="500"/>
                                        <p:tgtEl>
                                          <p:spTgt spid="111"/>
                                        </p:tgtEl>
                                      </p:cBhvr>
                                    </p:animEffect>
                                  </p:childTnLst>
                                </p:cTn>
                              </p:par>
                              <p:par>
                                <p:cTn id="35" presetID="10" presetClass="entr" presetSubtype="0" fill="hold" grpId="0" nodeType="withEffect">
                                  <p:stCondLst>
                                    <p:cond delay="160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500"/>
                                        <p:tgtEl>
                                          <p:spTgt spid="112"/>
                                        </p:tgtEl>
                                      </p:cBhvr>
                                    </p:animEffect>
                                  </p:childTnLst>
                                </p:cTn>
                              </p:par>
                              <p:par>
                                <p:cTn id="38" presetID="10" presetClass="entr" presetSubtype="0" fill="hold" nodeType="withEffect">
                                  <p:stCondLst>
                                    <p:cond delay="1600"/>
                                  </p:stCondLst>
                                  <p:childTnLst>
                                    <p:set>
                                      <p:cBhvr>
                                        <p:cTn id="39" dur="1" fill="hold">
                                          <p:stCondLst>
                                            <p:cond delay="0"/>
                                          </p:stCondLst>
                                        </p:cTn>
                                        <p:tgtEl>
                                          <p:spTgt spid="50">
                                            <p:txEl>
                                              <p:pRg st="0" end="0"/>
                                            </p:txEl>
                                          </p:spTgt>
                                        </p:tgtEl>
                                        <p:attrNameLst>
                                          <p:attrName>style.visibility</p:attrName>
                                        </p:attrNameLst>
                                      </p:cBhvr>
                                      <p:to>
                                        <p:strVal val="visible"/>
                                      </p:to>
                                    </p:set>
                                    <p:animEffect transition="in" filter="fade">
                                      <p:cBhvr>
                                        <p:cTn id="40" dur="500"/>
                                        <p:tgtEl>
                                          <p:spTgt spid="50">
                                            <p:txEl>
                                              <p:pRg st="0" end="0"/>
                                            </p:txEl>
                                          </p:spTgt>
                                        </p:tgtEl>
                                      </p:cBhvr>
                                    </p:animEffect>
                                  </p:childTnLst>
                                </p:cTn>
                              </p:par>
                            </p:childTnLst>
                          </p:cTn>
                        </p:par>
                        <p:par>
                          <p:cTn id="41" fill="hold">
                            <p:stCondLst>
                              <p:cond delay="2100"/>
                            </p:stCondLst>
                            <p:childTnLst>
                              <p:par>
                                <p:cTn id="42" presetID="10" presetClass="entr" presetSubtype="0" fill="hold" nodeType="afterEffect">
                                  <p:stCondLst>
                                    <p:cond delay="0"/>
                                  </p:stCondLst>
                                  <p:childTnLst>
                                    <p:set>
                                      <p:cBhvr>
                                        <p:cTn id="43" dur="1" fill="hold">
                                          <p:stCondLst>
                                            <p:cond delay="0"/>
                                          </p:stCondLst>
                                        </p:cTn>
                                        <p:tgtEl>
                                          <p:spTgt spid="50">
                                            <p:txEl>
                                              <p:pRg st="1" end="1"/>
                                            </p:txEl>
                                          </p:spTgt>
                                        </p:tgtEl>
                                        <p:attrNameLst>
                                          <p:attrName>style.visibility</p:attrName>
                                        </p:attrNameLst>
                                      </p:cBhvr>
                                      <p:to>
                                        <p:strVal val="visible"/>
                                      </p:to>
                                    </p:set>
                                    <p:animEffect transition="in" filter="fade">
                                      <p:cBhvr>
                                        <p:cTn id="44" dur="500"/>
                                        <p:tgtEl>
                                          <p:spTgt spid="50">
                                            <p:txEl>
                                              <p:pRg st="1" end="1"/>
                                            </p:txEl>
                                          </p:spTgt>
                                        </p:tgtEl>
                                      </p:cBhvr>
                                    </p:animEffect>
                                  </p:childTnLst>
                                </p:cTn>
                              </p:par>
                            </p:childTnLst>
                          </p:cTn>
                        </p:par>
                        <p:par>
                          <p:cTn id="45" fill="hold">
                            <p:stCondLst>
                              <p:cond delay="2600"/>
                            </p:stCondLst>
                            <p:childTnLst>
                              <p:par>
                                <p:cTn id="46" presetID="10" presetClass="entr" presetSubtype="0" fill="hold" nodeType="afterEffect">
                                  <p:stCondLst>
                                    <p:cond delay="0"/>
                                  </p:stCondLst>
                                  <p:childTnLst>
                                    <p:set>
                                      <p:cBhvr>
                                        <p:cTn id="47" dur="1" fill="hold">
                                          <p:stCondLst>
                                            <p:cond delay="0"/>
                                          </p:stCondLst>
                                        </p:cTn>
                                        <p:tgtEl>
                                          <p:spTgt spid="50">
                                            <p:txEl>
                                              <p:pRg st="2" end="2"/>
                                            </p:txEl>
                                          </p:spTgt>
                                        </p:tgtEl>
                                        <p:attrNameLst>
                                          <p:attrName>style.visibility</p:attrName>
                                        </p:attrNameLst>
                                      </p:cBhvr>
                                      <p:to>
                                        <p:strVal val="visible"/>
                                      </p:to>
                                    </p:set>
                                    <p:animEffect transition="in" filter="fade">
                                      <p:cBhvr>
                                        <p:cTn id="48" dur="500"/>
                                        <p:tgtEl>
                                          <p:spTgt spid="50">
                                            <p:txEl>
                                              <p:pRg st="2" end="2"/>
                                            </p:txEl>
                                          </p:spTgt>
                                        </p:tgtEl>
                                      </p:cBhvr>
                                    </p:animEffect>
                                  </p:childTnLst>
                                </p:cTn>
                              </p:par>
                            </p:childTnLst>
                          </p:cTn>
                        </p:par>
                        <p:par>
                          <p:cTn id="49" fill="hold">
                            <p:stCondLst>
                              <p:cond delay="3100"/>
                            </p:stCondLst>
                            <p:childTnLst>
                              <p:par>
                                <p:cTn id="50" presetID="10" presetClass="entr" presetSubtype="0" fill="hold" nodeType="afterEffect">
                                  <p:stCondLst>
                                    <p:cond delay="0"/>
                                  </p:stCondLst>
                                  <p:childTnLst>
                                    <p:set>
                                      <p:cBhvr>
                                        <p:cTn id="51" dur="1" fill="hold">
                                          <p:stCondLst>
                                            <p:cond delay="0"/>
                                          </p:stCondLst>
                                        </p:cTn>
                                        <p:tgtEl>
                                          <p:spTgt spid="50">
                                            <p:txEl>
                                              <p:pRg st="3" end="3"/>
                                            </p:txEl>
                                          </p:spTgt>
                                        </p:tgtEl>
                                        <p:attrNameLst>
                                          <p:attrName>style.visibility</p:attrName>
                                        </p:attrNameLst>
                                      </p:cBhvr>
                                      <p:to>
                                        <p:strVal val="visible"/>
                                      </p:to>
                                    </p:set>
                                    <p:animEffect transition="in" filter="fade">
                                      <p:cBhvr>
                                        <p:cTn id="52" dur="500"/>
                                        <p:tgtEl>
                                          <p:spTgt spid="5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25" grpId="0" animBg="1"/>
      <p:bldP spid="25" grpId="1" animBg="1"/>
      <p:bldP spid="101" grpId="0" animBg="1"/>
      <p:bldP spid="102" grpId="0" animBg="1"/>
      <p:bldP spid="103" grpId="0" animBg="1"/>
      <p:bldP spid="106" grpId="0" animBg="1"/>
      <p:bldP spid="107" grpId="0" animBg="1"/>
      <p:bldP spid="108" grpId="0" animBg="1"/>
      <p:bldP spid="110" grpId="0" animBg="1"/>
      <p:bldP spid="111" grpId="0" animBg="1"/>
      <p:bldP spid="1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3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4" name="Text Placeholder 3"/>
          <p:cNvSpPr>
            <a:spLocks noGrp="1"/>
          </p:cNvSpPr>
          <p:nvPr>
            <p:ph type="body" sz="quarter" idx="10"/>
          </p:nvPr>
        </p:nvSpPr>
        <p:spPr>
          <a:xfrm>
            <a:off x="274638" y="1212850"/>
            <a:ext cx="11887200" cy="2154436"/>
          </a:xfrm>
        </p:spPr>
        <p:txBody>
          <a:bodyPr/>
          <a:lstStyle/>
          <a:p>
            <a:pPr>
              <a:spcBef>
                <a:spcPts val="1200"/>
              </a:spcBef>
            </a:pPr>
            <a:r>
              <a:rPr lang="en-US" dirty="0"/>
              <a:t>Virtualization technology</a:t>
            </a:r>
          </a:p>
          <a:p>
            <a:pPr>
              <a:spcBef>
                <a:spcPts val="1200"/>
              </a:spcBef>
            </a:pPr>
            <a:r>
              <a:rPr lang="en-US" dirty="0"/>
              <a:t>Isolated and independent</a:t>
            </a:r>
          </a:p>
          <a:p>
            <a:pPr>
              <a:spcBef>
                <a:spcPts val="1200"/>
              </a:spcBef>
            </a:pPr>
            <a:r>
              <a:rPr lang="en-US" dirty="0"/>
              <a:t>Resource governance</a:t>
            </a:r>
          </a:p>
        </p:txBody>
      </p:sp>
      <p:pic>
        <p:nvPicPr>
          <p:cNvPr id="24" name="Picture 2" descr="http://acom.azurecomcdn.net/80C57D/blogmedia/blogmedia/2015/08/17/App-Instances-on-Host.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88657" y="466749"/>
            <a:ext cx="5710286" cy="287835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318447" y="3636747"/>
            <a:ext cx="5669054" cy="2878353"/>
            <a:chOff x="0" y="0"/>
            <a:chExt cx="8229600" cy="3308353"/>
          </a:xfrm>
        </p:grpSpPr>
        <p:sp>
          <p:nvSpPr>
            <p:cNvPr id="7" name="Rectangle 6"/>
            <p:cNvSpPr/>
            <p:nvPr/>
          </p:nvSpPr>
          <p:spPr>
            <a:xfrm>
              <a:off x="1" y="0"/>
              <a:ext cx="1195597" cy="2211073"/>
            </a:xfrm>
            <a:prstGeom prst="rect">
              <a:avLst/>
            </a:prstGeom>
            <a:solidFill>
              <a:srgbClr val="0072B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0" bIns="365760" rtlCol="0" anchor="b"/>
            <a:lstStyle/>
            <a:p>
              <a:pPr marL="0" marR="0" algn="ctr">
                <a:spcBef>
                  <a:spcPts val="0"/>
                </a:spcBef>
                <a:spcAft>
                  <a:spcPts val="0"/>
                </a:spcAft>
              </a:pPr>
              <a:r>
                <a:rPr lang="en-US" sz="1400" kern="1200" dirty="0">
                  <a:solidFill>
                    <a:srgbClr val="FFFFFF"/>
                  </a:solidFill>
                  <a:effectLst/>
                  <a:latin typeface="Segoe UI" panose="020B0502040204020203"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000" kern="1200" dirty="0">
                  <a:gradFill>
                    <a:gsLst>
                      <a:gs pos="15000">
                        <a:schemeClr val="bg1"/>
                      </a:gs>
                      <a:gs pos="44000">
                        <a:schemeClr val="bg1"/>
                      </a:gs>
                    </a:gsLst>
                    <a:lin ang="5400000" scaled="0"/>
                  </a:gradFill>
                  <a:effectLst/>
                  <a:latin typeface="Segoe UI" panose="020B0502040204020203" pitchFamily="34" charset="0"/>
                  <a:ea typeface="Times New Roman" panose="02020603050405020304" pitchFamily="18" charset="0"/>
                </a:rPr>
                <a:t>Container 1</a:t>
              </a:r>
              <a:endParaRPr lang="en-US" sz="1200" dirty="0">
                <a:gradFill>
                  <a:gsLst>
                    <a:gs pos="15000">
                      <a:schemeClr val="bg1"/>
                    </a:gs>
                    <a:gs pos="44000">
                      <a:schemeClr val="bg1"/>
                    </a:gs>
                  </a:gsLst>
                  <a:lin ang="5400000" scaled="0"/>
                </a:gra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1195598" y="0"/>
              <a:ext cx="1195597" cy="2211073"/>
            </a:xfrm>
            <a:prstGeom prst="rect">
              <a:avLst/>
            </a:prstGeom>
            <a:solidFill>
              <a:srgbClr val="0072B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0" bIns="365760" rtlCol="0" anchor="b"/>
            <a:lstStyle/>
            <a:p>
              <a:pPr algn="ctr"/>
              <a:r>
                <a:rPr lang="en-US" sz="1000" dirty="0">
                  <a:gradFill>
                    <a:gsLst>
                      <a:gs pos="15000">
                        <a:schemeClr val="bg1"/>
                      </a:gs>
                      <a:gs pos="44000">
                        <a:schemeClr val="bg1"/>
                      </a:gs>
                    </a:gsLst>
                    <a:lin ang="5400000" scaled="0"/>
                  </a:gradFill>
                  <a:latin typeface="Segoe UI" panose="020B0502040204020203" pitchFamily="34" charset="0"/>
                  <a:ea typeface="Times New Roman" panose="02020603050405020304" pitchFamily="18" charset="0"/>
                </a:rPr>
                <a:t>Container 2</a:t>
              </a:r>
            </a:p>
          </p:txBody>
        </p:sp>
        <p:sp>
          <p:nvSpPr>
            <p:cNvPr id="9" name="Rectangle 8"/>
            <p:cNvSpPr/>
            <p:nvPr/>
          </p:nvSpPr>
          <p:spPr>
            <a:xfrm>
              <a:off x="2391196" y="0"/>
              <a:ext cx="1195597" cy="2211073"/>
            </a:xfrm>
            <a:prstGeom prst="rect">
              <a:avLst/>
            </a:prstGeom>
            <a:solidFill>
              <a:srgbClr val="0072B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0" bIns="365760" rtlCol="0" anchor="b"/>
            <a:lstStyle/>
            <a:p>
              <a:pPr algn="ctr"/>
              <a:r>
                <a:rPr lang="en-US" sz="1000" dirty="0">
                  <a:gradFill>
                    <a:gsLst>
                      <a:gs pos="15000">
                        <a:schemeClr val="bg1"/>
                      </a:gs>
                      <a:gs pos="44000">
                        <a:schemeClr val="bg1"/>
                      </a:gs>
                    </a:gsLst>
                    <a:lin ang="5400000" scaled="0"/>
                  </a:gradFill>
                  <a:latin typeface="Segoe UI" panose="020B0502040204020203" pitchFamily="34" charset="0"/>
                  <a:ea typeface="Times New Roman" panose="02020603050405020304" pitchFamily="18" charset="0"/>
                </a:rPr>
                <a:t>Container 3</a:t>
              </a:r>
            </a:p>
          </p:txBody>
        </p:sp>
        <p:sp>
          <p:nvSpPr>
            <p:cNvPr id="10" name="Rectangle 9"/>
            <p:cNvSpPr/>
            <p:nvPr/>
          </p:nvSpPr>
          <p:spPr>
            <a:xfrm>
              <a:off x="3586792" y="0"/>
              <a:ext cx="4642808" cy="2211073"/>
            </a:xfrm>
            <a:prstGeom prst="rect">
              <a:avLst/>
            </a:prstGeom>
            <a:solidFill>
              <a:srgbClr val="D1D3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dirty="0">
                  <a:gradFill>
                    <a:gsLst>
                      <a:gs pos="13750">
                        <a:schemeClr val="tx1"/>
                      </a:gs>
                      <a:gs pos="44000">
                        <a:schemeClr val="tx1"/>
                      </a:gs>
                    </a:gsLst>
                    <a:lin ang="5400000" scaled="0"/>
                  </a:gradFill>
                  <a:effectLst/>
                  <a:ea typeface="Times New Roman" panose="02020603050405020304" pitchFamily="18" charset="0"/>
                  <a:cs typeface="Times New Roman" panose="02020603050405020304" pitchFamily="18" charset="0"/>
                </a:rPr>
                <a:t>Unassigned</a:t>
              </a:r>
              <a:endParaRPr lang="en-US" sz="1200" dirty="0">
                <a:gradFill>
                  <a:gsLst>
                    <a:gs pos="13750">
                      <a:schemeClr val="tx1"/>
                    </a:gs>
                    <a:gs pos="44000">
                      <a:schemeClr val="tx1"/>
                    </a:gs>
                  </a:gsLst>
                  <a:lin ang="5400000" scaled="0"/>
                </a:gra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0" y="2211073"/>
              <a:ext cx="8229600" cy="548640"/>
            </a:xfrm>
            <a:prstGeom prst="rect">
              <a:avLst/>
            </a:prstGeom>
            <a:solidFill>
              <a:srgbClr val="28A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dirty="0">
                  <a:gradFill>
                    <a:gsLst>
                      <a:gs pos="15000">
                        <a:schemeClr val="bg1"/>
                      </a:gs>
                      <a:gs pos="44000">
                        <a:schemeClr val="bg1"/>
                      </a:gs>
                    </a:gsLst>
                    <a:lin ang="5400000" scaled="0"/>
                  </a:gradFill>
                  <a:effectLst/>
                  <a:ea typeface="Times New Roman" panose="02020603050405020304" pitchFamily="18" charset="0"/>
                  <a:cs typeface="Times New Roman" panose="02020603050405020304" pitchFamily="18" charset="0"/>
                </a:rPr>
                <a:t>Host and VM OS files and libraries</a:t>
              </a:r>
              <a:endParaRPr lang="en-US" sz="1200" dirty="0">
                <a:gradFill>
                  <a:gsLst>
                    <a:gs pos="15000">
                      <a:schemeClr val="bg1"/>
                    </a:gs>
                    <a:gs pos="44000">
                      <a:schemeClr val="bg1"/>
                    </a:gs>
                  </a:gsLst>
                  <a:lin ang="5400000" scaled="0"/>
                </a:gra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0" y="2759713"/>
              <a:ext cx="8229600" cy="548640"/>
            </a:xfrm>
            <a:prstGeom prst="rect">
              <a:avLst/>
            </a:prstGeom>
            <a:solidFill>
              <a:srgbClr val="88C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400" kern="1200" dirty="0">
                  <a:gradFill>
                    <a:gsLst>
                      <a:gs pos="15000">
                        <a:schemeClr val="bg1"/>
                      </a:gs>
                      <a:gs pos="44000">
                        <a:schemeClr val="bg1"/>
                      </a:gs>
                    </a:gsLst>
                    <a:lin ang="5400000" scaled="0"/>
                  </a:gradFill>
                  <a:effectLst/>
                  <a:ea typeface="Times New Roman" panose="02020603050405020304" pitchFamily="18" charset="0"/>
                  <a:cs typeface="Times New Roman" panose="02020603050405020304" pitchFamily="18" charset="0"/>
                </a:rPr>
                <a:t>Host</a:t>
              </a:r>
              <a:endParaRPr lang="en-US" sz="1200" dirty="0">
                <a:gradFill>
                  <a:gsLst>
                    <a:gs pos="15000">
                      <a:schemeClr val="bg1"/>
                    </a:gs>
                    <a:gs pos="44000">
                      <a:schemeClr val="bg1"/>
                    </a:gs>
                  </a:gsLst>
                  <a:lin ang="5400000" scaled="0"/>
                </a:gradFill>
                <a:effectLst/>
                <a:latin typeface="Times New Roman" panose="02020603050405020304" pitchFamily="18" charset="0"/>
                <a:ea typeface="Times New Roman" panose="02020603050405020304" pitchFamily="18" charset="0"/>
              </a:endParaRPr>
            </a:p>
          </p:txBody>
        </p:sp>
        <p:cxnSp>
          <p:nvCxnSpPr>
            <p:cNvPr id="13" name="Straight Connector 12"/>
            <p:cNvCxnSpPr/>
            <p:nvPr/>
          </p:nvCxnSpPr>
          <p:spPr>
            <a:xfrm>
              <a:off x="1201733" y="0"/>
              <a:ext cx="0" cy="221107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91195" y="0"/>
              <a:ext cx="0" cy="221107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528253" y="915499"/>
              <a:ext cx="157500" cy="168750"/>
            </a:xfrm>
            <a:prstGeom prst="rect">
              <a:avLst/>
            </a:prstGeom>
          </p:spPr>
        </p:pic>
        <p:pic>
          <p:nvPicPr>
            <p:cNvPr id="16" name="Picture 15"/>
            <p:cNvPicPr>
              <a:picLocks noChangeAspect="1"/>
            </p:cNvPicPr>
            <p:nvPr/>
          </p:nvPicPr>
          <p:blipFill>
            <a:blip r:embed="rId5"/>
            <a:stretch>
              <a:fillRect/>
            </a:stretch>
          </p:blipFill>
          <p:spPr>
            <a:xfrm>
              <a:off x="235309" y="496233"/>
              <a:ext cx="724980" cy="838532"/>
            </a:xfrm>
            <a:prstGeom prst="rect">
              <a:avLst/>
            </a:prstGeom>
          </p:spPr>
        </p:pic>
        <p:pic>
          <p:nvPicPr>
            <p:cNvPr id="17" name="Picture 16"/>
            <p:cNvPicPr>
              <a:picLocks noChangeAspect="1"/>
            </p:cNvPicPr>
            <p:nvPr/>
          </p:nvPicPr>
          <p:blipFill>
            <a:blip r:embed="rId6"/>
            <a:stretch>
              <a:fillRect/>
            </a:stretch>
          </p:blipFill>
          <p:spPr>
            <a:xfrm>
              <a:off x="1430906" y="496233"/>
              <a:ext cx="724981" cy="838532"/>
            </a:xfrm>
            <a:prstGeom prst="rect">
              <a:avLst/>
            </a:prstGeom>
          </p:spPr>
        </p:pic>
        <p:pic>
          <p:nvPicPr>
            <p:cNvPr id="18" name="Picture 17"/>
            <p:cNvPicPr>
              <a:picLocks noChangeAspect="1"/>
            </p:cNvPicPr>
            <p:nvPr/>
          </p:nvPicPr>
          <p:blipFill>
            <a:blip r:embed="rId7"/>
            <a:stretch>
              <a:fillRect/>
            </a:stretch>
          </p:blipFill>
          <p:spPr>
            <a:xfrm>
              <a:off x="2626504" y="496233"/>
              <a:ext cx="724981" cy="838532"/>
            </a:xfrm>
            <a:prstGeom prst="rect">
              <a:avLst/>
            </a:prstGeom>
          </p:spPr>
        </p:pic>
      </p:grpSp>
    </p:spTree>
    <p:extLst>
      <p:ext uri="{BB962C8B-B14F-4D97-AF65-F5344CB8AC3E}">
        <p14:creationId xmlns:p14="http://schemas.microsoft.com/office/powerpoint/2010/main" val="42499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8878" y="2130821"/>
            <a:ext cx="6232345" cy="3966214"/>
          </a:xfrm>
        </p:spPr>
        <p:txBody>
          <a:bodyPr/>
          <a:lstStyle/>
          <a:p>
            <a:pPr marL="0">
              <a:lnSpc>
                <a:spcPct val="99000"/>
              </a:lnSpc>
              <a:spcBef>
                <a:spcPts val="600"/>
              </a:spcBef>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Dependencies: </a:t>
            </a:r>
            <a:r>
              <a:rPr lang="en-US" sz="1600" dirty="0">
                <a:gradFill>
                  <a:gsLst>
                    <a:gs pos="1250">
                      <a:schemeClr val="tx1"/>
                    </a:gs>
                    <a:gs pos="100000">
                      <a:schemeClr val="tx1"/>
                    </a:gs>
                  </a:gsLst>
                  <a:lin ang="5400000" scaled="0"/>
                </a:gradFill>
                <a:latin typeface="+mn-lt"/>
              </a:rPr>
              <a:t>Every application has it’s own dependencies </a:t>
            </a:r>
            <a:br>
              <a:rPr lang="en-US" sz="1600" dirty="0">
                <a:gradFill>
                  <a:gsLst>
                    <a:gs pos="1250">
                      <a:schemeClr val="tx1"/>
                    </a:gs>
                    <a:gs pos="100000">
                      <a:schemeClr val="tx1"/>
                    </a:gs>
                  </a:gsLst>
                  <a:lin ang="5400000" scaled="0"/>
                </a:gradFill>
                <a:latin typeface="+mn-lt"/>
              </a:rPr>
            </a:br>
            <a:r>
              <a:rPr lang="en-US" sz="1600" dirty="0">
                <a:gradFill>
                  <a:gsLst>
                    <a:gs pos="1250">
                      <a:schemeClr val="tx1"/>
                    </a:gs>
                    <a:gs pos="100000">
                      <a:schemeClr val="tx1"/>
                    </a:gs>
                  </a:gsLst>
                  <a:lin ang="5400000" scaled="0"/>
                </a:gradFill>
                <a:latin typeface="+mn-lt"/>
              </a:rPr>
              <a:t>which includes both software (services, libraries) and hardware (CPU, memory, storage) </a:t>
            </a:r>
          </a:p>
          <a:p>
            <a:pPr marL="0" indent="-241300">
              <a:lnSpc>
                <a:spcPct val="99000"/>
              </a:lnSpc>
              <a:spcBef>
                <a:spcPts val="600"/>
              </a:spcBef>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Virtualization: </a:t>
            </a:r>
            <a:r>
              <a:rPr lang="en-US" sz="1600" dirty="0">
                <a:gradFill>
                  <a:gsLst>
                    <a:gs pos="1250">
                      <a:schemeClr val="tx1"/>
                    </a:gs>
                    <a:gs pos="100000">
                      <a:schemeClr val="tx1"/>
                    </a:gs>
                  </a:gsLst>
                  <a:lin ang="5400000" scaled="0"/>
                </a:gradFill>
                <a:latin typeface="+mn-lt"/>
              </a:rPr>
              <a:t>Container engine is a light weight </a:t>
            </a:r>
            <a:br>
              <a:rPr lang="en-US" sz="1600" dirty="0">
                <a:gradFill>
                  <a:gsLst>
                    <a:gs pos="1250">
                      <a:schemeClr val="tx1"/>
                    </a:gs>
                    <a:gs pos="100000">
                      <a:schemeClr val="tx1"/>
                    </a:gs>
                  </a:gsLst>
                  <a:lin ang="5400000" scaled="0"/>
                </a:gradFill>
                <a:latin typeface="+mn-lt"/>
              </a:rPr>
            </a:br>
            <a:r>
              <a:rPr lang="en-US" sz="1600" dirty="0">
                <a:gradFill>
                  <a:gsLst>
                    <a:gs pos="1250">
                      <a:schemeClr val="tx1"/>
                    </a:gs>
                    <a:gs pos="100000">
                      <a:schemeClr val="tx1"/>
                    </a:gs>
                  </a:gsLst>
                  <a:lin ang="5400000" scaled="0"/>
                </a:gradFill>
                <a:latin typeface="+mn-lt"/>
              </a:rPr>
              <a:t>virtualization mechanism which isolates these dependencies </a:t>
            </a:r>
            <a:br>
              <a:rPr lang="en-US" sz="1600" dirty="0">
                <a:gradFill>
                  <a:gsLst>
                    <a:gs pos="1250">
                      <a:schemeClr val="tx1"/>
                    </a:gs>
                    <a:gs pos="100000">
                      <a:schemeClr val="tx1"/>
                    </a:gs>
                  </a:gsLst>
                  <a:lin ang="5400000" scaled="0"/>
                </a:gradFill>
                <a:latin typeface="+mn-lt"/>
              </a:rPr>
            </a:br>
            <a:r>
              <a:rPr lang="en-US" sz="1600" dirty="0">
                <a:gradFill>
                  <a:gsLst>
                    <a:gs pos="1250">
                      <a:schemeClr val="tx1"/>
                    </a:gs>
                    <a:gs pos="100000">
                      <a:schemeClr val="tx1"/>
                    </a:gs>
                  </a:gsLst>
                  <a:lin ang="5400000" scaled="0"/>
                </a:gradFill>
                <a:latin typeface="+mn-lt"/>
              </a:rPr>
              <a:t>per each application by packaging them into virtual containers</a:t>
            </a:r>
          </a:p>
          <a:p>
            <a:pPr marL="0" lvl="1" indent="0">
              <a:lnSpc>
                <a:spcPct val="99000"/>
              </a:lnSpc>
              <a:spcBef>
                <a:spcPts val="600"/>
              </a:spcBef>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Shared host OS: </a:t>
            </a:r>
            <a:r>
              <a:rPr lang="en-US" sz="1600" dirty="0"/>
              <a:t>Processes in containers are isolated from other containers in user space, but share the kernel with the host and other containers</a:t>
            </a:r>
          </a:p>
          <a:p>
            <a:pPr marL="0" lvl="1" indent="0">
              <a:lnSpc>
                <a:spcPct val="99000"/>
              </a:lnSpc>
              <a:spcBef>
                <a:spcPts val="600"/>
              </a:spcBef>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Flexible: </a:t>
            </a:r>
            <a:r>
              <a:rPr lang="en-US" sz="1600" dirty="0"/>
              <a:t>Differences in underlying OS and infrastructure </a:t>
            </a:r>
            <a:br>
              <a:rPr lang="en-US" sz="1600" dirty="0"/>
            </a:br>
            <a:r>
              <a:rPr lang="en-US" sz="1600" dirty="0"/>
              <a:t>are abstracted away, streamlining “deploy anywhere” approach</a:t>
            </a:r>
          </a:p>
          <a:p>
            <a:pPr marL="0" lvl="1" indent="0">
              <a:lnSpc>
                <a:spcPct val="99000"/>
              </a:lnSpc>
              <a:spcBef>
                <a:spcPts val="600"/>
              </a:spcBef>
              <a:buNone/>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Fast: </a:t>
            </a:r>
            <a:r>
              <a:rPr lang="en-US" sz="1600" dirty="0"/>
              <a:t>Containers can be created almost instantly, enabling rapid scale-up and scale-down in response to changes in demand</a:t>
            </a:r>
          </a:p>
        </p:txBody>
      </p:sp>
      <p:sp>
        <p:nvSpPr>
          <p:cNvPr id="2" name="Title 1"/>
          <p:cNvSpPr>
            <a:spLocks noGrp="1"/>
          </p:cNvSpPr>
          <p:nvPr>
            <p:ph type="title"/>
          </p:nvPr>
        </p:nvSpPr>
        <p:spPr/>
        <p:txBody>
          <a:bodyPr/>
          <a:lstStyle/>
          <a:p>
            <a:r>
              <a:rPr lang="en-US" dirty="0"/>
              <a:t>Containers</a:t>
            </a:r>
            <a:br>
              <a:rPr lang="en-US" dirty="0"/>
            </a:br>
            <a:r>
              <a:rPr lang="en-US" sz="2800" dirty="0">
                <a:gradFill>
                  <a:gsLst>
                    <a:gs pos="27500">
                      <a:schemeClr val="tx2"/>
                    </a:gs>
                    <a:gs pos="60000">
                      <a:schemeClr val="tx2"/>
                    </a:gs>
                  </a:gsLst>
                  <a:lin ang="5400000" scaled="0"/>
                </a:gradFill>
              </a:rPr>
              <a:t>Technical overview</a:t>
            </a:r>
          </a:p>
        </p:txBody>
      </p:sp>
      <p:grpSp>
        <p:nvGrpSpPr>
          <p:cNvPr id="14" name="Group 13"/>
          <p:cNvGrpSpPr/>
          <p:nvPr/>
        </p:nvGrpSpPr>
        <p:grpSpPr>
          <a:xfrm>
            <a:off x="7016011" y="1352116"/>
            <a:ext cx="5148192" cy="4489884"/>
            <a:chOff x="7016011" y="1352116"/>
            <a:chExt cx="5148192" cy="4489884"/>
          </a:xfrm>
        </p:grpSpPr>
        <p:sp>
          <p:nvSpPr>
            <p:cNvPr id="9" name="TextBox 8"/>
            <p:cNvSpPr txBox="1"/>
            <p:nvPr/>
          </p:nvSpPr>
          <p:spPr>
            <a:xfrm>
              <a:off x="10117975" y="1352116"/>
              <a:ext cx="1358333" cy="544722"/>
            </a:xfrm>
            <a:prstGeom prst="rect">
              <a:avLst/>
            </a:prstGeom>
            <a:noFill/>
          </p:spPr>
          <p:txBody>
            <a:bodyPr wrap="none" lIns="182854" tIns="146283" rIns="182854" bIns="146283" rtlCol="0">
              <a:spAutoFit/>
            </a:bodyPr>
            <a:lstStyle/>
            <a:p>
              <a:pPr>
                <a:lnSpc>
                  <a:spcPct val="90000"/>
                </a:lnSpc>
                <a:spcAft>
                  <a:spcPts val="600"/>
                </a:spcAft>
              </a:pPr>
              <a:r>
                <a:rPr lang="en-US" dirty="0">
                  <a:gradFill>
                    <a:gsLst>
                      <a:gs pos="2917">
                        <a:schemeClr val="tx1"/>
                      </a:gs>
                      <a:gs pos="30000">
                        <a:schemeClr val="tx1"/>
                      </a:gs>
                    </a:gsLst>
                    <a:lin ang="5400000" scaled="0"/>
                  </a:gradFill>
                </a:rPr>
                <a:t>Container</a:t>
              </a:r>
            </a:p>
          </p:txBody>
        </p:sp>
        <p:sp>
          <p:nvSpPr>
            <p:cNvPr id="10" name="Rectangle 9"/>
            <p:cNvSpPr/>
            <p:nvPr/>
          </p:nvSpPr>
          <p:spPr bwMode="auto">
            <a:xfrm>
              <a:off x="7016011" y="2468653"/>
              <a:ext cx="5148192" cy="337334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200388" y="2674390"/>
              <a:ext cx="2329914" cy="146484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12" name="Rectangle 11"/>
            <p:cNvSpPr/>
            <p:nvPr/>
          </p:nvSpPr>
          <p:spPr bwMode="auto">
            <a:xfrm>
              <a:off x="9607138" y="2668739"/>
              <a:ext cx="2371228" cy="147574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B</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18" name="Rectangle 17"/>
            <p:cNvSpPr/>
            <p:nvPr/>
          </p:nvSpPr>
          <p:spPr bwMode="auto">
            <a:xfrm>
              <a:off x="7191544" y="4208044"/>
              <a:ext cx="4786822" cy="687946"/>
            </a:xfrm>
            <a:prstGeom prst="rect">
              <a:avLst/>
            </a:prstGeom>
            <a:solidFill>
              <a:srgbClr val="6969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Host OS</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599" dirty="0">
                  <a:gradFill>
                    <a:gsLst>
                      <a:gs pos="0">
                        <a:srgbClr val="FFFFFF"/>
                      </a:gs>
                      <a:gs pos="100000">
                        <a:srgbClr val="FFFFFF"/>
                      </a:gs>
                    </a:gsLst>
                    <a:lin ang="5400000" scaled="0"/>
                  </a:gradFill>
                  <a:ea typeface="Segoe UI" pitchFamily="34" charset="0"/>
                  <a:cs typeface="Segoe UI" pitchFamily="34" charset="0"/>
                </a:rPr>
                <a:t>w/Container support</a:t>
              </a:r>
            </a:p>
          </p:txBody>
        </p:sp>
        <p:sp>
          <p:nvSpPr>
            <p:cNvPr id="19" name="Rectangle 18"/>
            <p:cNvSpPr/>
            <p:nvPr/>
          </p:nvSpPr>
          <p:spPr bwMode="auto">
            <a:xfrm>
              <a:off x="7191544" y="4958819"/>
              <a:ext cx="4786822" cy="68794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Server</a:t>
              </a:r>
            </a:p>
          </p:txBody>
        </p:sp>
        <p:sp>
          <p:nvSpPr>
            <p:cNvPr id="4" name="Rectangle 3"/>
            <p:cNvSpPr/>
            <p:nvPr/>
          </p:nvSpPr>
          <p:spPr bwMode="auto">
            <a:xfrm>
              <a:off x="9630887" y="2649267"/>
              <a:ext cx="2325527" cy="1459595"/>
            </a:xfrm>
            <a:prstGeom prst="rect">
              <a:avLst/>
            </a:prstGeom>
            <a:solidFill>
              <a:schemeClr val="bg1">
                <a:alpha val="25000"/>
              </a:schemeClr>
            </a:solidFill>
            <a:ln w="66675" cap="sq">
              <a:solidFill>
                <a:srgbClr val="00BC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p:cNvCxnSpPr/>
            <p:nvPr/>
          </p:nvCxnSpPr>
          <p:spPr>
            <a:xfrm>
              <a:off x="10797142" y="1776742"/>
              <a:ext cx="0" cy="864823"/>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10789015" y="1348925"/>
              <a:ext cx="0" cy="914400"/>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749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022822" y="1340806"/>
            <a:ext cx="5148192" cy="4942616"/>
            <a:chOff x="7022822" y="1340806"/>
            <a:chExt cx="5148192" cy="4942616"/>
          </a:xfrm>
        </p:grpSpPr>
        <p:sp>
          <p:nvSpPr>
            <p:cNvPr id="46" name="TextBox 45"/>
            <p:cNvSpPr txBox="1"/>
            <p:nvPr/>
          </p:nvSpPr>
          <p:spPr>
            <a:xfrm>
              <a:off x="9745031" y="1340806"/>
              <a:ext cx="2183363" cy="544722"/>
            </a:xfrm>
            <a:prstGeom prst="rect">
              <a:avLst/>
            </a:prstGeom>
            <a:noFill/>
          </p:spPr>
          <p:txBody>
            <a:bodyPr wrap="square" lIns="182854" tIns="146283" rIns="182854" bIns="146283" rtlCol="0">
              <a:spAutoFit/>
            </a:bodyPr>
            <a:lstStyle/>
            <a:p>
              <a:pPr algn="ctr">
                <a:lnSpc>
                  <a:spcPct val="90000"/>
                </a:lnSpc>
                <a:spcAft>
                  <a:spcPts val="600"/>
                </a:spcAft>
              </a:pPr>
              <a:r>
                <a:rPr lang="en-US" dirty="0">
                  <a:gradFill>
                    <a:gsLst>
                      <a:gs pos="2917">
                        <a:schemeClr val="tx1"/>
                      </a:gs>
                      <a:gs pos="30000">
                        <a:schemeClr val="tx1"/>
                      </a:gs>
                    </a:gsLst>
                    <a:lin ang="5400000" scaled="0"/>
                  </a:gradFill>
                </a:rPr>
                <a:t>Virtual Machine</a:t>
              </a:r>
            </a:p>
          </p:txBody>
        </p:sp>
        <p:grpSp>
          <p:nvGrpSpPr>
            <p:cNvPr id="4" name="Group 3"/>
            <p:cNvGrpSpPr/>
            <p:nvPr/>
          </p:nvGrpSpPr>
          <p:grpSpPr>
            <a:xfrm>
              <a:off x="7022822" y="1776742"/>
              <a:ext cx="5148192" cy="4506680"/>
              <a:chOff x="1493992" y="1776742"/>
              <a:chExt cx="5148192" cy="4506680"/>
            </a:xfrm>
          </p:grpSpPr>
          <p:sp>
            <p:nvSpPr>
              <p:cNvPr id="36" name="Rectangle 35"/>
              <p:cNvSpPr/>
              <p:nvPr/>
            </p:nvSpPr>
            <p:spPr bwMode="auto">
              <a:xfrm>
                <a:off x="1493992" y="2468653"/>
                <a:ext cx="5148192" cy="381476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1678369" y="2674390"/>
                <a:ext cx="2329914" cy="146484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38" name="Rectangle 37"/>
              <p:cNvSpPr/>
              <p:nvPr/>
            </p:nvSpPr>
            <p:spPr bwMode="auto">
              <a:xfrm>
                <a:off x="4071779" y="2668739"/>
                <a:ext cx="2384568" cy="1464843"/>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B</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39" name="Rectangle 38"/>
              <p:cNvSpPr/>
              <p:nvPr/>
            </p:nvSpPr>
            <p:spPr bwMode="auto">
              <a:xfrm>
                <a:off x="1669525" y="4652342"/>
                <a:ext cx="4786822" cy="68794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Hypervisor</a:t>
                </a:r>
                <a:endParaRPr lang="en-US" sz="1599"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071779" y="4196505"/>
                <a:ext cx="2384567" cy="39557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40" name="Rectangle 39"/>
              <p:cNvSpPr/>
              <p:nvPr/>
            </p:nvSpPr>
            <p:spPr bwMode="auto">
              <a:xfrm>
                <a:off x="1678369" y="5399055"/>
                <a:ext cx="4786822" cy="68794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Server</a:t>
                </a:r>
              </a:p>
            </p:txBody>
          </p:sp>
          <p:sp>
            <p:nvSpPr>
              <p:cNvPr id="41" name="Rectangle 40"/>
              <p:cNvSpPr/>
              <p:nvPr/>
            </p:nvSpPr>
            <p:spPr bwMode="auto">
              <a:xfrm>
                <a:off x="4102058" y="2649266"/>
                <a:ext cx="2334376" cy="1922733"/>
              </a:xfrm>
              <a:prstGeom prst="rect">
                <a:avLst/>
              </a:prstGeom>
              <a:solidFill>
                <a:schemeClr val="bg1">
                  <a:alpha val="25000"/>
                </a:schemeClr>
              </a:solidFill>
              <a:ln w="66675" cap="sq">
                <a:solidFill>
                  <a:srgbClr val="00BC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2" name="Straight Connector 41"/>
              <p:cNvCxnSpPr/>
              <p:nvPr/>
            </p:nvCxnSpPr>
            <p:spPr>
              <a:xfrm>
                <a:off x="5275123" y="1776742"/>
                <a:ext cx="0" cy="864823"/>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5314797" y="1051745"/>
                <a:ext cx="0" cy="1508760"/>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1678369" y="4198002"/>
                <a:ext cx="2329914" cy="39557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Guest OS</a:t>
                </a:r>
              </a:p>
            </p:txBody>
          </p:sp>
        </p:grpSp>
      </p:grpSp>
      <p:grpSp>
        <p:nvGrpSpPr>
          <p:cNvPr id="14" name="Group 13" hidden="1"/>
          <p:cNvGrpSpPr/>
          <p:nvPr/>
        </p:nvGrpSpPr>
        <p:grpSpPr>
          <a:xfrm>
            <a:off x="7016011" y="1352116"/>
            <a:ext cx="5137889" cy="4446914"/>
            <a:chOff x="7016011" y="1352116"/>
            <a:chExt cx="5137889" cy="4446914"/>
          </a:xfrm>
        </p:grpSpPr>
        <p:sp>
          <p:nvSpPr>
            <p:cNvPr id="15" name="TextBox 14"/>
            <p:cNvSpPr txBox="1"/>
            <p:nvPr/>
          </p:nvSpPr>
          <p:spPr>
            <a:xfrm>
              <a:off x="10117975" y="1352116"/>
              <a:ext cx="1358333" cy="544722"/>
            </a:xfrm>
            <a:prstGeom prst="rect">
              <a:avLst/>
            </a:prstGeom>
            <a:noFill/>
          </p:spPr>
          <p:txBody>
            <a:bodyPr wrap="none" lIns="182854" tIns="146283" rIns="182854" bIns="146283" rtlCol="0">
              <a:spAutoFit/>
            </a:bodyPr>
            <a:lstStyle/>
            <a:p>
              <a:pPr>
                <a:lnSpc>
                  <a:spcPct val="90000"/>
                </a:lnSpc>
                <a:spcAft>
                  <a:spcPts val="600"/>
                </a:spcAft>
              </a:pPr>
              <a:r>
                <a:rPr lang="en-US" dirty="0">
                  <a:gradFill>
                    <a:gsLst>
                      <a:gs pos="2917">
                        <a:schemeClr val="tx1"/>
                      </a:gs>
                      <a:gs pos="30000">
                        <a:schemeClr val="tx1"/>
                      </a:gs>
                    </a:gsLst>
                    <a:lin ang="5400000" scaled="0"/>
                  </a:gradFill>
                </a:rPr>
                <a:t>Container</a:t>
              </a:r>
            </a:p>
          </p:txBody>
        </p:sp>
        <p:sp>
          <p:nvSpPr>
            <p:cNvPr id="16" name="Rectangle 15"/>
            <p:cNvSpPr/>
            <p:nvPr/>
          </p:nvSpPr>
          <p:spPr bwMode="auto">
            <a:xfrm>
              <a:off x="7016011" y="2468653"/>
              <a:ext cx="5137889" cy="333037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7200388" y="2674390"/>
              <a:ext cx="2329914" cy="146484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20" name="Rectangle 19"/>
            <p:cNvSpPr/>
            <p:nvPr/>
          </p:nvSpPr>
          <p:spPr bwMode="auto">
            <a:xfrm>
              <a:off x="9648452" y="2668739"/>
              <a:ext cx="2329914" cy="1464843"/>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B</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23" name="Rectangle 22"/>
            <p:cNvSpPr/>
            <p:nvPr/>
          </p:nvSpPr>
          <p:spPr bwMode="auto">
            <a:xfrm>
              <a:off x="7191544" y="4208044"/>
              <a:ext cx="4786822" cy="687946"/>
            </a:xfrm>
            <a:prstGeom prst="rect">
              <a:avLst/>
            </a:prstGeom>
            <a:solidFill>
              <a:srgbClr val="6969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Host OS</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599" dirty="0">
                  <a:gradFill>
                    <a:gsLst>
                      <a:gs pos="0">
                        <a:srgbClr val="FFFFFF"/>
                      </a:gs>
                      <a:gs pos="100000">
                        <a:srgbClr val="FFFFFF"/>
                      </a:gs>
                    </a:gsLst>
                    <a:lin ang="5400000" scaled="0"/>
                  </a:gradFill>
                  <a:ea typeface="Segoe UI" pitchFamily="34" charset="0"/>
                  <a:cs typeface="Segoe UI" pitchFamily="34" charset="0"/>
                </a:rPr>
                <a:t>w/Container support</a:t>
              </a:r>
            </a:p>
          </p:txBody>
        </p:sp>
        <p:sp>
          <p:nvSpPr>
            <p:cNvPr id="24" name="Rectangle 23"/>
            <p:cNvSpPr/>
            <p:nvPr/>
          </p:nvSpPr>
          <p:spPr bwMode="auto">
            <a:xfrm>
              <a:off x="7191544" y="4958819"/>
              <a:ext cx="4786822" cy="68794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Server</a:t>
              </a:r>
            </a:p>
          </p:txBody>
        </p:sp>
        <p:sp>
          <p:nvSpPr>
            <p:cNvPr id="30" name="Rectangle 29"/>
            <p:cNvSpPr/>
            <p:nvPr/>
          </p:nvSpPr>
          <p:spPr bwMode="auto">
            <a:xfrm>
              <a:off x="9639300" y="2649267"/>
              <a:ext cx="2357579" cy="1503786"/>
            </a:xfrm>
            <a:prstGeom prst="rect">
              <a:avLst/>
            </a:prstGeom>
            <a:solidFill>
              <a:schemeClr val="bg1">
                <a:alpha val="25000"/>
              </a:schemeClr>
            </a:solidFill>
            <a:ln w="66675" cap="sq">
              <a:solidFill>
                <a:srgbClr val="00BC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p:cNvCxnSpPr/>
            <p:nvPr/>
          </p:nvCxnSpPr>
          <p:spPr>
            <a:xfrm>
              <a:off x="10797142" y="1776742"/>
              <a:ext cx="0" cy="864823"/>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a:off x="10789015" y="1348925"/>
              <a:ext cx="0" cy="914400"/>
            </a:xfrm>
            <a:prstGeom prst="line">
              <a:avLst/>
            </a:prstGeom>
            <a:ln w="793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fontScale="90000"/>
          </a:bodyPr>
          <a:lstStyle/>
          <a:p>
            <a:r>
              <a:rPr lang="en-US" sz="5300" dirty="0"/>
              <a:t>Containers</a:t>
            </a:r>
            <a:br>
              <a:rPr lang="en-US" dirty="0"/>
            </a:br>
            <a:r>
              <a:rPr lang="en-US" sz="3100" dirty="0">
                <a:gradFill>
                  <a:gsLst>
                    <a:gs pos="27500">
                      <a:schemeClr val="tx2"/>
                    </a:gs>
                    <a:gs pos="60000">
                      <a:schemeClr val="tx2"/>
                    </a:gs>
                  </a:gsLst>
                  <a:lin ang="5400000" scaled="0"/>
                </a:gradFill>
              </a:rPr>
              <a:t>How do they differ from virtual machines?</a:t>
            </a:r>
          </a:p>
        </p:txBody>
      </p:sp>
      <p:sp>
        <p:nvSpPr>
          <p:cNvPr id="645" name="Rectangle 644"/>
          <p:cNvSpPr/>
          <p:nvPr/>
        </p:nvSpPr>
        <p:spPr>
          <a:xfrm>
            <a:off x="289562" y="2128544"/>
            <a:ext cx="6249417" cy="3829618"/>
          </a:xfrm>
          <a:prstGeom prst="rect">
            <a:avLst/>
          </a:prstGeom>
          <a:noFill/>
          <a:ln w="12700" cap="flat" cmpd="sng" algn="ctr">
            <a:noFill/>
            <a:prstDash val="solid"/>
            <a:miter lim="800000"/>
          </a:ln>
          <a:effectLst/>
        </p:spPr>
        <p:txBody>
          <a:bodyPr lIns="146304" tIns="91440" rIns="146304"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indent="-241300" defTabSz="932742">
              <a:lnSpc>
                <a:spcPct val="99000"/>
              </a:lnSpc>
              <a:spcBef>
                <a:spcPts val="600"/>
              </a:spcBef>
              <a:buSzPct val="90000"/>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Dependencies: </a:t>
            </a:r>
            <a:r>
              <a:rPr lang="en-US" sz="1600" dirty="0">
                <a:gradFill>
                  <a:gsLst>
                    <a:gs pos="1250">
                      <a:schemeClr val="tx1"/>
                    </a:gs>
                    <a:gs pos="100000">
                      <a:schemeClr val="tx1"/>
                    </a:gs>
                  </a:gsLst>
                  <a:lin ang="5400000" scaled="0"/>
                </a:gradFill>
              </a:rPr>
              <a:t>Each virtualized app includes the app itself, required binaries and libraries and a guest OS, which may consist of multiple GB of data</a:t>
            </a:r>
          </a:p>
          <a:p>
            <a:pPr marL="0" lvl="1" indent="-241300" defTabSz="932742">
              <a:lnSpc>
                <a:spcPct val="99000"/>
              </a:lnSpc>
              <a:spcBef>
                <a:spcPts val="600"/>
              </a:spcBef>
              <a:buSzPct val="90000"/>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Independent OS: </a:t>
            </a:r>
            <a:r>
              <a:rPr lang="en-US" sz="1600" dirty="0">
                <a:gradFill>
                  <a:gsLst>
                    <a:gs pos="1250">
                      <a:schemeClr val="tx1"/>
                    </a:gs>
                    <a:gs pos="100000">
                      <a:schemeClr val="tx1"/>
                    </a:gs>
                  </a:gsLst>
                  <a:lin ang="5400000" scaled="0"/>
                </a:gradFill>
              </a:rPr>
              <a:t>Each VM can have a different OS from other VMs, along with a different OS to the host itself</a:t>
            </a:r>
          </a:p>
          <a:p>
            <a:pPr marL="0" lvl="1" indent="-241300" defTabSz="932742">
              <a:lnSpc>
                <a:spcPct val="99000"/>
              </a:lnSpc>
              <a:spcBef>
                <a:spcPts val="600"/>
              </a:spcBef>
              <a:spcAft>
                <a:spcPts val="612"/>
              </a:spcAft>
              <a:buClr>
                <a:srgbClr val="EFEFEF"/>
              </a:buClr>
              <a:buSzPct val="90000"/>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Flexible: </a:t>
            </a:r>
            <a:r>
              <a:rPr lang="en-US" sz="1600" dirty="0">
                <a:gradFill>
                  <a:gsLst>
                    <a:gs pos="1250">
                      <a:schemeClr val="tx1"/>
                    </a:gs>
                    <a:gs pos="100000">
                      <a:schemeClr val="tx1"/>
                    </a:gs>
                  </a:gsLst>
                  <a:lin ang="5400000" scaled="0"/>
                </a:gradFill>
              </a:rPr>
              <a:t>VMs can be migrated to other hosts to balance resource usage and for host maintenance without downtime</a:t>
            </a:r>
          </a:p>
          <a:p>
            <a:pPr marL="0" lvl="1" indent="-241300" defTabSz="932742">
              <a:lnSpc>
                <a:spcPct val="99000"/>
              </a:lnSpc>
              <a:spcBef>
                <a:spcPts val="600"/>
              </a:spcBef>
              <a:spcAft>
                <a:spcPts val="612"/>
              </a:spcAft>
              <a:buClr>
                <a:srgbClr val="EFEFEF"/>
              </a:buClr>
              <a:buSzPct val="90000"/>
            </a:pPr>
            <a:r>
              <a:rPr lang="en-US" sz="2000" b="1" dirty="0">
                <a:gradFill>
                  <a:gsLst>
                    <a:gs pos="21250">
                      <a:schemeClr val="tx2"/>
                    </a:gs>
                    <a:gs pos="71000">
                      <a:schemeClr val="tx2"/>
                    </a:gs>
                  </a:gsLst>
                  <a:lin ang="5400000" scaled="0"/>
                </a:gradFill>
                <a:latin typeface="Segoe UI Semibold" panose="020B0702040204020203" pitchFamily="34" charset="0"/>
                <a:cs typeface="Segoe UI Semibold" panose="020B0702040204020203" pitchFamily="34" charset="0"/>
              </a:rPr>
              <a:t>Secure: </a:t>
            </a:r>
            <a:r>
              <a:rPr lang="en-US" sz="1600" dirty="0">
                <a:gradFill>
                  <a:gsLst>
                    <a:gs pos="1250">
                      <a:schemeClr val="tx1"/>
                    </a:gs>
                    <a:gs pos="100000">
                      <a:schemeClr val="tx1"/>
                    </a:gs>
                  </a:gsLst>
                  <a:lin ang="5400000" scaled="0"/>
                </a:gradFill>
              </a:rPr>
              <a:t>High levels of resource and security isolation </a:t>
            </a:r>
            <a:br>
              <a:rPr lang="en-US" sz="1600" dirty="0">
                <a:gradFill>
                  <a:gsLst>
                    <a:gs pos="1250">
                      <a:schemeClr val="tx1"/>
                    </a:gs>
                    <a:gs pos="100000">
                      <a:schemeClr val="tx1"/>
                    </a:gs>
                  </a:gsLst>
                  <a:lin ang="5400000" scaled="0"/>
                </a:gradFill>
              </a:rPr>
            </a:br>
            <a:r>
              <a:rPr lang="en-US" sz="1600" dirty="0">
                <a:gradFill>
                  <a:gsLst>
                    <a:gs pos="1250">
                      <a:schemeClr val="tx1"/>
                    </a:gs>
                    <a:gs pos="100000">
                      <a:schemeClr val="tx1"/>
                    </a:gs>
                  </a:gsLst>
                  <a:lin ang="5400000" scaled="0"/>
                </a:gradFill>
              </a:rPr>
              <a:t>for key virtualized workloads</a:t>
            </a:r>
          </a:p>
        </p:txBody>
      </p:sp>
    </p:spTree>
    <p:extLst>
      <p:ext uri="{BB962C8B-B14F-4D97-AF65-F5344CB8AC3E}">
        <p14:creationId xmlns:p14="http://schemas.microsoft.com/office/powerpoint/2010/main" val="4688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0" end="0"/>
                                            </p:txEl>
                                          </p:spTgt>
                                        </p:tgtEl>
                                        <p:attrNameLst>
                                          <p:attrName>style.visibility</p:attrName>
                                        </p:attrNameLst>
                                      </p:cBhvr>
                                      <p:to>
                                        <p:strVal val="visible"/>
                                      </p:to>
                                    </p:set>
                                    <p:animEffect transition="in" filter="fade">
                                      <p:cBhvr>
                                        <p:cTn id="7" dur="500"/>
                                        <p:tgtEl>
                                          <p:spTgt spid="6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1" end="1"/>
                                            </p:txEl>
                                          </p:spTgt>
                                        </p:tgtEl>
                                        <p:attrNameLst>
                                          <p:attrName>style.visibility</p:attrName>
                                        </p:attrNameLst>
                                      </p:cBhvr>
                                      <p:to>
                                        <p:strVal val="visible"/>
                                      </p:to>
                                    </p:set>
                                    <p:animEffect transition="in" filter="fade">
                                      <p:cBhvr>
                                        <p:cTn id="12" dur="500"/>
                                        <p:tgtEl>
                                          <p:spTgt spid="6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2" end="2"/>
                                            </p:txEl>
                                          </p:spTgt>
                                        </p:tgtEl>
                                        <p:attrNameLst>
                                          <p:attrName>style.visibility</p:attrName>
                                        </p:attrNameLst>
                                      </p:cBhvr>
                                      <p:to>
                                        <p:strVal val="visible"/>
                                      </p:to>
                                    </p:set>
                                    <p:animEffect transition="in" filter="fade">
                                      <p:cBhvr>
                                        <p:cTn id="17" dur="500"/>
                                        <p:tgtEl>
                                          <p:spTgt spid="6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3" end="3"/>
                                            </p:txEl>
                                          </p:spTgt>
                                        </p:tgtEl>
                                        <p:attrNameLst>
                                          <p:attrName>style.visibility</p:attrName>
                                        </p:attrNameLst>
                                      </p:cBhvr>
                                      <p:to>
                                        <p:strVal val="visible"/>
                                      </p:to>
                                    </p:set>
                                    <p:animEffect transition="in" filter="fade">
                                      <p:cBhvr>
                                        <p:cTn id="22" dur="500"/>
                                        <p:tgtEl>
                                          <p:spTgt spid="6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p:cNvSpPr/>
          <p:nvPr/>
        </p:nvSpPr>
        <p:spPr bwMode="auto">
          <a:xfrm>
            <a:off x="6803704" y="2577982"/>
            <a:ext cx="5089846" cy="357325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6955216" y="4513339"/>
            <a:ext cx="4786822" cy="6858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31" name="Rectangle 30"/>
          <p:cNvSpPr/>
          <p:nvPr/>
        </p:nvSpPr>
        <p:spPr bwMode="auto">
          <a:xfrm>
            <a:off x="6955216" y="5295957"/>
            <a:ext cx="4786822" cy="68794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Server</a:t>
            </a:r>
          </a:p>
        </p:txBody>
      </p:sp>
      <p:sp>
        <p:nvSpPr>
          <p:cNvPr id="2" name="Title 1"/>
          <p:cNvSpPr>
            <a:spLocks noGrp="1"/>
          </p:cNvSpPr>
          <p:nvPr>
            <p:ph type="title"/>
          </p:nvPr>
        </p:nvSpPr>
        <p:spPr/>
        <p:txBody>
          <a:bodyPr>
            <a:normAutofit fontScale="90000"/>
          </a:bodyPr>
          <a:lstStyle/>
          <a:p>
            <a:r>
              <a:rPr lang="en-US" sz="5800" dirty="0"/>
              <a:t>Containers </a:t>
            </a:r>
            <a:r>
              <a:rPr lang="en-US" sz="5800" b="1" dirty="0"/>
              <a:t>and</a:t>
            </a:r>
            <a:r>
              <a:rPr lang="en-US" sz="5800" dirty="0"/>
              <a:t> virtual machines</a:t>
            </a:r>
            <a:br>
              <a:rPr lang="en-US" sz="5800" dirty="0"/>
            </a:br>
            <a:r>
              <a:rPr lang="en-US" sz="3199" dirty="0">
                <a:gradFill>
                  <a:gsLst>
                    <a:gs pos="7619">
                      <a:srgbClr val="00188F"/>
                    </a:gs>
                    <a:gs pos="35000">
                      <a:srgbClr val="00188F"/>
                    </a:gs>
                  </a:gsLst>
                  <a:lin ang="5400000" scaled="0"/>
                </a:gradFill>
              </a:rPr>
              <a:t>Deployment options suited to many scenarios</a:t>
            </a:r>
            <a:endParaRPr lang="en-US" dirty="0">
              <a:gradFill>
                <a:gsLst>
                  <a:gs pos="7619">
                    <a:srgbClr val="00188F"/>
                  </a:gs>
                  <a:gs pos="35000">
                    <a:srgbClr val="00188F"/>
                  </a:gs>
                </a:gsLst>
                <a:lin ang="5400000" scaled="0"/>
              </a:gradFill>
            </a:endParaRPr>
          </a:p>
        </p:txBody>
      </p:sp>
      <p:sp>
        <p:nvSpPr>
          <p:cNvPr id="645" name="Rectangle 644"/>
          <p:cNvSpPr/>
          <p:nvPr/>
        </p:nvSpPr>
        <p:spPr>
          <a:xfrm>
            <a:off x="275164" y="2809018"/>
            <a:ext cx="6080229" cy="3829618"/>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b="1" dirty="0">
                <a:gradFill>
                  <a:gsLst>
                    <a:gs pos="7619">
                      <a:srgbClr val="00188F"/>
                    </a:gs>
                    <a:gs pos="35000">
                      <a:srgbClr val="00188F"/>
                    </a:gs>
                  </a:gsLst>
                  <a:lin ang="5400000" scaled="0"/>
                </a:gradFill>
                <a:cs typeface="Segoe UI" pitchFamily="34" charset="0"/>
              </a:rPr>
              <a:t>Containers in VMs: </a:t>
            </a:r>
            <a:r>
              <a:rPr lang="en-US" dirty="0">
                <a:gradFill>
                  <a:gsLst>
                    <a:gs pos="19048">
                      <a:schemeClr val="tx1"/>
                    </a:gs>
                    <a:gs pos="65000">
                      <a:schemeClr val="tx1"/>
                    </a:gs>
                  </a:gsLst>
                  <a:lin ang="5400000" scaled="0"/>
                </a:gradFill>
                <a:cs typeface="Segoe UI" pitchFamily="34" charset="0"/>
              </a:rPr>
              <a:t>By combining containers with VMs, users can deploy multiple, different VM operating systems, and inside, deploy multiple containers within those guest OSs.</a:t>
            </a:r>
          </a:p>
          <a:p>
            <a:pPr marL="0" lvl="1" defTabSz="471494">
              <a:lnSpc>
                <a:spcPct val="90000"/>
              </a:lnSpc>
              <a:spcBef>
                <a:spcPts val="306"/>
              </a:spcBef>
              <a:spcAft>
                <a:spcPts val="612"/>
              </a:spcAft>
              <a:buClr>
                <a:srgbClr val="EFEFEF"/>
              </a:buClr>
            </a:pPr>
            <a:r>
              <a:rPr lang="en-US" dirty="0">
                <a:gradFill>
                  <a:gsLst>
                    <a:gs pos="19048">
                      <a:schemeClr val="tx1"/>
                    </a:gs>
                    <a:gs pos="65000">
                      <a:schemeClr val="tx1"/>
                    </a:gs>
                  </a:gsLst>
                  <a:lin ang="5400000" scaled="0"/>
                </a:gradFill>
                <a:cs typeface="Segoe UI" pitchFamily="34" charset="0"/>
              </a:rPr>
              <a:t>By combining containers with VMs, fewer VMs would be required to support a larger number of apps.</a:t>
            </a:r>
          </a:p>
          <a:p>
            <a:pPr marL="0" lvl="1" defTabSz="471494">
              <a:lnSpc>
                <a:spcPct val="90000"/>
              </a:lnSpc>
              <a:spcBef>
                <a:spcPts val="306"/>
              </a:spcBef>
              <a:spcAft>
                <a:spcPts val="612"/>
              </a:spcAft>
              <a:buClr>
                <a:srgbClr val="EFEFEF"/>
              </a:buClr>
            </a:pPr>
            <a:r>
              <a:rPr lang="en-US" dirty="0">
                <a:gradFill>
                  <a:gsLst>
                    <a:gs pos="19048">
                      <a:schemeClr val="tx1"/>
                    </a:gs>
                    <a:gs pos="65000">
                      <a:schemeClr val="tx1"/>
                    </a:gs>
                  </a:gsLst>
                  <a:lin ang="5400000" scaled="0"/>
                </a:gradFill>
                <a:cs typeface="Segoe UI" pitchFamily="34" charset="0"/>
              </a:rPr>
              <a:t>Fewer VMs would result in a reduction in storage consumption.</a:t>
            </a:r>
          </a:p>
          <a:p>
            <a:pPr marL="0" lvl="1" defTabSz="471494">
              <a:lnSpc>
                <a:spcPct val="90000"/>
              </a:lnSpc>
              <a:spcBef>
                <a:spcPts val="306"/>
              </a:spcBef>
              <a:spcAft>
                <a:spcPts val="612"/>
              </a:spcAft>
              <a:buClr>
                <a:srgbClr val="EFEFEF"/>
              </a:buClr>
            </a:pPr>
            <a:r>
              <a:rPr lang="en-US" dirty="0">
                <a:gradFill>
                  <a:gsLst>
                    <a:gs pos="19048">
                      <a:schemeClr val="tx1"/>
                    </a:gs>
                    <a:gs pos="65000">
                      <a:schemeClr val="tx1"/>
                    </a:gs>
                  </a:gsLst>
                  <a:lin ang="5400000" scaled="0"/>
                </a:gradFill>
                <a:cs typeface="Segoe UI" pitchFamily="34" charset="0"/>
              </a:rPr>
              <a:t>Each VM would support multiple isolated apps, increasing overall density.</a:t>
            </a:r>
          </a:p>
          <a:p>
            <a:pPr marL="0" lvl="1" defTabSz="471494">
              <a:lnSpc>
                <a:spcPct val="90000"/>
              </a:lnSpc>
              <a:spcBef>
                <a:spcPts val="306"/>
              </a:spcBef>
              <a:spcAft>
                <a:spcPts val="612"/>
              </a:spcAft>
              <a:buClr>
                <a:srgbClr val="EFEFEF"/>
              </a:buClr>
            </a:pPr>
            <a:r>
              <a:rPr lang="en-US" b="1" dirty="0">
                <a:gradFill>
                  <a:gsLst>
                    <a:gs pos="7619">
                      <a:srgbClr val="00188F"/>
                    </a:gs>
                    <a:gs pos="35000">
                      <a:srgbClr val="00188F"/>
                    </a:gs>
                  </a:gsLst>
                  <a:lin ang="5400000" scaled="0"/>
                </a:gradFill>
                <a:cs typeface="Segoe UI" pitchFamily="34" charset="0"/>
              </a:rPr>
              <a:t>Flexible: </a:t>
            </a:r>
            <a:r>
              <a:rPr lang="en-US" dirty="0">
                <a:gradFill>
                  <a:gsLst>
                    <a:gs pos="19048">
                      <a:schemeClr val="tx1"/>
                    </a:gs>
                    <a:gs pos="65000">
                      <a:schemeClr val="tx1"/>
                    </a:gs>
                  </a:gsLst>
                  <a:lin ang="5400000" scaled="0"/>
                </a:gradFill>
                <a:cs typeface="Segoe UI" pitchFamily="34" charset="0"/>
              </a:rPr>
              <a:t>Running containers inside VMs enables features such as live migration for optimal resource utilization and host maintenance.</a:t>
            </a:r>
          </a:p>
        </p:txBody>
      </p:sp>
      <p:sp>
        <p:nvSpPr>
          <p:cNvPr id="14" name="Pentagon 13"/>
          <p:cNvSpPr/>
          <p:nvPr/>
        </p:nvSpPr>
        <p:spPr bwMode="auto">
          <a:xfrm>
            <a:off x="881" y="2033796"/>
            <a:ext cx="6312819" cy="690942"/>
          </a:xfrm>
          <a:prstGeom prst="homePlat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05" tIns="146283" rIns="182854" bIns="14628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pPr>
            <a:r>
              <a:rPr lang="en-US" sz="2800" i="1" dirty="0">
                <a:ln w="3175">
                  <a:noFill/>
                </a:ln>
                <a:solidFill>
                  <a:srgbClr val="0072C6"/>
                </a:solidFill>
                <a:latin typeface="+mj-lt"/>
                <a:cs typeface="Segoe UI" pitchFamily="34" charset="0"/>
              </a:rPr>
              <a:t>Spotlight capabilities</a:t>
            </a:r>
          </a:p>
        </p:txBody>
      </p:sp>
      <p:sp>
        <p:nvSpPr>
          <p:cNvPr id="15" name="Rectangle 14"/>
          <p:cNvSpPr/>
          <p:nvPr/>
        </p:nvSpPr>
        <p:spPr bwMode="auto">
          <a:xfrm>
            <a:off x="449192" y="2033796"/>
            <a:ext cx="685017" cy="6831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
          <p:cNvSpPr>
            <a:spLocks noEditPoints="1"/>
          </p:cNvSpPr>
          <p:nvPr/>
        </p:nvSpPr>
        <p:spPr bwMode="auto">
          <a:xfrm>
            <a:off x="583991" y="2172776"/>
            <a:ext cx="415421" cy="405206"/>
          </a:xfrm>
          <a:custGeom>
            <a:avLst/>
            <a:gdLst>
              <a:gd name="T0" fmla="*/ 1697 w 1739"/>
              <a:gd name="T1" fmla="*/ 541 h 1697"/>
              <a:gd name="T2" fmla="*/ 1388 w 1739"/>
              <a:gd name="T3" fmla="*/ 18 h 1697"/>
              <a:gd name="T4" fmla="*/ 1374 w 1739"/>
              <a:gd name="T5" fmla="*/ 21 h 1697"/>
              <a:gd name="T6" fmla="*/ 1374 w 1739"/>
              <a:gd name="T7" fmla="*/ 20 h 1697"/>
              <a:gd name="T8" fmla="*/ 200 w 1739"/>
              <a:gd name="T9" fmla="*/ 179 h 1697"/>
              <a:gd name="T10" fmla="*/ 42 w 1739"/>
              <a:gd name="T11" fmla="*/ 766 h 1697"/>
              <a:gd name="T12" fmla="*/ 351 w 1739"/>
              <a:gd name="T13" fmla="*/ 1289 h 1697"/>
              <a:gd name="T14" fmla="*/ 748 w 1739"/>
              <a:gd name="T15" fmla="*/ 1235 h 1697"/>
              <a:gd name="T16" fmla="*/ 748 w 1739"/>
              <a:gd name="T17" fmla="*/ 1490 h 1697"/>
              <a:gd name="T18" fmla="*/ 430 w 1739"/>
              <a:gd name="T19" fmla="*/ 1490 h 1697"/>
              <a:gd name="T20" fmla="*/ 430 w 1739"/>
              <a:gd name="T21" fmla="*/ 1697 h 1697"/>
              <a:gd name="T22" fmla="*/ 1318 w 1739"/>
              <a:gd name="T23" fmla="*/ 1697 h 1697"/>
              <a:gd name="T24" fmla="*/ 1318 w 1739"/>
              <a:gd name="T25" fmla="*/ 1490 h 1697"/>
              <a:gd name="T26" fmla="*/ 1000 w 1739"/>
              <a:gd name="T27" fmla="*/ 1490 h 1697"/>
              <a:gd name="T28" fmla="*/ 1000 w 1739"/>
              <a:gd name="T29" fmla="*/ 1201 h 1697"/>
              <a:gd name="T30" fmla="*/ 1525 w 1739"/>
              <a:gd name="T31" fmla="*/ 1130 h 1697"/>
              <a:gd name="T32" fmla="*/ 1525 w 1739"/>
              <a:gd name="T33" fmla="*/ 1129 h 1697"/>
              <a:gd name="T34" fmla="*/ 1538 w 1739"/>
              <a:gd name="T35" fmla="*/ 1128 h 1697"/>
              <a:gd name="T36" fmla="*/ 1697 w 1739"/>
              <a:gd name="T37" fmla="*/ 541 h 1697"/>
              <a:gd name="T38" fmla="*/ 1111 w 1739"/>
              <a:gd name="T39" fmla="*/ 255 h 1697"/>
              <a:gd name="T40" fmla="*/ 206 w 1739"/>
              <a:gd name="T41" fmla="*/ 378 h 1697"/>
              <a:gd name="T42" fmla="*/ 165 w 1739"/>
              <a:gd name="T43" fmla="*/ 384 h 1697"/>
              <a:gd name="T44" fmla="*/ 190 w 1739"/>
              <a:gd name="T45" fmla="*/ 297 h 1697"/>
              <a:gd name="T46" fmla="*/ 256 w 1739"/>
              <a:gd name="T47" fmla="*/ 288 h 1697"/>
              <a:gd name="T48" fmla="*/ 1135 w 1739"/>
              <a:gd name="T49" fmla="*/ 168 h 1697"/>
              <a:gd name="T50" fmla="*/ 1135 w 1739"/>
              <a:gd name="T51" fmla="*/ 171 h 1697"/>
              <a:gd name="T52" fmla="*/ 1111 w 1739"/>
              <a:gd name="T53" fmla="*/ 255 h 1697"/>
              <a:gd name="T54" fmla="*/ 1506 w 1739"/>
              <a:gd name="T55" fmla="*/ 993 h 1697"/>
              <a:gd name="T56" fmla="*/ 1312 w 1739"/>
              <a:gd name="T57" fmla="*/ 593 h 1697"/>
              <a:gd name="T58" fmla="*/ 1392 w 1739"/>
              <a:gd name="T59" fmla="*/ 156 h 1697"/>
              <a:gd name="T60" fmla="*/ 1586 w 1739"/>
              <a:gd name="T61" fmla="*/ 556 h 1697"/>
              <a:gd name="T62" fmla="*/ 1506 w 1739"/>
              <a:gd name="T63" fmla="*/ 993 h 1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39" h="1697">
                <a:moveTo>
                  <a:pt x="1697" y="541"/>
                </a:moveTo>
                <a:cubicBezTo>
                  <a:pt x="1656" y="235"/>
                  <a:pt x="1517" y="0"/>
                  <a:pt x="1388" y="18"/>
                </a:cubicBezTo>
                <a:cubicBezTo>
                  <a:pt x="1383" y="19"/>
                  <a:pt x="1378" y="20"/>
                  <a:pt x="1374" y="21"/>
                </a:cubicBezTo>
                <a:cubicBezTo>
                  <a:pt x="1374" y="20"/>
                  <a:pt x="1374" y="20"/>
                  <a:pt x="1374" y="20"/>
                </a:cubicBezTo>
                <a:cubicBezTo>
                  <a:pt x="200" y="179"/>
                  <a:pt x="200" y="179"/>
                  <a:pt x="200" y="179"/>
                </a:cubicBezTo>
                <a:cubicBezTo>
                  <a:pt x="71" y="197"/>
                  <a:pt x="0" y="460"/>
                  <a:pt x="42" y="766"/>
                </a:cubicBezTo>
                <a:cubicBezTo>
                  <a:pt x="83" y="1073"/>
                  <a:pt x="222" y="1307"/>
                  <a:pt x="351" y="1289"/>
                </a:cubicBezTo>
                <a:cubicBezTo>
                  <a:pt x="748" y="1235"/>
                  <a:pt x="748" y="1235"/>
                  <a:pt x="748" y="1235"/>
                </a:cubicBezTo>
                <a:cubicBezTo>
                  <a:pt x="748" y="1490"/>
                  <a:pt x="748" y="1490"/>
                  <a:pt x="748" y="1490"/>
                </a:cubicBezTo>
                <a:cubicBezTo>
                  <a:pt x="430" y="1490"/>
                  <a:pt x="430" y="1490"/>
                  <a:pt x="430" y="1490"/>
                </a:cubicBezTo>
                <a:cubicBezTo>
                  <a:pt x="430" y="1697"/>
                  <a:pt x="430" y="1697"/>
                  <a:pt x="430" y="1697"/>
                </a:cubicBezTo>
                <a:cubicBezTo>
                  <a:pt x="1318" y="1697"/>
                  <a:pt x="1318" y="1697"/>
                  <a:pt x="1318" y="1697"/>
                </a:cubicBezTo>
                <a:cubicBezTo>
                  <a:pt x="1318" y="1490"/>
                  <a:pt x="1318" y="1490"/>
                  <a:pt x="1318" y="1490"/>
                </a:cubicBezTo>
                <a:cubicBezTo>
                  <a:pt x="1000" y="1490"/>
                  <a:pt x="1000" y="1490"/>
                  <a:pt x="1000" y="1490"/>
                </a:cubicBezTo>
                <a:cubicBezTo>
                  <a:pt x="1000" y="1201"/>
                  <a:pt x="1000" y="1201"/>
                  <a:pt x="1000" y="1201"/>
                </a:cubicBezTo>
                <a:cubicBezTo>
                  <a:pt x="1525" y="1130"/>
                  <a:pt x="1525" y="1130"/>
                  <a:pt x="1525" y="1130"/>
                </a:cubicBezTo>
                <a:cubicBezTo>
                  <a:pt x="1525" y="1129"/>
                  <a:pt x="1525" y="1129"/>
                  <a:pt x="1525" y="1129"/>
                </a:cubicBezTo>
                <a:cubicBezTo>
                  <a:pt x="1529" y="1129"/>
                  <a:pt x="1534" y="1129"/>
                  <a:pt x="1538" y="1128"/>
                </a:cubicBezTo>
                <a:cubicBezTo>
                  <a:pt x="1668" y="1110"/>
                  <a:pt x="1739" y="848"/>
                  <a:pt x="1697" y="541"/>
                </a:cubicBezTo>
                <a:close/>
                <a:moveTo>
                  <a:pt x="1111" y="255"/>
                </a:moveTo>
                <a:cubicBezTo>
                  <a:pt x="206" y="378"/>
                  <a:pt x="206" y="378"/>
                  <a:pt x="206" y="378"/>
                </a:cubicBezTo>
                <a:cubicBezTo>
                  <a:pt x="165" y="384"/>
                  <a:pt x="165" y="384"/>
                  <a:pt x="165" y="384"/>
                </a:cubicBezTo>
                <a:cubicBezTo>
                  <a:pt x="171" y="352"/>
                  <a:pt x="180" y="323"/>
                  <a:pt x="190" y="297"/>
                </a:cubicBezTo>
                <a:cubicBezTo>
                  <a:pt x="256" y="288"/>
                  <a:pt x="256" y="288"/>
                  <a:pt x="256" y="288"/>
                </a:cubicBezTo>
                <a:cubicBezTo>
                  <a:pt x="1135" y="168"/>
                  <a:pt x="1135" y="168"/>
                  <a:pt x="1135" y="168"/>
                </a:cubicBezTo>
                <a:cubicBezTo>
                  <a:pt x="1135" y="171"/>
                  <a:pt x="1135" y="171"/>
                  <a:pt x="1135" y="171"/>
                </a:cubicBezTo>
                <a:cubicBezTo>
                  <a:pt x="1125" y="196"/>
                  <a:pt x="1117" y="224"/>
                  <a:pt x="1111" y="255"/>
                </a:cubicBezTo>
                <a:close/>
                <a:moveTo>
                  <a:pt x="1506" y="993"/>
                </a:moveTo>
                <a:cubicBezTo>
                  <a:pt x="1431" y="1004"/>
                  <a:pt x="1344" y="825"/>
                  <a:pt x="1312" y="593"/>
                </a:cubicBezTo>
                <a:cubicBezTo>
                  <a:pt x="1281" y="362"/>
                  <a:pt x="1317" y="167"/>
                  <a:pt x="1392" y="156"/>
                </a:cubicBezTo>
                <a:cubicBezTo>
                  <a:pt x="1468" y="146"/>
                  <a:pt x="1555" y="325"/>
                  <a:pt x="1586" y="556"/>
                </a:cubicBezTo>
                <a:cubicBezTo>
                  <a:pt x="1618" y="787"/>
                  <a:pt x="1582" y="983"/>
                  <a:pt x="1506" y="993"/>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14191"/>
            <a:endParaRPr lang="en-US" sz="1764">
              <a:solidFill>
                <a:srgbClr val="505050"/>
              </a:solidFill>
            </a:endParaRPr>
          </a:p>
        </p:txBody>
      </p:sp>
      <p:sp>
        <p:nvSpPr>
          <p:cNvPr id="16" name="TextBox 15"/>
          <p:cNvSpPr txBox="1"/>
          <p:nvPr/>
        </p:nvSpPr>
        <p:spPr>
          <a:xfrm>
            <a:off x="9571191" y="1343073"/>
            <a:ext cx="1965935" cy="544722"/>
          </a:xfrm>
          <a:prstGeom prst="rect">
            <a:avLst/>
          </a:prstGeom>
          <a:noFill/>
        </p:spPr>
        <p:txBody>
          <a:bodyPr wrap="none" lIns="182854" tIns="146283" rIns="182854" bIns="146283" rtlCol="0">
            <a:spAutoFit/>
          </a:bodyPr>
          <a:lstStyle/>
          <a:p>
            <a:pPr algn="r">
              <a:lnSpc>
                <a:spcPct val="90000"/>
              </a:lnSpc>
              <a:spcAft>
                <a:spcPts val="600"/>
              </a:spcAft>
            </a:pPr>
            <a:r>
              <a:rPr lang="en-US" dirty="0">
                <a:gradFill>
                  <a:gsLst>
                    <a:gs pos="2917">
                      <a:schemeClr val="tx1"/>
                    </a:gs>
                    <a:gs pos="30000">
                      <a:schemeClr val="tx1"/>
                    </a:gs>
                  </a:gsLst>
                  <a:lin ang="5400000" scaled="0"/>
                </a:gradFill>
              </a:rPr>
              <a:t>Virtual Machine</a:t>
            </a:r>
          </a:p>
        </p:txBody>
      </p:sp>
      <p:sp>
        <p:nvSpPr>
          <p:cNvPr id="25" name="Rectangle 24"/>
          <p:cNvSpPr/>
          <p:nvPr/>
        </p:nvSpPr>
        <p:spPr bwMode="auto">
          <a:xfrm>
            <a:off x="6958669" y="3825281"/>
            <a:ext cx="2329914" cy="5486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27" name="Rectangle 26"/>
          <p:cNvSpPr/>
          <p:nvPr/>
        </p:nvSpPr>
        <p:spPr bwMode="auto">
          <a:xfrm>
            <a:off x="9397999" y="2774374"/>
            <a:ext cx="2344039" cy="1664276"/>
          </a:xfrm>
          <a:prstGeom prst="rect">
            <a:avLst/>
          </a:prstGeom>
          <a:noFill/>
          <a:ln w="666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9470699" y="2852198"/>
            <a:ext cx="1059317" cy="90663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App A</a:t>
            </a:r>
            <a:br>
              <a:rPr lang="en-US" sz="1399" dirty="0">
                <a:gradFill>
                  <a:gsLst>
                    <a:gs pos="0">
                      <a:srgbClr val="FFFFFF"/>
                    </a:gs>
                    <a:gs pos="100000">
                      <a:srgbClr val="FFFFFF"/>
                    </a:gs>
                  </a:gsLst>
                  <a:lin ang="5400000" scaled="0"/>
                </a:gradFill>
                <a:ea typeface="Segoe UI" pitchFamily="34" charset="0"/>
                <a:cs typeface="Segoe UI" pitchFamily="34" charset="0"/>
              </a:rPr>
            </a:br>
            <a:r>
              <a:rPr lang="en-US" sz="1199"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30" name="Rectangle 29"/>
          <p:cNvSpPr/>
          <p:nvPr/>
        </p:nvSpPr>
        <p:spPr bwMode="auto">
          <a:xfrm>
            <a:off x="10587754" y="2852199"/>
            <a:ext cx="1059317" cy="897284"/>
          </a:xfrm>
          <a:prstGeom prst="rect">
            <a:avLst/>
          </a:prstGeom>
          <a:solidFill>
            <a:srgbClr val="002060"/>
          </a:solidFill>
          <a:ln>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146283" rIns="45713"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solidFill>
                  <a:schemeClr val="bg1"/>
                </a:solidFill>
                <a:ea typeface="Segoe UI" pitchFamily="34" charset="0"/>
                <a:cs typeface="Segoe UI" pitchFamily="34" charset="0"/>
              </a:rPr>
              <a:t>App B</a:t>
            </a:r>
            <a:br>
              <a:rPr lang="en-US" sz="1399" dirty="0">
                <a:solidFill>
                  <a:schemeClr val="bg1"/>
                </a:solidFill>
                <a:ea typeface="Segoe UI" pitchFamily="34" charset="0"/>
                <a:cs typeface="Segoe UI" pitchFamily="34" charset="0"/>
              </a:rPr>
            </a:br>
            <a:r>
              <a:rPr lang="en-US" sz="1199" dirty="0">
                <a:solidFill>
                  <a:schemeClr val="bg1"/>
                </a:solidFill>
                <a:ea typeface="Segoe UI" pitchFamily="34" charset="0"/>
                <a:cs typeface="Segoe UI" pitchFamily="34" charset="0"/>
              </a:rPr>
              <a:t>Bins/Libraries</a:t>
            </a:r>
          </a:p>
        </p:txBody>
      </p:sp>
      <p:sp>
        <p:nvSpPr>
          <p:cNvPr id="33" name="Rectangle 32"/>
          <p:cNvSpPr/>
          <p:nvPr/>
        </p:nvSpPr>
        <p:spPr bwMode="auto">
          <a:xfrm>
            <a:off x="9465972" y="3825281"/>
            <a:ext cx="2181099" cy="54864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gradFill>
                  <a:gsLst>
                    <a:gs pos="0">
                      <a:srgbClr val="FFFFFF"/>
                    </a:gs>
                    <a:gs pos="100000">
                      <a:srgbClr val="FFFFFF"/>
                    </a:gs>
                  </a:gsLst>
                  <a:lin ang="5400000" scaled="0"/>
                </a:gradFill>
                <a:ea typeface="Segoe UI" pitchFamily="34" charset="0"/>
                <a:cs typeface="Segoe UI" pitchFamily="34" charset="0"/>
              </a:rPr>
              <a:t>Guest OS</a:t>
            </a:r>
            <a:br>
              <a:rPr lang="en-US" sz="1199" dirty="0">
                <a:gradFill>
                  <a:gsLst>
                    <a:gs pos="0">
                      <a:srgbClr val="FFFFFF"/>
                    </a:gs>
                    <a:gs pos="100000">
                      <a:srgbClr val="FFFFFF"/>
                    </a:gs>
                  </a:gsLst>
                  <a:lin ang="5400000" scaled="0"/>
                </a:gradFill>
                <a:ea typeface="Segoe UI" pitchFamily="34" charset="0"/>
                <a:cs typeface="Segoe UI" pitchFamily="34" charset="0"/>
              </a:rPr>
            </a:br>
            <a:r>
              <a:rPr lang="en-US" sz="1199" dirty="0">
                <a:gradFill>
                  <a:gsLst>
                    <a:gs pos="0">
                      <a:srgbClr val="FFFFFF"/>
                    </a:gs>
                    <a:gs pos="100000">
                      <a:srgbClr val="FFFFFF"/>
                    </a:gs>
                  </a:gsLst>
                  <a:lin ang="5400000" scaled="0"/>
                </a:gradFill>
                <a:ea typeface="Segoe UI" pitchFamily="34" charset="0"/>
                <a:cs typeface="Segoe UI" pitchFamily="34" charset="0"/>
              </a:rPr>
              <a:t>w/ Container Support</a:t>
            </a:r>
          </a:p>
        </p:txBody>
      </p:sp>
      <p:sp>
        <p:nvSpPr>
          <p:cNvPr id="36" name="Rectangle 35"/>
          <p:cNvSpPr/>
          <p:nvPr/>
        </p:nvSpPr>
        <p:spPr bwMode="auto">
          <a:xfrm>
            <a:off x="10605967" y="2847248"/>
            <a:ext cx="1041104" cy="902235"/>
          </a:xfrm>
          <a:prstGeom prst="rect">
            <a:avLst/>
          </a:prstGeom>
          <a:solidFill>
            <a:schemeClr val="bg1">
              <a:alpha val="28000"/>
            </a:schemeClr>
          </a:solidFill>
          <a:ln w="38100">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1399"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p:cNvSpPr txBox="1"/>
          <p:nvPr/>
        </p:nvSpPr>
        <p:spPr>
          <a:xfrm>
            <a:off x="10480848" y="1954549"/>
            <a:ext cx="1265213" cy="521303"/>
          </a:xfrm>
          <a:prstGeom prst="rect">
            <a:avLst/>
          </a:prstGeom>
          <a:noFill/>
        </p:spPr>
        <p:txBody>
          <a:bodyPr wrap="none" lIns="182854" tIns="146283" rIns="182854" bIns="146283" rtlCol="0">
            <a:spAutoFit/>
          </a:bodyPr>
          <a:lstStyle/>
          <a:p>
            <a:pPr algn="ctr">
              <a:lnSpc>
                <a:spcPct val="90000"/>
              </a:lnSpc>
              <a:spcAft>
                <a:spcPts val="600"/>
              </a:spcAft>
            </a:pPr>
            <a:r>
              <a:rPr lang="en-US" sz="1599" dirty="0">
                <a:gradFill>
                  <a:gsLst>
                    <a:gs pos="2917">
                      <a:schemeClr val="tx1"/>
                    </a:gs>
                    <a:gs pos="30000">
                      <a:schemeClr val="tx1"/>
                    </a:gs>
                  </a:gsLst>
                  <a:lin ang="5400000" scaled="0"/>
                </a:gradFill>
              </a:rPr>
              <a:t>Container</a:t>
            </a:r>
          </a:p>
        </p:txBody>
      </p:sp>
      <p:sp>
        <p:nvSpPr>
          <p:cNvPr id="26" name="Rectangle 25"/>
          <p:cNvSpPr/>
          <p:nvPr/>
        </p:nvSpPr>
        <p:spPr bwMode="auto">
          <a:xfrm>
            <a:off x="6958669" y="2774374"/>
            <a:ext cx="2329914" cy="97510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Bins/Libraries</a:t>
            </a:r>
          </a:p>
        </p:txBody>
      </p:sp>
      <p:cxnSp>
        <p:nvCxnSpPr>
          <p:cNvPr id="28" name="Straight Connector 27"/>
          <p:cNvCxnSpPr/>
          <p:nvPr/>
        </p:nvCxnSpPr>
        <p:spPr>
          <a:xfrm>
            <a:off x="10554159" y="1810086"/>
            <a:ext cx="0" cy="934690"/>
          </a:xfrm>
          <a:prstGeom prst="line">
            <a:avLst/>
          </a:prstGeom>
          <a:ln w="793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127036" y="2378117"/>
            <a:ext cx="0" cy="467345"/>
          </a:xfrm>
          <a:prstGeom prst="line">
            <a:avLst/>
          </a:prstGeom>
          <a:ln w="53975">
            <a:solidFill>
              <a:srgbClr val="00BCF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51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containers are being used?</a:t>
            </a:r>
            <a:br>
              <a:rPr lang="en-US" dirty="0"/>
            </a:br>
            <a:r>
              <a:rPr lang="en-US" sz="2800" dirty="0">
                <a:gradFill>
                  <a:gsLst>
                    <a:gs pos="5000">
                      <a:schemeClr val="tx2"/>
                    </a:gs>
                    <a:gs pos="36000">
                      <a:schemeClr val="tx2"/>
                    </a:gs>
                  </a:gsLst>
                  <a:lin ang="5400000" scaled="0"/>
                </a:gradFill>
              </a:rPr>
              <a:t>Why is everyone so excited? </a:t>
            </a:r>
          </a:p>
        </p:txBody>
      </p:sp>
      <p:sp>
        <p:nvSpPr>
          <p:cNvPr id="3" name="Text Placeholder 2"/>
          <p:cNvSpPr>
            <a:spLocks noGrp="1"/>
          </p:cNvSpPr>
          <p:nvPr>
            <p:ph type="body" sz="quarter" idx="10"/>
          </p:nvPr>
        </p:nvSpPr>
        <p:spPr>
          <a:xfrm>
            <a:off x="274638" y="1687850"/>
            <a:ext cx="11887200" cy="2252924"/>
          </a:xfrm>
        </p:spPr>
        <p:txBody>
          <a:bodyPr/>
          <a:lstStyle/>
          <a:p>
            <a:pPr lvl="0">
              <a:buClr>
                <a:srgbClr val="404040"/>
              </a:buClr>
              <a:defRPr/>
            </a:pPr>
            <a:r>
              <a:rPr lang="en-US" sz="3200" dirty="0">
                <a:gradFill>
                  <a:gsLst>
                    <a:gs pos="1250">
                      <a:srgbClr val="404040"/>
                    </a:gs>
                    <a:gs pos="100000">
                      <a:srgbClr val="404040"/>
                    </a:gs>
                  </a:gsLst>
                  <a:lin ang="5400000" scaled="0"/>
                </a:gradFill>
              </a:rPr>
              <a:t>Fast and agile!!!</a:t>
            </a:r>
          </a:p>
          <a:p>
            <a:pPr lvl="0">
              <a:buClr>
                <a:srgbClr val="404040"/>
              </a:buClr>
              <a:defRPr/>
            </a:pPr>
            <a:r>
              <a:rPr lang="en-US" sz="3200" dirty="0">
                <a:gradFill>
                  <a:gsLst>
                    <a:gs pos="1250">
                      <a:srgbClr val="404040"/>
                    </a:gs>
                    <a:gs pos="100000">
                      <a:srgbClr val="404040"/>
                    </a:gs>
                  </a:gsLst>
                  <a:lin ang="5400000" scaled="0"/>
                </a:gradFill>
              </a:rPr>
              <a:t>Unified deployment technology</a:t>
            </a:r>
          </a:p>
          <a:p>
            <a:pPr lvl="0">
              <a:buClr>
                <a:srgbClr val="404040"/>
              </a:buClr>
              <a:defRPr/>
            </a:pPr>
            <a:r>
              <a:rPr lang="en-US" sz="3200" dirty="0">
                <a:gradFill>
                  <a:gsLst>
                    <a:gs pos="1250">
                      <a:srgbClr val="404040"/>
                    </a:gs>
                    <a:gs pos="100000">
                      <a:srgbClr val="404040"/>
                    </a:gs>
                  </a:gsLst>
                  <a:lin ang="5400000" scaled="0"/>
                </a:gradFill>
              </a:rPr>
              <a:t>Unified packaging format</a:t>
            </a:r>
          </a:p>
          <a:p>
            <a:pPr lvl="0">
              <a:buClr>
                <a:srgbClr val="404040"/>
              </a:buClr>
              <a:defRPr/>
            </a:pPr>
            <a:r>
              <a:rPr lang="en-US" sz="3200" dirty="0">
                <a:gradFill>
                  <a:gsLst>
                    <a:gs pos="1250">
                      <a:srgbClr val="404040"/>
                    </a:gs>
                    <a:gs pos="100000">
                      <a:srgbClr val="404040"/>
                    </a:gs>
                  </a:gsLst>
                  <a:lin ang="5400000" scaled="0"/>
                </a:gradFill>
              </a:rPr>
              <a:t>Huge community</a:t>
            </a:r>
          </a:p>
        </p:txBody>
      </p:sp>
      <p:pic>
        <p:nvPicPr>
          <p:cNvPr id="48" name="Picture 2" descr="Apple - MGXA2LL/A - Laptops / Notebook Computers"/>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713037" y="4040418"/>
            <a:ext cx="38100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blogs.technet.com/cfs-file.ashx/__key/communityserver-blogs-components-weblogfiles/00-00-00-41-57/winserver_2D00_oct20_2D00_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2392" y="3446321"/>
            <a:ext cx="955544" cy="281829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blogs.technet.com/cfs-file.ashx/__key/communityserver-blogs-components-weblogfiles/00-00-00-41-57/winserver_2D00_oct20_2D00_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64582" y="3446321"/>
            <a:ext cx="955544" cy="281829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blogs.technet.com/cfs-file.ashx/__key/communityserver-blogs-components-weblogfiles/00-00-00-41-57/winserver_2D00_oct20_2D00_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20126" y="3446321"/>
            <a:ext cx="955544" cy="2818297"/>
          </a:xfrm>
          <a:prstGeom prst="rect">
            <a:avLst/>
          </a:prstGeom>
          <a:noFill/>
          <a:extLst>
            <a:ext uri="{909E8E84-426E-40DD-AFC4-6F175D3DCCD1}">
              <a14:hiddenFill xmlns:a14="http://schemas.microsoft.com/office/drawing/2010/main">
                <a:solidFill>
                  <a:srgbClr val="FFFFFF"/>
                </a:solidFill>
              </a14:hiddenFill>
            </a:ext>
          </a:extLst>
        </p:spPr>
      </p:pic>
      <p:sp>
        <p:nvSpPr>
          <p:cNvPr id="52" name="Cloud 51"/>
          <p:cNvSpPr/>
          <p:nvPr/>
        </p:nvSpPr>
        <p:spPr bwMode="auto">
          <a:xfrm>
            <a:off x="9248251" y="5393418"/>
            <a:ext cx="3006856" cy="1293023"/>
          </a:xfrm>
          <a:prstGeom prst="cloud">
            <a:avLst/>
          </a:prstGeom>
          <a:solidFill>
            <a:srgbClr val="00BCF2">
              <a:lumMod val="40000"/>
              <a:lumOff val="60000"/>
            </a:srgbClr>
          </a:solidFill>
          <a:ln w="9525" cap="flat" cmpd="sng" algn="ctr">
            <a:noFill/>
            <a:prstDash val="solid"/>
            <a:headEnd type="none" w="med" len="med"/>
            <a:tailEnd type="none" w="med" len="med"/>
          </a:ln>
          <a:effectLst/>
          <a:scene3d>
            <a:camera prst="orthographicFront">
              <a:rot lat="0" lon="0" rev="0"/>
            </a:camera>
            <a:lightRig rig="balanced" dir="t">
              <a:rot lat="0" lon="0" rev="8700000"/>
            </a:lightRig>
          </a:scene3d>
          <a:sp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 name="Group 52"/>
          <p:cNvGrpSpPr/>
          <p:nvPr/>
        </p:nvGrpSpPr>
        <p:grpSpPr>
          <a:xfrm>
            <a:off x="306388" y="4206533"/>
            <a:ext cx="1477293" cy="1058863"/>
            <a:chOff x="2255838" y="4949823"/>
            <a:chExt cx="2362200" cy="1443039"/>
          </a:xfrm>
        </p:grpSpPr>
        <p:sp>
          <p:nvSpPr>
            <p:cNvPr id="54"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55" name="Picture 54"/>
            <p:cNvPicPr>
              <a:picLocks noChangeAspect="1"/>
            </p:cNvPicPr>
            <p:nvPr/>
          </p:nvPicPr>
          <p:blipFill>
            <a:blip r:embed="rId5"/>
            <a:stretch>
              <a:fillRect/>
            </a:stretch>
          </p:blipFill>
          <p:spPr>
            <a:xfrm>
              <a:off x="2384450" y="5043486"/>
              <a:ext cx="2121739" cy="965200"/>
            </a:xfrm>
            <a:prstGeom prst="rect">
              <a:avLst/>
            </a:prstGeom>
          </p:spPr>
        </p:pic>
      </p:grpSp>
      <p:grpSp>
        <p:nvGrpSpPr>
          <p:cNvPr id="56" name="Group 55"/>
          <p:cNvGrpSpPr/>
          <p:nvPr/>
        </p:nvGrpSpPr>
        <p:grpSpPr>
          <a:xfrm>
            <a:off x="322931" y="4195133"/>
            <a:ext cx="1477293" cy="1058863"/>
            <a:chOff x="2255838" y="4949823"/>
            <a:chExt cx="2362200" cy="1443039"/>
          </a:xfrm>
        </p:grpSpPr>
        <p:sp>
          <p:nvSpPr>
            <p:cNvPr id="57"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58" name="Picture 57"/>
            <p:cNvPicPr>
              <a:picLocks noChangeAspect="1"/>
            </p:cNvPicPr>
            <p:nvPr/>
          </p:nvPicPr>
          <p:blipFill>
            <a:blip r:embed="rId5"/>
            <a:stretch>
              <a:fillRect/>
            </a:stretch>
          </p:blipFill>
          <p:spPr>
            <a:xfrm>
              <a:off x="2384450" y="5043486"/>
              <a:ext cx="2121739" cy="965200"/>
            </a:xfrm>
            <a:prstGeom prst="rect">
              <a:avLst/>
            </a:prstGeom>
          </p:spPr>
        </p:pic>
      </p:grpSp>
      <p:grpSp>
        <p:nvGrpSpPr>
          <p:cNvPr id="59" name="Group 58"/>
          <p:cNvGrpSpPr/>
          <p:nvPr/>
        </p:nvGrpSpPr>
        <p:grpSpPr>
          <a:xfrm>
            <a:off x="306389" y="4183733"/>
            <a:ext cx="1477293" cy="1058863"/>
            <a:chOff x="2255838" y="4949823"/>
            <a:chExt cx="2362200" cy="1443039"/>
          </a:xfrm>
        </p:grpSpPr>
        <p:sp>
          <p:nvSpPr>
            <p:cNvPr id="60"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61" name="Picture 60"/>
            <p:cNvPicPr>
              <a:picLocks noChangeAspect="1"/>
            </p:cNvPicPr>
            <p:nvPr/>
          </p:nvPicPr>
          <p:blipFill>
            <a:blip r:embed="rId5"/>
            <a:stretch>
              <a:fillRect/>
            </a:stretch>
          </p:blipFill>
          <p:spPr>
            <a:xfrm>
              <a:off x="2384450" y="5043486"/>
              <a:ext cx="2121739" cy="965200"/>
            </a:xfrm>
            <a:prstGeom prst="rect">
              <a:avLst/>
            </a:prstGeom>
          </p:spPr>
        </p:pic>
      </p:grpSp>
      <p:pic>
        <p:nvPicPr>
          <p:cNvPr id="62" name="Picture 4" descr="https://encrypted-tbn2.gstatic.com/images?q=tbn:ANd9GcRA0wTpy5MFAcUJv1klnwKpNdEBRWBmANiMuj5qwAjlHnRYumb_Zx8Iqvq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4923" y="1174799"/>
            <a:ext cx="4086251" cy="1385568"/>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4078497" y="4735964"/>
            <a:ext cx="1477293" cy="1058863"/>
            <a:chOff x="2255838" y="4949823"/>
            <a:chExt cx="2362200" cy="1443039"/>
          </a:xfrm>
        </p:grpSpPr>
        <p:sp>
          <p:nvSpPr>
            <p:cNvPr id="64"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65" name="Picture 64"/>
            <p:cNvPicPr>
              <a:picLocks noChangeAspect="1"/>
            </p:cNvPicPr>
            <p:nvPr/>
          </p:nvPicPr>
          <p:blipFill>
            <a:blip r:embed="rId5"/>
            <a:stretch>
              <a:fillRect/>
            </a:stretch>
          </p:blipFill>
          <p:spPr>
            <a:xfrm>
              <a:off x="2384450" y="5043486"/>
              <a:ext cx="2121739" cy="965200"/>
            </a:xfrm>
            <a:prstGeom prst="rect">
              <a:avLst/>
            </a:prstGeom>
          </p:spPr>
        </p:pic>
      </p:grpSp>
      <p:grpSp>
        <p:nvGrpSpPr>
          <p:cNvPr id="66" name="Group 65"/>
          <p:cNvGrpSpPr/>
          <p:nvPr/>
        </p:nvGrpSpPr>
        <p:grpSpPr>
          <a:xfrm>
            <a:off x="4021677" y="4713164"/>
            <a:ext cx="1477293" cy="1058863"/>
            <a:chOff x="2255838" y="4949823"/>
            <a:chExt cx="2362200" cy="1443039"/>
          </a:xfrm>
        </p:grpSpPr>
        <p:sp>
          <p:nvSpPr>
            <p:cNvPr id="67"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68" name="Picture 67"/>
            <p:cNvPicPr>
              <a:picLocks noChangeAspect="1"/>
            </p:cNvPicPr>
            <p:nvPr/>
          </p:nvPicPr>
          <p:blipFill>
            <a:blip r:embed="rId5"/>
            <a:stretch>
              <a:fillRect/>
            </a:stretch>
          </p:blipFill>
          <p:spPr>
            <a:xfrm>
              <a:off x="2384450" y="5043486"/>
              <a:ext cx="2121739" cy="965200"/>
            </a:xfrm>
            <a:prstGeom prst="rect">
              <a:avLst/>
            </a:prstGeom>
          </p:spPr>
        </p:pic>
      </p:grpSp>
      <p:grpSp>
        <p:nvGrpSpPr>
          <p:cNvPr id="69" name="Group 68"/>
          <p:cNvGrpSpPr/>
          <p:nvPr/>
        </p:nvGrpSpPr>
        <p:grpSpPr>
          <a:xfrm>
            <a:off x="4041196" y="4789370"/>
            <a:ext cx="1477293" cy="1058863"/>
            <a:chOff x="2255838" y="4949823"/>
            <a:chExt cx="2362200" cy="1443039"/>
          </a:xfrm>
        </p:grpSpPr>
        <p:sp>
          <p:nvSpPr>
            <p:cNvPr id="70"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71" name="Picture 70"/>
            <p:cNvPicPr>
              <a:picLocks noChangeAspect="1"/>
            </p:cNvPicPr>
            <p:nvPr/>
          </p:nvPicPr>
          <p:blipFill>
            <a:blip r:embed="rId5"/>
            <a:stretch>
              <a:fillRect/>
            </a:stretch>
          </p:blipFill>
          <p:spPr>
            <a:xfrm>
              <a:off x="2384450" y="5043486"/>
              <a:ext cx="2121739" cy="965200"/>
            </a:xfrm>
            <a:prstGeom prst="rect">
              <a:avLst/>
            </a:prstGeom>
          </p:spPr>
        </p:pic>
      </p:grpSp>
      <p:grpSp>
        <p:nvGrpSpPr>
          <p:cNvPr id="72" name="Group 71"/>
          <p:cNvGrpSpPr/>
          <p:nvPr/>
        </p:nvGrpSpPr>
        <p:grpSpPr>
          <a:xfrm>
            <a:off x="4031436" y="4758818"/>
            <a:ext cx="1477293" cy="1058863"/>
            <a:chOff x="2255838" y="4949823"/>
            <a:chExt cx="2362200" cy="1443039"/>
          </a:xfrm>
        </p:grpSpPr>
        <p:sp>
          <p:nvSpPr>
            <p:cNvPr id="73"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74" name="Picture 73"/>
            <p:cNvPicPr>
              <a:picLocks noChangeAspect="1"/>
            </p:cNvPicPr>
            <p:nvPr/>
          </p:nvPicPr>
          <p:blipFill>
            <a:blip r:embed="rId5"/>
            <a:stretch>
              <a:fillRect/>
            </a:stretch>
          </p:blipFill>
          <p:spPr>
            <a:xfrm>
              <a:off x="2384450" y="5043486"/>
              <a:ext cx="2121739" cy="965200"/>
            </a:xfrm>
            <a:prstGeom prst="rect">
              <a:avLst/>
            </a:prstGeom>
          </p:spPr>
        </p:pic>
      </p:grpSp>
      <p:sp>
        <p:nvSpPr>
          <p:cNvPr id="75" name="Rectangle 74"/>
          <p:cNvSpPr/>
          <p:nvPr/>
        </p:nvSpPr>
        <p:spPr bwMode="auto">
          <a:xfrm>
            <a:off x="3351178" y="6116448"/>
            <a:ext cx="2362200" cy="66944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1250">
                      <a:srgbClr val="404040"/>
                    </a:gs>
                    <a:gs pos="100000">
                      <a:srgbClr val="404040"/>
                    </a:gs>
                  </a:gsLst>
                  <a:lin ang="5400000" scaled="0"/>
                </a:gradFill>
                <a:effectLst/>
                <a:uLnTx/>
                <a:uFillTx/>
                <a:latin typeface="Segoe UI"/>
                <a:ea typeface="Segoe UI" pitchFamily="34" charset="0"/>
                <a:cs typeface="Segoe UI" pitchFamily="34" charset="0"/>
              </a:rPr>
              <a:t>Dev</a:t>
            </a:r>
          </a:p>
        </p:txBody>
      </p:sp>
      <p:sp>
        <p:nvSpPr>
          <p:cNvPr id="76" name="Rectangle 75"/>
          <p:cNvSpPr/>
          <p:nvPr/>
        </p:nvSpPr>
        <p:spPr bwMode="auto">
          <a:xfrm>
            <a:off x="6734109" y="6116448"/>
            <a:ext cx="2362200" cy="66944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1250">
                      <a:srgbClr val="404040"/>
                    </a:gs>
                    <a:gs pos="100000">
                      <a:srgbClr val="404040"/>
                    </a:gs>
                  </a:gsLst>
                  <a:lin ang="5400000" scaled="0"/>
                </a:gradFill>
                <a:effectLst/>
                <a:uLnTx/>
                <a:uFillTx/>
                <a:latin typeface="Segoe UI"/>
                <a:ea typeface="Segoe UI" pitchFamily="34" charset="0"/>
                <a:cs typeface="Segoe UI" pitchFamily="34" charset="0"/>
              </a:rPr>
              <a:t>Test</a:t>
            </a:r>
          </a:p>
        </p:txBody>
      </p:sp>
      <p:sp>
        <p:nvSpPr>
          <p:cNvPr id="77" name="Rectangle 76"/>
          <p:cNvSpPr/>
          <p:nvPr/>
        </p:nvSpPr>
        <p:spPr bwMode="auto">
          <a:xfrm>
            <a:off x="9570579" y="5690165"/>
            <a:ext cx="2362200" cy="66944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1250">
                      <a:srgbClr val="404040"/>
                    </a:gs>
                    <a:gs pos="100000">
                      <a:srgbClr val="404040"/>
                    </a:gs>
                  </a:gsLst>
                  <a:lin ang="5400000" scaled="0"/>
                </a:gradFill>
                <a:effectLst/>
                <a:uLnTx/>
                <a:uFillTx/>
                <a:latin typeface="Segoe UI"/>
                <a:ea typeface="Segoe UI" pitchFamily="34" charset="0"/>
                <a:cs typeface="Segoe UI" pitchFamily="34" charset="0"/>
              </a:rPr>
              <a:t>Prod</a:t>
            </a:r>
          </a:p>
        </p:txBody>
      </p:sp>
      <p:pic>
        <p:nvPicPr>
          <p:cNvPr id="78" name="Picture 77"/>
          <p:cNvPicPr>
            <a:picLocks noChangeAspect="1"/>
          </p:cNvPicPr>
          <p:nvPr/>
        </p:nvPicPr>
        <p:blipFill>
          <a:blip r:embed="rId7"/>
          <a:stretch>
            <a:fillRect/>
          </a:stretch>
        </p:blipFill>
        <p:spPr>
          <a:xfrm>
            <a:off x="6553652" y="1228734"/>
            <a:ext cx="5610232" cy="3398941"/>
          </a:xfrm>
          <a:prstGeom prst="rect">
            <a:avLst/>
          </a:prstGeom>
          <a:ln>
            <a:noFill/>
          </a:ln>
          <a:effectLst>
            <a:outerShdw blurRad="228600" dist="12700" dir="2700000" algn="tl" rotWithShape="0">
              <a:srgbClr val="333333">
                <a:alpha val="65000"/>
              </a:srgbClr>
            </a:outerShdw>
          </a:effectLst>
        </p:spPr>
      </p:pic>
      <p:grpSp>
        <p:nvGrpSpPr>
          <p:cNvPr id="79" name="Group 78"/>
          <p:cNvGrpSpPr/>
          <p:nvPr/>
        </p:nvGrpSpPr>
        <p:grpSpPr>
          <a:xfrm>
            <a:off x="4183836" y="4911218"/>
            <a:ext cx="1477293" cy="1058863"/>
            <a:chOff x="2255838" y="4949823"/>
            <a:chExt cx="2362200" cy="1443039"/>
          </a:xfrm>
        </p:grpSpPr>
        <p:sp>
          <p:nvSpPr>
            <p:cNvPr id="80"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81" name="Picture 80"/>
            <p:cNvPicPr>
              <a:picLocks noChangeAspect="1"/>
            </p:cNvPicPr>
            <p:nvPr/>
          </p:nvPicPr>
          <p:blipFill>
            <a:blip r:embed="rId5"/>
            <a:stretch>
              <a:fillRect/>
            </a:stretch>
          </p:blipFill>
          <p:spPr>
            <a:xfrm>
              <a:off x="2384450" y="5043486"/>
              <a:ext cx="2121739" cy="965200"/>
            </a:xfrm>
            <a:prstGeom prst="rect">
              <a:avLst/>
            </a:prstGeom>
          </p:spPr>
        </p:pic>
      </p:grpSp>
      <p:grpSp>
        <p:nvGrpSpPr>
          <p:cNvPr id="82" name="Group 81"/>
          <p:cNvGrpSpPr/>
          <p:nvPr/>
        </p:nvGrpSpPr>
        <p:grpSpPr>
          <a:xfrm>
            <a:off x="4059846" y="4712335"/>
            <a:ext cx="1477293" cy="1058863"/>
            <a:chOff x="2255838" y="4949823"/>
            <a:chExt cx="2362200" cy="1443039"/>
          </a:xfrm>
        </p:grpSpPr>
        <p:sp>
          <p:nvSpPr>
            <p:cNvPr id="83"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84" name="Picture 83"/>
            <p:cNvPicPr>
              <a:picLocks noChangeAspect="1"/>
            </p:cNvPicPr>
            <p:nvPr/>
          </p:nvPicPr>
          <p:blipFill>
            <a:blip r:embed="rId5"/>
            <a:stretch>
              <a:fillRect/>
            </a:stretch>
          </p:blipFill>
          <p:spPr>
            <a:xfrm>
              <a:off x="2384450" y="5043486"/>
              <a:ext cx="2121739" cy="965200"/>
            </a:xfrm>
            <a:prstGeom prst="rect">
              <a:avLst/>
            </a:prstGeom>
          </p:spPr>
        </p:pic>
      </p:grpSp>
      <p:grpSp>
        <p:nvGrpSpPr>
          <p:cNvPr id="85" name="Group 84"/>
          <p:cNvGrpSpPr/>
          <p:nvPr/>
        </p:nvGrpSpPr>
        <p:grpSpPr>
          <a:xfrm>
            <a:off x="3939144" y="4627675"/>
            <a:ext cx="1477293" cy="1058863"/>
            <a:chOff x="2255838" y="4949823"/>
            <a:chExt cx="2362200" cy="1443039"/>
          </a:xfrm>
        </p:grpSpPr>
        <p:sp>
          <p:nvSpPr>
            <p:cNvPr id="86"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87" name="Picture 86"/>
            <p:cNvPicPr>
              <a:picLocks noChangeAspect="1"/>
            </p:cNvPicPr>
            <p:nvPr/>
          </p:nvPicPr>
          <p:blipFill>
            <a:blip r:embed="rId5"/>
            <a:stretch>
              <a:fillRect/>
            </a:stretch>
          </p:blipFill>
          <p:spPr>
            <a:xfrm>
              <a:off x="2384450" y="5043486"/>
              <a:ext cx="2121739" cy="965200"/>
            </a:xfrm>
            <a:prstGeom prst="rect">
              <a:avLst/>
            </a:prstGeom>
          </p:spPr>
        </p:pic>
      </p:grpSp>
      <p:grpSp>
        <p:nvGrpSpPr>
          <p:cNvPr id="88" name="Group 87"/>
          <p:cNvGrpSpPr/>
          <p:nvPr/>
        </p:nvGrpSpPr>
        <p:grpSpPr>
          <a:xfrm>
            <a:off x="3897919" y="4701553"/>
            <a:ext cx="1477293" cy="1058863"/>
            <a:chOff x="2255838" y="4949823"/>
            <a:chExt cx="2362200" cy="1443039"/>
          </a:xfrm>
        </p:grpSpPr>
        <p:sp>
          <p:nvSpPr>
            <p:cNvPr id="89"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pic>
          <p:nvPicPr>
            <p:cNvPr id="90" name="Picture 89"/>
            <p:cNvPicPr>
              <a:picLocks noChangeAspect="1"/>
            </p:cNvPicPr>
            <p:nvPr/>
          </p:nvPicPr>
          <p:blipFill>
            <a:blip r:embed="rId5"/>
            <a:stretch>
              <a:fillRect/>
            </a:stretch>
          </p:blipFill>
          <p:spPr>
            <a:xfrm>
              <a:off x="2384450" y="5043486"/>
              <a:ext cx="2121739" cy="965200"/>
            </a:xfrm>
            <a:prstGeom prst="rect">
              <a:avLst/>
            </a:prstGeom>
          </p:spPr>
        </p:pic>
      </p:grpSp>
    </p:spTree>
    <p:extLst>
      <p:ext uri="{BB962C8B-B14F-4D97-AF65-F5344CB8AC3E}">
        <p14:creationId xmlns:p14="http://schemas.microsoft.com/office/powerpoint/2010/main" val="26938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entr" presetSubtype="0" fill="hold" nodeType="withEffect">
                                  <p:stCondLst>
                                    <p:cond delay="20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anim calcmode="lin" valueType="num">
                                      <p:cBhvr>
                                        <p:cTn id="15" dur="500" fill="hold"/>
                                        <p:tgtEl>
                                          <p:spTgt spid="63"/>
                                        </p:tgtEl>
                                        <p:attrNameLst>
                                          <p:attrName>ppt_x</p:attrName>
                                        </p:attrNameLst>
                                      </p:cBhvr>
                                      <p:tavLst>
                                        <p:tav tm="0">
                                          <p:val>
                                            <p:strVal val="#ppt_x"/>
                                          </p:val>
                                        </p:tav>
                                        <p:tav tm="100000">
                                          <p:val>
                                            <p:strVal val="#ppt_x"/>
                                          </p:val>
                                        </p:tav>
                                      </p:tavLst>
                                    </p:anim>
                                    <p:anim calcmode="lin" valueType="num">
                                      <p:cBhvr>
                                        <p:cTn id="16" dur="500" fill="hold"/>
                                        <p:tgtEl>
                                          <p:spTgt spid="63"/>
                                        </p:tgtEl>
                                        <p:attrNameLst>
                                          <p:attrName>ppt_y</p:attrName>
                                        </p:attrNameLst>
                                      </p:cBhvr>
                                      <p:tavLst>
                                        <p:tav tm="0">
                                          <p:val>
                                            <p:strVal val="#ppt_y+.1"/>
                                          </p:val>
                                        </p:tav>
                                        <p:tav tm="100000">
                                          <p:val>
                                            <p:strVal val="#ppt_y"/>
                                          </p:val>
                                        </p:tav>
                                      </p:tavLst>
                                    </p:anim>
                                  </p:childTnLst>
                                </p:cTn>
                              </p:par>
                              <p:par>
                                <p:cTn id="17" presetID="10" presetClass="exit" presetSubtype="0" fill="hold" nodeType="withEffect">
                                  <p:stCondLst>
                                    <p:cond delay="1100"/>
                                  </p:stCondLst>
                                  <p:childTnLst>
                                    <p:animEffect transition="out" filter="fade">
                                      <p:cBhvr>
                                        <p:cTn id="18" dur="500"/>
                                        <p:tgtEl>
                                          <p:spTgt spid="63"/>
                                        </p:tgtEl>
                                      </p:cBhvr>
                                    </p:animEffect>
                                    <p:set>
                                      <p:cBhvr>
                                        <p:cTn id="19" dur="1" fill="hold">
                                          <p:stCondLst>
                                            <p:cond delay="499"/>
                                          </p:stCondLst>
                                        </p:cTn>
                                        <p:tgtEl>
                                          <p:spTgt spid="63"/>
                                        </p:tgtEl>
                                        <p:attrNameLst>
                                          <p:attrName>style.visibility</p:attrName>
                                        </p:attrNameLst>
                                      </p:cBhvr>
                                      <p:to>
                                        <p:strVal val="hidden"/>
                                      </p:to>
                                    </p:set>
                                  </p:childTnLst>
                                </p:cTn>
                              </p:par>
                              <p:par>
                                <p:cTn id="20" presetID="42" presetClass="entr" presetSubtype="0" fill="hold" nodeType="withEffect">
                                  <p:stCondLst>
                                    <p:cond delay="110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10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anim calcmode="lin" valueType="num">
                                      <p:cBhvr>
                                        <p:cTn id="28" dur="500" fill="hold"/>
                                        <p:tgtEl>
                                          <p:spTgt spid="79"/>
                                        </p:tgtEl>
                                        <p:attrNameLst>
                                          <p:attrName>ppt_x</p:attrName>
                                        </p:attrNameLst>
                                      </p:cBhvr>
                                      <p:tavLst>
                                        <p:tav tm="0">
                                          <p:val>
                                            <p:strVal val="#ppt_x"/>
                                          </p:val>
                                        </p:tav>
                                        <p:tav tm="100000">
                                          <p:val>
                                            <p:strVal val="#ppt_x"/>
                                          </p:val>
                                        </p:tav>
                                      </p:tavLst>
                                    </p:anim>
                                    <p:anim calcmode="lin" valueType="num">
                                      <p:cBhvr>
                                        <p:cTn id="29" dur="500" fill="hold"/>
                                        <p:tgtEl>
                                          <p:spTgt spid="79"/>
                                        </p:tgtEl>
                                        <p:attrNameLst>
                                          <p:attrName>ppt_y</p:attrName>
                                        </p:attrNameLst>
                                      </p:cBhvr>
                                      <p:tavLst>
                                        <p:tav tm="0">
                                          <p:val>
                                            <p:strVal val="#ppt_y+.1"/>
                                          </p:val>
                                        </p:tav>
                                        <p:tav tm="100000">
                                          <p:val>
                                            <p:strVal val="#ppt_y"/>
                                          </p:val>
                                        </p:tav>
                                      </p:tavLst>
                                    </p:anim>
                                  </p:childTnLst>
                                </p:cTn>
                              </p:par>
                              <p:par>
                                <p:cTn id="30" presetID="10" presetClass="exit" presetSubtype="0" fill="hold" nodeType="withEffect">
                                  <p:stCondLst>
                                    <p:cond delay="1500"/>
                                  </p:stCondLst>
                                  <p:childTnLst>
                                    <p:animEffect transition="out" filter="fade">
                                      <p:cBhvr>
                                        <p:cTn id="31" dur="500"/>
                                        <p:tgtEl>
                                          <p:spTgt spid="79"/>
                                        </p:tgtEl>
                                      </p:cBhvr>
                                    </p:animEffect>
                                    <p:set>
                                      <p:cBhvr>
                                        <p:cTn id="32" dur="1" fill="hold">
                                          <p:stCondLst>
                                            <p:cond delay="499"/>
                                          </p:stCondLst>
                                        </p:cTn>
                                        <p:tgtEl>
                                          <p:spTgt spid="79"/>
                                        </p:tgtEl>
                                        <p:attrNameLst>
                                          <p:attrName>style.visibility</p:attrName>
                                        </p:attrNameLst>
                                      </p:cBhvr>
                                      <p:to>
                                        <p:strVal val="hidden"/>
                                      </p:to>
                                    </p:set>
                                  </p:childTnLst>
                                </p:cTn>
                              </p:par>
                              <p:par>
                                <p:cTn id="33" presetID="42" presetClass="entr" presetSubtype="0" fill="hold" nodeType="withEffect">
                                  <p:stCondLst>
                                    <p:cond delay="160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400"/>
                                        <p:tgtEl>
                                          <p:spTgt spid="82"/>
                                        </p:tgtEl>
                                      </p:cBhvr>
                                    </p:animEffect>
                                    <p:anim calcmode="lin" valueType="num">
                                      <p:cBhvr>
                                        <p:cTn id="36" dur="400" fill="hold"/>
                                        <p:tgtEl>
                                          <p:spTgt spid="82"/>
                                        </p:tgtEl>
                                        <p:attrNameLst>
                                          <p:attrName>ppt_x</p:attrName>
                                        </p:attrNameLst>
                                      </p:cBhvr>
                                      <p:tavLst>
                                        <p:tav tm="0">
                                          <p:val>
                                            <p:strVal val="#ppt_x"/>
                                          </p:val>
                                        </p:tav>
                                        <p:tav tm="100000">
                                          <p:val>
                                            <p:strVal val="#ppt_x"/>
                                          </p:val>
                                        </p:tav>
                                      </p:tavLst>
                                    </p:anim>
                                    <p:anim calcmode="lin" valueType="num">
                                      <p:cBhvr>
                                        <p:cTn id="37" dur="400" fill="hold"/>
                                        <p:tgtEl>
                                          <p:spTgt spid="82"/>
                                        </p:tgtEl>
                                        <p:attrNameLst>
                                          <p:attrName>ppt_y</p:attrName>
                                        </p:attrNameLst>
                                      </p:cBhvr>
                                      <p:tavLst>
                                        <p:tav tm="0">
                                          <p:val>
                                            <p:strVal val="#ppt_y+.1"/>
                                          </p:val>
                                        </p:tav>
                                        <p:tav tm="100000">
                                          <p:val>
                                            <p:strVal val="#ppt_y"/>
                                          </p:val>
                                        </p:tav>
                                      </p:tavLst>
                                    </p:anim>
                                  </p:childTnLst>
                                </p:cTn>
                              </p:par>
                              <p:par>
                                <p:cTn id="38" presetID="10" presetClass="exit" presetSubtype="0" fill="hold" nodeType="withEffect">
                                  <p:stCondLst>
                                    <p:cond delay="1800"/>
                                  </p:stCondLst>
                                  <p:childTnLst>
                                    <p:animEffect transition="out" filter="fade">
                                      <p:cBhvr>
                                        <p:cTn id="39" dur="500"/>
                                        <p:tgtEl>
                                          <p:spTgt spid="82"/>
                                        </p:tgtEl>
                                      </p:cBhvr>
                                    </p:animEffect>
                                    <p:set>
                                      <p:cBhvr>
                                        <p:cTn id="40" dur="1" fill="hold">
                                          <p:stCondLst>
                                            <p:cond delay="499"/>
                                          </p:stCondLst>
                                        </p:cTn>
                                        <p:tgtEl>
                                          <p:spTgt spid="82"/>
                                        </p:tgtEl>
                                        <p:attrNameLst>
                                          <p:attrName>style.visibility</p:attrName>
                                        </p:attrNameLst>
                                      </p:cBhvr>
                                      <p:to>
                                        <p:strVal val="hidden"/>
                                      </p:to>
                                    </p:set>
                                  </p:childTnLst>
                                </p:cTn>
                              </p:par>
                              <p:par>
                                <p:cTn id="41" presetID="42" presetClass="entr" presetSubtype="0" fill="hold" nodeType="withEffect">
                                  <p:stCondLst>
                                    <p:cond delay="170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500"/>
                                        <p:tgtEl>
                                          <p:spTgt spid="85"/>
                                        </p:tgtEl>
                                      </p:cBhvr>
                                    </p:animEffect>
                                    <p:anim calcmode="lin" valueType="num">
                                      <p:cBhvr>
                                        <p:cTn id="44" dur="500" fill="hold"/>
                                        <p:tgtEl>
                                          <p:spTgt spid="85"/>
                                        </p:tgtEl>
                                        <p:attrNameLst>
                                          <p:attrName>ppt_x</p:attrName>
                                        </p:attrNameLst>
                                      </p:cBhvr>
                                      <p:tavLst>
                                        <p:tav tm="0">
                                          <p:val>
                                            <p:strVal val="#ppt_x"/>
                                          </p:val>
                                        </p:tav>
                                        <p:tav tm="100000">
                                          <p:val>
                                            <p:strVal val="#ppt_x"/>
                                          </p:val>
                                        </p:tav>
                                      </p:tavLst>
                                    </p:anim>
                                    <p:anim calcmode="lin" valueType="num">
                                      <p:cBhvr>
                                        <p:cTn id="45" dur="500" fill="hold"/>
                                        <p:tgtEl>
                                          <p:spTgt spid="85"/>
                                        </p:tgtEl>
                                        <p:attrNameLst>
                                          <p:attrName>ppt_y</p:attrName>
                                        </p:attrNameLst>
                                      </p:cBhvr>
                                      <p:tavLst>
                                        <p:tav tm="0">
                                          <p:val>
                                            <p:strVal val="#ppt_y+.1"/>
                                          </p:val>
                                        </p:tav>
                                        <p:tav tm="100000">
                                          <p:val>
                                            <p:strVal val="#ppt_y"/>
                                          </p:val>
                                        </p:tav>
                                      </p:tavLst>
                                    </p:anim>
                                  </p:childTnLst>
                                </p:cTn>
                              </p:par>
                              <p:par>
                                <p:cTn id="46" presetID="10" presetClass="exit" presetSubtype="0" fill="hold" nodeType="withEffect">
                                  <p:stCondLst>
                                    <p:cond delay="2100"/>
                                  </p:stCondLst>
                                  <p:childTnLst>
                                    <p:animEffect transition="out" filter="fade">
                                      <p:cBhvr>
                                        <p:cTn id="47" dur="500"/>
                                        <p:tgtEl>
                                          <p:spTgt spid="85"/>
                                        </p:tgtEl>
                                      </p:cBhvr>
                                    </p:animEffect>
                                    <p:set>
                                      <p:cBhvr>
                                        <p:cTn id="48" dur="1" fill="hold">
                                          <p:stCondLst>
                                            <p:cond delay="499"/>
                                          </p:stCondLst>
                                        </p:cTn>
                                        <p:tgtEl>
                                          <p:spTgt spid="85"/>
                                        </p:tgtEl>
                                        <p:attrNameLst>
                                          <p:attrName>style.visibility</p:attrName>
                                        </p:attrNameLst>
                                      </p:cBhvr>
                                      <p:to>
                                        <p:strVal val="hidden"/>
                                      </p:to>
                                    </p:set>
                                  </p:childTnLst>
                                </p:cTn>
                              </p:par>
                              <p:par>
                                <p:cTn id="49" presetID="42" presetClass="entr" presetSubtype="0" fill="hold" nodeType="withEffect">
                                  <p:stCondLst>
                                    <p:cond delay="240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anim calcmode="lin" valueType="num">
                                      <p:cBhvr>
                                        <p:cTn id="52" dur="500" fill="hold"/>
                                        <p:tgtEl>
                                          <p:spTgt spid="88"/>
                                        </p:tgtEl>
                                        <p:attrNameLst>
                                          <p:attrName>ppt_x</p:attrName>
                                        </p:attrNameLst>
                                      </p:cBhvr>
                                      <p:tavLst>
                                        <p:tav tm="0">
                                          <p:val>
                                            <p:strVal val="#ppt_x"/>
                                          </p:val>
                                        </p:tav>
                                        <p:tav tm="100000">
                                          <p:val>
                                            <p:strVal val="#ppt_x"/>
                                          </p:val>
                                        </p:tav>
                                      </p:tavLst>
                                    </p:anim>
                                    <p:anim calcmode="lin" valueType="num">
                                      <p:cBhvr>
                                        <p:cTn id="53" dur="500" fill="hold"/>
                                        <p:tgtEl>
                                          <p:spTgt spid="88"/>
                                        </p:tgtEl>
                                        <p:attrNameLst>
                                          <p:attrName>ppt_y</p:attrName>
                                        </p:attrNameLst>
                                      </p:cBhvr>
                                      <p:tavLst>
                                        <p:tav tm="0">
                                          <p:val>
                                            <p:strVal val="#ppt_y+.1"/>
                                          </p:val>
                                        </p:tav>
                                        <p:tav tm="100000">
                                          <p:val>
                                            <p:strVal val="#ppt_y"/>
                                          </p:val>
                                        </p:tav>
                                      </p:tavLst>
                                    </p:anim>
                                  </p:childTnLst>
                                </p:cTn>
                              </p:par>
                              <p:par>
                                <p:cTn id="54" presetID="10" presetClass="exit" presetSubtype="0" fill="hold" nodeType="withEffect">
                                  <p:stCondLst>
                                    <p:cond delay="2600"/>
                                  </p:stCondLst>
                                  <p:childTnLst>
                                    <p:animEffect transition="out" filter="fade">
                                      <p:cBhvr>
                                        <p:cTn id="55" dur="500"/>
                                        <p:tgtEl>
                                          <p:spTgt spid="88"/>
                                        </p:tgtEl>
                                      </p:cBhvr>
                                    </p:animEffect>
                                    <p:set>
                                      <p:cBhvr>
                                        <p:cTn id="56" dur="1" fill="hold">
                                          <p:stCondLst>
                                            <p:cond delay="499"/>
                                          </p:stCondLst>
                                        </p:cTn>
                                        <p:tgtEl>
                                          <p:spTgt spid="88"/>
                                        </p:tgtEl>
                                        <p:attrNameLst>
                                          <p:attrName>style.visibility</p:attrName>
                                        </p:attrNameLst>
                                      </p:cBhvr>
                                      <p:to>
                                        <p:strVal val="hidden"/>
                                      </p:to>
                                    </p:set>
                                  </p:childTnLst>
                                </p:cTn>
                              </p:par>
                              <p:par>
                                <p:cTn id="57" presetID="10" presetClass="exit" presetSubtype="0" fill="hold" nodeType="withEffect">
                                  <p:stCondLst>
                                    <p:cond delay="2000"/>
                                  </p:stCondLst>
                                  <p:childTnLst>
                                    <p:animEffect transition="out" filter="fade">
                                      <p:cBhvr>
                                        <p:cTn id="58" dur="500"/>
                                        <p:tgtEl>
                                          <p:spTgt spid="66"/>
                                        </p:tgtEl>
                                      </p:cBhvr>
                                    </p:animEffect>
                                    <p:set>
                                      <p:cBhvr>
                                        <p:cTn id="59" dur="1" fill="hold">
                                          <p:stCondLst>
                                            <p:cond delay="499"/>
                                          </p:stCondLst>
                                        </p:cTn>
                                        <p:tgtEl>
                                          <p:spTgt spid="66"/>
                                        </p:tgtEl>
                                        <p:attrNameLst>
                                          <p:attrName>style.visibility</p:attrName>
                                        </p:attrNameLst>
                                      </p:cBhvr>
                                      <p:to>
                                        <p:strVal val="hidden"/>
                                      </p:to>
                                    </p:set>
                                  </p:childTnLst>
                                </p:cTn>
                              </p:par>
                              <p:par>
                                <p:cTn id="60" presetID="42" presetClass="entr" presetSubtype="0" fill="hold" nodeType="withEffect">
                                  <p:stCondLst>
                                    <p:cond delay="190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anim calcmode="lin" valueType="num">
                                      <p:cBhvr>
                                        <p:cTn id="63" dur="500" fill="hold"/>
                                        <p:tgtEl>
                                          <p:spTgt spid="69"/>
                                        </p:tgtEl>
                                        <p:attrNameLst>
                                          <p:attrName>ppt_x</p:attrName>
                                        </p:attrNameLst>
                                      </p:cBhvr>
                                      <p:tavLst>
                                        <p:tav tm="0">
                                          <p:val>
                                            <p:strVal val="#ppt_x"/>
                                          </p:val>
                                        </p:tav>
                                        <p:tav tm="100000">
                                          <p:val>
                                            <p:strVal val="#ppt_x"/>
                                          </p:val>
                                        </p:tav>
                                      </p:tavLst>
                                    </p:anim>
                                    <p:anim calcmode="lin" valueType="num">
                                      <p:cBhvr>
                                        <p:cTn id="64" dur="500" fill="hold"/>
                                        <p:tgtEl>
                                          <p:spTgt spid="69"/>
                                        </p:tgtEl>
                                        <p:attrNameLst>
                                          <p:attrName>ppt_y</p:attrName>
                                        </p:attrNameLst>
                                      </p:cBhvr>
                                      <p:tavLst>
                                        <p:tav tm="0">
                                          <p:val>
                                            <p:strVal val="#ppt_y+.1"/>
                                          </p:val>
                                        </p:tav>
                                        <p:tav tm="100000">
                                          <p:val>
                                            <p:strVal val="#ppt_y"/>
                                          </p:val>
                                        </p:tav>
                                      </p:tavLst>
                                    </p:anim>
                                  </p:childTnLst>
                                </p:cTn>
                              </p:par>
                              <p:par>
                                <p:cTn id="65" presetID="10" presetClass="exit" presetSubtype="0" fill="hold" nodeType="withEffect">
                                  <p:stCondLst>
                                    <p:cond delay="2300"/>
                                  </p:stCondLst>
                                  <p:childTnLst>
                                    <p:animEffect transition="out" filter="fade">
                                      <p:cBhvr>
                                        <p:cTn id="66" dur="500"/>
                                        <p:tgtEl>
                                          <p:spTgt spid="69"/>
                                        </p:tgtEl>
                                      </p:cBhvr>
                                    </p:animEffect>
                                    <p:set>
                                      <p:cBhvr>
                                        <p:cTn id="67" dur="1" fill="hold">
                                          <p:stCondLst>
                                            <p:cond delay="499"/>
                                          </p:stCondLst>
                                        </p:cTn>
                                        <p:tgtEl>
                                          <p:spTgt spid="69"/>
                                        </p:tgtEl>
                                        <p:attrNameLst>
                                          <p:attrName>style.visibility</p:attrName>
                                        </p:attrNameLst>
                                      </p:cBhvr>
                                      <p:to>
                                        <p:strVal val="hidden"/>
                                      </p:to>
                                    </p:set>
                                  </p:childTnLst>
                                </p:cTn>
                              </p:par>
                              <p:par>
                                <p:cTn id="68" presetID="42" presetClass="entr" presetSubtype="0" fill="hold" nodeType="withEffect">
                                  <p:stCondLst>
                                    <p:cond delay="250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anim calcmode="lin" valueType="num">
                                      <p:cBhvr>
                                        <p:cTn id="71" dur="500" fill="hold"/>
                                        <p:tgtEl>
                                          <p:spTgt spid="72"/>
                                        </p:tgtEl>
                                        <p:attrNameLst>
                                          <p:attrName>ppt_x</p:attrName>
                                        </p:attrNameLst>
                                      </p:cBhvr>
                                      <p:tavLst>
                                        <p:tav tm="0">
                                          <p:val>
                                            <p:strVal val="#ppt_x"/>
                                          </p:val>
                                        </p:tav>
                                        <p:tav tm="100000">
                                          <p:val>
                                            <p:strVal val="#ppt_x"/>
                                          </p:val>
                                        </p:tav>
                                      </p:tavLst>
                                    </p:anim>
                                    <p:anim calcmode="lin" valueType="num">
                                      <p:cBhvr>
                                        <p:cTn id="72" dur="500" fill="hold"/>
                                        <p:tgtEl>
                                          <p:spTgt spid="72"/>
                                        </p:tgtEl>
                                        <p:attrNameLst>
                                          <p:attrName>ppt_y</p:attrName>
                                        </p:attrNameLst>
                                      </p:cBhvr>
                                      <p:tavLst>
                                        <p:tav tm="0">
                                          <p:val>
                                            <p:strVal val="#ppt_y+.1"/>
                                          </p:val>
                                        </p:tav>
                                        <p:tav tm="100000">
                                          <p:val>
                                            <p:strVal val="#ppt_y"/>
                                          </p:val>
                                        </p:tav>
                                      </p:tavLst>
                                    </p:anim>
                                  </p:childTnLst>
                                </p:cTn>
                              </p:par>
                              <p:par>
                                <p:cTn id="73" presetID="10" presetClass="exit" presetSubtype="0" fill="hold" nodeType="withEffect">
                                  <p:stCondLst>
                                    <p:cond delay="2900"/>
                                  </p:stCondLst>
                                  <p:childTnLst>
                                    <p:animEffect transition="out" filter="fade">
                                      <p:cBhvr>
                                        <p:cTn id="74" dur="500"/>
                                        <p:tgtEl>
                                          <p:spTgt spid="72"/>
                                        </p:tgtEl>
                                      </p:cBhvr>
                                    </p:animEffect>
                                    <p:set>
                                      <p:cBhvr>
                                        <p:cTn id="75" dur="1" fill="hold">
                                          <p:stCondLst>
                                            <p:cond delay="499"/>
                                          </p:stCondLst>
                                        </p:cTn>
                                        <p:tgtEl>
                                          <p:spTgt spid="7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500"/>
                                        <p:tgtEl>
                                          <p:spTgt spid="76"/>
                                        </p:tgtEl>
                                      </p:cBhvr>
                                    </p:animEffect>
                                  </p:childTnLst>
                                </p:cTn>
                              </p:par>
                              <p:par>
                                <p:cTn id="82" presetID="10" presetClass="entr" presetSubtype="0"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childTnLst>
                          </p:cTn>
                        </p:par>
                        <p:par>
                          <p:cTn id="94" fill="hold">
                            <p:stCondLst>
                              <p:cond delay="3900"/>
                            </p:stCondLst>
                            <p:childTnLst>
                              <p:par>
                                <p:cTn id="95" presetID="42" presetClass="path" presetSubtype="0" accel="50000" decel="50000" fill="hold" nodeType="afterEffect">
                                  <p:stCondLst>
                                    <p:cond delay="0"/>
                                  </p:stCondLst>
                                  <p:childTnLst>
                                    <p:animMotion origin="layout" path="M -1.69007E-6 1.97912E-6 L 0.74087 0.10009 " pathEditMode="relative" rAng="0" ptsTypes="AA">
                                      <p:cBhvr>
                                        <p:cTn id="96" dur="2000" fill="hold"/>
                                        <p:tgtEl>
                                          <p:spTgt spid="53"/>
                                        </p:tgtEl>
                                        <p:attrNameLst>
                                          <p:attrName>ppt_x</p:attrName>
                                          <p:attrName>ppt_y</p:attrName>
                                        </p:attrNameLst>
                                      </p:cBhvr>
                                      <p:rCtr x="37044" y="4993"/>
                                    </p:animMotion>
                                  </p:childTnLst>
                                </p:cTn>
                              </p:par>
                              <p:par>
                                <p:cTn id="97" presetID="10" presetClass="entr" presetSubtype="0" fill="hold"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par>
                                <p:cTn id="100" presetID="42" presetClass="path" presetSubtype="0" accel="50000" decel="50000" fill="hold" nodeType="withEffect">
                                  <p:stCondLst>
                                    <p:cond delay="0"/>
                                  </p:stCondLst>
                                  <p:childTnLst>
                                    <p:animMotion origin="layout" path="M 4.17411E-6 7.21743E-7 L 0.54825 0.16818 " pathEditMode="relative" rAng="0" ptsTypes="AA">
                                      <p:cBhvr>
                                        <p:cTn id="101" dur="2000" fill="hold"/>
                                        <p:tgtEl>
                                          <p:spTgt spid="56"/>
                                        </p:tgtEl>
                                        <p:attrNameLst>
                                          <p:attrName>ppt_x</p:attrName>
                                          <p:attrName>ppt_y</p:attrName>
                                        </p:attrNameLst>
                                      </p:cBhvr>
                                      <p:rCtr x="27406" y="8398"/>
                                    </p:animMotion>
                                  </p:childTnLst>
                                </p:cTn>
                              </p:par>
                              <p:par>
                                <p:cTn id="102" presetID="42" presetClass="path" presetSubtype="0" accel="50000" decel="50000" fill="hold" nodeType="withEffect">
                                  <p:stCondLst>
                                    <p:cond delay="0"/>
                                  </p:stCondLst>
                                  <p:childTnLst>
                                    <p:animMotion origin="layout" path="M 0.00115 -0.00227 L 0.30457 0.17907 " pathEditMode="relative" rAng="0" ptsTypes="AA">
                                      <p:cBhvr>
                                        <p:cTn id="103" dur="2000" fill="hold"/>
                                        <p:tgtEl>
                                          <p:spTgt spid="59"/>
                                        </p:tgtEl>
                                        <p:attrNameLst>
                                          <p:attrName>ppt_x</p:attrName>
                                          <p:attrName>ppt_y</p:attrName>
                                        </p:attrNameLst>
                                      </p:cBhvr>
                                      <p:rCtr x="15165" y="9056"/>
                                    </p:animMotion>
                                  </p:childTnLst>
                                </p:cTn>
                              </p:par>
                            </p:childTnLst>
                          </p:cTn>
                        </p:par>
                        <p:par>
                          <p:cTn id="104" fill="hold">
                            <p:stCondLst>
                              <p:cond delay="5900"/>
                            </p:stCondLst>
                            <p:childTnLst>
                              <p:par>
                                <p:cTn id="105" presetID="10" presetClass="exit" presetSubtype="0" fill="hold" nodeType="afterEffect">
                                  <p:stCondLst>
                                    <p:cond delay="0"/>
                                  </p:stCondLst>
                                  <p:childTnLst>
                                    <p:animEffect transition="out" filter="fade">
                                      <p:cBhvr>
                                        <p:cTn id="106" dur="500"/>
                                        <p:tgtEl>
                                          <p:spTgt spid="53"/>
                                        </p:tgtEl>
                                      </p:cBhvr>
                                    </p:animEffect>
                                    <p:set>
                                      <p:cBhvr>
                                        <p:cTn id="107" dur="1" fill="hold">
                                          <p:stCondLst>
                                            <p:cond delay="499"/>
                                          </p:stCondLst>
                                        </p:cTn>
                                        <p:tgtEl>
                                          <p:spTgt spid="53"/>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56"/>
                                        </p:tgtEl>
                                      </p:cBhvr>
                                    </p:animEffect>
                                    <p:set>
                                      <p:cBhvr>
                                        <p:cTn id="110" dur="1" fill="hold">
                                          <p:stCondLst>
                                            <p:cond delay="499"/>
                                          </p:stCondLst>
                                        </p:cTn>
                                        <p:tgtEl>
                                          <p:spTgt spid="56"/>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59"/>
                                        </p:tgtEl>
                                      </p:cBhvr>
                                    </p:animEffect>
                                    <p:set>
                                      <p:cBhvr>
                                        <p:cTn id="113" dur="1" fill="hold">
                                          <p:stCondLst>
                                            <p:cond delay="499"/>
                                          </p:stCondLst>
                                        </p:cTn>
                                        <p:tgtEl>
                                          <p:spTgt spid="59"/>
                                        </p:tgtEl>
                                        <p:attrNameLst>
                                          <p:attrName>style.visibility</p:attrName>
                                        </p:attrNameLst>
                                      </p:cBhvr>
                                      <p:to>
                                        <p:strVal val="hidden"/>
                                      </p:to>
                                    </p:set>
                                  </p:childTnLst>
                                </p:cTn>
                              </p:par>
                            </p:childTnLst>
                          </p:cTn>
                        </p:par>
                        <p:par>
                          <p:cTn id="114" fill="hold">
                            <p:stCondLst>
                              <p:cond delay="6400"/>
                            </p:stCondLst>
                            <p:childTnLst>
                              <p:par>
                                <p:cTn id="115" presetID="10" presetClass="entr" presetSubtype="0" fill="hold" nodeType="after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fade">
                                      <p:cBhvr>
                                        <p:cTn id="1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75" grpId="0"/>
      <p:bldP spid="76"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br>
              <a:rPr lang="en-US" dirty="0"/>
            </a:br>
            <a:r>
              <a:rPr lang="en-US" dirty="0"/>
              <a:t>	</a:t>
            </a:r>
          </a:p>
        </p:txBody>
      </p:sp>
      <p:sp>
        <p:nvSpPr>
          <p:cNvPr id="3" name="Text Placeholder 2"/>
          <p:cNvSpPr>
            <a:spLocks noGrp="1"/>
          </p:cNvSpPr>
          <p:nvPr>
            <p:ph type="body" sz="quarter" idx="12"/>
          </p:nvPr>
        </p:nvSpPr>
        <p:spPr/>
        <p:txBody>
          <a:bodyPr/>
          <a:lstStyle/>
          <a:p>
            <a:r>
              <a:rPr lang="en-US" dirty="0"/>
              <a:t>A Linux Container</a:t>
            </a:r>
          </a:p>
        </p:txBody>
      </p:sp>
    </p:spTree>
    <p:extLst>
      <p:ext uri="{BB962C8B-B14F-4D97-AF65-F5344CB8AC3E}">
        <p14:creationId xmlns:p14="http://schemas.microsoft.com/office/powerpoint/2010/main" val="28984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74638" y="312664"/>
            <a:ext cx="11614608" cy="6184389"/>
          </a:xfrm>
        </p:spPr>
        <p:txBody>
          <a:bodyPr>
            <a:normAutofit fontScale="40000" lnSpcReduction="20000"/>
          </a:bodyPr>
          <a:lstStyle/>
          <a:p>
            <a:r>
              <a:rPr lang="en-US" dirty="0">
                <a:gradFill>
                  <a:gsLst>
                    <a:gs pos="2917">
                      <a:schemeClr val="tx1"/>
                    </a:gs>
                    <a:gs pos="30000">
                      <a:schemeClr val="tx1"/>
                    </a:gs>
                  </a:gsLst>
                  <a:lin ang="5400000" scaled="0"/>
                </a:gradFill>
              </a:rPr>
              <a:t>Show a running Linux VM.</a:t>
            </a:r>
          </a:p>
          <a:p>
            <a:r>
              <a:rPr lang="en-US" dirty="0">
                <a:gradFill>
                  <a:gsLst>
                    <a:gs pos="2917">
                      <a:schemeClr val="tx1"/>
                    </a:gs>
                    <a:gs pos="30000">
                      <a:schemeClr val="tx1"/>
                    </a:gs>
                  </a:gsLst>
                  <a:lin ang="5400000" scaled="0"/>
                </a:gradFill>
              </a:rPr>
              <a:t>SSH into the VM</a:t>
            </a:r>
          </a:p>
          <a:p>
            <a:endParaRPr lang="en-US" dirty="0">
              <a:gradFill>
                <a:gsLst>
                  <a:gs pos="2917">
                    <a:schemeClr val="tx1"/>
                  </a:gs>
                  <a:gs pos="30000">
                    <a:schemeClr val="tx1"/>
                  </a:gs>
                </a:gsLst>
                <a:lin ang="5400000" scaled="0"/>
              </a:gradFill>
            </a:endParaRPr>
          </a:p>
          <a:p>
            <a:r>
              <a:rPr lang="en-US" dirty="0" err="1">
                <a:gradFill>
                  <a:gsLst>
                    <a:gs pos="2917">
                      <a:schemeClr val="tx1"/>
                    </a:gs>
                    <a:gs pos="30000">
                      <a:schemeClr val="tx1"/>
                    </a:gs>
                  </a:gsLst>
                  <a:lin ang="5400000" scaled="0"/>
                </a:gradFill>
                <a:latin typeface="Segoe UI Light" pitchFamily="34" charset="0"/>
              </a:rPr>
              <a:t>sudo</a:t>
            </a:r>
            <a:r>
              <a:rPr lang="en-US" dirty="0">
                <a:gradFill>
                  <a:gsLst>
                    <a:gs pos="2917">
                      <a:schemeClr val="tx1"/>
                    </a:gs>
                    <a:gs pos="30000">
                      <a:schemeClr val="tx1"/>
                    </a:gs>
                  </a:gsLst>
                  <a:lin ang="5400000" scaled="0"/>
                </a:gradFill>
                <a:latin typeface="Segoe UI Light" pitchFamily="34" charset="0"/>
              </a:rPr>
              <a:t> apt-get </a:t>
            </a:r>
            <a:r>
              <a:rPr lang="en-US" b="1" dirty="0">
                <a:gradFill>
                  <a:gsLst>
                    <a:gs pos="2917">
                      <a:schemeClr val="tx1"/>
                    </a:gs>
                    <a:gs pos="30000">
                      <a:schemeClr val="tx1"/>
                    </a:gs>
                  </a:gsLst>
                  <a:lin ang="5400000" scaled="0"/>
                </a:gradFill>
                <a:latin typeface="Segoe UI Light" pitchFamily="34" charset="0"/>
              </a:rPr>
              <a:t>update</a:t>
            </a:r>
          </a:p>
          <a:p>
            <a:r>
              <a:rPr lang="en-US" dirty="0">
                <a:gradFill>
                  <a:gsLst>
                    <a:gs pos="2917">
                      <a:schemeClr val="tx1"/>
                    </a:gs>
                    <a:gs pos="30000">
                      <a:schemeClr val="tx1"/>
                    </a:gs>
                  </a:gsLst>
                  <a:lin ang="5400000" scaled="0"/>
                </a:gradFill>
                <a:latin typeface="Segoe UI Light" pitchFamily="34" charset="0"/>
              </a:rPr>
              <a:t>curl -</a:t>
            </a:r>
            <a:r>
              <a:rPr lang="en-US" dirty="0" err="1">
                <a:gradFill>
                  <a:gsLst>
                    <a:gs pos="2917">
                      <a:schemeClr val="tx1"/>
                    </a:gs>
                    <a:gs pos="30000">
                      <a:schemeClr val="tx1"/>
                    </a:gs>
                  </a:gsLst>
                  <a:lin ang="5400000" scaled="0"/>
                </a:gradFill>
                <a:latin typeface="Segoe UI Light" pitchFamily="34" charset="0"/>
              </a:rPr>
              <a:t>sSL</a:t>
            </a:r>
            <a:r>
              <a:rPr lang="en-US" dirty="0">
                <a:gradFill>
                  <a:gsLst>
                    <a:gs pos="2917">
                      <a:schemeClr val="tx1"/>
                    </a:gs>
                    <a:gs pos="30000">
                      <a:schemeClr val="tx1"/>
                    </a:gs>
                  </a:gsLst>
                  <a:lin ang="5400000" scaled="0"/>
                </a:gradFill>
                <a:latin typeface="Segoe UI Light" pitchFamily="34" charset="0"/>
              </a:rPr>
              <a:t> https://get.docker.</a:t>
            </a:r>
            <a:r>
              <a:rPr lang="en-US" b="1" dirty="0">
                <a:gradFill>
                  <a:gsLst>
                    <a:gs pos="2917">
                      <a:schemeClr val="tx1"/>
                    </a:gs>
                    <a:gs pos="30000">
                      <a:schemeClr val="tx1"/>
                    </a:gs>
                  </a:gsLst>
                  <a:lin ang="5400000" scaled="0"/>
                </a:gradFill>
                <a:latin typeface="Segoe UI Light" pitchFamily="34" charset="0"/>
              </a:rPr>
              <a:t>com</a:t>
            </a:r>
            <a:r>
              <a:rPr lang="en-US" dirty="0">
                <a:gradFill>
                  <a:gsLst>
                    <a:gs pos="2917">
                      <a:schemeClr val="tx1"/>
                    </a:gs>
                    <a:gs pos="30000">
                      <a:schemeClr val="tx1"/>
                    </a:gs>
                  </a:gsLst>
                  <a:lin ang="5400000" scaled="0"/>
                </a:gradFill>
                <a:latin typeface="Segoe UI Light" pitchFamily="34" charset="0"/>
              </a:rPr>
              <a:t>/ | </a:t>
            </a:r>
            <a:r>
              <a:rPr lang="en-US" b="1" dirty="0" err="1">
                <a:gradFill>
                  <a:gsLst>
                    <a:gs pos="2917">
                      <a:schemeClr val="tx1"/>
                    </a:gs>
                    <a:gs pos="30000">
                      <a:schemeClr val="tx1"/>
                    </a:gs>
                  </a:gsLst>
                  <a:lin ang="5400000" scaled="0"/>
                </a:gradFill>
                <a:latin typeface="Segoe UI Light" pitchFamily="34" charset="0"/>
              </a:rPr>
              <a:t>sh</a:t>
            </a:r>
            <a:endParaRPr lang="en-US" b="1" dirty="0">
              <a:gradFill>
                <a:gsLst>
                  <a:gs pos="2917">
                    <a:schemeClr val="tx1"/>
                  </a:gs>
                  <a:gs pos="30000">
                    <a:schemeClr val="tx1"/>
                  </a:gs>
                </a:gsLst>
                <a:lin ang="5400000" scaled="0"/>
              </a:gradFill>
              <a:latin typeface="Segoe UI Light" pitchFamily="34" charset="0"/>
            </a:endParaRPr>
          </a:p>
          <a:p>
            <a:r>
              <a:rPr lang="en-US" dirty="0" err="1">
                <a:gradFill>
                  <a:gsLst>
                    <a:gs pos="2917">
                      <a:schemeClr val="tx1"/>
                    </a:gs>
                    <a:gs pos="30000">
                      <a:schemeClr val="tx1"/>
                    </a:gs>
                  </a:gsLst>
                  <a:lin ang="5400000" scaled="0"/>
                </a:gradFill>
                <a:latin typeface="Segoe UI Light" pitchFamily="34" charset="0"/>
              </a:rPr>
              <a:t>sudo</a:t>
            </a:r>
            <a:r>
              <a:rPr lang="en-US" dirty="0">
                <a:gradFill>
                  <a:gsLst>
                    <a:gs pos="2917">
                      <a:schemeClr val="tx1"/>
                    </a:gs>
                    <a:gs pos="30000">
                      <a:schemeClr val="tx1"/>
                    </a:gs>
                  </a:gsLst>
                  <a:lin ang="5400000" scaled="0"/>
                </a:gradFill>
                <a:latin typeface="Segoe UI Light" pitchFamily="34" charset="0"/>
              </a:rPr>
              <a:t> </a:t>
            </a:r>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run hello-world</a:t>
            </a:r>
          </a:p>
          <a:p>
            <a:endParaRPr lang="en-US" dirty="0">
              <a:gradFill>
                <a:gsLst>
                  <a:gs pos="2917">
                    <a:schemeClr val="tx1"/>
                  </a:gs>
                  <a:gs pos="30000">
                    <a:schemeClr val="tx1"/>
                  </a:gs>
                </a:gsLst>
                <a:lin ang="5400000" scaled="0"/>
              </a:gradFill>
              <a:latin typeface="Segoe UI Light" pitchFamily="34" charset="0"/>
            </a:endParaRPr>
          </a:p>
          <a:p>
            <a:r>
              <a:rPr lang="en-US" dirty="0">
                <a:gradFill>
                  <a:gsLst>
                    <a:gs pos="2917">
                      <a:schemeClr val="tx1"/>
                    </a:gs>
                    <a:gs pos="30000">
                      <a:schemeClr val="tx1"/>
                    </a:gs>
                  </a:gsLst>
                  <a:lin ang="5400000" scaled="0"/>
                </a:gradFill>
                <a:latin typeface="Segoe UI Light" pitchFamily="34" charset="0"/>
              </a:rPr>
              <a:t>Docker pull Ubuntu</a:t>
            </a:r>
          </a:p>
          <a:p>
            <a:endParaRPr lang="en-US" dirty="0">
              <a:gradFill>
                <a:gsLst>
                  <a:gs pos="2917">
                    <a:schemeClr val="tx1"/>
                  </a:gs>
                  <a:gs pos="30000">
                    <a:schemeClr val="tx1"/>
                  </a:gs>
                </a:gsLst>
                <a:lin ang="5400000" scaled="0"/>
              </a:gradFill>
              <a:latin typeface="Segoe UI Light" pitchFamily="34" charset="0"/>
            </a:endParaRPr>
          </a:p>
          <a:p>
            <a:r>
              <a:rPr lang="en-US" dirty="0">
                <a:gradFill>
                  <a:gsLst>
                    <a:gs pos="2917">
                      <a:schemeClr val="tx1"/>
                    </a:gs>
                    <a:gs pos="30000">
                      <a:schemeClr val="tx1"/>
                    </a:gs>
                  </a:gsLst>
                  <a:lin ang="5400000" scaled="0"/>
                </a:gradFill>
                <a:latin typeface="Segoe UI Light" pitchFamily="34" charset="0"/>
              </a:rPr>
              <a:t>Run an interactive shell – </a:t>
            </a:r>
          </a:p>
          <a:p>
            <a:endParaRPr lang="en-US" dirty="0">
              <a:gradFill>
                <a:gsLst>
                  <a:gs pos="2917">
                    <a:schemeClr val="tx1"/>
                  </a:gs>
                  <a:gs pos="30000">
                    <a:schemeClr val="tx1"/>
                  </a:gs>
                </a:gsLst>
                <a:lin ang="5400000" scaled="0"/>
              </a:gradFill>
              <a:latin typeface="Segoe UI Light" pitchFamily="34" charset="0"/>
            </a:endParaRPr>
          </a:p>
          <a:p>
            <a:r>
              <a:rPr lang="de-DE" dirty="0">
                <a:gradFill>
                  <a:gsLst>
                    <a:gs pos="2917">
                      <a:schemeClr val="tx1"/>
                    </a:gs>
                    <a:gs pos="30000">
                      <a:schemeClr val="tx1"/>
                    </a:gs>
                  </a:gsLst>
                  <a:lin ang="5400000" scaled="0"/>
                </a:gradFill>
                <a:latin typeface="Segoe UI Light" pitchFamily="34" charset="0"/>
              </a:rPr>
              <a:t>docker run -i -t ubuntu /bin/bash </a:t>
            </a:r>
          </a:p>
          <a:p>
            <a:r>
              <a:rPr lang="de-DE" dirty="0">
                <a:gradFill>
                  <a:gsLst>
                    <a:gs pos="2917">
                      <a:schemeClr val="tx1"/>
                    </a:gs>
                    <a:gs pos="30000">
                      <a:schemeClr val="tx1"/>
                    </a:gs>
                  </a:gsLst>
                  <a:lin ang="5400000" scaled="0"/>
                </a:gradFill>
                <a:latin typeface="Segoe UI Light" pitchFamily="34" charset="0"/>
              </a:rPr>
              <a:t>-i starts with interactive</a:t>
            </a:r>
          </a:p>
          <a:p>
            <a:r>
              <a:rPr lang="de-DE" dirty="0">
                <a:gradFill>
                  <a:gsLst>
                    <a:gs pos="2917">
                      <a:schemeClr val="tx1"/>
                    </a:gs>
                    <a:gs pos="30000">
                      <a:schemeClr val="tx1"/>
                    </a:gs>
                  </a:gsLst>
                  <a:lin ang="5400000" scaled="0"/>
                </a:gradFill>
                <a:latin typeface="Segoe UI Light" pitchFamily="34" charset="0"/>
              </a:rPr>
              <a:t>-t pseudo TTY</a:t>
            </a:r>
          </a:p>
          <a:p>
            <a:endParaRPr lang="en-US" dirty="0">
              <a:gradFill>
                <a:gsLst>
                  <a:gs pos="2917">
                    <a:schemeClr val="tx1"/>
                  </a:gs>
                  <a:gs pos="30000">
                    <a:schemeClr val="tx1"/>
                  </a:gs>
                </a:gsLst>
                <a:lin ang="5400000" scaled="0"/>
              </a:gradFill>
              <a:latin typeface="Segoe UI Light" pitchFamily="34" charset="0"/>
            </a:endParaRPr>
          </a:p>
          <a:p>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a:t>
            </a:r>
            <a:r>
              <a:rPr lang="en-US" b="1" dirty="0" err="1">
                <a:gradFill>
                  <a:gsLst>
                    <a:gs pos="2917">
                      <a:schemeClr val="tx1"/>
                    </a:gs>
                    <a:gs pos="30000">
                      <a:schemeClr val="tx1"/>
                    </a:gs>
                  </a:gsLst>
                  <a:lin ang="5400000" scaled="0"/>
                </a:gradFill>
                <a:latin typeface="Segoe UI Light" pitchFamily="34" charset="0"/>
              </a:rPr>
              <a:t>ps</a:t>
            </a:r>
            <a:r>
              <a:rPr lang="en-US" dirty="0">
                <a:gradFill>
                  <a:gsLst>
                    <a:gs pos="2917">
                      <a:schemeClr val="tx1"/>
                    </a:gs>
                    <a:gs pos="30000">
                      <a:schemeClr val="tx1"/>
                    </a:gs>
                  </a:gsLst>
                  <a:lin ang="5400000" scaled="0"/>
                </a:gradFill>
                <a:latin typeface="Segoe UI Light" pitchFamily="34" charset="0"/>
              </a:rPr>
              <a:t> # Lists </a:t>
            </a:r>
            <a:r>
              <a:rPr lang="en-US" b="1" dirty="0">
                <a:gradFill>
                  <a:gsLst>
                    <a:gs pos="2917">
                      <a:schemeClr val="tx1"/>
                    </a:gs>
                    <a:gs pos="30000">
                      <a:schemeClr val="tx1"/>
                    </a:gs>
                  </a:gsLst>
                  <a:lin ang="5400000" scaled="0"/>
                </a:gradFill>
                <a:latin typeface="Segoe UI Light" pitchFamily="34" charset="0"/>
              </a:rPr>
              <a:t>only</a:t>
            </a:r>
            <a:r>
              <a:rPr lang="en-US" dirty="0">
                <a:gradFill>
                  <a:gsLst>
                    <a:gs pos="2917">
                      <a:schemeClr val="tx1"/>
                    </a:gs>
                    <a:gs pos="30000">
                      <a:schemeClr val="tx1"/>
                    </a:gs>
                  </a:gsLst>
                  <a:lin ang="5400000" scaled="0"/>
                </a:gradFill>
                <a:latin typeface="Segoe UI Light" pitchFamily="34" charset="0"/>
              </a:rPr>
              <a:t> running containers </a:t>
            </a:r>
          </a:p>
          <a:p>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a:t>
            </a:r>
            <a:r>
              <a:rPr lang="en-US" b="1" dirty="0" err="1">
                <a:gradFill>
                  <a:gsLst>
                    <a:gs pos="2917">
                      <a:schemeClr val="tx1"/>
                    </a:gs>
                    <a:gs pos="30000">
                      <a:schemeClr val="tx1"/>
                    </a:gs>
                  </a:gsLst>
                  <a:lin ang="5400000" scaled="0"/>
                </a:gradFill>
                <a:latin typeface="Segoe UI Light" pitchFamily="34" charset="0"/>
              </a:rPr>
              <a:t>ps</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a</a:t>
            </a:r>
            <a:r>
              <a:rPr lang="en-US" dirty="0">
                <a:gradFill>
                  <a:gsLst>
                    <a:gs pos="2917">
                      <a:schemeClr val="tx1"/>
                    </a:gs>
                    <a:gs pos="30000">
                      <a:schemeClr val="tx1"/>
                    </a:gs>
                  </a:gsLst>
                  <a:lin ang="5400000" scaled="0"/>
                </a:gradFill>
                <a:latin typeface="Segoe UI Light" pitchFamily="34" charset="0"/>
              </a:rPr>
              <a:t> # Lists </a:t>
            </a:r>
            <a:r>
              <a:rPr lang="en-US" b="1" dirty="0">
                <a:gradFill>
                  <a:gsLst>
                    <a:gs pos="2917">
                      <a:schemeClr val="tx1"/>
                    </a:gs>
                    <a:gs pos="30000">
                      <a:schemeClr val="tx1"/>
                    </a:gs>
                  </a:gsLst>
                  <a:lin ang="5400000" scaled="0"/>
                </a:gradFill>
                <a:latin typeface="Segoe UI Light" pitchFamily="34" charset="0"/>
              </a:rPr>
              <a:t>all</a:t>
            </a:r>
            <a:r>
              <a:rPr lang="en-US" dirty="0">
                <a:gradFill>
                  <a:gsLst>
                    <a:gs pos="2917">
                      <a:schemeClr val="tx1"/>
                    </a:gs>
                    <a:gs pos="30000">
                      <a:schemeClr val="tx1"/>
                    </a:gs>
                  </a:gsLst>
                  <a:lin ang="5400000" scaled="0"/>
                </a:gradFill>
                <a:latin typeface="Segoe UI Light" pitchFamily="34" charset="0"/>
              </a:rPr>
              <a:t> containers</a:t>
            </a:r>
            <a:endParaRPr lang="en-US" dirty="0">
              <a:gradFill>
                <a:gsLst>
                  <a:gs pos="2917">
                    <a:schemeClr val="tx1"/>
                  </a:gs>
                  <a:gs pos="30000">
                    <a:schemeClr val="tx1"/>
                  </a:gs>
                </a:gsLst>
                <a:lin ang="5400000" scaled="0"/>
              </a:gradFill>
            </a:endParaRPr>
          </a:p>
          <a:p>
            <a:endParaRPr lang="en-US" dirty="0">
              <a:gradFill>
                <a:gsLst>
                  <a:gs pos="2917">
                    <a:schemeClr val="tx1"/>
                  </a:gs>
                  <a:gs pos="30000">
                    <a:schemeClr val="tx1"/>
                  </a:gs>
                </a:gsLst>
                <a:lin ang="5400000" scaled="0"/>
              </a:gradFill>
            </a:endParaRPr>
          </a:p>
          <a:p>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stop </a:t>
            </a:r>
          </a:p>
          <a:p>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start </a:t>
            </a:r>
          </a:p>
          <a:p>
            <a:endParaRPr lang="en-US" dirty="0">
              <a:gradFill>
                <a:gsLst>
                  <a:gs pos="2917">
                    <a:schemeClr val="tx1"/>
                  </a:gs>
                  <a:gs pos="30000">
                    <a:schemeClr val="tx1"/>
                  </a:gs>
                </a:gsLst>
                <a:lin ang="5400000" scaled="0"/>
              </a:gradFill>
              <a:latin typeface="Segoe UI Light" pitchFamily="34" charset="0"/>
            </a:endParaRPr>
          </a:p>
          <a:p>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Commit</a:t>
            </a:r>
            <a:r>
              <a:rPr lang="en-US" dirty="0">
                <a:gradFill>
                  <a:gsLst>
                    <a:gs pos="2917">
                      <a:schemeClr val="tx1"/>
                    </a:gs>
                    <a:gs pos="30000">
                      <a:schemeClr val="tx1"/>
                    </a:gs>
                  </a:gsLst>
                  <a:lin ang="5400000" scaled="0"/>
                </a:gradFill>
                <a:latin typeface="Segoe UI Light" pitchFamily="34" charset="0"/>
              </a:rPr>
              <a:t> your </a:t>
            </a:r>
            <a:r>
              <a:rPr lang="en-US" b="1" dirty="0">
                <a:gradFill>
                  <a:gsLst>
                    <a:gs pos="2917">
                      <a:schemeClr val="tx1"/>
                    </a:gs>
                    <a:gs pos="30000">
                      <a:schemeClr val="tx1"/>
                    </a:gs>
                  </a:gsLst>
                  <a:lin ang="5400000" scaled="0"/>
                </a:gradFill>
                <a:latin typeface="Segoe UI Light" pitchFamily="34" charset="0"/>
              </a:rPr>
              <a:t>container</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to</a:t>
            </a:r>
            <a:r>
              <a:rPr lang="en-US" dirty="0">
                <a:gradFill>
                  <a:gsLst>
                    <a:gs pos="2917">
                      <a:schemeClr val="tx1"/>
                    </a:gs>
                    <a:gs pos="30000">
                      <a:schemeClr val="tx1"/>
                    </a:gs>
                  </a:gsLst>
                  <a:lin ang="5400000" scaled="0"/>
                </a:gradFill>
                <a:latin typeface="Segoe UI Light" pitchFamily="34" charset="0"/>
              </a:rPr>
              <a:t> a </a:t>
            </a:r>
            <a:r>
              <a:rPr lang="en-US" b="1" dirty="0">
                <a:gradFill>
                  <a:gsLst>
                    <a:gs pos="2917">
                      <a:schemeClr val="tx1"/>
                    </a:gs>
                    <a:gs pos="30000">
                      <a:schemeClr val="tx1"/>
                    </a:gs>
                  </a:gsLst>
                  <a:lin ang="5400000" scaled="0"/>
                </a:gradFill>
                <a:latin typeface="Segoe UI Light" pitchFamily="34" charset="0"/>
              </a:rPr>
              <a:t>new</a:t>
            </a:r>
            <a:r>
              <a:rPr lang="en-US" dirty="0">
                <a:gradFill>
                  <a:gsLst>
                    <a:gs pos="2917">
                      <a:schemeClr val="tx1"/>
                    </a:gs>
                    <a:gs pos="30000">
                      <a:schemeClr val="tx1"/>
                    </a:gs>
                  </a:gsLst>
                  <a:lin ang="5400000" scaled="0"/>
                </a:gradFill>
                <a:latin typeface="Segoe UI Light" pitchFamily="34" charset="0"/>
              </a:rPr>
              <a:t> named image </a:t>
            </a:r>
          </a:p>
          <a:p>
            <a:r>
              <a:rPr lang="en-US" dirty="0">
                <a:gradFill>
                  <a:gsLst>
                    <a:gs pos="2917">
                      <a:schemeClr val="tx1"/>
                    </a:gs>
                    <a:gs pos="30000">
                      <a:schemeClr val="tx1"/>
                    </a:gs>
                  </a:gsLst>
                  <a:lin ang="5400000" scaled="0"/>
                </a:gradFill>
                <a:latin typeface="Segoe UI Light" pitchFamily="34" charset="0"/>
              </a:rPr>
              <a:t>$ </a:t>
            </a:r>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commit</a:t>
            </a:r>
            <a:r>
              <a:rPr lang="en-US" dirty="0">
                <a:gradFill>
                  <a:gsLst>
                    <a:gs pos="2917">
                      <a:schemeClr val="tx1"/>
                    </a:gs>
                    <a:gs pos="30000">
                      <a:schemeClr val="tx1"/>
                    </a:gs>
                  </a:gsLst>
                  <a:lin ang="5400000" scaled="0"/>
                </a:gradFill>
                <a:latin typeface="Segoe UI Light" pitchFamily="34" charset="0"/>
              </a:rPr>
              <a:t> &lt;</a:t>
            </a:r>
            <a:r>
              <a:rPr lang="en-US" b="1" dirty="0">
                <a:gradFill>
                  <a:gsLst>
                    <a:gs pos="2917">
                      <a:schemeClr val="tx1"/>
                    </a:gs>
                    <a:gs pos="30000">
                      <a:schemeClr val="tx1"/>
                    </a:gs>
                  </a:gsLst>
                  <a:lin ang="5400000" scaled="0"/>
                </a:gradFill>
                <a:latin typeface="Segoe UI Light" pitchFamily="34" charset="0"/>
              </a:rPr>
              <a:t>container</a:t>
            </a:r>
            <a:r>
              <a:rPr lang="en-US" dirty="0">
                <a:gradFill>
                  <a:gsLst>
                    <a:gs pos="2917">
                      <a:schemeClr val="tx1"/>
                    </a:gs>
                    <a:gs pos="30000">
                      <a:schemeClr val="tx1"/>
                    </a:gs>
                  </a:gsLst>
                  <a:lin ang="5400000" scaled="0"/>
                </a:gradFill>
                <a:latin typeface="Segoe UI Light" pitchFamily="34" charset="0"/>
              </a:rPr>
              <a:t>&gt; &lt;</a:t>
            </a:r>
            <a:r>
              <a:rPr lang="en-US" dirty="0" err="1">
                <a:gradFill>
                  <a:gsLst>
                    <a:gs pos="2917">
                      <a:schemeClr val="tx1"/>
                    </a:gs>
                    <a:gs pos="30000">
                      <a:schemeClr val="tx1"/>
                    </a:gs>
                  </a:gsLst>
                  <a:lin ang="5400000" scaled="0"/>
                </a:gradFill>
                <a:latin typeface="Segoe UI Light" pitchFamily="34" charset="0"/>
              </a:rPr>
              <a:t>some_name</a:t>
            </a:r>
            <a:r>
              <a:rPr lang="en-US" dirty="0">
                <a:gradFill>
                  <a:gsLst>
                    <a:gs pos="2917">
                      <a:schemeClr val="tx1"/>
                    </a:gs>
                    <a:gs pos="30000">
                      <a:schemeClr val="tx1"/>
                    </a:gs>
                  </a:gsLst>
                  <a:lin ang="5400000" scaled="0"/>
                </a:gradFill>
                <a:latin typeface="Segoe UI Light" pitchFamily="34" charset="0"/>
              </a:rPr>
              <a:t>&gt; # </a:t>
            </a:r>
            <a:r>
              <a:rPr lang="en-US" b="1" dirty="0">
                <a:gradFill>
                  <a:gsLst>
                    <a:gs pos="2917">
                      <a:schemeClr val="tx1"/>
                    </a:gs>
                    <a:gs pos="30000">
                      <a:schemeClr val="tx1"/>
                    </a:gs>
                  </a:gsLst>
                  <a:lin ang="5400000" scaled="0"/>
                </a:gradFill>
                <a:latin typeface="Segoe UI Light" pitchFamily="34" charset="0"/>
              </a:rPr>
              <a:t>List</a:t>
            </a:r>
            <a:r>
              <a:rPr lang="en-US" dirty="0">
                <a:gradFill>
                  <a:gsLst>
                    <a:gs pos="2917">
                      <a:schemeClr val="tx1"/>
                    </a:gs>
                    <a:gs pos="30000">
                      <a:schemeClr val="tx1"/>
                    </a:gs>
                  </a:gsLst>
                  <a:lin ang="5400000" scaled="0"/>
                </a:gradFill>
                <a:latin typeface="Segoe UI Light" pitchFamily="34" charset="0"/>
              </a:rPr>
              <a:t> your images $ </a:t>
            </a:r>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images</a:t>
            </a:r>
            <a:endParaRPr lang="en-US" dirty="0">
              <a:gradFill>
                <a:gsLst>
                  <a:gs pos="2917">
                    <a:schemeClr val="tx1"/>
                  </a:gs>
                  <a:gs pos="30000">
                    <a:schemeClr val="tx1"/>
                  </a:gs>
                </a:gsLst>
                <a:lin ang="5400000" scaled="0"/>
              </a:gradFill>
            </a:endParaRPr>
          </a:p>
          <a:p>
            <a:endParaRPr lang="en-US" dirty="0">
              <a:gradFill>
                <a:gsLst>
                  <a:gs pos="2917">
                    <a:schemeClr val="tx1"/>
                  </a:gs>
                  <a:gs pos="30000">
                    <a:schemeClr val="tx1"/>
                  </a:gs>
                </a:gsLst>
                <a:lin ang="5400000" scaled="0"/>
              </a:gradFill>
            </a:endParaRPr>
          </a:p>
          <a:p>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run</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d</a:t>
            </a:r>
            <a:r>
              <a:rPr lang="en-US" dirty="0">
                <a:gradFill>
                  <a:gsLst>
                    <a:gs pos="2917">
                      <a:schemeClr val="tx1"/>
                    </a:gs>
                    <a:gs pos="30000">
                      <a:schemeClr val="tx1"/>
                    </a:gs>
                  </a:gsLst>
                  <a:lin ang="5400000" scaled="0"/>
                </a:gradFill>
                <a:latin typeface="Segoe UI Light" pitchFamily="34" charset="0"/>
              </a:rPr>
              <a:t> –p 80:5000 training/</a:t>
            </a:r>
            <a:r>
              <a:rPr lang="en-US" dirty="0" err="1">
                <a:gradFill>
                  <a:gsLst>
                    <a:gs pos="2917">
                      <a:schemeClr val="tx1"/>
                    </a:gs>
                    <a:gs pos="30000">
                      <a:schemeClr val="tx1"/>
                    </a:gs>
                  </a:gsLst>
                  <a:lin ang="5400000" scaled="0"/>
                </a:gradFill>
                <a:latin typeface="Segoe UI Light" pitchFamily="34" charset="0"/>
              </a:rPr>
              <a:t>webapp</a:t>
            </a:r>
            <a:r>
              <a:rPr lang="en-US" dirty="0">
                <a:gradFill>
                  <a:gsLst>
                    <a:gs pos="2917">
                      <a:schemeClr val="tx1"/>
                    </a:gs>
                    <a:gs pos="30000">
                      <a:schemeClr val="tx1"/>
                    </a:gs>
                  </a:gsLst>
                  <a:lin ang="5400000" scaled="0"/>
                </a:gradFill>
                <a:latin typeface="Segoe UI Light" pitchFamily="34" charset="0"/>
              </a:rPr>
              <a:t> python </a:t>
            </a:r>
            <a:r>
              <a:rPr lang="en-US" b="1" dirty="0">
                <a:gradFill>
                  <a:gsLst>
                    <a:gs pos="2917">
                      <a:schemeClr val="tx1"/>
                    </a:gs>
                    <a:gs pos="30000">
                      <a:schemeClr val="tx1"/>
                    </a:gs>
                  </a:gsLst>
                  <a:lin ang="5400000" scaled="0"/>
                </a:gradFill>
                <a:latin typeface="Segoe UI Light" pitchFamily="34" charset="0"/>
              </a:rPr>
              <a:t>app</a:t>
            </a:r>
            <a:r>
              <a:rPr lang="en-US" dirty="0">
                <a:gradFill>
                  <a:gsLst>
                    <a:gs pos="2917">
                      <a:schemeClr val="tx1"/>
                    </a:gs>
                    <a:gs pos="30000">
                      <a:schemeClr val="tx1"/>
                    </a:gs>
                  </a:gsLst>
                  <a:lin ang="5400000" scaled="0"/>
                </a:gradFill>
                <a:latin typeface="Segoe UI Light" pitchFamily="34" charset="0"/>
              </a:rPr>
              <a:t>.py</a:t>
            </a:r>
          </a:p>
          <a:p>
            <a:endParaRPr lang="en-US" dirty="0">
              <a:gradFill>
                <a:gsLst>
                  <a:gs pos="2917">
                    <a:schemeClr val="tx1"/>
                  </a:gs>
                  <a:gs pos="30000">
                    <a:schemeClr val="tx1"/>
                  </a:gs>
                </a:gsLst>
                <a:lin ang="5400000" scaled="0"/>
              </a:gradFill>
              <a:latin typeface="Segoe UI Light" pitchFamily="34" charset="0"/>
            </a:endParaRPr>
          </a:p>
          <a:p>
            <a:endParaRPr lang="en-US" dirty="0">
              <a:gradFill>
                <a:gsLst>
                  <a:gs pos="2917">
                    <a:schemeClr val="tx1"/>
                  </a:gs>
                  <a:gs pos="30000">
                    <a:schemeClr val="tx1"/>
                  </a:gs>
                </a:gsLst>
                <a:lin ang="5400000" scaled="0"/>
              </a:gradFill>
              <a:latin typeface="Segoe UI Light" pitchFamily="34" charset="0"/>
            </a:endParaRPr>
          </a:p>
          <a:p>
            <a:r>
              <a:rPr lang="en-US" dirty="0" err="1">
                <a:gradFill>
                  <a:gsLst>
                    <a:gs pos="2917">
                      <a:schemeClr val="tx1"/>
                    </a:gs>
                    <a:gs pos="30000">
                      <a:schemeClr val="tx1"/>
                    </a:gs>
                  </a:gsLst>
                  <a:lin ang="5400000" scaled="0"/>
                </a:gradFill>
                <a:latin typeface="Segoe UI Light" pitchFamily="34" charset="0"/>
              </a:rPr>
              <a:t>docker</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run</a:t>
            </a:r>
            <a:r>
              <a:rPr lang="en-US" dirty="0">
                <a:gradFill>
                  <a:gsLst>
                    <a:gs pos="2917">
                      <a:schemeClr val="tx1"/>
                    </a:gs>
                    <a:gs pos="30000">
                      <a:schemeClr val="tx1"/>
                    </a:gs>
                  </a:gsLst>
                  <a:lin ang="5400000" scaled="0"/>
                </a:gradFill>
                <a:latin typeface="Segoe UI Light" pitchFamily="34" charset="0"/>
              </a:rPr>
              <a:t> -</a:t>
            </a:r>
            <a:r>
              <a:rPr lang="en-US" b="1" dirty="0">
                <a:gradFill>
                  <a:gsLst>
                    <a:gs pos="2917">
                      <a:schemeClr val="tx1"/>
                    </a:gs>
                    <a:gs pos="30000">
                      <a:schemeClr val="tx1"/>
                    </a:gs>
                  </a:gsLst>
                  <a:lin ang="5400000" scaled="0"/>
                </a:gradFill>
                <a:latin typeface="Segoe UI Light" pitchFamily="34" charset="0"/>
              </a:rPr>
              <a:t>d</a:t>
            </a:r>
            <a:r>
              <a:rPr lang="en-US" dirty="0">
                <a:gradFill>
                  <a:gsLst>
                    <a:gs pos="2917">
                      <a:schemeClr val="tx1"/>
                    </a:gs>
                    <a:gs pos="30000">
                      <a:schemeClr val="tx1"/>
                    </a:gs>
                  </a:gsLst>
                  <a:lin ang="5400000" scaled="0"/>
                </a:gradFill>
                <a:latin typeface="Segoe UI Light" pitchFamily="34" charset="0"/>
              </a:rPr>
              <a:t> -P training/</a:t>
            </a:r>
            <a:r>
              <a:rPr lang="en-US" dirty="0" err="1">
                <a:gradFill>
                  <a:gsLst>
                    <a:gs pos="2917">
                      <a:schemeClr val="tx1"/>
                    </a:gs>
                    <a:gs pos="30000">
                      <a:schemeClr val="tx1"/>
                    </a:gs>
                  </a:gsLst>
                  <a:lin ang="5400000" scaled="0"/>
                </a:gradFill>
                <a:latin typeface="Segoe UI Light" pitchFamily="34" charset="0"/>
              </a:rPr>
              <a:t>webapp</a:t>
            </a:r>
            <a:r>
              <a:rPr lang="en-US" dirty="0">
                <a:gradFill>
                  <a:gsLst>
                    <a:gs pos="2917">
                      <a:schemeClr val="tx1"/>
                    </a:gs>
                    <a:gs pos="30000">
                      <a:schemeClr val="tx1"/>
                    </a:gs>
                  </a:gsLst>
                  <a:lin ang="5400000" scaled="0"/>
                </a:gradFill>
                <a:latin typeface="Segoe UI Light" pitchFamily="34" charset="0"/>
              </a:rPr>
              <a:t> python </a:t>
            </a:r>
            <a:r>
              <a:rPr lang="en-US" b="1" dirty="0">
                <a:gradFill>
                  <a:gsLst>
                    <a:gs pos="2917">
                      <a:schemeClr val="tx1"/>
                    </a:gs>
                    <a:gs pos="30000">
                      <a:schemeClr val="tx1"/>
                    </a:gs>
                  </a:gsLst>
                  <a:lin ang="5400000" scaled="0"/>
                </a:gradFill>
                <a:latin typeface="Segoe UI Light" pitchFamily="34" charset="0"/>
              </a:rPr>
              <a:t>app</a:t>
            </a:r>
            <a:r>
              <a:rPr lang="en-US" dirty="0">
                <a:gradFill>
                  <a:gsLst>
                    <a:gs pos="2917">
                      <a:schemeClr val="tx1"/>
                    </a:gs>
                    <a:gs pos="30000">
                      <a:schemeClr val="tx1"/>
                    </a:gs>
                  </a:gsLst>
                  <a:lin ang="5400000" scaled="0"/>
                </a:gradFill>
                <a:latin typeface="Segoe UI Light" pitchFamily="34" charset="0"/>
              </a:rPr>
              <a:t>.py</a:t>
            </a:r>
          </a:p>
          <a:p>
            <a:endParaRPr lang="en-US" dirty="0">
              <a:gradFill>
                <a:gsLst>
                  <a:gs pos="2917">
                    <a:schemeClr val="tx1"/>
                  </a:gs>
                  <a:gs pos="30000">
                    <a:schemeClr val="tx1"/>
                  </a:gs>
                </a:gsLst>
                <a:lin ang="5400000" scaled="0"/>
              </a:gradFill>
              <a:latin typeface="Segoe UI Light" pitchFamily="34" charset="0"/>
            </a:endParaRPr>
          </a:p>
          <a:p>
            <a:r>
              <a:rPr lang="en-US" dirty="0">
                <a:gradFill>
                  <a:gsLst>
                    <a:gs pos="2917">
                      <a:schemeClr val="tx1"/>
                    </a:gs>
                    <a:gs pos="30000">
                      <a:schemeClr val="tx1"/>
                    </a:gs>
                  </a:gsLst>
                  <a:lin ang="5400000" scaled="0"/>
                </a:gradFill>
                <a:latin typeface="Segoe UI Light" pitchFamily="34" charset="0"/>
              </a:rPr>
              <a:t>40.114.13.108</a:t>
            </a:r>
          </a:p>
          <a:p>
            <a:endParaRPr lang="en-US" dirty="0">
              <a:gradFill>
                <a:gsLst>
                  <a:gs pos="2917">
                    <a:schemeClr val="tx1"/>
                  </a:gs>
                  <a:gs pos="30000">
                    <a:schemeClr val="tx1"/>
                  </a:gs>
                </a:gsLst>
                <a:lin ang="5400000" scaled="0"/>
              </a:gradFill>
              <a:latin typeface="Segoe UI Light" pitchFamily="34" charset="0"/>
            </a:endParaRPr>
          </a:p>
          <a:p>
            <a:endParaRPr lang="en-US" dirty="0">
              <a:gradFill>
                <a:gsLst>
                  <a:gs pos="2917">
                    <a:schemeClr val="tx1"/>
                  </a:gs>
                  <a:gs pos="30000">
                    <a:schemeClr val="tx1"/>
                  </a:gs>
                </a:gsLst>
                <a:lin ang="5400000" scaled="0"/>
              </a:gradFill>
              <a:latin typeface="Segoe UI Light" pitchFamily="34" charset="0"/>
            </a:endParaRPr>
          </a:p>
        </p:txBody>
      </p:sp>
    </p:spTree>
    <p:extLst>
      <p:ext uri="{BB962C8B-B14F-4D97-AF65-F5344CB8AC3E}">
        <p14:creationId xmlns:p14="http://schemas.microsoft.com/office/powerpoint/2010/main" val="38007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potx" id="{9D7DCF63-D646-447A-84B1-5ACE6F48B0FD}" vid="{D8B5A76F-9881-4059-A8FD-477DB4396BFC}"/>
    </a:ext>
  </a:ext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potx" id="{9D7DCF63-D646-447A-84B1-5ACE6F48B0FD}" vid="{DE27E08D-E1CF-4392-A12A-B852B2EF2D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Learn the core concepts of containers on Azure. Find out what containers are and what Docker is. We’ll look at both Linux containers and Windows Server containers (including Hyper-V containers). Finally, we’ll take a brief look at Azure Container Service.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technical user guides</TermName>
          <TermId xmlns="http://schemas.microsoft.com/office/infopath/2007/PartnerControls">7edfefea-1849-4e66-9d90-fcf8f19b9d44</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Peter Walsted</DisplayName>
        <AccountId>147</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Empower Enterprise Mobility Domain</TermName>
          <TermId xmlns="http://schemas.microsoft.com/office/infopath/2007/PartnerControls">e426ff81-f26e-43b6-9e25-3364a3c27ca4</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Enterprise Cloud Suite</TermName>
          <TermId xmlns="http://schemas.microsoft.com/office/infopath/2007/PartnerControls">06abfd6b-40a3-4503-a110-105e7d441b07</TermId>
        </TermInfo>
        <TermInfo xmlns="http://schemas.microsoft.com/office/infopath/2007/PartnerControls">
          <TermName xmlns="http://schemas.microsoft.com/office/infopath/2007/PartnerControls">Enterprise Mobility Suite</TermName>
          <TermId xmlns="http://schemas.microsoft.com/office/infopath/2007/PartnerControls">6c8571aa-4aec-45ea-b08c-efee21dcaa6e</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http://infopedia/kc02/media/Thumbnails/Cloud%20and%20Enterprise/KC02-23-83969/docker.PNG</Url>
      <Description>/kc02/media/Thumbnails/Cloud and Enterprise/KC02-23-83969/docker.PNG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high-performance computing</TermName>
          <TermId xmlns="http://schemas.microsoft.com/office/infopath/2007/PartnerControls">a6b829e1-eaf0-4351-9cca-60e8cc89f342</TermId>
        </TermInfo>
      </Term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34</Value>
      <Value>31</Value>
      <Value>30</Value>
      <Value>26</Value>
      <Value>21</Value>
      <Value>20</Value>
      <Value>315</Value>
      <Value>351</Value>
      <Value>1089</Value>
      <Value>14</Value>
      <Value>716</Value>
      <Value>1268</Value>
      <Value>42</Value>
      <Value>352</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_dlc_DocId xmlns="230e9df3-be65-4c73-a93b-d1236ebd677e">G01KC-99682991-5629</_dlc_DocId>
    <_dlc_DocIdUrl xmlns="230e9df3-be65-4c73-a93b-d1236ebd677e">
      <Url>https://microsoft.sharepoint.com/sites/Infopedia_G01KC/_layouts/15/DocIdRedir.aspx?ID=G01KC-99682991-5629</Url>
      <Description>G01KC-99682991-5629</Description>
    </_dlc_DocIdUrl>
    <AverageRating xmlns="http://schemas.microsoft.com/sharepoint/v3" xsi:nil="true"/>
    <ApplyWorkflowRules xmlns="230E9DF3-BE65-4C73-A93B-D1236EBD677E">Yes</ApplyWorkflowRules>
    <PublishDate xmlns="230E9DF3-BE65-4C73-A93B-D1236EBD677E">2015-10-12T07:00:00+00:00</PublishDate>
    <Blog_x0020_Name xmlns="230e9df3-be65-4c73-a93b-d1236ebd677e" xsi:nil="true"/>
    <ContentID xmlns="230e9df3-be65-4c73-a93b-d1236ebd677e">KC02-23-83994</ContentID>
    <Coowner xmlns="230e9df3-be65-4c73-a93b-d1236ebd677e">
      <UserInfo>
        <DisplayName>i:0#.f|membership|v-anmarv@microsoft.com</DisplayName>
        <AccountId>45</AccountId>
        <AccountType/>
      </UserInfo>
      <UserInfo>
        <DisplayName>i:0#.f|membership|v-danaja@microsoft.com</DisplayName>
        <AccountId>176</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b4224c12c78d42ea9b214de0badf8358>
    <GenericHTML1 xmlns="230e9df3-be65-4c73-a93b-d1236ebd677e" xsi:nil="true"/>
    <GenericText2 xmlns="230e9df3-be65-4c73-a93b-d1236ebd677e">G01KC-1-4972 KC02-23-83969</GenericText2>
    <Update_x0020_Parent_x0020_Child_x0020_Relation_x0028_1_x0029_0 xmlns="b3bc04a5-d503-43b1-b98c-a8cf663329d9">
      <Url xsi:nil="true"/>
      <Description xsi:nil="true"/>
    </Update_x0020_Parent_x0020_Child_x0020_Relation_x0028_1_x0029_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b1e92691fa4ef4c422095da7e40537f9">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95aa3f4d717e98ea64c5e5bd46f4040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230E9DF3-BE65-4C73-A93B-D1236EBD677E"/>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purl.org/dc/elements/1.1/"/>
    <ds:schemaRef ds:uri="http://schemas.openxmlformats.org/package/2006/metadata/core-properties"/>
    <ds:schemaRef ds:uri="b3bc04a5-d503-43b1-b98c-a8cf663329d9"/>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38B939F-47EB-4CDF-A2FE-8C79B56EA73D}">
  <ds:schemaRefs>
    <ds:schemaRef ds:uri="Microsoft.SharePoint.Taxonomy.ContentTypeSync"/>
  </ds:schemaRefs>
</ds:datastoreItem>
</file>

<file path=customXml/itemProps4.xml><?xml version="1.0" encoding="utf-8"?>
<ds:datastoreItem xmlns:ds="http://schemas.openxmlformats.org/officeDocument/2006/customXml" ds:itemID="{CD1EA0C1-4A39-4DE0-A2D6-91B9A4DCD064}">
  <ds:schemaRefs>
    <ds:schemaRef ds:uri="http://schemas.microsoft.com/sharepoint/events"/>
  </ds:schemaRefs>
</ds:datastoreItem>
</file>

<file path=customXml/itemProps5.xml><?xml version="1.0" encoding="utf-8"?>
<ds:datastoreItem xmlns:ds="http://schemas.openxmlformats.org/officeDocument/2006/customXml" ds:itemID="{49A45151-A219-4FAA-A64E-DF6FB9ED8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MSFT_AzureCon_2015_Template</Template>
  <TotalTime>115</TotalTime>
  <Words>2892</Words>
  <Application>Microsoft Office PowerPoint</Application>
  <PresentationFormat>Custom</PresentationFormat>
  <Paragraphs>400</Paragraphs>
  <Slides>23</Slides>
  <Notes>19</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Arial Unicode MS</vt:lpstr>
      <vt:lpstr>Consolas</vt:lpstr>
      <vt:lpstr>Segoe UI</vt:lpstr>
      <vt:lpstr>Segoe UI Light</vt:lpstr>
      <vt:lpstr>Segoe UI Semibold</vt:lpstr>
      <vt:lpstr>Segoe UI Semilight</vt:lpstr>
      <vt:lpstr>Times New Roman</vt:lpstr>
      <vt:lpstr>Wingdings</vt:lpstr>
      <vt:lpstr>COLOR TEMPLATE</vt:lpstr>
      <vt:lpstr>WHITE TEMPLATE</vt:lpstr>
      <vt:lpstr>Docker Containers and Azure</vt:lpstr>
      <vt:lpstr>PowerPoint Presentation</vt:lpstr>
      <vt:lpstr>What are containers?</vt:lpstr>
      <vt:lpstr>Containers Technical overview</vt:lpstr>
      <vt:lpstr>Containers How do they differ from virtual machines?</vt:lpstr>
      <vt:lpstr>Containers and virtual machines Deployment options suited to many scenarios</vt:lpstr>
      <vt:lpstr>How containers are being used? Why is everyone so excited? </vt:lpstr>
      <vt:lpstr>Demos  </vt:lpstr>
      <vt:lpstr>PowerPoint Presentation</vt:lpstr>
      <vt:lpstr>Windows Server Containers Anatomy and key capabilities</vt:lpstr>
      <vt:lpstr>Docker integration Joint strategic investments to drive containers forward</vt:lpstr>
      <vt:lpstr>Docker integration Joint strategic investments to drive containers forward</vt:lpstr>
      <vt:lpstr>Demos</vt:lpstr>
      <vt:lpstr>PowerPoint Presentation</vt:lpstr>
      <vt:lpstr>Containers</vt:lpstr>
      <vt:lpstr>The DevOps experience</vt:lpstr>
      <vt:lpstr>Demos</vt:lpstr>
      <vt:lpstr>Hyper-V Containers</vt:lpstr>
      <vt:lpstr>What’s next for  containers on Azure</vt:lpstr>
      <vt:lpstr>Orchestration Solutions Orchestration Management</vt:lpstr>
      <vt:lpstr>PowerPoint Presentation</vt:lpstr>
      <vt:lpstr>Where containers  are going Microservices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containers, Docker, and an introduction to Azure Container Service</dc:title>
  <dc:subject>&lt;Speech title here&gt;</dc:subject>
  <dc:creator>Barb Ferderer</dc:creator>
  <cp:keywords/>
  <dc:description>Template: Maryfj_x000d_
Formatting: _x000d_
Audience Type:</dc:description>
  <cp:lastModifiedBy>Robert Bakker</cp:lastModifiedBy>
  <cp:revision>20</cp:revision>
  <dcterms:created xsi:type="dcterms:W3CDTF">2015-09-24T21:43:35Z</dcterms:created>
  <dcterms:modified xsi:type="dcterms:W3CDTF">2016-05-29T14:55:31Z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s">
    <vt:lpwstr/>
  </property>
  <property fmtid="{D5CDD505-2E9C-101B-9397-08002B2CF9AE}" pid="13" name="Region">
    <vt:lpwstr/>
  </property>
  <property fmtid="{D5CDD505-2E9C-101B-9397-08002B2CF9AE}" pid="14" name="Confidentiality">
    <vt:lpwstr>14;#customer ready|8986c41d-21c5-4f8f-8a12-ea4625b46858</vt:lpwstr>
  </property>
  <property fmtid="{D5CDD505-2E9C-101B-9397-08002B2CF9AE}" pid="15" name="Industries">
    <vt:lpwstr/>
  </property>
  <property fmtid="{D5CDD505-2E9C-101B-9397-08002B2CF9AE}" pid="16" name="Roles">
    <vt:lpwstr/>
  </property>
  <property fmtid="{D5CDD505-2E9C-101B-9397-08002B2CF9AE}" pid="17" name="Competitors">
    <vt:lpwstr/>
  </property>
  <property fmtid="{D5CDD505-2E9C-101B-9397-08002B2CF9AE}" pid="18" name="SMSGDomain">
    <vt:lpwstr>21;#Cloud and Enterprise|adc2fe87-c79a-4ded-a449-3f86b954069d;#352;#Empower Enterprise Mobility Domain|e426ff81-f26e-43b6-9e25-3364a3c27ca4;#20;#Microsoft Azure Domain|d600a391-d529-4311-892b-2c05c1ab2538</vt:lpwstr>
  </property>
  <property fmtid="{D5CDD505-2E9C-101B-9397-08002B2CF9AE}" pid="19" name="BusinessArchitecture">
    <vt:lpwstr>1268;#high-performance computing|a6b829e1-eaf0-4351-9cca-60e8cc89f342</vt:lpwstr>
  </property>
  <property fmtid="{D5CDD505-2E9C-101B-9397-08002B2CF9AE}" pid="20" name="Products">
    <vt:lpwstr>716;#Microsoft Enterprise Cloud Suite|06abfd6b-40a3-4503-a110-105e7d441b07;#315;#Enterprise Mobility Suite|6c8571aa-4aec-45ea-b08c-efee21dcaa6e;#26;#Microsoft Azure|669a3112-5edf-444b-a003-630063601f07</vt:lpwstr>
  </property>
  <property fmtid="{D5CDD505-2E9C-101B-9397-08002B2CF9AE}" pid="21" name="ActivitiesAndPrograms">
    <vt:lpwstr/>
  </property>
  <property fmtid="{D5CDD505-2E9C-101B-9397-08002B2CF9AE}" pid="22" name="Segments">
    <vt:lpwstr/>
  </property>
  <property fmtid="{D5CDD505-2E9C-101B-9397-08002B2CF9AE}" pid="23" name="Partners">
    <vt:lpwstr/>
  </property>
  <property fmtid="{D5CDD505-2E9C-101B-9397-08002B2CF9AE}" pid="24" name="Topics">
    <vt:lpwstr>30;#hub subset|c6bfd112-b986-4a0a-aa8d-90e767bfdfa6</vt:lpwstr>
  </property>
  <property fmtid="{D5CDD505-2E9C-101B-9397-08002B2CF9AE}" pid="25" name="Groups">
    <vt:lpwstr>34;#SMSG Readiness|c6595b84-b463-470a-bb46-2a47364645be;#42;#Cloud and Enterprise Marketing Group|4f75e184-e5aa-4234-a07f-b032d60df254;#31;#Microsoft Azure Marketing|0958c357-5252-473f-8b4e-42f27525a99d</vt:lpwstr>
  </property>
  <property fmtid="{D5CDD505-2E9C-101B-9397-08002B2CF9AE}" pid="26" name="_dlc_policyId">
    <vt:lpwstr/>
  </property>
  <property fmtid="{D5CDD505-2E9C-101B-9397-08002B2CF9AE}" pid="27" name="ItemRetentionFormula">
    <vt:lpwstr/>
  </property>
  <property fmtid="{D5CDD505-2E9C-101B-9397-08002B2CF9AE}" pid="28" name="_dlc_DocIdItemGuid">
    <vt:lpwstr>2bb0d66b-9f5b-4a65-af7b-b4ffb99e8858</vt:lpwstr>
  </property>
  <property fmtid="{D5CDD505-2E9C-101B-9397-08002B2CF9AE}" pid="29" name="ItemType">
    <vt:lpwstr>1089;#technical user guides|7edfefea-1849-4e66-9d90-fcf8f19b9d44;#351;#feedback requests|00ce1828-98a3-430e-af54-eda270e1be04</vt:lpwstr>
  </property>
  <property fmtid="{D5CDD505-2E9C-101B-9397-08002B2CF9AE}" pid="30" name="EnterpriseDomainTags">
    <vt:lpwstr>42;#Cloud and Enterprise Marketing Group|4f75e184-e5aa-4234-a07f-b032d60df254;#31;#Microsoft Azure Marketing|0958c357-5252-473f-8b4e-42f27525a99d</vt:lpwstr>
  </property>
  <property fmtid="{D5CDD505-2E9C-101B-9397-08002B2CF9AE}" pid="31" name="Languages">
    <vt:lpwstr/>
  </property>
  <property fmtid="{D5CDD505-2E9C-101B-9397-08002B2CF9AE}" pid="32" name="TechnicalLevel">
    <vt:lpwstr/>
  </property>
  <property fmtid="{D5CDD505-2E9C-101B-9397-08002B2CF9AE}" pid="33" name="p1cd454bacc149bfbcfd764edd279de7">
    <vt:lpwstr/>
  </property>
  <property fmtid="{D5CDD505-2E9C-101B-9397-08002B2CF9AE}" pid="34" name="bc28b5f076654a3b96073bbbebfeb8c9">
    <vt:lpwstr/>
  </property>
  <property fmtid="{D5CDD505-2E9C-101B-9397-08002B2CF9AE}" pid="35" name="j4d667fb28274e85b2214f6e751c8d1f">
    <vt:lpwstr/>
  </property>
  <property fmtid="{D5CDD505-2E9C-101B-9397-08002B2CF9AE}" pid="36" name="MSProducts">
    <vt:lpwstr/>
  </property>
  <property fmtid="{D5CDD505-2E9C-101B-9397-08002B2CF9AE}" pid="37" name="SMSGTags">
    <vt:lpwstr/>
  </property>
  <property fmtid="{D5CDD505-2E9C-101B-9397-08002B2CF9AE}" pid="38" name="j031aa32f4154c8c9a646efae715ebde">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messageframeworktype">
    <vt:lpwstr/>
  </property>
  <property fmtid="{D5CDD505-2E9C-101B-9397-08002B2CF9AE}" pid="44" name="MSLanguage">
    <vt:lpwstr/>
  </property>
  <property fmtid="{D5CDD505-2E9C-101B-9397-08002B2CF9AE}" pid="45" name="cb7870d3641f4a52807a63577a9c1b08">
    <vt:lpwstr/>
  </property>
  <property fmtid="{D5CDD505-2E9C-101B-9397-08002B2CF9AE}" pid="46" name="LearningOrganization">
    <vt:lpwstr/>
  </property>
  <property fmtid="{D5CDD505-2E9C-101B-9397-08002B2CF9AE}" pid="47" name="EmployeeRole">
    <vt:lpwstr/>
  </property>
  <property fmtid="{D5CDD505-2E9C-101B-9397-08002B2CF9AE}" pid="48" name="LearningDeliveryMethod">
    <vt:lpwstr/>
  </property>
  <property fmtid="{D5CDD505-2E9C-101B-9397-08002B2CF9AE}" pid="49" name="SalesGeography">
    <vt:lpwstr/>
  </property>
  <property fmtid="{D5CDD505-2E9C-101B-9397-08002B2CF9AE}" pid="50" name="WorkflowChangePath">
    <vt:lpwstr>4c942473-d120-4286-a51a-b65ad3d92ffb,7;4c942473-d120-4286-a51a-b65ad3d92ffb,60;4c942473-d120-4286-a51a-b65ad3d92ffb,67;</vt:lpwstr>
  </property>
  <property fmtid="{D5CDD505-2E9C-101B-9397-08002B2CF9AE}" pid="51" name="ContentExtensions">
    <vt:lpwstr/>
  </property>
  <property fmtid="{D5CDD505-2E9C-101B-9397-08002B2CF9AE}" pid="52" name="ldac8aee9d1f469e8cd8c3f8d6a615f2">
    <vt:lpwstr/>
  </property>
  <property fmtid="{D5CDD505-2E9C-101B-9397-08002B2CF9AE}" pid="53" name="ga0c0bf70a6644469c61b3efa7025301">
    <vt:lpwstr/>
  </property>
  <property fmtid="{D5CDD505-2E9C-101B-9397-08002B2CF9AE}" pid="54" name="ExperienceContentType">
    <vt:lpwstr/>
  </property>
  <property fmtid="{D5CDD505-2E9C-101B-9397-08002B2CF9AE}" pid="55" name="of67e5d4b76f4a9db8769983fda9cec0">
    <vt:lpwstr/>
  </property>
  <property fmtid="{D5CDD505-2E9C-101B-9397-08002B2CF9AE}" pid="56" name="NewsType">
    <vt:lpwstr/>
  </property>
  <property fmtid="{D5CDD505-2E9C-101B-9397-08002B2CF9AE}" pid="57" name="l6f004f21209409da86a713c0f24627d">
    <vt:lpwstr/>
  </property>
  <property fmtid="{D5CDD505-2E9C-101B-9397-08002B2CF9AE}" pid="58" name="e8080b0481964c759b2c36ae49591b31">
    <vt:lpwstr/>
  </property>
  <property fmtid="{D5CDD505-2E9C-101B-9397-08002B2CF9AE}" pid="59" name="NewsTopic">
    <vt:lpwstr/>
  </property>
  <property fmtid="{D5CDD505-2E9C-101B-9397-08002B2CF9AE}" pid="60" name="NewsSource">
    <vt:lpwstr/>
  </property>
  <property fmtid="{D5CDD505-2E9C-101B-9397-08002B2CF9AE}" pid="61" name="MSPhysicalGeography">
    <vt:lpwstr/>
  </property>
  <property fmtid="{D5CDD505-2E9C-101B-9397-08002B2CF9AE}" pid="62" name="j3562c58ee414e028925bc902cfc01a1">
    <vt:lpwstr/>
  </property>
</Properties>
</file>