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sldIdLst>
    <p:sldId id="256" r:id="rId4"/>
  </p:sldIdLst>
  <p:sldSz cx="32918400" cy="21945600"/>
  <p:notesSz cx="6858000" cy="9144000"/>
  <p:defaultTextStyle>
    <a:defPPr>
      <a:defRPr lang="en-US"/>
    </a:defPPr>
    <a:lvl1pPr marL="0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20" autoAdjust="0"/>
    <p:restoredTop sz="94707" autoAdjust="0"/>
  </p:normalViewPr>
  <p:slideViewPr>
    <p:cSldViewPr snapToGrid="0" snapToObjects="1" showGuides="1">
      <p:cViewPr varScale="1">
        <p:scale>
          <a:sx n="24" d="100"/>
          <a:sy n="24" d="100"/>
        </p:scale>
        <p:origin x="-1362" y="-150"/>
      </p:cViewPr>
      <p:guideLst>
        <p:guide orient="horz" pos="2212"/>
        <p:guide orient="horz" pos="192"/>
        <p:guide orient="horz" pos="13440"/>
        <p:guide orient="horz"/>
        <p:guide pos="436"/>
        <p:guide pos="20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1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11/27/2012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3997645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9037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90375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669375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6687800" y="3505201"/>
            <a:ext cx="7543800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94957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94957" y="3997645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94957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91183" y="1006475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94957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91183" y="17622298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1" y="99677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0" y="4002937"/>
            <a:ext cx="1019345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3" y="3510493"/>
            <a:ext cx="10179845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1754" y="12023504"/>
            <a:ext cx="1019464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06560" y="11495316"/>
            <a:ext cx="1017984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365707" y="1425990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365707" y="13715605"/>
            <a:ext cx="10178651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371661" y="400293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366899" y="3510493"/>
            <a:ext cx="10184606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46806" y="3510493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046806" y="4002937"/>
            <a:ext cx="10182022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046806" y="1147391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043033" y="11966354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046806" y="1706245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046807" y="17612045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4002937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76949" y="10003197"/>
            <a:ext cx="754380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87069" y="4026220"/>
            <a:ext cx="1554003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87068" y="3510493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687068" y="14542274"/>
            <a:ext cx="15540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687068" y="14049831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79152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79152" y="4002937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79152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9152" y="1000760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79152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79152" y="17687564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090615" y="21478877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691754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600" y="28154099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8689711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33"/>
          <p:cNvSpPr>
            <a:spLocks noChangeArrowheads="1"/>
          </p:cNvSpPr>
          <p:nvPr userDrawn="1"/>
        </p:nvSpPr>
        <p:spPr bwMode="auto">
          <a:xfrm>
            <a:off x="16687668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-7777864" y="13227372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3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228727" y="21488401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61" name="Rounded Rectangle 60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 userDrawn="1"/>
          </p:nvSpPr>
          <p:spPr>
            <a:xfrm>
              <a:off x="45342600" y="28154090"/>
              <a:ext cx="8671186" cy="96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22040397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11363100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777864" y="13146690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0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333503" y="21528803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48" name="Rounded Rectangle 4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 userDrawn="1"/>
          </p:nvSpPr>
          <p:spPr>
            <a:xfrm>
              <a:off x="45342600" y="28154102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3"/>
          <p:cNvSpPr>
            <a:spLocks noChangeArrowheads="1"/>
          </p:cNvSpPr>
          <p:nvPr userDrawn="1"/>
        </p:nvSpPr>
        <p:spPr bwMode="auto">
          <a:xfrm>
            <a:off x="8685807" y="3505200"/>
            <a:ext cx="15543610" cy="17830800"/>
          </a:xfrm>
          <a:prstGeom prst="roundRect">
            <a:avLst>
              <a:gd name="adj" fmla="val 235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7777864" y="13173584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vtrack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8141" y="3997645"/>
            <a:ext cx="7542610" cy="304429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Bills passed by Congress may have huge effects on corporations and citizens.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Being able to predict outcome of votes could give corporations and citizens advanced warning.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Representative vote prediction could give insight into representatives’ actual beliefs and platforms.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Previous work by </a:t>
            </a:r>
            <a:r>
              <a:rPr lang="en-US" dirty="0" err="1" smtClean="0"/>
              <a:t>Gerrish</a:t>
            </a:r>
            <a:r>
              <a:rPr lang="en-US" dirty="0" smtClean="0"/>
              <a:t> and </a:t>
            </a:r>
            <a:r>
              <a:rPr lang="en-US" dirty="0" err="1" smtClean="0"/>
              <a:t>Blei</a:t>
            </a:r>
            <a:r>
              <a:rPr lang="en-US" dirty="0" smtClean="0"/>
              <a:t> focused upon bill text.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Previous work extended the ideal point model from political science.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690374" y="3997645"/>
            <a:ext cx="7536656" cy="1190825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Limited scope to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 was taken from </a:t>
            </a:r>
            <a:r>
              <a:rPr lang="en-US" dirty="0" smtClean="0">
                <a:hlinkClick r:id="rId2"/>
              </a:rPr>
              <a:t>www.govtrack.us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Pulled all current members of the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Pulled all votes made by each current member (200-3,500)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Pulled information for each bill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representative </a:t>
            </a:r>
            <a:r>
              <a:rPr lang="en-US" dirty="0" err="1" smtClean="0"/>
              <a:t>wsa</a:t>
            </a:r>
            <a:r>
              <a:rPr lang="en-US" dirty="0" smtClean="0"/>
              <a:t> an individual prediction task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SVM per representative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SVM</a:t>
            </a:r>
            <a:r>
              <a:rPr lang="en-US" dirty="0" smtClean="0"/>
              <a:t> trained and tested on it’s representative votes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Features of SVM: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Party of bill </a:t>
            </a:r>
            <a:r>
              <a:rPr lang="en-US" dirty="0"/>
              <a:t>s</a:t>
            </a:r>
            <a:r>
              <a:rPr lang="en-US" dirty="0" smtClean="0"/>
              <a:t>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Name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District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Gender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Date bill sponsor joined House of Representatives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Twitter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a website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sponsor has a nickname</a:t>
            </a:r>
            <a:endParaRPr lang="en-US" dirty="0" smtClean="0"/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Length of time bill has been alive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Congressional Session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introduced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Day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Month the bill was voted on</a:t>
            </a:r>
            <a:endParaRPr lang="en-US" dirty="0" smtClean="0"/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2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4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6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Optimized each SVM from XXXXXXXXXXXXXX options.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Compared each SVM against the baseline hypothesis.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Baseline Hypothesis: representative will vote along party lines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Vote yes (1) if party of rep = party of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Vote no (0) otherwise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Methodology and </a:t>
            </a:r>
            <a:r>
              <a:rPr lang="en-US" smtClean="0"/>
              <a:t>Data Collection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6693754" y="3997645"/>
            <a:ext cx="7536656" cy="606704"/>
          </a:xfrm>
        </p:spPr>
        <p:txBody>
          <a:bodyPr/>
          <a:lstStyle/>
          <a:p>
            <a:r>
              <a:rPr lang="en-US" dirty="0" smtClean="0"/>
              <a:t>Results + Statistical Analysis + Graphs go in this column.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4694957" y="3997645"/>
            <a:ext cx="7535264" cy="1216101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</a:t>
            </a:r>
            <a:r>
              <a:rPr lang="en-US" dirty="0" err="1" smtClean="0"/>
              <a:t>McNemar’s</a:t>
            </a:r>
            <a:r>
              <a:rPr lang="en-US" dirty="0" smtClean="0"/>
              <a:t> test on each representative’s optimized SVM against the baseline for </a:t>
            </a:r>
            <a:r>
              <a:rPr lang="en-US" smtClean="0"/>
              <a:t>each representative</a:t>
            </a:r>
          </a:p>
          <a:p>
            <a:pPr marL="285750" indent="-28575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24691183" y="17622298"/>
            <a:ext cx="7539038" cy="2268697"/>
          </a:xfrm>
        </p:spPr>
        <p:txBody>
          <a:bodyPr/>
          <a:lstStyle/>
          <a:p>
            <a:r>
              <a:rPr lang="en-US" dirty="0" smtClean="0"/>
              <a:t>Cornell University</a:t>
            </a:r>
          </a:p>
          <a:p>
            <a:r>
              <a:rPr lang="en-US" dirty="0" smtClean="0"/>
              <a:t>Thorsten </a:t>
            </a:r>
            <a:r>
              <a:rPr lang="en-US" dirty="0" err="1" smtClean="0"/>
              <a:t>Joachims</a:t>
            </a:r>
            <a:endParaRPr lang="en-US" dirty="0" smtClean="0"/>
          </a:p>
          <a:p>
            <a:r>
              <a:rPr lang="en-US" dirty="0" smtClean="0"/>
              <a:t>Igor </a:t>
            </a:r>
            <a:r>
              <a:rPr lang="en-US" dirty="0" err="1" smtClean="0"/>
              <a:t>Labutov</a:t>
            </a:r>
            <a:endParaRPr lang="en-US" dirty="0" smtClean="0"/>
          </a:p>
          <a:p>
            <a:r>
              <a:rPr lang="en-US" dirty="0" smtClean="0"/>
              <a:t>Govtrack.us</a:t>
            </a:r>
          </a:p>
          <a:p>
            <a:r>
              <a:rPr lang="en-US" dirty="0" smtClean="0"/>
              <a:t>CS4780 Teaching Assistants and Consultants</a:t>
            </a:r>
          </a:p>
          <a:p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96"/>
          </p:nvPr>
        </p:nvSpPr>
        <p:spPr>
          <a:xfrm>
            <a:off x="678141" y="9967702"/>
            <a:ext cx="7542610" cy="2767295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 smtClean="0"/>
              <a:t>we predict with high accuracy (above a baseline prediction) how a representative will vote on a given item in Congress?</a:t>
            </a:r>
          </a:p>
          <a:p>
            <a:endParaRPr lang="en-US" dirty="0"/>
          </a:p>
          <a:p>
            <a:r>
              <a:rPr lang="en-US" dirty="0" smtClean="0"/>
              <a:t>What feature of a bill is most important to a representative when deciding how to vote on a bill?</a:t>
            </a:r>
          </a:p>
          <a:p>
            <a:endParaRPr lang="en-US" dirty="0"/>
          </a:p>
          <a:p>
            <a:r>
              <a:rPr lang="en-US" dirty="0" smtClean="0"/>
              <a:t>Can we predict </a:t>
            </a:r>
            <a:r>
              <a:rPr lang="en-US" dirty="0" smtClean="0"/>
              <a:t>whether a bill will pass using individual representatives’ predictions?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7"/>
          </p:nvPr>
        </p:nvSpPr>
        <p:spPr>
          <a:xfrm>
            <a:off x="8684420" y="17575394"/>
            <a:ext cx="7542610" cy="606704"/>
          </a:xfrm>
        </p:spPr>
        <p:txBody>
          <a:bodyPr/>
          <a:lstStyle/>
          <a:p>
            <a:r>
              <a:rPr lang="en-US" dirty="0" smtClean="0"/>
              <a:t>PUT A GRAPHIC HERE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4"/>
          </p:nvPr>
        </p:nvSpPr>
        <p:spPr>
          <a:xfrm>
            <a:off x="678141" y="16722503"/>
            <a:ext cx="7542610" cy="606704"/>
          </a:xfrm>
        </p:spPr>
        <p:txBody>
          <a:bodyPr/>
          <a:lstStyle/>
          <a:p>
            <a:r>
              <a:rPr lang="en-US" dirty="0" smtClean="0"/>
              <a:t>PUT A GRAPHIC IN THIS COLUMN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5"/>
          </p:nvPr>
        </p:nvSpPr>
        <p:spPr>
          <a:xfrm>
            <a:off x="24694957" y="19890995"/>
            <a:ext cx="7542610" cy="1534303"/>
          </a:xfrm>
        </p:spPr>
        <p:txBody>
          <a:bodyPr/>
          <a:lstStyle/>
          <a:p>
            <a:pPr algn="ctr"/>
            <a:r>
              <a:rPr lang="en-US" dirty="0" err="1" smtClean="0"/>
              <a:t>Jisha</a:t>
            </a:r>
            <a:r>
              <a:rPr lang="en-US" dirty="0" smtClean="0"/>
              <a:t> </a:t>
            </a:r>
            <a:r>
              <a:rPr lang="en-US" dirty="0" err="1" smtClean="0"/>
              <a:t>Kambo</a:t>
            </a:r>
            <a:r>
              <a:rPr lang="en-US" dirty="0" smtClean="0"/>
              <a:t>:	jk2228@cornell.edu</a:t>
            </a:r>
          </a:p>
          <a:p>
            <a:pPr algn="ctr"/>
            <a:r>
              <a:rPr lang="en-US" dirty="0" smtClean="0"/>
              <a:t>John Oliver: 	jro67@cornell.edu</a:t>
            </a:r>
          </a:p>
          <a:p>
            <a:pPr algn="ctr"/>
            <a:r>
              <a:rPr lang="en-US" dirty="0" smtClean="0"/>
              <a:t>Benjamin Shulman: 	bgs53@cornell.edu </a:t>
            </a:r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7" name="Picture Placeholder 36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8" name="Picture Placeholder 37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" name="Picture Placeholder 38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40" name="Picture Placeholder 39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41" name="Text Placeholder 40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9"/>
          </p:nvPr>
        </p:nvSpPr>
        <p:spPr>
          <a:xfrm>
            <a:off x="24691183" y="19574198"/>
            <a:ext cx="7537847" cy="531993"/>
          </a:xfrm>
        </p:spPr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5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Jisha</a:t>
            </a:r>
            <a:r>
              <a:rPr lang="en-US" dirty="0" smtClean="0"/>
              <a:t> </a:t>
            </a:r>
            <a:r>
              <a:rPr lang="en-US" dirty="0" err="1" smtClean="0"/>
              <a:t>Kambo</a:t>
            </a:r>
            <a:r>
              <a:rPr lang="en-US" dirty="0" smtClean="0"/>
              <a:t>, John Oliver, Benjamin Shulman</a:t>
            </a:r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8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Department of Computer Science, Cornell University</a:t>
            </a: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85"/>
          </p:nvPr>
        </p:nvSpPr>
        <p:spPr/>
        <p:txBody>
          <a:bodyPr/>
          <a:lstStyle/>
          <a:p>
            <a:r>
              <a:rPr lang="en-US" dirty="0" smtClean="0"/>
              <a:t>Vote Prediction in the House of Representatives</a:t>
            </a:r>
            <a:endParaRPr lang="en-US" dirty="0"/>
          </a:p>
        </p:txBody>
      </p:sp>
      <p:pic>
        <p:nvPicPr>
          <p:cNvPr id="69" name="Picture Placeholder 68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900" y="700857"/>
            <a:ext cx="2908300" cy="1843135"/>
          </a:xfrm>
        </p:spPr>
      </p:pic>
      <p:pic>
        <p:nvPicPr>
          <p:cNvPr id="70" name="Picture Placeholder 69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" b="1625"/>
          <a:stretch>
            <a:fillRect/>
          </a:stretch>
        </p:blipFill>
        <p:spPr>
          <a:xfrm>
            <a:off x="1092200" y="254000"/>
            <a:ext cx="2908300" cy="2736850"/>
          </a:xfrm>
        </p:spPr>
      </p:pic>
    </p:spTree>
    <p:extLst>
      <p:ext uri="{BB962C8B-B14F-4D97-AF65-F5344CB8AC3E}">
        <p14:creationId xmlns:p14="http://schemas.microsoft.com/office/powerpoint/2010/main" val="2212419635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48x72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lIns="65304" tIns="32651" rIns="65304" bIns="32651" anchor="ctr"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PosterPresentations.com-48x72-Template</Template>
  <TotalTime>380</TotalTime>
  <Words>406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PosterPresentations.com-48x72-Template</vt:lpstr>
      <vt:lpstr>1_Classic 3 Columns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Ben</cp:lastModifiedBy>
  <cp:revision>33</cp:revision>
  <dcterms:created xsi:type="dcterms:W3CDTF">2012-02-09T21:09:21Z</dcterms:created>
  <dcterms:modified xsi:type="dcterms:W3CDTF">2012-11-28T02:08:57Z</dcterms:modified>
</cp:coreProperties>
</file>