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  <p:sldMasterId id="2147483653" r:id="rId3"/>
  </p:sldMasterIdLst>
  <p:notesMasterIdLst>
    <p:notesMasterId r:id="rId5"/>
  </p:notesMasterIdLst>
  <p:sldIdLst>
    <p:sldId id="256" r:id="rId4"/>
  </p:sldIdLst>
  <p:sldSz cx="32918400" cy="21945600"/>
  <p:notesSz cx="6858000" cy="9144000"/>
  <p:defaultTextStyle>
    <a:defPPr>
      <a:defRPr lang="en-US"/>
    </a:defPPr>
    <a:lvl1pPr marL="0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67277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13455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701829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269105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83638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403659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970935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538212" algn="l" defTabSz="3134552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A"/>
    <a:srgbClr val="CDD2DE"/>
    <a:srgbClr val="E3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20" autoAdjust="0"/>
    <p:restoredTop sz="94707" autoAdjust="0"/>
  </p:normalViewPr>
  <p:slideViewPr>
    <p:cSldViewPr snapToGrid="0" snapToObjects="1" showGuides="1">
      <p:cViewPr varScale="1">
        <p:scale>
          <a:sx n="24" d="100"/>
          <a:sy n="24" d="100"/>
        </p:scale>
        <p:origin x="-1362" y="-150"/>
      </p:cViewPr>
      <p:guideLst>
        <p:guide orient="horz" pos="2212"/>
        <p:guide orient="horz" pos="192"/>
        <p:guide orient="horz" pos="13440"/>
        <p:guide orient="horz"/>
        <p:guide pos="436"/>
        <p:guide pos="203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-31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11/27/2012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4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67277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13455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701829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269105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83638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3659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0935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8212" algn="l" defTabSz="313455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1" y="3997645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56" y="3510493"/>
            <a:ext cx="7536656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INTRODUCTION or ABSTRACT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9179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1754" y="9475009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8690374" y="3997645"/>
            <a:ext cx="753665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690375" y="3510493"/>
            <a:ext cx="7536656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6693754" y="3997645"/>
            <a:ext cx="753665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6687800" y="3505201"/>
            <a:ext cx="7543800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4694957" y="3510493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4694957" y="3997645"/>
            <a:ext cx="7535264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4694957" y="9515159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91183" y="10064752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4694957" y="17119601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edit)  ACKNOWLEDGEMENTS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4691183" y="17622298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78141" y="99677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378036" y="1522268"/>
            <a:ext cx="24162328" cy="8052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4378036" y="2305475"/>
            <a:ext cx="2416232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4378036" y="319262"/>
            <a:ext cx="24162328" cy="12030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0" y="4002937"/>
            <a:ext cx="1019345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53" y="3510493"/>
            <a:ext cx="10179845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91754" y="12023504"/>
            <a:ext cx="1019464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06560" y="11495316"/>
            <a:ext cx="1017984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1365707" y="14259907"/>
            <a:ext cx="10178651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365707" y="13715605"/>
            <a:ext cx="10178651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1371661" y="4002937"/>
            <a:ext cx="10178651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366899" y="3510493"/>
            <a:ext cx="10184606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46806" y="3510493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2046806" y="4002937"/>
            <a:ext cx="10182022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2046806" y="11473911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2043033" y="11966354"/>
            <a:ext cx="1018579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2046806" y="17062451"/>
            <a:ext cx="10182022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 or 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2046807" y="17612045"/>
            <a:ext cx="1018579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Type in or paste your text here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806212" y="1531100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60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1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9179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378036" y="1522268"/>
            <a:ext cx="24162328" cy="8052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4378036" y="2305475"/>
            <a:ext cx="2416232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4378036" y="319262"/>
            <a:ext cx="24162328" cy="12030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8141" y="4002937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91756" y="3510493"/>
            <a:ext cx="7536656" cy="531993"/>
          </a:xfrm>
          <a:prstGeom prst="rect">
            <a:avLst/>
          </a:prstGeom>
          <a:noFill/>
        </p:spPr>
        <p:txBody>
          <a:bodyPr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INTRODUCTION or ABSTRACT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76949" y="10003197"/>
            <a:ext cx="754380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1754" y="9475009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OBJECTIVES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8687069" y="4026220"/>
            <a:ext cx="15540036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687068" y="3510493"/>
            <a:ext cx="15540038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(header)  MATERIALS &amp; METHODS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687068" y="14542274"/>
            <a:ext cx="15540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687068" y="14049831"/>
            <a:ext cx="15540038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RESULTS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4679152" y="3510493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CONCLUSIONS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4679152" y="4002937"/>
            <a:ext cx="7535264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4679152" y="9515159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REFERENCES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9152" y="10007602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4679152" y="17119601"/>
            <a:ext cx="7535264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(click to add)  ACKNOWLEDGEMENTS or CONTACT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4679152" y="17687564"/>
            <a:ext cx="7539038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244887" indent="-244887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Enter your text here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 hasCustomPrompt="1"/>
          </p:nvPr>
        </p:nvSpPr>
        <p:spPr>
          <a:xfrm>
            <a:off x="-7806212" y="15253852"/>
            <a:ext cx="7542610" cy="606704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1800" baseline="0">
                <a:solidFill>
                  <a:schemeClr val="accent5">
                    <a:lumMod val="50000"/>
                  </a:schemeClr>
                </a:solidFill>
                <a:latin typeface="Trebuchet MS" pitchFamily="34" charset="0"/>
              </a:defRPr>
            </a:lvl1pPr>
            <a:lvl2pPr marL="1061176" indent="-408145">
              <a:defRPr sz="1800">
                <a:latin typeface="Trebuchet MS" pitchFamily="34" charset="0"/>
              </a:defRPr>
            </a:lvl2pPr>
            <a:lvl3pPr marL="1469322" indent="-408145">
              <a:defRPr sz="1800">
                <a:latin typeface="Trebuchet MS" pitchFamily="34" charset="0"/>
              </a:defRPr>
            </a:lvl3pPr>
            <a:lvl4pPr marL="1918281" indent="-448960">
              <a:defRPr sz="1800">
                <a:latin typeface="Trebuchet MS" pitchFamily="34" charset="0"/>
              </a:defRPr>
            </a:lvl4pPr>
            <a:lvl5pPr marL="2244797" indent="-326516">
              <a:defRPr sz="18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TEXT PLACEHOLDER</a:t>
            </a:r>
            <a:endParaRPr lang="en-US" dirty="0"/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 hasCustomPrompt="1"/>
          </p:nvPr>
        </p:nvSpPr>
        <p:spPr>
          <a:xfrm>
            <a:off x="-6423659" y="17575394"/>
            <a:ext cx="5128260" cy="318510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65304" tIns="32651" rIns="65304" bIns="32651" anchor="ctr"/>
          <a:lstStyle>
            <a:lvl1pPr marL="0" indent="0" algn="ctr">
              <a:buNone/>
              <a:defRPr sz="29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PICTURE PLACEHOLDER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 hasCustomPrompt="1"/>
          </p:nvPr>
        </p:nvSpPr>
        <p:spPr>
          <a:xfrm>
            <a:off x="-7806213" y="13161816"/>
            <a:ext cx="7537847" cy="53199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SECTION HEADER PLACEHOLDER</a:t>
            </a:r>
            <a:endParaRPr lang="en-US" dirty="0"/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6858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18" hasCustomPrompt="1"/>
          </p:nvPr>
        </p:nvSpPr>
        <p:spPr>
          <a:xfrm>
            <a:off x="28917900" y="762000"/>
            <a:ext cx="3314700" cy="1676400"/>
          </a:xfrm>
          <a:prstGeom prst="rect">
            <a:avLst/>
          </a:prstGeom>
        </p:spPr>
        <p:txBody>
          <a:bodyPr lIns="65304" tIns="32651" rIns="65304" bIns="32651" anchor="ctr"/>
          <a:lstStyle>
            <a:lvl1pPr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3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378036" y="1522268"/>
            <a:ext cx="24162328" cy="8052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authors</a:t>
            </a:r>
            <a:endParaRPr lang="en-US" dirty="0"/>
          </a:p>
        </p:txBody>
      </p:sp>
      <p:sp>
        <p:nvSpPr>
          <p:cNvPr id="64" name="Text Placeholder 76"/>
          <p:cNvSpPr>
            <a:spLocks noGrp="1"/>
          </p:cNvSpPr>
          <p:nvPr>
            <p:ph type="body" sz="quarter" idx="184" hasCustomPrompt="1"/>
          </p:nvPr>
        </p:nvSpPr>
        <p:spPr>
          <a:xfrm>
            <a:off x="4378036" y="2305475"/>
            <a:ext cx="24162328" cy="63455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40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affiliations</a:t>
            </a:r>
            <a:endParaRPr lang="en-US" dirty="0"/>
          </a:p>
        </p:txBody>
      </p:sp>
      <p:sp>
        <p:nvSpPr>
          <p:cNvPr id="65" name="Text Placeholder 76"/>
          <p:cNvSpPr>
            <a:spLocks noGrp="1"/>
          </p:cNvSpPr>
          <p:nvPr>
            <p:ph type="body" sz="quarter" idx="185" hasCustomPrompt="1"/>
          </p:nvPr>
        </p:nvSpPr>
        <p:spPr>
          <a:xfrm>
            <a:off x="4378036" y="319262"/>
            <a:ext cx="24162328" cy="12030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 smtClean="0"/>
              <a:t>Click here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ges/PosterPresentationscom/217914411419?v=app_4949752878&amp;ref=ts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pages/PosterPresentationscom/217914411419?v=app_4949752878&amp;ref=ts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3166594" y="0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  <a:endParaRPr lang="en-US" sz="8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300" baseline="0" dirty="0" smtClean="0">
                <a:latin typeface="Trebuchet MS" pitchFamily="34" charset="0"/>
              </a:rPr>
            </a:br>
            <a:r>
              <a:rPr lang="en-US" sz="23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1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Go to the </a:t>
            </a:r>
            <a:r>
              <a:rPr lang="en-US" sz="23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and photos before you submit your poster for printing.</a:t>
            </a:r>
            <a:br>
              <a:rPr lang="en-US" sz="2300" baseline="0" dirty="0" smtClean="0">
                <a:latin typeface="Trebuchet MS" pitchFamily="34" charset="0"/>
              </a:rPr>
            </a:b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template has four</a:t>
            </a: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the layout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TEXT: </a:t>
            </a:r>
            <a:r>
              <a:rPr lang="en-US" sz="23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PHOTOS: </a:t>
            </a:r>
            <a:r>
              <a:rPr lang="en-US" sz="23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300" u="sng" baseline="0" dirty="0" smtClean="0">
                <a:latin typeface="Trebuchet MS" pitchFamily="34" charset="0"/>
              </a:rPr>
              <a:t>first</a:t>
            </a:r>
            <a:r>
              <a:rPr lang="en-US" sz="23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TABLES: </a:t>
            </a:r>
            <a:r>
              <a:rPr lang="en-US" sz="23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24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7801791" y="-13064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3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2007 template produces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 48”x72” professional  poster. It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300" baseline="0" dirty="0" smtClean="0">
                <a:latin typeface="Trebuchet MS" pitchFamily="34" charset="0"/>
              </a:rPr>
              <a:t> text, and graphics</a:t>
            </a:r>
            <a:r>
              <a:rPr lang="en-US" sz="2300" dirty="0" smtClean="0">
                <a:latin typeface="Trebuchet MS" pitchFamily="34" charset="0"/>
              </a:rPr>
              <a:t>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it to create your presentation. Then send</a:t>
            </a:r>
            <a:r>
              <a:rPr lang="en-US" sz="2300" baseline="0" dirty="0" smtClean="0">
                <a:latin typeface="Trebuchet MS" pitchFamily="34" charset="0"/>
              </a:rPr>
              <a:t> it </a:t>
            </a:r>
            <a:r>
              <a:rPr lang="en-US" sz="2300" dirty="0" smtClean="0">
                <a:latin typeface="Trebuchet MS" pitchFamily="34" charset="0"/>
              </a:rPr>
              <a:t>to </a:t>
            </a:r>
            <a:r>
              <a:rPr lang="en-US" sz="2300" b="1" dirty="0" smtClean="0">
                <a:latin typeface="Trebuchet MS" pitchFamily="34" charset="0"/>
              </a:rPr>
              <a:t>PosterPresentations.com</a:t>
            </a:r>
            <a:r>
              <a:rPr lang="en-US" sz="23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300" dirty="0" smtClean="0">
                <a:latin typeface="Trebuchet MS" pitchFamily="34" charset="0"/>
              </a:rPr>
            </a:br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We provide a series of </a:t>
            </a:r>
            <a:r>
              <a:rPr lang="en-US" sz="2300" b="1" dirty="0" smtClean="0">
                <a:latin typeface="Trebuchet MS" pitchFamily="34" charset="0"/>
              </a:rPr>
              <a:t>online tutorials</a:t>
            </a:r>
            <a:r>
              <a:rPr lang="en-US" sz="23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View our online</a:t>
            </a:r>
            <a:r>
              <a:rPr lang="en-US" sz="2300" baseline="0" dirty="0" smtClean="0">
                <a:latin typeface="Trebuchet MS" pitchFamily="34" charset="0"/>
              </a:rPr>
              <a:t> tutorials at: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latin typeface="Trebuchet MS" pitchFamily="34" charset="0"/>
              </a:rPr>
              <a:t>(copy</a:t>
            </a:r>
            <a:r>
              <a:rPr lang="en-US" sz="23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at </a:t>
            </a:r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Drag a placeholder onto the</a:t>
            </a:r>
            <a:r>
              <a:rPr lang="en-US" sz="2300" baseline="0" dirty="0" smtClean="0">
                <a:latin typeface="Trebuchet MS" pitchFamily="34" charset="0"/>
              </a:rPr>
              <a:t> poster area,</a:t>
            </a:r>
            <a:r>
              <a:rPr lang="en-US" sz="2300" dirty="0" smtClean="0">
                <a:latin typeface="Trebuchet MS" pitchFamily="34" charset="0"/>
              </a:rPr>
              <a:t> size it, and click it to edit.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Move</a:t>
            </a:r>
            <a:r>
              <a:rPr lang="en-US" sz="23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203575"/>
            <a:ext cx="32918400" cy="101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090615" y="21478877"/>
            <a:ext cx="1885950" cy="2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0" tIns="32584" rIns="65180" bIns="3258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691754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-7777865" y="15334078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23084" y="10358286"/>
            <a:ext cx="2974836" cy="17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40558" y="8413752"/>
            <a:ext cx="442913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33251505" y="20562665"/>
            <a:ext cx="6870215" cy="1399638"/>
          </a:xfrm>
          <a:prstGeom prst="rect">
            <a:avLst/>
          </a:prstGeom>
          <a:noFill/>
        </p:spPr>
        <p:txBody>
          <a:bodyPr wrap="square" lIns="65304" tIns="32651" rIns="65304" bIns="32651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2012</a:t>
            </a:r>
            <a:r>
              <a:rPr lang="en-US" sz="2000" baseline="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        </a:t>
            </a:r>
          </a:p>
          <a:p>
            <a:pPr>
              <a:lnSpc>
                <a:spcPts val="2600"/>
              </a:lnSpc>
            </a:pPr>
            <a:r>
              <a:rPr lang="en-US" sz="1800" baseline="0" dirty="0" smtClean="0">
                <a:solidFill>
                  <a:schemeClr val="bg1"/>
                </a:solidFill>
              </a:rPr>
              <a:t>     Berkeley CA </a:t>
            </a:r>
            <a:r>
              <a:rPr lang="en-US" sz="1600" baseline="0" dirty="0" smtClean="0">
                <a:solidFill>
                  <a:schemeClr val="bg1"/>
                </a:solidFill>
              </a:rPr>
              <a:t>94710</a:t>
            </a:r>
            <a:r>
              <a:rPr lang="en-US" sz="1800" baseline="0" dirty="0" smtClean="0">
                <a:solidFill>
                  <a:schemeClr val="bg1"/>
                </a:solidFill>
              </a:rPr>
              <a:t/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-7475302" y="20964109"/>
            <a:ext cx="6982115" cy="727083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370833" y="28172249"/>
              <a:ext cx="914400" cy="914398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45342600" y="28154099"/>
              <a:ext cx="8671186" cy="96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-7801791" y="834390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3146941" y="20562887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3166594" y="301625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3"/>
          <p:cNvSpPr>
            <a:spLocks noChangeArrowheads="1"/>
          </p:cNvSpPr>
          <p:nvPr userDrawn="1"/>
        </p:nvSpPr>
        <p:spPr bwMode="auto">
          <a:xfrm>
            <a:off x="8689711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Rectangle 33"/>
          <p:cNvSpPr>
            <a:spLocks noChangeArrowheads="1"/>
          </p:cNvSpPr>
          <p:nvPr userDrawn="1"/>
        </p:nvSpPr>
        <p:spPr bwMode="auto">
          <a:xfrm>
            <a:off x="16687668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" name="Rectangle 33"/>
          <p:cNvSpPr>
            <a:spLocks noChangeArrowheads="1"/>
          </p:cNvSpPr>
          <p:nvPr userDrawn="1"/>
        </p:nvSpPr>
        <p:spPr bwMode="auto">
          <a:xfrm>
            <a:off x="24685625" y="3505200"/>
            <a:ext cx="7543800" cy="17830800"/>
          </a:xfrm>
          <a:prstGeom prst="roundRect">
            <a:avLst>
              <a:gd name="adj" fmla="val 41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-7777864" y="13227372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ctr" defTabSz="3134552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5457" indent="-1175457" algn="l" defTabSz="313455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24" indent="-979547" algn="l" defTabSz="3134552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91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68" indent="-783639" algn="l" defTabSz="3134552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44" indent="-783639" algn="l" defTabSz="3134552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20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296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573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49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77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5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2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0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8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5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3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1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685803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203575"/>
            <a:ext cx="32918400" cy="101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228727" y="21488401"/>
            <a:ext cx="1885950" cy="2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0" tIns="32584" rIns="65180" bIns="3258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-7801791" y="-13064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3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2007 template produces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 48”x72” professional  poster. It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300" baseline="0" dirty="0" smtClean="0">
                <a:latin typeface="Trebuchet MS" pitchFamily="34" charset="0"/>
              </a:rPr>
              <a:t> text, and graphics</a:t>
            </a:r>
            <a:r>
              <a:rPr lang="en-US" sz="2300" dirty="0" smtClean="0">
                <a:latin typeface="Trebuchet MS" pitchFamily="34" charset="0"/>
              </a:rPr>
              <a:t>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it to create your presentation. Then send</a:t>
            </a:r>
            <a:r>
              <a:rPr lang="en-US" sz="2300" baseline="0" dirty="0" smtClean="0">
                <a:latin typeface="Trebuchet MS" pitchFamily="34" charset="0"/>
              </a:rPr>
              <a:t> it </a:t>
            </a:r>
            <a:r>
              <a:rPr lang="en-US" sz="2300" dirty="0" smtClean="0">
                <a:latin typeface="Trebuchet MS" pitchFamily="34" charset="0"/>
              </a:rPr>
              <a:t>to </a:t>
            </a:r>
            <a:r>
              <a:rPr lang="en-US" sz="2300" b="1" dirty="0" smtClean="0">
                <a:latin typeface="Trebuchet MS" pitchFamily="34" charset="0"/>
              </a:rPr>
              <a:t>PosterPresentations.com</a:t>
            </a:r>
            <a:r>
              <a:rPr lang="en-US" sz="23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300" dirty="0" smtClean="0">
                <a:latin typeface="Trebuchet MS" pitchFamily="34" charset="0"/>
              </a:rPr>
            </a:br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We provide a series of </a:t>
            </a:r>
            <a:r>
              <a:rPr lang="en-US" sz="2300" b="1" dirty="0" smtClean="0">
                <a:latin typeface="Trebuchet MS" pitchFamily="34" charset="0"/>
              </a:rPr>
              <a:t>online tutorials</a:t>
            </a:r>
            <a:r>
              <a:rPr lang="en-US" sz="23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View our online</a:t>
            </a:r>
            <a:r>
              <a:rPr lang="en-US" sz="2300" baseline="0" dirty="0" smtClean="0">
                <a:latin typeface="Trebuchet MS" pitchFamily="34" charset="0"/>
              </a:rPr>
              <a:t> tutorials at: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latin typeface="Trebuchet MS" pitchFamily="34" charset="0"/>
              </a:rPr>
              <a:t>(copy</a:t>
            </a:r>
            <a:r>
              <a:rPr lang="en-US" sz="23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at </a:t>
            </a:r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Drag a placeholder onto the</a:t>
            </a:r>
            <a:r>
              <a:rPr lang="en-US" sz="2300" baseline="0" dirty="0" smtClean="0">
                <a:latin typeface="Trebuchet MS" pitchFamily="34" charset="0"/>
              </a:rPr>
              <a:t> poster area,</a:t>
            </a:r>
            <a:r>
              <a:rPr lang="en-US" sz="2300" dirty="0" smtClean="0">
                <a:latin typeface="Trebuchet MS" pitchFamily="34" charset="0"/>
              </a:rPr>
              <a:t> size it, and click it to edit.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Move</a:t>
            </a:r>
            <a:r>
              <a:rPr lang="en-US" sz="23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7777865" y="15334078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-7475302" y="20964109"/>
            <a:ext cx="6982115" cy="727083"/>
            <a:chOff x="44242388" y="28054064"/>
            <a:chExt cx="9771398" cy="1090621"/>
          </a:xfrm>
        </p:grpSpPr>
        <p:sp>
          <p:nvSpPr>
            <p:cNvPr id="61" name="Rounded Rectangle 60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7" descr="http://t2.gstatic.com/images?q=tbn:ANd9GcR4APHC6TT9w54M2zn_pvCiBxUNcspYPoVxirLRphBoJabfSvu7zw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370833" y="28172249"/>
              <a:ext cx="914400" cy="914398"/>
            </a:xfrm>
            <a:prstGeom prst="rect">
              <a:avLst/>
            </a:prstGeom>
            <a:noFill/>
          </p:spPr>
        </p:pic>
        <p:sp>
          <p:nvSpPr>
            <p:cNvPr id="63" name="TextBox 62"/>
            <p:cNvSpPr txBox="1"/>
            <p:nvPr userDrawn="1"/>
          </p:nvSpPr>
          <p:spPr>
            <a:xfrm>
              <a:off x="45342600" y="28154090"/>
              <a:ext cx="8671186" cy="96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-7801791" y="834390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3166594" y="0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  <a:endParaRPr lang="en-US" sz="8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300" baseline="0" dirty="0" smtClean="0">
                <a:latin typeface="Trebuchet MS" pitchFamily="34" charset="0"/>
              </a:rPr>
            </a:br>
            <a:r>
              <a:rPr lang="en-US" sz="23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1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Go to the </a:t>
            </a:r>
            <a:r>
              <a:rPr lang="en-US" sz="23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and photos before you submit your poster for printing.</a:t>
            </a:r>
            <a:br>
              <a:rPr lang="en-US" sz="2300" baseline="0" dirty="0" smtClean="0">
                <a:latin typeface="Trebuchet MS" pitchFamily="34" charset="0"/>
              </a:rPr>
            </a:b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template has four</a:t>
            </a: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the layout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TEXT: </a:t>
            </a:r>
            <a:r>
              <a:rPr lang="en-US" sz="23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PHOTOS: </a:t>
            </a:r>
            <a:r>
              <a:rPr lang="en-US" sz="23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300" u="sng" baseline="0" dirty="0" smtClean="0">
                <a:latin typeface="Trebuchet MS" pitchFamily="34" charset="0"/>
              </a:rPr>
              <a:t>first</a:t>
            </a:r>
            <a:r>
              <a:rPr lang="en-US" sz="23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TABLES: </a:t>
            </a:r>
            <a:r>
              <a:rPr lang="en-US" sz="23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24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23084" y="10358286"/>
            <a:ext cx="2974836" cy="17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840558" y="8413752"/>
            <a:ext cx="442913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4" name="TextBox 73"/>
          <p:cNvSpPr txBox="1"/>
          <p:nvPr/>
        </p:nvSpPr>
        <p:spPr>
          <a:xfrm>
            <a:off x="33251505" y="20562665"/>
            <a:ext cx="6870215" cy="1399638"/>
          </a:xfrm>
          <a:prstGeom prst="rect">
            <a:avLst/>
          </a:prstGeom>
          <a:noFill/>
        </p:spPr>
        <p:txBody>
          <a:bodyPr wrap="square" lIns="65304" tIns="32651" rIns="65304" bIns="32651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2012</a:t>
            </a:r>
            <a:r>
              <a:rPr lang="en-US" sz="2000" baseline="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        </a:t>
            </a:r>
          </a:p>
          <a:p>
            <a:pPr>
              <a:lnSpc>
                <a:spcPts val="2600"/>
              </a:lnSpc>
            </a:pPr>
            <a:r>
              <a:rPr lang="en-US" sz="1800" baseline="0" dirty="0" smtClean="0">
                <a:solidFill>
                  <a:schemeClr val="bg1"/>
                </a:solidFill>
              </a:rPr>
              <a:t>     Berkeley CA </a:t>
            </a:r>
            <a:r>
              <a:rPr lang="en-US" sz="1600" baseline="0" dirty="0" smtClean="0">
                <a:solidFill>
                  <a:schemeClr val="bg1"/>
                </a:solidFill>
              </a:rPr>
              <a:t>94710</a:t>
            </a:r>
            <a:r>
              <a:rPr lang="en-US" sz="1800" baseline="0" dirty="0" smtClean="0">
                <a:solidFill>
                  <a:schemeClr val="bg1"/>
                </a:solidFill>
              </a:rPr>
              <a:t/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33146941" y="20562887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3166594" y="301625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3"/>
          <p:cNvSpPr>
            <a:spLocks noChangeArrowheads="1"/>
          </p:cNvSpPr>
          <p:nvPr userDrawn="1"/>
        </p:nvSpPr>
        <p:spPr bwMode="auto">
          <a:xfrm>
            <a:off x="22040397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Rectangle 33"/>
          <p:cNvSpPr>
            <a:spLocks noChangeArrowheads="1"/>
          </p:cNvSpPr>
          <p:nvPr userDrawn="1"/>
        </p:nvSpPr>
        <p:spPr bwMode="auto">
          <a:xfrm>
            <a:off x="11363100" y="3496850"/>
            <a:ext cx="10189028" cy="17830800"/>
          </a:xfrm>
          <a:prstGeom prst="roundRect">
            <a:avLst>
              <a:gd name="adj" fmla="val 348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7777864" y="13146690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3134552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5457" indent="-1175457" algn="l" defTabSz="313455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24" indent="-979547" algn="l" defTabSz="3134552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91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68" indent="-783639" algn="l" defTabSz="3134552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44" indent="-783639" algn="l" defTabSz="3134552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20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296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573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49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77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5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2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0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8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5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3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1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32918400" cy="320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685800" y="3505200"/>
            <a:ext cx="7543800" cy="17830800"/>
          </a:xfrm>
          <a:prstGeom prst="roundRect">
            <a:avLst>
              <a:gd name="adj" fmla="val 4925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3203575"/>
            <a:ext cx="32918400" cy="1016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333503" y="21528803"/>
            <a:ext cx="1885950" cy="2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180" tIns="32584" rIns="65180" bIns="3258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</a:t>
            </a:r>
            <a:r>
              <a:rPr lang="en-US" sz="4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DESIGN © </a:t>
            </a:r>
            <a:r>
              <a:rPr lang="en-US" sz="400" b="1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2012</a:t>
            </a:r>
            <a:endParaRPr lang="en-US" sz="400" b="1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7801791" y="-13064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 DESIGN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GUIDE</a:t>
            </a: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/>
            <a:endParaRPr lang="en-US" sz="23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2007 template produces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 48”x72” professional  poster. It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will save you valuable time placing titles, subtitles,</a:t>
            </a:r>
            <a:r>
              <a:rPr lang="en-US" sz="2300" baseline="0" dirty="0" smtClean="0">
                <a:latin typeface="Trebuchet MS" pitchFamily="34" charset="0"/>
              </a:rPr>
              <a:t> text, and graphics</a:t>
            </a:r>
            <a:r>
              <a:rPr lang="en-US" sz="2300" dirty="0" smtClean="0">
                <a:latin typeface="Trebuchet MS" pitchFamily="34" charset="0"/>
              </a:rPr>
              <a:t>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it to create your presentation. Then send</a:t>
            </a:r>
            <a:r>
              <a:rPr lang="en-US" sz="2300" baseline="0" dirty="0" smtClean="0">
                <a:latin typeface="Trebuchet MS" pitchFamily="34" charset="0"/>
              </a:rPr>
              <a:t> it </a:t>
            </a:r>
            <a:r>
              <a:rPr lang="en-US" sz="2300" dirty="0" smtClean="0">
                <a:latin typeface="Trebuchet MS" pitchFamily="34" charset="0"/>
              </a:rPr>
              <a:t>to </a:t>
            </a:r>
            <a:r>
              <a:rPr lang="en-US" sz="2300" b="1" dirty="0" smtClean="0">
                <a:latin typeface="Trebuchet MS" pitchFamily="34" charset="0"/>
              </a:rPr>
              <a:t>PosterPresentations.com</a:t>
            </a:r>
            <a:r>
              <a:rPr lang="en-US" sz="2300" dirty="0" smtClean="0">
                <a:latin typeface="Trebuchet MS" pitchFamily="34" charset="0"/>
              </a:rPr>
              <a:t> for premium quality, same day affordable printing.</a:t>
            </a:r>
            <a:br>
              <a:rPr lang="en-US" sz="2300" dirty="0" smtClean="0">
                <a:latin typeface="Trebuchet MS" pitchFamily="34" charset="0"/>
              </a:rPr>
            </a:br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We provide a series of </a:t>
            </a:r>
            <a:r>
              <a:rPr lang="en-US" sz="2300" b="1" dirty="0" smtClean="0">
                <a:latin typeface="Trebuchet MS" pitchFamily="34" charset="0"/>
              </a:rPr>
              <a:t>online tutorials</a:t>
            </a:r>
            <a:r>
              <a:rPr lang="en-US" sz="2300" dirty="0" smtClean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View our online</a:t>
            </a:r>
            <a:r>
              <a:rPr lang="en-US" sz="2300" baseline="0" dirty="0" smtClean="0">
                <a:latin typeface="Trebuchet MS" pitchFamily="34" charset="0"/>
              </a:rPr>
              <a:t> tutorials at: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2300" dirty="0" smtClean="0">
                <a:latin typeface="Trebuchet MS" pitchFamily="34" charset="0"/>
              </a:rPr>
              <a:t/>
            </a:r>
            <a:br>
              <a:rPr lang="en-US" sz="2300" dirty="0" smtClean="0">
                <a:latin typeface="Trebuchet MS" pitchFamily="34" charset="0"/>
              </a:rPr>
            </a:br>
            <a:r>
              <a:rPr lang="en-US" sz="2300" dirty="0" smtClean="0">
                <a:latin typeface="Trebuchet MS" pitchFamily="34" charset="0"/>
              </a:rPr>
              <a:t>(copy</a:t>
            </a:r>
            <a:r>
              <a:rPr lang="en-US" sz="2300" baseline="0" dirty="0" smtClean="0">
                <a:latin typeface="Trebuchet MS" pitchFamily="34" charset="0"/>
              </a:rPr>
              <a:t> and paste the link into your web browser).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For assistance and to order your printed poster</a:t>
            </a:r>
            <a:r>
              <a:rPr lang="en-US" sz="2300" dirty="0" smtClean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2300" dirty="0" smtClean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at </a:t>
            </a:r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Use the placeholders provided below to add new elements to your poster:</a:t>
            </a:r>
            <a:r>
              <a:rPr lang="en-US" sz="2300" baseline="0" dirty="0" smtClean="0">
                <a:latin typeface="Trebuchet MS" pitchFamily="34" charset="0"/>
              </a:rPr>
              <a:t> </a:t>
            </a:r>
            <a:r>
              <a:rPr lang="en-US" sz="2300" dirty="0" smtClean="0">
                <a:latin typeface="Trebuchet MS" pitchFamily="34" charset="0"/>
              </a:rPr>
              <a:t>Drag a placeholder onto the</a:t>
            </a:r>
            <a:r>
              <a:rPr lang="en-US" sz="2300" baseline="0" dirty="0" smtClean="0">
                <a:latin typeface="Trebuchet MS" pitchFamily="34" charset="0"/>
              </a:rPr>
              <a:t> poster area,</a:t>
            </a:r>
            <a:r>
              <a:rPr lang="en-US" sz="2300" dirty="0" smtClean="0">
                <a:latin typeface="Trebuchet MS" pitchFamily="34" charset="0"/>
              </a:rPr>
              <a:t> size it, and click it to edit.</a:t>
            </a: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Move</a:t>
            </a:r>
            <a:r>
              <a:rPr lang="en-US" sz="2300" baseline="0" dirty="0" smtClean="0">
                <a:latin typeface="Trebuchet MS" pitchFamily="34" charset="0"/>
              </a:rPr>
              <a:t> this preformatted section header placeholder to the poster area to add another section header. Use section headers to separate topics or concepts within your presentation. 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7777865" y="15334078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-7475302" y="20964109"/>
            <a:ext cx="6982115" cy="727083"/>
            <a:chOff x="44242388" y="28054064"/>
            <a:chExt cx="9771398" cy="1090621"/>
          </a:xfrm>
        </p:grpSpPr>
        <p:sp>
          <p:nvSpPr>
            <p:cNvPr id="48" name="Rounded Rectangle 47"/>
            <p:cNvSpPr/>
            <p:nvPr userDrawn="1"/>
          </p:nvSpPr>
          <p:spPr>
            <a:xfrm>
              <a:off x="44242388" y="28054064"/>
              <a:ext cx="9771397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7" descr="http://t2.gstatic.com/images?q=tbn:ANd9GcR4APHC6TT9w54M2zn_pvCiBxUNcspYPoVxirLRphBoJabfSvu7zw">
              <a:hlinkClick r:id="rId3"/>
            </p:cNvPr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370833" y="28172249"/>
              <a:ext cx="914400" cy="914398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 userDrawn="1"/>
          </p:nvSpPr>
          <p:spPr>
            <a:xfrm>
              <a:off x="45342600" y="28154102"/>
              <a:ext cx="8671186" cy="96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/>
                  </a:solidFill>
                  <a:latin typeface="Trebuchet MS" pitchFamily="34" charset="0"/>
                </a:rPr>
                <a:t>Student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discounts are available on our </a:t>
              </a:r>
              <a:r>
                <a:rPr lang="en-US" sz="1800" baseline="0" dirty="0" err="1" smtClean="0">
                  <a:solidFill>
                    <a:schemeClr val="tx2"/>
                  </a:solidFill>
                  <a:latin typeface="Trebuchet MS" pitchFamily="34" charset="0"/>
                </a:rPr>
                <a:t>Facebook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page. </a:t>
              </a:r>
            </a:p>
            <a:p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sz="1800" u="sng" baseline="0" dirty="0" smtClean="0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sz="1800" baseline="0" dirty="0" smtClean="0">
                  <a:solidFill>
                    <a:schemeClr val="tx2"/>
                  </a:solidFill>
                  <a:latin typeface="Trebuchet MS" pitchFamily="34" charset="0"/>
                </a:rPr>
                <a:t> and click on the FB icon.</a:t>
              </a:r>
              <a:endParaRPr lang="en-US" sz="1800" dirty="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-7801791" y="834390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166594" y="0"/>
            <a:ext cx="7537847" cy="21945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07" tIns="261212" rIns="130607" bIns="130607" rtlCol="0" anchor="t" anchorCtr="0"/>
          <a:lstStyle/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QUICK</a:t>
            </a:r>
            <a:r>
              <a:rPr lang="en-US" sz="3100" b="1" baseline="0" dirty="0" smtClean="0">
                <a:solidFill>
                  <a:schemeClr val="bg1"/>
                </a:solidFill>
                <a:latin typeface="Trebuchet MS" pitchFamily="34" charset="0"/>
              </a:rPr>
              <a:t> TIPS</a:t>
            </a:r>
            <a:endParaRPr lang="en-US" sz="31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2900" b="1" dirty="0" smtClean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  <a:endParaRPr lang="en-US" sz="800" b="1" dirty="0" smtClean="0">
              <a:latin typeface="Trebuchet MS" pitchFamily="34" charset="0"/>
            </a:endParaRP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PowerPoint</a:t>
            </a:r>
            <a:r>
              <a:rPr lang="en-US" sz="2300" baseline="0" dirty="0" smtClean="0">
                <a:latin typeface="Trebuchet MS" pitchFamily="34" charset="0"/>
              </a:rPr>
              <a:t> template requires basic PowerPoint (version 2007 or newer) skills. Below is a list of commonly asked questions specific to this template. </a:t>
            </a:r>
            <a:br>
              <a:rPr lang="en-US" sz="2300" baseline="0" dirty="0" smtClean="0">
                <a:latin typeface="Trebuchet MS" pitchFamily="34" charset="0"/>
              </a:rPr>
            </a:br>
            <a:r>
              <a:rPr lang="en-US" sz="2300" baseline="0" dirty="0" smtClean="0"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29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r>
              <a:rPr lang="en-US" sz="3100" b="1" dirty="0" smtClean="0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  <a:endParaRPr lang="en-US" sz="3100" b="1" baseline="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Go to the </a:t>
            </a:r>
            <a:r>
              <a:rPr lang="en-US" sz="2300" baseline="0" dirty="0" smtClean="0">
                <a:latin typeface="Trebuchet MS" pitchFamily="34" charset="0"/>
              </a:rPr>
              <a:t>VIEW menu and click on ZOOM to set your preferred magnification. This template is at 50% the size of the final poster. All text and graphics will be printed at 200% their size. To see what your poster will look like when printed, set the zoom to 200% and evaluate the quality of all your graphics and photos before you submit your poster for printing.</a:t>
            </a:r>
            <a:br>
              <a:rPr lang="en-US" sz="2300" baseline="0" dirty="0" smtClean="0">
                <a:latin typeface="Trebuchet MS" pitchFamily="34" charset="0"/>
              </a:rPr>
            </a:b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dirty="0" smtClean="0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2300" u="sng" baseline="0" dirty="0" smtClean="0">
                <a:latin typeface="Trebuchet MS" pitchFamily="34" charset="0"/>
              </a:rPr>
              <a:t>once</a:t>
            </a:r>
            <a:r>
              <a:rPr lang="en-US" sz="2300" baseline="0" dirty="0" smtClean="0"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defTabSz="3134780"/>
            <a:endParaRPr lang="en-US" sz="2300" b="1" baseline="0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defTabSz="3134780"/>
            <a:r>
              <a:rPr lang="en-US" sz="2300" dirty="0" smtClean="0">
                <a:latin typeface="Trebuchet MS" pitchFamily="34" charset="0"/>
              </a:rPr>
              <a:t>This template has four</a:t>
            </a: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different column layouts. </a:t>
            </a:r>
          </a:p>
          <a:p>
            <a:pPr defTabSz="3134780"/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your mouse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on the background and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click on “Layout” to see </a:t>
            </a:r>
          </a:p>
          <a:p>
            <a:pPr defTabSz="3134780"/>
            <a:r>
              <a:rPr lang="en-US" sz="2300" baseline="0" dirty="0" smtClean="0">
                <a:latin typeface="Trebuchet MS" pitchFamily="34" charset="0"/>
              </a:rPr>
              <a:t>the layout options.  The columns in the provided layouts are fixed and cannot be moved but advanced users can modify any layout by going to VIEW and then SLIDE MASTER.</a:t>
            </a:r>
          </a:p>
          <a:p>
            <a:pPr marL="0" marR="0" indent="0" algn="l" defTabSz="31347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300" b="1" baseline="0" dirty="0" smtClean="0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TEXT: </a:t>
            </a:r>
            <a:r>
              <a:rPr lang="en-US" sz="2300" baseline="0" dirty="0" smtClean="0"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PHOTOS: </a:t>
            </a:r>
            <a:r>
              <a:rPr lang="en-US" sz="2300" baseline="0" dirty="0" smtClean="0">
                <a:latin typeface="Trebuchet MS" pitchFamily="34" charset="0"/>
              </a:rPr>
              <a:t>Drag in a picture placeholder, size it </a:t>
            </a:r>
            <a:r>
              <a:rPr lang="en-US" sz="2300" u="sng" baseline="0" dirty="0" smtClean="0">
                <a:latin typeface="Trebuchet MS" pitchFamily="34" charset="0"/>
              </a:rPr>
              <a:t>first</a:t>
            </a:r>
            <a:r>
              <a:rPr lang="en-US" sz="2300" baseline="0" dirty="0" smtClean="0">
                <a:latin typeface="Trebuchet MS" pitchFamily="34" charset="0"/>
              </a:rPr>
              <a:t>, click in it and insert a photo from the menu.</a:t>
            </a:r>
          </a:p>
          <a:p>
            <a:pPr defTabSz="3134780"/>
            <a:r>
              <a:rPr lang="en-US" sz="2300" b="1" u="sng" baseline="0" dirty="0" smtClean="0">
                <a:latin typeface="Trebuchet MS" pitchFamily="34" charset="0"/>
              </a:rPr>
              <a:t>TABLES: </a:t>
            </a:r>
            <a:r>
              <a:rPr lang="en-US" sz="2300" baseline="0" dirty="0" smtClean="0"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2300" u="sng" baseline="0" dirty="0" smtClean="0">
                <a:latin typeface="Trebuchet MS" pitchFamily="34" charset="0"/>
              </a:rPr>
              <a:t>right-click</a:t>
            </a:r>
            <a:r>
              <a:rPr lang="en-US" sz="2300" baseline="0" dirty="0" smtClean="0"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r>
              <a:rPr lang="en-US" sz="2400" b="1" baseline="0" dirty="0" smtClean="0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defTabSz="3134780"/>
            <a:r>
              <a:rPr lang="en-US" sz="2400" baseline="0" dirty="0" smtClean="0"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baseline="0" dirty="0" smtClean="0">
              <a:latin typeface="Trebuchet MS" pitchFamily="34" charset="0"/>
            </a:endParaRPr>
          </a:p>
          <a:p>
            <a:pPr defTabSz="3134780"/>
            <a:endParaRPr lang="en-US" sz="2300" dirty="0" smtClean="0">
              <a:latin typeface="Trebuchet MS" pitchFamily="34" charset="0"/>
            </a:endParaRPr>
          </a:p>
          <a:p>
            <a:pPr algn="ctr"/>
            <a:endParaRPr lang="en-US" sz="2300" b="1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defTabSz="3134780"/>
            <a:endParaRPr lang="en-US" sz="2300" b="1" dirty="0" smtClean="0">
              <a:solidFill>
                <a:srgbClr val="FFFF00"/>
              </a:solidFill>
              <a:latin typeface="Trebuchet MS" pitchFamily="34" charset="0"/>
            </a:endParaRPr>
          </a:p>
          <a:p>
            <a:pPr algn="ctr"/>
            <a:endParaRPr lang="en-US" sz="3100" b="1" dirty="0">
              <a:latin typeface="Trebuchet MS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223084" y="10358286"/>
            <a:ext cx="2974836" cy="17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840558" y="8413752"/>
            <a:ext cx="442913" cy="29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33251505" y="20562665"/>
            <a:ext cx="6870215" cy="1399638"/>
          </a:xfrm>
          <a:prstGeom prst="rect">
            <a:avLst/>
          </a:prstGeom>
          <a:noFill/>
        </p:spPr>
        <p:txBody>
          <a:bodyPr wrap="square" lIns="65304" tIns="32651" rIns="65304" bIns="32651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© 2012 PosterPresentations.com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</a:t>
            </a:r>
            <a:r>
              <a:rPr lang="en-US" sz="1800" dirty="0" smtClean="0">
                <a:solidFill>
                  <a:schemeClr val="bg1"/>
                </a:solidFill>
              </a:rPr>
              <a:t>2117 Fourth Street ,</a:t>
            </a:r>
            <a:r>
              <a:rPr lang="en-US" sz="1800" baseline="0" dirty="0" smtClean="0">
                <a:solidFill>
                  <a:schemeClr val="bg1"/>
                </a:solidFill>
              </a:rPr>
              <a:t> Unit C        </a:t>
            </a:r>
          </a:p>
          <a:p>
            <a:pPr>
              <a:lnSpc>
                <a:spcPts val="2600"/>
              </a:lnSpc>
            </a:pPr>
            <a:r>
              <a:rPr lang="en-US" sz="1800" baseline="0" dirty="0" smtClean="0">
                <a:solidFill>
                  <a:schemeClr val="bg1"/>
                </a:solidFill>
              </a:rPr>
              <a:t>     Berkeley CA </a:t>
            </a:r>
            <a:r>
              <a:rPr lang="en-US" sz="1600" baseline="0" dirty="0" smtClean="0">
                <a:solidFill>
                  <a:schemeClr val="bg1"/>
                </a:solidFill>
              </a:rPr>
              <a:t>94710</a:t>
            </a:r>
            <a:r>
              <a:rPr lang="en-US" sz="1800" baseline="0" dirty="0" smtClean="0">
                <a:solidFill>
                  <a:schemeClr val="bg1"/>
                </a:solidFill>
              </a:rPr>
              <a:t/>
            </a:r>
            <a:br>
              <a:rPr lang="en-US" sz="1800" baseline="0" dirty="0" smtClean="0">
                <a:solidFill>
                  <a:schemeClr val="bg1"/>
                </a:solidFill>
              </a:rPr>
            </a:br>
            <a:r>
              <a:rPr lang="en-US" sz="1800" baseline="0" dirty="0" smtClean="0">
                <a:solidFill>
                  <a:schemeClr val="bg1"/>
                </a:solidFill>
              </a:rPr>
              <a:t>    </a:t>
            </a:r>
            <a:r>
              <a:rPr lang="en-US" sz="1800" b="1" baseline="0" dirty="0" smtClean="0">
                <a:solidFill>
                  <a:srgbClr val="FFFF00"/>
                </a:solidFill>
              </a:rPr>
              <a:t>posterpresenter@gmail.com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3146941" y="20562887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166594" y="3016250"/>
            <a:ext cx="753784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3"/>
          <p:cNvSpPr>
            <a:spLocks noChangeArrowheads="1"/>
          </p:cNvSpPr>
          <p:nvPr userDrawn="1"/>
        </p:nvSpPr>
        <p:spPr bwMode="auto">
          <a:xfrm>
            <a:off x="8685807" y="3505200"/>
            <a:ext cx="15543610" cy="17830800"/>
          </a:xfrm>
          <a:prstGeom prst="roundRect">
            <a:avLst>
              <a:gd name="adj" fmla="val 2351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" name="Rectangle 33"/>
          <p:cNvSpPr>
            <a:spLocks noChangeArrowheads="1"/>
          </p:cNvSpPr>
          <p:nvPr userDrawn="1"/>
        </p:nvSpPr>
        <p:spPr bwMode="auto">
          <a:xfrm>
            <a:off x="24685625" y="3505200"/>
            <a:ext cx="7543800" cy="17830800"/>
          </a:xfrm>
          <a:prstGeom prst="roundRect">
            <a:avLst>
              <a:gd name="adj" fmla="val 4925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65304" tIns="32651" rIns="65304" bIns="3265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7777864" y="13173584"/>
            <a:ext cx="7513920" cy="518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4" tIns="32651" rIns="65304" bIns="32651"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3134552" rtl="0" eaLnBrk="1" latinLnBrk="0" hangingPunct="1">
        <a:spcBef>
          <a:spcPct val="0"/>
        </a:spcBef>
        <a:buNone/>
        <a:defRPr sz="6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75457" indent="-1175457" algn="l" defTabSz="313455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24" indent="-979547" algn="l" defTabSz="3134552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91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68" indent="-783639" algn="l" defTabSz="3134552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744" indent="-783639" algn="l" defTabSz="3134552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20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296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573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849" indent="-783639" algn="l" defTabSz="313455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77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5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82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10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8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659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935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212" algn="l" defTabSz="3134552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govtrack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8141" y="3997645"/>
            <a:ext cx="7542610" cy="304429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Bills passed by Congress may have huge effects on corporations and citizens.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Being able to predict outcome of votes could give corporations and citizens advanced warning.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Representative vote prediction could give insight into representatives’ actual beliefs and platforms.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Previous work by </a:t>
            </a:r>
            <a:r>
              <a:rPr lang="en-US" dirty="0" err="1" smtClean="0"/>
              <a:t>Gerrish</a:t>
            </a:r>
            <a:r>
              <a:rPr lang="en-US" dirty="0" smtClean="0"/>
              <a:t> and </a:t>
            </a:r>
            <a:r>
              <a:rPr lang="en-US" dirty="0" err="1" smtClean="0"/>
              <a:t>Blei</a:t>
            </a:r>
            <a:r>
              <a:rPr lang="en-US" dirty="0" smtClean="0"/>
              <a:t> focused upon bill text.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Previous work extended the ideal point model from political science.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8690374" y="3997645"/>
            <a:ext cx="7536656" cy="11908259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Limited scope to House of Representatives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Data was taken from </a:t>
            </a:r>
            <a:r>
              <a:rPr lang="en-US" dirty="0" smtClean="0">
                <a:hlinkClick r:id="rId2"/>
              </a:rPr>
              <a:t>www.govtrack.us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Pulled all current members of the House of Representatives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Pulled all votes made by each current member (200-3,500)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Pulled information for each bill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representative </a:t>
            </a:r>
            <a:r>
              <a:rPr lang="en-US" dirty="0" err="1" smtClean="0"/>
              <a:t>wsa</a:t>
            </a:r>
            <a:r>
              <a:rPr lang="en-US" dirty="0" smtClean="0"/>
              <a:t> an individual prediction task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One SVM per representative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SVM trained and tested on it’s representative votes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Features of SVM: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Party of bill </a:t>
            </a:r>
            <a:r>
              <a:rPr lang="en-US" dirty="0"/>
              <a:t>s</a:t>
            </a:r>
            <a:r>
              <a:rPr lang="en-US" dirty="0" smtClean="0"/>
              <a:t>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Name of bill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District of bill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Gender of bill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Date bill sponsor joined House of Representatives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Whether bill sponsor has Twitter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Whether bill sponsor has a website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Whether sponsor has a nickname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Length of time bill has been alive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Congressional Session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introduced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Day the bill was voted 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Month the bill was voted 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 mod 2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 mod 4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Year the bill was voted on mod 6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Optimized each SVM from XXXXXXXXXXXXXX options.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Compared each SVM against the baseline hypothesis.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Baseline Hypothesis: representative will vote along party lines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Vote yes (1) if party of rep = party of sponsor</a:t>
            </a:r>
          </a:p>
          <a:p>
            <a:pPr marL="1346926" lvl="1" indent="-285750">
              <a:buFont typeface="Arial" pitchFamily="34" charset="0"/>
              <a:buChar char="•"/>
            </a:pPr>
            <a:r>
              <a:rPr lang="en-US" dirty="0" smtClean="0"/>
              <a:t>Vote no (0) otherwise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Methodology and </a:t>
            </a:r>
            <a:r>
              <a:rPr lang="en-US" smtClean="0"/>
              <a:t>Data Collection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6693754" y="3997645"/>
            <a:ext cx="7536656" cy="606704"/>
          </a:xfrm>
        </p:spPr>
        <p:txBody>
          <a:bodyPr/>
          <a:lstStyle/>
          <a:p>
            <a:r>
              <a:rPr lang="en-US" dirty="0" smtClean="0"/>
              <a:t>List of best SVMs. </a:t>
            </a:r>
            <a:r>
              <a:rPr lang="en-US" dirty="0" smtClean="0"/>
              <a:t>Graph of compared accuracies. Average accuracies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24694957" y="3997645"/>
            <a:ext cx="7535264" cy="15485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Run </a:t>
            </a:r>
            <a:r>
              <a:rPr lang="en-US" dirty="0" err="1" smtClean="0"/>
              <a:t>McNemar’s</a:t>
            </a:r>
            <a:r>
              <a:rPr lang="en-US" dirty="0" smtClean="0"/>
              <a:t> test on each representative’s optimized SVM against the baseline for each </a:t>
            </a:r>
            <a:r>
              <a:rPr lang="en-US" dirty="0" smtClean="0"/>
              <a:t>representative.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Consider bill summary and bill category as further features.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24691183" y="17622298"/>
            <a:ext cx="7539038" cy="2268697"/>
          </a:xfrm>
        </p:spPr>
        <p:txBody>
          <a:bodyPr/>
          <a:lstStyle/>
          <a:p>
            <a:r>
              <a:rPr lang="en-US" dirty="0" smtClean="0"/>
              <a:t>Cornell University</a:t>
            </a:r>
          </a:p>
          <a:p>
            <a:r>
              <a:rPr lang="en-US" dirty="0" smtClean="0"/>
              <a:t>Thorsten </a:t>
            </a:r>
            <a:r>
              <a:rPr lang="en-US" dirty="0" err="1" smtClean="0"/>
              <a:t>Joachims</a:t>
            </a:r>
            <a:endParaRPr lang="en-US" dirty="0" smtClean="0"/>
          </a:p>
          <a:p>
            <a:r>
              <a:rPr lang="en-US" dirty="0" smtClean="0"/>
              <a:t>Igor </a:t>
            </a:r>
            <a:r>
              <a:rPr lang="en-US" dirty="0" err="1" smtClean="0"/>
              <a:t>Labutov</a:t>
            </a:r>
            <a:endParaRPr lang="en-US" dirty="0" smtClean="0"/>
          </a:p>
          <a:p>
            <a:r>
              <a:rPr lang="en-US" dirty="0" smtClean="0"/>
              <a:t>Govtrack.us</a:t>
            </a:r>
          </a:p>
          <a:p>
            <a:r>
              <a:rPr lang="en-US" dirty="0" smtClean="0"/>
              <a:t>CS4780 Teaching Assistants and Consultants</a:t>
            </a:r>
          </a:p>
          <a:p>
            <a:endParaRPr lang="en-US" dirty="0" smtClean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96"/>
          </p:nvPr>
        </p:nvSpPr>
        <p:spPr>
          <a:xfrm>
            <a:off x="678141" y="9967702"/>
            <a:ext cx="7542610" cy="2767295"/>
          </a:xfrm>
        </p:spPr>
        <p:txBody>
          <a:bodyPr/>
          <a:lstStyle/>
          <a:p>
            <a:r>
              <a:rPr lang="en-US" dirty="0" smtClean="0"/>
              <a:t>Can we predict with high accuracy (above a baseline prediction) how a representative will vote on a given item in Congress?</a:t>
            </a:r>
          </a:p>
          <a:p>
            <a:endParaRPr lang="en-US" dirty="0"/>
          </a:p>
          <a:p>
            <a:r>
              <a:rPr lang="en-US" dirty="0" smtClean="0"/>
              <a:t>What feature of a bill is most important to a representative when deciding how to vote on a bill?</a:t>
            </a:r>
          </a:p>
          <a:p>
            <a:endParaRPr lang="en-US" dirty="0"/>
          </a:p>
          <a:p>
            <a:r>
              <a:rPr lang="en-US" dirty="0" smtClean="0"/>
              <a:t>Can we predict whether a bill will pass using individual representatives’ predictions?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7"/>
          </p:nvPr>
        </p:nvSpPr>
        <p:spPr>
          <a:xfrm>
            <a:off x="8684420" y="17575394"/>
            <a:ext cx="7542610" cy="606704"/>
          </a:xfrm>
        </p:spPr>
        <p:txBody>
          <a:bodyPr/>
          <a:lstStyle/>
          <a:p>
            <a:r>
              <a:rPr lang="en-US" dirty="0" smtClean="0"/>
              <a:t>PUT A GRAPHIC HERE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4"/>
          </p:nvPr>
        </p:nvSpPr>
        <p:spPr>
          <a:xfrm>
            <a:off x="678141" y="16722503"/>
            <a:ext cx="7542610" cy="606704"/>
          </a:xfrm>
        </p:spPr>
        <p:txBody>
          <a:bodyPr/>
          <a:lstStyle/>
          <a:p>
            <a:r>
              <a:rPr lang="en-US" dirty="0" smtClean="0"/>
              <a:t>PUT A GRAPHIC IN THIS COLUMN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5"/>
          </p:nvPr>
        </p:nvSpPr>
        <p:spPr>
          <a:xfrm>
            <a:off x="24694957" y="19890995"/>
            <a:ext cx="7542610" cy="1534303"/>
          </a:xfrm>
        </p:spPr>
        <p:txBody>
          <a:bodyPr/>
          <a:lstStyle/>
          <a:p>
            <a:pPr algn="ctr"/>
            <a:r>
              <a:rPr lang="en-US" dirty="0" err="1" smtClean="0"/>
              <a:t>Jisha</a:t>
            </a:r>
            <a:r>
              <a:rPr lang="en-US" dirty="0" smtClean="0"/>
              <a:t> </a:t>
            </a:r>
            <a:r>
              <a:rPr lang="en-US" dirty="0" err="1" smtClean="0"/>
              <a:t>Kambo</a:t>
            </a:r>
            <a:r>
              <a:rPr lang="en-US" dirty="0" smtClean="0"/>
              <a:t>:	jk2228@cornell.edu</a:t>
            </a:r>
          </a:p>
          <a:p>
            <a:pPr algn="ctr"/>
            <a:r>
              <a:rPr lang="en-US" dirty="0" smtClean="0"/>
              <a:t>John Oliver: 	jro67@cornell.edu</a:t>
            </a:r>
          </a:p>
          <a:p>
            <a:pPr algn="ctr"/>
            <a:r>
              <a:rPr lang="en-US" dirty="0" smtClean="0"/>
              <a:t>Benjamin Shulman: 	bgs53@cornell.edu </a:t>
            </a:r>
            <a:endParaRPr lang="en-US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15"/>
          </p:nvPr>
        </p:nvSpPr>
        <p:spPr/>
      </p:sp>
      <p:sp>
        <p:nvSpPr>
          <p:cNvPr id="31" name="Picture Placeholder 30"/>
          <p:cNvSpPr>
            <a:spLocks noGrp="1"/>
          </p:cNvSpPr>
          <p:nvPr>
            <p:ph type="pic" sz="quarter" idx="126"/>
          </p:nvPr>
        </p:nvSpPr>
        <p:spPr/>
      </p:sp>
      <p:sp>
        <p:nvSpPr>
          <p:cNvPr id="32" name="Picture Placeholder 31"/>
          <p:cNvSpPr>
            <a:spLocks noGrp="1"/>
          </p:cNvSpPr>
          <p:nvPr>
            <p:ph type="pic" sz="quarter" idx="127"/>
          </p:nvPr>
        </p:nvSpPr>
        <p:spPr/>
      </p:sp>
      <p:sp>
        <p:nvSpPr>
          <p:cNvPr id="33" name="Picture Placeholder 32"/>
          <p:cNvSpPr>
            <a:spLocks noGrp="1"/>
          </p:cNvSpPr>
          <p:nvPr>
            <p:ph type="pic" sz="quarter" idx="128"/>
          </p:nvPr>
        </p:nvSpPr>
        <p:spPr/>
      </p:sp>
      <p:sp>
        <p:nvSpPr>
          <p:cNvPr id="34" name="Picture Placeholder 33"/>
          <p:cNvSpPr>
            <a:spLocks noGrp="1"/>
          </p:cNvSpPr>
          <p:nvPr>
            <p:ph type="pic" sz="quarter" idx="129"/>
          </p:nvPr>
        </p:nvSpPr>
        <p:spPr/>
      </p:sp>
      <p:sp>
        <p:nvSpPr>
          <p:cNvPr id="35" name="Picture Placeholder 34"/>
          <p:cNvSpPr>
            <a:spLocks noGrp="1"/>
          </p:cNvSpPr>
          <p:nvPr>
            <p:ph type="pic" sz="quarter" idx="130"/>
          </p:nvPr>
        </p:nvSpPr>
        <p:spPr/>
      </p:sp>
      <p:sp>
        <p:nvSpPr>
          <p:cNvPr id="36" name="Picture Placeholder 35"/>
          <p:cNvSpPr>
            <a:spLocks noGrp="1"/>
          </p:cNvSpPr>
          <p:nvPr>
            <p:ph type="pic" sz="quarter" idx="131"/>
          </p:nvPr>
        </p:nvSpPr>
        <p:spPr/>
      </p:sp>
      <p:sp>
        <p:nvSpPr>
          <p:cNvPr id="37" name="Picture Placeholder 36"/>
          <p:cNvSpPr>
            <a:spLocks noGrp="1"/>
          </p:cNvSpPr>
          <p:nvPr>
            <p:ph type="pic" sz="quarter" idx="132"/>
          </p:nvPr>
        </p:nvSpPr>
        <p:spPr/>
      </p:sp>
      <p:sp>
        <p:nvSpPr>
          <p:cNvPr id="38" name="Picture Placeholder 37"/>
          <p:cNvSpPr>
            <a:spLocks noGrp="1"/>
          </p:cNvSpPr>
          <p:nvPr>
            <p:ph type="pic" sz="quarter" idx="133"/>
          </p:nvPr>
        </p:nvSpPr>
        <p:spPr/>
      </p:sp>
      <p:sp>
        <p:nvSpPr>
          <p:cNvPr id="39" name="Picture Placeholder 38"/>
          <p:cNvSpPr>
            <a:spLocks noGrp="1"/>
          </p:cNvSpPr>
          <p:nvPr>
            <p:ph type="pic" sz="quarter" idx="134"/>
          </p:nvPr>
        </p:nvSpPr>
        <p:spPr/>
      </p:sp>
      <p:sp>
        <p:nvSpPr>
          <p:cNvPr id="40" name="Picture Placeholder 39"/>
          <p:cNvSpPr>
            <a:spLocks noGrp="1"/>
          </p:cNvSpPr>
          <p:nvPr>
            <p:ph type="pic" sz="quarter" idx="135"/>
          </p:nvPr>
        </p:nvSpPr>
        <p:spPr/>
      </p:sp>
      <p:sp>
        <p:nvSpPr>
          <p:cNvPr id="41" name="Text Placeholder 40"/>
          <p:cNvSpPr>
            <a:spLocks noGrp="1"/>
          </p:cNvSpPr>
          <p:nvPr>
            <p:ph type="body" sz="quarter" idx="1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49"/>
          </p:nvPr>
        </p:nvSpPr>
        <p:spPr>
          <a:xfrm>
            <a:off x="24691183" y="19574198"/>
            <a:ext cx="7537847" cy="531993"/>
          </a:xfrm>
        </p:spPr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5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Jisha</a:t>
            </a:r>
            <a:r>
              <a:rPr lang="en-US" dirty="0" smtClean="0"/>
              <a:t> </a:t>
            </a:r>
            <a:r>
              <a:rPr lang="en-US" dirty="0" err="1" smtClean="0"/>
              <a:t>Kambo</a:t>
            </a:r>
            <a:r>
              <a:rPr lang="en-US" dirty="0" smtClean="0"/>
              <a:t>, John Oliver, Benjamin Shulman</a:t>
            </a:r>
            <a:endParaRPr lang="en-US" dirty="0"/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8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Department of Computer Science, Cornell University</a:t>
            </a:r>
            <a:endParaRPr lang="en-US" dirty="0"/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85"/>
          </p:nvPr>
        </p:nvSpPr>
        <p:spPr/>
        <p:txBody>
          <a:bodyPr/>
          <a:lstStyle/>
          <a:p>
            <a:r>
              <a:rPr lang="en-US" dirty="0" smtClean="0"/>
              <a:t>Vote Prediction in the House of Representatives</a:t>
            </a:r>
            <a:endParaRPr lang="en-US" dirty="0"/>
          </a:p>
        </p:txBody>
      </p:sp>
      <p:pic>
        <p:nvPicPr>
          <p:cNvPr id="69" name="Picture Placeholder 68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900" y="700857"/>
            <a:ext cx="2908300" cy="1843135"/>
          </a:xfrm>
        </p:spPr>
      </p:pic>
      <p:pic>
        <p:nvPicPr>
          <p:cNvPr id="70" name="Picture Placeholder 69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" b="1625"/>
          <a:stretch>
            <a:fillRect/>
          </a:stretch>
        </p:blipFill>
        <p:spPr>
          <a:xfrm>
            <a:off x="1092200" y="254000"/>
            <a:ext cx="2908300" cy="2736850"/>
          </a:xfrm>
        </p:spPr>
      </p:pic>
    </p:spTree>
    <p:extLst>
      <p:ext uri="{BB962C8B-B14F-4D97-AF65-F5344CB8AC3E}">
        <p14:creationId xmlns:p14="http://schemas.microsoft.com/office/powerpoint/2010/main" val="2212419635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Presentations.com-48x72-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 3 Columns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solidFill>
            <a:schemeClr val="tx1"/>
          </a:solidFill>
          <a:miter lim="800000"/>
          <a:headEnd/>
          <a:tailEnd/>
        </a:ln>
        <a:effectLst/>
      </a:spPr>
      <a:bodyPr wrap="none" lIns="65304" tIns="32651" rIns="65304" bIns="32651" anchor="ctr"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PosterPresentations.com-48x72-Template</Template>
  <TotalTime>438</TotalTime>
  <Words>418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PosterPresentations.com-48x72-Template</vt:lpstr>
      <vt:lpstr>1_Classic 3 Columns</vt:lpstr>
      <vt:lpstr>Classic - Wide Center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Ben</cp:lastModifiedBy>
  <cp:revision>36</cp:revision>
  <dcterms:created xsi:type="dcterms:W3CDTF">2012-02-09T21:09:21Z</dcterms:created>
  <dcterms:modified xsi:type="dcterms:W3CDTF">2012-11-28T03:57:44Z</dcterms:modified>
</cp:coreProperties>
</file>