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20" autoAdjust="0"/>
    <p:restoredTop sz="94707" autoAdjust="0"/>
  </p:normalViewPr>
  <p:slideViewPr>
    <p:cSldViewPr snapToGrid="0" snapToObjects="1" showGuides="1">
      <p:cViewPr varScale="1">
        <p:scale>
          <a:sx n="37" d="100"/>
          <a:sy n="37" d="100"/>
        </p:scale>
        <p:origin x="-1806" y="-102"/>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11/26/2012</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3997645"/>
            <a:ext cx="754261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6858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89179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8690374" y="3997645"/>
            <a:ext cx="753665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8690375" y="3510493"/>
            <a:ext cx="7536656" cy="531993"/>
          </a:xfrm>
          <a:prstGeom prst="rect">
            <a:avLst/>
          </a:prstGeom>
          <a:noFill/>
        </p:spPr>
        <p:txBody>
          <a:bodyPr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6693754" y="3997645"/>
            <a:ext cx="753665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6687800" y="3505201"/>
            <a:ext cx="7543800" cy="531993"/>
          </a:xfrm>
          <a:prstGeom prst="rect">
            <a:avLst/>
          </a:prstGeom>
          <a:noFill/>
        </p:spPr>
        <p:txBody>
          <a:bodyPr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4694957" y="3510493"/>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4694957" y="3997645"/>
            <a:ext cx="7535264"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4694957" y="9515159"/>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4691183" y="10064752"/>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4694957" y="17119601"/>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4691183" y="17622298"/>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678141" y="9967702"/>
            <a:ext cx="754261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6"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0"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71" name="Text Placeholder 5"/>
          <p:cNvSpPr>
            <a:spLocks noGrp="1"/>
          </p:cNvSpPr>
          <p:nvPr>
            <p:ph type="body" sz="quarter" idx="9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0" name="Picture Placeholder 13"/>
          <p:cNvSpPr>
            <a:spLocks noGrp="1"/>
          </p:cNvSpPr>
          <p:nvPr>
            <p:ph type="pic" sz="quarter" idx="15" hasCustomPrompt="1"/>
          </p:nvPr>
        </p:nvSpPr>
        <p:spPr>
          <a:xfrm>
            <a:off x="6858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1" name="Picture Placeholder 13"/>
          <p:cNvSpPr>
            <a:spLocks noGrp="1"/>
          </p:cNvSpPr>
          <p:nvPr>
            <p:ph type="pic" sz="quarter" idx="18" hasCustomPrompt="1"/>
          </p:nvPr>
        </p:nvSpPr>
        <p:spPr>
          <a:xfrm>
            <a:off x="289179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76949" y="10003197"/>
            <a:ext cx="7543800"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87069" y="4026220"/>
            <a:ext cx="1554003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87068" y="3510493"/>
            <a:ext cx="15540038"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87068" y="14542274"/>
            <a:ext cx="15540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87068" y="14049831"/>
            <a:ext cx="15540038"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679152" y="3510493"/>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679152" y="4002937"/>
            <a:ext cx="7535264"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679152" y="9515159"/>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79152" y="10007602"/>
            <a:ext cx="7539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679152" y="17119601"/>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679152" y="17687564"/>
            <a:ext cx="7539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71" name="Text Placeholder 5"/>
          <p:cNvSpPr>
            <a:spLocks noGrp="1"/>
          </p:cNvSpPr>
          <p:nvPr>
            <p:ph type="body" sz="quarter" idx="9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58" name="Picture Placeholder 13"/>
          <p:cNvSpPr>
            <a:spLocks noGrp="1"/>
          </p:cNvSpPr>
          <p:nvPr>
            <p:ph type="pic" sz="quarter" idx="15" hasCustomPrompt="1"/>
          </p:nvPr>
        </p:nvSpPr>
        <p:spPr>
          <a:xfrm>
            <a:off x="6858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59" name="Picture Placeholder 13"/>
          <p:cNvSpPr>
            <a:spLocks noGrp="1"/>
          </p:cNvSpPr>
          <p:nvPr>
            <p:ph type="pic" sz="quarter" idx="18" hasCustomPrompt="1"/>
          </p:nvPr>
        </p:nvSpPr>
        <p:spPr>
          <a:xfrm>
            <a:off x="289179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0" name="Rectangle 19"/>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a:t>
            </a:r>
            <a:r>
              <a:rPr lang="en-US" sz="3100" b="1" baseline="0" dirty="0" smtClean="0">
                <a:solidFill>
                  <a:schemeClr val="bg1"/>
                </a:solidFill>
                <a:latin typeface="Trebuchet MS" pitchFamily="34" charset="0"/>
              </a:rPr>
              <a:t> TIPS</a:t>
            </a:r>
            <a:endParaRPr lang="en-US" sz="3100" b="1" dirty="0" smtClean="0">
              <a:solidFill>
                <a:schemeClr val="bg1"/>
              </a:solidFill>
              <a:latin typeface="Trebuchet MS" pitchFamily="34" charset="0"/>
            </a:endParaRPr>
          </a:p>
          <a:p>
            <a:pPr algn="ctr"/>
            <a:r>
              <a:rPr lang="en-US" sz="2900" b="1" dirty="0" smtClean="0">
                <a:solidFill>
                  <a:srgbClr val="FFFF00"/>
                </a:solidFill>
                <a:latin typeface="Trebuchet MS" pitchFamily="34" charset="0"/>
              </a:rPr>
              <a:t>(--THIS SECTION DOES NOT PRINT--)</a:t>
            </a:r>
            <a:endParaRPr lang="en-US" sz="8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template requires basic PowerPoint (version 2007 or newer) skills. Below is a list of commonly asked questions specific to this template. </a:t>
            </a:r>
            <a:br>
              <a:rPr lang="en-US" sz="2300" baseline="0" dirty="0" smtClean="0">
                <a:latin typeface="Trebuchet MS" pitchFamily="34" charset="0"/>
              </a:rPr>
            </a:br>
            <a:r>
              <a:rPr lang="en-US" sz="2300" baseline="0" dirty="0" smtClean="0">
                <a:latin typeface="Trebuchet MS" pitchFamily="34" charset="0"/>
              </a:rPr>
              <a:t>If you are using an older version of PowerPoint some template features may not work properly.</a:t>
            </a:r>
            <a:endParaRPr lang="en-US" sz="2900" b="1" dirty="0" smtClean="0">
              <a:solidFill>
                <a:srgbClr val="FFFF00"/>
              </a:solidFill>
              <a:latin typeface="Trebuchet MS" pitchFamily="34" charset="0"/>
            </a:endParaRPr>
          </a:p>
          <a:p>
            <a:pPr algn="ctr"/>
            <a:endParaRPr lang="en-US" sz="1000" b="1" dirty="0" smtClean="0">
              <a:solidFill>
                <a:schemeClr val="bg1"/>
              </a:solidFill>
              <a:latin typeface="Trebuchet MS" pitchFamily="34" charset="0"/>
            </a:endParaRPr>
          </a:p>
          <a:p>
            <a:pPr algn="ctr"/>
            <a:r>
              <a:rPr lang="en-US" sz="3100" b="1" dirty="0" smtClean="0">
                <a:solidFill>
                  <a:schemeClr val="bg1"/>
                </a:solidFill>
                <a:latin typeface="Trebuchet MS" pitchFamily="34" charset="0"/>
              </a:rPr>
              <a:t>Using the template</a:t>
            </a:r>
            <a:endParaRPr lang="en-US" sz="3100" b="1" baseline="0" dirty="0" smtClean="0">
              <a:solidFill>
                <a:schemeClr val="bg1"/>
              </a:solidFill>
              <a:latin typeface="Trebuchet MS" pitchFamily="34" charset="0"/>
            </a:endParaRPr>
          </a:p>
          <a:p>
            <a:pPr algn="ctr"/>
            <a:endParaRPr lang="en-US" sz="20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2300" b="1" dirty="0" smtClean="0">
                <a:solidFill>
                  <a:srgbClr val="FFFF00"/>
                </a:solidFill>
                <a:latin typeface="Trebuchet MS" pitchFamily="34" charset="0"/>
              </a:rPr>
              <a:t>Verifying the quality of your graphics</a:t>
            </a:r>
          </a:p>
          <a:p>
            <a:pPr defTabSz="3134780"/>
            <a:r>
              <a:rPr lang="en-US" sz="2300" dirty="0" smtClean="0">
                <a:latin typeface="Trebuchet MS" pitchFamily="34" charset="0"/>
              </a:rPr>
              <a:t>Go to the </a:t>
            </a:r>
            <a:r>
              <a:rPr lang="en-US" sz="23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2300" baseline="0" dirty="0" smtClean="0">
                <a:latin typeface="Trebuchet MS" pitchFamily="34" charset="0"/>
              </a:rPr>
            </a:br>
            <a:endParaRPr lang="en-US" sz="2300" baseline="0" dirty="0" smtClean="0">
              <a:latin typeface="Trebuchet MS" pitchFamily="34" charset="0"/>
            </a:endParaRPr>
          </a:p>
          <a:p>
            <a:pPr defTabSz="3134780"/>
            <a:r>
              <a:rPr lang="en-US" sz="2300" b="1" dirty="0" smtClean="0">
                <a:solidFill>
                  <a:srgbClr val="FFFF00"/>
                </a:solidFill>
                <a:latin typeface="Trebuchet MS" pitchFamily="34" charset="0"/>
              </a:rPr>
              <a:t>Using the placeholders</a:t>
            </a:r>
          </a:p>
          <a:p>
            <a:pPr defTabSz="3134780"/>
            <a:r>
              <a:rPr lang="en-US" sz="2300" baseline="0" dirty="0" smtClean="0">
                <a:latin typeface="Trebuchet MS" pitchFamily="34" charset="0"/>
              </a:rPr>
              <a:t>To add text to this template click inside a placeholder and type in or paste your text. To move a placeholder, click on it </a:t>
            </a:r>
            <a:r>
              <a:rPr lang="en-US" sz="2300" u="sng" baseline="0" dirty="0" smtClean="0">
                <a:latin typeface="Trebuchet MS" pitchFamily="34" charset="0"/>
              </a:rPr>
              <a:t>once</a:t>
            </a:r>
            <a:r>
              <a:rPr lang="en-US" sz="2300" baseline="0" dirty="0" smtClean="0">
                <a:latin typeface="Trebuchet MS" pitchFamily="34" charset="0"/>
              </a:rPr>
              <a:t> (to select it), place your cursor on its frame and your cursor will change to this symbol:         Then, click </a:t>
            </a:r>
            <a:r>
              <a:rPr lang="en-US" sz="2300" u="sng" baseline="0" dirty="0" smtClean="0">
                <a:latin typeface="Trebuchet MS" pitchFamily="34" charset="0"/>
              </a:rPr>
              <a:t>once</a:t>
            </a:r>
            <a:r>
              <a:rPr lang="en-US" sz="23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Modifying the layout</a:t>
            </a:r>
          </a:p>
          <a:p>
            <a:pPr defTabSz="3134780"/>
            <a:r>
              <a:rPr lang="en-US" sz="2300" dirty="0" smtClean="0">
                <a:latin typeface="Trebuchet MS" pitchFamily="34" charset="0"/>
              </a:rPr>
              <a:t>This template has four</a:t>
            </a:r>
            <a:endParaRPr lang="en-US" sz="2300" baseline="0" dirty="0" smtClean="0">
              <a:latin typeface="Trebuchet MS" pitchFamily="34" charset="0"/>
            </a:endParaRPr>
          </a:p>
          <a:p>
            <a:pPr defTabSz="3134780"/>
            <a:r>
              <a:rPr lang="en-US" sz="2300" baseline="0" dirty="0" smtClean="0">
                <a:latin typeface="Trebuchet MS" pitchFamily="34" charset="0"/>
              </a:rPr>
              <a:t>different column layouts. </a:t>
            </a:r>
          </a:p>
          <a:p>
            <a:pPr defTabSz="3134780"/>
            <a:r>
              <a:rPr lang="en-US" sz="2300" u="sng" baseline="0" dirty="0" smtClean="0">
                <a:latin typeface="Trebuchet MS" pitchFamily="34" charset="0"/>
              </a:rPr>
              <a:t>Right-click</a:t>
            </a:r>
            <a:r>
              <a:rPr lang="en-US" sz="2300" baseline="0" dirty="0" smtClean="0">
                <a:latin typeface="Trebuchet MS" pitchFamily="34" charset="0"/>
              </a:rPr>
              <a:t> your mouse</a:t>
            </a:r>
          </a:p>
          <a:p>
            <a:pPr defTabSz="3134780"/>
            <a:r>
              <a:rPr lang="en-US" sz="2300" baseline="0" dirty="0" smtClean="0">
                <a:latin typeface="Trebuchet MS" pitchFamily="34" charset="0"/>
              </a:rPr>
              <a:t>on the background and </a:t>
            </a:r>
          </a:p>
          <a:p>
            <a:pPr defTabSz="3134780"/>
            <a:r>
              <a:rPr lang="en-US" sz="2300" baseline="0" dirty="0" smtClean="0">
                <a:latin typeface="Trebuchet MS" pitchFamily="34" charset="0"/>
              </a:rPr>
              <a:t>click on “Layout” to see </a:t>
            </a:r>
          </a:p>
          <a:p>
            <a:pPr defTabSz="3134780"/>
            <a:r>
              <a:rPr lang="en-US" sz="23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2300" baseline="0" dirty="0" smtClean="0">
              <a:latin typeface="Trebuchet MS" pitchFamily="34" charset="0"/>
            </a:endParaRPr>
          </a:p>
          <a:p>
            <a:pPr defTabSz="3134780"/>
            <a:r>
              <a:rPr lang="en-US" sz="2300" b="1" baseline="0" dirty="0" smtClean="0">
                <a:solidFill>
                  <a:srgbClr val="FFFF00"/>
                </a:solidFill>
                <a:latin typeface="Trebuchet MS" pitchFamily="34" charset="0"/>
              </a:rPr>
              <a:t>Importing text and graphics from external sources</a:t>
            </a:r>
          </a:p>
          <a:p>
            <a:pPr defTabSz="3134780"/>
            <a:r>
              <a:rPr lang="en-US" sz="2300" b="1" u="sng" baseline="0" dirty="0" smtClean="0">
                <a:latin typeface="Trebuchet MS" pitchFamily="34" charset="0"/>
              </a:rPr>
              <a:t>TEXT: </a:t>
            </a:r>
            <a:r>
              <a:rPr lang="en-US" sz="23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2300" b="1" u="sng" baseline="0" dirty="0" smtClean="0">
                <a:latin typeface="Trebuchet MS" pitchFamily="34" charset="0"/>
              </a:rPr>
              <a:t>PHOTOS: </a:t>
            </a:r>
            <a:r>
              <a:rPr lang="en-US" sz="2300" baseline="0" dirty="0" smtClean="0">
                <a:latin typeface="Trebuchet MS" pitchFamily="34" charset="0"/>
              </a:rPr>
              <a:t>Drag in a picture placeholder, size it </a:t>
            </a:r>
            <a:r>
              <a:rPr lang="en-US" sz="2300" u="sng" baseline="0" dirty="0" smtClean="0">
                <a:latin typeface="Trebuchet MS" pitchFamily="34" charset="0"/>
              </a:rPr>
              <a:t>first</a:t>
            </a:r>
            <a:r>
              <a:rPr lang="en-US" sz="2300" baseline="0" dirty="0" smtClean="0">
                <a:latin typeface="Trebuchet MS" pitchFamily="34" charset="0"/>
              </a:rPr>
              <a:t>, click in it and insert a photo from the menu.</a:t>
            </a:r>
          </a:p>
          <a:p>
            <a:pPr defTabSz="3134780"/>
            <a:r>
              <a:rPr lang="en-US" sz="2300" b="1" u="sng" baseline="0" dirty="0" smtClean="0">
                <a:latin typeface="Trebuchet MS" pitchFamily="34" charset="0"/>
              </a:rPr>
              <a:t>TABLES: </a:t>
            </a:r>
            <a:r>
              <a:rPr lang="en-US" sz="2300" baseline="0" dirty="0" smtClean="0">
                <a:latin typeface="Trebuchet MS" pitchFamily="34" charset="0"/>
              </a:rPr>
              <a:t>You can copy and paste a table from an external document onto this poster template. To adjust  the way the text fits within the cells of a table that has been pasted, </a:t>
            </a:r>
            <a:r>
              <a:rPr lang="en-US" sz="2300" u="sng" baseline="0" dirty="0" smtClean="0">
                <a:latin typeface="Trebuchet MS" pitchFamily="34" charset="0"/>
              </a:rPr>
              <a:t>right-click</a:t>
            </a:r>
            <a:r>
              <a:rPr lang="en-US" sz="2300" baseline="0" dirty="0" smtClean="0">
                <a:latin typeface="Trebuchet MS" pitchFamily="34" charset="0"/>
              </a:rPr>
              <a:t> on the table, click FORMAT SHAPE  then click on TEXT BOX and change the INTERNAL MARGIN values to 0.25</a:t>
            </a:r>
          </a:p>
          <a:p>
            <a:pPr defTabSz="3134780"/>
            <a:endParaRPr lang="en-US" sz="2300" baseline="0" dirty="0" smtClean="0">
              <a:latin typeface="Trebuchet MS" pitchFamily="34" charset="0"/>
            </a:endParaRPr>
          </a:p>
          <a:p>
            <a:pPr defTabSz="3134780"/>
            <a:r>
              <a:rPr lang="en-US" sz="2400" b="1" baseline="0" dirty="0" smtClean="0">
                <a:solidFill>
                  <a:srgbClr val="FFFF00"/>
                </a:solidFill>
                <a:latin typeface="Trebuchet MS" pitchFamily="34" charset="0"/>
              </a:rPr>
              <a:t>Modifying the color scheme</a:t>
            </a:r>
          </a:p>
          <a:p>
            <a:pPr defTabSz="3134780"/>
            <a:r>
              <a:rPr lang="en-US" sz="24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29" name="Rectangle 28"/>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 DESIGN</a:t>
            </a:r>
            <a:r>
              <a:rPr lang="en-US" sz="3100" b="1" baseline="0" dirty="0" smtClean="0">
                <a:solidFill>
                  <a:schemeClr val="bg1"/>
                </a:solidFill>
                <a:latin typeface="Trebuchet MS" pitchFamily="34" charset="0"/>
              </a:rPr>
              <a:t> </a:t>
            </a:r>
            <a:r>
              <a:rPr lang="en-US" sz="3100" b="1" dirty="0" smtClean="0">
                <a:solidFill>
                  <a:schemeClr val="bg1"/>
                </a:solidFill>
                <a:latin typeface="Trebuchet MS" pitchFamily="34" charset="0"/>
              </a:rPr>
              <a:t>GUIDE</a:t>
            </a:r>
          </a:p>
          <a:p>
            <a:pPr algn="ctr"/>
            <a:r>
              <a:rPr lang="en-US" sz="2900" b="1" dirty="0" smtClean="0">
                <a:solidFill>
                  <a:srgbClr val="FFFF00"/>
                </a:solidFill>
                <a:latin typeface="Trebuchet MS" pitchFamily="34" charset="0"/>
              </a:rPr>
              <a:t>(--THIS SECTION DOES NOT PRINT--)</a:t>
            </a:r>
          </a:p>
          <a:p>
            <a:pPr algn="ctr"/>
            <a:endParaRPr lang="en-US" sz="23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a:t>
            </a:r>
            <a:r>
              <a:rPr lang="en-US" sz="2300" dirty="0" smtClean="0">
                <a:latin typeface="Trebuchet MS" pitchFamily="34" charset="0"/>
              </a:rPr>
              <a:t>2007 template produces</a:t>
            </a:r>
            <a:r>
              <a:rPr lang="en-US" sz="2300" baseline="0" dirty="0" smtClean="0">
                <a:latin typeface="Trebuchet MS" pitchFamily="34" charset="0"/>
              </a:rPr>
              <a:t> </a:t>
            </a:r>
            <a:r>
              <a:rPr lang="en-US" sz="2300" dirty="0" smtClean="0">
                <a:latin typeface="Trebuchet MS" pitchFamily="34" charset="0"/>
              </a:rPr>
              <a:t>a 48”x72” professional  poster. It</a:t>
            </a:r>
            <a:r>
              <a:rPr lang="en-US" sz="2300" baseline="0" dirty="0" smtClean="0">
                <a:latin typeface="Trebuchet MS" pitchFamily="34" charset="0"/>
              </a:rPr>
              <a:t> </a:t>
            </a:r>
            <a:r>
              <a:rPr lang="en-US" sz="2300" dirty="0" smtClean="0">
                <a:latin typeface="Trebuchet MS" pitchFamily="34" charset="0"/>
              </a:rPr>
              <a:t>will save you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4780"/>
            <a:endParaRPr lang="en-US" sz="2300" dirty="0" smtClean="0">
              <a:latin typeface="Trebuchet MS" pitchFamily="34" charset="0"/>
            </a:endParaRPr>
          </a:p>
          <a:p>
            <a:pPr defTabSz="3134780"/>
            <a:r>
              <a:rPr lang="en-US" sz="2300" dirty="0" smtClean="0">
                <a:latin typeface="Trebuchet MS" pitchFamily="34" charset="0"/>
              </a:rPr>
              <a:t>Use it to create your presentation. Then send</a:t>
            </a:r>
            <a:r>
              <a:rPr lang="en-US" sz="2300" baseline="0" dirty="0" smtClean="0">
                <a:latin typeface="Trebuchet MS" pitchFamily="34" charset="0"/>
              </a:rPr>
              <a:t> it </a:t>
            </a:r>
            <a:r>
              <a:rPr lang="en-US" sz="2300" dirty="0" smtClean="0">
                <a:latin typeface="Trebuchet MS" pitchFamily="34" charset="0"/>
              </a:rPr>
              <a:t>to </a:t>
            </a:r>
            <a:r>
              <a:rPr lang="en-US" sz="2300" b="1" dirty="0" smtClean="0">
                <a:latin typeface="Trebuchet MS" pitchFamily="34" charset="0"/>
              </a:rPr>
              <a:t>PosterPresentations.com</a:t>
            </a:r>
            <a:r>
              <a:rPr lang="en-US" sz="2300" dirty="0" smtClean="0">
                <a:latin typeface="Trebuchet MS" pitchFamily="34" charset="0"/>
              </a:rPr>
              <a:t> for premium quality, same day affordable printing.</a:t>
            </a:r>
            <a:br>
              <a:rPr lang="en-US" sz="2300" dirty="0" smtClean="0">
                <a:latin typeface="Trebuchet MS" pitchFamily="34" charset="0"/>
              </a:rPr>
            </a:br>
            <a:endParaRPr lang="en-US" sz="2300" dirty="0" smtClean="0">
              <a:latin typeface="Trebuchet MS" pitchFamily="34" charset="0"/>
            </a:endParaRPr>
          </a:p>
          <a:p>
            <a:pPr defTabSz="3134780"/>
            <a:r>
              <a:rPr lang="en-US" sz="2300" dirty="0" smtClean="0">
                <a:latin typeface="Trebuchet MS" pitchFamily="34" charset="0"/>
              </a:rPr>
              <a:t>We provide a series of </a:t>
            </a:r>
            <a:r>
              <a:rPr lang="en-US" sz="2300" b="1" dirty="0" smtClean="0">
                <a:latin typeface="Trebuchet MS" pitchFamily="34" charset="0"/>
              </a:rPr>
              <a:t>online tutorials</a:t>
            </a:r>
            <a:r>
              <a:rPr lang="en-US" sz="2300" dirty="0" smtClean="0">
                <a:latin typeface="Trebuchet MS" pitchFamily="34" charset="0"/>
              </a:rPr>
              <a:t> that will guide you through the poster design process and answer your poster production questions. </a:t>
            </a:r>
          </a:p>
          <a:p>
            <a:pPr defTabSz="3134780"/>
            <a:endParaRPr lang="en-US" sz="2300" dirty="0" smtClean="0">
              <a:latin typeface="Trebuchet MS" pitchFamily="34" charset="0"/>
            </a:endParaRPr>
          </a:p>
          <a:p>
            <a:pPr defTabSz="3134780"/>
            <a:r>
              <a:rPr lang="en-US" sz="2300" dirty="0" smtClean="0">
                <a:latin typeface="Trebuchet MS" pitchFamily="34" charset="0"/>
              </a:rPr>
              <a:t>View our online</a:t>
            </a:r>
            <a:r>
              <a:rPr lang="en-US" sz="2300" baseline="0" dirty="0" smtClean="0">
                <a:latin typeface="Trebuchet MS" pitchFamily="34" charset="0"/>
              </a:rPr>
              <a:t> tutorials at:</a:t>
            </a:r>
            <a:r>
              <a:rPr lang="en-US" sz="2300" dirty="0" smtClean="0">
                <a:latin typeface="Trebuchet MS" pitchFamily="34" charset="0"/>
              </a:rPr>
              <a:t/>
            </a:r>
            <a:br>
              <a:rPr lang="en-US" sz="2300" dirty="0" smtClean="0">
                <a:latin typeface="Trebuchet MS" pitchFamily="34" charset="0"/>
              </a:rPr>
            </a:br>
            <a:r>
              <a:rPr lang="en-US" sz="2300" dirty="0" smtClean="0">
                <a:solidFill>
                  <a:srgbClr val="FFFF00"/>
                </a:solidFill>
                <a:latin typeface="Trebuchet MS" pitchFamily="34" charset="0"/>
              </a:rPr>
              <a:t> http://bit.ly/Poster_creation_help </a:t>
            </a:r>
            <a:r>
              <a:rPr lang="en-US" sz="2300" dirty="0" smtClean="0">
                <a:latin typeface="Trebuchet MS" pitchFamily="34" charset="0"/>
              </a:rPr>
              <a:t/>
            </a:r>
            <a:br>
              <a:rPr lang="en-US" sz="2300" dirty="0" smtClean="0">
                <a:latin typeface="Trebuchet MS" pitchFamily="34" charset="0"/>
              </a:rPr>
            </a:br>
            <a:r>
              <a:rPr lang="en-US" sz="2300" dirty="0" smtClean="0">
                <a:latin typeface="Trebuchet MS" pitchFamily="34" charset="0"/>
              </a:rPr>
              <a:t>(copy</a:t>
            </a:r>
            <a:r>
              <a:rPr lang="en-US" sz="2300" baseline="0" dirty="0" smtClean="0">
                <a:latin typeface="Trebuchet MS" pitchFamily="34" charset="0"/>
              </a:rPr>
              <a:t> and paste the link into your web browser).</a:t>
            </a:r>
          </a:p>
          <a:p>
            <a:pPr defTabSz="3134780"/>
            <a:endParaRPr lang="en-US" sz="2300" dirty="0" smtClean="0">
              <a:latin typeface="Trebuchet MS" pitchFamily="34" charset="0"/>
            </a:endParaRPr>
          </a:p>
          <a:p>
            <a:pPr defTabSz="3134780"/>
            <a:r>
              <a:rPr lang="en-US" sz="2300" dirty="0" smtClean="0">
                <a:latin typeface="Trebuchet MS" pitchFamily="34" charset="0"/>
              </a:rPr>
              <a:t>For assistance and to order your printed poster</a:t>
            </a:r>
            <a:r>
              <a:rPr lang="en-US" sz="2300" dirty="0" smtClean="0">
                <a:solidFill>
                  <a:schemeClr val="bg1"/>
                </a:solidFill>
                <a:latin typeface="Trebuchet MS" pitchFamily="34" charset="0"/>
              </a:rPr>
              <a:t> call </a:t>
            </a:r>
            <a:r>
              <a:rPr lang="en-US" sz="2300" b="1" dirty="0" smtClean="0">
                <a:solidFill>
                  <a:srgbClr val="FFFF00"/>
                </a:solidFill>
                <a:latin typeface="Trebuchet MS" pitchFamily="34" charset="0"/>
              </a:rPr>
              <a:t>PosterPresentations.com</a:t>
            </a:r>
            <a:r>
              <a:rPr lang="en-US" sz="2300" dirty="0" smtClean="0">
                <a:solidFill>
                  <a:srgbClr val="FFFF00"/>
                </a:solidFill>
                <a:latin typeface="Trebuchet MS" pitchFamily="34" charset="0"/>
              </a:rPr>
              <a:t> </a:t>
            </a:r>
            <a:r>
              <a:rPr lang="en-US" sz="2300" dirty="0" smtClean="0">
                <a:latin typeface="Trebuchet MS" pitchFamily="34" charset="0"/>
              </a:rPr>
              <a:t>at </a:t>
            </a:r>
            <a:r>
              <a:rPr lang="en-US" sz="2900" b="1" dirty="0" smtClean="0">
                <a:solidFill>
                  <a:srgbClr val="FFFF00"/>
                </a:solidFill>
                <a:latin typeface="Trebuchet MS" pitchFamily="34" charset="0"/>
              </a:rPr>
              <a:t>1.866.649.3004</a:t>
            </a:r>
          </a:p>
          <a:p>
            <a:pPr defTabSz="3134780"/>
            <a:endParaRPr lang="en-US" sz="2900" b="1" dirty="0" smtClean="0">
              <a:solidFill>
                <a:srgbClr val="FFFF00"/>
              </a:solidFill>
              <a:latin typeface="Trebuchet MS" pitchFamily="34" charset="0"/>
            </a:endParaRPr>
          </a:p>
          <a:p>
            <a:pPr defTabSz="3134780"/>
            <a:endParaRPr lang="en-US" sz="2900" b="1" dirty="0" smtClean="0">
              <a:solidFill>
                <a:srgbClr val="FFFF00"/>
              </a:solidFill>
              <a:latin typeface="Trebuchet MS" pitchFamily="34" charset="0"/>
            </a:endParaRPr>
          </a:p>
          <a:p>
            <a:pPr algn="ctr"/>
            <a:r>
              <a:rPr lang="en-US" sz="3100" b="1" dirty="0" smtClean="0">
                <a:solidFill>
                  <a:schemeClr val="bg1"/>
                </a:solidFill>
                <a:latin typeface="Trebuchet MS" pitchFamily="34" charset="0"/>
              </a:rPr>
              <a:t>Object Placeholders</a:t>
            </a:r>
          </a:p>
          <a:p>
            <a:pPr algn="ctr"/>
            <a:endParaRPr lang="en-US" sz="3100" b="1" dirty="0" smtClean="0">
              <a:solidFill>
                <a:schemeClr val="bg1"/>
              </a:solidFill>
              <a:latin typeface="Trebuchet MS" pitchFamily="34" charset="0"/>
            </a:endParaRPr>
          </a:p>
          <a:p>
            <a:pPr defTabSz="3134780"/>
            <a:r>
              <a:rPr lang="en-US" sz="2300" dirty="0" smtClean="0">
                <a:latin typeface="Trebuchet MS" pitchFamily="34" charset="0"/>
              </a:rPr>
              <a:t>Use the placeholders provided below to add new elements to your poster:</a:t>
            </a:r>
            <a:r>
              <a:rPr lang="en-US" sz="2300" baseline="0" dirty="0" smtClean="0">
                <a:latin typeface="Trebuchet MS" pitchFamily="34" charset="0"/>
              </a:rPr>
              <a:t> </a:t>
            </a:r>
            <a:r>
              <a:rPr lang="en-US" sz="2300" dirty="0" smtClean="0">
                <a:latin typeface="Trebuchet MS" pitchFamily="34" charset="0"/>
              </a:rPr>
              <a:t>Drag a placeholder onto the</a:t>
            </a:r>
            <a:r>
              <a:rPr lang="en-US" sz="2300" baseline="0" dirty="0" smtClean="0">
                <a:latin typeface="Trebuchet MS" pitchFamily="34" charset="0"/>
              </a:rPr>
              <a:t> poster area,</a:t>
            </a:r>
            <a:r>
              <a:rPr lang="en-US" sz="2300" dirty="0" smtClean="0">
                <a:latin typeface="Trebuchet MS" pitchFamily="34" charset="0"/>
              </a:rPr>
              <a:t> size it, and click it to edit.</a:t>
            </a:r>
          </a:p>
          <a:p>
            <a:pPr defTabSz="3134780"/>
            <a:endParaRPr lang="en-US" sz="2300" dirty="0" smtClean="0">
              <a:latin typeface="Trebuchet MS" pitchFamily="34" charset="0"/>
            </a:endParaRPr>
          </a:p>
          <a:p>
            <a:pPr defTabSz="3134780"/>
            <a:r>
              <a:rPr lang="en-US" sz="2300" b="1" dirty="0" smtClean="0">
                <a:solidFill>
                  <a:srgbClr val="FFFF00"/>
                </a:solidFill>
                <a:latin typeface="Trebuchet MS" pitchFamily="34" charset="0"/>
              </a:rPr>
              <a:t>Section Header placeholder</a:t>
            </a:r>
          </a:p>
          <a:p>
            <a:pPr defTabSz="3134780"/>
            <a:r>
              <a:rPr lang="en-US" sz="2300" dirty="0" smtClean="0">
                <a:latin typeface="Trebuchet MS" pitchFamily="34" charset="0"/>
              </a:rPr>
              <a:t>Move</a:t>
            </a:r>
            <a:r>
              <a:rPr lang="en-US" sz="2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defTabSz="3134780"/>
            <a:endParaRPr lang="en-US" sz="2300" b="1" dirty="0" smtClean="0">
              <a:solidFill>
                <a:srgbClr val="FFFF00"/>
              </a:solidFill>
              <a:latin typeface="Trebuchet MS" pitchFamily="34" charset="0"/>
            </a:endParaRPr>
          </a:p>
          <a:p>
            <a:pPr defTabSz="3134780"/>
            <a:r>
              <a:rPr lang="en-US" sz="2300" b="1" dirty="0" smtClean="0">
                <a:solidFill>
                  <a:srgbClr val="FFFF00"/>
                </a:solidFill>
                <a:latin typeface="Trebuchet MS" pitchFamily="34" charset="0"/>
              </a:rPr>
              <a:t>Text placeholder</a:t>
            </a:r>
          </a:p>
          <a:p>
            <a:pPr defTabSz="3134780"/>
            <a:r>
              <a:rPr lang="en-US" sz="2300" baseline="0" dirty="0" smtClean="0">
                <a:latin typeface="Trebuchet MS" pitchFamily="34" charset="0"/>
              </a:rPr>
              <a:t>Move this preformatted text placeholder to the poster to add a new body of text.</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Picture placeholder</a:t>
            </a:r>
          </a:p>
          <a:p>
            <a:pPr defTabSz="3134780"/>
            <a:r>
              <a:rPr lang="en-US" sz="2300" baseline="0" dirty="0" smtClean="0">
                <a:latin typeface="Trebuchet MS" pitchFamily="34" charset="0"/>
              </a:rPr>
              <a:t>Move this graphic placeholder onto your poster, size it first, and then click it to add a picture to the poster.</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090615" y="21478877"/>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691754" y="3505200"/>
            <a:ext cx="7543800" cy="17830800"/>
          </a:xfrm>
          <a:prstGeom prst="roundRect">
            <a:avLst>
              <a:gd name="adj" fmla="val 4167"/>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4" name="Rectangle 33"/>
          <p:cNvSpPr/>
          <p:nvPr/>
        </p:nvSpPr>
        <p:spPr>
          <a:xfrm>
            <a:off x="-7777865" y="15334078"/>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37223084" y="10358286"/>
            <a:ext cx="2974836" cy="1705574"/>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39840558" y="8413752"/>
            <a:ext cx="442913" cy="292100"/>
          </a:xfrm>
          <a:prstGeom prst="rect">
            <a:avLst/>
          </a:prstGeom>
          <a:noFill/>
          <a:ln w="9525">
            <a:solidFill>
              <a:schemeClr val="tx1"/>
            </a:solidFill>
            <a:miter lim="800000"/>
            <a:headEnd/>
            <a:tailEnd/>
          </a:ln>
          <a:effectLst/>
        </p:spPr>
      </p:pic>
      <p:sp>
        <p:nvSpPr>
          <p:cNvPr id="44" name="TextBox 43"/>
          <p:cNvSpPr txBox="1"/>
          <p:nvPr/>
        </p:nvSpPr>
        <p:spPr>
          <a:xfrm>
            <a:off x="33251505" y="20562665"/>
            <a:ext cx="6870215" cy="1399638"/>
          </a:xfrm>
          <a:prstGeom prst="rect">
            <a:avLst/>
          </a:prstGeom>
          <a:noFill/>
        </p:spPr>
        <p:txBody>
          <a:bodyPr wrap="square" lIns="65304" tIns="32651" rIns="65304" bIns="32651" rtlCol="0">
            <a:spAutoFit/>
          </a:bodyPr>
          <a:lstStyle/>
          <a:p>
            <a:pPr>
              <a:lnSpc>
                <a:spcPts val="2600"/>
              </a:lnSpc>
            </a:pPr>
            <a:r>
              <a:rPr lang="en-US" sz="2000" dirty="0" smtClean="0">
                <a:solidFill>
                  <a:schemeClr val="bg1"/>
                </a:solidFill>
              </a:rPr>
              <a:t>© 2012</a:t>
            </a:r>
            <a:r>
              <a:rPr lang="en-US" sz="2000" baseline="0" dirty="0" smtClean="0">
                <a:solidFill>
                  <a:schemeClr val="bg1"/>
                </a:solidFill>
              </a:rPr>
              <a:t> </a:t>
            </a:r>
            <a:r>
              <a:rPr lang="en-US" sz="2000" dirty="0" smtClean="0">
                <a:solidFill>
                  <a:schemeClr val="bg1"/>
                </a:solidFill>
              </a:rPr>
              <a:t>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        </a:t>
            </a:r>
          </a:p>
          <a:p>
            <a:pPr>
              <a:lnSpc>
                <a:spcPts val="2600"/>
              </a:lnSpc>
            </a:pPr>
            <a:r>
              <a:rPr lang="en-US" sz="1800" baseline="0" dirty="0" smtClean="0">
                <a:solidFill>
                  <a:schemeClr val="bg1"/>
                </a:solidFill>
              </a:rPr>
              <a:t>     Berkeley CA </a:t>
            </a:r>
            <a:r>
              <a:rPr lang="en-US" sz="1600" baseline="0" dirty="0" smtClean="0">
                <a:solidFill>
                  <a:schemeClr val="bg1"/>
                </a:solidFill>
              </a:rPr>
              <a:t>94710</a:t>
            </a:r>
            <a:r>
              <a:rPr lang="en-US" sz="1800" baseline="0" dirty="0" smtClean="0">
                <a:solidFill>
                  <a:schemeClr val="bg1"/>
                </a:solidFill>
              </a:rPr>
              <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grpSp>
        <p:nvGrpSpPr>
          <p:cNvPr id="40" name="Group 39"/>
          <p:cNvGrpSpPr/>
          <p:nvPr/>
        </p:nvGrpSpPr>
        <p:grpSpPr>
          <a:xfrm>
            <a:off x="-7475302" y="20964109"/>
            <a:ext cx="6982115" cy="727083"/>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70833" y="28172249"/>
              <a:ext cx="914400" cy="914398"/>
            </a:xfrm>
            <a:prstGeom prst="rect">
              <a:avLst/>
            </a:prstGeom>
            <a:noFill/>
          </p:spPr>
        </p:pic>
        <p:sp>
          <p:nvSpPr>
            <p:cNvPr id="33" name="TextBox 32"/>
            <p:cNvSpPr txBox="1"/>
            <p:nvPr userDrawn="1"/>
          </p:nvSpPr>
          <p:spPr>
            <a:xfrm>
              <a:off x="45342600" y="28154099"/>
              <a:ext cx="8671186" cy="969494"/>
            </a:xfrm>
            <a:prstGeom prst="rect">
              <a:avLst/>
            </a:prstGeom>
            <a:noFill/>
          </p:spPr>
          <p:txBody>
            <a:bodyPr wrap="square" rtlCol="0">
              <a:spAutoFit/>
            </a:body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41" name="Straight Connector 40"/>
          <p:cNvCxnSpPr/>
          <p:nvPr/>
        </p:nvCxnSpPr>
        <p:spPr>
          <a:xfrm>
            <a:off x="-7801791" y="834390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3146941" y="20562887"/>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3166594" y="301625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Rectangle 33"/>
          <p:cNvSpPr>
            <a:spLocks noChangeArrowheads="1"/>
          </p:cNvSpPr>
          <p:nvPr userDrawn="1"/>
        </p:nvSpPr>
        <p:spPr bwMode="auto">
          <a:xfrm>
            <a:off x="8689711" y="3505200"/>
            <a:ext cx="7543800" cy="17830800"/>
          </a:xfrm>
          <a:prstGeom prst="roundRect">
            <a:avLst>
              <a:gd name="adj" fmla="val 4167"/>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3" name="Rectangle 33"/>
          <p:cNvSpPr>
            <a:spLocks noChangeArrowheads="1"/>
          </p:cNvSpPr>
          <p:nvPr userDrawn="1"/>
        </p:nvSpPr>
        <p:spPr bwMode="auto">
          <a:xfrm>
            <a:off x="16687668" y="3505200"/>
            <a:ext cx="7543800" cy="17830800"/>
          </a:xfrm>
          <a:prstGeom prst="roundRect">
            <a:avLst>
              <a:gd name="adj" fmla="val 4167"/>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4" name="Rectangle 33"/>
          <p:cNvSpPr>
            <a:spLocks noChangeArrowheads="1"/>
          </p:cNvSpPr>
          <p:nvPr userDrawn="1"/>
        </p:nvSpPr>
        <p:spPr bwMode="auto">
          <a:xfrm>
            <a:off x="24685625" y="3505200"/>
            <a:ext cx="7543800" cy="17830800"/>
          </a:xfrm>
          <a:prstGeom prst="roundRect">
            <a:avLst>
              <a:gd name="adj" fmla="val 4167"/>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6" name="Rectangle 25"/>
          <p:cNvSpPr/>
          <p:nvPr userDrawn="1"/>
        </p:nvSpPr>
        <p:spPr>
          <a:xfrm>
            <a:off x="-7777864" y="13227372"/>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3"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228727" y="21488401"/>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55" name="Rectangle 54"/>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 DESIGN</a:t>
            </a:r>
            <a:r>
              <a:rPr lang="en-US" sz="3100" b="1" baseline="0" dirty="0" smtClean="0">
                <a:solidFill>
                  <a:schemeClr val="bg1"/>
                </a:solidFill>
                <a:latin typeface="Trebuchet MS" pitchFamily="34" charset="0"/>
              </a:rPr>
              <a:t> </a:t>
            </a:r>
            <a:r>
              <a:rPr lang="en-US" sz="3100" b="1" dirty="0" smtClean="0">
                <a:solidFill>
                  <a:schemeClr val="bg1"/>
                </a:solidFill>
                <a:latin typeface="Trebuchet MS" pitchFamily="34" charset="0"/>
              </a:rPr>
              <a:t>GUIDE</a:t>
            </a:r>
          </a:p>
          <a:p>
            <a:pPr algn="ctr"/>
            <a:r>
              <a:rPr lang="en-US" sz="2900" b="1" dirty="0" smtClean="0">
                <a:solidFill>
                  <a:srgbClr val="FFFF00"/>
                </a:solidFill>
                <a:latin typeface="Trebuchet MS" pitchFamily="34" charset="0"/>
              </a:rPr>
              <a:t>(--THIS SECTION DOES NOT PRINT--)</a:t>
            </a:r>
          </a:p>
          <a:p>
            <a:pPr algn="ctr"/>
            <a:endParaRPr lang="en-US" sz="23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a:t>
            </a:r>
            <a:r>
              <a:rPr lang="en-US" sz="2300" dirty="0" smtClean="0">
                <a:latin typeface="Trebuchet MS" pitchFamily="34" charset="0"/>
              </a:rPr>
              <a:t>2007 template produces</a:t>
            </a:r>
            <a:r>
              <a:rPr lang="en-US" sz="2300" baseline="0" dirty="0" smtClean="0">
                <a:latin typeface="Trebuchet MS" pitchFamily="34" charset="0"/>
              </a:rPr>
              <a:t> </a:t>
            </a:r>
            <a:r>
              <a:rPr lang="en-US" sz="2300" dirty="0" smtClean="0">
                <a:latin typeface="Trebuchet MS" pitchFamily="34" charset="0"/>
              </a:rPr>
              <a:t>a 48”x72” professional  poster. It</a:t>
            </a:r>
            <a:r>
              <a:rPr lang="en-US" sz="2300" baseline="0" dirty="0" smtClean="0">
                <a:latin typeface="Trebuchet MS" pitchFamily="34" charset="0"/>
              </a:rPr>
              <a:t> </a:t>
            </a:r>
            <a:r>
              <a:rPr lang="en-US" sz="2300" dirty="0" smtClean="0">
                <a:latin typeface="Trebuchet MS" pitchFamily="34" charset="0"/>
              </a:rPr>
              <a:t>will save you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4780"/>
            <a:endParaRPr lang="en-US" sz="2300" dirty="0" smtClean="0">
              <a:latin typeface="Trebuchet MS" pitchFamily="34" charset="0"/>
            </a:endParaRPr>
          </a:p>
          <a:p>
            <a:pPr defTabSz="3134780"/>
            <a:r>
              <a:rPr lang="en-US" sz="2300" dirty="0" smtClean="0">
                <a:latin typeface="Trebuchet MS" pitchFamily="34" charset="0"/>
              </a:rPr>
              <a:t>Use it to create your presentation. Then send</a:t>
            </a:r>
            <a:r>
              <a:rPr lang="en-US" sz="2300" baseline="0" dirty="0" smtClean="0">
                <a:latin typeface="Trebuchet MS" pitchFamily="34" charset="0"/>
              </a:rPr>
              <a:t> it </a:t>
            </a:r>
            <a:r>
              <a:rPr lang="en-US" sz="2300" dirty="0" smtClean="0">
                <a:latin typeface="Trebuchet MS" pitchFamily="34" charset="0"/>
              </a:rPr>
              <a:t>to </a:t>
            </a:r>
            <a:r>
              <a:rPr lang="en-US" sz="2300" b="1" dirty="0" smtClean="0">
                <a:latin typeface="Trebuchet MS" pitchFamily="34" charset="0"/>
              </a:rPr>
              <a:t>PosterPresentations.com</a:t>
            </a:r>
            <a:r>
              <a:rPr lang="en-US" sz="2300" dirty="0" smtClean="0">
                <a:latin typeface="Trebuchet MS" pitchFamily="34" charset="0"/>
              </a:rPr>
              <a:t> for premium quality, same day affordable printing.</a:t>
            </a:r>
            <a:br>
              <a:rPr lang="en-US" sz="2300" dirty="0" smtClean="0">
                <a:latin typeface="Trebuchet MS" pitchFamily="34" charset="0"/>
              </a:rPr>
            </a:br>
            <a:endParaRPr lang="en-US" sz="2300" dirty="0" smtClean="0">
              <a:latin typeface="Trebuchet MS" pitchFamily="34" charset="0"/>
            </a:endParaRPr>
          </a:p>
          <a:p>
            <a:pPr defTabSz="3134780"/>
            <a:r>
              <a:rPr lang="en-US" sz="2300" dirty="0" smtClean="0">
                <a:latin typeface="Trebuchet MS" pitchFamily="34" charset="0"/>
              </a:rPr>
              <a:t>We provide a series of </a:t>
            </a:r>
            <a:r>
              <a:rPr lang="en-US" sz="2300" b="1" dirty="0" smtClean="0">
                <a:latin typeface="Trebuchet MS" pitchFamily="34" charset="0"/>
              </a:rPr>
              <a:t>online tutorials</a:t>
            </a:r>
            <a:r>
              <a:rPr lang="en-US" sz="2300" dirty="0" smtClean="0">
                <a:latin typeface="Trebuchet MS" pitchFamily="34" charset="0"/>
              </a:rPr>
              <a:t> that will guide you through the poster design process and answer your poster production questions. </a:t>
            </a:r>
          </a:p>
          <a:p>
            <a:pPr defTabSz="3134780"/>
            <a:endParaRPr lang="en-US" sz="2300" dirty="0" smtClean="0">
              <a:latin typeface="Trebuchet MS" pitchFamily="34" charset="0"/>
            </a:endParaRPr>
          </a:p>
          <a:p>
            <a:pPr defTabSz="3134780"/>
            <a:r>
              <a:rPr lang="en-US" sz="2300" dirty="0" smtClean="0">
                <a:latin typeface="Trebuchet MS" pitchFamily="34" charset="0"/>
              </a:rPr>
              <a:t>View our online</a:t>
            </a:r>
            <a:r>
              <a:rPr lang="en-US" sz="2300" baseline="0" dirty="0" smtClean="0">
                <a:latin typeface="Trebuchet MS" pitchFamily="34" charset="0"/>
              </a:rPr>
              <a:t> tutorials at:</a:t>
            </a:r>
            <a:r>
              <a:rPr lang="en-US" sz="2300" dirty="0" smtClean="0">
                <a:latin typeface="Trebuchet MS" pitchFamily="34" charset="0"/>
              </a:rPr>
              <a:t/>
            </a:r>
            <a:br>
              <a:rPr lang="en-US" sz="2300" dirty="0" smtClean="0">
                <a:latin typeface="Trebuchet MS" pitchFamily="34" charset="0"/>
              </a:rPr>
            </a:br>
            <a:r>
              <a:rPr lang="en-US" sz="2300" dirty="0" smtClean="0">
                <a:solidFill>
                  <a:srgbClr val="FFFF00"/>
                </a:solidFill>
                <a:latin typeface="Trebuchet MS" pitchFamily="34" charset="0"/>
              </a:rPr>
              <a:t> http://bit.ly/Poster_creation_help </a:t>
            </a:r>
            <a:r>
              <a:rPr lang="en-US" sz="2300" dirty="0" smtClean="0">
                <a:latin typeface="Trebuchet MS" pitchFamily="34" charset="0"/>
              </a:rPr>
              <a:t/>
            </a:r>
            <a:br>
              <a:rPr lang="en-US" sz="2300" dirty="0" smtClean="0">
                <a:latin typeface="Trebuchet MS" pitchFamily="34" charset="0"/>
              </a:rPr>
            </a:br>
            <a:r>
              <a:rPr lang="en-US" sz="2300" dirty="0" smtClean="0">
                <a:latin typeface="Trebuchet MS" pitchFamily="34" charset="0"/>
              </a:rPr>
              <a:t>(copy</a:t>
            </a:r>
            <a:r>
              <a:rPr lang="en-US" sz="2300" baseline="0" dirty="0" smtClean="0">
                <a:latin typeface="Trebuchet MS" pitchFamily="34" charset="0"/>
              </a:rPr>
              <a:t> and paste the link into your web browser).</a:t>
            </a:r>
          </a:p>
          <a:p>
            <a:pPr defTabSz="3134780"/>
            <a:endParaRPr lang="en-US" sz="2300" dirty="0" smtClean="0">
              <a:latin typeface="Trebuchet MS" pitchFamily="34" charset="0"/>
            </a:endParaRPr>
          </a:p>
          <a:p>
            <a:pPr defTabSz="3134780"/>
            <a:r>
              <a:rPr lang="en-US" sz="2300" dirty="0" smtClean="0">
                <a:latin typeface="Trebuchet MS" pitchFamily="34" charset="0"/>
              </a:rPr>
              <a:t>For assistance and to order your printed poster</a:t>
            </a:r>
            <a:r>
              <a:rPr lang="en-US" sz="2300" dirty="0" smtClean="0">
                <a:solidFill>
                  <a:schemeClr val="bg1"/>
                </a:solidFill>
                <a:latin typeface="Trebuchet MS" pitchFamily="34" charset="0"/>
              </a:rPr>
              <a:t> call </a:t>
            </a:r>
            <a:r>
              <a:rPr lang="en-US" sz="2300" b="1" dirty="0" smtClean="0">
                <a:solidFill>
                  <a:srgbClr val="FFFF00"/>
                </a:solidFill>
                <a:latin typeface="Trebuchet MS" pitchFamily="34" charset="0"/>
              </a:rPr>
              <a:t>PosterPresentations.com</a:t>
            </a:r>
            <a:r>
              <a:rPr lang="en-US" sz="2300" dirty="0" smtClean="0">
                <a:solidFill>
                  <a:srgbClr val="FFFF00"/>
                </a:solidFill>
                <a:latin typeface="Trebuchet MS" pitchFamily="34" charset="0"/>
              </a:rPr>
              <a:t> </a:t>
            </a:r>
            <a:r>
              <a:rPr lang="en-US" sz="2300" dirty="0" smtClean="0">
                <a:latin typeface="Trebuchet MS" pitchFamily="34" charset="0"/>
              </a:rPr>
              <a:t>at </a:t>
            </a:r>
            <a:r>
              <a:rPr lang="en-US" sz="2900" b="1" dirty="0" smtClean="0">
                <a:solidFill>
                  <a:srgbClr val="FFFF00"/>
                </a:solidFill>
                <a:latin typeface="Trebuchet MS" pitchFamily="34" charset="0"/>
              </a:rPr>
              <a:t>1.866.649.3004</a:t>
            </a:r>
          </a:p>
          <a:p>
            <a:pPr defTabSz="3134780"/>
            <a:endParaRPr lang="en-US" sz="2900" b="1" dirty="0" smtClean="0">
              <a:solidFill>
                <a:srgbClr val="FFFF00"/>
              </a:solidFill>
              <a:latin typeface="Trebuchet MS" pitchFamily="34" charset="0"/>
            </a:endParaRPr>
          </a:p>
          <a:p>
            <a:pPr defTabSz="3134780"/>
            <a:endParaRPr lang="en-US" sz="2900" b="1" dirty="0" smtClean="0">
              <a:solidFill>
                <a:srgbClr val="FFFF00"/>
              </a:solidFill>
              <a:latin typeface="Trebuchet MS" pitchFamily="34" charset="0"/>
            </a:endParaRPr>
          </a:p>
          <a:p>
            <a:pPr algn="ctr"/>
            <a:r>
              <a:rPr lang="en-US" sz="3100" b="1" dirty="0" smtClean="0">
                <a:solidFill>
                  <a:schemeClr val="bg1"/>
                </a:solidFill>
                <a:latin typeface="Trebuchet MS" pitchFamily="34" charset="0"/>
              </a:rPr>
              <a:t>Object Placeholders</a:t>
            </a:r>
          </a:p>
          <a:p>
            <a:pPr algn="ctr"/>
            <a:endParaRPr lang="en-US" sz="3100" b="1" dirty="0" smtClean="0">
              <a:solidFill>
                <a:schemeClr val="bg1"/>
              </a:solidFill>
              <a:latin typeface="Trebuchet MS" pitchFamily="34" charset="0"/>
            </a:endParaRPr>
          </a:p>
          <a:p>
            <a:pPr defTabSz="3134780"/>
            <a:r>
              <a:rPr lang="en-US" sz="2300" dirty="0" smtClean="0">
                <a:latin typeface="Trebuchet MS" pitchFamily="34" charset="0"/>
              </a:rPr>
              <a:t>Use the placeholders provided below to add new elements to your poster:</a:t>
            </a:r>
            <a:r>
              <a:rPr lang="en-US" sz="2300" baseline="0" dirty="0" smtClean="0">
                <a:latin typeface="Trebuchet MS" pitchFamily="34" charset="0"/>
              </a:rPr>
              <a:t> </a:t>
            </a:r>
            <a:r>
              <a:rPr lang="en-US" sz="2300" dirty="0" smtClean="0">
                <a:latin typeface="Trebuchet MS" pitchFamily="34" charset="0"/>
              </a:rPr>
              <a:t>Drag a placeholder onto the</a:t>
            </a:r>
            <a:r>
              <a:rPr lang="en-US" sz="2300" baseline="0" dirty="0" smtClean="0">
                <a:latin typeface="Trebuchet MS" pitchFamily="34" charset="0"/>
              </a:rPr>
              <a:t> poster area,</a:t>
            </a:r>
            <a:r>
              <a:rPr lang="en-US" sz="2300" dirty="0" smtClean="0">
                <a:latin typeface="Trebuchet MS" pitchFamily="34" charset="0"/>
              </a:rPr>
              <a:t> size it, and click it to edit.</a:t>
            </a:r>
          </a:p>
          <a:p>
            <a:pPr defTabSz="3134780"/>
            <a:endParaRPr lang="en-US" sz="2300" dirty="0" smtClean="0">
              <a:latin typeface="Trebuchet MS" pitchFamily="34" charset="0"/>
            </a:endParaRPr>
          </a:p>
          <a:p>
            <a:pPr defTabSz="3134780"/>
            <a:r>
              <a:rPr lang="en-US" sz="2300" b="1" dirty="0" smtClean="0">
                <a:solidFill>
                  <a:srgbClr val="FFFF00"/>
                </a:solidFill>
                <a:latin typeface="Trebuchet MS" pitchFamily="34" charset="0"/>
              </a:rPr>
              <a:t>Section Header placeholder</a:t>
            </a:r>
          </a:p>
          <a:p>
            <a:pPr defTabSz="3134780"/>
            <a:r>
              <a:rPr lang="en-US" sz="2300" dirty="0" smtClean="0">
                <a:latin typeface="Trebuchet MS" pitchFamily="34" charset="0"/>
              </a:rPr>
              <a:t>Move</a:t>
            </a:r>
            <a:r>
              <a:rPr lang="en-US" sz="2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defTabSz="3134780"/>
            <a:endParaRPr lang="en-US" sz="2300" b="1" dirty="0" smtClean="0">
              <a:solidFill>
                <a:srgbClr val="FFFF00"/>
              </a:solidFill>
              <a:latin typeface="Trebuchet MS" pitchFamily="34" charset="0"/>
            </a:endParaRPr>
          </a:p>
          <a:p>
            <a:pPr defTabSz="3134780"/>
            <a:r>
              <a:rPr lang="en-US" sz="2300" b="1" dirty="0" smtClean="0">
                <a:solidFill>
                  <a:srgbClr val="FFFF00"/>
                </a:solidFill>
                <a:latin typeface="Trebuchet MS" pitchFamily="34" charset="0"/>
              </a:rPr>
              <a:t>Text placeholder</a:t>
            </a:r>
          </a:p>
          <a:p>
            <a:pPr defTabSz="3134780"/>
            <a:r>
              <a:rPr lang="en-US" sz="2300" baseline="0" dirty="0" smtClean="0">
                <a:latin typeface="Trebuchet MS" pitchFamily="34" charset="0"/>
              </a:rPr>
              <a:t>Move this preformatted text placeholder to the poster to add a new body of text.</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Picture placeholder</a:t>
            </a:r>
          </a:p>
          <a:p>
            <a:pPr defTabSz="3134780"/>
            <a:r>
              <a:rPr lang="en-US" sz="2300" baseline="0" dirty="0" smtClean="0">
                <a:latin typeface="Trebuchet MS" pitchFamily="34" charset="0"/>
              </a:rPr>
              <a:t>Move this graphic placeholder onto your poster, size it first, and then click it to add a picture to the poster.</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56" name="Rectangle 55"/>
          <p:cNvSpPr/>
          <p:nvPr/>
        </p:nvSpPr>
        <p:spPr>
          <a:xfrm>
            <a:off x="-7777865" y="15334078"/>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grpSp>
        <p:nvGrpSpPr>
          <p:cNvPr id="60" name="Group 59"/>
          <p:cNvGrpSpPr/>
          <p:nvPr/>
        </p:nvGrpSpPr>
        <p:grpSpPr>
          <a:xfrm>
            <a:off x="-7475302" y="20964109"/>
            <a:ext cx="6982115" cy="727083"/>
            <a:chOff x="44242388" y="28054064"/>
            <a:chExt cx="9771398" cy="1090621"/>
          </a:xfrm>
        </p:grpSpPr>
        <p:sp>
          <p:nvSpPr>
            <p:cNvPr id="61" name="Rounded Rectangle 60"/>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3"/>
            </p:cNvPr>
            <p:cNvPicPr>
              <a:picLocks noChangeAspect="1" noChangeArrowheads="1"/>
            </p:cNvPicPr>
            <p:nvPr userDrawn="1"/>
          </p:nvPicPr>
          <p:blipFill>
            <a:blip r:embed="rId4"/>
            <a:srcRect/>
            <a:stretch>
              <a:fillRect/>
            </a:stretch>
          </p:blipFill>
          <p:spPr bwMode="auto">
            <a:xfrm>
              <a:off x="44370833" y="28172249"/>
              <a:ext cx="914400" cy="914398"/>
            </a:xfrm>
            <a:prstGeom prst="rect">
              <a:avLst/>
            </a:prstGeom>
            <a:noFill/>
          </p:spPr>
        </p:pic>
        <p:sp>
          <p:nvSpPr>
            <p:cNvPr id="63" name="TextBox 62"/>
            <p:cNvSpPr txBox="1"/>
            <p:nvPr userDrawn="1"/>
          </p:nvSpPr>
          <p:spPr>
            <a:xfrm>
              <a:off x="45342600" y="28154090"/>
              <a:ext cx="8671186" cy="969493"/>
            </a:xfrm>
            <a:prstGeom prst="rect">
              <a:avLst/>
            </a:prstGeom>
            <a:noFill/>
          </p:spPr>
          <p:txBody>
            <a:bodyPr wrap="square" rtlCol="0">
              <a:spAutoFit/>
            </a:body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64" name="Straight Connector 63"/>
          <p:cNvCxnSpPr/>
          <p:nvPr/>
        </p:nvCxnSpPr>
        <p:spPr>
          <a:xfrm>
            <a:off x="-7801791" y="834390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a:t>
            </a:r>
            <a:r>
              <a:rPr lang="en-US" sz="3100" b="1" baseline="0" dirty="0" smtClean="0">
                <a:solidFill>
                  <a:schemeClr val="bg1"/>
                </a:solidFill>
                <a:latin typeface="Trebuchet MS" pitchFamily="34" charset="0"/>
              </a:rPr>
              <a:t> TIPS</a:t>
            </a:r>
            <a:endParaRPr lang="en-US" sz="3100" b="1" dirty="0" smtClean="0">
              <a:solidFill>
                <a:schemeClr val="bg1"/>
              </a:solidFill>
              <a:latin typeface="Trebuchet MS" pitchFamily="34" charset="0"/>
            </a:endParaRPr>
          </a:p>
          <a:p>
            <a:pPr algn="ctr"/>
            <a:r>
              <a:rPr lang="en-US" sz="2900" b="1" dirty="0" smtClean="0">
                <a:solidFill>
                  <a:srgbClr val="FFFF00"/>
                </a:solidFill>
                <a:latin typeface="Trebuchet MS" pitchFamily="34" charset="0"/>
              </a:rPr>
              <a:t>(--THIS SECTION DOES NOT PRINT--)</a:t>
            </a:r>
            <a:endParaRPr lang="en-US" sz="8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template requires basic PowerPoint (version 2007 or newer) skills. Below is a list of commonly asked questions specific to this template. </a:t>
            </a:r>
            <a:br>
              <a:rPr lang="en-US" sz="2300" baseline="0" dirty="0" smtClean="0">
                <a:latin typeface="Trebuchet MS" pitchFamily="34" charset="0"/>
              </a:rPr>
            </a:br>
            <a:r>
              <a:rPr lang="en-US" sz="2300" baseline="0" dirty="0" smtClean="0">
                <a:latin typeface="Trebuchet MS" pitchFamily="34" charset="0"/>
              </a:rPr>
              <a:t>If you are using an older version of PowerPoint some template features may not work properly.</a:t>
            </a:r>
            <a:endParaRPr lang="en-US" sz="2900" b="1" dirty="0" smtClean="0">
              <a:solidFill>
                <a:srgbClr val="FFFF00"/>
              </a:solidFill>
              <a:latin typeface="Trebuchet MS" pitchFamily="34" charset="0"/>
            </a:endParaRPr>
          </a:p>
          <a:p>
            <a:pPr algn="ctr"/>
            <a:endParaRPr lang="en-US" sz="1000" b="1" dirty="0" smtClean="0">
              <a:solidFill>
                <a:schemeClr val="bg1"/>
              </a:solidFill>
              <a:latin typeface="Trebuchet MS" pitchFamily="34" charset="0"/>
            </a:endParaRPr>
          </a:p>
          <a:p>
            <a:pPr algn="ctr"/>
            <a:r>
              <a:rPr lang="en-US" sz="3100" b="1" dirty="0" smtClean="0">
                <a:solidFill>
                  <a:schemeClr val="bg1"/>
                </a:solidFill>
                <a:latin typeface="Trebuchet MS" pitchFamily="34" charset="0"/>
              </a:rPr>
              <a:t>Using the template</a:t>
            </a:r>
            <a:endParaRPr lang="en-US" sz="3100" b="1" baseline="0" dirty="0" smtClean="0">
              <a:solidFill>
                <a:schemeClr val="bg1"/>
              </a:solidFill>
              <a:latin typeface="Trebuchet MS" pitchFamily="34" charset="0"/>
            </a:endParaRPr>
          </a:p>
          <a:p>
            <a:pPr algn="ctr"/>
            <a:endParaRPr lang="en-US" sz="20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2300" b="1" dirty="0" smtClean="0">
                <a:solidFill>
                  <a:srgbClr val="FFFF00"/>
                </a:solidFill>
                <a:latin typeface="Trebuchet MS" pitchFamily="34" charset="0"/>
              </a:rPr>
              <a:t>Verifying the quality of your graphics</a:t>
            </a:r>
          </a:p>
          <a:p>
            <a:pPr defTabSz="3134780"/>
            <a:r>
              <a:rPr lang="en-US" sz="2300" dirty="0" smtClean="0">
                <a:latin typeface="Trebuchet MS" pitchFamily="34" charset="0"/>
              </a:rPr>
              <a:t>Go to the </a:t>
            </a:r>
            <a:r>
              <a:rPr lang="en-US" sz="23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2300" baseline="0" dirty="0" smtClean="0">
                <a:latin typeface="Trebuchet MS" pitchFamily="34" charset="0"/>
              </a:rPr>
            </a:br>
            <a:endParaRPr lang="en-US" sz="2300" baseline="0" dirty="0" smtClean="0">
              <a:latin typeface="Trebuchet MS" pitchFamily="34" charset="0"/>
            </a:endParaRPr>
          </a:p>
          <a:p>
            <a:pPr defTabSz="3134780"/>
            <a:r>
              <a:rPr lang="en-US" sz="2300" b="1" dirty="0" smtClean="0">
                <a:solidFill>
                  <a:srgbClr val="FFFF00"/>
                </a:solidFill>
                <a:latin typeface="Trebuchet MS" pitchFamily="34" charset="0"/>
              </a:rPr>
              <a:t>Using the placeholders</a:t>
            </a:r>
          </a:p>
          <a:p>
            <a:pPr defTabSz="3134780"/>
            <a:r>
              <a:rPr lang="en-US" sz="2300" baseline="0" dirty="0" smtClean="0">
                <a:latin typeface="Trebuchet MS" pitchFamily="34" charset="0"/>
              </a:rPr>
              <a:t>To add text to this template click inside a placeholder and type in or paste your text. To move a placeholder, click on it </a:t>
            </a:r>
            <a:r>
              <a:rPr lang="en-US" sz="2300" u="sng" baseline="0" dirty="0" smtClean="0">
                <a:latin typeface="Trebuchet MS" pitchFamily="34" charset="0"/>
              </a:rPr>
              <a:t>once</a:t>
            </a:r>
            <a:r>
              <a:rPr lang="en-US" sz="2300" baseline="0" dirty="0" smtClean="0">
                <a:latin typeface="Trebuchet MS" pitchFamily="34" charset="0"/>
              </a:rPr>
              <a:t> (to select it), place your cursor on its frame and your cursor will change to this symbol:         Then, click </a:t>
            </a:r>
            <a:r>
              <a:rPr lang="en-US" sz="2300" u="sng" baseline="0" dirty="0" smtClean="0">
                <a:latin typeface="Trebuchet MS" pitchFamily="34" charset="0"/>
              </a:rPr>
              <a:t>once</a:t>
            </a:r>
            <a:r>
              <a:rPr lang="en-US" sz="23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Modifying the layout</a:t>
            </a:r>
          </a:p>
          <a:p>
            <a:pPr defTabSz="3134780"/>
            <a:r>
              <a:rPr lang="en-US" sz="2300" dirty="0" smtClean="0">
                <a:latin typeface="Trebuchet MS" pitchFamily="34" charset="0"/>
              </a:rPr>
              <a:t>This template has four</a:t>
            </a:r>
            <a:endParaRPr lang="en-US" sz="2300" baseline="0" dirty="0" smtClean="0">
              <a:latin typeface="Trebuchet MS" pitchFamily="34" charset="0"/>
            </a:endParaRPr>
          </a:p>
          <a:p>
            <a:pPr defTabSz="3134780"/>
            <a:r>
              <a:rPr lang="en-US" sz="2300" baseline="0" dirty="0" smtClean="0">
                <a:latin typeface="Trebuchet MS" pitchFamily="34" charset="0"/>
              </a:rPr>
              <a:t>different column layouts. </a:t>
            </a:r>
          </a:p>
          <a:p>
            <a:pPr defTabSz="3134780"/>
            <a:r>
              <a:rPr lang="en-US" sz="2300" u="sng" baseline="0" dirty="0" smtClean="0">
                <a:latin typeface="Trebuchet MS" pitchFamily="34" charset="0"/>
              </a:rPr>
              <a:t>Right-click</a:t>
            </a:r>
            <a:r>
              <a:rPr lang="en-US" sz="2300" baseline="0" dirty="0" smtClean="0">
                <a:latin typeface="Trebuchet MS" pitchFamily="34" charset="0"/>
              </a:rPr>
              <a:t> your mouse</a:t>
            </a:r>
          </a:p>
          <a:p>
            <a:pPr defTabSz="3134780"/>
            <a:r>
              <a:rPr lang="en-US" sz="2300" baseline="0" dirty="0" smtClean="0">
                <a:latin typeface="Trebuchet MS" pitchFamily="34" charset="0"/>
              </a:rPr>
              <a:t>on the background and </a:t>
            </a:r>
          </a:p>
          <a:p>
            <a:pPr defTabSz="3134780"/>
            <a:r>
              <a:rPr lang="en-US" sz="2300" baseline="0" dirty="0" smtClean="0">
                <a:latin typeface="Trebuchet MS" pitchFamily="34" charset="0"/>
              </a:rPr>
              <a:t>click on “Layout” to see </a:t>
            </a:r>
          </a:p>
          <a:p>
            <a:pPr defTabSz="3134780"/>
            <a:r>
              <a:rPr lang="en-US" sz="23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2300" baseline="0" dirty="0" smtClean="0">
              <a:latin typeface="Trebuchet MS" pitchFamily="34" charset="0"/>
            </a:endParaRPr>
          </a:p>
          <a:p>
            <a:pPr defTabSz="3134780"/>
            <a:r>
              <a:rPr lang="en-US" sz="2300" b="1" baseline="0" dirty="0" smtClean="0">
                <a:solidFill>
                  <a:srgbClr val="FFFF00"/>
                </a:solidFill>
                <a:latin typeface="Trebuchet MS" pitchFamily="34" charset="0"/>
              </a:rPr>
              <a:t>Importing text and graphics from external sources</a:t>
            </a:r>
          </a:p>
          <a:p>
            <a:pPr defTabSz="3134780"/>
            <a:r>
              <a:rPr lang="en-US" sz="2300" b="1" u="sng" baseline="0" dirty="0" smtClean="0">
                <a:latin typeface="Trebuchet MS" pitchFamily="34" charset="0"/>
              </a:rPr>
              <a:t>TEXT: </a:t>
            </a:r>
            <a:r>
              <a:rPr lang="en-US" sz="23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2300" b="1" u="sng" baseline="0" dirty="0" smtClean="0">
                <a:latin typeface="Trebuchet MS" pitchFamily="34" charset="0"/>
              </a:rPr>
              <a:t>PHOTOS: </a:t>
            </a:r>
            <a:r>
              <a:rPr lang="en-US" sz="2300" baseline="0" dirty="0" smtClean="0">
                <a:latin typeface="Trebuchet MS" pitchFamily="34" charset="0"/>
              </a:rPr>
              <a:t>Drag in a picture placeholder, size it </a:t>
            </a:r>
            <a:r>
              <a:rPr lang="en-US" sz="2300" u="sng" baseline="0" dirty="0" smtClean="0">
                <a:latin typeface="Trebuchet MS" pitchFamily="34" charset="0"/>
              </a:rPr>
              <a:t>first</a:t>
            </a:r>
            <a:r>
              <a:rPr lang="en-US" sz="2300" baseline="0" dirty="0" smtClean="0">
                <a:latin typeface="Trebuchet MS" pitchFamily="34" charset="0"/>
              </a:rPr>
              <a:t>, click in it and insert a photo from the menu.</a:t>
            </a:r>
          </a:p>
          <a:p>
            <a:pPr defTabSz="3134780"/>
            <a:r>
              <a:rPr lang="en-US" sz="2300" b="1" u="sng" baseline="0" dirty="0" smtClean="0">
                <a:latin typeface="Trebuchet MS" pitchFamily="34" charset="0"/>
              </a:rPr>
              <a:t>TABLES: </a:t>
            </a:r>
            <a:r>
              <a:rPr lang="en-US" sz="2300" baseline="0" dirty="0" smtClean="0">
                <a:latin typeface="Trebuchet MS" pitchFamily="34" charset="0"/>
              </a:rPr>
              <a:t>You can copy and paste a table from an external document onto this poster template. To adjust  the way the text fits within the cells of a table that has been pasted, </a:t>
            </a:r>
            <a:r>
              <a:rPr lang="en-US" sz="2300" u="sng" baseline="0" dirty="0" smtClean="0">
                <a:latin typeface="Trebuchet MS" pitchFamily="34" charset="0"/>
              </a:rPr>
              <a:t>right-click</a:t>
            </a:r>
            <a:r>
              <a:rPr lang="en-US" sz="2300" baseline="0" dirty="0" smtClean="0">
                <a:latin typeface="Trebuchet MS" pitchFamily="34" charset="0"/>
              </a:rPr>
              <a:t> on the table, click FORMAT SHAPE  then click on TEXT BOX and change the INTERNAL MARGIN values to 0.25</a:t>
            </a:r>
          </a:p>
          <a:p>
            <a:pPr defTabSz="3134780"/>
            <a:endParaRPr lang="en-US" sz="2300" baseline="0" dirty="0" smtClean="0">
              <a:latin typeface="Trebuchet MS" pitchFamily="34" charset="0"/>
            </a:endParaRPr>
          </a:p>
          <a:p>
            <a:pPr defTabSz="3134780"/>
            <a:r>
              <a:rPr lang="en-US" sz="2400" b="1" baseline="0" dirty="0" smtClean="0">
                <a:solidFill>
                  <a:srgbClr val="FFFF00"/>
                </a:solidFill>
                <a:latin typeface="Trebuchet MS" pitchFamily="34" charset="0"/>
              </a:rPr>
              <a:t>Modifying the color scheme</a:t>
            </a:r>
          </a:p>
          <a:p>
            <a:pPr defTabSz="3134780"/>
            <a:r>
              <a:rPr lang="en-US" sz="24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pic>
        <p:nvPicPr>
          <p:cNvPr id="72" name="Picture 2"/>
          <p:cNvPicPr>
            <a:picLocks noChangeAspect="1" noChangeArrowheads="1"/>
          </p:cNvPicPr>
          <p:nvPr/>
        </p:nvPicPr>
        <p:blipFill>
          <a:blip r:embed="rId5" cstate="print"/>
          <a:srcRect/>
          <a:stretch>
            <a:fillRect/>
          </a:stretch>
        </p:blipFill>
        <p:spPr bwMode="auto">
          <a:xfrm>
            <a:off x="37223084" y="10358286"/>
            <a:ext cx="2974836" cy="1705574"/>
          </a:xfrm>
          <a:prstGeom prst="rect">
            <a:avLst/>
          </a:prstGeom>
          <a:noFill/>
          <a:ln w="9525">
            <a:noFill/>
            <a:miter lim="800000"/>
            <a:headEnd/>
            <a:tailEnd/>
          </a:ln>
          <a:effectLst/>
        </p:spPr>
      </p:pic>
      <p:pic>
        <p:nvPicPr>
          <p:cNvPr id="73" name="Picture 2"/>
          <p:cNvPicPr>
            <a:picLocks noChangeAspect="1" noChangeArrowheads="1"/>
          </p:cNvPicPr>
          <p:nvPr/>
        </p:nvPicPr>
        <p:blipFill>
          <a:blip r:embed="rId6" cstate="print"/>
          <a:srcRect/>
          <a:stretch>
            <a:fillRect/>
          </a:stretch>
        </p:blipFill>
        <p:spPr bwMode="auto">
          <a:xfrm>
            <a:off x="39840558" y="8413752"/>
            <a:ext cx="442913" cy="292100"/>
          </a:xfrm>
          <a:prstGeom prst="rect">
            <a:avLst/>
          </a:prstGeom>
          <a:noFill/>
          <a:ln w="9525">
            <a:solidFill>
              <a:schemeClr val="tx1"/>
            </a:solidFill>
            <a:miter lim="800000"/>
            <a:headEnd/>
            <a:tailEnd/>
          </a:ln>
          <a:effectLst/>
        </p:spPr>
      </p:pic>
      <p:sp>
        <p:nvSpPr>
          <p:cNvPr id="74" name="TextBox 73"/>
          <p:cNvSpPr txBox="1"/>
          <p:nvPr/>
        </p:nvSpPr>
        <p:spPr>
          <a:xfrm>
            <a:off x="33251505" y="20562665"/>
            <a:ext cx="6870215" cy="1399638"/>
          </a:xfrm>
          <a:prstGeom prst="rect">
            <a:avLst/>
          </a:prstGeom>
          <a:noFill/>
        </p:spPr>
        <p:txBody>
          <a:bodyPr wrap="square" lIns="65304" tIns="32651" rIns="65304" bIns="32651" rtlCol="0">
            <a:spAutoFit/>
          </a:bodyPr>
          <a:lstStyle/>
          <a:p>
            <a:pPr>
              <a:lnSpc>
                <a:spcPts val="2600"/>
              </a:lnSpc>
            </a:pPr>
            <a:r>
              <a:rPr lang="en-US" sz="2000" dirty="0" smtClean="0">
                <a:solidFill>
                  <a:schemeClr val="bg1"/>
                </a:solidFill>
              </a:rPr>
              <a:t>© 2012</a:t>
            </a:r>
            <a:r>
              <a:rPr lang="en-US" sz="2000" baseline="0" dirty="0" smtClean="0">
                <a:solidFill>
                  <a:schemeClr val="bg1"/>
                </a:solidFill>
              </a:rPr>
              <a:t> </a:t>
            </a:r>
            <a:r>
              <a:rPr lang="en-US" sz="2000" dirty="0" smtClean="0">
                <a:solidFill>
                  <a:schemeClr val="bg1"/>
                </a:solidFill>
              </a:rPr>
              <a:t>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        </a:t>
            </a:r>
          </a:p>
          <a:p>
            <a:pPr>
              <a:lnSpc>
                <a:spcPts val="2600"/>
              </a:lnSpc>
            </a:pPr>
            <a:r>
              <a:rPr lang="en-US" sz="1800" baseline="0" dirty="0" smtClean="0">
                <a:solidFill>
                  <a:schemeClr val="bg1"/>
                </a:solidFill>
              </a:rPr>
              <a:t>     Berkeley CA </a:t>
            </a:r>
            <a:r>
              <a:rPr lang="en-US" sz="1600" baseline="0" dirty="0" smtClean="0">
                <a:solidFill>
                  <a:schemeClr val="bg1"/>
                </a:solidFill>
              </a:rPr>
              <a:t>94710</a:t>
            </a:r>
            <a:r>
              <a:rPr lang="en-US" sz="1800" baseline="0" dirty="0" smtClean="0">
                <a:solidFill>
                  <a:schemeClr val="bg1"/>
                </a:solidFill>
              </a:rPr>
              <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cxnSp>
        <p:nvCxnSpPr>
          <p:cNvPr id="75" name="Straight Connector 74"/>
          <p:cNvCxnSpPr/>
          <p:nvPr/>
        </p:nvCxnSpPr>
        <p:spPr>
          <a:xfrm>
            <a:off x="33146941" y="20562887"/>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166594" y="301625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2040397"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2" name="Rectangle 33"/>
          <p:cNvSpPr>
            <a:spLocks noChangeArrowheads="1"/>
          </p:cNvSpPr>
          <p:nvPr userDrawn="1"/>
        </p:nvSpPr>
        <p:spPr bwMode="auto">
          <a:xfrm>
            <a:off x="11363100"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3" name="Rectangle 22"/>
          <p:cNvSpPr/>
          <p:nvPr userDrawn="1"/>
        </p:nvSpPr>
        <p:spPr>
          <a:xfrm>
            <a:off x="-7777864" y="13146690"/>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0"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333503" y="21528803"/>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8" name="Rectangle 27"/>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 DESIGN</a:t>
            </a:r>
            <a:r>
              <a:rPr lang="en-US" sz="3100" b="1" baseline="0" dirty="0" smtClean="0">
                <a:solidFill>
                  <a:schemeClr val="bg1"/>
                </a:solidFill>
                <a:latin typeface="Trebuchet MS" pitchFamily="34" charset="0"/>
              </a:rPr>
              <a:t> </a:t>
            </a:r>
            <a:r>
              <a:rPr lang="en-US" sz="3100" b="1" dirty="0" smtClean="0">
                <a:solidFill>
                  <a:schemeClr val="bg1"/>
                </a:solidFill>
                <a:latin typeface="Trebuchet MS" pitchFamily="34" charset="0"/>
              </a:rPr>
              <a:t>GUIDE</a:t>
            </a:r>
          </a:p>
          <a:p>
            <a:pPr algn="ctr"/>
            <a:r>
              <a:rPr lang="en-US" sz="2900" b="1" dirty="0" smtClean="0">
                <a:solidFill>
                  <a:srgbClr val="FFFF00"/>
                </a:solidFill>
                <a:latin typeface="Trebuchet MS" pitchFamily="34" charset="0"/>
              </a:rPr>
              <a:t>(--THIS SECTION DOES NOT PRINT--)</a:t>
            </a:r>
          </a:p>
          <a:p>
            <a:pPr algn="ctr"/>
            <a:endParaRPr lang="en-US" sz="23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a:t>
            </a:r>
            <a:r>
              <a:rPr lang="en-US" sz="2300" dirty="0" smtClean="0">
                <a:latin typeface="Trebuchet MS" pitchFamily="34" charset="0"/>
              </a:rPr>
              <a:t>2007 template produces</a:t>
            </a:r>
            <a:r>
              <a:rPr lang="en-US" sz="2300" baseline="0" dirty="0" smtClean="0">
                <a:latin typeface="Trebuchet MS" pitchFamily="34" charset="0"/>
              </a:rPr>
              <a:t> </a:t>
            </a:r>
            <a:r>
              <a:rPr lang="en-US" sz="2300" dirty="0" smtClean="0">
                <a:latin typeface="Trebuchet MS" pitchFamily="34" charset="0"/>
              </a:rPr>
              <a:t>a 48”x72” professional  poster. It</a:t>
            </a:r>
            <a:r>
              <a:rPr lang="en-US" sz="2300" baseline="0" dirty="0" smtClean="0">
                <a:latin typeface="Trebuchet MS" pitchFamily="34" charset="0"/>
              </a:rPr>
              <a:t> </a:t>
            </a:r>
            <a:r>
              <a:rPr lang="en-US" sz="2300" dirty="0" smtClean="0">
                <a:latin typeface="Trebuchet MS" pitchFamily="34" charset="0"/>
              </a:rPr>
              <a:t>will save you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4780"/>
            <a:endParaRPr lang="en-US" sz="2300" dirty="0" smtClean="0">
              <a:latin typeface="Trebuchet MS" pitchFamily="34" charset="0"/>
            </a:endParaRPr>
          </a:p>
          <a:p>
            <a:pPr defTabSz="3134780"/>
            <a:r>
              <a:rPr lang="en-US" sz="2300" dirty="0" smtClean="0">
                <a:latin typeface="Trebuchet MS" pitchFamily="34" charset="0"/>
              </a:rPr>
              <a:t>Use it to create your presentation. Then send</a:t>
            </a:r>
            <a:r>
              <a:rPr lang="en-US" sz="2300" baseline="0" dirty="0" smtClean="0">
                <a:latin typeface="Trebuchet MS" pitchFamily="34" charset="0"/>
              </a:rPr>
              <a:t> it </a:t>
            </a:r>
            <a:r>
              <a:rPr lang="en-US" sz="2300" dirty="0" smtClean="0">
                <a:latin typeface="Trebuchet MS" pitchFamily="34" charset="0"/>
              </a:rPr>
              <a:t>to </a:t>
            </a:r>
            <a:r>
              <a:rPr lang="en-US" sz="2300" b="1" dirty="0" smtClean="0">
                <a:latin typeface="Trebuchet MS" pitchFamily="34" charset="0"/>
              </a:rPr>
              <a:t>PosterPresentations.com</a:t>
            </a:r>
            <a:r>
              <a:rPr lang="en-US" sz="2300" dirty="0" smtClean="0">
                <a:latin typeface="Trebuchet MS" pitchFamily="34" charset="0"/>
              </a:rPr>
              <a:t> for premium quality, same day affordable printing.</a:t>
            </a:r>
            <a:br>
              <a:rPr lang="en-US" sz="2300" dirty="0" smtClean="0">
                <a:latin typeface="Trebuchet MS" pitchFamily="34" charset="0"/>
              </a:rPr>
            </a:br>
            <a:endParaRPr lang="en-US" sz="2300" dirty="0" smtClean="0">
              <a:latin typeface="Trebuchet MS" pitchFamily="34" charset="0"/>
            </a:endParaRPr>
          </a:p>
          <a:p>
            <a:pPr defTabSz="3134780"/>
            <a:r>
              <a:rPr lang="en-US" sz="2300" dirty="0" smtClean="0">
                <a:latin typeface="Trebuchet MS" pitchFamily="34" charset="0"/>
              </a:rPr>
              <a:t>We provide a series of </a:t>
            </a:r>
            <a:r>
              <a:rPr lang="en-US" sz="2300" b="1" dirty="0" smtClean="0">
                <a:latin typeface="Trebuchet MS" pitchFamily="34" charset="0"/>
              </a:rPr>
              <a:t>online tutorials</a:t>
            </a:r>
            <a:r>
              <a:rPr lang="en-US" sz="2300" dirty="0" smtClean="0">
                <a:latin typeface="Trebuchet MS" pitchFamily="34" charset="0"/>
              </a:rPr>
              <a:t> that will guide you through the poster design process and answer your poster production questions. </a:t>
            </a:r>
          </a:p>
          <a:p>
            <a:pPr defTabSz="3134780"/>
            <a:endParaRPr lang="en-US" sz="2300" dirty="0" smtClean="0">
              <a:latin typeface="Trebuchet MS" pitchFamily="34" charset="0"/>
            </a:endParaRPr>
          </a:p>
          <a:p>
            <a:pPr defTabSz="3134780"/>
            <a:r>
              <a:rPr lang="en-US" sz="2300" dirty="0" smtClean="0">
                <a:latin typeface="Trebuchet MS" pitchFamily="34" charset="0"/>
              </a:rPr>
              <a:t>View our online</a:t>
            </a:r>
            <a:r>
              <a:rPr lang="en-US" sz="2300" baseline="0" dirty="0" smtClean="0">
                <a:latin typeface="Trebuchet MS" pitchFamily="34" charset="0"/>
              </a:rPr>
              <a:t> tutorials at:</a:t>
            </a:r>
            <a:r>
              <a:rPr lang="en-US" sz="2300" dirty="0" smtClean="0">
                <a:latin typeface="Trebuchet MS" pitchFamily="34" charset="0"/>
              </a:rPr>
              <a:t/>
            </a:r>
            <a:br>
              <a:rPr lang="en-US" sz="2300" dirty="0" smtClean="0">
                <a:latin typeface="Trebuchet MS" pitchFamily="34" charset="0"/>
              </a:rPr>
            </a:br>
            <a:r>
              <a:rPr lang="en-US" sz="2300" dirty="0" smtClean="0">
                <a:solidFill>
                  <a:srgbClr val="FFFF00"/>
                </a:solidFill>
                <a:latin typeface="Trebuchet MS" pitchFamily="34" charset="0"/>
              </a:rPr>
              <a:t> http://bit.ly/Poster_creation_help </a:t>
            </a:r>
            <a:r>
              <a:rPr lang="en-US" sz="2300" dirty="0" smtClean="0">
                <a:latin typeface="Trebuchet MS" pitchFamily="34" charset="0"/>
              </a:rPr>
              <a:t/>
            </a:r>
            <a:br>
              <a:rPr lang="en-US" sz="2300" dirty="0" smtClean="0">
                <a:latin typeface="Trebuchet MS" pitchFamily="34" charset="0"/>
              </a:rPr>
            </a:br>
            <a:r>
              <a:rPr lang="en-US" sz="2300" dirty="0" smtClean="0">
                <a:latin typeface="Trebuchet MS" pitchFamily="34" charset="0"/>
              </a:rPr>
              <a:t>(copy</a:t>
            </a:r>
            <a:r>
              <a:rPr lang="en-US" sz="2300" baseline="0" dirty="0" smtClean="0">
                <a:latin typeface="Trebuchet MS" pitchFamily="34" charset="0"/>
              </a:rPr>
              <a:t> and paste the link into your web browser).</a:t>
            </a:r>
          </a:p>
          <a:p>
            <a:pPr defTabSz="3134780"/>
            <a:endParaRPr lang="en-US" sz="2300" dirty="0" smtClean="0">
              <a:latin typeface="Trebuchet MS" pitchFamily="34" charset="0"/>
            </a:endParaRPr>
          </a:p>
          <a:p>
            <a:pPr defTabSz="3134780"/>
            <a:r>
              <a:rPr lang="en-US" sz="2300" dirty="0" smtClean="0">
                <a:latin typeface="Trebuchet MS" pitchFamily="34" charset="0"/>
              </a:rPr>
              <a:t>For assistance and to order your printed poster</a:t>
            </a:r>
            <a:r>
              <a:rPr lang="en-US" sz="2300" dirty="0" smtClean="0">
                <a:solidFill>
                  <a:schemeClr val="bg1"/>
                </a:solidFill>
                <a:latin typeface="Trebuchet MS" pitchFamily="34" charset="0"/>
              </a:rPr>
              <a:t> call </a:t>
            </a:r>
            <a:r>
              <a:rPr lang="en-US" sz="2300" b="1" dirty="0" smtClean="0">
                <a:solidFill>
                  <a:srgbClr val="FFFF00"/>
                </a:solidFill>
                <a:latin typeface="Trebuchet MS" pitchFamily="34" charset="0"/>
              </a:rPr>
              <a:t>PosterPresentations.com</a:t>
            </a:r>
            <a:r>
              <a:rPr lang="en-US" sz="2300" dirty="0" smtClean="0">
                <a:solidFill>
                  <a:srgbClr val="FFFF00"/>
                </a:solidFill>
                <a:latin typeface="Trebuchet MS" pitchFamily="34" charset="0"/>
              </a:rPr>
              <a:t> </a:t>
            </a:r>
            <a:r>
              <a:rPr lang="en-US" sz="2300" dirty="0" smtClean="0">
                <a:latin typeface="Trebuchet MS" pitchFamily="34" charset="0"/>
              </a:rPr>
              <a:t>at </a:t>
            </a:r>
            <a:r>
              <a:rPr lang="en-US" sz="2900" b="1" dirty="0" smtClean="0">
                <a:solidFill>
                  <a:srgbClr val="FFFF00"/>
                </a:solidFill>
                <a:latin typeface="Trebuchet MS" pitchFamily="34" charset="0"/>
              </a:rPr>
              <a:t>1.866.649.3004</a:t>
            </a:r>
          </a:p>
          <a:p>
            <a:pPr defTabSz="3134780"/>
            <a:endParaRPr lang="en-US" sz="2900" b="1" dirty="0" smtClean="0">
              <a:solidFill>
                <a:srgbClr val="FFFF00"/>
              </a:solidFill>
              <a:latin typeface="Trebuchet MS" pitchFamily="34" charset="0"/>
            </a:endParaRPr>
          </a:p>
          <a:p>
            <a:pPr defTabSz="3134780"/>
            <a:endParaRPr lang="en-US" sz="2900" b="1" dirty="0" smtClean="0">
              <a:solidFill>
                <a:srgbClr val="FFFF00"/>
              </a:solidFill>
              <a:latin typeface="Trebuchet MS" pitchFamily="34" charset="0"/>
            </a:endParaRPr>
          </a:p>
          <a:p>
            <a:pPr algn="ctr"/>
            <a:r>
              <a:rPr lang="en-US" sz="3100" b="1" dirty="0" smtClean="0">
                <a:solidFill>
                  <a:schemeClr val="bg1"/>
                </a:solidFill>
                <a:latin typeface="Trebuchet MS" pitchFamily="34" charset="0"/>
              </a:rPr>
              <a:t>Object Placeholders</a:t>
            </a:r>
          </a:p>
          <a:p>
            <a:pPr algn="ctr"/>
            <a:endParaRPr lang="en-US" sz="3100" b="1" dirty="0" smtClean="0">
              <a:solidFill>
                <a:schemeClr val="bg1"/>
              </a:solidFill>
              <a:latin typeface="Trebuchet MS" pitchFamily="34" charset="0"/>
            </a:endParaRPr>
          </a:p>
          <a:p>
            <a:pPr defTabSz="3134780"/>
            <a:r>
              <a:rPr lang="en-US" sz="2300" dirty="0" smtClean="0">
                <a:latin typeface="Trebuchet MS" pitchFamily="34" charset="0"/>
              </a:rPr>
              <a:t>Use the placeholders provided below to add new elements to your poster:</a:t>
            </a:r>
            <a:r>
              <a:rPr lang="en-US" sz="2300" baseline="0" dirty="0" smtClean="0">
                <a:latin typeface="Trebuchet MS" pitchFamily="34" charset="0"/>
              </a:rPr>
              <a:t> </a:t>
            </a:r>
            <a:r>
              <a:rPr lang="en-US" sz="2300" dirty="0" smtClean="0">
                <a:latin typeface="Trebuchet MS" pitchFamily="34" charset="0"/>
              </a:rPr>
              <a:t>Drag a placeholder onto the</a:t>
            </a:r>
            <a:r>
              <a:rPr lang="en-US" sz="2300" baseline="0" dirty="0" smtClean="0">
                <a:latin typeface="Trebuchet MS" pitchFamily="34" charset="0"/>
              </a:rPr>
              <a:t> poster area,</a:t>
            </a:r>
            <a:r>
              <a:rPr lang="en-US" sz="2300" dirty="0" smtClean="0">
                <a:latin typeface="Trebuchet MS" pitchFamily="34" charset="0"/>
              </a:rPr>
              <a:t> size it, and click it to edit.</a:t>
            </a:r>
          </a:p>
          <a:p>
            <a:pPr defTabSz="3134780"/>
            <a:endParaRPr lang="en-US" sz="2300" dirty="0" smtClean="0">
              <a:latin typeface="Trebuchet MS" pitchFamily="34" charset="0"/>
            </a:endParaRPr>
          </a:p>
          <a:p>
            <a:pPr defTabSz="3134780"/>
            <a:r>
              <a:rPr lang="en-US" sz="2300" b="1" dirty="0" smtClean="0">
                <a:solidFill>
                  <a:srgbClr val="FFFF00"/>
                </a:solidFill>
                <a:latin typeface="Trebuchet MS" pitchFamily="34" charset="0"/>
              </a:rPr>
              <a:t>Section Header placeholder</a:t>
            </a:r>
          </a:p>
          <a:p>
            <a:pPr defTabSz="3134780"/>
            <a:r>
              <a:rPr lang="en-US" sz="2300" dirty="0" smtClean="0">
                <a:latin typeface="Trebuchet MS" pitchFamily="34" charset="0"/>
              </a:rPr>
              <a:t>Move</a:t>
            </a:r>
            <a:r>
              <a:rPr lang="en-US" sz="2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defTabSz="3134780"/>
            <a:endParaRPr lang="en-US" sz="2300" b="1" dirty="0" smtClean="0">
              <a:solidFill>
                <a:srgbClr val="FFFF00"/>
              </a:solidFill>
              <a:latin typeface="Trebuchet MS" pitchFamily="34" charset="0"/>
            </a:endParaRPr>
          </a:p>
          <a:p>
            <a:pPr defTabSz="3134780"/>
            <a:r>
              <a:rPr lang="en-US" sz="2300" b="1" dirty="0" smtClean="0">
                <a:solidFill>
                  <a:srgbClr val="FFFF00"/>
                </a:solidFill>
                <a:latin typeface="Trebuchet MS" pitchFamily="34" charset="0"/>
              </a:rPr>
              <a:t>Text placeholder</a:t>
            </a:r>
          </a:p>
          <a:p>
            <a:pPr defTabSz="3134780"/>
            <a:r>
              <a:rPr lang="en-US" sz="2300" baseline="0" dirty="0" smtClean="0">
                <a:latin typeface="Trebuchet MS" pitchFamily="34" charset="0"/>
              </a:rPr>
              <a:t>Move this preformatted text placeholder to the poster to add a new body of text.</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Picture placeholder</a:t>
            </a:r>
          </a:p>
          <a:p>
            <a:pPr defTabSz="3134780"/>
            <a:r>
              <a:rPr lang="en-US" sz="2300" baseline="0" dirty="0" smtClean="0">
                <a:latin typeface="Trebuchet MS" pitchFamily="34" charset="0"/>
              </a:rPr>
              <a:t>Move this graphic placeholder onto your poster, size it first, and then click it to add a picture to the poster.</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29" name="Rectangle 28"/>
          <p:cNvSpPr/>
          <p:nvPr/>
        </p:nvSpPr>
        <p:spPr>
          <a:xfrm>
            <a:off x="-7777865" y="15334078"/>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grpSp>
        <p:nvGrpSpPr>
          <p:cNvPr id="47" name="Group 46"/>
          <p:cNvGrpSpPr/>
          <p:nvPr/>
        </p:nvGrpSpPr>
        <p:grpSpPr>
          <a:xfrm>
            <a:off x="-7475302" y="20964109"/>
            <a:ext cx="6982115" cy="727083"/>
            <a:chOff x="44242388" y="28054064"/>
            <a:chExt cx="9771398" cy="1090621"/>
          </a:xfrm>
        </p:grpSpPr>
        <p:sp>
          <p:nvSpPr>
            <p:cNvPr id="48" name="Rounded Rectangle 4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7" descr="http://t2.gstatic.com/images?q=tbn:ANd9GcR4APHC6TT9w54M2zn_pvCiBxUNcspYPoVxirLRphBoJabfSvu7zw">
              <a:hlinkClick r:id="rId3"/>
            </p:cNvPr>
            <p:cNvPicPr>
              <a:picLocks noChangeAspect="1" noChangeArrowheads="1"/>
            </p:cNvPicPr>
            <p:nvPr userDrawn="1"/>
          </p:nvPicPr>
          <p:blipFill>
            <a:blip r:embed="rId4"/>
            <a:srcRect/>
            <a:stretch>
              <a:fillRect/>
            </a:stretch>
          </p:blipFill>
          <p:spPr bwMode="auto">
            <a:xfrm>
              <a:off x="44370833" y="28172249"/>
              <a:ext cx="914400" cy="914398"/>
            </a:xfrm>
            <a:prstGeom prst="rect">
              <a:avLst/>
            </a:prstGeom>
            <a:noFill/>
          </p:spPr>
        </p:pic>
        <p:sp>
          <p:nvSpPr>
            <p:cNvPr id="50" name="TextBox 49"/>
            <p:cNvSpPr txBox="1"/>
            <p:nvPr userDrawn="1"/>
          </p:nvSpPr>
          <p:spPr>
            <a:xfrm>
              <a:off x="45342600" y="28154102"/>
              <a:ext cx="8671186" cy="969494"/>
            </a:xfrm>
            <a:prstGeom prst="rect">
              <a:avLst/>
            </a:prstGeom>
            <a:noFill/>
          </p:spPr>
          <p:txBody>
            <a:bodyPr wrap="square" rtlCol="0">
              <a:spAutoFit/>
            </a:body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51" name="Straight Connector 50"/>
          <p:cNvCxnSpPr/>
          <p:nvPr/>
        </p:nvCxnSpPr>
        <p:spPr>
          <a:xfrm>
            <a:off x="-7801791" y="834390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a:t>
            </a:r>
            <a:r>
              <a:rPr lang="en-US" sz="3100" b="1" baseline="0" dirty="0" smtClean="0">
                <a:solidFill>
                  <a:schemeClr val="bg1"/>
                </a:solidFill>
                <a:latin typeface="Trebuchet MS" pitchFamily="34" charset="0"/>
              </a:rPr>
              <a:t> TIPS</a:t>
            </a:r>
            <a:endParaRPr lang="en-US" sz="3100" b="1" dirty="0" smtClean="0">
              <a:solidFill>
                <a:schemeClr val="bg1"/>
              </a:solidFill>
              <a:latin typeface="Trebuchet MS" pitchFamily="34" charset="0"/>
            </a:endParaRPr>
          </a:p>
          <a:p>
            <a:pPr algn="ctr"/>
            <a:r>
              <a:rPr lang="en-US" sz="2900" b="1" dirty="0" smtClean="0">
                <a:solidFill>
                  <a:srgbClr val="FFFF00"/>
                </a:solidFill>
                <a:latin typeface="Trebuchet MS" pitchFamily="34" charset="0"/>
              </a:rPr>
              <a:t>(--THIS SECTION DOES NOT PRINT--)</a:t>
            </a:r>
            <a:endParaRPr lang="en-US" sz="8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template requires basic PowerPoint (version 2007 or newer) skills. Below is a list of commonly asked questions specific to this template. </a:t>
            </a:r>
            <a:br>
              <a:rPr lang="en-US" sz="2300" baseline="0" dirty="0" smtClean="0">
                <a:latin typeface="Trebuchet MS" pitchFamily="34" charset="0"/>
              </a:rPr>
            </a:br>
            <a:r>
              <a:rPr lang="en-US" sz="2300" baseline="0" dirty="0" smtClean="0">
                <a:latin typeface="Trebuchet MS" pitchFamily="34" charset="0"/>
              </a:rPr>
              <a:t>If you are using an older version of PowerPoint some template features may not work properly.</a:t>
            </a:r>
            <a:endParaRPr lang="en-US" sz="2900" b="1" dirty="0" smtClean="0">
              <a:solidFill>
                <a:srgbClr val="FFFF00"/>
              </a:solidFill>
              <a:latin typeface="Trebuchet MS" pitchFamily="34" charset="0"/>
            </a:endParaRPr>
          </a:p>
          <a:p>
            <a:pPr algn="ctr"/>
            <a:endParaRPr lang="en-US" sz="1000" b="1" dirty="0" smtClean="0">
              <a:solidFill>
                <a:schemeClr val="bg1"/>
              </a:solidFill>
              <a:latin typeface="Trebuchet MS" pitchFamily="34" charset="0"/>
            </a:endParaRPr>
          </a:p>
          <a:p>
            <a:pPr algn="ctr"/>
            <a:r>
              <a:rPr lang="en-US" sz="3100" b="1" dirty="0" smtClean="0">
                <a:solidFill>
                  <a:schemeClr val="bg1"/>
                </a:solidFill>
                <a:latin typeface="Trebuchet MS" pitchFamily="34" charset="0"/>
              </a:rPr>
              <a:t>Using the template</a:t>
            </a:r>
            <a:endParaRPr lang="en-US" sz="3100" b="1" baseline="0" dirty="0" smtClean="0">
              <a:solidFill>
                <a:schemeClr val="bg1"/>
              </a:solidFill>
              <a:latin typeface="Trebuchet MS" pitchFamily="34" charset="0"/>
            </a:endParaRPr>
          </a:p>
          <a:p>
            <a:pPr algn="ctr"/>
            <a:endParaRPr lang="en-US" sz="20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2300" b="1" dirty="0" smtClean="0">
                <a:solidFill>
                  <a:srgbClr val="FFFF00"/>
                </a:solidFill>
                <a:latin typeface="Trebuchet MS" pitchFamily="34" charset="0"/>
              </a:rPr>
              <a:t>Verifying the quality of your graphics</a:t>
            </a:r>
          </a:p>
          <a:p>
            <a:pPr defTabSz="3134780"/>
            <a:r>
              <a:rPr lang="en-US" sz="2300" dirty="0" smtClean="0">
                <a:latin typeface="Trebuchet MS" pitchFamily="34" charset="0"/>
              </a:rPr>
              <a:t>Go to the </a:t>
            </a:r>
            <a:r>
              <a:rPr lang="en-US" sz="23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2300" baseline="0" dirty="0" smtClean="0">
                <a:latin typeface="Trebuchet MS" pitchFamily="34" charset="0"/>
              </a:rPr>
            </a:br>
            <a:endParaRPr lang="en-US" sz="2300" baseline="0" dirty="0" smtClean="0">
              <a:latin typeface="Trebuchet MS" pitchFamily="34" charset="0"/>
            </a:endParaRPr>
          </a:p>
          <a:p>
            <a:pPr defTabSz="3134780"/>
            <a:r>
              <a:rPr lang="en-US" sz="2300" b="1" dirty="0" smtClean="0">
                <a:solidFill>
                  <a:srgbClr val="FFFF00"/>
                </a:solidFill>
                <a:latin typeface="Trebuchet MS" pitchFamily="34" charset="0"/>
              </a:rPr>
              <a:t>Using the placeholders</a:t>
            </a:r>
          </a:p>
          <a:p>
            <a:pPr defTabSz="3134780"/>
            <a:r>
              <a:rPr lang="en-US" sz="2300" baseline="0" dirty="0" smtClean="0">
                <a:latin typeface="Trebuchet MS" pitchFamily="34" charset="0"/>
              </a:rPr>
              <a:t>To add text to this template click inside a placeholder and type in or paste your text. To move a placeholder, click on it </a:t>
            </a:r>
            <a:r>
              <a:rPr lang="en-US" sz="2300" u="sng" baseline="0" dirty="0" smtClean="0">
                <a:latin typeface="Trebuchet MS" pitchFamily="34" charset="0"/>
              </a:rPr>
              <a:t>once</a:t>
            </a:r>
            <a:r>
              <a:rPr lang="en-US" sz="2300" baseline="0" dirty="0" smtClean="0">
                <a:latin typeface="Trebuchet MS" pitchFamily="34" charset="0"/>
              </a:rPr>
              <a:t> (to select it), place your cursor on its frame and your cursor will change to this symbol:         Then, click </a:t>
            </a:r>
            <a:r>
              <a:rPr lang="en-US" sz="2300" u="sng" baseline="0" dirty="0" smtClean="0">
                <a:latin typeface="Trebuchet MS" pitchFamily="34" charset="0"/>
              </a:rPr>
              <a:t>once</a:t>
            </a:r>
            <a:r>
              <a:rPr lang="en-US" sz="23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Modifying the layout</a:t>
            </a:r>
          </a:p>
          <a:p>
            <a:pPr defTabSz="3134780"/>
            <a:r>
              <a:rPr lang="en-US" sz="2300" dirty="0" smtClean="0">
                <a:latin typeface="Trebuchet MS" pitchFamily="34" charset="0"/>
              </a:rPr>
              <a:t>This template has four</a:t>
            </a:r>
            <a:endParaRPr lang="en-US" sz="2300" baseline="0" dirty="0" smtClean="0">
              <a:latin typeface="Trebuchet MS" pitchFamily="34" charset="0"/>
            </a:endParaRPr>
          </a:p>
          <a:p>
            <a:pPr defTabSz="3134780"/>
            <a:r>
              <a:rPr lang="en-US" sz="2300" baseline="0" dirty="0" smtClean="0">
                <a:latin typeface="Trebuchet MS" pitchFamily="34" charset="0"/>
              </a:rPr>
              <a:t>different column layouts. </a:t>
            </a:r>
          </a:p>
          <a:p>
            <a:pPr defTabSz="3134780"/>
            <a:r>
              <a:rPr lang="en-US" sz="2300" u="sng" baseline="0" dirty="0" smtClean="0">
                <a:latin typeface="Trebuchet MS" pitchFamily="34" charset="0"/>
              </a:rPr>
              <a:t>Right-click</a:t>
            </a:r>
            <a:r>
              <a:rPr lang="en-US" sz="2300" baseline="0" dirty="0" smtClean="0">
                <a:latin typeface="Trebuchet MS" pitchFamily="34" charset="0"/>
              </a:rPr>
              <a:t> your mouse</a:t>
            </a:r>
          </a:p>
          <a:p>
            <a:pPr defTabSz="3134780"/>
            <a:r>
              <a:rPr lang="en-US" sz="2300" baseline="0" dirty="0" smtClean="0">
                <a:latin typeface="Trebuchet MS" pitchFamily="34" charset="0"/>
              </a:rPr>
              <a:t>on the background and </a:t>
            </a:r>
          </a:p>
          <a:p>
            <a:pPr defTabSz="3134780"/>
            <a:r>
              <a:rPr lang="en-US" sz="2300" baseline="0" dirty="0" smtClean="0">
                <a:latin typeface="Trebuchet MS" pitchFamily="34" charset="0"/>
              </a:rPr>
              <a:t>click on “Layout” to see </a:t>
            </a:r>
          </a:p>
          <a:p>
            <a:pPr defTabSz="3134780"/>
            <a:r>
              <a:rPr lang="en-US" sz="23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2300" baseline="0" dirty="0" smtClean="0">
              <a:latin typeface="Trebuchet MS" pitchFamily="34" charset="0"/>
            </a:endParaRPr>
          </a:p>
          <a:p>
            <a:pPr defTabSz="3134780"/>
            <a:r>
              <a:rPr lang="en-US" sz="2300" b="1" baseline="0" dirty="0" smtClean="0">
                <a:solidFill>
                  <a:srgbClr val="FFFF00"/>
                </a:solidFill>
                <a:latin typeface="Trebuchet MS" pitchFamily="34" charset="0"/>
              </a:rPr>
              <a:t>Importing text and graphics from external sources</a:t>
            </a:r>
          </a:p>
          <a:p>
            <a:pPr defTabSz="3134780"/>
            <a:r>
              <a:rPr lang="en-US" sz="2300" b="1" u="sng" baseline="0" dirty="0" smtClean="0">
                <a:latin typeface="Trebuchet MS" pitchFamily="34" charset="0"/>
              </a:rPr>
              <a:t>TEXT: </a:t>
            </a:r>
            <a:r>
              <a:rPr lang="en-US" sz="23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2300" b="1" u="sng" baseline="0" dirty="0" smtClean="0">
                <a:latin typeface="Trebuchet MS" pitchFamily="34" charset="0"/>
              </a:rPr>
              <a:t>PHOTOS: </a:t>
            </a:r>
            <a:r>
              <a:rPr lang="en-US" sz="2300" baseline="0" dirty="0" smtClean="0">
                <a:latin typeface="Trebuchet MS" pitchFamily="34" charset="0"/>
              </a:rPr>
              <a:t>Drag in a picture placeholder, size it </a:t>
            </a:r>
            <a:r>
              <a:rPr lang="en-US" sz="2300" u="sng" baseline="0" dirty="0" smtClean="0">
                <a:latin typeface="Trebuchet MS" pitchFamily="34" charset="0"/>
              </a:rPr>
              <a:t>first</a:t>
            </a:r>
            <a:r>
              <a:rPr lang="en-US" sz="2300" baseline="0" dirty="0" smtClean="0">
                <a:latin typeface="Trebuchet MS" pitchFamily="34" charset="0"/>
              </a:rPr>
              <a:t>, click in it and insert a photo from the menu.</a:t>
            </a:r>
          </a:p>
          <a:p>
            <a:pPr defTabSz="3134780"/>
            <a:r>
              <a:rPr lang="en-US" sz="2300" b="1" u="sng" baseline="0" dirty="0" smtClean="0">
                <a:latin typeface="Trebuchet MS" pitchFamily="34" charset="0"/>
              </a:rPr>
              <a:t>TABLES: </a:t>
            </a:r>
            <a:r>
              <a:rPr lang="en-US" sz="2300" baseline="0" dirty="0" smtClean="0">
                <a:latin typeface="Trebuchet MS" pitchFamily="34" charset="0"/>
              </a:rPr>
              <a:t>You can copy and paste a table from an external document onto this poster template. To adjust  the way the text fits within the cells of a table that has been pasted, </a:t>
            </a:r>
            <a:r>
              <a:rPr lang="en-US" sz="2300" u="sng" baseline="0" dirty="0" smtClean="0">
                <a:latin typeface="Trebuchet MS" pitchFamily="34" charset="0"/>
              </a:rPr>
              <a:t>right-click</a:t>
            </a:r>
            <a:r>
              <a:rPr lang="en-US" sz="2300" baseline="0" dirty="0" smtClean="0">
                <a:latin typeface="Trebuchet MS" pitchFamily="34" charset="0"/>
              </a:rPr>
              <a:t> on the table, click FORMAT SHAPE  then click on TEXT BOX and change the INTERNAL MARGIN values to 0.25</a:t>
            </a:r>
          </a:p>
          <a:p>
            <a:pPr defTabSz="3134780"/>
            <a:endParaRPr lang="en-US" sz="2300" baseline="0" dirty="0" smtClean="0">
              <a:latin typeface="Trebuchet MS" pitchFamily="34" charset="0"/>
            </a:endParaRPr>
          </a:p>
          <a:p>
            <a:pPr defTabSz="3134780"/>
            <a:r>
              <a:rPr lang="en-US" sz="2400" b="1" baseline="0" dirty="0" smtClean="0">
                <a:solidFill>
                  <a:srgbClr val="FFFF00"/>
                </a:solidFill>
                <a:latin typeface="Trebuchet MS" pitchFamily="34" charset="0"/>
              </a:rPr>
              <a:t>Modifying the color scheme</a:t>
            </a:r>
          </a:p>
          <a:p>
            <a:pPr defTabSz="3134780"/>
            <a:r>
              <a:rPr lang="en-US" sz="24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pic>
        <p:nvPicPr>
          <p:cNvPr id="22" name="Picture 2"/>
          <p:cNvPicPr>
            <a:picLocks noChangeAspect="1" noChangeArrowheads="1"/>
          </p:cNvPicPr>
          <p:nvPr/>
        </p:nvPicPr>
        <p:blipFill>
          <a:blip r:embed="rId5" cstate="print"/>
          <a:srcRect/>
          <a:stretch>
            <a:fillRect/>
          </a:stretch>
        </p:blipFill>
        <p:spPr bwMode="auto">
          <a:xfrm>
            <a:off x="37223084" y="10358286"/>
            <a:ext cx="2974836" cy="1705574"/>
          </a:xfrm>
          <a:prstGeom prst="rect">
            <a:avLst/>
          </a:prstGeom>
          <a:noFill/>
          <a:ln w="9525">
            <a:noFill/>
            <a:miter lim="800000"/>
            <a:headEnd/>
            <a:tailEnd/>
          </a:ln>
          <a:effectLst/>
        </p:spPr>
      </p:pic>
      <p:pic>
        <p:nvPicPr>
          <p:cNvPr id="23" name="Picture 2"/>
          <p:cNvPicPr>
            <a:picLocks noChangeAspect="1" noChangeArrowheads="1"/>
          </p:cNvPicPr>
          <p:nvPr/>
        </p:nvPicPr>
        <p:blipFill>
          <a:blip r:embed="rId6" cstate="print"/>
          <a:srcRect/>
          <a:stretch>
            <a:fillRect/>
          </a:stretch>
        </p:blipFill>
        <p:spPr bwMode="auto">
          <a:xfrm>
            <a:off x="39840558" y="8413752"/>
            <a:ext cx="442913" cy="292100"/>
          </a:xfrm>
          <a:prstGeom prst="rect">
            <a:avLst/>
          </a:prstGeom>
          <a:noFill/>
          <a:ln w="9525">
            <a:solidFill>
              <a:schemeClr val="tx1"/>
            </a:solidFill>
            <a:miter lim="800000"/>
            <a:headEnd/>
            <a:tailEnd/>
          </a:ln>
          <a:effectLst/>
        </p:spPr>
      </p:pic>
      <p:sp>
        <p:nvSpPr>
          <p:cNvPr id="24" name="TextBox 23"/>
          <p:cNvSpPr txBox="1"/>
          <p:nvPr/>
        </p:nvSpPr>
        <p:spPr>
          <a:xfrm>
            <a:off x="33251505" y="20562665"/>
            <a:ext cx="6870215" cy="1399638"/>
          </a:xfrm>
          <a:prstGeom prst="rect">
            <a:avLst/>
          </a:prstGeom>
          <a:noFill/>
        </p:spPr>
        <p:txBody>
          <a:bodyPr wrap="square" lIns="65304" tIns="32651" rIns="65304" bIns="32651" rtlCol="0">
            <a:spAutoFit/>
          </a:bodyPr>
          <a:lstStyle/>
          <a:p>
            <a:pPr>
              <a:lnSpc>
                <a:spcPts val="2600"/>
              </a:lnSpc>
            </a:pPr>
            <a:r>
              <a:rPr lang="en-US" sz="2000" dirty="0" smtClean="0">
                <a:solidFill>
                  <a:schemeClr val="bg1"/>
                </a:solidFill>
              </a:rPr>
              <a:t>© 2012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        </a:t>
            </a:r>
          </a:p>
          <a:p>
            <a:pPr>
              <a:lnSpc>
                <a:spcPts val="2600"/>
              </a:lnSpc>
            </a:pPr>
            <a:r>
              <a:rPr lang="en-US" sz="1800" baseline="0" dirty="0" smtClean="0">
                <a:solidFill>
                  <a:schemeClr val="bg1"/>
                </a:solidFill>
              </a:rPr>
              <a:t>     Berkeley CA </a:t>
            </a:r>
            <a:r>
              <a:rPr lang="en-US" sz="1600" baseline="0" dirty="0" smtClean="0">
                <a:solidFill>
                  <a:schemeClr val="bg1"/>
                </a:solidFill>
              </a:rPr>
              <a:t>94710</a:t>
            </a:r>
            <a:r>
              <a:rPr lang="en-US" sz="1800" baseline="0" dirty="0" smtClean="0">
                <a:solidFill>
                  <a:schemeClr val="bg1"/>
                </a:solidFill>
              </a:rPr>
              <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cxnSp>
        <p:nvCxnSpPr>
          <p:cNvPr id="25" name="Straight Connector 24"/>
          <p:cNvCxnSpPr/>
          <p:nvPr/>
        </p:nvCxnSpPr>
        <p:spPr>
          <a:xfrm>
            <a:off x="33146941" y="20562887"/>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166594" y="301625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8685807" y="3505200"/>
            <a:ext cx="15543610" cy="178308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0" name="Rectangle 33"/>
          <p:cNvSpPr>
            <a:spLocks noChangeArrowheads="1"/>
          </p:cNvSpPr>
          <p:nvPr userDrawn="1"/>
        </p:nvSpPr>
        <p:spPr bwMode="auto">
          <a:xfrm>
            <a:off x="24685625"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1" name="Rectangle 30"/>
          <p:cNvSpPr/>
          <p:nvPr userDrawn="1"/>
        </p:nvSpPr>
        <p:spPr>
          <a:xfrm>
            <a:off x="-7777864" y="13173584"/>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govtrack.us/"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8141" y="3997645"/>
            <a:ext cx="7542610" cy="5592684"/>
          </a:xfrm>
        </p:spPr>
        <p:txBody>
          <a:bodyPr/>
          <a:lstStyle/>
          <a:p>
            <a:r>
              <a:rPr lang="en-US" dirty="0" smtClean="0"/>
              <a:t>Politics in the United States is central to who we are. People are divided by their party and political beliefs as often as they are by their religion. At the center of it all is Congress. Congress is made up of the House of Representatives and the Senate which each vote on bills as to whether they should become law. These laws can have wide ranging influence on the American people and corporations. A single bill may effect millions of people, for instance the Patient Protection and Affordable Care Act. What if we could predict whether  a bill would pass Congress or not? Given advance warning about the likely outcome of a bill, citizens and corporations could prepare themselves or influence bill content. Further, predicting the vote of a representative on a bill can give insights into the beliefs and platforms that could help educate  American voters about their Congressmen. Previous work on the subject of applying machine </a:t>
            </a:r>
            <a:r>
              <a:rPr lang="en-US" dirty="0"/>
              <a:t>l</a:t>
            </a:r>
            <a:r>
              <a:rPr lang="en-US" dirty="0" smtClean="0"/>
              <a:t>earning to vote prediction have extended the ideal point model, which places a legislator and bills in a space and the legislator’s vote is a function of the two locations (</a:t>
            </a:r>
            <a:r>
              <a:rPr lang="en-US" dirty="0" err="1" smtClean="0"/>
              <a:t>Gerrish</a:t>
            </a:r>
            <a:r>
              <a:rPr lang="en-US" dirty="0" smtClean="0"/>
              <a:t> and </a:t>
            </a:r>
            <a:r>
              <a:rPr lang="en-US" dirty="0" err="1" smtClean="0"/>
              <a:t>Blei</a:t>
            </a:r>
            <a:r>
              <a:rPr lang="en-US" dirty="0" smtClean="0"/>
              <a:t>, 2011). However, </a:t>
            </a:r>
            <a:r>
              <a:rPr lang="en-US" dirty="0" err="1" smtClean="0"/>
              <a:t>Gerrish</a:t>
            </a:r>
            <a:r>
              <a:rPr lang="en-US" dirty="0" smtClean="0"/>
              <a:t> and </a:t>
            </a:r>
            <a:r>
              <a:rPr lang="en-US" dirty="0" err="1" smtClean="0"/>
              <a:t>Blei</a:t>
            </a:r>
            <a:r>
              <a:rPr lang="en-US" dirty="0" smtClean="0"/>
              <a:t> only used the text of bills and not other information about each bill to predict votes. </a:t>
            </a:r>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p:txBody>
          <a:bodyPr/>
          <a:lstStyle/>
          <a:p>
            <a:r>
              <a:rPr lang="en-US" dirty="0" smtClean="0"/>
              <a:t>Objectives</a:t>
            </a:r>
            <a:endParaRPr lang="en-US" dirty="0"/>
          </a:p>
        </p:txBody>
      </p:sp>
      <p:sp>
        <p:nvSpPr>
          <p:cNvPr id="7" name="Text Placeholder 6"/>
          <p:cNvSpPr>
            <a:spLocks noGrp="1"/>
          </p:cNvSpPr>
          <p:nvPr>
            <p:ph type="body" sz="quarter" idx="21"/>
          </p:nvPr>
        </p:nvSpPr>
        <p:spPr>
          <a:xfrm>
            <a:off x="8690374" y="3997645"/>
            <a:ext cx="7536656" cy="12628456"/>
          </a:xfrm>
        </p:spPr>
        <p:txBody>
          <a:bodyPr/>
          <a:lstStyle/>
          <a:p>
            <a:r>
              <a:rPr lang="en-US" dirty="0" smtClean="0"/>
              <a:t>We took congressional voting data from the website </a:t>
            </a:r>
            <a:r>
              <a:rPr lang="en-US" dirty="0" smtClean="0">
                <a:hlinkClick r:id="rId2"/>
              </a:rPr>
              <a:t>www.govtrack.us</a:t>
            </a:r>
            <a:r>
              <a:rPr lang="en-US" dirty="0" smtClean="0"/>
              <a:t>, using their API to access their database of votes, bills and representatives. We chose to only work with the members of the House of Representatives as there were more members and typically more bills are presented to the House, giving us more data to work with than  the Senate would provide. Depending on how long a representative has been a member of the House there are about 200 to 4,000 data points (votes on bills). We limited our data to only bills that were being voted on for passage, rather than  also including votes on amendments to bills.</a:t>
            </a:r>
          </a:p>
          <a:p>
            <a:endParaRPr lang="en-US" dirty="0"/>
          </a:p>
          <a:p>
            <a:r>
              <a:rPr lang="en-US" dirty="0" smtClean="0"/>
              <a:t>With this data we were looking to predict votes using a separate support vector machine for each representative. For each candidate a bill would be an example. From the fields provided to us by govtrack.us we selected a feature set to test with. Further we pulled official bill summaries from </a:t>
            </a:r>
            <a:r>
              <a:rPr lang="en-US" dirty="0" err="1" smtClean="0"/>
              <a:t>govtrack’s</a:t>
            </a:r>
            <a:r>
              <a:rPr lang="en-US" dirty="0" smtClean="0"/>
              <a:t> website by parsing html and ran a bag of words to generate  a feature set of words that appear in </a:t>
            </a:r>
            <a:r>
              <a:rPr lang="en-US" dirty="0" smtClean="0"/>
              <a:t>bills. The bag of words feature set was then added to the existing feature set.</a:t>
            </a:r>
            <a:endParaRPr lang="en-US" dirty="0" smtClean="0"/>
          </a:p>
          <a:p>
            <a:endParaRPr lang="en-US" dirty="0"/>
          </a:p>
          <a:p>
            <a:r>
              <a:rPr lang="en-US" dirty="0" smtClean="0"/>
              <a:t>Features:</a:t>
            </a:r>
            <a:endParaRPr lang="en-US" dirty="0"/>
          </a:p>
          <a:p>
            <a:r>
              <a:rPr lang="en-US" dirty="0" smtClean="0"/>
              <a:t>Bill Introduce Date – Date the bill was introduced</a:t>
            </a:r>
          </a:p>
          <a:p>
            <a:r>
              <a:rPr lang="en-US" dirty="0" smtClean="0"/>
              <a:t>Bill Summary – Bag of words feature vector</a:t>
            </a:r>
          </a:p>
          <a:p>
            <a:r>
              <a:rPr lang="en-US" dirty="0" smtClean="0"/>
              <a:t>Bill Length  - Length a bill lasts before it is voted on</a:t>
            </a:r>
          </a:p>
          <a:p>
            <a:r>
              <a:rPr lang="en-US" dirty="0" smtClean="0"/>
              <a:t>Bill Vote Year – Year it was voted on</a:t>
            </a:r>
          </a:p>
          <a:p>
            <a:r>
              <a:rPr lang="en-US" dirty="0" smtClean="0"/>
              <a:t>Sponsor Party – representatives may have party bias</a:t>
            </a:r>
          </a:p>
          <a:p>
            <a:r>
              <a:rPr lang="en-US" dirty="0" smtClean="0"/>
              <a:t>Sponsor Name – representatives may favor certain sponsors</a:t>
            </a:r>
          </a:p>
          <a:p>
            <a:r>
              <a:rPr lang="en-US" dirty="0" smtClean="0"/>
              <a:t>Sponsor District – representatives may favor certain districts</a:t>
            </a:r>
          </a:p>
          <a:p>
            <a:r>
              <a:rPr lang="en-US" dirty="0" smtClean="0"/>
              <a:t>Sponsor Gender – representatives may have a gender bias</a:t>
            </a:r>
          </a:p>
          <a:p>
            <a:r>
              <a:rPr lang="en-US" dirty="0" smtClean="0"/>
              <a:t>Sponsor Begin Date – When the sponsor started as a rep.</a:t>
            </a:r>
          </a:p>
          <a:p>
            <a:r>
              <a:rPr lang="en-US" dirty="0" smtClean="0"/>
              <a:t>Sponsor Has Twitter – whether a </a:t>
            </a:r>
            <a:r>
              <a:rPr lang="en-US" dirty="0"/>
              <a:t>T</a:t>
            </a:r>
            <a:r>
              <a:rPr lang="en-US" dirty="0" smtClean="0"/>
              <a:t>witter account is listed for the rep</a:t>
            </a:r>
          </a:p>
          <a:p>
            <a:r>
              <a:rPr lang="en-US" dirty="0" smtClean="0"/>
              <a:t>Sponsor Has Website – whether a website is listed for the rep.</a:t>
            </a:r>
          </a:p>
          <a:p>
            <a:endParaRPr lang="en-US" dirty="0"/>
          </a:p>
          <a:p>
            <a:r>
              <a:rPr lang="en-US" dirty="0" smtClean="0"/>
              <a:t>For each  representative we adjusted the parameters of the Support Vector Machine (C, gamma, kernel) by splitting our data set randomly into training and test sets and then maximizing the test accuracy for that representative. Further to compare the success of our learning algorithm we compared our support vector machines to a baseline test. The baseline test was to predict that a representative would vote for passage only if the sponsor was of the same party as the representative. </a:t>
            </a:r>
            <a:endParaRPr lang="en-US" dirty="0"/>
          </a:p>
        </p:txBody>
      </p:sp>
      <p:sp>
        <p:nvSpPr>
          <p:cNvPr id="8" name="Text Placeholder 7"/>
          <p:cNvSpPr>
            <a:spLocks noGrp="1"/>
          </p:cNvSpPr>
          <p:nvPr>
            <p:ph type="body" sz="quarter" idx="22"/>
          </p:nvPr>
        </p:nvSpPr>
        <p:spPr/>
        <p:txBody>
          <a:bodyPr/>
          <a:lstStyle/>
          <a:p>
            <a:r>
              <a:rPr lang="en-US" dirty="0" smtClean="0"/>
              <a:t>Methodology and </a:t>
            </a:r>
            <a:r>
              <a:rPr lang="en-US" smtClean="0"/>
              <a:t>Data Collection</a:t>
            </a:r>
            <a:endParaRPr lang="en-US" dirty="0"/>
          </a:p>
        </p:txBody>
      </p:sp>
      <p:sp>
        <p:nvSpPr>
          <p:cNvPr id="9" name="Text Placeholder 8"/>
          <p:cNvSpPr>
            <a:spLocks noGrp="1"/>
          </p:cNvSpPr>
          <p:nvPr>
            <p:ph type="body" sz="quarter" idx="23"/>
          </p:nvPr>
        </p:nvSpPr>
        <p:spPr>
          <a:xfrm>
            <a:off x="16693754" y="3997645"/>
            <a:ext cx="7536656" cy="606704"/>
          </a:xfrm>
        </p:spPr>
        <p:txBody>
          <a:bodyPr/>
          <a:lstStyle/>
          <a:p>
            <a:r>
              <a:rPr lang="en-US" dirty="0" smtClean="0"/>
              <a:t>Results + Statistical Analysis + Graphs go in this column.</a:t>
            </a:r>
            <a:endParaRPr lang="en-US" dirty="0"/>
          </a:p>
        </p:txBody>
      </p:sp>
      <p:sp>
        <p:nvSpPr>
          <p:cNvPr id="10" name="Text Placeholder 9"/>
          <p:cNvSpPr>
            <a:spLocks noGrp="1"/>
          </p:cNvSpPr>
          <p:nvPr>
            <p:ph type="body" sz="quarter" idx="24"/>
          </p:nvPr>
        </p:nvSpPr>
        <p:spPr/>
        <p:txBody>
          <a:bodyPr/>
          <a:lstStyle/>
          <a:p>
            <a:r>
              <a:rPr lang="en-US" dirty="0" smtClean="0"/>
              <a:t>Results</a:t>
            </a:r>
            <a:endParaRPr lang="en-US" dirty="0"/>
          </a:p>
        </p:txBody>
      </p:sp>
      <p:sp>
        <p:nvSpPr>
          <p:cNvPr id="11" name="Text Placeholder 10"/>
          <p:cNvSpPr>
            <a:spLocks noGrp="1"/>
          </p:cNvSpPr>
          <p:nvPr>
            <p:ph type="body" sz="quarter" idx="25"/>
          </p:nvPr>
        </p:nvSpPr>
        <p:spPr/>
        <p:txBody>
          <a:bodyPr/>
          <a:lstStyle/>
          <a:p>
            <a:r>
              <a:rPr lang="en-US" dirty="0" smtClean="0"/>
              <a:t>Conclusion and Future Work</a:t>
            </a:r>
            <a:endParaRPr lang="en-US" dirty="0"/>
          </a:p>
        </p:txBody>
      </p:sp>
      <p:sp>
        <p:nvSpPr>
          <p:cNvPr id="12" name="Text Placeholder 11"/>
          <p:cNvSpPr>
            <a:spLocks noGrp="1"/>
          </p:cNvSpPr>
          <p:nvPr>
            <p:ph type="body" sz="quarter" idx="26"/>
          </p:nvPr>
        </p:nvSpPr>
        <p:spPr/>
        <p:txBody>
          <a:bodyPr/>
          <a:lstStyle/>
          <a:p>
            <a:endParaRPr lang="en-US"/>
          </a:p>
        </p:txBody>
      </p:sp>
      <p:sp>
        <p:nvSpPr>
          <p:cNvPr id="13" name="Text Placeholder 12"/>
          <p:cNvSpPr>
            <a:spLocks noGrp="1"/>
          </p:cNvSpPr>
          <p:nvPr>
            <p:ph type="body" sz="quarter" idx="27"/>
          </p:nvPr>
        </p:nvSpPr>
        <p:spPr/>
        <p:txBody>
          <a:bodyPr/>
          <a:lstStyle/>
          <a:p>
            <a:r>
              <a:rPr lang="en-US" dirty="0" smtClean="0"/>
              <a:t>References</a:t>
            </a:r>
            <a:endParaRPr lang="en-US" dirty="0"/>
          </a:p>
        </p:txBody>
      </p:sp>
      <p:sp>
        <p:nvSpPr>
          <p:cNvPr id="14" name="Text Placeholder 13"/>
          <p:cNvSpPr>
            <a:spLocks noGrp="1"/>
          </p:cNvSpPr>
          <p:nvPr>
            <p:ph type="body" sz="quarter" idx="28"/>
          </p:nvPr>
        </p:nvSpPr>
        <p:spPr/>
        <p:txBody>
          <a:bodyPr/>
          <a:lstStyle/>
          <a:p>
            <a:endParaRPr lang="en-US" dirty="0"/>
          </a:p>
        </p:txBody>
      </p:sp>
      <p:sp>
        <p:nvSpPr>
          <p:cNvPr id="15" name="Text Placeholder 14"/>
          <p:cNvSpPr>
            <a:spLocks noGrp="1"/>
          </p:cNvSpPr>
          <p:nvPr>
            <p:ph type="body" sz="quarter" idx="29"/>
          </p:nvPr>
        </p:nvSpPr>
        <p:spPr/>
        <p:txBody>
          <a:bodyPr/>
          <a:lstStyle/>
          <a:p>
            <a:r>
              <a:rPr lang="en-US" dirty="0" smtClean="0"/>
              <a:t>Acknowledgements</a:t>
            </a:r>
            <a:endParaRPr lang="en-US" dirty="0"/>
          </a:p>
        </p:txBody>
      </p:sp>
      <p:sp>
        <p:nvSpPr>
          <p:cNvPr id="16" name="Text Placeholder 15"/>
          <p:cNvSpPr>
            <a:spLocks noGrp="1"/>
          </p:cNvSpPr>
          <p:nvPr>
            <p:ph type="body" sz="quarter" idx="30"/>
          </p:nvPr>
        </p:nvSpPr>
        <p:spPr>
          <a:xfrm>
            <a:off x="24691183" y="17622298"/>
            <a:ext cx="7539038" cy="2268697"/>
          </a:xfrm>
        </p:spPr>
        <p:txBody>
          <a:bodyPr/>
          <a:lstStyle/>
          <a:p>
            <a:r>
              <a:rPr lang="en-US" dirty="0" smtClean="0"/>
              <a:t>Cornell University</a:t>
            </a:r>
          </a:p>
          <a:p>
            <a:r>
              <a:rPr lang="en-US" dirty="0" smtClean="0"/>
              <a:t>Thorsten </a:t>
            </a:r>
            <a:r>
              <a:rPr lang="en-US" dirty="0" err="1" smtClean="0"/>
              <a:t>Joachims</a:t>
            </a:r>
            <a:endParaRPr lang="en-US" dirty="0" smtClean="0"/>
          </a:p>
          <a:p>
            <a:r>
              <a:rPr lang="en-US" dirty="0" smtClean="0"/>
              <a:t>Igor </a:t>
            </a:r>
            <a:r>
              <a:rPr lang="en-US" dirty="0" err="1" smtClean="0"/>
              <a:t>Labutov</a:t>
            </a:r>
            <a:endParaRPr lang="en-US" dirty="0" smtClean="0"/>
          </a:p>
          <a:p>
            <a:r>
              <a:rPr lang="en-US" dirty="0" smtClean="0"/>
              <a:t>Govtrack.us</a:t>
            </a:r>
          </a:p>
          <a:p>
            <a:r>
              <a:rPr lang="en-US" dirty="0" smtClean="0"/>
              <a:t>CS4780 Teaching Assistants and Consultants</a:t>
            </a:r>
          </a:p>
          <a:p>
            <a:endParaRPr lang="en-US" dirty="0" smtClean="0"/>
          </a:p>
        </p:txBody>
      </p:sp>
      <p:sp>
        <p:nvSpPr>
          <p:cNvPr id="17" name="Text Placeholder 16"/>
          <p:cNvSpPr>
            <a:spLocks noGrp="1"/>
          </p:cNvSpPr>
          <p:nvPr>
            <p:ph type="body" sz="quarter" idx="95"/>
          </p:nvPr>
        </p:nvSpPr>
        <p:spPr/>
        <p:txBody>
          <a:bodyPr/>
          <a:lstStyle/>
          <a:p>
            <a:endParaRPr lang="en-US"/>
          </a:p>
        </p:txBody>
      </p:sp>
      <p:sp>
        <p:nvSpPr>
          <p:cNvPr id="18" name="Text Placeholder 17"/>
          <p:cNvSpPr>
            <a:spLocks noGrp="1"/>
          </p:cNvSpPr>
          <p:nvPr>
            <p:ph type="body" sz="quarter" idx="96"/>
          </p:nvPr>
        </p:nvSpPr>
        <p:spPr>
          <a:xfrm>
            <a:off x="678141" y="9967702"/>
            <a:ext cx="7542610" cy="4817087"/>
          </a:xfrm>
        </p:spPr>
        <p:txBody>
          <a:bodyPr/>
          <a:lstStyle/>
          <a:p>
            <a:r>
              <a:rPr lang="en-US" dirty="0" smtClean="0"/>
              <a:t>The goal of this project was, in general, to predict the vote of each member of the United States House of Representatives on a bill, by using their voting history on previous bills. From these bills we wanted to pull features such as sponsor, summary text, sponsor party, etc. and use these as features in a support vector machine. Specifically we asked the questions:</a:t>
            </a:r>
          </a:p>
          <a:p>
            <a:endParaRPr lang="en-US" dirty="0"/>
          </a:p>
          <a:p>
            <a:r>
              <a:rPr lang="en-US" dirty="0" smtClean="0"/>
              <a:t>Can we predict with high accuracy (above a baseline prediction) how a representative will vote on a given item in Congress?</a:t>
            </a:r>
          </a:p>
          <a:p>
            <a:endParaRPr lang="en-US" dirty="0"/>
          </a:p>
          <a:p>
            <a:r>
              <a:rPr lang="en-US" dirty="0" smtClean="0"/>
              <a:t>What feature of a bill is most important to a representative when deciding how to vote on a bill?</a:t>
            </a:r>
          </a:p>
          <a:p>
            <a:endParaRPr lang="en-US" dirty="0"/>
          </a:p>
          <a:p>
            <a:r>
              <a:rPr lang="en-US" dirty="0" smtClean="0"/>
              <a:t>Can we predict the number of votes a bill will receive in Congress by individually predicting each congressman?</a:t>
            </a:r>
            <a:endParaRPr lang="en-US" dirty="0"/>
          </a:p>
        </p:txBody>
      </p:sp>
      <p:sp>
        <p:nvSpPr>
          <p:cNvPr id="19" name="Text Placeholder 18"/>
          <p:cNvSpPr>
            <a:spLocks noGrp="1"/>
          </p:cNvSpPr>
          <p:nvPr>
            <p:ph type="body" sz="quarter" idx="107"/>
          </p:nvPr>
        </p:nvSpPr>
        <p:spPr>
          <a:xfrm>
            <a:off x="8684420" y="17575394"/>
            <a:ext cx="7542610" cy="606704"/>
          </a:xfrm>
        </p:spPr>
        <p:txBody>
          <a:bodyPr/>
          <a:lstStyle/>
          <a:p>
            <a:r>
              <a:rPr lang="en-US" dirty="0" smtClean="0"/>
              <a:t>PUT A GRAPHIC HERE</a:t>
            </a:r>
            <a:endParaRPr lang="en-US" dirty="0"/>
          </a:p>
        </p:txBody>
      </p:sp>
      <p:sp>
        <p:nvSpPr>
          <p:cNvPr id="20" name="Text Placeholder 19"/>
          <p:cNvSpPr>
            <a:spLocks noGrp="1"/>
          </p:cNvSpPr>
          <p:nvPr>
            <p:ph type="body" sz="quarter" idx="116"/>
          </p:nvPr>
        </p:nvSpPr>
        <p:spPr/>
        <p:txBody>
          <a:bodyPr/>
          <a:lstStyle/>
          <a:p>
            <a:endParaRPr lang="en-US"/>
          </a:p>
        </p:txBody>
      </p:sp>
      <p:sp>
        <p:nvSpPr>
          <p:cNvPr id="21" name="Text Placeholder 20"/>
          <p:cNvSpPr>
            <a:spLocks noGrp="1"/>
          </p:cNvSpPr>
          <p:nvPr>
            <p:ph type="body" sz="quarter" idx="117"/>
          </p:nvPr>
        </p:nvSpPr>
        <p:spPr/>
        <p:txBody>
          <a:bodyPr/>
          <a:lstStyle/>
          <a:p>
            <a:endParaRPr lang="en-US"/>
          </a:p>
        </p:txBody>
      </p:sp>
      <p:sp>
        <p:nvSpPr>
          <p:cNvPr id="22" name="Text Placeholder 21"/>
          <p:cNvSpPr>
            <a:spLocks noGrp="1"/>
          </p:cNvSpPr>
          <p:nvPr>
            <p:ph type="body" sz="quarter" idx="118"/>
          </p:nvPr>
        </p:nvSpPr>
        <p:spPr/>
        <p:txBody>
          <a:bodyPr/>
          <a:lstStyle/>
          <a:p>
            <a:endParaRPr lang="en-US"/>
          </a:p>
        </p:txBody>
      </p:sp>
      <p:sp>
        <p:nvSpPr>
          <p:cNvPr id="23" name="Text Placeholder 22"/>
          <p:cNvSpPr>
            <a:spLocks noGrp="1"/>
          </p:cNvSpPr>
          <p:nvPr>
            <p:ph type="body" sz="quarter" idx="119"/>
          </p:nvPr>
        </p:nvSpPr>
        <p:spPr/>
        <p:txBody>
          <a:bodyPr/>
          <a:lstStyle/>
          <a:p>
            <a:endParaRPr lang="en-US"/>
          </a:p>
        </p:txBody>
      </p:sp>
      <p:sp>
        <p:nvSpPr>
          <p:cNvPr id="24" name="Text Placeholder 23"/>
          <p:cNvSpPr>
            <a:spLocks noGrp="1"/>
          </p:cNvSpPr>
          <p:nvPr>
            <p:ph type="body" sz="quarter" idx="120"/>
          </p:nvPr>
        </p:nvSpPr>
        <p:spPr/>
        <p:txBody>
          <a:bodyPr/>
          <a:lstStyle/>
          <a:p>
            <a:endParaRPr lang="en-US"/>
          </a:p>
        </p:txBody>
      </p:sp>
      <p:sp>
        <p:nvSpPr>
          <p:cNvPr id="25" name="Text Placeholder 24"/>
          <p:cNvSpPr>
            <a:spLocks noGrp="1"/>
          </p:cNvSpPr>
          <p:nvPr>
            <p:ph type="body" sz="quarter" idx="121"/>
          </p:nvPr>
        </p:nvSpPr>
        <p:spPr/>
        <p:txBody>
          <a:bodyPr/>
          <a:lstStyle/>
          <a:p>
            <a:endParaRPr lang="en-US"/>
          </a:p>
        </p:txBody>
      </p:sp>
      <p:sp>
        <p:nvSpPr>
          <p:cNvPr id="26" name="Text Placeholder 25"/>
          <p:cNvSpPr>
            <a:spLocks noGrp="1"/>
          </p:cNvSpPr>
          <p:nvPr>
            <p:ph type="body" sz="quarter" idx="122"/>
          </p:nvPr>
        </p:nvSpPr>
        <p:spPr/>
        <p:txBody>
          <a:bodyPr/>
          <a:lstStyle/>
          <a:p>
            <a:endParaRPr lang="en-US"/>
          </a:p>
        </p:txBody>
      </p:sp>
      <p:sp>
        <p:nvSpPr>
          <p:cNvPr id="27" name="Text Placeholder 26"/>
          <p:cNvSpPr>
            <a:spLocks noGrp="1"/>
          </p:cNvSpPr>
          <p:nvPr>
            <p:ph type="body" sz="quarter" idx="123"/>
          </p:nvPr>
        </p:nvSpPr>
        <p:spPr/>
        <p:txBody>
          <a:bodyPr/>
          <a:lstStyle/>
          <a:p>
            <a:endParaRPr lang="en-US"/>
          </a:p>
        </p:txBody>
      </p:sp>
      <p:sp>
        <p:nvSpPr>
          <p:cNvPr id="28" name="Text Placeholder 27"/>
          <p:cNvSpPr>
            <a:spLocks noGrp="1"/>
          </p:cNvSpPr>
          <p:nvPr>
            <p:ph type="body" sz="quarter" idx="124"/>
          </p:nvPr>
        </p:nvSpPr>
        <p:spPr>
          <a:xfrm>
            <a:off x="678141" y="16722503"/>
            <a:ext cx="7542610" cy="606704"/>
          </a:xfrm>
        </p:spPr>
        <p:txBody>
          <a:bodyPr/>
          <a:lstStyle/>
          <a:p>
            <a:r>
              <a:rPr lang="en-US" smtClean="0"/>
              <a:t>PUT A GRAPHIC IN THIS COLUMN</a:t>
            </a:r>
            <a:endParaRPr lang="en-US" dirty="0"/>
          </a:p>
        </p:txBody>
      </p:sp>
      <p:sp>
        <p:nvSpPr>
          <p:cNvPr id="29" name="Text Placeholder 28"/>
          <p:cNvSpPr>
            <a:spLocks noGrp="1"/>
          </p:cNvSpPr>
          <p:nvPr>
            <p:ph type="body" sz="quarter" idx="125"/>
          </p:nvPr>
        </p:nvSpPr>
        <p:spPr>
          <a:xfrm>
            <a:off x="24694957" y="19890995"/>
            <a:ext cx="7542610" cy="1534303"/>
          </a:xfrm>
        </p:spPr>
        <p:txBody>
          <a:bodyPr/>
          <a:lstStyle/>
          <a:p>
            <a:pPr algn="ctr"/>
            <a:r>
              <a:rPr lang="en-US" dirty="0" err="1" smtClean="0"/>
              <a:t>Jisha</a:t>
            </a:r>
            <a:r>
              <a:rPr lang="en-US" dirty="0" smtClean="0"/>
              <a:t> </a:t>
            </a:r>
            <a:r>
              <a:rPr lang="en-US" dirty="0" err="1" smtClean="0"/>
              <a:t>Kambo</a:t>
            </a:r>
            <a:r>
              <a:rPr lang="en-US" dirty="0" smtClean="0"/>
              <a:t>:	jk2228@cornell.edu</a:t>
            </a:r>
          </a:p>
          <a:p>
            <a:pPr algn="ctr"/>
            <a:r>
              <a:rPr lang="en-US" dirty="0" smtClean="0"/>
              <a:t>John Oliver: 	jro67@cornell.edu</a:t>
            </a:r>
          </a:p>
          <a:p>
            <a:pPr algn="ctr"/>
            <a:r>
              <a:rPr lang="en-US" dirty="0" smtClean="0"/>
              <a:t>Benjamin Shulman: 	bgs53@cornell.edu </a:t>
            </a:r>
            <a:endParaRPr lang="en-US" dirty="0"/>
          </a:p>
        </p:txBody>
      </p:sp>
      <p:sp>
        <p:nvSpPr>
          <p:cNvPr id="30" name="Picture Placeholder 29"/>
          <p:cNvSpPr>
            <a:spLocks noGrp="1"/>
          </p:cNvSpPr>
          <p:nvPr>
            <p:ph type="pic" sz="quarter" idx="115"/>
          </p:nvPr>
        </p:nvSpPr>
        <p:spPr/>
      </p:sp>
      <p:sp>
        <p:nvSpPr>
          <p:cNvPr id="31" name="Picture Placeholder 30"/>
          <p:cNvSpPr>
            <a:spLocks noGrp="1"/>
          </p:cNvSpPr>
          <p:nvPr>
            <p:ph type="pic" sz="quarter" idx="126"/>
          </p:nvPr>
        </p:nvSpPr>
        <p:spPr/>
      </p:sp>
      <p:sp>
        <p:nvSpPr>
          <p:cNvPr id="32" name="Picture Placeholder 31"/>
          <p:cNvSpPr>
            <a:spLocks noGrp="1"/>
          </p:cNvSpPr>
          <p:nvPr>
            <p:ph type="pic" sz="quarter" idx="127"/>
          </p:nvPr>
        </p:nvSpPr>
        <p:spPr/>
      </p:sp>
      <p:sp>
        <p:nvSpPr>
          <p:cNvPr id="33" name="Picture Placeholder 32"/>
          <p:cNvSpPr>
            <a:spLocks noGrp="1"/>
          </p:cNvSpPr>
          <p:nvPr>
            <p:ph type="pic" sz="quarter" idx="128"/>
          </p:nvPr>
        </p:nvSpPr>
        <p:spPr/>
      </p:sp>
      <p:sp>
        <p:nvSpPr>
          <p:cNvPr id="34" name="Picture Placeholder 33"/>
          <p:cNvSpPr>
            <a:spLocks noGrp="1"/>
          </p:cNvSpPr>
          <p:nvPr>
            <p:ph type="pic" sz="quarter" idx="129"/>
          </p:nvPr>
        </p:nvSpPr>
        <p:spPr/>
      </p:sp>
      <p:sp>
        <p:nvSpPr>
          <p:cNvPr id="35" name="Picture Placeholder 34"/>
          <p:cNvSpPr>
            <a:spLocks noGrp="1"/>
          </p:cNvSpPr>
          <p:nvPr>
            <p:ph type="pic" sz="quarter" idx="130"/>
          </p:nvPr>
        </p:nvSpPr>
        <p:spPr/>
      </p:sp>
      <p:sp>
        <p:nvSpPr>
          <p:cNvPr id="36" name="Picture Placeholder 35"/>
          <p:cNvSpPr>
            <a:spLocks noGrp="1"/>
          </p:cNvSpPr>
          <p:nvPr>
            <p:ph type="pic" sz="quarter" idx="131"/>
          </p:nvPr>
        </p:nvSpPr>
        <p:spPr/>
      </p:sp>
      <p:sp>
        <p:nvSpPr>
          <p:cNvPr id="37" name="Picture Placeholder 36"/>
          <p:cNvSpPr>
            <a:spLocks noGrp="1"/>
          </p:cNvSpPr>
          <p:nvPr>
            <p:ph type="pic" sz="quarter" idx="132"/>
          </p:nvPr>
        </p:nvSpPr>
        <p:spPr/>
      </p:sp>
      <p:sp>
        <p:nvSpPr>
          <p:cNvPr id="38" name="Picture Placeholder 37"/>
          <p:cNvSpPr>
            <a:spLocks noGrp="1"/>
          </p:cNvSpPr>
          <p:nvPr>
            <p:ph type="pic" sz="quarter" idx="133"/>
          </p:nvPr>
        </p:nvSpPr>
        <p:spPr/>
      </p:sp>
      <p:sp>
        <p:nvSpPr>
          <p:cNvPr id="39" name="Picture Placeholder 38"/>
          <p:cNvSpPr>
            <a:spLocks noGrp="1"/>
          </p:cNvSpPr>
          <p:nvPr>
            <p:ph type="pic" sz="quarter" idx="134"/>
          </p:nvPr>
        </p:nvSpPr>
        <p:spPr/>
      </p:sp>
      <p:sp>
        <p:nvSpPr>
          <p:cNvPr id="40" name="Picture Placeholder 39"/>
          <p:cNvSpPr>
            <a:spLocks noGrp="1"/>
          </p:cNvSpPr>
          <p:nvPr>
            <p:ph type="pic" sz="quarter" idx="135"/>
          </p:nvPr>
        </p:nvSpPr>
        <p:spPr/>
      </p:sp>
      <p:sp>
        <p:nvSpPr>
          <p:cNvPr id="41" name="Text Placeholder 40"/>
          <p:cNvSpPr>
            <a:spLocks noGrp="1"/>
          </p:cNvSpPr>
          <p:nvPr>
            <p:ph type="body" sz="quarter" idx="136"/>
          </p:nvPr>
        </p:nvSpPr>
        <p:spPr/>
        <p:txBody>
          <a:bodyPr/>
          <a:lstStyle/>
          <a:p>
            <a:endParaRPr lang="en-US"/>
          </a:p>
        </p:txBody>
      </p:sp>
      <p:sp>
        <p:nvSpPr>
          <p:cNvPr id="42" name="Text Placeholder 41"/>
          <p:cNvSpPr>
            <a:spLocks noGrp="1"/>
          </p:cNvSpPr>
          <p:nvPr>
            <p:ph type="body" sz="quarter" idx="137"/>
          </p:nvPr>
        </p:nvSpPr>
        <p:spPr/>
        <p:txBody>
          <a:bodyPr/>
          <a:lstStyle/>
          <a:p>
            <a:endParaRPr lang="en-US"/>
          </a:p>
        </p:txBody>
      </p:sp>
      <p:sp>
        <p:nvSpPr>
          <p:cNvPr id="43" name="Text Placeholder 42"/>
          <p:cNvSpPr>
            <a:spLocks noGrp="1"/>
          </p:cNvSpPr>
          <p:nvPr>
            <p:ph type="body" sz="quarter" idx="138"/>
          </p:nvPr>
        </p:nvSpPr>
        <p:spPr/>
        <p:txBody>
          <a:bodyPr/>
          <a:lstStyle/>
          <a:p>
            <a:endParaRPr lang="en-US"/>
          </a:p>
        </p:txBody>
      </p:sp>
      <p:sp>
        <p:nvSpPr>
          <p:cNvPr id="44" name="Text Placeholder 43"/>
          <p:cNvSpPr>
            <a:spLocks noGrp="1"/>
          </p:cNvSpPr>
          <p:nvPr>
            <p:ph type="body" sz="quarter" idx="139"/>
          </p:nvPr>
        </p:nvSpPr>
        <p:spPr/>
        <p:txBody>
          <a:bodyPr/>
          <a:lstStyle/>
          <a:p>
            <a:endParaRPr lang="en-US"/>
          </a:p>
        </p:txBody>
      </p:sp>
      <p:sp>
        <p:nvSpPr>
          <p:cNvPr id="45" name="Text Placeholder 44"/>
          <p:cNvSpPr>
            <a:spLocks noGrp="1"/>
          </p:cNvSpPr>
          <p:nvPr>
            <p:ph type="body" sz="quarter" idx="140"/>
          </p:nvPr>
        </p:nvSpPr>
        <p:spPr/>
        <p:txBody>
          <a:bodyPr/>
          <a:lstStyle/>
          <a:p>
            <a:endParaRPr lang="en-US"/>
          </a:p>
        </p:txBody>
      </p:sp>
      <p:sp>
        <p:nvSpPr>
          <p:cNvPr id="46" name="Text Placeholder 45"/>
          <p:cNvSpPr>
            <a:spLocks noGrp="1"/>
          </p:cNvSpPr>
          <p:nvPr>
            <p:ph type="body" sz="quarter" idx="141"/>
          </p:nvPr>
        </p:nvSpPr>
        <p:spPr/>
        <p:txBody>
          <a:bodyPr/>
          <a:lstStyle/>
          <a:p>
            <a:endParaRPr lang="en-US"/>
          </a:p>
        </p:txBody>
      </p:sp>
      <p:sp>
        <p:nvSpPr>
          <p:cNvPr id="47" name="Text Placeholder 46"/>
          <p:cNvSpPr>
            <a:spLocks noGrp="1"/>
          </p:cNvSpPr>
          <p:nvPr>
            <p:ph type="body" sz="quarter" idx="142"/>
          </p:nvPr>
        </p:nvSpPr>
        <p:spPr/>
        <p:txBody>
          <a:bodyPr/>
          <a:lstStyle/>
          <a:p>
            <a:endParaRPr lang="en-US"/>
          </a:p>
        </p:txBody>
      </p:sp>
      <p:sp>
        <p:nvSpPr>
          <p:cNvPr id="48" name="Text Placeholder 47"/>
          <p:cNvSpPr>
            <a:spLocks noGrp="1"/>
          </p:cNvSpPr>
          <p:nvPr>
            <p:ph type="body" sz="quarter" idx="143"/>
          </p:nvPr>
        </p:nvSpPr>
        <p:spPr/>
        <p:txBody>
          <a:bodyPr/>
          <a:lstStyle/>
          <a:p>
            <a:endParaRPr lang="en-US"/>
          </a:p>
        </p:txBody>
      </p:sp>
      <p:sp>
        <p:nvSpPr>
          <p:cNvPr id="49" name="Text Placeholder 48"/>
          <p:cNvSpPr>
            <a:spLocks noGrp="1"/>
          </p:cNvSpPr>
          <p:nvPr>
            <p:ph type="body" sz="quarter" idx="144"/>
          </p:nvPr>
        </p:nvSpPr>
        <p:spPr/>
        <p:txBody>
          <a:bodyPr/>
          <a:lstStyle/>
          <a:p>
            <a:endParaRPr lang="en-US"/>
          </a:p>
        </p:txBody>
      </p:sp>
      <p:sp>
        <p:nvSpPr>
          <p:cNvPr id="50" name="Text Placeholder 49"/>
          <p:cNvSpPr>
            <a:spLocks noGrp="1"/>
          </p:cNvSpPr>
          <p:nvPr>
            <p:ph type="body" sz="quarter" idx="145"/>
          </p:nvPr>
        </p:nvSpPr>
        <p:spPr/>
        <p:txBody>
          <a:bodyPr/>
          <a:lstStyle/>
          <a:p>
            <a:endParaRPr lang="en-US"/>
          </a:p>
        </p:txBody>
      </p:sp>
      <p:sp>
        <p:nvSpPr>
          <p:cNvPr id="51" name="Text Placeholder 50"/>
          <p:cNvSpPr>
            <a:spLocks noGrp="1"/>
          </p:cNvSpPr>
          <p:nvPr>
            <p:ph type="body" sz="quarter" idx="146"/>
          </p:nvPr>
        </p:nvSpPr>
        <p:spPr/>
        <p:txBody>
          <a:bodyPr/>
          <a:lstStyle/>
          <a:p>
            <a:endParaRPr lang="en-US"/>
          </a:p>
        </p:txBody>
      </p:sp>
      <p:sp>
        <p:nvSpPr>
          <p:cNvPr id="52" name="Text Placeholder 51"/>
          <p:cNvSpPr>
            <a:spLocks noGrp="1"/>
          </p:cNvSpPr>
          <p:nvPr>
            <p:ph type="body" sz="quarter" idx="147"/>
          </p:nvPr>
        </p:nvSpPr>
        <p:spPr/>
        <p:txBody>
          <a:bodyPr/>
          <a:lstStyle/>
          <a:p>
            <a:endParaRPr lang="en-US"/>
          </a:p>
        </p:txBody>
      </p:sp>
      <p:sp>
        <p:nvSpPr>
          <p:cNvPr id="53" name="Text Placeholder 52"/>
          <p:cNvSpPr>
            <a:spLocks noGrp="1"/>
          </p:cNvSpPr>
          <p:nvPr>
            <p:ph type="body" sz="quarter" idx="148"/>
          </p:nvPr>
        </p:nvSpPr>
        <p:spPr/>
        <p:txBody>
          <a:bodyPr/>
          <a:lstStyle/>
          <a:p>
            <a:endParaRPr lang="en-US"/>
          </a:p>
        </p:txBody>
      </p:sp>
      <p:sp>
        <p:nvSpPr>
          <p:cNvPr id="54" name="Text Placeholder 53"/>
          <p:cNvSpPr>
            <a:spLocks noGrp="1"/>
          </p:cNvSpPr>
          <p:nvPr>
            <p:ph type="body" sz="quarter" idx="149"/>
          </p:nvPr>
        </p:nvSpPr>
        <p:spPr>
          <a:xfrm>
            <a:off x="24691183" y="19574198"/>
            <a:ext cx="7537847" cy="531993"/>
          </a:xfrm>
        </p:spPr>
        <p:txBody>
          <a:bodyPr/>
          <a:lstStyle/>
          <a:p>
            <a:r>
              <a:rPr lang="en-US" dirty="0" smtClean="0"/>
              <a:t>Contact</a:t>
            </a:r>
            <a:endParaRPr lang="en-US" dirty="0"/>
          </a:p>
        </p:txBody>
      </p:sp>
      <p:sp>
        <p:nvSpPr>
          <p:cNvPr id="55" name="Text Placeholder 54"/>
          <p:cNvSpPr>
            <a:spLocks noGrp="1"/>
          </p:cNvSpPr>
          <p:nvPr>
            <p:ph type="body" sz="quarter" idx="150"/>
          </p:nvPr>
        </p:nvSpPr>
        <p:spPr/>
        <p:txBody>
          <a:bodyPr>
            <a:normAutofit lnSpcReduction="10000"/>
          </a:bodyPr>
          <a:lstStyle/>
          <a:p>
            <a:r>
              <a:rPr lang="en-US" dirty="0" err="1" smtClean="0"/>
              <a:t>Jisha</a:t>
            </a:r>
            <a:r>
              <a:rPr lang="en-US" dirty="0" smtClean="0"/>
              <a:t> </a:t>
            </a:r>
            <a:r>
              <a:rPr lang="en-US" dirty="0" err="1" smtClean="0"/>
              <a:t>Kambo</a:t>
            </a:r>
            <a:r>
              <a:rPr lang="en-US" dirty="0" smtClean="0"/>
              <a:t>, John Oliver, Benjamin Shulman</a:t>
            </a:r>
            <a:endParaRPr lang="en-US" dirty="0"/>
          </a:p>
        </p:txBody>
      </p:sp>
      <p:sp>
        <p:nvSpPr>
          <p:cNvPr id="56" name="Text Placeholder 55"/>
          <p:cNvSpPr>
            <a:spLocks noGrp="1"/>
          </p:cNvSpPr>
          <p:nvPr>
            <p:ph type="body" sz="quarter" idx="184"/>
          </p:nvPr>
        </p:nvSpPr>
        <p:spPr/>
        <p:txBody>
          <a:bodyPr>
            <a:normAutofit fontScale="92500" lnSpcReduction="10000"/>
          </a:bodyPr>
          <a:lstStyle/>
          <a:p>
            <a:r>
              <a:rPr lang="en-US" dirty="0" smtClean="0"/>
              <a:t>Department of Computer Science, Cornell University</a:t>
            </a:r>
            <a:endParaRPr lang="en-US" dirty="0"/>
          </a:p>
        </p:txBody>
      </p:sp>
      <p:sp>
        <p:nvSpPr>
          <p:cNvPr id="57" name="Text Placeholder 56"/>
          <p:cNvSpPr>
            <a:spLocks noGrp="1"/>
          </p:cNvSpPr>
          <p:nvPr>
            <p:ph type="body" sz="quarter" idx="185"/>
          </p:nvPr>
        </p:nvSpPr>
        <p:spPr/>
        <p:txBody>
          <a:bodyPr/>
          <a:lstStyle/>
          <a:p>
            <a:r>
              <a:rPr lang="en-US" dirty="0" smtClean="0"/>
              <a:t>Vote Prediction in the House of Representatives</a:t>
            </a:r>
            <a:endParaRPr lang="en-US" dirty="0"/>
          </a:p>
        </p:txBody>
      </p:sp>
      <p:pic>
        <p:nvPicPr>
          <p:cNvPr id="69" name="Picture Placeholder 68"/>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28917900" y="700857"/>
            <a:ext cx="2908300" cy="1843135"/>
          </a:xfrm>
        </p:spPr>
      </p:pic>
      <p:pic>
        <p:nvPicPr>
          <p:cNvPr id="70" name="Picture Placeholder 69"/>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rcRect t="1625" b="1625"/>
          <a:stretch>
            <a:fillRect/>
          </a:stretch>
        </p:blipFill>
        <p:spPr>
          <a:xfrm>
            <a:off x="1092200" y="254000"/>
            <a:ext cx="2908300" cy="2736850"/>
          </a:xfrm>
        </p:spPr>
      </p:pic>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PosterPresentations.com-48x72-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310</TotalTime>
  <Words>843</Words>
  <Application>Microsoft Office PowerPoint</Application>
  <PresentationFormat>Custom</PresentationFormat>
  <Paragraphs>48</Paragraphs>
  <Slides>1</Slides>
  <Notes>0</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PosterPresentations.com-48x72-Template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Ben</cp:lastModifiedBy>
  <cp:revision>27</cp:revision>
  <dcterms:created xsi:type="dcterms:W3CDTF">2012-02-09T21:09:21Z</dcterms:created>
  <dcterms:modified xsi:type="dcterms:W3CDTF">2012-11-26T22:19:25Z</dcterms:modified>
</cp:coreProperties>
</file>