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4"/>
  </p:handoutMasterIdLst>
  <p:sldIdLst>
    <p:sldId id="256" r:id="rId2"/>
    <p:sldId id="257" r:id="rId3"/>
    <p:sldId id="258" r:id="rId4"/>
    <p:sldId id="259" r:id="rId5"/>
    <p:sldId id="261" r:id="rId6"/>
    <p:sldId id="262" r:id="rId7"/>
    <p:sldId id="263" r:id="rId8"/>
    <p:sldId id="264" r:id="rId9"/>
    <p:sldId id="265" r:id="rId10"/>
    <p:sldId id="266" r:id="rId11"/>
    <p:sldId id="267" r:id="rId12"/>
    <p:sldId id="260" r:id="rId13"/>
  </p:sldIdLst>
  <p:sldSz cx="12192000" cy="6858000"/>
  <p:notesSz cx="9144000" cy="6858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E6E6B346-0D77-4629-9198-53E8E310D1A6}">
          <p14:sldIdLst>
            <p14:sldId id="256"/>
            <p14:sldId id="257"/>
            <p14:sldId id="258"/>
            <p14:sldId id="259"/>
            <p14:sldId id="261"/>
            <p14:sldId id="262"/>
            <p14:sldId id="263"/>
            <p14:sldId id="264"/>
            <p14:sldId id="265"/>
            <p14:sldId id="266"/>
            <p14:sldId id="267"/>
            <p14:sldId id="26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5B91"/>
    <a:srgbClr val="4AAD52"/>
    <a:srgbClr val="949A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8" autoAdjust="0"/>
    <p:restoredTop sz="94664" autoAdjust="0"/>
  </p:normalViewPr>
  <p:slideViewPr>
    <p:cSldViewPr snapToGrid="0">
      <p:cViewPr varScale="1">
        <p:scale>
          <a:sx n="68" d="100"/>
          <a:sy n="68" d="100"/>
        </p:scale>
        <p:origin x="81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16" d="100"/>
          <a:sy n="116" d="100"/>
        </p:scale>
        <p:origin x="-606" y="-108"/>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s-EC" dirty="0"/>
          </a:p>
        </p:txBody>
      </p:sp>
      <p:sp>
        <p:nvSpPr>
          <p:cNvPr id="3" name="2 Marcador de fecha"/>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7F811797-CFDF-4E30-A4E1-907D06865D91}" type="datetimeFigureOut">
              <a:rPr lang="es-EC" smtClean="0"/>
              <a:t>16/11/2020</a:t>
            </a:fld>
            <a:endParaRPr lang="es-EC"/>
          </a:p>
        </p:txBody>
      </p:sp>
      <p:sp>
        <p:nvSpPr>
          <p:cNvPr id="4" name="3 Marcador de pie de página"/>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s-EC"/>
          </a:p>
        </p:txBody>
      </p:sp>
      <p:sp>
        <p:nvSpPr>
          <p:cNvPr id="5" name="4 Marcador de número de diapositiva"/>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04D00F1D-CACA-45A5-AF19-B7B89F5FE9EC}" type="slidenum">
              <a:rPr lang="es-EC" smtClean="0"/>
              <a:t>‹#›</a:t>
            </a:fld>
            <a:endParaRPr lang="es-EC"/>
          </a:p>
        </p:txBody>
      </p:sp>
    </p:spTree>
    <p:extLst>
      <p:ext uri="{BB962C8B-B14F-4D97-AF65-F5344CB8AC3E}">
        <p14:creationId xmlns:p14="http://schemas.microsoft.com/office/powerpoint/2010/main" val="181658119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1298C51-975A-47E7-B82D-7B357E560500}" type="datetimeFigureOut">
              <a:rPr lang="es-EC" smtClean="0"/>
              <a:t>16/11/2020</a:t>
            </a:fld>
            <a:endParaRPr lang="es-EC"/>
          </a:p>
        </p:txBody>
      </p:sp>
      <p:sp>
        <p:nvSpPr>
          <p:cNvPr id="3" name="Marcador de pie de página 2"/>
          <p:cNvSpPr>
            <a:spLocks noGrp="1"/>
          </p:cNvSpPr>
          <p:nvPr>
            <p:ph type="ftr" sz="quarter" idx="11"/>
          </p:nvPr>
        </p:nvSpPr>
        <p:spPr/>
        <p:txBody>
          <a:bodyPr/>
          <a:lstStyle/>
          <a:p>
            <a:endParaRPr lang="es-EC"/>
          </a:p>
        </p:txBody>
      </p:sp>
      <p:sp>
        <p:nvSpPr>
          <p:cNvPr id="4" name="Marcador de número de diapositiva 3"/>
          <p:cNvSpPr>
            <a:spLocks noGrp="1"/>
          </p:cNvSpPr>
          <p:nvPr>
            <p:ph type="sldNum" sz="quarter" idx="12"/>
          </p:nvPr>
        </p:nvSpPr>
        <p:spPr/>
        <p:txBody>
          <a:bodyPr/>
          <a:lstStyle/>
          <a:p>
            <a:fld id="{B1671FD0-766A-4664-840B-44A55B7D8810}" type="slidenum">
              <a:rPr lang="es-EC" smtClean="0"/>
              <a:t>‹#›</a:t>
            </a:fld>
            <a:endParaRPr lang="es-EC"/>
          </a:p>
        </p:txBody>
      </p:sp>
      <p:pic>
        <p:nvPicPr>
          <p:cNvPr id="5" name="Imagen 16"/>
          <p:cNvPicPr>
            <a:picLocks noChangeAspect="1"/>
          </p:cNvPicPr>
          <p:nvPr userDrawn="1"/>
        </p:nvPicPr>
        <p:blipFill>
          <a:blip r:embed="rId2"/>
          <a:stretch>
            <a:fillRect/>
          </a:stretch>
        </p:blipFill>
        <p:spPr>
          <a:xfrm>
            <a:off x="2552531" y="2199788"/>
            <a:ext cx="7086939" cy="2458424"/>
          </a:xfrm>
          <a:prstGeom prst="rect">
            <a:avLst/>
          </a:prstGeom>
        </p:spPr>
      </p:pic>
    </p:spTree>
    <p:extLst>
      <p:ext uri="{BB962C8B-B14F-4D97-AF65-F5344CB8AC3E}">
        <p14:creationId xmlns:p14="http://schemas.microsoft.com/office/powerpoint/2010/main" val="2308038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EC"/>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A1298C51-975A-47E7-B82D-7B357E560500}" type="datetimeFigureOut">
              <a:rPr lang="es-EC" smtClean="0"/>
              <a:t>16/11/2020</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B1671FD0-766A-4664-840B-44A55B7D8810}" type="slidenum">
              <a:rPr lang="es-EC" smtClean="0"/>
              <a:t>‹#›</a:t>
            </a:fld>
            <a:endParaRPr lang="es-EC"/>
          </a:p>
        </p:txBody>
      </p:sp>
    </p:spTree>
    <p:extLst>
      <p:ext uri="{BB962C8B-B14F-4D97-AF65-F5344CB8AC3E}">
        <p14:creationId xmlns:p14="http://schemas.microsoft.com/office/powerpoint/2010/main" val="2004226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C"/>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p:cNvSpPr>
            <a:spLocks noGrp="1"/>
          </p:cNvSpPr>
          <p:nvPr>
            <p:ph type="dt" sz="half" idx="10"/>
          </p:nvPr>
        </p:nvSpPr>
        <p:spPr/>
        <p:txBody>
          <a:bodyPr/>
          <a:lstStyle/>
          <a:p>
            <a:fld id="{A1298C51-975A-47E7-B82D-7B357E560500}" type="datetimeFigureOut">
              <a:rPr lang="es-EC" smtClean="0"/>
              <a:t>16/11/2020</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B1671FD0-766A-4664-840B-44A55B7D8810}" type="slidenum">
              <a:rPr lang="es-EC" smtClean="0"/>
              <a:t>‹#›</a:t>
            </a:fld>
            <a:endParaRPr lang="es-EC"/>
          </a:p>
        </p:txBody>
      </p:sp>
    </p:spTree>
    <p:extLst>
      <p:ext uri="{BB962C8B-B14F-4D97-AF65-F5344CB8AC3E}">
        <p14:creationId xmlns:p14="http://schemas.microsoft.com/office/powerpoint/2010/main" val="2168710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C"/>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p:cNvSpPr>
            <a:spLocks noGrp="1"/>
          </p:cNvSpPr>
          <p:nvPr>
            <p:ph type="dt" sz="half" idx="10"/>
          </p:nvPr>
        </p:nvSpPr>
        <p:spPr/>
        <p:txBody>
          <a:bodyPr/>
          <a:lstStyle/>
          <a:p>
            <a:fld id="{A1298C51-975A-47E7-B82D-7B357E560500}" type="datetimeFigureOut">
              <a:rPr lang="es-EC" smtClean="0"/>
              <a:t>16/11/2020</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B1671FD0-766A-4664-840B-44A55B7D8810}" type="slidenum">
              <a:rPr lang="es-EC" smtClean="0"/>
              <a:t>‹#›</a:t>
            </a:fld>
            <a:endParaRPr lang="es-EC"/>
          </a:p>
        </p:txBody>
      </p:sp>
    </p:spTree>
    <p:extLst>
      <p:ext uri="{BB962C8B-B14F-4D97-AF65-F5344CB8AC3E}">
        <p14:creationId xmlns:p14="http://schemas.microsoft.com/office/powerpoint/2010/main" val="177753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gradFill>
          <a:gsLst>
            <a:gs pos="0">
              <a:srgbClr val="4AAD52"/>
            </a:gs>
            <a:gs pos="100000">
              <a:srgbClr val="265B91"/>
            </a:gs>
          </a:gsLst>
          <a:lin ang="2700000" scaled="0"/>
        </a:gradFill>
        <a:effectLst/>
      </p:bgPr>
    </p:bg>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524000" y="1019493"/>
            <a:ext cx="9144000" cy="2387600"/>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tabLst/>
              <a:defRPr sz="4400">
                <a:solidFill>
                  <a:schemeClr val="bg1"/>
                </a:solidFill>
                <a:latin typeface="Arial" panose="020B0604020202020204" pitchFamily="34" charset="0"/>
                <a:cs typeface="Arial" panose="020B0604020202020204" pitchFamily="34" charset="0"/>
              </a:defRPr>
            </a:lvl1pPr>
          </a:lstStyle>
          <a:p>
            <a:r>
              <a:rPr lang="es-EC" sz="4400" b="1" dirty="0">
                <a:solidFill>
                  <a:schemeClr val="bg1"/>
                </a:solidFill>
                <a:latin typeface="Arial" panose="020B0604020202020204" pitchFamily="34" charset="0"/>
                <a:cs typeface="Arial" panose="020B0604020202020204" pitchFamily="34" charset="0"/>
              </a:rPr>
              <a:t>TÍTULO DE LA MATERIA</a:t>
            </a:r>
            <a:endParaRPr lang="es-EC" dirty="0"/>
          </a:p>
        </p:txBody>
      </p:sp>
      <p:sp>
        <p:nvSpPr>
          <p:cNvPr id="3" name="Subtítulo 2"/>
          <p:cNvSpPr>
            <a:spLocks noGrp="1"/>
          </p:cNvSpPr>
          <p:nvPr>
            <p:ph type="subTitle" idx="1" hasCustomPrompt="1"/>
          </p:nvPr>
        </p:nvSpPr>
        <p:spPr>
          <a:xfrm>
            <a:off x="1524000" y="372776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r>
              <a:rPr lang="es-EC" dirty="0">
                <a:solidFill>
                  <a:schemeClr val="bg1"/>
                </a:solidFill>
                <a:latin typeface="Arial" panose="020B0604020202020204" pitchFamily="34" charset="0"/>
                <a:ea typeface="Open Sans Semibold" panose="020B0706030804020204" pitchFamily="34" charset="0"/>
                <a:cs typeface="Arial" panose="020B0604020202020204" pitchFamily="34" charset="0"/>
              </a:rPr>
              <a:t>TEMA DE CLASE</a:t>
            </a:r>
          </a:p>
          <a:p>
            <a:pPr algn="ctr"/>
            <a:r>
              <a:rPr lang="es-EC" dirty="0" err="1">
                <a:solidFill>
                  <a:schemeClr val="bg1"/>
                </a:solidFill>
                <a:latin typeface="Arial" panose="020B0604020202020204" pitchFamily="34" charset="0"/>
                <a:ea typeface="Open Sans Semibold" panose="020B0706030804020204" pitchFamily="34" charset="0"/>
                <a:cs typeface="Arial" panose="020B0604020202020204" pitchFamily="34" charset="0"/>
              </a:rPr>
              <a:t>Msc</a:t>
            </a:r>
            <a:r>
              <a:rPr lang="es-EC" dirty="0">
                <a:solidFill>
                  <a:schemeClr val="bg1"/>
                </a:solidFill>
                <a:latin typeface="Arial" panose="020B0604020202020204" pitchFamily="34" charset="0"/>
                <a:ea typeface="Open Sans Semibold" panose="020B0706030804020204" pitchFamily="34" charset="0"/>
                <a:cs typeface="Arial" panose="020B0604020202020204" pitchFamily="34" charset="0"/>
              </a:rPr>
              <a:t>. Nombre y Apellido</a:t>
            </a:r>
          </a:p>
        </p:txBody>
      </p:sp>
      <p:sp>
        <p:nvSpPr>
          <p:cNvPr id="4" name="Marcador de fecha 3"/>
          <p:cNvSpPr>
            <a:spLocks noGrp="1"/>
          </p:cNvSpPr>
          <p:nvPr>
            <p:ph type="dt" sz="half" idx="10"/>
          </p:nvPr>
        </p:nvSpPr>
        <p:spPr/>
        <p:txBody>
          <a:bodyPr/>
          <a:lstStyle/>
          <a:p>
            <a:fld id="{A1298C51-975A-47E7-B82D-7B357E560500}" type="datetimeFigureOut">
              <a:rPr lang="es-EC" smtClean="0"/>
              <a:t>16/11/2020</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B1671FD0-766A-4664-840B-44A55B7D8810}" type="slidenum">
              <a:rPr lang="es-EC" smtClean="0"/>
              <a:t>‹#›</a:t>
            </a:fld>
            <a:endParaRPr lang="es-EC"/>
          </a:p>
        </p:txBody>
      </p:sp>
      <p:grpSp>
        <p:nvGrpSpPr>
          <p:cNvPr id="7" name="Grupo 5"/>
          <p:cNvGrpSpPr/>
          <p:nvPr userDrawn="1"/>
        </p:nvGrpSpPr>
        <p:grpSpPr>
          <a:xfrm>
            <a:off x="526949" y="351741"/>
            <a:ext cx="11665051" cy="6593941"/>
            <a:chOff x="526949" y="264059"/>
            <a:chExt cx="11665051" cy="6593941"/>
          </a:xfrm>
        </p:grpSpPr>
        <p:pic>
          <p:nvPicPr>
            <p:cNvPr id="8" name="Imagen 1"/>
            <p:cNvPicPr>
              <a:picLocks noChangeAspect="1"/>
            </p:cNvPicPr>
            <p:nvPr/>
          </p:nvPicPr>
          <p:blipFill>
            <a:blip r:embed="rId2"/>
            <a:stretch>
              <a:fillRect/>
            </a:stretch>
          </p:blipFill>
          <p:spPr>
            <a:xfrm>
              <a:off x="526949" y="264059"/>
              <a:ext cx="1509669" cy="1231658"/>
            </a:xfrm>
            <a:prstGeom prst="rect">
              <a:avLst/>
            </a:prstGeom>
          </p:spPr>
        </p:pic>
        <p:pic>
          <p:nvPicPr>
            <p:cNvPr id="9" name="Imagen 2"/>
            <p:cNvPicPr>
              <a:picLocks noChangeAspect="1"/>
            </p:cNvPicPr>
            <p:nvPr/>
          </p:nvPicPr>
          <p:blipFill>
            <a:blip r:embed="rId3"/>
            <a:stretch>
              <a:fillRect/>
            </a:stretch>
          </p:blipFill>
          <p:spPr>
            <a:xfrm>
              <a:off x="10432577" y="5685905"/>
              <a:ext cx="1759423" cy="1172095"/>
            </a:xfrm>
            <a:prstGeom prst="rect">
              <a:avLst/>
            </a:prstGeom>
          </p:spPr>
        </p:pic>
        <p:cxnSp>
          <p:nvCxnSpPr>
            <p:cNvPr id="10" name="Conector recto 4"/>
            <p:cNvCxnSpPr/>
            <p:nvPr/>
          </p:nvCxnSpPr>
          <p:spPr>
            <a:xfrm>
              <a:off x="1490750" y="3476025"/>
              <a:ext cx="9210501" cy="0"/>
            </a:xfrm>
            <a:prstGeom prst="line">
              <a:avLst/>
            </a:prstGeom>
            <a:ln w="539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7995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Marcador de texto 2"/>
          <p:cNvSpPr>
            <a:spLocks noGrp="1"/>
          </p:cNvSpPr>
          <p:nvPr>
            <p:ph type="body" idx="1" hasCustomPrompt="1"/>
          </p:nvPr>
        </p:nvSpPr>
        <p:spPr>
          <a:xfrm>
            <a:off x="585414" y="1452563"/>
            <a:ext cx="10769771" cy="823912"/>
          </a:xfrm>
        </p:spPr>
        <p:txBody>
          <a:bodyPr anchor="b">
            <a:normAutofit/>
          </a:bodyPr>
          <a:lstStyle>
            <a:lvl1pPr marL="0" indent="0">
              <a:buNone/>
              <a:defRPr sz="4000" b="1">
                <a:solidFill>
                  <a:srgbClr val="265B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C" sz="4000" b="1" dirty="0">
                <a:solidFill>
                  <a:srgbClr val="265B91"/>
                </a:solidFill>
                <a:latin typeface="Arial" panose="020B0604020202020204" pitchFamily="34" charset="0"/>
                <a:cs typeface="Arial" panose="020B0604020202020204" pitchFamily="34" charset="0"/>
              </a:rPr>
              <a:t>TÍTULO DEL TEMA</a:t>
            </a:r>
            <a:endParaRPr lang="es-ES" dirty="0"/>
          </a:p>
        </p:txBody>
      </p:sp>
      <p:sp>
        <p:nvSpPr>
          <p:cNvPr id="4" name="Marcador de contenido 3"/>
          <p:cNvSpPr>
            <a:spLocks noGrp="1"/>
          </p:cNvSpPr>
          <p:nvPr>
            <p:ph sz="half" idx="2"/>
          </p:nvPr>
        </p:nvSpPr>
        <p:spPr>
          <a:xfrm>
            <a:off x="598516" y="3200401"/>
            <a:ext cx="10740044" cy="2989262"/>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C" dirty="0"/>
          </a:p>
        </p:txBody>
      </p:sp>
      <p:sp>
        <p:nvSpPr>
          <p:cNvPr id="5" name="Marcador de texto 4"/>
          <p:cNvSpPr>
            <a:spLocks noGrp="1"/>
          </p:cNvSpPr>
          <p:nvPr>
            <p:ph type="body" sz="quarter" idx="3" hasCustomPrompt="1"/>
          </p:nvPr>
        </p:nvSpPr>
        <p:spPr>
          <a:xfrm>
            <a:off x="598515" y="2435543"/>
            <a:ext cx="10756669" cy="513397"/>
          </a:xfrm>
        </p:spPr>
        <p:txBody>
          <a:bodyPr anchor="b">
            <a:normAutofit/>
          </a:bodyPr>
          <a:lstStyle>
            <a:lvl1pPr marL="0" indent="0">
              <a:buNone/>
              <a:defRPr sz="1800" b="1">
                <a:solidFill>
                  <a:srgbClr val="4AAD5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C" b="1" dirty="0">
                <a:solidFill>
                  <a:srgbClr val="4AAD52"/>
                </a:solidFill>
                <a:latin typeface="Arial" panose="020B0604020202020204" pitchFamily="34" charset="0"/>
                <a:ea typeface="Open Sans Semibold" panose="020B0706030804020204" pitchFamily="34" charset="0"/>
                <a:cs typeface="Arial" panose="020B0604020202020204" pitchFamily="34" charset="0"/>
              </a:rPr>
              <a:t>SUBTÍTULO: (OPINION PRO SEMI BOLD)</a:t>
            </a:r>
            <a:endParaRPr lang="es-ES" dirty="0"/>
          </a:p>
        </p:txBody>
      </p:sp>
      <p:sp>
        <p:nvSpPr>
          <p:cNvPr id="7" name="Marcador de fecha 6"/>
          <p:cNvSpPr>
            <a:spLocks noGrp="1"/>
          </p:cNvSpPr>
          <p:nvPr>
            <p:ph type="dt" sz="half" idx="10"/>
          </p:nvPr>
        </p:nvSpPr>
        <p:spPr>
          <a:xfrm>
            <a:off x="598516" y="6297526"/>
            <a:ext cx="2743200" cy="365125"/>
          </a:xfrm>
        </p:spPr>
        <p:txBody>
          <a:bodyPr/>
          <a:lstStyle/>
          <a:p>
            <a:fld id="{A1298C51-975A-47E7-B82D-7B357E560500}" type="datetimeFigureOut">
              <a:rPr lang="es-EC" smtClean="0"/>
              <a:t>16/11/2020</a:t>
            </a:fld>
            <a:endParaRPr lang="es-EC"/>
          </a:p>
        </p:txBody>
      </p:sp>
      <p:sp>
        <p:nvSpPr>
          <p:cNvPr id="8" name="Marcador de pie de página 7"/>
          <p:cNvSpPr>
            <a:spLocks noGrp="1"/>
          </p:cNvSpPr>
          <p:nvPr>
            <p:ph type="ftr" sz="quarter" idx="11"/>
          </p:nvPr>
        </p:nvSpPr>
        <p:spPr>
          <a:xfrm>
            <a:off x="4038600" y="6276340"/>
            <a:ext cx="4114800" cy="365125"/>
          </a:xfrm>
        </p:spPr>
        <p:txBody>
          <a:bodyPr/>
          <a:lstStyle/>
          <a:p>
            <a:endParaRPr lang="es-EC"/>
          </a:p>
        </p:txBody>
      </p:sp>
      <p:sp>
        <p:nvSpPr>
          <p:cNvPr id="9" name="Marcador de número de diapositiva 8"/>
          <p:cNvSpPr>
            <a:spLocks noGrp="1"/>
          </p:cNvSpPr>
          <p:nvPr>
            <p:ph type="sldNum" sz="quarter" idx="12"/>
          </p:nvPr>
        </p:nvSpPr>
        <p:spPr>
          <a:xfrm>
            <a:off x="8610600" y="6287770"/>
            <a:ext cx="2743200" cy="365125"/>
          </a:xfrm>
        </p:spPr>
        <p:txBody>
          <a:bodyPr/>
          <a:lstStyle/>
          <a:p>
            <a:fld id="{B1671FD0-766A-4664-840B-44A55B7D8810}" type="slidenum">
              <a:rPr lang="es-EC" smtClean="0"/>
              <a:t>‹#›</a:t>
            </a:fld>
            <a:endParaRPr lang="es-EC"/>
          </a:p>
        </p:txBody>
      </p:sp>
      <p:grpSp>
        <p:nvGrpSpPr>
          <p:cNvPr id="10" name="Grupo 1"/>
          <p:cNvGrpSpPr/>
          <p:nvPr userDrawn="1"/>
        </p:nvGrpSpPr>
        <p:grpSpPr>
          <a:xfrm>
            <a:off x="0" y="-3759"/>
            <a:ext cx="12192000" cy="1088967"/>
            <a:chOff x="0" y="-1"/>
            <a:chExt cx="12192000" cy="1088967"/>
          </a:xfrm>
        </p:grpSpPr>
        <p:sp>
          <p:nvSpPr>
            <p:cNvPr id="11" name="Rectángulo 2"/>
            <p:cNvSpPr/>
            <p:nvPr/>
          </p:nvSpPr>
          <p:spPr>
            <a:xfrm>
              <a:off x="0" y="-1"/>
              <a:ext cx="12192000" cy="1088967"/>
            </a:xfrm>
            <a:prstGeom prst="rect">
              <a:avLst/>
            </a:prstGeom>
            <a:gradFill>
              <a:gsLst>
                <a:gs pos="0">
                  <a:srgbClr val="4AAD52"/>
                </a:gs>
                <a:gs pos="100000">
                  <a:srgbClr val="265B9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2" name="Imagen 4"/>
            <p:cNvPicPr>
              <a:picLocks noChangeAspect="1"/>
            </p:cNvPicPr>
            <p:nvPr/>
          </p:nvPicPr>
          <p:blipFill>
            <a:blip r:embed="rId2"/>
            <a:stretch>
              <a:fillRect/>
            </a:stretch>
          </p:blipFill>
          <p:spPr>
            <a:xfrm>
              <a:off x="452135" y="155993"/>
              <a:ext cx="952358" cy="776978"/>
            </a:xfrm>
            <a:prstGeom prst="rect">
              <a:avLst/>
            </a:prstGeom>
          </p:spPr>
        </p:pic>
        <p:pic>
          <p:nvPicPr>
            <p:cNvPr id="13" name="Imagen 5"/>
            <p:cNvPicPr>
              <a:picLocks noChangeAspect="1"/>
            </p:cNvPicPr>
            <p:nvPr/>
          </p:nvPicPr>
          <p:blipFill>
            <a:blip r:embed="rId3"/>
            <a:stretch>
              <a:fillRect/>
            </a:stretch>
          </p:blipFill>
          <p:spPr>
            <a:xfrm>
              <a:off x="11044727" y="162336"/>
              <a:ext cx="1147273" cy="764292"/>
            </a:xfrm>
            <a:prstGeom prst="rect">
              <a:avLst/>
            </a:prstGeom>
          </p:spPr>
        </p:pic>
      </p:grpSp>
      <p:sp>
        <p:nvSpPr>
          <p:cNvPr id="2" name="Título 1"/>
          <p:cNvSpPr>
            <a:spLocks noGrp="1"/>
          </p:cNvSpPr>
          <p:nvPr>
            <p:ph type="title" hasCustomPrompt="1"/>
          </p:nvPr>
        </p:nvSpPr>
        <p:spPr>
          <a:xfrm>
            <a:off x="1783080" y="95085"/>
            <a:ext cx="8446770" cy="819315"/>
          </a:xfrm>
        </p:spPr>
        <p:txBody>
          <a:bodyPr>
            <a:normAutofit/>
          </a:bodyPr>
          <a:lstStyle>
            <a:lvl1pPr algn="ctr">
              <a:defRPr sz="1800" b="1">
                <a:solidFill>
                  <a:schemeClr val="bg1"/>
                </a:solidFill>
                <a:latin typeface="Arial" panose="020B0604020202020204" pitchFamily="34" charset="0"/>
                <a:cs typeface="Arial" panose="020B0604020202020204" pitchFamily="34" charset="0"/>
              </a:defRPr>
            </a:lvl1pPr>
          </a:lstStyle>
          <a:p>
            <a:r>
              <a:rPr lang="es-EC" b="1" dirty="0">
                <a:solidFill>
                  <a:schemeClr val="bg1"/>
                </a:solidFill>
                <a:latin typeface="Arial" panose="020B0604020202020204" pitchFamily="34" charset="0"/>
                <a:cs typeface="Arial" panose="020B0604020202020204" pitchFamily="34" charset="0"/>
              </a:rPr>
              <a:t>TÍTULO DE LA MATERIA</a:t>
            </a:r>
            <a:endParaRPr lang="es-EC" dirty="0"/>
          </a:p>
        </p:txBody>
      </p:sp>
      <p:sp>
        <p:nvSpPr>
          <p:cNvPr id="15" name="Rectángulo 12"/>
          <p:cNvSpPr/>
          <p:nvPr userDrawn="1"/>
        </p:nvSpPr>
        <p:spPr>
          <a:xfrm>
            <a:off x="0" y="6708371"/>
            <a:ext cx="12192000" cy="299258"/>
          </a:xfrm>
          <a:prstGeom prst="rect">
            <a:avLst/>
          </a:prstGeom>
          <a:gradFill>
            <a:gsLst>
              <a:gs pos="0">
                <a:srgbClr val="4AAD52"/>
              </a:gs>
              <a:gs pos="100000">
                <a:srgbClr val="265B91"/>
              </a:gs>
            </a:gsLst>
            <a:lin ang="27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cxnSp>
        <p:nvCxnSpPr>
          <p:cNvPr id="16" name="Conector recto 8"/>
          <p:cNvCxnSpPr/>
          <p:nvPr userDrawn="1"/>
        </p:nvCxnSpPr>
        <p:spPr>
          <a:xfrm>
            <a:off x="598516" y="2337181"/>
            <a:ext cx="10756669" cy="0"/>
          </a:xfrm>
          <a:prstGeom prst="line">
            <a:avLst/>
          </a:prstGeom>
          <a:ln w="53975">
            <a:gradFill>
              <a:gsLst>
                <a:gs pos="0">
                  <a:srgbClr val="4AAD52"/>
                </a:gs>
                <a:gs pos="100000">
                  <a:srgbClr val="265B91"/>
                </a:gs>
              </a:gsLst>
              <a:lin ang="27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073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1_Comparación">
    <p:spTree>
      <p:nvGrpSpPr>
        <p:cNvPr id="1" name=""/>
        <p:cNvGrpSpPr/>
        <p:nvPr/>
      </p:nvGrpSpPr>
      <p:grpSpPr>
        <a:xfrm>
          <a:off x="0" y="0"/>
          <a:ext cx="0" cy="0"/>
          <a:chOff x="0" y="0"/>
          <a:chExt cx="0" cy="0"/>
        </a:xfrm>
      </p:grpSpPr>
      <p:sp>
        <p:nvSpPr>
          <p:cNvPr id="3" name="Marcador de texto 2"/>
          <p:cNvSpPr>
            <a:spLocks noGrp="1"/>
          </p:cNvSpPr>
          <p:nvPr>
            <p:ph type="body" idx="1" hasCustomPrompt="1"/>
          </p:nvPr>
        </p:nvSpPr>
        <p:spPr>
          <a:xfrm>
            <a:off x="928314" y="124682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C" sz="4000" b="1" dirty="0">
                <a:solidFill>
                  <a:srgbClr val="265B91"/>
                </a:solidFill>
                <a:latin typeface="Arial" panose="020B0604020202020204" pitchFamily="34" charset="0"/>
                <a:cs typeface="Arial" panose="020B0604020202020204" pitchFamily="34" charset="0"/>
              </a:rPr>
              <a:t>TÍTULO DEL TEMA</a:t>
            </a:r>
            <a:endParaRPr lang="es-ES" dirty="0"/>
          </a:p>
        </p:txBody>
      </p:sp>
      <p:sp>
        <p:nvSpPr>
          <p:cNvPr id="4" name="Marcador de contenido 3"/>
          <p:cNvSpPr>
            <a:spLocks noGrp="1"/>
          </p:cNvSpPr>
          <p:nvPr>
            <p:ph sz="half" idx="2"/>
          </p:nvPr>
        </p:nvSpPr>
        <p:spPr>
          <a:xfrm>
            <a:off x="839788" y="2505075"/>
            <a:ext cx="5157787" cy="3684588"/>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C" dirty="0"/>
          </a:p>
        </p:txBody>
      </p:sp>
      <p:sp>
        <p:nvSpPr>
          <p:cNvPr id="5" name="Marcador de texto 4"/>
          <p:cNvSpPr>
            <a:spLocks noGrp="1"/>
          </p:cNvSpPr>
          <p:nvPr>
            <p:ph type="body" sz="quarter" idx="3"/>
          </p:nvPr>
        </p:nvSpPr>
        <p:spPr>
          <a:xfrm>
            <a:off x="5497830" y="434435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C" dirty="0"/>
          </a:p>
        </p:txBody>
      </p:sp>
      <p:sp>
        <p:nvSpPr>
          <p:cNvPr id="7" name="Marcador de fecha 6"/>
          <p:cNvSpPr>
            <a:spLocks noGrp="1"/>
          </p:cNvSpPr>
          <p:nvPr>
            <p:ph type="dt" sz="half" idx="10"/>
          </p:nvPr>
        </p:nvSpPr>
        <p:spPr/>
        <p:txBody>
          <a:bodyPr/>
          <a:lstStyle/>
          <a:p>
            <a:fld id="{A1298C51-975A-47E7-B82D-7B357E560500}" type="datetimeFigureOut">
              <a:rPr lang="es-EC" smtClean="0"/>
              <a:t>16/11/2020</a:t>
            </a:fld>
            <a:endParaRPr lang="es-EC"/>
          </a:p>
        </p:txBody>
      </p:sp>
      <p:sp>
        <p:nvSpPr>
          <p:cNvPr id="8" name="Marcador de pie de página 7"/>
          <p:cNvSpPr>
            <a:spLocks noGrp="1"/>
          </p:cNvSpPr>
          <p:nvPr>
            <p:ph type="ftr" sz="quarter" idx="11"/>
          </p:nvPr>
        </p:nvSpPr>
        <p:spPr/>
        <p:txBody>
          <a:bodyPr/>
          <a:lstStyle/>
          <a:p>
            <a:endParaRPr lang="es-EC"/>
          </a:p>
        </p:txBody>
      </p:sp>
      <p:sp>
        <p:nvSpPr>
          <p:cNvPr id="9" name="Marcador de número de diapositiva 8"/>
          <p:cNvSpPr>
            <a:spLocks noGrp="1"/>
          </p:cNvSpPr>
          <p:nvPr>
            <p:ph type="sldNum" sz="quarter" idx="12"/>
          </p:nvPr>
        </p:nvSpPr>
        <p:spPr/>
        <p:txBody>
          <a:bodyPr/>
          <a:lstStyle/>
          <a:p>
            <a:fld id="{B1671FD0-766A-4664-840B-44A55B7D8810}" type="slidenum">
              <a:rPr lang="es-EC" smtClean="0"/>
              <a:t>‹#›</a:t>
            </a:fld>
            <a:endParaRPr lang="es-EC"/>
          </a:p>
        </p:txBody>
      </p:sp>
      <p:grpSp>
        <p:nvGrpSpPr>
          <p:cNvPr id="10" name="Grupo 1"/>
          <p:cNvGrpSpPr/>
          <p:nvPr userDrawn="1"/>
        </p:nvGrpSpPr>
        <p:grpSpPr>
          <a:xfrm>
            <a:off x="0" y="-3759"/>
            <a:ext cx="12192000" cy="1088967"/>
            <a:chOff x="0" y="-1"/>
            <a:chExt cx="12192000" cy="1088967"/>
          </a:xfrm>
        </p:grpSpPr>
        <p:sp>
          <p:nvSpPr>
            <p:cNvPr id="11" name="Rectángulo 2"/>
            <p:cNvSpPr/>
            <p:nvPr/>
          </p:nvSpPr>
          <p:spPr>
            <a:xfrm>
              <a:off x="0" y="-1"/>
              <a:ext cx="12192000" cy="1088967"/>
            </a:xfrm>
            <a:prstGeom prst="rect">
              <a:avLst/>
            </a:prstGeom>
            <a:gradFill>
              <a:gsLst>
                <a:gs pos="0">
                  <a:srgbClr val="4AAD52"/>
                </a:gs>
                <a:gs pos="100000">
                  <a:srgbClr val="265B9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2" name="Imagen 4"/>
            <p:cNvPicPr>
              <a:picLocks noChangeAspect="1"/>
            </p:cNvPicPr>
            <p:nvPr/>
          </p:nvPicPr>
          <p:blipFill>
            <a:blip r:embed="rId2"/>
            <a:stretch>
              <a:fillRect/>
            </a:stretch>
          </p:blipFill>
          <p:spPr>
            <a:xfrm>
              <a:off x="452135" y="155993"/>
              <a:ext cx="952358" cy="776978"/>
            </a:xfrm>
            <a:prstGeom prst="rect">
              <a:avLst/>
            </a:prstGeom>
          </p:spPr>
        </p:pic>
        <p:pic>
          <p:nvPicPr>
            <p:cNvPr id="13" name="Imagen 5"/>
            <p:cNvPicPr>
              <a:picLocks noChangeAspect="1"/>
            </p:cNvPicPr>
            <p:nvPr/>
          </p:nvPicPr>
          <p:blipFill>
            <a:blip r:embed="rId3"/>
            <a:stretch>
              <a:fillRect/>
            </a:stretch>
          </p:blipFill>
          <p:spPr>
            <a:xfrm>
              <a:off x="11044727" y="162336"/>
              <a:ext cx="1147273" cy="764292"/>
            </a:xfrm>
            <a:prstGeom prst="rect">
              <a:avLst/>
            </a:prstGeom>
          </p:spPr>
        </p:pic>
      </p:grpSp>
      <p:sp>
        <p:nvSpPr>
          <p:cNvPr id="2" name="Título 1"/>
          <p:cNvSpPr>
            <a:spLocks noGrp="1"/>
          </p:cNvSpPr>
          <p:nvPr>
            <p:ph type="title" hasCustomPrompt="1"/>
          </p:nvPr>
        </p:nvSpPr>
        <p:spPr>
          <a:xfrm>
            <a:off x="1783080" y="95085"/>
            <a:ext cx="8446770" cy="819315"/>
          </a:xfrm>
        </p:spPr>
        <p:txBody>
          <a:bodyPr>
            <a:normAutofit/>
          </a:bodyPr>
          <a:lstStyle>
            <a:lvl1pPr algn="ctr">
              <a:defRPr sz="1800" b="1">
                <a:solidFill>
                  <a:schemeClr val="bg1"/>
                </a:solidFill>
                <a:latin typeface="Arial" panose="020B0604020202020204" pitchFamily="34" charset="0"/>
                <a:cs typeface="Arial" panose="020B0604020202020204" pitchFamily="34" charset="0"/>
              </a:defRPr>
            </a:lvl1pPr>
          </a:lstStyle>
          <a:p>
            <a:r>
              <a:rPr lang="es-EC" b="1" dirty="0">
                <a:solidFill>
                  <a:schemeClr val="bg1"/>
                </a:solidFill>
                <a:latin typeface="Arial" panose="020B0604020202020204" pitchFamily="34" charset="0"/>
                <a:cs typeface="Arial" panose="020B0604020202020204" pitchFamily="34" charset="0"/>
              </a:rPr>
              <a:t>TÍTULO DE LA MATERIA</a:t>
            </a:r>
            <a:endParaRPr lang="es-EC" dirty="0"/>
          </a:p>
        </p:txBody>
      </p:sp>
    </p:spTree>
    <p:extLst>
      <p:ext uri="{BB962C8B-B14F-4D97-AF65-F5344CB8AC3E}">
        <p14:creationId xmlns:p14="http://schemas.microsoft.com/office/powerpoint/2010/main" val="2546528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98516" y="3040380"/>
            <a:ext cx="10755284" cy="2393632"/>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C" dirty="0"/>
          </a:p>
        </p:txBody>
      </p:sp>
      <p:sp>
        <p:nvSpPr>
          <p:cNvPr id="4" name="Marcador de fecha 3"/>
          <p:cNvSpPr>
            <a:spLocks noGrp="1"/>
          </p:cNvSpPr>
          <p:nvPr>
            <p:ph type="dt" sz="half" idx="10"/>
          </p:nvPr>
        </p:nvSpPr>
        <p:spPr>
          <a:xfrm>
            <a:off x="838200" y="6116320"/>
            <a:ext cx="2743200" cy="365125"/>
          </a:xfrm>
        </p:spPr>
        <p:txBody>
          <a:bodyPr/>
          <a:lstStyle/>
          <a:p>
            <a:fld id="{A1298C51-975A-47E7-B82D-7B357E560500}" type="datetimeFigureOut">
              <a:rPr lang="es-EC" smtClean="0"/>
              <a:t>16/11/2020</a:t>
            </a:fld>
            <a:endParaRPr lang="es-EC"/>
          </a:p>
        </p:txBody>
      </p:sp>
      <p:sp>
        <p:nvSpPr>
          <p:cNvPr id="5" name="Marcador de pie de página 4"/>
          <p:cNvSpPr>
            <a:spLocks noGrp="1"/>
          </p:cNvSpPr>
          <p:nvPr>
            <p:ph type="ftr" sz="quarter" idx="11"/>
          </p:nvPr>
        </p:nvSpPr>
        <p:spPr>
          <a:xfrm>
            <a:off x="4038600" y="6082030"/>
            <a:ext cx="4114800" cy="365125"/>
          </a:xfrm>
        </p:spPr>
        <p:txBody>
          <a:bodyPr/>
          <a:lstStyle/>
          <a:p>
            <a:endParaRPr lang="es-EC" dirty="0"/>
          </a:p>
        </p:txBody>
      </p:sp>
      <p:sp>
        <p:nvSpPr>
          <p:cNvPr id="6" name="Marcador de número de diapositiva 5"/>
          <p:cNvSpPr>
            <a:spLocks noGrp="1"/>
          </p:cNvSpPr>
          <p:nvPr>
            <p:ph type="sldNum" sz="quarter" idx="12"/>
          </p:nvPr>
        </p:nvSpPr>
        <p:spPr>
          <a:xfrm>
            <a:off x="8610600" y="6082030"/>
            <a:ext cx="2743200" cy="365125"/>
          </a:xfrm>
        </p:spPr>
        <p:txBody>
          <a:bodyPr/>
          <a:lstStyle/>
          <a:p>
            <a:fld id="{B1671FD0-766A-4664-840B-44A55B7D8810}" type="slidenum">
              <a:rPr lang="es-EC" smtClean="0"/>
              <a:t>‹#›</a:t>
            </a:fld>
            <a:endParaRPr lang="es-EC"/>
          </a:p>
        </p:txBody>
      </p:sp>
      <p:grpSp>
        <p:nvGrpSpPr>
          <p:cNvPr id="7" name="Grupo 1"/>
          <p:cNvGrpSpPr/>
          <p:nvPr userDrawn="1"/>
        </p:nvGrpSpPr>
        <p:grpSpPr>
          <a:xfrm>
            <a:off x="0" y="-3759"/>
            <a:ext cx="12192000" cy="1088967"/>
            <a:chOff x="0" y="-1"/>
            <a:chExt cx="12192000" cy="1088967"/>
          </a:xfrm>
        </p:grpSpPr>
        <p:sp>
          <p:nvSpPr>
            <p:cNvPr id="8" name="Rectángulo 2"/>
            <p:cNvSpPr/>
            <p:nvPr/>
          </p:nvSpPr>
          <p:spPr>
            <a:xfrm>
              <a:off x="0" y="-1"/>
              <a:ext cx="12192000" cy="1088967"/>
            </a:xfrm>
            <a:prstGeom prst="rect">
              <a:avLst/>
            </a:prstGeom>
            <a:gradFill>
              <a:gsLst>
                <a:gs pos="0">
                  <a:srgbClr val="4AAD52"/>
                </a:gs>
                <a:gs pos="100000">
                  <a:srgbClr val="265B9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9" name="Imagen 4"/>
            <p:cNvPicPr>
              <a:picLocks noChangeAspect="1"/>
            </p:cNvPicPr>
            <p:nvPr/>
          </p:nvPicPr>
          <p:blipFill>
            <a:blip r:embed="rId2"/>
            <a:stretch>
              <a:fillRect/>
            </a:stretch>
          </p:blipFill>
          <p:spPr>
            <a:xfrm>
              <a:off x="452135" y="155993"/>
              <a:ext cx="952358" cy="776978"/>
            </a:xfrm>
            <a:prstGeom prst="rect">
              <a:avLst/>
            </a:prstGeom>
          </p:spPr>
        </p:pic>
        <p:pic>
          <p:nvPicPr>
            <p:cNvPr id="10" name="Imagen 5"/>
            <p:cNvPicPr>
              <a:picLocks noChangeAspect="1"/>
            </p:cNvPicPr>
            <p:nvPr/>
          </p:nvPicPr>
          <p:blipFill>
            <a:blip r:embed="rId3"/>
            <a:stretch>
              <a:fillRect/>
            </a:stretch>
          </p:blipFill>
          <p:spPr>
            <a:xfrm>
              <a:off x="11044727" y="162336"/>
              <a:ext cx="1147273" cy="764292"/>
            </a:xfrm>
            <a:prstGeom prst="rect">
              <a:avLst/>
            </a:prstGeom>
          </p:spPr>
        </p:pic>
      </p:grpSp>
      <p:sp>
        <p:nvSpPr>
          <p:cNvPr id="2" name="Título 1"/>
          <p:cNvSpPr>
            <a:spLocks noGrp="1"/>
          </p:cNvSpPr>
          <p:nvPr>
            <p:ph type="title" hasCustomPrompt="1"/>
          </p:nvPr>
        </p:nvSpPr>
        <p:spPr>
          <a:xfrm>
            <a:off x="2686050" y="152236"/>
            <a:ext cx="6812280" cy="776978"/>
          </a:xfrm>
        </p:spPr>
        <p:txBody>
          <a:bodyPr>
            <a:normAutofit/>
          </a:bodyPr>
          <a:lstStyle>
            <a:lvl1pPr algn="ctr">
              <a:defRPr sz="1800" b="1" baseline="0">
                <a:solidFill>
                  <a:schemeClr val="bg1"/>
                </a:solidFill>
                <a:latin typeface="Arial" panose="020B0604020202020204" pitchFamily="34" charset="0"/>
                <a:cs typeface="Arial" panose="020B0604020202020204" pitchFamily="34" charset="0"/>
              </a:defRPr>
            </a:lvl1pPr>
          </a:lstStyle>
          <a:p>
            <a:r>
              <a:rPr lang="es-ES" dirty="0"/>
              <a:t>TITULO DE LA MATERIA</a:t>
            </a:r>
            <a:endParaRPr lang="es-EC" dirty="0"/>
          </a:p>
        </p:txBody>
      </p:sp>
      <p:sp>
        <p:nvSpPr>
          <p:cNvPr id="12" name="Rectángulo 12"/>
          <p:cNvSpPr/>
          <p:nvPr userDrawn="1"/>
        </p:nvSpPr>
        <p:spPr>
          <a:xfrm>
            <a:off x="0" y="6570172"/>
            <a:ext cx="12192000" cy="299258"/>
          </a:xfrm>
          <a:prstGeom prst="rect">
            <a:avLst/>
          </a:prstGeom>
          <a:gradFill>
            <a:gsLst>
              <a:gs pos="0">
                <a:srgbClr val="4AAD52"/>
              </a:gs>
              <a:gs pos="100000">
                <a:srgbClr val="265B91"/>
              </a:gs>
            </a:gsLst>
            <a:lin ang="27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cxnSp>
        <p:nvCxnSpPr>
          <p:cNvPr id="13" name="Conector recto 8"/>
          <p:cNvCxnSpPr/>
          <p:nvPr userDrawn="1"/>
        </p:nvCxnSpPr>
        <p:spPr>
          <a:xfrm>
            <a:off x="598516" y="2337181"/>
            <a:ext cx="10756669" cy="0"/>
          </a:xfrm>
          <a:prstGeom prst="line">
            <a:avLst/>
          </a:prstGeom>
          <a:ln w="53975">
            <a:gradFill>
              <a:gsLst>
                <a:gs pos="0">
                  <a:srgbClr val="4AAD52"/>
                </a:gs>
                <a:gs pos="100000">
                  <a:srgbClr val="265B91"/>
                </a:gs>
              </a:gsLst>
              <a:lin ang="2700000" scaled="0"/>
            </a:gradFill>
          </a:ln>
        </p:spPr>
        <p:style>
          <a:lnRef idx="1">
            <a:schemeClr val="accent1"/>
          </a:lnRef>
          <a:fillRef idx="0">
            <a:schemeClr val="accent1"/>
          </a:fillRef>
          <a:effectRef idx="0">
            <a:schemeClr val="accent1"/>
          </a:effectRef>
          <a:fontRef idx="minor">
            <a:schemeClr val="tx1"/>
          </a:fontRef>
        </p:style>
      </p:cxnSp>
      <p:sp>
        <p:nvSpPr>
          <p:cNvPr id="15" name="CuadroTexto 9"/>
          <p:cNvSpPr txBox="1"/>
          <p:nvPr userDrawn="1"/>
        </p:nvSpPr>
        <p:spPr>
          <a:xfrm>
            <a:off x="598516" y="2527069"/>
            <a:ext cx="10756669" cy="369332"/>
          </a:xfrm>
          <a:prstGeom prst="rect">
            <a:avLst/>
          </a:prstGeom>
          <a:noFill/>
        </p:spPr>
        <p:txBody>
          <a:bodyPr wrap="square" rtlCol="0">
            <a:spAutoFit/>
          </a:bodyPr>
          <a:lstStyle/>
          <a:p>
            <a:r>
              <a:rPr lang="es-EC" b="1" dirty="0">
                <a:solidFill>
                  <a:srgbClr val="4AAD52"/>
                </a:solidFill>
                <a:latin typeface="Arial" panose="020B0604020202020204" pitchFamily="34" charset="0"/>
                <a:ea typeface="Open Sans Semibold" panose="020B0706030804020204" pitchFamily="34" charset="0"/>
                <a:cs typeface="Arial" panose="020B0604020202020204" pitchFamily="34" charset="0"/>
              </a:rPr>
              <a:t>SUBTÍTULO: (OPINION PRO SEMI BOLD)</a:t>
            </a:r>
          </a:p>
        </p:txBody>
      </p:sp>
      <p:sp>
        <p:nvSpPr>
          <p:cNvPr id="16" name="Título 1"/>
          <p:cNvSpPr txBox="1">
            <a:spLocks/>
          </p:cNvSpPr>
          <p:nvPr userDrawn="1"/>
        </p:nvSpPr>
        <p:spPr>
          <a:xfrm>
            <a:off x="598516" y="1447636"/>
            <a:ext cx="6812280" cy="77697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1800" b="1" kern="1200" baseline="0">
                <a:solidFill>
                  <a:schemeClr val="bg1"/>
                </a:solidFill>
                <a:latin typeface="Arial" panose="020B0604020202020204" pitchFamily="34" charset="0"/>
                <a:ea typeface="+mj-ea"/>
                <a:cs typeface="Arial" panose="020B0604020202020204" pitchFamily="34" charset="0"/>
              </a:defRPr>
            </a:lvl1pPr>
          </a:lstStyle>
          <a:p>
            <a:pPr marL="0" marR="0" indent="0" algn="ctr" defTabSz="914400" rtl="0" eaLnBrk="1" fontAlgn="auto" latinLnBrk="0" hangingPunct="1">
              <a:lnSpc>
                <a:spcPct val="90000"/>
              </a:lnSpc>
              <a:spcBef>
                <a:spcPct val="0"/>
              </a:spcBef>
              <a:spcAft>
                <a:spcPts val="0"/>
              </a:spcAft>
              <a:buClrTx/>
              <a:buSzTx/>
              <a:buFontTx/>
              <a:buNone/>
              <a:tabLst/>
              <a:defRPr/>
            </a:pPr>
            <a:r>
              <a:rPr lang="es-ES" dirty="0"/>
              <a:t>TITULO D</a:t>
            </a:r>
            <a:r>
              <a:rPr lang="es-EC" sz="1800" b="1" dirty="0">
                <a:solidFill>
                  <a:srgbClr val="265B91"/>
                </a:solidFill>
                <a:latin typeface="Arial" panose="020B0604020202020204" pitchFamily="34" charset="0"/>
                <a:cs typeface="Arial" panose="020B0604020202020204" pitchFamily="34" charset="0"/>
              </a:rPr>
              <a:t>TÍTULO DEL TEMA</a:t>
            </a:r>
          </a:p>
          <a:p>
            <a:r>
              <a:rPr lang="es-ES" dirty="0"/>
              <a:t>E LA MATERIA</a:t>
            </a:r>
            <a:endParaRPr lang="es-EC" dirty="0"/>
          </a:p>
        </p:txBody>
      </p:sp>
    </p:spTree>
    <p:extLst>
      <p:ext uri="{BB962C8B-B14F-4D97-AF65-F5344CB8AC3E}">
        <p14:creationId xmlns:p14="http://schemas.microsoft.com/office/powerpoint/2010/main" val="160145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600725" y="1268095"/>
            <a:ext cx="10754460" cy="1325563"/>
          </a:xfrm>
        </p:spPr>
        <p:txBody>
          <a:bodyPr>
            <a:normAutofit/>
          </a:bodyPr>
          <a:lstStyle>
            <a:lvl1pPr>
              <a:defRPr sz="4000" b="1" baseline="0">
                <a:solidFill>
                  <a:srgbClr val="265B91"/>
                </a:solidFill>
                <a:latin typeface="Arial" panose="020B0604020202020204" pitchFamily="34" charset="0"/>
                <a:cs typeface="Arial" panose="020B0604020202020204" pitchFamily="34" charset="0"/>
              </a:defRPr>
            </a:lvl1pPr>
          </a:lstStyle>
          <a:p>
            <a:r>
              <a:rPr lang="es-ES" dirty="0"/>
              <a:t>TITULO DEL TEMA</a:t>
            </a:r>
            <a:endParaRPr lang="es-EC" dirty="0"/>
          </a:p>
        </p:txBody>
      </p:sp>
      <p:sp>
        <p:nvSpPr>
          <p:cNvPr id="3" name="Marcador de fecha 2"/>
          <p:cNvSpPr>
            <a:spLocks noGrp="1"/>
          </p:cNvSpPr>
          <p:nvPr>
            <p:ph type="dt" sz="half" idx="10"/>
          </p:nvPr>
        </p:nvSpPr>
        <p:spPr/>
        <p:txBody>
          <a:bodyPr/>
          <a:lstStyle/>
          <a:p>
            <a:fld id="{A1298C51-975A-47E7-B82D-7B357E560500}" type="datetimeFigureOut">
              <a:rPr lang="es-EC" smtClean="0"/>
              <a:t>16/11/2020</a:t>
            </a:fld>
            <a:endParaRPr lang="es-EC"/>
          </a:p>
        </p:txBody>
      </p:sp>
      <p:sp>
        <p:nvSpPr>
          <p:cNvPr id="4" name="Marcador de pie de página 3"/>
          <p:cNvSpPr>
            <a:spLocks noGrp="1"/>
          </p:cNvSpPr>
          <p:nvPr>
            <p:ph type="ftr" sz="quarter" idx="11"/>
          </p:nvPr>
        </p:nvSpPr>
        <p:spPr/>
        <p:txBody>
          <a:bodyPr/>
          <a:lstStyle/>
          <a:p>
            <a:endParaRPr lang="es-EC"/>
          </a:p>
        </p:txBody>
      </p:sp>
      <p:sp>
        <p:nvSpPr>
          <p:cNvPr id="5" name="Marcador de número de diapositiva 4"/>
          <p:cNvSpPr>
            <a:spLocks noGrp="1"/>
          </p:cNvSpPr>
          <p:nvPr>
            <p:ph type="sldNum" sz="quarter" idx="12"/>
          </p:nvPr>
        </p:nvSpPr>
        <p:spPr/>
        <p:txBody>
          <a:bodyPr/>
          <a:lstStyle/>
          <a:p>
            <a:fld id="{B1671FD0-766A-4664-840B-44A55B7D8810}" type="slidenum">
              <a:rPr lang="es-EC" smtClean="0"/>
              <a:t>‹#›</a:t>
            </a:fld>
            <a:endParaRPr lang="es-EC"/>
          </a:p>
        </p:txBody>
      </p:sp>
      <p:grpSp>
        <p:nvGrpSpPr>
          <p:cNvPr id="10" name="Grupo 1"/>
          <p:cNvGrpSpPr/>
          <p:nvPr userDrawn="1"/>
        </p:nvGrpSpPr>
        <p:grpSpPr>
          <a:xfrm>
            <a:off x="0" y="-3759"/>
            <a:ext cx="12192000" cy="1088967"/>
            <a:chOff x="0" y="-1"/>
            <a:chExt cx="12192000" cy="1088967"/>
          </a:xfrm>
        </p:grpSpPr>
        <p:sp>
          <p:nvSpPr>
            <p:cNvPr id="11" name="Rectángulo 2"/>
            <p:cNvSpPr/>
            <p:nvPr/>
          </p:nvSpPr>
          <p:spPr>
            <a:xfrm>
              <a:off x="0" y="-1"/>
              <a:ext cx="12192000" cy="1088967"/>
            </a:xfrm>
            <a:prstGeom prst="rect">
              <a:avLst/>
            </a:prstGeom>
            <a:gradFill>
              <a:gsLst>
                <a:gs pos="0">
                  <a:srgbClr val="4AAD52"/>
                </a:gs>
                <a:gs pos="100000">
                  <a:srgbClr val="265B9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2" name="Imagen 4"/>
            <p:cNvPicPr>
              <a:picLocks noChangeAspect="1"/>
            </p:cNvPicPr>
            <p:nvPr/>
          </p:nvPicPr>
          <p:blipFill>
            <a:blip r:embed="rId2"/>
            <a:stretch>
              <a:fillRect/>
            </a:stretch>
          </p:blipFill>
          <p:spPr>
            <a:xfrm>
              <a:off x="452135" y="155993"/>
              <a:ext cx="952358" cy="776978"/>
            </a:xfrm>
            <a:prstGeom prst="rect">
              <a:avLst/>
            </a:prstGeom>
          </p:spPr>
        </p:pic>
        <p:pic>
          <p:nvPicPr>
            <p:cNvPr id="13" name="Imagen 5"/>
            <p:cNvPicPr>
              <a:picLocks noChangeAspect="1"/>
            </p:cNvPicPr>
            <p:nvPr/>
          </p:nvPicPr>
          <p:blipFill>
            <a:blip r:embed="rId3"/>
            <a:stretch>
              <a:fillRect/>
            </a:stretch>
          </p:blipFill>
          <p:spPr>
            <a:xfrm>
              <a:off x="11044727" y="162336"/>
              <a:ext cx="1147273" cy="764292"/>
            </a:xfrm>
            <a:prstGeom prst="rect">
              <a:avLst/>
            </a:prstGeom>
          </p:spPr>
        </p:pic>
      </p:grpSp>
      <p:sp>
        <p:nvSpPr>
          <p:cNvPr id="14" name="CuadroTexto 14"/>
          <p:cNvSpPr txBox="1"/>
          <p:nvPr userDrawn="1"/>
        </p:nvSpPr>
        <p:spPr>
          <a:xfrm>
            <a:off x="2261062" y="268376"/>
            <a:ext cx="7789025" cy="369332"/>
          </a:xfrm>
          <a:prstGeom prst="rect">
            <a:avLst/>
          </a:prstGeom>
          <a:noFill/>
        </p:spPr>
        <p:txBody>
          <a:bodyPr wrap="square" rtlCol="0">
            <a:spAutoFit/>
          </a:bodyPr>
          <a:lstStyle/>
          <a:p>
            <a:pPr algn="ctr"/>
            <a:r>
              <a:rPr lang="es-EC" b="1" dirty="0">
                <a:solidFill>
                  <a:schemeClr val="bg1"/>
                </a:solidFill>
                <a:latin typeface="Arial" panose="020B0604020202020204" pitchFamily="34" charset="0"/>
                <a:cs typeface="Arial" panose="020B0604020202020204" pitchFamily="34" charset="0"/>
              </a:rPr>
              <a:t>TÍTULO DE LA MATERIA</a:t>
            </a:r>
          </a:p>
        </p:txBody>
      </p:sp>
      <p:cxnSp>
        <p:nvCxnSpPr>
          <p:cNvPr id="15" name="Conector recto 8"/>
          <p:cNvCxnSpPr/>
          <p:nvPr userDrawn="1"/>
        </p:nvCxnSpPr>
        <p:spPr>
          <a:xfrm>
            <a:off x="598516" y="2337181"/>
            <a:ext cx="10756669" cy="0"/>
          </a:xfrm>
          <a:prstGeom prst="line">
            <a:avLst/>
          </a:prstGeom>
          <a:ln w="53975">
            <a:gradFill>
              <a:gsLst>
                <a:gs pos="0">
                  <a:srgbClr val="4AAD52"/>
                </a:gs>
                <a:gs pos="100000">
                  <a:srgbClr val="265B91"/>
                </a:gs>
              </a:gsLst>
              <a:lin ang="2700000" scaled="0"/>
            </a:gradFill>
          </a:ln>
        </p:spPr>
        <p:style>
          <a:lnRef idx="1">
            <a:schemeClr val="accent1"/>
          </a:lnRef>
          <a:fillRef idx="0">
            <a:schemeClr val="accent1"/>
          </a:fillRef>
          <a:effectRef idx="0">
            <a:schemeClr val="accent1"/>
          </a:effectRef>
          <a:fontRef idx="minor">
            <a:schemeClr val="tx1"/>
          </a:fontRef>
        </p:style>
      </p:cxnSp>
      <p:sp>
        <p:nvSpPr>
          <p:cNvPr id="16" name="Marcador de contenido 2"/>
          <p:cNvSpPr>
            <a:spLocks noGrp="1"/>
          </p:cNvSpPr>
          <p:nvPr>
            <p:ph sz="half" idx="1"/>
          </p:nvPr>
        </p:nvSpPr>
        <p:spPr>
          <a:xfrm>
            <a:off x="598515" y="2740025"/>
            <a:ext cx="10756669" cy="3317875"/>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C" dirty="0"/>
          </a:p>
        </p:txBody>
      </p:sp>
    </p:spTree>
    <p:extLst>
      <p:ext uri="{BB962C8B-B14F-4D97-AF65-F5344CB8AC3E}">
        <p14:creationId xmlns:p14="http://schemas.microsoft.com/office/powerpoint/2010/main" val="3366214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gradFill>
          <a:gsLst>
            <a:gs pos="0">
              <a:srgbClr val="4AAD52"/>
            </a:gs>
            <a:gs pos="100000">
              <a:srgbClr val="265B91"/>
            </a:gs>
          </a:gsLst>
          <a:lin ang="27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76263"/>
            <a:ext cx="10515600" cy="2109787"/>
          </a:xfrm>
        </p:spPr>
        <p:txBody>
          <a:bodyPr anchor="b"/>
          <a:lstStyle>
            <a:lvl1pPr>
              <a:defRPr sz="6000"/>
            </a:lvl1pPr>
          </a:lstStyle>
          <a:p>
            <a:r>
              <a:rPr lang="es-ES"/>
              <a:t>Haga clic para modificar el estilo de título del patrón</a:t>
            </a:r>
            <a:endParaRPr lang="es-EC"/>
          </a:p>
        </p:txBody>
      </p:sp>
      <p:sp>
        <p:nvSpPr>
          <p:cNvPr id="3" name="Marcador de texto 2"/>
          <p:cNvSpPr>
            <a:spLocks noGrp="1"/>
          </p:cNvSpPr>
          <p:nvPr>
            <p:ph type="body" idx="1"/>
          </p:nvPr>
        </p:nvSpPr>
        <p:spPr>
          <a:xfrm>
            <a:off x="854710" y="425799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a:t>Haga clic para modificar el estilo de texto del patrón</a:t>
            </a:r>
          </a:p>
        </p:txBody>
      </p:sp>
      <p:sp>
        <p:nvSpPr>
          <p:cNvPr id="4" name="Marcador de fecha 3"/>
          <p:cNvSpPr>
            <a:spLocks noGrp="1"/>
          </p:cNvSpPr>
          <p:nvPr>
            <p:ph type="dt" sz="half" idx="10"/>
          </p:nvPr>
        </p:nvSpPr>
        <p:spPr/>
        <p:txBody>
          <a:bodyPr/>
          <a:lstStyle/>
          <a:p>
            <a:fld id="{A1298C51-975A-47E7-B82D-7B357E560500}" type="datetimeFigureOut">
              <a:rPr lang="es-EC" smtClean="0"/>
              <a:t>16/11/2020</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B1671FD0-766A-4664-840B-44A55B7D8810}" type="slidenum">
              <a:rPr lang="es-EC" smtClean="0"/>
              <a:t>‹#›</a:t>
            </a:fld>
            <a:endParaRPr lang="es-EC"/>
          </a:p>
        </p:txBody>
      </p:sp>
      <p:grpSp>
        <p:nvGrpSpPr>
          <p:cNvPr id="7" name="Grupo 4"/>
          <p:cNvGrpSpPr/>
          <p:nvPr userDrawn="1"/>
        </p:nvGrpSpPr>
        <p:grpSpPr>
          <a:xfrm>
            <a:off x="2223893" y="2813171"/>
            <a:ext cx="7819215" cy="1231658"/>
            <a:chOff x="2223893" y="2813171"/>
            <a:chExt cx="7819215" cy="1231658"/>
          </a:xfrm>
        </p:grpSpPr>
        <p:pic>
          <p:nvPicPr>
            <p:cNvPr id="8" name="Imagen 1"/>
            <p:cNvPicPr>
              <a:picLocks noChangeAspect="1"/>
            </p:cNvPicPr>
            <p:nvPr/>
          </p:nvPicPr>
          <p:blipFill>
            <a:blip r:embed="rId2"/>
            <a:stretch>
              <a:fillRect/>
            </a:stretch>
          </p:blipFill>
          <p:spPr>
            <a:xfrm>
              <a:off x="2223893" y="2813171"/>
              <a:ext cx="1509669" cy="1231658"/>
            </a:xfrm>
            <a:prstGeom prst="rect">
              <a:avLst/>
            </a:prstGeom>
          </p:spPr>
        </p:pic>
        <p:pic>
          <p:nvPicPr>
            <p:cNvPr id="9" name="Imagen 2"/>
            <p:cNvPicPr>
              <a:picLocks noChangeAspect="1"/>
            </p:cNvPicPr>
            <p:nvPr/>
          </p:nvPicPr>
          <p:blipFill>
            <a:blip r:embed="rId3"/>
            <a:stretch>
              <a:fillRect/>
            </a:stretch>
          </p:blipFill>
          <p:spPr>
            <a:xfrm>
              <a:off x="8283685" y="2842953"/>
              <a:ext cx="1759423" cy="1172095"/>
            </a:xfrm>
            <a:prstGeom prst="rect">
              <a:avLst/>
            </a:prstGeom>
          </p:spPr>
        </p:pic>
        <p:sp>
          <p:nvSpPr>
            <p:cNvPr id="10" name="CuadroTexto 3"/>
            <p:cNvSpPr txBox="1"/>
            <p:nvPr/>
          </p:nvSpPr>
          <p:spPr>
            <a:xfrm>
              <a:off x="4374547" y="3044280"/>
              <a:ext cx="3442906" cy="769441"/>
            </a:xfrm>
            <a:prstGeom prst="rect">
              <a:avLst/>
            </a:prstGeom>
            <a:noFill/>
          </p:spPr>
          <p:txBody>
            <a:bodyPr wrap="square" rtlCol="0">
              <a:spAutoFit/>
            </a:bodyPr>
            <a:lstStyle/>
            <a:p>
              <a:pPr algn="ctr"/>
              <a:r>
                <a:rPr lang="es-EC" sz="4400" b="1" dirty="0">
                  <a:solidFill>
                    <a:schemeClr val="bg1"/>
                  </a:solidFill>
                  <a:latin typeface="Arial" panose="020B0604020202020204" pitchFamily="34" charset="0"/>
                  <a:cs typeface="Arial" panose="020B0604020202020204" pitchFamily="34" charset="0"/>
                </a:rPr>
                <a:t>¡GRACIAS!</a:t>
              </a:r>
            </a:p>
          </p:txBody>
        </p:sp>
      </p:grpSp>
    </p:spTree>
    <p:extLst>
      <p:ext uri="{BB962C8B-B14F-4D97-AF65-F5344CB8AC3E}">
        <p14:creationId xmlns:p14="http://schemas.microsoft.com/office/powerpoint/2010/main" val="2821641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C"/>
          </a:p>
        </p:txBody>
      </p:sp>
      <p:sp>
        <p:nvSpPr>
          <p:cNvPr id="3" name="Marcador de contenido 2"/>
          <p:cNvSpPr>
            <a:spLocks noGrp="1"/>
          </p:cNvSpPr>
          <p:nvPr>
            <p:ph sz="half" idx="1"/>
          </p:nvPr>
        </p:nvSpPr>
        <p:spPr>
          <a:xfrm>
            <a:off x="838200" y="1825625"/>
            <a:ext cx="5181600" cy="4351338"/>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C" dirty="0"/>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p:cNvSpPr>
            <a:spLocks noGrp="1"/>
          </p:cNvSpPr>
          <p:nvPr>
            <p:ph type="dt" sz="half" idx="10"/>
          </p:nvPr>
        </p:nvSpPr>
        <p:spPr/>
        <p:txBody>
          <a:bodyPr/>
          <a:lstStyle/>
          <a:p>
            <a:fld id="{A1298C51-975A-47E7-B82D-7B357E560500}" type="datetimeFigureOut">
              <a:rPr lang="es-EC" smtClean="0"/>
              <a:t>16/11/2020</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B1671FD0-766A-4664-840B-44A55B7D8810}" type="slidenum">
              <a:rPr lang="es-EC" smtClean="0"/>
              <a:t>‹#›</a:t>
            </a:fld>
            <a:endParaRPr lang="es-EC"/>
          </a:p>
        </p:txBody>
      </p:sp>
    </p:spTree>
    <p:extLst>
      <p:ext uri="{BB962C8B-B14F-4D97-AF65-F5344CB8AC3E}">
        <p14:creationId xmlns:p14="http://schemas.microsoft.com/office/powerpoint/2010/main" val="3813637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dirty="0"/>
              <a:t>Haga clic para modificar el estilo de título del patrón</a:t>
            </a:r>
            <a:endParaRPr lang="es-EC" dirty="0"/>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Haga clic para modificar el estilo de texto del patrón</a:t>
            </a:r>
          </a:p>
        </p:txBody>
      </p:sp>
      <p:sp>
        <p:nvSpPr>
          <p:cNvPr id="5" name="Marcador de fecha 4"/>
          <p:cNvSpPr>
            <a:spLocks noGrp="1"/>
          </p:cNvSpPr>
          <p:nvPr>
            <p:ph type="dt" sz="half" idx="10"/>
          </p:nvPr>
        </p:nvSpPr>
        <p:spPr/>
        <p:txBody>
          <a:bodyPr/>
          <a:lstStyle/>
          <a:p>
            <a:fld id="{A1298C51-975A-47E7-B82D-7B357E560500}" type="datetimeFigureOut">
              <a:rPr lang="es-EC" smtClean="0"/>
              <a:t>16/11/2020</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B1671FD0-766A-4664-840B-44A55B7D8810}" type="slidenum">
              <a:rPr lang="es-EC" smtClean="0"/>
              <a:t>‹#›</a:t>
            </a:fld>
            <a:endParaRPr lang="es-EC"/>
          </a:p>
        </p:txBody>
      </p:sp>
    </p:spTree>
    <p:extLst>
      <p:ext uri="{BB962C8B-B14F-4D97-AF65-F5344CB8AC3E}">
        <p14:creationId xmlns:p14="http://schemas.microsoft.com/office/powerpoint/2010/main" val="2883435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C" dirty="0"/>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298C51-975A-47E7-B82D-7B357E560500}" type="datetimeFigureOut">
              <a:rPr lang="es-EC" smtClean="0"/>
              <a:t>16/11/2020</a:t>
            </a:fld>
            <a:endParaRPr lang="es-EC"/>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671FD0-766A-4664-840B-44A55B7D8810}" type="slidenum">
              <a:rPr lang="es-EC" smtClean="0"/>
              <a:t>‹#›</a:t>
            </a:fld>
            <a:endParaRPr lang="es-EC"/>
          </a:p>
        </p:txBody>
      </p:sp>
    </p:spTree>
    <p:extLst>
      <p:ext uri="{BB962C8B-B14F-4D97-AF65-F5344CB8AC3E}">
        <p14:creationId xmlns:p14="http://schemas.microsoft.com/office/powerpoint/2010/main" val="3083309845"/>
      </p:ext>
    </p:extLst>
  </p:cSld>
  <p:clrMap bg1="lt1" tx1="dk1" bg2="lt2" tx2="dk2" accent1="accent1" accent2="accent2" accent3="accent3" accent4="accent4" accent5="accent5" accent6="accent6" hlink="hlink" folHlink="folHlink"/>
  <p:sldLayoutIdLst>
    <p:sldLayoutId id="2147483655" r:id="rId1"/>
    <p:sldLayoutId id="2147483649" r:id="rId2"/>
    <p:sldLayoutId id="2147483653" r:id="rId3"/>
    <p:sldLayoutId id="2147483660" r:id="rId4"/>
    <p:sldLayoutId id="2147483650" r:id="rId5"/>
    <p:sldLayoutId id="2147483654" r:id="rId6"/>
    <p:sldLayoutId id="2147483651" r:id="rId7"/>
    <p:sldLayoutId id="2147483652"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linuxcontainers.org/"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www.cio.com/article/2951834/virtualization/why-the-open-container-project-is-good-news-for-cios.html"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kubernetes.io/"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3262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17C2C-FFD1-44CD-928E-875014BA115A}"/>
              </a:ext>
            </a:extLst>
          </p:cNvPr>
          <p:cNvSpPr>
            <a:spLocks noGrp="1"/>
          </p:cNvSpPr>
          <p:nvPr>
            <p:ph type="title"/>
          </p:nvPr>
        </p:nvSpPr>
        <p:spPr/>
        <p:txBody>
          <a:bodyPr/>
          <a:lstStyle/>
          <a:p>
            <a:r>
              <a:rPr lang="es-MX" b="1" i="0" dirty="0">
                <a:solidFill>
                  <a:srgbClr val="28272A"/>
                </a:solidFill>
                <a:effectLst/>
                <a:latin typeface="fira-sans"/>
              </a:rPr>
              <a:t>¿Qué tan seguros son los contenedores?</a:t>
            </a:r>
            <a:br>
              <a:rPr lang="es-MX" b="1" i="0" dirty="0">
                <a:solidFill>
                  <a:srgbClr val="28272A"/>
                </a:solidFill>
                <a:effectLst/>
                <a:latin typeface="fira-sans"/>
              </a:rPr>
            </a:br>
            <a:endParaRPr lang="es-EC" dirty="0"/>
          </a:p>
        </p:txBody>
      </p:sp>
      <p:sp>
        <p:nvSpPr>
          <p:cNvPr id="3" name="Content Placeholder 2">
            <a:extLst>
              <a:ext uri="{FF2B5EF4-FFF2-40B4-BE49-F238E27FC236}">
                <a16:creationId xmlns:a16="http://schemas.microsoft.com/office/drawing/2014/main" id="{CEAB55B9-EF87-4048-8034-9E3EA3945964}"/>
              </a:ext>
            </a:extLst>
          </p:cNvPr>
          <p:cNvSpPr>
            <a:spLocks noGrp="1"/>
          </p:cNvSpPr>
          <p:nvPr>
            <p:ph sz="half" idx="1"/>
          </p:nvPr>
        </p:nvSpPr>
        <p:spPr/>
        <p:txBody>
          <a:bodyPr>
            <a:normAutofit fontScale="77500" lnSpcReduction="20000"/>
          </a:bodyPr>
          <a:lstStyle/>
          <a:p>
            <a:pPr algn="l"/>
            <a:r>
              <a:rPr lang="es-MX" b="0" i="0" dirty="0">
                <a:solidFill>
                  <a:srgbClr val="4E4242"/>
                </a:solidFill>
                <a:effectLst/>
                <a:latin typeface="myriad-pro"/>
              </a:rPr>
              <a:t>Mucha gente cree que los contenedores son menos seguros que las máquinas virtuales porque si hay una vulnerabilidad en el </a:t>
            </a:r>
            <a:r>
              <a:rPr lang="es-MX" b="0" i="0" dirty="0" err="1">
                <a:solidFill>
                  <a:srgbClr val="4E4242"/>
                </a:solidFill>
                <a:effectLst/>
                <a:latin typeface="myriad-pro"/>
              </a:rPr>
              <a:t>kernel</a:t>
            </a:r>
            <a:r>
              <a:rPr lang="es-MX" b="0" i="0" dirty="0">
                <a:solidFill>
                  <a:srgbClr val="4E4242"/>
                </a:solidFill>
                <a:effectLst/>
                <a:latin typeface="myriad-pro"/>
              </a:rPr>
              <a:t> del host del contenedor, podría proporcionar una vía hacia los contenedores que lo comparten. Eso también es cierto con un hipervisor, pero dado que un hipervisor proporciona mucha menos funcionalidad que un </a:t>
            </a:r>
            <a:r>
              <a:rPr lang="es-MX" b="0" i="0" dirty="0" err="1">
                <a:solidFill>
                  <a:srgbClr val="4E4242"/>
                </a:solidFill>
                <a:effectLst/>
                <a:latin typeface="myriad-pro"/>
              </a:rPr>
              <a:t>kernel</a:t>
            </a:r>
            <a:r>
              <a:rPr lang="es-MX" b="0" i="0" dirty="0">
                <a:solidFill>
                  <a:srgbClr val="4E4242"/>
                </a:solidFill>
                <a:effectLst/>
                <a:latin typeface="myriad-pro"/>
              </a:rPr>
              <a:t> de Linux (que generalmente implementa sistemas de archivos, redes, controles de procesos de aplicaciones, etc.), presenta una superficie de ataque mucho más pequeña.</a:t>
            </a:r>
          </a:p>
          <a:p>
            <a:pPr algn="l"/>
            <a:r>
              <a:rPr lang="es-MX" b="0" i="0" dirty="0">
                <a:solidFill>
                  <a:srgbClr val="4E4242"/>
                </a:solidFill>
                <a:effectLst/>
                <a:latin typeface="myriad-pro"/>
              </a:rPr>
              <a:t>Pero en los últimos años se ha dedicado un gran esfuerzo al desarrollo de software para mejorar la seguridad de los contenedores.</a:t>
            </a:r>
          </a:p>
          <a:p>
            <a:pPr algn="l"/>
            <a:r>
              <a:rPr lang="es-MX" b="0" i="0" dirty="0">
                <a:solidFill>
                  <a:srgbClr val="4E4242"/>
                </a:solidFill>
                <a:effectLst/>
                <a:latin typeface="myriad-pro"/>
              </a:rPr>
              <a:t>Por ejemplo, Docker (y otros sistemas de contenedores) ahora incluyen una infraestructura de firma que permite a los administradores firmar imágenes de contenedores para evitar que se implementen contenedores que no son de confianza.</a:t>
            </a:r>
          </a:p>
          <a:p>
            <a:endParaRPr lang="es-EC" dirty="0"/>
          </a:p>
        </p:txBody>
      </p:sp>
    </p:spTree>
    <p:extLst>
      <p:ext uri="{BB962C8B-B14F-4D97-AF65-F5344CB8AC3E}">
        <p14:creationId xmlns:p14="http://schemas.microsoft.com/office/powerpoint/2010/main" val="3098104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2687B-334C-4011-A582-BBF96EE86B73}"/>
              </a:ext>
            </a:extLst>
          </p:cNvPr>
          <p:cNvSpPr>
            <a:spLocks noGrp="1"/>
          </p:cNvSpPr>
          <p:nvPr>
            <p:ph type="title"/>
          </p:nvPr>
        </p:nvSpPr>
        <p:spPr/>
        <p:txBody>
          <a:bodyPr>
            <a:normAutofit fontScale="90000"/>
          </a:bodyPr>
          <a:lstStyle/>
          <a:p>
            <a:r>
              <a:rPr lang="es-MX" b="1" i="0" dirty="0">
                <a:solidFill>
                  <a:srgbClr val="28272A"/>
                </a:solidFill>
                <a:effectLst/>
                <a:latin typeface="fira-sans"/>
              </a:rPr>
              <a:t>¿Los contenedores eventualmente reemplazarán la virtualización de servidores en toda regla?</a:t>
            </a:r>
            <a:br>
              <a:rPr lang="es-MX" b="1" i="0" dirty="0">
                <a:solidFill>
                  <a:srgbClr val="28272A"/>
                </a:solidFill>
                <a:effectLst/>
                <a:latin typeface="fira-sans"/>
              </a:rPr>
            </a:br>
            <a:endParaRPr lang="es-EC" dirty="0"/>
          </a:p>
        </p:txBody>
      </p:sp>
      <p:sp>
        <p:nvSpPr>
          <p:cNvPr id="3" name="Content Placeholder 2">
            <a:extLst>
              <a:ext uri="{FF2B5EF4-FFF2-40B4-BE49-F238E27FC236}">
                <a16:creationId xmlns:a16="http://schemas.microsoft.com/office/drawing/2014/main" id="{D8B3B621-049F-4F88-837E-6A051D0B56B5}"/>
              </a:ext>
            </a:extLst>
          </p:cNvPr>
          <p:cNvSpPr>
            <a:spLocks noGrp="1"/>
          </p:cNvSpPr>
          <p:nvPr>
            <p:ph sz="half" idx="1"/>
          </p:nvPr>
        </p:nvSpPr>
        <p:spPr/>
        <p:txBody>
          <a:bodyPr/>
          <a:lstStyle/>
          <a:p>
            <a:r>
              <a:rPr lang="es-MX" b="0" i="0" dirty="0">
                <a:solidFill>
                  <a:srgbClr val="4E4242"/>
                </a:solidFill>
                <a:effectLst/>
                <a:latin typeface="myriad-pro"/>
              </a:rPr>
              <a:t>Quizás lo más importante es que la virtualización y los contenedores también se están convirtiendo en tecnologías complementarias en lugar de competidoras. </a:t>
            </a:r>
            <a:r>
              <a:rPr lang="es-MX" b="0" i="0">
                <a:solidFill>
                  <a:srgbClr val="4E4242"/>
                </a:solidFill>
                <a:effectLst/>
                <a:latin typeface="myriad-pro"/>
              </a:rPr>
              <a:t>Esto se debe a que los contenedores se pueden ejecutar en máquinas virtuales livianas para aumentar el aislamiento y, por lo tanto, la seguridad, y porque la virtualización de hardware facilita la administración de la infraestructura de hardware (redes, servidores y almacenamiento) que se necesitan para admitir contenedores.</a:t>
            </a:r>
            <a:endParaRPr lang="es-EC"/>
          </a:p>
        </p:txBody>
      </p:sp>
    </p:spTree>
    <p:extLst>
      <p:ext uri="{BB962C8B-B14F-4D97-AF65-F5344CB8AC3E}">
        <p14:creationId xmlns:p14="http://schemas.microsoft.com/office/powerpoint/2010/main" val="2897627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C" dirty="0"/>
          </a:p>
        </p:txBody>
      </p:sp>
      <p:sp>
        <p:nvSpPr>
          <p:cNvPr id="3" name="2 Marcador de texto"/>
          <p:cNvSpPr>
            <a:spLocks noGrp="1"/>
          </p:cNvSpPr>
          <p:nvPr>
            <p:ph type="body" idx="1"/>
          </p:nvPr>
        </p:nvSpPr>
        <p:spPr/>
        <p:txBody>
          <a:bodyPr/>
          <a:lstStyle/>
          <a:p>
            <a:endParaRPr lang="es-EC"/>
          </a:p>
        </p:txBody>
      </p:sp>
    </p:spTree>
    <p:extLst>
      <p:ext uri="{BB962C8B-B14F-4D97-AF65-F5344CB8AC3E}">
        <p14:creationId xmlns:p14="http://schemas.microsoft.com/office/powerpoint/2010/main" val="2306309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C" dirty="0"/>
              <a:t>APLICACIONES DITRIBUIDAS</a:t>
            </a:r>
          </a:p>
        </p:txBody>
      </p:sp>
      <p:sp>
        <p:nvSpPr>
          <p:cNvPr id="3" name="2 Subtítulo"/>
          <p:cNvSpPr>
            <a:spLocks noGrp="1"/>
          </p:cNvSpPr>
          <p:nvPr>
            <p:ph type="subTitle" idx="1"/>
          </p:nvPr>
        </p:nvSpPr>
        <p:spPr/>
        <p:txBody>
          <a:bodyPr>
            <a:normAutofit lnSpcReduction="10000"/>
          </a:bodyPr>
          <a:lstStyle/>
          <a:p>
            <a:r>
              <a:rPr lang="es-EC" dirty="0"/>
              <a:t>CONTENEDORES</a:t>
            </a:r>
          </a:p>
          <a:p>
            <a:r>
              <a:rPr lang="es-EC" dirty="0"/>
              <a:t>DIEGO FLORES </a:t>
            </a:r>
          </a:p>
          <a:p>
            <a:r>
              <a:rPr lang="es-EC" dirty="0"/>
              <a:t>JUAN CARLOS MOROCHO</a:t>
            </a:r>
          </a:p>
          <a:p>
            <a:r>
              <a:rPr lang="es-EC" dirty="0"/>
              <a:t>VANESSA PAUCAR</a:t>
            </a:r>
          </a:p>
          <a:p>
            <a:endParaRPr lang="es-EC" dirty="0"/>
          </a:p>
        </p:txBody>
      </p:sp>
    </p:spTree>
    <p:extLst>
      <p:ext uri="{BB962C8B-B14F-4D97-AF65-F5344CB8AC3E}">
        <p14:creationId xmlns:p14="http://schemas.microsoft.com/office/powerpoint/2010/main" val="2310480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idx="1"/>
          </p:nvPr>
        </p:nvSpPr>
        <p:spPr/>
        <p:txBody>
          <a:bodyPr/>
          <a:lstStyle/>
          <a:p>
            <a:r>
              <a:rPr lang="es-EC" dirty="0"/>
              <a:t>CONTENEDORES</a:t>
            </a:r>
          </a:p>
        </p:txBody>
      </p:sp>
      <p:sp>
        <p:nvSpPr>
          <p:cNvPr id="3" name="2 Marcador de contenido"/>
          <p:cNvSpPr>
            <a:spLocks noGrp="1"/>
          </p:cNvSpPr>
          <p:nvPr>
            <p:ph sz="half" idx="2"/>
          </p:nvPr>
        </p:nvSpPr>
        <p:spPr/>
        <p:txBody>
          <a:bodyPr/>
          <a:lstStyle/>
          <a:p>
            <a:r>
              <a:rPr lang="es-MX" b="0" i="0" dirty="0">
                <a:solidFill>
                  <a:srgbClr val="4E4242"/>
                </a:solidFill>
                <a:effectLst/>
                <a:latin typeface="myriad-pro"/>
              </a:rPr>
              <a:t>Los contenedores son una solución al problema de cómo hacer que el software se ejecute de manera confiable cuando se mueve de un entorno informático a otro. Esto podría ser desde la computadora portátil de un desarrollador a un entorno de prueba, desde un entorno de prueba a producción, y quizás desde una máquina física en un centro de datos a una máquina virtual en una nube pública o privada.</a:t>
            </a:r>
            <a:endParaRPr lang="es-EC" dirty="0"/>
          </a:p>
        </p:txBody>
      </p:sp>
      <p:sp>
        <p:nvSpPr>
          <p:cNvPr id="4" name="3 Marcador de texto"/>
          <p:cNvSpPr>
            <a:spLocks noGrp="1"/>
          </p:cNvSpPr>
          <p:nvPr>
            <p:ph type="body" sz="quarter" idx="3"/>
          </p:nvPr>
        </p:nvSpPr>
        <p:spPr/>
        <p:txBody>
          <a:bodyPr/>
          <a:lstStyle/>
          <a:p>
            <a:r>
              <a:rPr lang="es-EC" dirty="0"/>
              <a:t>QUE SON	?</a:t>
            </a:r>
          </a:p>
        </p:txBody>
      </p:sp>
      <p:sp>
        <p:nvSpPr>
          <p:cNvPr id="5" name="4 Título"/>
          <p:cNvSpPr>
            <a:spLocks noGrp="1"/>
          </p:cNvSpPr>
          <p:nvPr>
            <p:ph type="title"/>
          </p:nvPr>
        </p:nvSpPr>
        <p:spPr/>
        <p:txBody>
          <a:bodyPr/>
          <a:lstStyle/>
          <a:p>
            <a:endParaRPr lang="es-EC" dirty="0"/>
          </a:p>
        </p:txBody>
      </p:sp>
    </p:spTree>
    <p:extLst>
      <p:ext uri="{BB962C8B-B14F-4D97-AF65-F5344CB8AC3E}">
        <p14:creationId xmlns:p14="http://schemas.microsoft.com/office/powerpoint/2010/main" val="2707487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br>
              <a:rPr lang="es-EC" dirty="0"/>
            </a:br>
            <a:r>
              <a:rPr lang="es-MX" b="1" i="0" dirty="0">
                <a:solidFill>
                  <a:srgbClr val="28272A"/>
                </a:solidFill>
                <a:effectLst/>
                <a:latin typeface="fira-sans"/>
              </a:rPr>
              <a:t>¿Cómo resuelven los contenedores este problema?</a:t>
            </a:r>
            <a:br>
              <a:rPr lang="es-MX" b="1" i="0" dirty="0">
                <a:solidFill>
                  <a:srgbClr val="28272A"/>
                </a:solidFill>
                <a:effectLst/>
                <a:latin typeface="fira-sans"/>
              </a:rPr>
            </a:br>
            <a:endParaRPr lang="es-EC" dirty="0"/>
          </a:p>
        </p:txBody>
      </p:sp>
      <p:sp>
        <p:nvSpPr>
          <p:cNvPr id="3" name="2 Marcador de contenido"/>
          <p:cNvSpPr>
            <a:spLocks noGrp="1"/>
          </p:cNvSpPr>
          <p:nvPr>
            <p:ph sz="half" idx="1"/>
          </p:nvPr>
        </p:nvSpPr>
        <p:spPr/>
        <p:txBody>
          <a:bodyPr/>
          <a:lstStyle/>
          <a:p>
            <a:r>
              <a:rPr lang="es-MX" b="0" i="0" dirty="0">
                <a:solidFill>
                  <a:srgbClr val="4E4242"/>
                </a:solidFill>
                <a:effectLst/>
                <a:latin typeface="myriad-pro"/>
              </a:rPr>
              <a:t>En pocas palabras, un contenedor consta de un entorno de ejecución completo: una aplicación, más todas sus dependencias, bibliotecas y otros binarios, y archivos de configuración necesarios para ejecutarlo, agrupados en un paquete. </a:t>
            </a:r>
            <a:endParaRPr lang="es-EC" dirty="0"/>
          </a:p>
        </p:txBody>
      </p:sp>
    </p:spTree>
    <p:extLst>
      <p:ext uri="{BB962C8B-B14F-4D97-AF65-F5344CB8AC3E}">
        <p14:creationId xmlns:p14="http://schemas.microsoft.com/office/powerpoint/2010/main" val="117461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24938-CF5A-4192-B328-7223BDA71722}"/>
              </a:ext>
            </a:extLst>
          </p:cNvPr>
          <p:cNvSpPr>
            <a:spLocks noGrp="1"/>
          </p:cNvSpPr>
          <p:nvPr>
            <p:ph type="title"/>
          </p:nvPr>
        </p:nvSpPr>
        <p:spPr/>
        <p:txBody>
          <a:bodyPr>
            <a:normAutofit fontScale="90000"/>
          </a:bodyPr>
          <a:lstStyle/>
          <a:p>
            <a:r>
              <a:rPr lang="es-MX" b="1" i="0" dirty="0">
                <a:solidFill>
                  <a:srgbClr val="28272A"/>
                </a:solidFill>
                <a:effectLst/>
                <a:latin typeface="fira-sans"/>
              </a:rPr>
              <a:t>¿Cuál es la diferencia entre contenedores y virtualización?</a:t>
            </a:r>
            <a:br>
              <a:rPr lang="es-MX" b="1" i="0" dirty="0">
                <a:solidFill>
                  <a:srgbClr val="28272A"/>
                </a:solidFill>
                <a:effectLst/>
                <a:latin typeface="fira-sans"/>
              </a:rPr>
            </a:br>
            <a:endParaRPr lang="es-EC" dirty="0"/>
          </a:p>
        </p:txBody>
      </p:sp>
      <p:sp>
        <p:nvSpPr>
          <p:cNvPr id="3" name="Content Placeholder 2">
            <a:extLst>
              <a:ext uri="{FF2B5EF4-FFF2-40B4-BE49-F238E27FC236}">
                <a16:creationId xmlns:a16="http://schemas.microsoft.com/office/drawing/2014/main" id="{E839D0BC-6C64-4071-B51B-4776D7465E65}"/>
              </a:ext>
            </a:extLst>
          </p:cNvPr>
          <p:cNvSpPr>
            <a:spLocks noGrp="1"/>
          </p:cNvSpPr>
          <p:nvPr>
            <p:ph sz="half" idx="1"/>
          </p:nvPr>
        </p:nvSpPr>
        <p:spPr/>
        <p:txBody>
          <a:bodyPr>
            <a:normAutofit fontScale="92500" lnSpcReduction="20000"/>
          </a:bodyPr>
          <a:lstStyle/>
          <a:p>
            <a:pPr algn="l"/>
            <a:r>
              <a:rPr lang="es-MX" b="0" i="0" dirty="0">
                <a:solidFill>
                  <a:srgbClr val="4E4242"/>
                </a:solidFill>
                <a:effectLst/>
                <a:latin typeface="myriad-pro"/>
              </a:rPr>
              <a:t>Con la tecnología de virtualización, el paquete que se puede pasar es una máquina virtual e incluye un sistema operativo completo, así como la aplicación. Un servidor físico que ejecute tres máquinas virtuales tendría un hipervisor y tres sistemas operativos separados ejecutándose sobre él.</a:t>
            </a:r>
          </a:p>
          <a:p>
            <a:pPr algn="l"/>
            <a:r>
              <a:rPr lang="es-MX" b="0" i="0" dirty="0">
                <a:solidFill>
                  <a:srgbClr val="4E4242"/>
                </a:solidFill>
                <a:effectLst/>
                <a:latin typeface="myriad-pro"/>
              </a:rPr>
              <a:t>Por el contrario, un servidor que ejecuta tres aplicaciones en contenedores con Docker ejecuta un único sistema operativo y cada contenedor comparte el </a:t>
            </a:r>
            <a:r>
              <a:rPr lang="es-MX" b="0" i="0" dirty="0" err="1">
                <a:solidFill>
                  <a:srgbClr val="4E4242"/>
                </a:solidFill>
                <a:effectLst/>
                <a:latin typeface="myriad-pro"/>
              </a:rPr>
              <a:t>kernel</a:t>
            </a:r>
            <a:r>
              <a:rPr lang="es-MX" b="0" i="0" dirty="0">
                <a:solidFill>
                  <a:srgbClr val="4E4242"/>
                </a:solidFill>
                <a:effectLst/>
                <a:latin typeface="myriad-pro"/>
              </a:rPr>
              <a:t> del sistema operativo con los otros contenedores. Las partes compartidas del sistema operativo son de solo lectura, mientras que cada contenedor tiene su propio montaje (es decir, una forma de acceder al contenedor) para escribir. Eso significa que los contenedores son mucho más livianos y usan muchos menos recursos que las máquinas virtuales.</a:t>
            </a:r>
          </a:p>
          <a:p>
            <a:endParaRPr lang="es-EC" dirty="0"/>
          </a:p>
        </p:txBody>
      </p:sp>
    </p:spTree>
    <p:extLst>
      <p:ext uri="{BB962C8B-B14F-4D97-AF65-F5344CB8AC3E}">
        <p14:creationId xmlns:p14="http://schemas.microsoft.com/office/powerpoint/2010/main" val="2476790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01D01-BBE3-4936-A753-06ACC494AD79}"/>
              </a:ext>
            </a:extLst>
          </p:cNvPr>
          <p:cNvSpPr>
            <a:spLocks noGrp="1"/>
          </p:cNvSpPr>
          <p:nvPr>
            <p:ph type="title"/>
          </p:nvPr>
        </p:nvSpPr>
        <p:spPr/>
        <p:txBody>
          <a:bodyPr/>
          <a:lstStyle/>
          <a:p>
            <a:r>
              <a:rPr lang="es-MX" b="1" i="0" dirty="0">
                <a:solidFill>
                  <a:srgbClr val="28272A"/>
                </a:solidFill>
                <a:effectLst/>
                <a:latin typeface="fira-sans"/>
              </a:rPr>
              <a:t>¿Qué otros beneficios ofrecen los contenedores?</a:t>
            </a:r>
            <a:br>
              <a:rPr lang="es-MX" b="1" i="0" dirty="0">
                <a:solidFill>
                  <a:srgbClr val="28272A"/>
                </a:solidFill>
                <a:effectLst/>
                <a:latin typeface="fira-sans"/>
              </a:rPr>
            </a:br>
            <a:endParaRPr lang="es-EC" dirty="0"/>
          </a:p>
        </p:txBody>
      </p:sp>
      <p:sp>
        <p:nvSpPr>
          <p:cNvPr id="3" name="Content Placeholder 2">
            <a:extLst>
              <a:ext uri="{FF2B5EF4-FFF2-40B4-BE49-F238E27FC236}">
                <a16:creationId xmlns:a16="http://schemas.microsoft.com/office/drawing/2014/main" id="{BC6D8EC9-8DD2-4890-967D-D3207FDAAD7F}"/>
              </a:ext>
            </a:extLst>
          </p:cNvPr>
          <p:cNvSpPr>
            <a:spLocks noGrp="1"/>
          </p:cNvSpPr>
          <p:nvPr>
            <p:ph sz="half" idx="1"/>
          </p:nvPr>
        </p:nvSpPr>
        <p:spPr/>
        <p:txBody>
          <a:bodyPr>
            <a:normAutofit fontScale="77500" lnSpcReduction="20000"/>
          </a:bodyPr>
          <a:lstStyle/>
          <a:p>
            <a:pPr algn="l"/>
            <a:r>
              <a:rPr lang="es-MX" b="0" i="0" dirty="0">
                <a:solidFill>
                  <a:srgbClr val="4E4242"/>
                </a:solidFill>
                <a:effectLst/>
                <a:latin typeface="myriad-pro"/>
              </a:rPr>
              <a:t>Un contenedor puede tener solo decenas de megabytes de tamaño, mientras que una máquina virtual con su propio sistema operativo completo puede tener varios gigabytes de tamaño. Debido a esto, un solo servidor puede albergar muchos más contenedores que máquinas virtuales.</a:t>
            </a:r>
          </a:p>
          <a:p>
            <a:br>
              <a:rPr lang="es-MX" dirty="0"/>
            </a:br>
            <a:r>
              <a:rPr lang="es-MX" b="0" i="0" dirty="0">
                <a:solidFill>
                  <a:srgbClr val="4E4242"/>
                </a:solidFill>
                <a:effectLst/>
                <a:latin typeface="myriad-pro"/>
              </a:rPr>
              <a:t>Otro beneficio importante es que las máquinas virtuales pueden tardar varios minutos en arrancar sus sistemas operativos y comenzar a ejecutar las aplicaciones que alojan, mientras que las aplicaciones en contenedores se pueden iniciar casi instantáneamente. </a:t>
            </a:r>
          </a:p>
          <a:p>
            <a:r>
              <a:rPr lang="es-MX" b="0" i="0" dirty="0">
                <a:solidFill>
                  <a:srgbClr val="4E4242"/>
                </a:solidFill>
                <a:effectLst/>
                <a:latin typeface="myriad-pro"/>
              </a:rPr>
              <a:t>Un tercer beneficio es que la </a:t>
            </a:r>
            <a:r>
              <a:rPr lang="es-MX" b="0" i="0" dirty="0" err="1">
                <a:solidFill>
                  <a:srgbClr val="4E4242"/>
                </a:solidFill>
                <a:effectLst/>
                <a:latin typeface="myriad-pro"/>
              </a:rPr>
              <a:t>contenerización</a:t>
            </a:r>
            <a:r>
              <a:rPr lang="es-MX" b="0" i="0" dirty="0">
                <a:solidFill>
                  <a:srgbClr val="4E4242"/>
                </a:solidFill>
                <a:effectLst/>
                <a:latin typeface="myriad-pro"/>
              </a:rPr>
              <a:t> permite una mayor modularidad. En lugar de ejecutar una aplicación compleja completa dentro de un solo contenedor, la aplicación se puede dividir en módulos (como la base de datos, el </a:t>
            </a:r>
            <a:r>
              <a:rPr lang="es-MX" b="0" i="0" dirty="0" err="1">
                <a:solidFill>
                  <a:srgbClr val="4E4242"/>
                </a:solidFill>
                <a:effectLst/>
                <a:latin typeface="myriad-pro"/>
              </a:rPr>
              <a:t>front-end</a:t>
            </a:r>
            <a:r>
              <a:rPr lang="es-MX" b="0" i="0" dirty="0">
                <a:solidFill>
                  <a:srgbClr val="4E4242"/>
                </a:solidFill>
                <a:effectLst/>
                <a:latin typeface="myriad-pro"/>
              </a:rPr>
              <a:t> de la aplicación, etc.). </a:t>
            </a:r>
            <a:endParaRPr lang="es-EC" dirty="0"/>
          </a:p>
        </p:txBody>
      </p:sp>
    </p:spTree>
    <p:extLst>
      <p:ext uri="{BB962C8B-B14F-4D97-AF65-F5344CB8AC3E}">
        <p14:creationId xmlns:p14="http://schemas.microsoft.com/office/powerpoint/2010/main" val="4151109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266D3-7A19-4382-A7D3-E5E13900A200}"/>
              </a:ext>
            </a:extLst>
          </p:cNvPr>
          <p:cNvSpPr>
            <a:spLocks noGrp="1"/>
          </p:cNvSpPr>
          <p:nvPr>
            <p:ph type="title"/>
          </p:nvPr>
        </p:nvSpPr>
        <p:spPr/>
        <p:txBody>
          <a:bodyPr>
            <a:normAutofit fontScale="90000"/>
          </a:bodyPr>
          <a:lstStyle/>
          <a:p>
            <a:r>
              <a:rPr lang="es-MX" b="1" i="0" dirty="0">
                <a:solidFill>
                  <a:srgbClr val="28272A"/>
                </a:solidFill>
                <a:effectLst/>
                <a:latin typeface="fira-sans"/>
              </a:rPr>
              <a:t>¿Cuál es la diferencia entre Docker y contenedores?</a:t>
            </a:r>
            <a:br>
              <a:rPr lang="es-MX" b="1" i="0" dirty="0">
                <a:solidFill>
                  <a:srgbClr val="28272A"/>
                </a:solidFill>
                <a:effectLst/>
                <a:latin typeface="fira-sans"/>
              </a:rPr>
            </a:br>
            <a:endParaRPr lang="es-EC" dirty="0"/>
          </a:p>
        </p:txBody>
      </p:sp>
      <p:sp>
        <p:nvSpPr>
          <p:cNvPr id="3" name="Content Placeholder 2">
            <a:extLst>
              <a:ext uri="{FF2B5EF4-FFF2-40B4-BE49-F238E27FC236}">
                <a16:creationId xmlns:a16="http://schemas.microsoft.com/office/drawing/2014/main" id="{2B4B39F9-DBDB-4351-8986-02D31AA1F8D0}"/>
              </a:ext>
            </a:extLst>
          </p:cNvPr>
          <p:cNvSpPr>
            <a:spLocks noGrp="1"/>
          </p:cNvSpPr>
          <p:nvPr>
            <p:ph sz="half" idx="1"/>
          </p:nvPr>
        </p:nvSpPr>
        <p:spPr/>
        <p:txBody>
          <a:bodyPr/>
          <a:lstStyle/>
          <a:p>
            <a:r>
              <a:rPr lang="es-MX" b="0" i="0" dirty="0">
                <a:solidFill>
                  <a:srgbClr val="4E4242"/>
                </a:solidFill>
                <a:effectLst/>
                <a:latin typeface="myriad-pro"/>
              </a:rPr>
              <a:t>Docker se ha convertido en sinónimo de tecnología de contenedores porque ha tenido más éxito en popularizarla. Pero la tecnología de contenedores no es nueva; se ha integrado en Linux en forma de </a:t>
            </a:r>
            <a:r>
              <a:rPr lang="es-MX" b="0" i="0" u="none" strike="noStrike" dirty="0">
                <a:solidFill>
                  <a:srgbClr val="4D9E99"/>
                </a:solidFill>
                <a:effectLst/>
                <a:latin typeface="myriad-pro"/>
                <a:hlinkClick r:id="rId2"/>
              </a:rPr>
              <a:t>LXC</a:t>
            </a:r>
            <a:r>
              <a:rPr lang="es-MX" b="0" i="0" dirty="0">
                <a:solidFill>
                  <a:srgbClr val="4E4242"/>
                </a:solidFill>
                <a:effectLst/>
                <a:latin typeface="myriad-pro"/>
              </a:rPr>
              <a:t> durante más de 10 años, y las cárceles FreeBSD, las particiones de carga de trabajo AIX y los contenedores Solaris también han ofrecido virtualización a nivel de sistema operativo similar.</a:t>
            </a:r>
            <a:endParaRPr lang="es-EC" dirty="0"/>
          </a:p>
        </p:txBody>
      </p:sp>
    </p:spTree>
    <p:extLst>
      <p:ext uri="{BB962C8B-B14F-4D97-AF65-F5344CB8AC3E}">
        <p14:creationId xmlns:p14="http://schemas.microsoft.com/office/powerpoint/2010/main" val="2599615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C5111-6197-4B1A-BDEC-64788E6DC23A}"/>
              </a:ext>
            </a:extLst>
          </p:cNvPr>
          <p:cNvSpPr>
            <a:spLocks noGrp="1"/>
          </p:cNvSpPr>
          <p:nvPr>
            <p:ph type="title"/>
          </p:nvPr>
        </p:nvSpPr>
        <p:spPr/>
        <p:txBody>
          <a:bodyPr/>
          <a:lstStyle/>
          <a:p>
            <a:r>
              <a:rPr lang="es-MX" b="1" i="0" dirty="0">
                <a:solidFill>
                  <a:srgbClr val="28272A"/>
                </a:solidFill>
                <a:effectLst/>
                <a:latin typeface="fira-sans"/>
              </a:rPr>
              <a:t>¿Existe un formato de contenedor estándar?</a:t>
            </a:r>
            <a:br>
              <a:rPr lang="es-MX" b="1" i="0" dirty="0">
                <a:solidFill>
                  <a:srgbClr val="28272A"/>
                </a:solidFill>
                <a:effectLst/>
                <a:latin typeface="fira-sans"/>
              </a:rPr>
            </a:br>
            <a:endParaRPr lang="es-EC" dirty="0"/>
          </a:p>
        </p:txBody>
      </p:sp>
      <p:sp>
        <p:nvSpPr>
          <p:cNvPr id="3" name="Content Placeholder 2">
            <a:extLst>
              <a:ext uri="{FF2B5EF4-FFF2-40B4-BE49-F238E27FC236}">
                <a16:creationId xmlns:a16="http://schemas.microsoft.com/office/drawing/2014/main" id="{02D368F0-7836-4E7D-9635-7D27FF116C00}"/>
              </a:ext>
            </a:extLst>
          </p:cNvPr>
          <p:cNvSpPr>
            <a:spLocks noGrp="1"/>
          </p:cNvSpPr>
          <p:nvPr>
            <p:ph sz="half" idx="1"/>
          </p:nvPr>
        </p:nvSpPr>
        <p:spPr/>
        <p:txBody>
          <a:bodyPr>
            <a:normAutofit fontScale="92500" lnSpcReduction="20000"/>
          </a:bodyPr>
          <a:lstStyle/>
          <a:p>
            <a:pPr algn="l"/>
            <a:r>
              <a:rPr lang="es-MX" b="0" i="0" dirty="0">
                <a:solidFill>
                  <a:srgbClr val="4E4242"/>
                </a:solidFill>
                <a:effectLst/>
                <a:latin typeface="myriad-pro"/>
              </a:rPr>
              <a:t>En 2015, una empresa llamada CoreOS produjo su propia especificación de imagen de contenedor de aplicaciones (ACI) que era diferente de la especificación de contenedor de Docker, y en ese momento existía el riesgo de que el movimiento de contenedores recientemente popular se fragmentara con los formatos de contenedor de Linux rivales.</a:t>
            </a:r>
          </a:p>
          <a:p>
            <a:pPr algn="l"/>
            <a:r>
              <a:rPr lang="es-MX" b="0" i="0" dirty="0">
                <a:solidFill>
                  <a:srgbClr val="4E4242"/>
                </a:solidFill>
                <a:effectLst/>
                <a:latin typeface="myriad-pro"/>
              </a:rPr>
              <a:t>Pero más tarde, ese mismo año </a:t>
            </a:r>
            <a:r>
              <a:rPr lang="es-MX" b="0" i="0" u="none" strike="noStrike" dirty="0">
                <a:solidFill>
                  <a:srgbClr val="4D9E99"/>
                </a:solidFill>
                <a:effectLst/>
                <a:latin typeface="myriad-pro"/>
                <a:hlinkClick r:id="rId2"/>
              </a:rPr>
              <a:t>,</a:t>
            </a:r>
            <a:r>
              <a:rPr lang="es-MX" b="0" i="0" dirty="0">
                <a:solidFill>
                  <a:srgbClr val="4E4242"/>
                </a:solidFill>
                <a:effectLst/>
                <a:latin typeface="myriad-pro"/>
              </a:rPr>
              <a:t> se anunció una iniciativa llamada </a:t>
            </a:r>
            <a:r>
              <a:rPr lang="es-MX" b="0" i="0" u="none" strike="noStrike" dirty="0">
                <a:solidFill>
                  <a:srgbClr val="4D9E99"/>
                </a:solidFill>
                <a:effectLst/>
                <a:latin typeface="myriad-pro"/>
                <a:hlinkClick r:id="rId2"/>
              </a:rPr>
              <a:t>Open Container Project</a:t>
            </a:r>
            <a:r>
              <a:rPr lang="es-MX" b="0" i="0" dirty="0">
                <a:solidFill>
                  <a:srgbClr val="4E4242"/>
                </a:solidFill>
                <a:effectLst/>
                <a:latin typeface="myriad-pro"/>
              </a:rPr>
              <a:t> , que luego se renombró como Open Container </a:t>
            </a:r>
            <a:r>
              <a:rPr lang="es-MX" b="0" i="0" dirty="0" err="1">
                <a:solidFill>
                  <a:srgbClr val="4E4242"/>
                </a:solidFill>
                <a:effectLst/>
                <a:latin typeface="myriad-pro"/>
              </a:rPr>
              <a:t>Initiative</a:t>
            </a:r>
            <a:r>
              <a:rPr lang="es-MX" b="0" i="0" dirty="0">
                <a:solidFill>
                  <a:srgbClr val="4E4242"/>
                </a:solidFill>
                <a:effectLst/>
                <a:latin typeface="myriad-pro"/>
              </a:rPr>
              <a:t> (OCI). Ejecutado bajo los auspicios de la Fundación Linux, el propósito de la OCI es desarrollar estándares de la industria para un formato de contenedor y un software de tiempo de ejecución de contenedor para todas las plataformas.</a:t>
            </a:r>
          </a:p>
          <a:p>
            <a:endParaRPr lang="es-EC" dirty="0"/>
          </a:p>
          <a:p>
            <a:endParaRPr lang="es-EC" dirty="0"/>
          </a:p>
        </p:txBody>
      </p:sp>
    </p:spTree>
    <p:extLst>
      <p:ext uri="{BB962C8B-B14F-4D97-AF65-F5344CB8AC3E}">
        <p14:creationId xmlns:p14="http://schemas.microsoft.com/office/powerpoint/2010/main" val="1798467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FC613-189E-43A3-9B2A-2811FABC09C7}"/>
              </a:ext>
            </a:extLst>
          </p:cNvPr>
          <p:cNvSpPr>
            <a:spLocks noGrp="1"/>
          </p:cNvSpPr>
          <p:nvPr>
            <p:ph type="title"/>
          </p:nvPr>
        </p:nvSpPr>
        <p:spPr/>
        <p:txBody>
          <a:bodyPr>
            <a:normAutofit fontScale="90000"/>
          </a:bodyPr>
          <a:lstStyle/>
          <a:p>
            <a:r>
              <a:rPr lang="es-MX" b="1" i="0" dirty="0">
                <a:solidFill>
                  <a:srgbClr val="28272A"/>
                </a:solidFill>
                <a:effectLst/>
                <a:latin typeface="fira-sans"/>
              </a:rPr>
              <a:t>¿Existe algún sistema de gestión de contenedores de código abierto gratuito?</a:t>
            </a:r>
            <a:br>
              <a:rPr lang="es-MX" b="1" i="0" dirty="0">
                <a:solidFill>
                  <a:srgbClr val="28272A"/>
                </a:solidFill>
                <a:effectLst/>
                <a:latin typeface="fira-sans"/>
              </a:rPr>
            </a:br>
            <a:endParaRPr lang="es-EC" dirty="0"/>
          </a:p>
        </p:txBody>
      </p:sp>
      <p:sp>
        <p:nvSpPr>
          <p:cNvPr id="3" name="Content Placeholder 2">
            <a:extLst>
              <a:ext uri="{FF2B5EF4-FFF2-40B4-BE49-F238E27FC236}">
                <a16:creationId xmlns:a16="http://schemas.microsoft.com/office/drawing/2014/main" id="{62169671-ADA0-4FBD-BCC5-E29693750934}"/>
              </a:ext>
            </a:extLst>
          </p:cNvPr>
          <p:cNvSpPr>
            <a:spLocks noGrp="1"/>
          </p:cNvSpPr>
          <p:nvPr>
            <p:ph sz="half" idx="1"/>
          </p:nvPr>
        </p:nvSpPr>
        <p:spPr/>
        <p:txBody>
          <a:bodyPr/>
          <a:lstStyle/>
          <a:p>
            <a:r>
              <a:rPr lang="es-MX" b="0" i="0" dirty="0">
                <a:solidFill>
                  <a:srgbClr val="4E4242"/>
                </a:solidFill>
                <a:effectLst/>
                <a:latin typeface="myriad-pro"/>
              </a:rPr>
              <a:t>Si. Probablemente, el sistema de gestión de contenedores de código abierto y gratuito más conocido y más utilizado es </a:t>
            </a:r>
            <a:r>
              <a:rPr lang="es-MX" b="0" i="0" u="none" strike="noStrike" dirty="0" err="1">
                <a:solidFill>
                  <a:srgbClr val="4D9E99"/>
                </a:solidFill>
                <a:effectLst/>
                <a:latin typeface="myriad-pro"/>
                <a:hlinkClick r:id="rId2"/>
              </a:rPr>
              <a:t>Kubernetes</a:t>
            </a:r>
            <a:r>
              <a:rPr lang="es-MX" b="0" i="0" dirty="0">
                <a:solidFill>
                  <a:srgbClr val="4E4242"/>
                </a:solidFill>
                <a:effectLst/>
                <a:latin typeface="myriad-pro"/>
              </a:rPr>
              <a:t> , que es un proyecto de software que se originó en Google. </a:t>
            </a:r>
            <a:r>
              <a:rPr lang="es-MX" b="0" i="0" dirty="0" err="1">
                <a:solidFill>
                  <a:srgbClr val="4E4242"/>
                </a:solidFill>
                <a:effectLst/>
                <a:latin typeface="myriad-pro"/>
              </a:rPr>
              <a:t>Kubernetes</a:t>
            </a:r>
            <a:r>
              <a:rPr lang="es-MX" b="0" i="0" dirty="0">
                <a:solidFill>
                  <a:srgbClr val="4E4242"/>
                </a:solidFill>
                <a:effectLst/>
                <a:latin typeface="myriad-pro"/>
              </a:rPr>
              <a:t> proporciona mecanismos para implementar, mantener y escalar aplicaciones en contenedores.</a:t>
            </a:r>
          </a:p>
          <a:p>
            <a:endParaRPr lang="es-EC" dirty="0"/>
          </a:p>
        </p:txBody>
      </p:sp>
    </p:spTree>
    <p:extLst>
      <p:ext uri="{BB962C8B-B14F-4D97-AF65-F5344CB8AC3E}">
        <p14:creationId xmlns:p14="http://schemas.microsoft.com/office/powerpoint/2010/main" val="2112686261"/>
      </p:ext>
    </p:extLst>
  </p:cSld>
  <p:clrMapOvr>
    <a:masterClrMapping/>
  </p:clrMapOvr>
</p:sld>
</file>

<file path=ppt/theme/theme1.xml><?xml version="1.0" encoding="utf-8"?>
<a:theme xmlns:a="http://schemas.openxmlformats.org/drawingml/2006/main" name="PLANTILLA UTE DISEÑO">
  <a:themeElements>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1" id="{34136410-1D10-4AFC-9A9A-A8C84A3A1BB6}" vid="{EBA6BB8B-F2CA-4335-8CC4-74366978B66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TotalTime>
  <Words>947</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fira-sans</vt:lpstr>
      <vt:lpstr>myriad-pro</vt:lpstr>
      <vt:lpstr>PLANTILLA UTE DISEÑO</vt:lpstr>
      <vt:lpstr>PowerPoint Presentation</vt:lpstr>
      <vt:lpstr>APLICACIONES DITRIBUIDAS</vt:lpstr>
      <vt:lpstr>PowerPoint Presentation</vt:lpstr>
      <vt:lpstr> ¿Cómo resuelven los contenedores este problema? </vt:lpstr>
      <vt:lpstr>¿Cuál es la diferencia entre contenedores y virtualización? </vt:lpstr>
      <vt:lpstr>¿Qué otros beneficios ofrecen los contenedores? </vt:lpstr>
      <vt:lpstr>¿Cuál es la diferencia entre Docker y contenedores? </vt:lpstr>
      <vt:lpstr>¿Existe un formato de contenedor estándar? </vt:lpstr>
      <vt:lpstr>¿Existe algún sistema de gestión de contenedores de código abierto gratuito? </vt:lpstr>
      <vt:lpstr>¿Qué tan seguros son los contenedores? </vt:lpstr>
      <vt:lpstr>¿Los contenedores eventualmente reemplazarán la virtualización de servidores en toda regla? </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Paul</dc:creator>
  <cp:lastModifiedBy>JUKA4408</cp:lastModifiedBy>
  <cp:revision>15</cp:revision>
  <dcterms:created xsi:type="dcterms:W3CDTF">2020-04-17T01:31:56Z</dcterms:created>
  <dcterms:modified xsi:type="dcterms:W3CDTF">2020-11-16T06:11:42Z</dcterms:modified>
</cp:coreProperties>
</file>