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ermanent Mark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ermanentMarke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83975" y="62950"/>
            <a:ext cx="5889300" cy="4774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7200">
                <a:latin typeface="Permanent Marker"/>
                <a:ea typeface="Permanent Marker"/>
                <a:cs typeface="Permanent Marker"/>
                <a:sym typeface="Permanent Marker"/>
              </a:rPr>
              <a:t>L’affichage graphique 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4800">
                <a:solidFill>
                  <a:srgbClr val="014FFF"/>
                </a:solidFill>
              </a:rPr>
              <a:t>avec la SDL2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20400" y="242750"/>
            <a:ext cx="8503200" cy="102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000">
                <a:latin typeface="Permanent Marker"/>
                <a:ea typeface="Permanent Marker"/>
                <a:cs typeface="Permanent Marker"/>
                <a:sym typeface="Permanent Marker"/>
              </a:rPr>
              <a:t>L'installer</a:t>
            </a:r>
            <a:r>
              <a:rPr lang="fr" sz="3000">
                <a:latin typeface="Permanent Marker"/>
                <a:ea typeface="Permanent Marker"/>
                <a:cs typeface="Permanent Marker"/>
                <a:sym typeface="Permanent Marker"/>
              </a:rPr>
              <a:t> sous Linux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54350" y="1371975"/>
            <a:ext cx="4035300" cy="34029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// La bibliothèque principale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014FFF"/>
                </a:solidFill>
              </a:rPr>
              <a:t>sudo apt-get install libsdl2-dev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// Bibliothèque pour les images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014FFF"/>
                </a:solidFill>
              </a:rPr>
              <a:t>sodu apt-get install libsdl2-image-dev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// Bibliothèque pour le texte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014FFF"/>
                </a:solidFill>
              </a:rPr>
              <a:t>sudo apt-get install libsdl2-ttf-dev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2" type="body"/>
          </p:nvPr>
        </p:nvSpPr>
        <p:spPr>
          <a:xfrm>
            <a:off x="521475" y="1921375"/>
            <a:ext cx="4252800" cy="234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>
                <a:latin typeface="Permanent Marker"/>
                <a:ea typeface="Permanent Marker"/>
                <a:cs typeface="Permanent Marker"/>
                <a:sym typeface="Permanent Marker"/>
              </a:rPr>
              <a:t>le fonctionnement de la SDL2 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3000">
                <a:solidFill>
                  <a:srgbClr val="014FFF"/>
                </a:solidFill>
                <a:latin typeface="Montserrat"/>
                <a:ea typeface="Montserrat"/>
                <a:cs typeface="Montserrat"/>
                <a:sym typeface="Montserrat"/>
              </a:rPr>
              <a:t>un exemple basique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75" y="1070050"/>
            <a:ext cx="3620850" cy="383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6545725" y="2350950"/>
            <a:ext cx="1026000" cy="831300"/>
          </a:xfrm>
          <a:prstGeom prst="rect">
            <a:avLst/>
          </a:prstGeom>
          <a:noFill/>
          <a:ln cap="flat" cmpd="sng" w="38100">
            <a:solidFill>
              <a:srgbClr val="014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</a:t>
            </a:r>
          </a:p>
        </p:txBody>
      </p:sp>
      <p:cxnSp>
        <p:nvCxnSpPr>
          <p:cNvPr id="148" name="Shape 148"/>
          <p:cNvCxnSpPr>
            <a:stCxn id="147" idx="0"/>
            <a:endCxn id="149" idx="2"/>
          </p:cNvCxnSpPr>
          <p:nvPr/>
        </p:nvCxnSpPr>
        <p:spPr>
          <a:xfrm flipH="1" rot="10800000">
            <a:off x="7058725" y="948150"/>
            <a:ext cx="512400" cy="1402800"/>
          </a:xfrm>
          <a:prstGeom prst="straightConnector1">
            <a:avLst/>
          </a:prstGeom>
          <a:noFill/>
          <a:ln cap="flat" cmpd="sng" w="38100">
            <a:solidFill>
              <a:srgbClr val="014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231050" y="116900"/>
            <a:ext cx="280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lt1"/>
                </a:solidFill>
              </a:rPr>
              <a:t>Personnage déplaçable dans la fenêtre à l’aide des touches 	z,q,s et d</a:t>
            </a:r>
          </a:p>
        </p:txBody>
      </p:sp>
      <p:sp>
        <p:nvSpPr>
          <p:cNvPr id="149" name="Shape 149"/>
          <p:cNvSpPr/>
          <p:nvPr/>
        </p:nvSpPr>
        <p:spPr>
          <a:xfrm>
            <a:off x="6168250" y="116900"/>
            <a:ext cx="2805600" cy="831300"/>
          </a:xfrm>
          <a:prstGeom prst="rect">
            <a:avLst/>
          </a:prstGeom>
          <a:noFill/>
          <a:ln cap="flat" cmpd="sng" w="38100">
            <a:solidFill>
              <a:srgbClr val="014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071575" y="1182200"/>
            <a:ext cx="1026000" cy="480300"/>
          </a:xfrm>
          <a:prstGeom prst="rect">
            <a:avLst/>
          </a:prstGeom>
          <a:noFill/>
          <a:ln cap="flat" cmpd="sng" w="38100">
            <a:solidFill>
              <a:srgbClr val="014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572850" y="116900"/>
            <a:ext cx="1315500" cy="831300"/>
          </a:xfrm>
          <a:prstGeom prst="rect">
            <a:avLst/>
          </a:prstGeom>
          <a:noFill/>
          <a:ln cap="flat" cmpd="sng" w="38100">
            <a:solidFill>
              <a:srgbClr val="014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Zone interdite au personnage</a:t>
            </a:r>
          </a:p>
        </p:txBody>
      </p:sp>
      <p:cxnSp>
        <p:nvCxnSpPr>
          <p:cNvPr id="153" name="Shape 153"/>
          <p:cNvCxnSpPr>
            <a:stCxn id="152" idx="2"/>
            <a:endCxn id="151" idx="0"/>
          </p:cNvCxnSpPr>
          <p:nvPr/>
        </p:nvCxnSpPr>
        <p:spPr>
          <a:xfrm>
            <a:off x="5230600" y="948200"/>
            <a:ext cx="354000" cy="234000"/>
          </a:xfrm>
          <a:prstGeom prst="straightConnector1">
            <a:avLst/>
          </a:prstGeom>
          <a:noFill/>
          <a:ln cap="flat" cmpd="sng" w="38100">
            <a:solidFill>
              <a:srgbClr val="014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51975" y="115025"/>
            <a:ext cx="2212500" cy="149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Permanent Marker"/>
                <a:ea typeface="Permanent Marker"/>
                <a:cs typeface="Permanent Marker"/>
                <a:sym typeface="Permanent Marker"/>
              </a:rPr>
              <a:t>Partie initialisation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0925" y="2116025"/>
            <a:ext cx="3100200" cy="2532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Ici, nous initialisons (dans l’ordre)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fr" sz="1800">
                <a:solidFill>
                  <a:srgbClr val="00FFFF"/>
                </a:solidFill>
              </a:rPr>
              <a:t>SDL2</a:t>
            </a:r>
            <a:r>
              <a:rPr lang="fr" sz="1800"/>
              <a:t>,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fr" sz="1800">
                <a:solidFill>
                  <a:srgbClr val="4A86E8"/>
                </a:solidFill>
              </a:rPr>
              <a:t>SDL_ttf</a:t>
            </a:r>
            <a:r>
              <a:rPr lang="fr" sz="1800"/>
              <a:t>,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SDL_image</a:t>
            </a:r>
            <a:r>
              <a:rPr lang="fr" sz="1800"/>
              <a:t>,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fr" sz="1800">
                <a:solidFill>
                  <a:srgbClr val="014FFF"/>
                </a:solidFill>
              </a:rPr>
              <a:t>notre fenêtre</a:t>
            </a:r>
            <a:r>
              <a:rPr lang="fr" sz="1800"/>
              <a:t>,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fr" sz="1800">
                <a:solidFill>
                  <a:srgbClr val="93C8FF"/>
                </a:solidFill>
              </a:rPr>
              <a:t>le paquet de données</a:t>
            </a:r>
            <a:r>
              <a:rPr lang="fr" sz="1800"/>
              <a:t>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000" y="30011"/>
            <a:ext cx="5810999" cy="508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3300825" y="30000"/>
            <a:ext cx="4418100" cy="5658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300825" y="682462"/>
            <a:ext cx="4156800" cy="667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300825" y="1436625"/>
            <a:ext cx="3975600" cy="899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300825" y="2415925"/>
            <a:ext cx="5811000" cy="1487100"/>
          </a:xfrm>
          <a:prstGeom prst="rect">
            <a:avLst/>
          </a:prstGeom>
          <a:noFill/>
          <a:ln cap="flat" cmpd="sng" w="19050">
            <a:solidFill>
              <a:srgbClr val="014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14FFF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300825" y="3939450"/>
            <a:ext cx="5651400" cy="1153200"/>
          </a:xfrm>
          <a:prstGeom prst="rect">
            <a:avLst/>
          </a:prstGeom>
          <a:noFill/>
          <a:ln cap="flat" cmpd="sng" w="19050">
            <a:solidFill>
              <a:srgbClr val="93C8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19875" y="124025"/>
            <a:ext cx="2748600" cy="149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000">
                <a:latin typeface="Permanent Marker"/>
                <a:ea typeface="Permanent Marker"/>
                <a:cs typeface="Permanent Marker"/>
                <a:sym typeface="Permanent Marker"/>
              </a:rPr>
              <a:t>Initialisation des données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0" y="18717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C’est ici que nous initialisons les parties supplémentaires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 “</a:t>
            </a:r>
            <a:r>
              <a:rPr lang="fr">
                <a:solidFill>
                  <a:srgbClr val="00FFFF"/>
                </a:solidFill>
              </a:rPr>
              <a:t>renderer</a:t>
            </a:r>
            <a:r>
              <a:rPr lang="fr"/>
              <a:t>” qui est la “zone de dessin”,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l’</a:t>
            </a:r>
            <a:r>
              <a:rPr lang="fr">
                <a:solidFill>
                  <a:srgbClr val="0000FF"/>
                </a:solidFill>
              </a:rPr>
              <a:t>image du logo</a:t>
            </a:r>
            <a:r>
              <a:rPr lang="fr"/>
              <a:t> pixel en version utilisable par la SDL2,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l’</a:t>
            </a:r>
            <a:r>
              <a:rPr lang="fr">
                <a:solidFill>
                  <a:srgbClr val="4A86E8"/>
                </a:solidFill>
              </a:rPr>
              <a:t>image du texte</a:t>
            </a:r>
            <a:r>
              <a:rPr lang="fr"/>
              <a:t> en version utilisable par la SDL2,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la </a:t>
            </a:r>
            <a:r>
              <a:rPr lang="fr">
                <a:solidFill>
                  <a:srgbClr val="93C8FF"/>
                </a:solidFill>
              </a:rPr>
              <a:t>position</a:t>
            </a:r>
            <a:r>
              <a:rPr lang="fr"/>
              <a:t> initiale de l’image.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043" y="393750"/>
            <a:ext cx="5415956" cy="4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291875" y="1526325"/>
            <a:ext cx="4789200" cy="4068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291875" y="4017875"/>
            <a:ext cx="4150800" cy="702600"/>
          </a:xfrm>
          <a:prstGeom prst="rect">
            <a:avLst/>
          </a:prstGeom>
          <a:noFill/>
          <a:ln cap="flat" cmpd="sng" w="19050">
            <a:solidFill>
              <a:srgbClr val="93C8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7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291875" y="2029300"/>
            <a:ext cx="4150800" cy="137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291875" y="3611075"/>
            <a:ext cx="1453500" cy="4068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0874" y="215800"/>
            <a:ext cx="2285400" cy="102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Permanent Marker"/>
                <a:ea typeface="Permanent Marker"/>
                <a:cs typeface="Permanent Marker"/>
                <a:sym typeface="Permanent Marker"/>
              </a:rPr>
              <a:t>Boucle </a:t>
            </a:r>
            <a:r>
              <a:rPr lang="fr">
                <a:latin typeface="Permanent Marker"/>
                <a:ea typeface="Permanent Marker"/>
                <a:cs typeface="Permanent Marker"/>
                <a:sym typeface="Permanent Marker"/>
              </a:rPr>
              <a:t>d'événement</a:t>
            </a:r>
            <a:r>
              <a:rPr lang="fr">
                <a:latin typeface="Permanent Marker"/>
                <a:ea typeface="Permanent Marker"/>
                <a:cs typeface="Permanent Marker"/>
                <a:sym typeface="Permanent Marker"/>
              </a:rPr>
              <a:t> et fermeture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52275" y="1373975"/>
            <a:ext cx="2955600" cy="221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La boucle d’événement est découpé en 3 parties 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fr"/>
              <a:t>la capture de l’événement,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fr"/>
              <a:t>l’actualisation de la fenêtre (fonction display),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fr"/>
              <a:t>l’attente d’un délai (en millisecondes).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La fin du programme (voir </a:t>
            </a:r>
            <a:r>
              <a:rPr lang="fr">
                <a:solidFill>
                  <a:srgbClr val="00FFFF"/>
                </a:solidFill>
              </a:rPr>
              <a:t>encadré</a:t>
            </a:r>
            <a:r>
              <a:rPr lang="fr"/>
              <a:t>) est simplement la fermeture de tous ce qui a été ouvert au préalable.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275" y="0"/>
            <a:ext cx="58777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3308100" y="4207650"/>
            <a:ext cx="2604300" cy="9069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308100" y="348225"/>
            <a:ext cx="203100" cy="3286200"/>
          </a:xfrm>
          <a:prstGeom prst="leftBrace">
            <a:avLst>
              <a:gd fmla="val 23854" name="adj1"/>
              <a:gd fmla="val 50000" name="adj2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>
            <a:off x="2176375" y="2705950"/>
            <a:ext cx="1269300" cy="1066200"/>
          </a:xfrm>
          <a:prstGeom prst="bentConnector3">
            <a:avLst>
              <a:gd fmla="val 84588" name="adj1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2618900" y="1994850"/>
            <a:ext cx="689100" cy="297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1871675" y="3148500"/>
            <a:ext cx="1581600" cy="761700"/>
          </a:xfrm>
          <a:prstGeom prst="bentConnector3">
            <a:avLst>
              <a:gd fmla="val 78895" name="adj1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60950" y="145075"/>
            <a:ext cx="2124600" cy="121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Permanent Marker"/>
                <a:ea typeface="Permanent Marker"/>
                <a:cs typeface="Permanent Marker"/>
                <a:sym typeface="Permanent Marker"/>
              </a:rPr>
              <a:t>Libération des données et affichage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26075" y="1465800"/>
            <a:ext cx="28080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200"/>
              <a:t>La partie libération des données libère la mémoire associées à, dans l’ordre 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fr" sz="1200"/>
              <a:t>le </a:t>
            </a:r>
            <a:r>
              <a:rPr lang="fr" sz="1200">
                <a:solidFill>
                  <a:srgbClr val="00FFFF"/>
                </a:solidFill>
              </a:rPr>
              <a:t>renderer</a:t>
            </a:r>
            <a:r>
              <a:rPr lang="fr" sz="1200"/>
              <a:t>,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b="1" lang="fr" sz="1200">
                <a:solidFill>
                  <a:srgbClr val="FFFFFF"/>
                </a:solidFill>
              </a:rPr>
              <a:t>l’image</a:t>
            </a:r>
            <a:r>
              <a:rPr lang="fr" sz="1200"/>
              <a:t>,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fr" sz="1200"/>
              <a:t>le </a:t>
            </a:r>
            <a:r>
              <a:rPr lang="fr" sz="1200">
                <a:solidFill>
                  <a:srgbClr val="4A86E8"/>
                </a:solidFill>
              </a:rPr>
              <a:t>texte</a:t>
            </a:r>
            <a:r>
              <a:rPr lang="fr" sz="12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200"/>
              <a:t>La partie affichage fait les actions suivantes 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fr" sz="1200">
                <a:solidFill>
                  <a:srgbClr val="FFFF00"/>
                </a:solidFill>
              </a:rPr>
              <a:t>nettoyage</a:t>
            </a:r>
            <a:r>
              <a:rPr lang="fr" sz="1200"/>
              <a:t> de l’affichage actuel,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fr" sz="1200"/>
              <a:t>affichage du “</a:t>
            </a:r>
            <a:r>
              <a:rPr lang="fr" sz="1200">
                <a:solidFill>
                  <a:schemeClr val="accent5"/>
                </a:solidFill>
              </a:rPr>
              <a:t>cadre</a:t>
            </a:r>
            <a:r>
              <a:rPr lang="fr" sz="1200"/>
              <a:t>” du texte,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fr" sz="1200"/>
              <a:t>affichage du </a:t>
            </a:r>
            <a:r>
              <a:rPr lang="fr" sz="1200">
                <a:solidFill>
                  <a:schemeClr val="lt2"/>
                </a:solidFill>
              </a:rPr>
              <a:t>texte</a:t>
            </a:r>
            <a:r>
              <a:rPr lang="fr" sz="1200"/>
              <a:t>,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fr" sz="1200"/>
              <a:t>affichage de l’</a:t>
            </a:r>
            <a:r>
              <a:rPr lang="fr" sz="1200">
                <a:solidFill>
                  <a:srgbClr val="00E7FF"/>
                </a:solidFill>
              </a:rPr>
              <a:t>image</a:t>
            </a:r>
            <a:r>
              <a:rPr lang="fr" sz="1200"/>
              <a:t>,</a:t>
            </a:r>
          </a:p>
          <a:p>
            <a:pPr indent="-304800" lvl="0" marL="457200">
              <a:spcBef>
                <a:spcPts val="0"/>
              </a:spcBef>
              <a:buSzPct val="100000"/>
              <a:buChar char="-"/>
            </a:pPr>
            <a:r>
              <a:rPr lang="fr" sz="1200">
                <a:solidFill>
                  <a:srgbClr val="CFE2F3"/>
                </a:solidFill>
              </a:rPr>
              <a:t>actualisation</a:t>
            </a:r>
            <a:r>
              <a:rPr lang="fr" sz="1200"/>
              <a:t> de l’affichage avec les nouvelles informations.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675" y="0"/>
            <a:ext cx="58713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675" y="1900699"/>
            <a:ext cx="5871325" cy="32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3765150" y="145075"/>
            <a:ext cx="5339400" cy="471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765150" y="693600"/>
            <a:ext cx="5100000" cy="471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765150" y="1289450"/>
            <a:ext cx="5013000" cy="471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649225" y="2241825"/>
            <a:ext cx="4533900" cy="4716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649225" y="2764225"/>
            <a:ext cx="5100000" cy="772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649225" y="3620300"/>
            <a:ext cx="4563000" cy="703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649225" y="4357550"/>
            <a:ext cx="5455200" cy="307200"/>
          </a:xfrm>
          <a:prstGeom prst="rect">
            <a:avLst/>
          </a:prstGeom>
          <a:noFill/>
          <a:ln cap="flat" cmpd="sng" w="19050">
            <a:solidFill>
              <a:srgbClr val="00E7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649225" y="4730350"/>
            <a:ext cx="3032100" cy="307200"/>
          </a:xfrm>
          <a:prstGeom prst="rect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