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jpeg" ContentType="image/jpeg"/>
  <Default Extension="rels" ContentType="application/vnd.openxmlformats-package.relationships+xml"/>
  <Default Extension="wmf" ContentType="image/x-wmf"/>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ppt/changesInfos/changesInfo1.xml" ContentType="application/vnd.ms-powerpoint.changesinfo+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24" r:id="rId2"/>
    <p:sldId id="392" r:id="rId3"/>
    <p:sldId id="393" r:id="rId4"/>
    <p:sldId id="394" r:id="rId5"/>
    <p:sldId id="395" r:id="rId6"/>
    <p:sldId id="425" r:id="rId7"/>
    <p:sldId id="426" r:id="rId8"/>
    <p:sldId id="427" r:id="rId9"/>
    <p:sldId id="399" r:id="rId10"/>
    <p:sldId id="400" r:id="rId11"/>
    <p:sldId id="401" r:id="rId12"/>
    <p:sldId id="402" r:id="rId13"/>
    <p:sldId id="256" r:id="rId14"/>
    <p:sldId id="257" r:id="rId15"/>
    <p:sldId id="258" r:id="rId16"/>
    <p:sldId id="265" r:id="rId17"/>
    <p:sldId id="266" r:id="rId18"/>
    <p:sldId id="267" r:id="rId19"/>
    <p:sldId id="268" r:id="rId20"/>
    <p:sldId id="259" r:id="rId21"/>
    <p:sldId id="260" r:id="rId22"/>
    <p:sldId id="261" r:id="rId23"/>
    <p:sldId id="262" r:id="rId24"/>
    <p:sldId id="263" r:id="rId25"/>
    <p:sldId id="264" r:id="rId26"/>
    <p:sldId id="269" r:id="rId27"/>
    <p:sldId id="270" r:id="rId28"/>
    <p:sldId id="271" r:id="rId29"/>
    <p:sldId id="272" r:id="rId30"/>
    <p:sldId id="273" r:id="rId31"/>
    <p:sldId id="274" r:id="rId32"/>
    <p:sldId id="275" r:id="rId33"/>
    <p:sldId id="276" r:id="rId34"/>
    <p:sldId id="277" r:id="rId35"/>
    <p:sldId id="286" r:id="rId36"/>
    <p:sldId id="288" r:id="rId37"/>
    <p:sldId id="287" r:id="rId38"/>
    <p:sldId id="289" r:id="rId39"/>
    <p:sldId id="282" r:id="rId40"/>
    <p:sldId id="284" r:id="rId41"/>
    <p:sldId id="283" r:id="rId42"/>
    <p:sldId id="285" r:id="rId43"/>
    <p:sldId id="290" r:id="rId44"/>
    <p:sldId id="291" r:id="rId45"/>
    <p:sldId id="298" r:id="rId46"/>
    <p:sldId id="297" r:id="rId47"/>
    <p:sldId id="294" r:id="rId48"/>
    <p:sldId id="299" r:id="rId49"/>
    <p:sldId id="292" r:id="rId50"/>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180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ábor" userId="0f403b24-bb3e-4619-8f25-c339eaa83823" providerId="ADAL" clId="{3194E621-D529-4F5D-A31E-FA31933266C1}"/>
    <pc:docChg chg="delSld modSld sldOrd">
      <pc:chgData name="Gábor" userId="0f403b24-bb3e-4619-8f25-c339eaa83823" providerId="ADAL" clId="{3194E621-D529-4F5D-A31E-FA31933266C1}" dt="2023-05-09T05:03:55.981" v="4" actId="47"/>
      <pc:docMkLst>
        <pc:docMk/>
      </pc:docMkLst>
      <pc:sldChg chg="ord">
        <pc:chgData name="Gábor" userId="0f403b24-bb3e-4619-8f25-c339eaa83823" providerId="ADAL" clId="{3194E621-D529-4F5D-A31E-FA31933266C1}" dt="2023-05-09T05:03:51.827" v="3"/>
        <pc:sldMkLst>
          <pc:docMk/>
          <pc:sldMk cId="4128800191" sldId="292"/>
        </pc:sldMkLst>
      </pc:sldChg>
      <pc:sldChg chg="ord">
        <pc:chgData name="Gábor" userId="0f403b24-bb3e-4619-8f25-c339eaa83823" providerId="ADAL" clId="{3194E621-D529-4F5D-A31E-FA31933266C1}" dt="2023-05-09T05:02:31.236" v="1"/>
        <pc:sldMkLst>
          <pc:docMk/>
          <pc:sldMk cId="3442048476" sldId="299"/>
        </pc:sldMkLst>
      </pc:sldChg>
      <pc:sldChg chg="del">
        <pc:chgData name="Gábor" userId="0f403b24-bb3e-4619-8f25-c339eaa83823" providerId="ADAL" clId="{3194E621-D529-4F5D-A31E-FA31933266C1}" dt="2023-05-09T05:03:55.981" v="4" actId="47"/>
        <pc:sldMkLst>
          <pc:docMk/>
          <pc:sldMk cId="4154233568" sldId="300"/>
        </pc:sldMkLst>
      </pc:sldChg>
    </pc:docChg>
  </pc:docChgLst>
  <pc:docChgLst>
    <pc:chgData name="Dobos Gábor" userId="0f403b24-bb3e-4619-8f25-c339eaa83823" providerId="ADAL" clId="{CC2F1C96-54DE-42D8-8D47-BDD662447223}"/>
    <pc:docChg chg="addSld modSld">
      <pc:chgData name="Dobos Gábor" userId="0f403b24-bb3e-4619-8f25-c339eaa83823" providerId="ADAL" clId="{CC2F1C96-54DE-42D8-8D47-BDD662447223}" dt="2022-05-10T02:55:18.329" v="1" actId="680"/>
      <pc:docMkLst>
        <pc:docMk/>
      </pc:docMkLst>
      <pc:sldChg chg="add">
        <pc:chgData name="Dobos Gábor" userId="0f403b24-bb3e-4619-8f25-c339eaa83823" providerId="ADAL" clId="{CC2F1C96-54DE-42D8-8D47-BDD662447223}" dt="2022-05-10T02:55:15.725" v="0"/>
        <pc:sldMkLst>
          <pc:docMk/>
          <pc:sldMk cId="3494771593" sldId="294"/>
        </pc:sldMkLst>
      </pc:sldChg>
      <pc:sldChg chg="add">
        <pc:chgData name="Dobos Gábor" userId="0f403b24-bb3e-4619-8f25-c339eaa83823" providerId="ADAL" clId="{CC2F1C96-54DE-42D8-8D47-BDD662447223}" dt="2022-05-10T02:55:15.725" v="0"/>
        <pc:sldMkLst>
          <pc:docMk/>
          <pc:sldMk cId="486990062" sldId="297"/>
        </pc:sldMkLst>
      </pc:sldChg>
      <pc:sldChg chg="add">
        <pc:chgData name="Dobos Gábor" userId="0f403b24-bb3e-4619-8f25-c339eaa83823" providerId="ADAL" clId="{CC2F1C96-54DE-42D8-8D47-BDD662447223}" dt="2022-05-10T02:55:15.725" v="0"/>
        <pc:sldMkLst>
          <pc:docMk/>
          <pc:sldMk cId="3051756691" sldId="298"/>
        </pc:sldMkLst>
      </pc:sldChg>
      <pc:sldChg chg="add">
        <pc:chgData name="Dobos Gábor" userId="0f403b24-bb3e-4619-8f25-c339eaa83823" providerId="ADAL" clId="{CC2F1C96-54DE-42D8-8D47-BDD662447223}" dt="2022-05-10T02:55:15.725" v="0"/>
        <pc:sldMkLst>
          <pc:docMk/>
          <pc:sldMk cId="3442048476" sldId="299"/>
        </pc:sldMkLst>
      </pc:sldChg>
      <pc:sldChg chg="new">
        <pc:chgData name="Dobos Gábor" userId="0f403b24-bb3e-4619-8f25-c339eaa83823" providerId="ADAL" clId="{CC2F1C96-54DE-42D8-8D47-BDD662447223}" dt="2022-05-10T02:55:18.329" v="1" actId="680"/>
        <pc:sldMkLst>
          <pc:docMk/>
          <pc:sldMk cId="4154233568" sldId="30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a:t>Mintacím szerkesztése</a:t>
            </a:r>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Alcím mintájának szerkesztése</a:t>
            </a:r>
          </a:p>
        </p:txBody>
      </p:sp>
      <p:sp>
        <p:nvSpPr>
          <p:cNvPr id="4" name="Dátum helye 3"/>
          <p:cNvSpPr>
            <a:spLocks noGrp="1"/>
          </p:cNvSpPr>
          <p:nvPr>
            <p:ph type="dt" sz="half" idx="10"/>
          </p:nvPr>
        </p:nvSpPr>
        <p:spPr/>
        <p:txBody>
          <a:bodyPr/>
          <a:lstStyle/>
          <a:p>
            <a:fld id="{901A5175-39F3-4D7D-8723-5895861FB950}" type="datetimeFigureOut">
              <a:rPr lang="hu-HU" smtClean="0"/>
              <a:t>2023. 05. 09.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54DC2394-42C6-4854-BC86-7A8413E85E02}" type="slidenum">
              <a:rPr lang="hu-HU" smtClean="0"/>
              <a:t>‹#›</a:t>
            </a:fld>
            <a:endParaRPr lang="hu-HU"/>
          </a:p>
        </p:txBody>
      </p:sp>
    </p:spTree>
    <p:extLst>
      <p:ext uri="{BB962C8B-B14F-4D97-AF65-F5344CB8AC3E}">
        <p14:creationId xmlns:p14="http://schemas.microsoft.com/office/powerpoint/2010/main" val="2353338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901A5175-39F3-4D7D-8723-5895861FB950}" type="datetimeFigureOut">
              <a:rPr lang="hu-HU" smtClean="0"/>
              <a:t>2023. 05. 09.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54DC2394-42C6-4854-BC86-7A8413E85E02}" type="slidenum">
              <a:rPr lang="hu-HU" smtClean="0"/>
              <a:t>‹#›</a:t>
            </a:fld>
            <a:endParaRPr lang="hu-HU"/>
          </a:p>
        </p:txBody>
      </p:sp>
    </p:spTree>
    <p:extLst>
      <p:ext uri="{BB962C8B-B14F-4D97-AF65-F5344CB8AC3E}">
        <p14:creationId xmlns:p14="http://schemas.microsoft.com/office/powerpoint/2010/main" val="3285093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a:t>Mintacím szerkesztése</a:t>
            </a:r>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901A5175-39F3-4D7D-8723-5895861FB950}" type="datetimeFigureOut">
              <a:rPr lang="hu-HU" smtClean="0"/>
              <a:t>2023. 05. 09.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54DC2394-42C6-4854-BC86-7A8413E85E02}" type="slidenum">
              <a:rPr lang="hu-HU" smtClean="0"/>
              <a:t>‹#›</a:t>
            </a:fld>
            <a:endParaRPr lang="hu-HU"/>
          </a:p>
        </p:txBody>
      </p:sp>
    </p:spTree>
    <p:extLst>
      <p:ext uri="{BB962C8B-B14F-4D97-AF65-F5344CB8AC3E}">
        <p14:creationId xmlns:p14="http://schemas.microsoft.com/office/powerpoint/2010/main" val="3096930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Cím és 4 tartalomrész">
    <p:spTree>
      <p:nvGrpSpPr>
        <p:cNvPr id="1" name=""/>
        <p:cNvGrpSpPr/>
        <p:nvPr/>
      </p:nvGrpSpPr>
      <p:grpSpPr>
        <a:xfrm>
          <a:off x="0" y="0"/>
          <a:ext cx="0" cy="0"/>
          <a:chOff x="0" y="0"/>
          <a:chExt cx="0" cy="0"/>
        </a:xfrm>
      </p:grpSpPr>
      <p:sp>
        <p:nvSpPr>
          <p:cNvPr id="2" name="Cím 1"/>
          <p:cNvSpPr>
            <a:spLocks noGrp="1"/>
          </p:cNvSpPr>
          <p:nvPr>
            <p:ph type="title" sz="quarter"/>
          </p:nvPr>
        </p:nvSpPr>
        <p:spPr>
          <a:xfrm>
            <a:off x="457200" y="274638"/>
            <a:ext cx="8229600" cy="1143000"/>
          </a:xfrm>
        </p:spPr>
        <p:txBody>
          <a:bodyPr/>
          <a:lstStyle/>
          <a:p>
            <a:r>
              <a:rPr lang="hu-HU"/>
              <a:t>Mintacím szerkesztése</a:t>
            </a:r>
          </a:p>
        </p:txBody>
      </p:sp>
      <p:sp>
        <p:nvSpPr>
          <p:cNvPr id="3" name="Tartalom helye 2"/>
          <p:cNvSpPr>
            <a:spLocks noGrp="1"/>
          </p:cNvSpPr>
          <p:nvPr>
            <p:ph sz="quarter" idx="1"/>
          </p:nvPr>
        </p:nvSpPr>
        <p:spPr>
          <a:xfrm>
            <a:off x="457200" y="1600200"/>
            <a:ext cx="4038600" cy="21859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quarter" idx="2"/>
          </p:nvPr>
        </p:nvSpPr>
        <p:spPr>
          <a:xfrm>
            <a:off x="4648200" y="1600200"/>
            <a:ext cx="4038600" cy="21859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Tartalom helye 4"/>
          <p:cNvSpPr>
            <a:spLocks noGrp="1"/>
          </p:cNvSpPr>
          <p:nvPr>
            <p:ph sz="quarter" idx="3"/>
          </p:nvPr>
        </p:nvSpPr>
        <p:spPr>
          <a:xfrm>
            <a:off x="457200" y="3938588"/>
            <a:ext cx="4038600" cy="2187575"/>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Tartalom helye 5"/>
          <p:cNvSpPr>
            <a:spLocks noGrp="1"/>
          </p:cNvSpPr>
          <p:nvPr>
            <p:ph sz="quarter" idx="4"/>
          </p:nvPr>
        </p:nvSpPr>
        <p:spPr>
          <a:xfrm>
            <a:off x="4648200" y="3938588"/>
            <a:ext cx="4038600" cy="2187575"/>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a:xfrm>
            <a:off x="457200" y="6245225"/>
            <a:ext cx="2133600" cy="476250"/>
          </a:xfrm>
        </p:spPr>
        <p:txBody>
          <a:bodyPr/>
          <a:lstStyle>
            <a:lvl1pPr>
              <a:defRPr/>
            </a:lvl1pPr>
          </a:lstStyle>
          <a:p>
            <a:endParaRPr lang="hu-HU"/>
          </a:p>
        </p:txBody>
      </p:sp>
      <p:sp>
        <p:nvSpPr>
          <p:cNvPr id="8" name="Élőláb helye 7"/>
          <p:cNvSpPr>
            <a:spLocks noGrp="1"/>
          </p:cNvSpPr>
          <p:nvPr>
            <p:ph type="ftr" sz="quarter" idx="11"/>
          </p:nvPr>
        </p:nvSpPr>
        <p:spPr>
          <a:xfrm>
            <a:off x="3124200" y="6245225"/>
            <a:ext cx="2895600" cy="476250"/>
          </a:xfrm>
        </p:spPr>
        <p:txBody>
          <a:bodyPr/>
          <a:lstStyle>
            <a:lvl1pPr>
              <a:defRPr/>
            </a:lvl1pPr>
          </a:lstStyle>
          <a:p>
            <a:endParaRPr lang="hu-HU"/>
          </a:p>
        </p:txBody>
      </p:sp>
      <p:sp>
        <p:nvSpPr>
          <p:cNvPr id="9" name="Dia számának helye 8"/>
          <p:cNvSpPr>
            <a:spLocks noGrp="1"/>
          </p:cNvSpPr>
          <p:nvPr>
            <p:ph type="sldNum" sz="quarter" idx="12"/>
          </p:nvPr>
        </p:nvSpPr>
        <p:spPr>
          <a:xfrm>
            <a:off x="6553200" y="6245225"/>
            <a:ext cx="2133600" cy="476250"/>
          </a:xfrm>
        </p:spPr>
        <p:txBody>
          <a:bodyPr/>
          <a:lstStyle>
            <a:lvl1pPr>
              <a:defRPr/>
            </a:lvl1pPr>
          </a:lstStyle>
          <a:p>
            <a:fld id="{2D07426B-A3FE-4ECA-8563-95FF48D5573C}" type="slidenum">
              <a:rPr lang="hu-HU"/>
              <a:pPr/>
              <a:t>‹#›</a:t>
            </a:fld>
            <a:endParaRPr lang="hu-HU"/>
          </a:p>
        </p:txBody>
      </p:sp>
    </p:spTree>
    <p:extLst>
      <p:ext uri="{BB962C8B-B14F-4D97-AF65-F5344CB8AC3E}">
        <p14:creationId xmlns:p14="http://schemas.microsoft.com/office/powerpoint/2010/main" val="451775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901A5175-39F3-4D7D-8723-5895861FB950}" type="datetimeFigureOut">
              <a:rPr lang="hu-HU" smtClean="0"/>
              <a:t>2023. 05. 09.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54DC2394-42C6-4854-BC86-7A8413E85E02}" type="slidenum">
              <a:rPr lang="hu-HU" smtClean="0"/>
              <a:t>‹#›</a:t>
            </a:fld>
            <a:endParaRPr lang="hu-HU"/>
          </a:p>
        </p:txBody>
      </p:sp>
    </p:spTree>
    <p:extLst>
      <p:ext uri="{BB962C8B-B14F-4D97-AF65-F5344CB8AC3E}">
        <p14:creationId xmlns:p14="http://schemas.microsoft.com/office/powerpoint/2010/main" val="83422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a:t>Mintacím szerkesztése</a:t>
            </a:r>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901A5175-39F3-4D7D-8723-5895861FB950}" type="datetimeFigureOut">
              <a:rPr lang="hu-HU" smtClean="0"/>
              <a:t>2023. 05. 09.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54DC2394-42C6-4854-BC86-7A8413E85E02}" type="slidenum">
              <a:rPr lang="hu-HU" smtClean="0"/>
              <a:t>‹#›</a:t>
            </a:fld>
            <a:endParaRPr lang="hu-HU"/>
          </a:p>
        </p:txBody>
      </p:sp>
    </p:spTree>
    <p:extLst>
      <p:ext uri="{BB962C8B-B14F-4D97-AF65-F5344CB8AC3E}">
        <p14:creationId xmlns:p14="http://schemas.microsoft.com/office/powerpoint/2010/main" val="2615366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901A5175-39F3-4D7D-8723-5895861FB950}" type="datetimeFigureOut">
              <a:rPr lang="hu-HU" smtClean="0"/>
              <a:t>2023. 05. 09.</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54DC2394-42C6-4854-BC86-7A8413E85E02}" type="slidenum">
              <a:rPr lang="hu-HU" smtClean="0"/>
              <a:t>‹#›</a:t>
            </a:fld>
            <a:endParaRPr lang="hu-HU"/>
          </a:p>
        </p:txBody>
      </p:sp>
    </p:spTree>
    <p:extLst>
      <p:ext uri="{BB962C8B-B14F-4D97-AF65-F5344CB8AC3E}">
        <p14:creationId xmlns:p14="http://schemas.microsoft.com/office/powerpoint/2010/main" val="195301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a:t>Mintacím szerkesztése</a:t>
            </a:r>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901A5175-39F3-4D7D-8723-5895861FB950}" type="datetimeFigureOut">
              <a:rPr lang="hu-HU" smtClean="0"/>
              <a:t>2023. 05. 09.</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54DC2394-42C6-4854-BC86-7A8413E85E02}" type="slidenum">
              <a:rPr lang="hu-HU" smtClean="0"/>
              <a:t>‹#›</a:t>
            </a:fld>
            <a:endParaRPr lang="hu-HU"/>
          </a:p>
        </p:txBody>
      </p:sp>
    </p:spTree>
    <p:extLst>
      <p:ext uri="{BB962C8B-B14F-4D97-AF65-F5344CB8AC3E}">
        <p14:creationId xmlns:p14="http://schemas.microsoft.com/office/powerpoint/2010/main" val="976862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901A5175-39F3-4D7D-8723-5895861FB950}" type="datetimeFigureOut">
              <a:rPr lang="hu-HU" smtClean="0"/>
              <a:t>2023. 05. 09.</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54DC2394-42C6-4854-BC86-7A8413E85E02}" type="slidenum">
              <a:rPr lang="hu-HU" smtClean="0"/>
              <a:t>‹#›</a:t>
            </a:fld>
            <a:endParaRPr lang="hu-HU"/>
          </a:p>
        </p:txBody>
      </p:sp>
    </p:spTree>
    <p:extLst>
      <p:ext uri="{BB962C8B-B14F-4D97-AF65-F5344CB8AC3E}">
        <p14:creationId xmlns:p14="http://schemas.microsoft.com/office/powerpoint/2010/main" val="154531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901A5175-39F3-4D7D-8723-5895861FB950}" type="datetimeFigureOut">
              <a:rPr lang="hu-HU" smtClean="0"/>
              <a:t>2023. 05. 09.</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54DC2394-42C6-4854-BC86-7A8413E85E02}" type="slidenum">
              <a:rPr lang="hu-HU" smtClean="0"/>
              <a:t>‹#›</a:t>
            </a:fld>
            <a:endParaRPr lang="hu-HU"/>
          </a:p>
        </p:txBody>
      </p:sp>
    </p:spTree>
    <p:extLst>
      <p:ext uri="{BB962C8B-B14F-4D97-AF65-F5344CB8AC3E}">
        <p14:creationId xmlns:p14="http://schemas.microsoft.com/office/powerpoint/2010/main" val="544551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a:t>Mintacím szerkesztése</a:t>
            </a:r>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átum helye 4"/>
          <p:cNvSpPr>
            <a:spLocks noGrp="1"/>
          </p:cNvSpPr>
          <p:nvPr>
            <p:ph type="dt" sz="half" idx="10"/>
          </p:nvPr>
        </p:nvSpPr>
        <p:spPr/>
        <p:txBody>
          <a:bodyPr/>
          <a:lstStyle/>
          <a:p>
            <a:fld id="{901A5175-39F3-4D7D-8723-5895861FB950}" type="datetimeFigureOut">
              <a:rPr lang="hu-HU" smtClean="0"/>
              <a:t>2023. 05. 09.</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54DC2394-42C6-4854-BC86-7A8413E85E02}" type="slidenum">
              <a:rPr lang="hu-HU" smtClean="0"/>
              <a:t>‹#›</a:t>
            </a:fld>
            <a:endParaRPr lang="hu-HU"/>
          </a:p>
        </p:txBody>
      </p:sp>
    </p:spTree>
    <p:extLst>
      <p:ext uri="{BB962C8B-B14F-4D97-AF65-F5344CB8AC3E}">
        <p14:creationId xmlns:p14="http://schemas.microsoft.com/office/powerpoint/2010/main" val="2998127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a:t>Mintacím szerkesztése</a:t>
            </a:r>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átum helye 4"/>
          <p:cNvSpPr>
            <a:spLocks noGrp="1"/>
          </p:cNvSpPr>
          <p:nvPr>
            <p:ph type="dt" sz="half" idx="10"/>
          </p:nvPr>
        </p:nvSpPr>
        <p:spPr/>
        <p:txBody>
          <a:bodyPr/>
          <a:lstStyle/>
          <a:p>
            <a:fld id="{901A5175-39F3-4D7D-8723-5895861FB950}" type="datetimeFigureOut">
              <a:rPr lang="hu-HU" smtClean="0"/>
              <a:t>2023. 05. 09.</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54DC2394-42C6-4854-BC86-7A8413E85E02}" type="slidenum">
              <a:rPr lang="hu-HU" smtClean="0"/>
              <a:t>‹#›</a:t>
            </a:fld>
            <a:endParaRPr lang="hu-HU"/>
          </a:p>
        </p:txBody>
      </p:sp>
    </p:spTree>
    <p:extLst>
      <p:ext uri="{BB962C8B-B14F-4D97-AF65-F5344CB8AC3E}">
        <p14:creationId xmlns:p14="http://schemas.microsoft.com/office/powerpoint/2010/main" val="122235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u-HU"/>
              <a:t>Mintacím szerkesztése</a:t>
            </a:r>
          </a:p>
        </p:txBody>
      </p:sp>
      <p:sp>
        <p:nvSpPr>
          <p:cNvPr id="3" name="Szöveg hely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A5175-39F3-4D7D-8723-5895861FB950}" type="datetimeFigureOut">
              <a:rPr lang="hu-HU" smtClean="0"/>
              <a:t>2023. 05. 09.</a:t>
            </a:fld>
            <a:endParaRPr lang="hu-HU"/>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C2394-42C6-4854-BC86-7A8413E85E02}" type="slidenum">
              <a:rPr lang="hu-HU" smtClean="0"/>
              <a:t>‹#›</a:t>
            </a:fld>
            <a:endParaRPr lang="hu-HU"/>
          </a:p>
        </p:txBody>
      </p:sp>
    </p:spTree>
    <p:extLst>
      <p:ext uri="{BB962C8B-B14F-4D97-AF65-F5344CB8AC3E}">
        <p14:creationId xmlns:p14="http://schemas.microsoft.com/office/powerpoint/2010/main" val="3879305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0.png"/><Relationship Id="rId2" Type="http://schemas.openxmlformats.org/officeDocument/2006/relationships/image" Target="../media/image761.png"/><Relationship Id="rId1" Type="http://schemas.openxmlformats.org/officeDocument/2006/relationships/slideLayout" Target="../slideLayouts/slideLayout12.xml"/><Relationship Id="rId6" Type="http://schemas.openxmlformats.org/officeDocument/2006/relationships/image" Target="../media/image800.png"/><Relationship Id="rId5" Type="http://schemas.openxmlformats.org/officeDocument/2006/relationships/image" Target="../media/image14.gif"/><Relationship Id="rId4" Type="http://schemas.openxmlformats.org/officeDocument/2006/relationships/image" Target="../media/image781.png"/></Relationships>
</file>

<file path=ppt/slides/_rels/slide11.xml.rels><?xml version="1.0" encoding="UTF-8" standalone="yes"?>
<Relationships xmlns="http://schemas.openxmlformats.org/package/2006/relationships"><Relationship Id="rId3" Type="http://schemas.openxmlformats.org/officeDocument/2006/relationships/hyperlink" Target="http://hyperphysics.phy-astr.gsu.edu/hbase/waves/wpack.html" TargetMode="External"/><Relationship Id="rId2" Type="http://schemas.openxmlformats.org/officeDocument/2006/relationships/image" Target="../media/image15.gif"/><Relationship Id="rId1" Type="http://schemas.openxmlformats.org/officeDocument/2006/relationships/slideLayout" Target="../slideLayouts/slideLayout7.xml"/><Relationship Id="rId5" Type="http://schemas.openxmlformats.org/officeDocument/2006/relationships/image" Target="../media/image16.gif"/><Relationship Id="rId4" Type="http://schemas.openxmlformats.org/officeDocument/2006/relationships/hyperlink" Target="http://scienceblogs.com/principles/2007/03/basic_concepts_measurement.ph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0.png"/><Relationship Id="rId2" Type="http://schemas.openxmlformats.org/officeDocument/2006/relationships/image" Target="../media/image87.png"/><Relationship Id="rId1" Type="http://schemas.openxmlformats.org/officeDocument/2006/relationships/slideLayout" Target="../slideLayouts/slideLayout7.xml"/><Relationship Id="rId6" Type="http://schemas.openxmlformats.org/officeDocument/2006/relationships/image" Target="../media/image910.png"/><Relationship Id="rId5" Type="http://schemas.openxmlformats.org/officeDocument/2006/relationships/image" Target="../media/image901.png"/><Relationship Id="rId4" Type="http://schemas.openxmlformats.org/officeDocument/2006/relationships/image" Target="../media/image89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3.gif"/><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45.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8.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740.png"/><Relationship Id="rId2" Type="http://schemas.openxmlformats.org/officeDocument/2006/relationships/image" Target="../media/image730.png"/><Relationship Id="rId1" Type="http://schemas.openxmlformats.org/officeDocument/2006/relationships/slideLayout" Target="../slideLayouts/slideLayout12.xml"/><Relationship Id="rId4" Type="http://schemas.openxmlformats.org/officeDocument/2006/relationships/image" Target="../media/image7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sz="quarter" idx="4294967295"/>
          </p:nvPr>
        </p:nvSpPr>
        <p:spPr>
          <a:xfrm>
            <a:off x="468313" y="44450"/>
            <a:ext cx="8229600" cy="1143000"/>
          </a:xfrm>
        </p:spPr>
        <p:txBody>
          <a:bodyPr/>
          <a:lstStyle/>
          <a:p>
            <a:r>
              <a:rPr lang="hu-HU"/>
              <a:t>Reflection from thin layers</a:t>
            </a:r>
            <a:endParaRPr lang="en-GB"/>
          </a:p>
        </p:txBody>
      </p:sp>
      <p:sp>
        <p:nvSpPr>
          <p:cNvPr id="310275" name="Text Box 3"/>
          <p:cNvSpPr txBox="1">
            <a:spLocks noChangeArrowheads="1"/>
          </p:cNvSpPr>
          <p:nvPr/>
        </p:nvSpPr>
        <p:spPr bwMode="auto">
          <a:xfrm>
            <a:off x="3419475" y="6538913"/>
            <a:ext cx="56959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200" b="0"/>
              <a:t>Source of figure: </a:t>
            </a:r>
            <a:r>
              <a:rPr lang="hu-HU" sz="1200" b="0"/>
              <a:t>http://hyperphysics.phy-astr.gsu.edu/hbase/phyopt/interf.html#c1</a:t>
            </a:r>
            <a:endParaRPr lang="en-GB" sz="1200" b="0"/>
          </a:p>
        </p:txBody>
      </p:sp>
      <p:pic>
        <p:nvPicPr>
          <p:cNvPr id="310278" name="Picture 6" descr="intc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484313"/>
            <a:ext cx="6624638" cy="420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835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8919" name="Object 7"/>
              <p:cNvSpPr txBox="1">
                <a:spLocks noGrp="1"/>
              </p:cNvSpPr>
              <p:nvPr>
                <p:ph sz="quarter" idx="1"/>
              </p:nvPr>
            </p:nvSpPr>
            <p:spPr bwMode="auto">
              <a:xfrm>
                <a:off x="965200" y="1989138"/>
                <a:ext cx="4398963" cy="377825"/>
              </a:xfrm>
              <a:prstGeom prst="rect">
                <a:avLst/>
              </a:prstGeom>
              <a:noFill/>
              <a:ln>
                <a:noFill/>
              </a:ln>
              <a:effectLst/>
            </p:spPr>
            <p:txBody>
              <a:bodyPr>
                <a:normAutofit fontScale="47500" lnSpcReduction="20000"/>
              </a:bodyPr>
              <a:lstStyle/>
              <a:p>
                <a:pPr>
                  <a:buNone/>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𝑢</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𝑡</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𝑈</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sin</m:t>
                          </m:r>
                        </m:fName>
                        <m:e>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𝑘𝑥</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𝜔</m:t>
                              </m:r>
                              <m:r>
                                <a:rPr lang="en-US" i="1">
                                  <a:solidFill>
                                    <a:srgbClr val="000000"/>
                                  </a:solidFill>
                                  <a:latin typeface="Cambria Math" panose="02040503050406030204" pitchFamily="18" charset="0"/>
                                </a:rPr>
                                <m:t>𝑡</m:t>
                              </m:r>
                            </m:e>
                          </m:d>
                        </m:e>
                      </m:func>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𝑈</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sin</m:t>
                          </m:r>
                        </m:fName>
                        <m:e>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𝜔</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𝑡</m:t>
                              </m:r>
                            </m:e>
                          </m:d>
                        </m:e>
                      </m:func>
                    </m:oMath>
                  </m:oMathPara>
                </a14:m>
                <a:endParaRPr lang="en-US"/>
              </a:p>
            </p:txBody>
          </p:sp>
        </mc:Choice>
        <mc:Fallback xmlns="">
          <p:sp>
            <p:nvSpPr>
              <p:cNvPr id="38919" name="Object 7"/>
              <p:cNvSpPr txBox="1">
                <a:spLocks noRot="1" noChangeAspect="1" noMove="1" noResize="1" noEditPoints="1" noAdjustHandles="1" noChangeArrowheads="1" noChangeShapeType="1" noTextEdit="1"/>
              </p:cNvSpPr>
              <p:nvPr>
                <p:ph sz="quarter" idx="1"/>
              </p:nvPr>
            </p:nvSpPr>
            <p:spPr bwMode="auto">
              <a:xfrm>
                <a:off x="965200" y="1989138"/>
                <a:ext cx="4398963" cy="377825"/>
              </a:xfrm>
              <a:prstGeom prst="rect">
                <a:avLst/>
              </a:prstGeom>
              <a:blipFill>
                <a:blip r:embed="rId2"/>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921" name="Object 9"/>
              <p:cNvSpPr txBox="1">
                <a:spLocks noGrp="1"/>
              </p:cNvSpPr>
              <p:nvPr>
                <p:ph sz="quarter" idx="2"/>
              </p:nvPr>
            </p:nvSpPr>
            <p:spPr bwMode="auto">
              <a:xfrm>
                <a:off x="1079500" y="3284538"/>
                <a:ext cx="6378575" cy="688975"/>
              </a:xfrm>
              <a:prstGeom prst="rect">
                <a:avLst/>
              </a:prstGeom>
              <a:noFill/>
              <a:ln>
                <a:noFill/>
              </a:ln>
              <a:effectLst/>
            </p:spPr>
            <p:txBody>
              <a:bodyPr>
                <a:normAutofit fontScale="47500" lnSpcReduction="20000"/>
              </a:bodyPr>
              <a:lstStyle/>
              <a:p>
                <a:pPr>
                  <a:buNone/>
                </a:pPr>
                <a14:m>
                  <m:oMathPara xmlns:m="http://schemas.openxmlformats.org/officeDocument/2006/math">
                    <m:oMathParaPr>
                      <m:jc m:val="left"/>
                    </m:oMathParaPr>
                    <m:oMath xmlns:m="http://schemas.openxmlformats.org/officeDocument/2006/math">
                      <m:r>
                        <m:rPr>
                          <m:sty m:val="p"/>
                        </m:rPr>
                        <a:rPr lang="en-US" i="0">
                          <a:solidFill>
                            <a:srgbClr val="000000"/>
                          </a:solidFill>
                          <a:latin typeface="Cambria Math" panose="02040503050406030204" pitchFamily="18" charset="0"/>
                        </a:rPr>
                        <m:t>u</m:t>
                      </m:r>
                      <m:r>
                        <a:rPr lang="en-US" i="1">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x</m:t>
                      </m:r>
                      <m:r>
                        <m:rPr>
                          <m:nor/>
                        </m:rPr>
                        <a:rPr lang="en-US" i="0">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t</m:t>
                      </m:r>
                      <m:r>
                        <a:rPr lang="en-US" i="1">
                          <a:solidFill>
                            <a:srgbClr val="000000"/>
                          </a:solidFill>
                          <a:latin typeface="Cambria Math" panose="02040503050406030204" pitchFamily="18" charset="0"/>
                        </a:rPr>
                        <m:t>)=</m:t>
                      </m:r>
                      <m:r>
                        <m:rPr>
                          <m:nor/>
                        </m:rPr>
                        <a:rPr lang="en-US" i="0">
                          <a:solidFill>
                            <a:srgbClr val="000000"/>
                          </a:solidFill>
                          <a:latin typeface="Cambria Math" panose="02040503050406030204" pitchFamily="18" charset="0"/>
                        </a:rPr>
                        <m:t>2</m:t>
                      </m:r>
                      <m:r>
                        <m:rPr>
                          <m:nor/>
                        </m:rPr>
                        <a:rPr lang="en-US" i="0">
                          <a:solidFill>
                            <a:srgbClr val="000000"/>
                          </a:solidFill>
                          <a:latin typeface="Cambria Math" panose="02040503050406030204" pitchFamily="18" charset="0"/>
                        </a:rPr>
                        <m:t>Ucos</m:t>
                      </m:r>
                      <m:f>
                        <m:fPr>
                          <m:ctrlPr>
                            <a:rPr lang="en-US" i="1">
                              <a:solidFill>
                                <a:srgbClr val="000000"/>
                              </a:solidFill>
                              <a:latin typeface="Cambria Math" panose="02040503050406030204" pitchFamily="18" charset="0"/>
                            </a:rPr>
                          </m:ctrlPr>
                        </m:fPr>
                        <m:num>
                          <m:r>
                            <a:rPr lang="en-US" i="0">
                              <a:solidFill>
                                <a:srgbClr val="000000"/>
                              </a:solidFill>
                              <a:latin typeface="Cambria Math" panose="02040503050406030204" pitchFamily="18" charset="0"/>
                            </a:rPr>
                            <m:t>1</m:t>
                          </m:r>
                        </m:num>
                        <m:den>
                          <m:r>
                            <a:rPr lang="en-US" i="0">
                              <a:solidFill>
                                <a:srgbClr val="000000"/>
                              </a:solidFill>
                              <a:latin typeface="Cambria Math" panose="02040503050406030204" pitchFamily="18" charset="0"/>
                            </a:rPr>
                            <m:t>2</m:t>
                          </m:r>
                        </m:den>
                      </m:f>
                      <m:d>
                        <m:dPr>
                          <m:begChr m:val="["/>
                          <m:endChr m:val="]"/>
                          <m:ctrlPr>
                            <a:rPr lang="en-US" i="1">
                              <a:solidFill>
                                <a:srgbClr val="000000"/>
                              </a:solidFill>
                              <a:latin typeface="Cambria Math" panose="02040503050406030204" pitchFamily="18" charset="0"/>
                            </a:rPr>
                          </m:ctrlPr>
                        </m:dPr>
                        <m:e>
                          <m:d>
                            <m:dPr>
                              <m:ctrlPr>
                                <a:rPr lang="en-US" i="1">
                                  <a:solidFill>
                                    <a:srgbClr val="000000"/>
                                  </a:solidFill>
                                  <a:latin typeface="Cambria Math" panose="02040503050406030204" pitchFamily="18" charset="0"/>
                                </a:rPr>
                              </m:ctrlPr>
                            </m:dPr>
                            <m:e>
                              <m:r>
                                <m:rPr>
                                  <m:nor/>
                                </m:rPr>
                                <a:rPr lang="en-US" i="0">
                                  <a:solidFill>
                                    <a:srgbClr val="000000"/>
                                  </a:solidFill>
                                  <a:latin typeface="Cambria Math" panose="02040503050406030204" pitchFamily="18" charset="0"/>
                                </a:rPr>
                                <m:t>k</m:t>
                              </m:r>
                              <m:r>
                                <m:rPr>
                                  <m:nor/>
                                </m:rPr>
                                <a:rPr lang="en-US" i="0">
                                  <a:solidFill>
                                    <a:srgbClr val="000000"/>
                                  </a:solidFill>
                                  <a:latin typeface="Cambria Math" panose="02040503050406030204" pitchFamily="18" charset="0"/>
                                </a:rPr>
                                <m:t>′</m:t>
                              </m:r>
                              <m:r>
                                <a:rPr lang="en-US" i="1">
                                  <a:solidFill>
                                    <a:srgbClr val="000000"/>
                                  </a:solidFill>
                                  <a:latin typeface="Cambria Math" panose="02040503050406030204" pitchFamily="18" charset="0"/>
                                </a:rPr>
                                <m:t>−</m:t>
                              </m:r>
                              <m:r>
                                <m:rPr>
                                  <m:sty m:val="p"/>
                                </m:rPr>
                                <a:rPr lang="en-US" i="0">
                                  <a:solidFill>
                                    <a:srgbClr val="000000"/>
                                  </a:solidFill>
                                  <a:latin typeface="Cambria Math" panose="02040503050406030204" pitchFamily="18" charset="0"/>
                                </a:rPr>
                                <m:t>k</m:t>
                              </m:r>
                            </m:e>
                          </m:d>
                          <m:r>
                            <m:rPr>
                              <m:sty m:val="p"/>
                            </m:rPr>
                            <a:rPr lang="en-US" i="0">
                              <a:solidFill>
                                <a:srgbClr val="000000"/>
                              </a:solidFill>
                              <a:latin typeface="Cambria Math" panose="02040503050406030204" pitchFamily="18" charset="0"/>
                            </a:rPr>
                            <m:t>x</m:t>
                          </m:r>
                          <m:r>
                            <a:rPr lang="en-US" i="1">
                              <a:solidFill>
                                <a:srgbClr val="000000"/>
                              </a:solidFill>
                              <a:latin typeface="Cambria Math" panose="02040503050406030204" pitchFamily="18" charset="0"/>
                            </a:rPr>
                            <m:t>−</m:t>
                          </m:r>
                          <m:d>
                            <m:dPr>
                              <m:ctrlPr>
                                <a:rPr lang="en-US" i="1">
                                  <a:solidFill>
                                    <a:srgbClr val="000000"/>
                                  </a:solidFill>
                                  <a:latin typeface="Cambria Math" panose="02040503050406030204" pitchFamily="18" charset="0"/>
                                </a:rPr>
                              </m:ctrlPr>
                            </m:dPr>
                            <m:e>
                              <m:r>
                                <m:rPr>
                                  <m:nor/>
                                </m:rPr>
                                <a:rPr lang="en-US" i="0">
                                  <a:solidFill>
                                    <a:srgbClr val="000000"/>
                                  </a:solidFill>
                                  <a:latin typeface="Cambria Math" panose="02040503050406030204" pitchFamily="18" charset="0"/>
                                </a:rPr>
                                <m:t>ω</m:t>
                              </m:r>
                              <m:r>
                                <m:rPr>
                                  <m:nor/>
                                </m:rPr>
                                <a:rPr lang="en-US" i="0">
                                  <a:solidFill>
                                    <a:srgbClr val="000000"/>
                                  </a:solidFill>
                                  <a:latin typeface="Cambria Math" panose="02040503050406030204" pitchFamily="18" charset="0"/>
                                </a:rPr>
                                <m:t>′</m:t>
                              </m:r>
                              <m:r>
                                <a:rPr lang="en-US" i="1">
                                  <a:solidFill>
                                    <a:srgbClr val="000000"/>
                                  </a:solidFill>
                                  <a:latin typeface="Cambria Math" panose="02040503050406030204" pitchFamily="18" charset="0"/>
                                </a:rPr>
                                <m:t>−</m:t>
                              </m:r>
                              <m:r>
                                <m:rPr>
                                  <m:sty m:val="p"/>
                                </m:rPr>
                                <a:rPr lang="en-US" i="0">
                                  <a:solidFill>
                                    <a:srgbClr val="000000"/>
                                  </a:solidFill>
                                  <a:latin typeface="Cambria Math" panose="02040503050406030204" pitchFamily="18" charset="0"/>
                                </a:rPr>
                                <m:t>ω</m:t>
                              </m:r>
                            </m:e>
                          </m:d>
                          <m:r>
                            <m:rPr>
                              <m:sty m:val="p"/>
                            </m:rPr>
                            <a:rPr lang="en-US" i="0">
                              <a:solidFill>
                                <a:srgbClr val="000000"/>
                              </a:solidFill>
                              <a:latin typeface="Cambria Math" panose="02040503050406030204" pitchFamily="18" charset="0"/>
                            </a:rPr>
                            <m:t>t</m:t>
                          </m:r>
                        </m:e>
                      </m:d>
                      <m:r>
                        <m:rPr>
                          <m:nor/>
                        </m:rPr>
                        <a:rPr lang="en-US" i="0">
                          <a:solidFill>
                            <a:srgbClr val="000000"/>
                          </a:solidFill>
                          <a:latin typeface="Cambria Math" panose="02040503050406030204" pitchFamily="18" charset="0"/>
                        </a:rPr>
                        <m:t>sin</m:t>
                      </m:r>
                      <m:f>
                        <m:fPr>
                          <m:ctrlPr>
                            <a:rPr lang="en-US" i="1">
                              <a:solidFill>
                                <a:srgbClr val="000000"/>
                              </a:solidFill>
                              <a:latin typeface="Cambria Math" panose="02040503050406030204" pitchFamily="18" charset="0"/>
                            </a:rPr>
                          </m:ctrlPr>
                        </m:fPr>
                        <m:num>
                          <m:r>
                            <a:rPr lang="en-US" i="0">
                              <a:solidFill>
                                <a:srgbClr val="000000"/>
                              </a:solidFill>
                              <a:latin typeface="Cambria Math" panose="02040503050406030204" pitchFamily="18" charset="0"/>
                            </a:rPr>
                            <m:t>1</m:t>
                          </m:r>
                        </m:num>
                        <m:den>
                          <m:r>
                            <a:rPr lang="en-US" i="0">
                              <a:solidFill>
                                <a:srgbClr val="000000"/>
                              </a:solidFill>
                              <a:latin typeface="Cambria Math" panose="02040503050406030204" pitchFamily="18" charset="0"/>
                            </a:rPr>
                            <m:t>2</m:t>
                          </m:r>
                        </m:den>
                      </m:f>
                      <m:d>
                        <m:dPr>
                          <m:begChr m:val="["/>
                          <m:endChr m:val="]"/>
                          <m:ctrlPr>
                            <a:rPr lang="en-US" i="1">
                              <a:solidFill>
                                <a:srgbClr val="000000"/>
                              </a:solidFill>
                              <a:latin typeface="Cambria Math" panose="02040503050406030204" pitchFamily="18" charset="0"/>
                            </a:rPr>
                          </m:ctrlPr>
                        </m:dPr>
                        <m:e>
                          <m:d>
                            <m:dPr>
                              <m:ctrlPr>
                                <a:rPr lang="en-US" i="1">
                                  <a:solidFill>
                                    <a:srgbClr val="000000"/>
                                  </a:solidFill>
                                  <a:latin typeface="Cambria Math" panose="02040503050406030204" pitchFamily="18" charset="0"/>
                                </a:rPr>
                              </m:ctrlPr>
                            </m:dPr>
                            <m:e>
                              <m:r>
                                <m:rPr>
                                  <m:nor/>
                                </m:rPr>
                                <a:rPr lang="en-US" i="0">
                                  <a:solidFill>
                                    <a:srgbClr val="000000"/>
                                  </a:solidFill>
                                  <a:latin typeface="Cambria Math" panose="02040503050406030204" pitchFamily="18" charset="0"/>
                                </a:rPr>
                                <m:t>k</m:t>
                              </m:r>
                              <m:r>
                                <m:rPr>
                                  <m:nor/>
                                </m:rPr>
                                <a:rPr lang="en-US" i="0">
                                  <a:solidFill>
                                    <a:srgbClr val="000000"/>
                                  </a:solidFill>
                                  <a:latin typeface="Cambria Math" panose="02040503050406030204" pitchFamily="18" charset="0"/>
                                </a:rPr>
                                <m:t>′</m:t>
                              </m:r>
                              <m:r>
                                <a:rPr lang="en-US" i="1">
                                  <a:solidFill>
                                    <a:srgbClr val="000000"/>
                                  </a:solidFill>
                                  <a:latin typeface="Cambria Math" panose="02040503050406030204" pitchFamily="18" charset="0"/>
                                </a:rPr>
                                <m:t>+</m:t>
                              </m:r>
                              <m:r>
                                <m:rPr>
                                  <m:sty m:val="p"/>
                                </m:rPr>
                                <a:rPr lang="en-US" i="0">
                                  <a:solidFill>
                                    <a:srgbClr val="000000"/>
                                  </a:solidFill>
                                  <a:latin typeface="Cambria Math" panose="02040503050406030204" pitchFamily="18" charset="0"/>
                                </a:rPr>
                                <m:t>k</m:t>
                              </m:r>
                            </m:e>
                          </m:d>
                          <m:r>
                            <m:rPr>
                              <m:sty m:val="p"/>
                            </m:rPr>
                            <a:rPr lang="en-US" i="0">
                              <a:solidFill>
                                <a:srgbClr val="000000"/>
                              </a:solidFill>
                              <a:latin typeface="Cambria Math" panose="02040503050406030204" pitchFamily="18" charset="0"/>
                            </a:rPr>
                            <m:t>x</m:t>
                          </m:r>
                          <m:r>
                            <a:rPr lang="en-US" i="1">
                              <a:solidFill>
                                <a:srgbClr val="000000"/>
                              </a:solidFill>
                              <a:latin typeface="Cambria Math" panose="02040503050406030204" pitchFamily="18" charset="0"/>
                            </a:rPr>
                            <m:t>+</m:t>
                          </m:r>
                          <m:d>
                            <m:dPr>
                              <m:ctrlPr>
                                <a:rPr lang="en-US" i="1">
                                  <a:solidFill>
                                    <a:srgbClr val="000000"/>
                                  </a:solidFill>
                                  <a:latin typeface="Cambria Math" panose="02040503050406030204" pitchFamily="18" charset="0"/>
                                </a:rPr>
                              </m:ctrlPr>
                            </m:dPr>
                            <m:e>
                              <m:r>
                                <m:rPr>
                                  <m:nor/>
                                </m:rPr>
                                <a:rPr lang="en-US" i="0">
                                  <a:solidFill>
                                    <a:srgbClr val="000000"/>
                                  </a:solidFill>
                                  <a:latin typeface="Cambria Math" panose="02040503050406030204" pitchFamily="18" charset="0"/>
                                </a:rPr>
                                <m:t>ω</m:t>
                              </m:r>
                              <m:r>
                                <m:rPr>
                                  <m:nor/>
                                </m:rPr>
                                <a:rPr lang="en-US" i="0">
                                  <a:solidFill>
                                    <a:srgbClr val="000000"/>
                                  </a:solidFill>
                                  <a:latin typeface="Cambria Math" panose="02040503050406030204" pitchFamily="18" charset="0"/>
                                </a:rPr>
                                <m:t>′</m:t>
                              </m:r>
                              <m:r>
                                <a:rPr lang="en-US" i="1">
                                  <a:solidFill>
                                    <a:srgbClr val="000000"/>
                                  </a:solidFill>
                                  <a:latin typeface="Cambria Math" panose="02040503050406030204" pitchFamily="18" charset="0"/>
                                </a:rPr>
                                <m:t>+</m:t>
                              </m:r>
                              <m:r>
                                <m:rPr>
                                  <m:sty m:val="p"/>
                                </m:rPr>
                                <a:rPr lang="en-US" i="0">
                                  <a:solidFill>
                                    <a:srgbClr val="000000"/>
                                  </a:solidFill>
                                  <a:latin typeface="Cambria Math" panose="02040503050406030204" pitchFamily="18" charset="0"/>
                                </a:rPr>
                                <m:t>ω</m:t>
                              </m:r>
                            </m:e>
                          </m:d>
                          <m:r>
                            <m:rPr>
                              <m:sty m:val="p"/>
                            </m:rPr>
                            <a:rPr lang="en-US" i="0">
                              <a:solidFill>
                                <a:srgbClr val="000000"/>
                              </a:solidFill>
                              <a:latin typeface="Cambria Math" panose="02040503050406030204" pitchFamily="18" charset="0"/>
                            </a:rPr>
                            <m:t>t</m:t>
                          </m:r>
                        </m:e>
                      </m:d>
                    </m:oMath>
                  </m:oMathPara>
                </a14:m>
                <a:endParaRPr lang="en-US"/>
              </a:p>
            </p:txBody>
          </p:sp>
        </mc:Choice>
        <mc:Fallback xmlns="">
          <p:sp>
            <p:nvSpPr>
              <p:cNvPr id="38921" name="Object 9"/>
              <p:cNvSpPr txBox="1">
                <a:spLocks noRot="1" noChangeAspect="1" noMove="1" noResize="1" noEditPoints="1" noAdjustHandles="1" noChangeArrowheads="1" noChangeShapeType="1" noTextEdit="1"/>
              </p:cNvSpPr>
              <p:nvPr>
                <p:ph sz="quarter" idx="2"/>
              </p:nvPr>
            </p:nvSpPr>
            <p:spPr bwMode="auto">
              <a:xfrm>
                <a:off x="1079500" y="3284538"/>
                <a:ext cx="6378575" cy="688975"/>
              </a:xfrm>
              <a:prstGeom prst="rect">
                <a:avLst/>
              </a:prstGeom>
              <a:blipFill>
                <a:blip r:embed="rId3"/>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923" name="Object 11"/>
              <p:cNvSpPr txBox="1">
                <a:spLocks noGrp="1"/>
              </p:cNvSpPr>
              <p:nvPr>
                <p:ph sz="quarter" idx="3"/>
              </p:nvPr>
            </p:nvSpPr>
            <p:spPr bwMode="auto">
              <a:xfrm>
                <a:off x="1042988" y="4035425"/>
                <a:ext cx="5243512" cy="688975"/>
              </a:xfrm>
              <a:prstGeom prst="rect">
                <a:avLst/>
              </a:prstGeom>
              <a:noFill/>
              <a:ln>
                <a:noFill/>
              </a:ln>
              <a:effectLst/>
            </p:spPr>
            <p:txBody>
              <a:bodyPr>
                <a:normAutofit fontScale="47500" lnSpcReduction="20000"/>
              </a:bodyPr>
              <a:lstStyle/>
              <a:p>
                <a:pPr>
                  <a:buNone/>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𝑢</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𝑡</m:t>
                      </m:r>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𝑈</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cos</m:t>
                          </m:r>
                        </m:fName>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2</m:t>
                              </m:r>
                            </m:den>
                          </m:f>
                        </m:e>
                      </m:func>
                      <m:d>
                        <m:dPr>
                          <m:begChr m:val="["/>
                          <m:endChr m:val="]"/>
                          <m:ctrlPr>
                            <a:rPr lang="en-US" i="1">
                              <a:solidFill>
                                <a:srgbClr val="000000"/>
                              </a:solidFill>
                              <a:latin typeface="Cambria Math" panose="02040503050406030204" pitchFamily="18" charset="0"/>
                            </a:rPr>
                          </m:ctrlPr>
                        </m:dPr>
                        <m:e>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𝑘</m:t>
                              </m:r>
                            </m:e>
                          </m:d>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𝜔</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𝜔</m:t>
                              </m:r>
                            </m:e>
                          </m:d>
                          <m:r>
                            <a:rPr lang="en-US" i="1">
                              <a:solidFill>
                                <a:srgbClr val="000000"/>
                              </a:solidFill>
                              <a:latin typeface="Cambria Math" panose="02040503050406030204" pitchFamily="18" charset="0"/>
                            </a:rPr>
                            <m:t>𝑡</m:t>
                          </m:r>
                        </m:e>
                      </m:d>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sin</m:t>
                          </m:r>
                        </m:fName>
                        <m:e>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𝑘𝑥</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𝜔</m:t>
                              </m:r>
                              <m:r>
                                <a:rPr lang="en-US" i="1">
                                  <a:solidFill>
                                    <a:srgbClr val="000000"/>
                                  </a:solidFill>
                                  <a:latin typeface="Cambria Math" panose="02040503050406030204" pitchFamily="18" charset="0"/>
                                </a:rPr>
                                <m:t>𝑡</m:t>
                              </m:r>
                            </m:e>
                          </m:d>
                        </m:e>
                      </m:func>
                    </m:oMath>
                  </m:oMathPara>
                </a14:m>
                <a:endParaRPr lang="en-US"/>
              </a:p>
            </p:txBody>
          </p:sp>
        </mc:Choice>
        <mc:Fallback xmlns="">
          <p:sp>
            <p:nvSpPr>
              <p:cNvPr id="38923" name="Object 11"/>
              <p:cNvSpPr txBox="1">
                <a:spLocks noRot="1" noChangeAspect="1" noMove="1" noResize="1" noEditPoints="1" noAdjustHandles="1" noChangeArrowheads="1" noChangeShapeType="1" noTextEdit="1"/>
              </p:cNvSpPr>
              <p:nvPr>
                <p:ph sz="quarter" idx="3"/>
              </p:nvPr>
            </p:nvSpPr>
            <p:spPr bwMode="auto">
              <a:xfrm>
                <a:off x="1042988" y="4035425"/>
                <a:ext cx="5243512" cy="688975"/>
              </a:xfrm>
              <a:prstGeom prst="rect">
                <a:avLst/>
              </a:prstGeom>
              <a:blipFill>
                <a:blip r:embed="rId4"/>
                <a:stretch>
                  <a:fillRect/>
                </a:stretch>
              </a:blipFill>
              <a:ln>
                <a:noFill/>
              </a:ln>
              <a:effectLst/>
            </p:spPr>
            <p:txBody>
              <a:bodyPr/>
              <a:lstStyle/>
              <a:p>
                <a:r>
                  <a:rPr lang="en-US">
                    <a:noFill/>
                  </a:rPr>
                  <a:t> </a:t>
                </a:r>
              </a:p>
            </p:txBody>
          </p:sp>
        </mc:Fallback>
      </mc:AlternateContent>
      <p:pic>
        <p:nvPicPr>
          <p:cNvPr id="38916" name="Picture 4" descr="Wave_group"/>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5641975"/>
            <a:ext cx="5364163" cy="379413"/>
          </a:xfrm>
          <a:prstGeom prst="rect">
            <a:avLst/>
          </a:prstGeom>
          <a:noFill/>
          <a:extLst>
            <a:ext uri="{909E8E84-426E-40DD-AFC4-6F175D3DCCD1}">
              <a14:hiddenFill xmlns:a14="http://schemas.microsoft.com/office/drawing/2010/main">
                <a:solidFill>
                  <a:srgbClr val="FFFFFF"/>
                </a:solidFill>
              </a14:hiddenFill>
            </a:ext>
          </a:extLst>
        </p:spPr>
      </p:pic>
      <p:sp>
        <p:nvSpPr>
          <p:cNvPr id="38918" name="Text Box 6"/>
          <p:cNvSpPr txBox="1">
            <a:spLocks noChangeArrowheads="1"/>
          </p:cNvSpPr>
          <p:nvPr/>
        </p:nvSpPr>
        <p:spPr bwMode="auto">
          <a:xfrm>
            <a:off x="879475" y="1431925"/>
            <a:ext cx="600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hu-HU" dirty="0" err="1"/>
              <a:t>Superposition</a:t>
            </a:r>
            <a:r>
              <a:rPr lang="hu-HU" dirty="0"/>
              <a:t> of </a:t>
            </a:r>
            <a:r>
              <a:rPr lang="hu-HU" dirty="0" err="1"/>
              <a:t>two</a:t>
            </a:r>
            <a:r>
              <a:rPr lang="hu-HU" dirty="0"/>
              <a:t> </a:t>
            </a:r>
            <a:r>
              <a:rPr lang="hu-HU" dirty="0" err="1"/>
              <a:t>waves</a:t>
            </a:r>
            <a:r>
              <a:rPr lang="hu-HU" dirty="0"/>
              <a:t> </a:t>
            </a:r>
            <a:r>
              <a:rPr lang="hu-HU" dirty="0" err="1"/>
              <a:t>of</a:t>
            </a:r>
            <a:r>
              <a:rPr lang="hu-HU" dirty="0"/>
              <a:t> </a:t>
            </a:r>
            <a:r>
              <a:rPr lang="hu-HU" dirty="0" err="1"/>
              <a:t>slightly</a:t>
            </a:r>
            <a:r>
              <a:rPr lang="hu-HU" dirty="0"/>
              <a:t> </a:t>
            </a:r>
            <a:r>
              <a:rPr lang="hu-HU" dirty="0" err="1"/>
              <a:t>different</a:t>
            </a:r>
            <a:r>
              <a:rPr lang="hu-HU" dirty="0"/>
              <a:t> </a:t>
            </a:r>
            <a:r>
              <a:rPr lang="hu-HU" dirty="0" err="1"/>
              <a:t>frequency</a:t>
            </a:r>
            <a:r>
              <a:rPr lang="hu-HU" dirty="0"/>
              <a:t>:</a:t>
            </a:r>
          </a:p>
        </p:txBody>
      </p:sp>
      <mc:AlternateContent xmlns:mc="http://schemas.openxmlformats.org/markup-compatibility/2006" xmlns:a14="http://schemas.microsoft.com/office/drawing/2010/main">
        <mc:Choice Requires="a14">
          <p:sp>
            <p:nvSpPr>
              <p:cNvPr id="38925" name="Object 13"/>
              <p:cNvSpPr txBox="1">
                <a:spLocks noGrp="1"/>
              </p:cNvSpPr>
              <p:nvPr>
                <p:ph sz="quarter" idx="4"/>
              </p:nvPr>
            </p:nvSpPr>
            <p:spPr bwMode="auto">
              <a:xfrm>
                <a:off x="1022350" y="4827588"/>
                <a:ext cx="1820863" cy="688975"/>
              </a:xfrm>
              <a:prstGeom prst="rect">
                <a:avLst/>
              </a:prstGeom>
              <a:noFill/>
              <a:ln>
                <a:noFill/>
              </a:ln>
              <a:effectLst/>
            </p:spPr>
            <p:txBody>
              <a:bodyPr>
                <a:normAutofit fontScale="47500" lnSpcReduction="20000"/>
              </a:bodyPr>
              <a:lstStyle/>
              <a:p>
                <a:pPr>
                  <a:buNone/>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𝑣</m:t>
                          </m:r>
                        </m:e>
                        <m:sub>
                          <m:r>
                            <a:rPr lang="en-US" i="1">
                              <a:solidFill>
                                <a:srgbClr val="000000"/>
                              </a:solidFill>
                              <a:latin typeface="Cambria Math" panose="02040503050406030204" pitchFamily="18" charset="0"/>
                            </a:rPr>
                            <m:t>𝑔</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𝜔</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𝜔</m:t>
                          </m:r>
                        </m:num>
                        <m:den>
                          <m:r>
                            <a:rPr lang="en-US" i="1">
                              <a:solidFill>
                                <a:srgbClr val="000000"/>
                              </a:solidFill>
                              <a:latin typeface="Cambria Math" panose="02040503050406030204" pitchFamily="18" charset="0"/>
                            </a:rPr>
                            <m:t>𝑘</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𝑘</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m:t>
                          </m:r>
                          <m:r>
                            <a:rPr lang="en-US" i="1">
                              <a:solidFill>
                                <a:srgbClr val="000000"/>
                              </a:solidFill>
                              <a:latin typeface="Cambria Math" panose="02040503050406030204" pitchFamily="18" charset="0"/>
                            </a:rPr>
                            <m:t>𝜔</m:t>
                          </m:r>
                        </m:num>
                        <m:den>
                          <m:r>
                            <a:rPr lang="en-US" i="1">
                              <a:solidFill>
                                <a:srgbClr val="000000"/>
                              </a:solidFill>
                              <a:latin typeface="Cambria Math" panose="02040503050406030204" pitchFamily="18" charset="0"/>
                            </a:rPr>
                            <m:t>𝑑𝑘</m:t>
                          </m:r>
                        </m:den>
                      </m:f>
                    </m:oMath>
                  </m:oMathPara>
                </a14:m>
                <a:endParaRPr lang="en-US"/>
              </a:p>
            </p:txBody>
          </p:sp>
        </mc:Choice>
        <mc:Fallback xmlns="">
          <p:sp>
            <p:nvSpPr>
              <p:cNvPr id="38925" name="Object 13"/>
              <p:cNvSpPr txBox="1">
                <a:spLocks noRot="1" noChangeAspect="1" noMove="1" noResize="1" noEditPoints="1" noAdjustHandles="1" noChangeArrowheads="1" noChangeShapeType="1" noTextEdit="1"/>
              </p:cNvSpPr>
              <p:nvPr>
                <p:ph sz="quarter" idx="4"/>
              </p:nvPr>
            </p:nvSpPr>
            <p:spPr bwMode="auto">
              <a:xfrm>
                <a:off x="1022350" y="4827588"/>
                <a:ext cx="1820863" cy="688975"/>
              </a:xfrm>
              <a:prstGeom prst="rect">
                <a:avLst/>
              </a:prstGeom>
              <a:blipFill>
                <a:blip r:embed="rId6"/>
                <a:stretch>
                  <a:fillRect/>
                </a:stretch>
              </a:blipFill>
              <a:ln>
                <a:noFill/>
              </a:ln>
              <a:effectLst/>
            </p:spPr>
            <p:txBody>
              <a:bodyPr/>
              <a:lstStyle/>
              <a:p>
                <a:r>
                  <a:rPr lang="en-US">
                    <a:noFill/>
                  </a:rPr>
                  <a:t> </a:t>
                </a:r>
              </a:p>
            </p:txBody>
          </p:sp>
        </mc:Fallback>
      </mc:AlternateContent>
      <p:sp>
        <p:nvSpPr>
          <p:cNvPr id="38928" name="Text Box 16"/>
          <p:cNvSpPr txBox="1">
            <a:spLocks noChangeArrowheads="1"/>
          </p:cNvSpPr>
          <p:nvPr/>
        </p:nvSpPr>
        <p:spPr bwMode="auto">
          <a:xfrm>
            <a:off x="808038" y="5897563"/>
            <a:ext cx="19827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hu-HU">
                <a:solidFill>
                  <a:srgbClr val="33CC33"/>
                </a:solidFill>
              </a:rPr>
              <a:t>v</a:t>
            </a:r>
            <a:r>
              <a:rPr lang="hu-HU" baseline="-25000">
                <a:solidFill>
                  <a:srgbClr val="33CC33"/>
                </a:solidFill>
              </a:rPr>
              <a:t>g</a:t>
            </a:r>
            <a:r>
              <a:rPr lang="hu-HU">
                <a:solidFill>
                  <a:srgbClr val="33CC33"/>
                </a:solidFill>
              </a:rPr>
              <a:t> : group velocity</a:t>
            </a:r>
          </a:p>
        </p:txBody>
      </p:sp>
      <p:sp>
        <p:nvSpPr>
          <p:cNvPr id="38929" name="Text Box 17"/>
          <p:cNvSpPr txBox="1">
            <a:spLocks noChangeArrowheads="1"/>
          </p:cNvSpPr>
          <p:nvPr/>
        </p:nvSpPr>
        <p:spPr bwMode="auto">
          <a:xfrm>
            <a:off x="827088" y="6375400"/>
            <a:ext cx="193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hu-HU">
                <a:solidFill>
                  <a:srgbClr val="FF0000"/>
                </a:solidFill>
              </a:rPr>
              <a:t>v : phase velocity</a:t>
            </a:r>
          </a:p>
        </p:txBody>
      </p:sp>
      <mc:AlternateContent xmlns:mc="http://schemas.openxmlformats.org/markup-compatibility/2006" xmlns:a14="http://schemas.microsoft.com/office/drawing/2010/main">
        <mc:Choice Requires="a14">
          <p:sp>
            <p:nvSpPr>
              <p:cNvPr id="38930" name="Object 18"/>
              <p:cNvSpPr txBox="1"/>
              <p:nvPr/>
            </p:nvSpPr>
            <p:spPr bwMode="auto">
              <a:xfrm>
                <a:off x="971550" y="2524125"/>
                <a:ext cx="3687763" cy="688975"/>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sin</m:t>
                          </m:r>
                        </m:fName>
                        <m:e>
                          <m:r>
                            <a:rPr lang="en-US" i="1">
                              <a:solidFill>
                                <a:srgbClr val="000000"/>
                              </a:solidFill>
                              <a:latin typeface="Cambria Math" panose="02040503050406030204" pitchFamily="18" charset="0"/>
                            </a:rPr>
                            <m:t>𝛼</m:t>
                          </m:r>
                        </m:e>
                      </m:func>
                      <m:r>
                        <a:rPr lang="en-US" i="1">
                          <a:solidFill>
                            <a:srgbClr val="000000"/>
                          </a:solidFill>
                          <a:latin typeface="Cambria Math" panose="02040503050406030204" pitchFamily="18" charset="0"/>
                        </a:rPr>
                        <m:t>+</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sin</m:t>
                          </m:r>
                        </m:fName>
                        <m:e>
                          <m:r>
                            <a:rPr lang="en-US" i="1">
                              <a:solidFill>
                                <a:srgbClr val="000000"/>
                              </a:solidFill>
                              <a:latin typeface="Cambria Math" panose="02040503050406030204" pitchFamily="18" charset="0"/>
                            </a:rPr>
                            <m:t>𝛽</m:t>
                          </m:r>
                        </m:e>
                      </m:func>
                      <m:r>
                        <a:rPr lang="en-US" i="1">
                          <a:solidFill>
                            <a:srgbClr val="000000"/>
                          </a:solidFill>
                          <a:latin typeface="Cambria Math" panose="02040503050406030204" pitchFamily="18" charset="0"/>
                        </a:rPr>
                        <m:t>=2</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sin</m:t>
                          </m:r>
                        </m:fName>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𝛼</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𝛽</m:t>
                              </m:r>
                            </m:num>
                            <m:den>
                              <m:r>
                                <a:rPr lang="en-US" i="1">
                                  <a:solidFill>
                                    <a:srgbClr val="000000"/>
                                  </a:solidFill>
                                  <a:latin typeface="Cambria Math" panose="02040503050406030204" pitchFamily="18" charset="0"/>
                                </a:rPr>
                                <m:t>2</m:t>
                              </m:r>
                            </m:den>
                          </m:f>
                        </m:e>
                      </m:func>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cos</m:t>
                          </m:r>
                        </m:fName>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𝛼</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𝛽</m:t>
                              </m:r>
                            </m:num>
                            <m:den>
                              <m:r>
                                <a:rPr lang="en-US" i="1">
                                  <a:solidFill>
                                    <a:srgbClr val="000000"/>
                                  </a:solidFill>
                                  <a:latin typeface="Cambria Math" panose="02040503050406030204" pitchFamily="18" charset="0"/>
                                </a:rPr>
                                <m:t>2</m:t>
                              </m:r>
                            </m:den>
                          </m:f>
                        </m:e>
                      </m:func>
                    </m:oMath>
                  </m:oMathPara>
                </a14:m>
                <a:endParaRPr lang="en-US"/>
              </a:p>
            </p:txBody>
          </p:sp>
        </mc:Choice>
        <mc:Fallback xmlns="">
          <p:sp>
            <p:nvSpPr>
              <p:cNvPr id="38930" name="Object 18"/>
              <p:cNvSpPr txBox="1">
                <a:spLocks noRot="1" noChangeAspect="1" noMove="1" noResize="1" noEditPoints="1" noAdjustHandles="1" noChangeArrowheads="1" noChangeShapeType="1" noTextEdit="1"/>
              </p:cNvSpPr>
              <p:nvPr/>
            </p:nvSpPr>
            <p:spPr bwMode="auto">
              <a:xfrm>
                <a:off x="971550" y="2524125"/>
                <a:ext cx="3687763" cy="688975"/>
              </a:xfrm>
              <a:prstGeom prst="rect">
                <a:avLst/>
              </a:prstGeom>
              <a:blipFill>
                <a:blip r:embed="rId7"/>
                <a:stretch>
                  <a:fillRect/>
                </a:stretch>
              </a:blipFill>
              <a:ln>
                <a:noFill/>
              </a:ln>
              <a:effectLst/>
            </p:spPr>
            <p:txBody>
              <a:bodyPr/>
              <a:lstStyle/>
              <a:p>
                <a:r>
                  <a:rPr lang="en-US">
                    <a:noFill/>
                  </a:rPr>
                  <a:t> </a:t>
                </a:r>
              </a:p>
            </p:txBody>
          </p:sp>
        </mc:Fallback>
      </mc:AlternateContent>
      <p:sp>
        <p:nvSpPr>
          <p:cNvPr id="13" name="Text Box 31"/>
          <p:cNvSpPr txBox="1">
            <a:spLocks noChangeArrowheads="1"/>
          </p:cNvSpPr>
          <p:nvPr/>
        </p:nvSpPr>
        <p:spPr bwMode="auto">
          <a:xfrm>
            <a:off x="6516688" y="6538913"/>
            <a:ext cx="25987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hu-HU" sz="1200" b="0" dirty="0" err="1"/>
              <a:t>Source</a:t>
            </a:r>
            <a:r>
              <a:rPr lang="hu-HU" sz="1200" b="0" dirty="0"/>
              <a:t> of </a:t>
            </a:r>
            <a:r>
              <a:rPr lang="hu-HU" sz="1200" b="0" dirty="0" err="1"/>
              <a:t>figure</a:t>
            </a:r>
            <a:r>
              <a:rPr lang="hu-HU" sz="1200" b="0" dirty="0"/>
              <a:t>: </a:t>
            </a:r>
            <a:r>
              <a:rPr lang="hu-HU" sz="1200" b="0" dirty="0" err="1"/>
              <a:t>www.wikipedia.org</a:t>
            </a:r>
            <a:endParaRPr lang="hu-HU" sz="1200" b="0" dirty="0"/>
          </a:p>
        </p:txBody>
      </p:sp>
      <p:sp>
        <p:nvSpPr>
          <p:cNvPr id="15" name="Rectangle 25"/>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hu-HU" sz="4400" b="0" dirty="0" err="1">
                <a:solidFill>
                  <a:schemeClr val="tx2"/>
                </a:solidFill>
              </a:rPr>
              <a:t>Phase</a:t>
            </a:r>
            <a:r>
              <a:rPr lang="hu-HU" sz="4400" b="0" dirty="0">
                <a:solidFill>
                  <a:schemeClr val="tx2"/>
                </a:solidFill>
              </a:rPr>
              <a:t> </a:t>
            </a:r>
            <a:r>
              <a:rPr lang="hu-HU" sz="4400" b="0" dirty="0" err="1">
                <a:solidFill>
                  <a:schemeClr val="tx2"/>
                </a:solidFill>
              </a:rPr>
              <a:t>velocity</a:t>
            </a:r>
            <a:r>
              <a:rPr lang="hu-HU" sz="4400" b="0" dirty="0">
                <a:solidFill>
                  <a:schemeClr val="tx2"/>
                </a:solidFill>
              </a:rPr>
              <a:t>, </a:t>
            </a:r>
            <a:r>
              <a:rPr lang="hu-HU" sz="4400" b="0" dirty="0" err="1">
                <a:solidFill>
                  <a:schemeClr val="tx2"/>
                </a:solidFill>
              </a:rPr>
              <a:t>group</a:t>
            </a:r>
            <a:r>
              <a:rPr lang="hu-HU" sz="4400" b="0" dirty="0">
                <a:solidFill>
                  <a:schemeClr val="tx2"/>
                </a:solidFill>
              </a:rPr>
              <a:t> </a:t>
            </a:r>
            <a:r>
              <a:rPr lang="hu-HU" sz="4400" b="0" dirty="0" err="1">
                <a:solidFill>
                  <a:schemeClr val="tx2"/>
                </a:solidFill>
              </a:rPr>
              <a:t>velocity</a:t>
            </a:r>
            <a:endParaRPr lang="hu-HU" sz="4400" b="0" dirty="0">
              <a:solidFill>
                <a:schemeClr val="tx2"/>
              </a:solidFill>
            </a:endParaRPr>
          </a:p>
        </p:txBody>
      </p:sp>
    </p:spTree>
    <p:extLst>
      <p:ext uri="{BB962C8B-B14F-4D97-AF65-F5344CB8AC3E}">
        <p14:creationId xmlns:p14="http://schemas.microsoft.com/office/powerpoint/2010/main" val="1014947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25" name="Rectangle 25"/>
          <p:cNvSpPr>
            <a:spLocks noChangeArrowheads="1"/>
          </p:cNvSpPr>
          <p:nvPr/>
        </p:nvSpPr>
        <p:spPr bwMode="auto">
          <a:xfrm>
            <a:off x="395536" y="245021"/>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hu-HU" sz="4400" b="0" dirty="0" err="1">
                <a:solidFill>
                  <a:schemeClr val="tx2"/>
                </a:solidFill>
              </a:rPr>
              <a:t>Wave</a:t>
            </a:r>
            <a:r>
              <a:rPr lang="hu-HU" sz="4400" b="0" dirty="0">
                <a:solidFill>
                  <a:schemeClr val="tx2"/>
                </a:solidFill>
              </a:rPr>
              <a:t> </a:t>
            </a:r>
            <a:r>
              <a:rPr lang="hu-HU" sz="4400" b="0" dirty="0" err="1">
                <a:solidFill>
                  <a:schemeClr val="tx2"/>
                </a:solidFill>
              </a:rPr>
              <a:t>packet</a:t>
            </a:r>
            <a:endParaRPr lang="hu-HU" sz="4400" b="0" dirty="0">
              <a:solidFill>
                <a:schemeClr val="tx2"/>
              </a:solidFill>
            </a:endParaRPr>
          </a:p>
        </p:txBody>
      </p:sp>
      <p:pic>
        <p:nvPicPr>
          <p:cNvPr id="271363" name="Picture 3" descr="L:\Work\oktatás\Fizika (villamos)\Fiz 2\wpac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317" y="1379058"/>
            <a:ext cx="4408037" cy="2117318"/>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31"/>
          <p:cNvSpPr txBox="1">
            <a:spLocks noChangeArrowheads="1"/>
          </p:cNvSpPr>
          <p:nvPr/>
        </p:nvSpPr>
        <p:spPr bwMode="auto">
          <a:xfrm>
            <a:off x="3430216" y="6351711"/>
            <a:ext cx="56392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hu-HU" sz="1200" b="0" dirty="0" err="1"/>
              <a:t>Source</a:t>
            </a:r>
            <a:r>
              <a:rPr lang="hu-HU" sz="1200" b="0" dirty="0"/>
              <a:t> of </a:t>
            </a:r>
            <a:r>
              <a:rPr lang="hu-HU" sz="1200" b="0" dirty="0" err="1"/>
              <a:t>figures</a:t>
            </a:r>
            <a:r>
              <a:rPr lang="hu-HU" sz="1200" b="0" dirty="0"/>
              <a:t>: </a:t>
            </a:r>
            <a:r>
              <a:rPr lang="hu-HU" sz="1200" b="0" dirty="0">
                <a:hlinkClick r:id="rId3"/>
              </a:rPr>
              <a:t>http://hyperphysics.phy-astr.gsu.edu/hbase/waves/wpack.html</a:t>
            </a:r>
            <a:endParaRPr lang="hu-HU" sz="1200" b="0" dirty="0"/>
          </a:p>
          <a:p>
            <a:r>
              <a:rPr lang="hu-HU" sz="1200" b="0" dirty="0">
                <a:hlinkClick r:id="rId4"/>
              </a:rPr>
              <a:t>http://scienceblogs.com/principles/2007/03/basic_concepts_measurement.php</a:t>
            </a:r>
            <a:endParaRPr lang="hu-HU" sz="1200" b="0" dirty="0"/>
          </a:p>
        </p:txBody>
      </p:sp>
      <p:pic>
        <p:nvPicPr>
          <p:cNvPr id="271364" name="Picture 4" descr="L:\Work\oktatás\Fizika (villamos)\Fiz 2\wave-packet.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9086" y="3621914"/>
            <a:ext cx="47625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86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zövegdoboz 1"/>
              <p:cNvSpPr txBox="1"/>
              <p:nvPr/>
            </p:nvSpPr>
            <p:spPr>
              <a:xfrm>
                <a:off x="827584" y="476672"/>
                <a:ext cx="3311163" cy="809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hu-HU" b="0" i="1" smtClean="0">
                              <a:latin typeface="Cambria Math" panose="02040503050406030204" pitchFamily="18" charset="0"/>
                            </a:rPr>
                          </m:ctrlPr>
                        </m:accPr>
                        <m:e>
                          <m:r>
                            <m:rPr>
                              <m:sty m:val="p"/>
                            </m:rPr>
                            <a:rPr lang="hu-HU" b="0" i="0" smtClean="0">
                              <a:latin typeface="Cambria Math" panose="02040503050406030204" pitchFamily="18" charset="0"/>
                            </a:rPr>
                            <m:t>f</m:t>
                          </m:r>
                        </m:e>
                      </m:acc>
                      <m:d>
                        <m:dPr>
                          <m:ctrlPr>
                            <a:rPr lang="hu-HU" b="0" i="1" smtClean="0">
                              <a:latin typeface="Cambria Math" panose="02040503050406030204" pitchFamily="18" charset="0"/>
                            </a:rPr>
                          </m:ctrlPr>
                        </m:dPr>
                        <m:e>
                          <m:r>
                            <m:rPr>
                              <m:sty m:val="p"/>
                            </m:rPr>
                            <a:rPr lang="hu-HU" b="0" i="0" smtClean="0">
                              <a:latin typeface="Cambria Math" panose="02040503050406030204" pitchFamily="18" charset="0"/>
                              <a:ea typeface="Cambria Math" panose="02040503050406030204" pitchFamily="18" charset="0"/>
                            </a:rPr>
                            <m:t>ν</m:t>
                          </m:r>
                        </m:e>
                      </m:d>
                      <m:r>
                        <a:rPr lang="hu-HU" b="0" i="0" smtClean="0">
                          <a:latin typeface="Cambria Math" panose="02040503050406030204" pitchFamily="18" charset="0"/>
                        </a:rPr>
                        <m:t>=</m:t>
                      </m:r>
                      <m:r>
                        <a:rPr lang="hu-HU" b="0" i="0" smtClean="0">
                          <a:latin typeface="Cambria Math" panose="02040503050406030204" pitchFamily="18" charset="0"/>
                          <a:ea typeface="Cambria Math" panose="02040503050406030204" pitchFamily="18" charset="0"/>
                        </a:rPr>
                        <m:t>ℱ</m:t>
                      </m:r>
                      <m:d>
                        <m:dPr>
                          <m:ctrlPr>
                            <a:rPr lang="hu-HU" b="0" i="1" smtClean="0">
                              <a:latin typeface="Cambria Math" panose="02040503050406030204" pitchFamily="18" charset="0"/>
                              <a:ea typeface="Cambria Math" panose="02040503050406030204" pitchFamily="18" charset="0"/>
                            </a:rPr>
                          </m:ctrlPr>
                        </m:dPr>
                        <m:e>
                          <m:r>
                            <m:rPr>
                              <m:sty m:val="p"/>
                            </m:rPr>
                            <a:rPr lang="hu-HU" b="0" i="0" smtClean="0">
                              <a:latin typeface="Cambria Math" panose="02040503050406030204" pitchFamily="18" charset="0"/>
                              <a:ea typeface="Cambria Math" panose="02040503050406030204" pitchFamily="18" charset="0"/>
                            </a:rPr>
                            <m:t>f</m:t>
                          </m:r>
                          <m:d>
                            <m:dPr>
                              <m:ctrlPr>
                                <a:rPr lang="hu-HU" b="0" i="1" smtClean="0">
                                  <a:latin typeface="Cambria Math" panose="02040503050406030204" pitchFamily="18" charset="0"/>
                                  <a:ea typeface="Cambria Math" panose="02040503050406030204" pitchFamily="18" charset="0"/>
                                </a:rPr>
                              </m:ctrlPr>
                            </m:dPr>
                            <m:e>
                              <m:r>
                                <m:rPr>
                                  <m:sty m:val="p"/>
                                </m:rPr>
                                <a:rPr lang="hu-HU" b="0" i="0" smtClean="0">
                                  <a:latin typeface="Cambria Math" panose="02040503050406030204" pitchFamily="18" charset="0"/>
                                  <a:ea typeface="Cambria Math" panose="02040503050406030204" pitchFamily="18" charset="0"/>
                                </a:rPr>
                                <m:t>t</m:t>
                              </m:r>
                            </m:e>
                          </m:d>
                        </m:e>
                      </m:d>
                      <m:r>
                        <a:rPr lang="hu-HU" b="0" i="0" smtClean="0">
                          <a:latin typeface="Cambria Math" panose="02040503050406030204" pitchFamily="18" charset="0"/>
                          <a:ea typeface="Cambria Math" panose="02040503050406030204" pitchFamily="18" charset="0"/>
                        </a:rPr>
                        <m:t>=</m:t>
                      </m:r>
                      <m:nary>
                        <m:naryPr>
                          <m:limLoc m:val="undOvr"/>
                          <m:ctrlPr>
                            <a:rPr lang="hu-HU" b="0" i="1" smtClean="0">
                              <a:latin typeface="Cambria Math" panose="02040503050406030204" pitchFamily="18" charset="0"/>
                              <a:ea typeface="Cambria Math" panose="02040503050406030204" pitchFamily="18" charset="0"/>
                            </a:rPr>
                          </m:ctrlPr>
                        </m:naryPr>
                        <m:sub>
                          <m:r>
                            <m:rPr>
                              <m:brk m:alnAt="24"/>
                            </m:rPr>
                            <a:rPr lang="hu-HU" b="0" i="0" smtClean="0">
                              <a:latin typeface="Cambria Math" panose="02040503050406030204" pitchFamily="18" charset="0"/>
                              <a:ea typeface="Cambria Math" panose="02040503050406030204" pitchFamily="18" charset="0"/>
                            </a:rPr>
                            <m:t>−</m:t>
                          </m:r>
                          <m:r>
                            <a:rPr lang="hu-HU" b="0" i="0" smtClean="0">
                              <a:latin typeface="Cambria Math" panose="02040503050406030204" pitchFamily="18" charset="0"/>
                              <a:ea typeface="Cambria Math" panose="02040503050406030204" pitchFamily="18" charset="0"/>
                            </a:rPr>
                            <m:t>∞</m:t>
                          </m:r>
                        </m:sub>
                        <m:sup>
                          <m:r>
                            <a:rPr lang="hu-HU" b="0" i="0" smtClean="0">
                              <a:latin typeface="Cambria Math" panose="02040503050406030204" pitchFamily="18" charset="0"/>
                              <a:ea typeface="Cambria Math" panose="02040503050406030204" pitchFamily="18" charset="0"/>
                            </a:rPr>
                            <m:t>∞</m:t>
                          </m:r>
                        </m:sup>
                        <m:e>
                          <m:r>
                            <m:rPr>
                              <m:sty m:val="p"/>
                            </m:rPr>
                            <a:rPr lang="hu-HU" b="0" i="0">
                              <a:latin typeface="Cambria Math" panose="02040503050406030204" pitchFamily="18" charset="0"/>
                              <a:ea typeface="Cambria Math" panose="02040503050406030204" pitchFamily="18" charset="0"/>
                            </a:rPr>
                            <m:t>f</m:t>
                          </m:r>
                          <m:d>
                            <m:dPr>
                              <m:ctrlPr>
                                <a:rPr lang="hu-HU" b="0" i="1">
                                  <a:latin typeface="Cambria Math" panose="02040503050406030204" pitchFamily="18" charset="0"/>
                                  <a:ea typeface="Cambria Math" panose="02040503050406030204" pitchFamily="18" charset="0"/>
                                </a:rPr>
                              </m:ctrlPr>
                            </m:dPr>
                            <m:e>
                              <m:r>
                                <m:rPr>
                                  <m:sty m:val="p"/>
                                </m:rPr>
                                <a:rPr lang="hu-HU" b="0" i="0">
                                  <a:latin typeface="Cambria Math" panose="02040503050406030204" pitchFamily="18" charset="0"/>
                                  <a:ea typeface="Cambria Math" panose="02040503050406030204" pitchFamily="18" charset="0"/>
                                </a:rPr>
                                <m:t>t</m:t>
                              </m:r>
                            </m:e>
                          </m:d>
                          <m:sSup>
                            <m:sSupPr>
                              <m:ctrlPr>
                                <a:rPr lang="hu-HU" b="0" i="1" smtClean="0">
                                  <a:latin typeface="Cambria Math" panose="02040503050406030204" pitchFamily="18" charset="0"/>
                                  <a:ea typeface="Cambria Math" panose="02040503050406030204" pitchFamily="18" charset="0"/>
                                </a:rPr>
                              </m:ctrlPr>
                            </m:sSupPr>
                            <m:e>
                              <m:r>
                                <m:rPr>
                                  <m:sty m:val="p"/>
                                </m:rPr>
                                <a:rPr lang="hu-HU" b="0" i="0" smtClean="0">
                                  <a:latin typeface="Cambria Math" panose="02040503050406030204" pitchFamily="18" charset="0"/>
                                  <a:ea typeface="Cambria Math" panose="02040503050406030204" pitchFamily="18" charset="0"/>
                                </a:rPr>
                                <m:t>e</m:t>
                              </m:r>
                            </m:e>
                            <m:sup>
                              <m:r>
                                <a:rPr lang="hu-HU" b="0" i="0" smtClean="0">
                                  <a:latin typeface="Cambria Math" panose="02040503050406030204" pitchFamily="18" charset="0"/>
                                  <a:ea typeface="Cambria Math" panose="02040503050406030204" pitchFamily="18" charset="0"/>
                                </a:rPr>
                                <m:t>−2</m:t>
                              </m:r>
                              <m:r>
                                <m:rPr>
                                  <m:sty m:val="p"/>
                                </m:rPr>
                                <a:rPr lang="hu-HU" b="0" i="0" smtClean="0">
                                  <a:latin typeface="Cambria Math" panose="02040503050406030204" pitchFamily="18" charset="0"/>
                                  <a:ea typeface="Cambria Math" panose="02040503050406030204" pitchFamily="18" charset="0"/>
                                </a:rPr>
                                <m:t>πjtν</m:t>
                              </m:r>
                            </m:sup>
                          </m:sSup>
                          <m:r>
                            <m:rPr>
                              <m:sty m:val="p"/>
                            </m:rPr>
                            <a:rPr lang="hu-HU" b="0" i="0" smtClean="0">
                              <a:latin typeface="Cambria Math" panose="02040503050406030204" pitchFamily="18" charset="0"/>
                              <a:ea typeface="Cambria Math" panose="02040503050406030204" pitchFamily="18" charset="0"/>
                            </a:rPr>
                            <m:t>dt</m:t>
                          </m:r>
                        </m:e>
                      </m:nary>
                    </m:oMath>
                  </m:oMathPara>
                </a14:m>
                <a:endParaRPr lang="hu-HU" b="0" dirty="0"/>
              </a:p>
            </p:txBody>
          </p:sp>
        </mc:Choice>
        <mc:Fallback xmlns="">
          <p:sp>
            <p:nvSpPr>
              <p:cNvPr id="2" name="Szövegdoboz 1"/>
              <p:cNvSpPr txBox="1">
                <a:spLocks noRot="1" noChangeAspect="1" noMove="1" noResize="1" noEditPoints="1" noAdjustHandles="1" noChangeArrowheads="1" noChangeShapeType="1" noTextEdit="1"/>
              </p:cNvSpPr>
              <p:nvPr/>
            </p:nvSpPr>
            <p:spPr>
              <a:xfrm>
                <a:off x="827584" y="476672"/>
                <a:ext cx="3311163" cy="809581"/>
              </a:xfrm>
              <a:prstGeom prst="rect">
                <a:avLst/>
              </a:prstGeom>
              <a:blipFill rotWithShape="0">
                <a:blip r:embed="rId2"/>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3" name="Szövegdoboz 2"/>
              <p:cNvSpPr txBox="1"/>
              <p:nvPr/>
            </p:nvSpPr>
            <p:spPr>
              <a:xfrm>
                <a:off x="827584" y="1628800"/>
                <a:ext cx="1909754" cy="7073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hu-HU" b="0" i="0" smtClean="0">
                          <a:latin typeface="Cambria Math" panose="02040503050406030204" pitchFamily="18" charset="0"/>
                        </a:rPr>
                        <m:t>f</m:t>
                      </m:r>
                      <m:d>
                        <m:dPr>
                          <m:ctrlPr>
                            <a:rPr lang="hu-HU" b="0" i="1" smtClean="0">
                              <a:latin typeface="Cambria Math" panose="02040503050406030204" pitchFamily="18" charset="0"/>
                            </a:rPr>
                          </m:ctrlPr>
                        </m:dPr>
                        <m:e>
                          <m:r>
                            <m:rPr>
                              <m:sty m:val="p"/>
                            </m:rPr>
                            <a:rPr lang="hu-HU" b="0" i="0" smtClean="0">
                              <a:latin typeface="Cambria Math" panose="02040503050406030204" pitchFamily="18" charset="0"/>
                            </a:rPr>
                            <m:t>t</m:t>
                          </m:r>
                        </m:e>
                      </m:d>
                      <m:r>
                        <a:rPr lang="hu-HU" b="0" i="0" smtClean="0">
                          <a:latin typeface="Cambria Math" panose="02040503050406030204" pitchFamily="18" charset="0"/>
                        </a:rPr>
                        <m:t>=</m:t>
                      </m:r>
                      <m:f>
                        <m:fPr>
                          <m:ctrlPr>
                            <a:rPr lang="hu-HU" b="0" i="1" smtClean="0">
                              <a:latin typeface="Cambria Math" panose="02040503050406030204" pitchFamily="18" charset="0"/>
                            </a:rPr>
                          </m:ctrlPr>
                        </m:fPr>
                        <m:num>
                          <m:r>
                            <a:rPr lang="hu-HU" b="0" i="0" smtClean="0">
                              <a:latin typeface="Cambria Math" panose="02040503050406030204" pitchFamily="18" charset="0"/>
                            </a:rPr>
                            <m:t>1</m:t>
                          </m:r>
                        </m:num>
                        <m:den>
                          <m:rad>
                            <m:radPr>
                              <m:degHide m:val="on"/>
                              <m:ctrlPr>
                                <a:rPr lang="hu-HU" b="0" i="1" smtClean="0">
                                  <a:latin typeface="Cambria Math" panose="02040503050406030204" pitchFamily="18" charset="0"/>
                                </a:rPr>
                              </m:ctrlPr>
                            </m:radPr>
                            <m:deg/>
                            <m:e>
                              <m:r>
                                <a:rPr lang="hu-HU" b="0" i="0" smtClean="0">
                                  <a:latin typeface="Cambria Math" panose="02040503050406030204" pitchFamily="18" charset="0"/>
                                </a:rPr>
                                <m:t>2</m:t>
                              </m:r>
                              <m:r>
                                <m:rPr>
                                  <m:sty m:val="p"/>
                                </m:rPr>
                                <a:rPr lang="hu-HU" b="0" i="0" smtClean="0">
                                  <a:latin typeface="Cambria Math" panose="02040503050406030204" pitchFamily="18" charset="0"/>
                                  <a:ea typeface="Cambria Math" panose="02040503050406030204" pitchFamily="18" charset="0"/>
                                </a:rPr>
                                <m:t>π</m:t>
                              </m:r>
                            </m:e>
                          </m:rad>
                          <m:sSub>
                            <m:sSubPr>
                              <m:ctrlPr>
                                <a:rPr lang="hu-HU" b="0" i="1" smtClean="0">
                                  <a:latin typeface="Cambria Math" panose="02040503050406030204" pitchFamily="18" charset="0"/>
                                  <a:ea typeface="Cambria Math" panose="02040503050406030204" pitchFamily="18" charset="0"/>
                                </a:rPr>
                              </m:ctrlPr>
                            </m:sSubPr>
                            <m:e>
                              <m:r>
                                <m:rPr>
                                  <m:sty m:val="p"/>
                                </m:rPr>
                                <a:rPr lang="hu-HU" b="0" i="0">
                                  <a:latin typeface="Cambria Math" panose="02040503050406030204" pitchFamily="18" charset="0"/>
                                  <a:ea typeface="Cambria Math" panose="02040503050406030204" pitchFamily="18" charset="0"/>
                                </a:rPr>
                                <m:t>σ</m:t>
                              </m:r>
                            </m:e>
                            <m:sub>
                              <m:r>
                                <m:rPr>
                                  <m:sty m:val="p"/>
                                </m:rPr>
                                <a:rPr lang="hu-HU" b="0" i="0" smtClean="0">
                                  <a:latin typeface="Cambria Math" panose="02040503050406030204" pitchFamily="18" charset="0"/>
                                  <a:ea typeface="Cambria Math" panose="02040503050406030204" pitchFamily="18" charset="0"/>
                                </a:rPr>
                                <m:t>t</m:t>
                              </m:r>
                            </m:sub>
                          </m:sSub>
                        </m:den>
                      </m:f>
                      <m:sSup>
                        <m:sSupPr>
                          <m:ctrlPr>
                            <a:rPr lang="hu-HU" b="0" i="1" smtClean="0">
                              <a:latin typeface="Cambria Math" panose="02040503050406030204" pitchFamily="18" charset="0"/>
                            </a:rPr>
                          </m:ctrlPr>
                        </m:sSupPr>
                        <m:e>
                          <m:r>
                            <m:rPr>
                              <m:sty m:val="p"/>
                            </m:rPr>
                            <a:rPr lang="hu-HU" b="0" i="0" smtClean="0">
                              <a:latin typeface="Cambria Math" panose="02040503050406030204" pitchFamily="18" charset="0"/>
                            </a:rPr>
                            <m:t>e</m:t>
                          </m:r>
                        </m:e>
                        <m:sup>
                          <m:r>
                            <a:rPr lang="hu-HU" b="0" i="0" smtClean="0">
                              <a:latin typeface="Cambria Math" panose="02040503050406030204" pitchFamily="18" charset="0"/>
                            </a:rPr>
                            <m:t>−</m:t>
                          </m:r>
                          <m:f>
                            <m:fPr>
                              <m:ctrlPr>
                                <a:rPr lang="hu-HU" b="0" i="1" smtClean="0">
                                  <a:latin typeface="Cambria Math" panose="02040503050406030204" pitchFamily="18" charset="0"/>
                                </a:rPr>
                              </m:ctrlPr>
                            </m:fPr>
                            <m:num>
                              <m:sSup>
                                <m:sSupPr>
                                  <m:ctrlPr>
                                    <a:rPr lang="hu-HU" b="0" i="1" smtClean="0">
                                      <a:latin typeface="Cambria Math" panose="02040503050406030204" pitchFamily="18" charset="0"/>
                                    </a:rPr>
                                  </m:ctrlPr>
                                </m:sSupPr>
                                <m:e>
                                  <m:r>
                                    <m:rPr>
                                      <m:sty m:val="p"/>
                                    </m:rPr>
                                    <a:rPr lang="hu-HU" b="0" i="0" smtClean="0">
                                      <a:latin typeface="Cambria Math" panose="02040503050406030204" pitchFamily="18" charset="0"/>
                                    </a:rPr>
                                    <m:t>t</m:t>
                                  </m:r>
                                </m:e>
                                <m:sup>
                                  <m:r>
                                    <a:rPr lang="hu-HU" b="0" i="0" smtClean="0">
                                      <a:latin typeface="Cambria Math" panose="02040503050406030204" pitchFamily="18" charset="0"/>
                                    </a:rPr>
                                    <m:t>2</m:t>
                                  </m:r>
                                </m:sup>
                              </m:sSup>
                            </m:num>
                            <m:den>
                              <m:r>
                                <a:rPr lang="hu-HU" b="0" i="0" smtClean="0">
                                  <a:latin typeface="Cambria Math" panose="02040503050406030204" pitchFamily="18" charset="0"/>
                                </a:rPr>
                                <m:t>2</m:t>
                              </m:r>
                              <m:sSubSup>
                                <m:sSubSupPr>
                                  <m:ctrlPr>
                                    <a:rPr lang="hu-HU" b="0" i="1" smtClean="0">
                                      <a:latin typeface="Cambria Math" panose="02040503050406030204" pitchFamily="18" charset="0"/>
                                    </a:rPr>
                                  </m:ctrlPr>
                                </m:sSubSupPr>
                                <m:e>
                                  <m:r>
                                    <m:rPr>
                                      <m:sty m:val="p"/>
                                    </m:rPr>
                                    <a:rPr lang="hu-HU" b="0" i="0">
                                      <a:latin typeface="Cambria Math" panose="02040503050406030204" pitchFamily="18" charset="0"/>
                                      <a:ea typeface="Cambria Math" panose="02040503050406030204" pitchFamily="18" charset="0"/>
                                    </a:rPr>
                                    <m:t>σ</m:t>
                                  </m:r>
                                </m:e>
                                <m:sub>
                                  <m:r>
                                    <m:rPr>
                                      <m:sty m:val="p"/>
                                    </m:rPr>
                                    <a:rPr lang="hu-HU" b="0" i="0" smtClean="0">
                                      <a:latin typeface="Cambria Math" panose="02040503050406030204" pitchFamily="18" charset="0"/>
                                    </a:rPr>
                                    <m:t>t</m:t>
                                  </m:r>
                                </m:sub>
                                <m:sup>
                                  <m:r>
                                    <a:rPr lang="hu-HU" b="0" i="0" smtClean="0">
                                      <a:latin typeface="Cambria Math" panose="02040503050406030204" pitchFamily="18" charset="0"/>
                                    </a:rPr>
                                    <m:t>2</m:t>
                                  </m:r>
                                </m:sup>
                              </m:sSubSup>
                            </m:den>
                          </m:f>
                        </m:sup>
                      </m:sSup>
                    </m:oMath>
                  </m:oMathPara>
                </a14:m>
                <a:endParaRPr lang="hu-HU" b="0" dirty="0"/>
              </a:p>
            </p:txBody>
          </p:sp>
        </mc:Choice>
        <mc:Fallback xmlns="">
          <p:sp>
            <p:nvSpPr>
              <p:cNvPr id="3" name="Szövegdoboz 2"/>
              <p:cNvSpPr txBox="1">
                <a:spLocks noRot="1" noChangeAspect="1" noMove="1" noResize="1" noEditPoints="1" noAdjustHandles="1" noChangeArrowheads="1" noChangeShapeType="1" noTextEdit="1"/>
              </p:cNvSpPr>
              <p:nvPr/>
            </p:nvSpPr>
            <p:spPr>
              <a:xfrm>
                <a:off x="827584" y="1628800"/>
                <a:ext cx="1909754" cy="707373"/>
              </a:xfrm>
              <a:prstGeom prst="rect">
                <a:avLst/>
              </a:prstGeom>
              <a:blipFill rotWithShape="0">
                <a:blip r:embed="rId3"/>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4" name="Szövegdoboz 3"/>
              <p:cNvSpPr txBox="1"/>
              <p:nvPr/>
            </p:nvSpPr>
            <p:spPr>
              <a:xfrm>
                <a:off x="827584" y="2708920"/>
                <a:ext cx="3153748" cy="809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hu-HU" b="0" i="1" smtClean="0">
                              <a:latin typeface="Cambria Math" panose="02040503050406030204" pitchFamily="18" charset="0"/>
                            </a:rPr>
                          </m:ctrlPr>
                        </m:accPr>
                        <m:e>
                          <m:r>
                            <m:rPr>
                              <m:sty m:val="p"/>
                            </m:rPr>
                            <a:rPr lang="hu-HU" b="0" i="0" smtClean="0">
                              <a:latin typeface="Cambria Math" panose="02040503050406030204" pitchFamily="18" charset="0"/>
                            </a:rPr>
                            <m:t>f</m:t>
                          </m:r>
                        </m:e>
                      </m:acc>
                      <m:d>
                        <m:dPr>
                          <m:ctrlPr>
                            <a:rPr lang="hu-HU" b="0" i="1" smtClean="0">
                              <a:latin typeface="Cambria Math" panose="02040503050406030204" pitchFamily="18" charset="0"/>
                            </a:rPr>
                          </m:ctrlPr>
                        </m:dPr>
                        <m:e>
                          <m:r>
                            <m:rPr>
                              <m:sty m:val="p"/>
                            </m:rPr>
                            <a:rPr lang="hu-HU" b="0" i="0" smtClean="0">
                              <a:latin typeface="Cambria Math" panose="02040503050406030204" pitchFamily="18" charset="0"/>
                              <a:ea typeface="Cambria Math" panose="02040503050406030204" pitchFamily="18" charset="0"/>
                            </a:rPr>
                            <m:t>ν</m:t>
                          </m:r>
                        </m:e>
                      </m:d>
                      <m:r>
                        <a:rPr lang="hu-HU" b="0" i="0" smtClean="0">
                          <a:latin typeface="Cambria Math" panose="02040503050406030204" pitchFamily="18" charset="0"/>
                        </a:rPr>
                        <m:t>=</m:t>
                      </m:r>
                      <m:nary>
                        <m:naryPr>
                          <m:limLoc m:val="undOvr"/>
                          <m:ctrlPr>
                            <a:rPr lang="hu-HU" b="0" i="1" smtClean="0">
                              <a:latin typeface="Cambria Math" panose="02040503050406030204" pitchFamily="18" charset="0"/>
                              <a:ea typeface="Cambria Math" panose="02040503050406030204" pitchFamily="18" charset="0"/>
                            </a:rPr>
                          </m:ctrlPr>
                        </m:naryPr>
                        <m:sub>
                          <m:r>
                            <m:rPr>
                              <m:brk m:alnAt="24"/>
                            </m:rPr>
                            <a:rPr lang="hu-HU" b="0" i="0" smtClean="0">
                              <a:latin typeface="Cambria Math" panose="02040503050406030204" pitchFamily="18" charset="0"/>
                              <a:ea typeface="Cambria Math" panose="02040503050406030204" pitchFamily="18" charset="0"/>
                            </a:rPr>
                            <m:t>−</m:t>
                          </m:r>
                          <m:r>
                            <a:rPr lang="hu-HU" b="0" i="0" smtClean="0">
                              <a:latin typeface="Cambria Math" panose="02040503050406030204" pitchFamily="18" charset="0"/>
                              <a:ea typeface="Cambria Math" panose="02040503050406030204" pitchFamily="18" charset="0"/>
                            </a:rPr>
                            <m:t>∞</m:t>
                          </m:r>
                        </m:sub>
                        <m:sup>
                          <m:r>
                            <a:rPr lang="hu-HU" b="0" i="0" smtClean="0">
                              <a:latin typeface="Cambria Math" panose="02040503050406030204" pitchFamily="18" charset="0"/>
                              <a:ea typeface="Cambria Math" panose="02040503050406030204" pitchFamily="18" charset="0"/>
                            </a:rPr>
                            <m:t>∞</m:t>
                          </m:r>
                        </m:sup>
                        <m:e>
                          <m:f>
                            <m:fPr>
                              <m:ctrlPr>
                                <a:rPr lang="hu-HU" b="0" i="1">
                                  <a:latin typeface="Cambria Math" panose="02040503050406030204" pitchFamily="18" charset="0"/>
                                </a:rPr>
                              </m:ctrlPr>
                            </m:fPr>
                            <m:num>
                              <m:r>
                                <a:rPr lang="hu-HU" b="0">
                                  <a:latin typeface="Cambria Math" panose="02040503050406030204" pitchFamily="18" charset="0"/>
                                </a:rPr>
                                <m:t>1</m:t>
                              </m:r>
                            </m:num>
                            <m:den>
                              <m:rad>
                                <m:radPr>
                                  <m:degHide m:val="on"/>
                                  <m:ctrlPr>
                                    <a:rPr lang="hu-HU" b="0" i="1">
                                      <a:latin typeface="Cambria Math" panose="02040503050406030204" pitchFamily="18" charset="0"/>
                                    </a:rPr>
                                  </m:ctrlPr>
                                </m:radPr>
                                <m:deg/>
                                <m:e>
                                  <m:r>
                                    <a:rPr lang="hu-HU" b="0">
                                      <a:latin typeface="Cambria Math" panose="02040503050406030204" pitchFamily="18" charset="0"/>
                                    </a:rPr>
                                    <m:t>2</m:t>
                                  </m:r>
                                  <m:r>
                                    <m:rPr>
                                      <m:sty m:val="p"/>
                                    </m:rPr>
                                    <a:rPr lang="hu-HU" b="0">
                                      <a:latin typeface="Cambria Math" panose="02040503050406030204" pitchFamily="18" charset="0"/>
                                      <a:ea typeface="Cambria Math" panose="02040503050406030204" pitchFamily="18" charset="0"/>
                                    </a:rPr>
                                    <m:t>π</m:t>
                                  </m:r>
                                </m:e>
                              </m:rad>
                              <m:sSub>
                                <m:sSubPr>
                                  <m:ctrlPr>
                                    <a:rPr lang="hu-HU" b="0" i="1">
                                      <a:latin typeface="Cambria Math" panose="02040503050406030204" pitchFamily="18" charset="0"/>
                                      <a:ea typeface="Cambria Math" panose="02040503050406030204" pitchFamily="18" charset="0"/>
                                    </a:rPr>
                                  </m:ctrlPr>
                                </m:sSubPr>
                                <m:e>
                                  <m:r>
                                    <m:rPr>
                                      <m:sty m:val="p"/>
                                    </m:rPr>
                                    <a:rPr lang="hu-HU" b="0">
                                      <a:latin typeface="Cambria Math" panose="02040503050406030204" pitchFamily="18" charset="0"/>
                                      <a:ea typeface="Cambria Math" panose="02040503050406030204" pitchFamily="18" charset="0"/>
                                    </a:rPr>
                                    <m:t>σ</m:t>
                                  </m:r>
                                </m:e>
                                <m:sub>
                                  <m:r>
                                    <m:rPr>
                                      <m:sty m:val="p"/>
                                    </m:rPr>
                                    <a:rPr lang="hu-HU" b="0">
                                      <a:latin typeface="Cambria Math" panose="02040503050406030204" pitchFamily="18" charset="0"/>
                                      <a:ea typeface="Cambria Math" panose="02040503050406030204" pitchFamily="18" charset="0"/>
                                    </a:rPr>
                                    <m:t>t</m:t>
                                  </m:r>
                                </m:sub>
                              </m:sSub>
                            </m:den>
                          </m:f>
                          <m:sSup>
                            <m:sSupPr>
                              <m:ctrlPr>
                                <a:rPr lang="hu-HU" b="0" i="1">
                                  <a:latin typeface="Cambria Math" panose="02040503050406030204" pitchFamily="18" charset="0"/>
                                </a:rPr>
                              </m:ctrlPr>
                            </m:sSupPr>
                            <m:e>
                              <m:r>
                                <m:rPr>
                                  <m:sty m:val="p"/>
                                </m:rPr>
                                <a:rPr lang="hu-HU" b="0">
                                  <a:latin typeface="Cambria Math" panose="02040503050406030204" pitchFamily="18" charset="0"/>
                                </a:rPr>
                                <m:t>e</m:t>
                              </m:r>
                            </m:e>
                            <m:sup>
                              <m:r>
                                <a:rPr lang="hu-HU" b="0">
                                  <a:latin typeface="Cambria Math" panose="02040503050406030204" pitchFamily="18" charset="0"/>
                                </a:rPr>
                                <m:t>−</m:t>
                              </m:r>
                              <m:f>
                                <m:fPr>
                                  <m:ctrlPr>
                                    <a:rPr lang="hu-HU" b="0" i="1">
                                      <a:latin typeface="Cambria Math" panose="02040503050406030204" pitchFamily="18" charset="0"/>
                                    </a:rPr>
                                  </m:ctrlPr>
                                </m:fPr>
                                <m:num>
                                  <m:sSup>
                                    <m:sSupPr>
                                      <m:ctrlPr>
                                        <a:rPr lang="hu-HU" b="0" i="1">
                                          <a:latin typeface="Cambria Math" panose="02040503050406030204" pitchFamily="18" charset="0"/>
                                        </a:rPr>
                                      </m:ctrlPr>
                                    </m:sSupPr>
                                    <m:e>
                                      <m:r>
                                        <m:rPr>
                                          <m:sty m:val="p"/>
                                        </m:rPr>
                                        <a:rPr lang="hu-HU" b="0">
                                          <a:latin typeface="Cambria Math" panose="02040503050406030204" pitchFamily="18" charset="0"/>
                                        </a:rPr>
                                        <m:t>t</m:t>
                                      </m:r>
                                    </m:e>
                                    <m:sup>
                                      <m:r>
                                        <a:rPr lang="hu-HU" b="0">
                                          <a:latin typeface="Cambria Math" panose="02040503050406030204" pitchFamily="18" charset="0"/>
                                        </a:rPr>
                                        <m:t>2</m:t>
                                      </m:r>
                                    </m:sup>
                                  </m:sSup>
                                </m:num>
                                <m:den>
                                  <m:r>
                                    <a:rPr lang="hu-HU" b="0">
                                      <a:latin typeface="Cambria Math" panose="02040503050406030204" pitchFamily="18" charset="0"/>
                                    </a:rPr>
                                    <m:t>2</m:t>
                                  </m:r>
                                  <m:sSubSup>
                                    <m:sSubSupPr>
                                      <m:ctrlPr>
                                        <a:rPr lang="hu-HU" b="0" i="1">
                                          <a:latin typeface="Cambria Math" panose="02040503050406030204" pitchFamily="18" charset="0"/>
                                        </a:rPr>
                                      </m:ctrlPr>
                                    </m:sSubSupPr>
                                    <m:e>
                                      <m:r>
                                        <m:rPr>
                                          <m:sty m:val="p"/>
                                        </m:rPr>
                                        <a:rPr lang="hu-HU" b="0">
                                          <a:latin typeface="Cambria Math" panose="02040503050406030204" pitchFamily="18" charset="0"/>
                                          <a:ea typeface="Cambria Math" panose="02040503050406030204" pitchFamily="18" charset="0"/>
                                        </a:rPr>
                                        <m:t>σ</m:t>
                                      </m:r>
                                    </m:e>
                                    <m:sub>
                                      <m:r>
                                        <m:rPr>
                                          <m:sty m:val="p"/>
                                        </m:rPr>
                                        <a:rPr lang="hu-HU" b="0">
                                          <a:latin typeface="Cambria Math" panose="02040503050406030204" pitchFamily="18" charset="0"/>
                                        </a:rPr>
                                        <m:t>t</m:t>
                                      </m:r>
                                    </m:sub>
                                    <m:sup>
                                      <m:r>
                                        <a:rPr lang="hu-HU" b="0">
                                          <a:latin typeface="Cambria Math" panose="02040503050406030204" pitchFamily="18" charset="0"/>
                                        </a:rPr>
                                        <m:t>2</m:t>
                                      </m:r>
                                    </m:sup>
                                  </m:sSubSup>
                                </m:den>
                              </m:f>
                            </m:sup>
                          </m:sSup>
                          <m:sSup>
                            <m:sSupPr>
                              <m:ctrlPr>
                                <a:rPr lang="hu-HU" b="0" i="1" smtClean="0">
                                  <a:latin typeface="Cambria Math" panose="02040503050406030204" pitchFamily="18" charset="0"/>
                                  <a:ea typeface="Cambria Math" panose="02040503050406030204" pitchFamily="18" charset="0"/>
                                </a:rPr>
                              </m:ctrlPr>
                            </m:sSupPr>
                            <m:e>
                              <m:r>
                                <m:rPr>
                                  <m:sty m:val="p"/>
                                </m:rPr>
                                <a:rPr lang="hu-HU" b="0" i="0" smtClean="0">
                                  <a:latin typeface="Cambria Math" panose="02040503050406030204" pitchFamily="18" charset="0"/>
                                  <a:ea typeface="Cambria Math" panose="02040503050406030204" pitchFamily="18" charset="0"/>
                                </a:rPr>
                                <m:t>e</m:t>
                              </m:r>
                            </m:e>
                            <m:sup>
                              <m:r>
                                <a:rPr lang="hu-HU" b="0" i="0" smtClean="0">
                                  <a:latin typeface="Cambria Math" panose="02040503050406030204" pitchFamily="18" charset="0"/>
                                  <a:ea typeface="Cambria Math" panose="02040503050406030204" pitchFamily="18" charset="0"/>
                                </a:rPr>
                                <m:t>−2</m:t>
                              </m:r>
                              <m:r>
                                <m:rPr>
                                  <m:sty m:val="p"/>
                                </m:rPr>
                                <a:rPr lang="hu-HU" b="0" i="0" smtClean="0">
                                  <a:latin typeface="Cambria Math" panose="02040503050406030204" pitchFamily="18" charset="0"/>
                                  <a:ea typeface="Cambria Math" panose="02040503050406030204" pitchFamily="18" charset="0"/>
                                </a:rPr>
                                <m:t>πjtν</m:t>
                              </m:r>
                            </m:sup>
                          </m:sSup>
                          <m:r>
                            <m:rPr>
                              <m:sty m:val="p"/>
                            </m:rPr>
                            <a:rPr lang="hu-HU" b="0" i="0" smtClean="0">
                              <a:latin typeface="Cambria Math" panose="02040503050406030204" pitchFamily="18" charset="0"/>
                              <a:ea typeface="Cambria Math" panose="02040503050406030204" pitchFamily="18" charset="0"/>
                            </a:rPr>
                            <m:t>dt</m:t>
                          </m:r>
                        </m:e>
                      </m:nary>
                    </m:oMath>
                  </m:oMathPara>
                </a14:m>
                <a:endParaRPr lang="hu-HU" b="0" dirty="0"/>
              </a:p>
            </p:txBody>
          </p:sp>
        </mc:Choice>
        <mc:Fallback xmlns="">
          <p:sp>
            <p:nvSpPr>
              <p:cNvPr id="4" name="Szövegdoboz 3"/>
              <p:cNvSpPr txBox="1">
                <a:spLocks noRot="1" noChangeAspect="1" noMove="1" noResize="1" noEditPoints="1" noAdjustHandles="1" noChangeArrowheads="1" noChangeShapeType="1" noTextEdit="1"/>
              </p:cNvSpPr>
              <p:nvPr/>
            </p:nvSpPr>
            <p:spPr>
              <a:xfrm>
                <a:off x="827584" y="2708920"/>
                <a:ext cx="3153748" cy="809581"/>
              </a:xfrm>
              <a:prstGeom prst="rect">
                <a:avLst/>
              </a:prstGeom>
              <a:blipFill rotWithShape="0">
                <a:blip r:embed="rId4"/>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5" name="Szövegdoboz 4"/>
              <p:cNvSpPr txBox="1"/>
              <p:nvPr/>
            </p:nvSpPr>
            <p:spPr>
              <a:xfrm>
                <a:off x="827584" y="3891248"/>
                <a:ext cx="1670136" cy="3229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hu-HU" b="0" i="1" smtClean="0">
                              <a:latin typeface="Cambria Math" panose="02040503050406030204" pitchFamily="18" charset="0"/>
                            </a:rPr>
                          </m:ctrlPr>
                        </m:accPr>
                        <m:e>
                          <m:r>
                            <m:rPr>
                              <m:sty m:val="p"/>
                            </m:rPr>
                            <a:rPr lang="hu-HU" b="0">
                              <a:latin typeface="Cambria Math" panose="02040503050406030204" pitchFamily="18" charset="0"/>
                            </a:rPr>
                            <m:t>f</m:t>
                          </m:r>
                        </m:e>
                      </m:acc>
                      <m:d>
                        <m:dPr>
                          <m:ctrlPr>
                            <a:rPr lang="hu-HU" b="0" i="1">
                              <a:latin typeface="Cambria Math" panose="02040503050406030204" pitchFamily="18" charset="0"/>
                            </a:rPr>
                          </m:ctrlPr>
                        </m:dPr>
                        <m:e>
                          <m:r>
                            <m:rPr>
                              <m:sty m:val="p"/>
                            </m:rPr>
                            <a:rPr lang="hu-HU" b="0">
                              <a:latin typeface="Cambria Math" panose="02040503050406030204" pitchFamily="18" charset="0"/>
                              <a:ea typeface="Cambria Math" panose="02040503050406030204" pitchFamily="18" charset="0"/>
                            </a:rPr>
                            <m:t>ν</m:t>
                          </m:r>
                        </m:e>
                      </m:d>
                      <m:r>
                        <a:rPr lang="hu-HU" b="0" i="0" smtClean="0">
                          <a:latin typeface="Cambria Math" panose="02040503050406030204" pitchFamily="18" charset="0"/>
                        </a:rPr>
                        <m:t>=</m:t>
                      </m:r>
                      <m:sSup>
                        <m:sSupPr>
                          <m:ctrlPr>
                            <a:rPr lang="hu-HU" b="0" i="1" smtClean="0">
                              <a:latin typeface="Cambria Math" panose="02040503050406030204" pitchFamily="18" charset="0"/>
                            </a:rPr>
                          </m:ctrlPr>
                        </m:sSupPr>
                        <m:e>
                          <m:r>
                            <m:rPr>
                              <m:sty m:val="p"/>
                            </m:rPr>
                            <a:rPr lang="hu-HU" b="0" i="0" smtClean="0">
                              <a:latin typeface="Cambria Math" panose="02040503050406030204" pitchFamily="18" charset="0"/>
                            </a:rPr>
                            <m:t>e</m:t>
                          </m:r>
                        </m:e>
                        <m:sup>
                          <m:r>
                            <a:rPr lang="hu-HU" b="0" i="0" smtClean="0">
                              <a:latin typeface="Cambria Math" panose="02040503050406030204" pitchFamily="18" charset="0"/>
                            </a:rPr>
                            <m:t>−</m:t>
                          </m:r>
                          <m:r>
                            <a:rPr lang="hu-HU" b="0" i="1" smtClean="0">
                              <a:latin typeface="Cambria Math" panose="02040503050406030204" pitchFamily="18" charset="0"/>
                            </a:rPr>
                            <m:t>2</m:t>
                          </m:r>
                          <m:sSup>
                            <m:sSupPr>
                              <m:ctrlPr>
                                <a:rPr lang="hu-HU" b="0" i="1" smtClean="0">
                                  <a:latin typeface="Cambria Math" panose="02040503050406030204" pitchFamily="18" charset="0"/>
                                </a:rPr>
                              </m:ctrlPr>
                            </m:sSupPr>
                            <m:e>
                              <m:r>
                                <a:rPr lang="hu-HU" b="0" i="1" smtClean="0">
                                  <a:latin typeface="Cambria Math" panose="02040503050406030204" pitchFamily="18" charset="0"/>
                                  <a:ea typeface="Cambria Math" panose="02040503050406030204" pitchFamily="18" charset="0"/>
                                </a:rPr>
                                <m:t>𝜋</m:t>
                              </m:r>
                            </m:e>
                            <m:sup>
                              <m:r>
                                <a:rPr lang="hu-HU" b="0" i="1" smtClean="0">
                                  <a:latin typeface="Cambria Math" panose="02040503050406030204" pitchFamily="18" charset="0"/>
                                </a:rPr>
                                <m:t>2</m:t>
                              </m:r>
                            </m:sup>
                          </m:sSup>
                          <m:sSubSup>
                            <m:sSubSupPr>
                              <m:ctrlPr>
                                <a:rPr lang="hu-HU" b="0" i="1">
                                  <a:latin typeface="Cambria Math" panose="02040503050406030204" pitchFamily="18" charset="0"/>
                                </a:rPr>
                              </m:ctrlPr>
                            </m:sSubSupPr>
                            <m:e>
                              <m:r>
                                <m:rPr>
                                  <m:sty m:val="p"/>
                                </m:rPr>
                                <a:rPr lang="hu-HU" b="0">
                                  <a:latin typeface="Cambria Math" panose="02040503050406030204" pitchFamily="18" charset="0"/>
                                  <a:ea typeface="Cambria Math" panose="02040503050406030204" pitchFamily="18" charset="0"/>
                                </a:rPr>
                                <m:t>σ</m:t>
                              </m:r>
                            </m:e>
                            <m:sub>
                              <m:r>
                                <m:rPr>
                                  <m:sty m:val="p"/>
                                </m:rPr>
                                <a:rPr lang="hu-HU" b="0">
                                  <a:latin typeface="Cambria Math" panose="02040503050406030204" pitchFamily="18" charset="0"/>
                                </a:rPr>
                                <m:t>t</m:t>
                              </m:r>
                            </m:sub>
                            <m:sup>
                              <m:r>
                                <a:rPr lang="hu-HU" b="0">
                                  <a:latin typeface="Cambria Math" panose="02040503050406030204" pitchFamily="18" charset="0"/>
                                </a:rPr>
                                <m:t>2</m:t>
                              </m:r>
                            </m:sup>
                          </m:sSubSup>
                          <m:sSup>
                            <m:sSupPr>
                              <m:ctrlPr>
                                <a:rPr lang="hu-HU" b="0" i="1" smtClean="0">
                                  <a:latin typeface="Cambria Math" panose="02040503050406030204" pitchFamily="18" charset="0"/>
                                </a:rPr>
                              </m:ctrlPr>
                            </m:sSupPr>
                            <m:e>
                              <m:r>
                                <a:rPr lang="hu-HU" b="0" i="1" smtClean="0">
                                  <a:latin typeface="Cambria Math" panose="02040503050406030204" pitchFamily="18" charset="0"/>
                                  <a:ea typeface="Cambria Math" panose="02040503050406030204" pitchFamily="18" charset="0"/>
                                </a:rPr>
                                <m:t>𝜈</m:t>
                              </m:r>
                            </m:e>
                            <m:sup>
                              <m:r>
                                <a:rPr lang="hu-HU" b="0" i="1" smtClean="0">
                                  <a:latin typeface="Cambria Math" panose="02040503050406030204" pitchFamily="18" charset="0"/>
                                </a:rPr>
                                <m:t>2</m:t>
                              </m:r>
                            </m:sup>
                          </m:sSup>
                        </m:sup>
                      </m:sSup>
                    </m:oMath>
                  </m:oMathPara>
                </a14:m>
                <a:endParaRPr lang="hu-HU" b="0" dirty="0"/>
              </a:p>
            </p:txBody>
          </p:sp>
        </mc:Choice>
        <mc:Fallback xmlns="">
          <p:sp>
            <p:nvSpPr>
              <p:cNvPr id="5" name="Szövegdoboz 4"/>
              <p:cNvSpPr txBox="1">
                <a:spLocks noRot="1" noChangeAspect="1" noMove="1" noResize="1" noEditPoints="1" noAdjustHandles="1" noChangeArrowheads="1" noChangeShapeType="1" noTextEdit="1"/>
              </p:cNvSpPr>
              <p:nvPr/>
            </p:nvSpPr>
            <p:spPr>
              <a:xfrm>
                <a:off x="827584" y="3891248"/>
                <a:ext cx="1670136" cy="322909"/>
              </a:xfrm>
              <a:prstGeom prst="rect">
                <a:avLst/>
              </a:prstGeom>
              <a:blipFill rotWithShape="0">
                <a:blip r:embed="rId5"/>
                <a:stretch>
                  <a:fillRect l="-2555" t="-11321" b="-9434"/>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6" name="Szövegdoboz 5"/>
              <p:cNvSpPr txBox="1"/>
              <p:nvPr/>
            </p:nvSpPr>
            <p:spPr>
              <a:xfrm>
                <a:off x="6732240" y="5805264"/>
                <a:ext cx="1482072" cy="693908"/>
              </a:xfrm>
              <a:prstGeom prst="rect">
                <a:avLst/>
              </a:prstGeom>
              <a:noFill/>
              <a:ln w="28575">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u-HU" sz="2400" i="1" smtClean="0">
                              <a:solidFill>
                                <a:srgbClr val="FF0000"/>
                              </a:solidFill>
                              <a:latin typeface="Cambria Math" panose="02040503050406030204" pitchFamily="18" charset="0"/>
                            </a:rPr>
                          </m:ctrlPr>
                        </m:sSubPr>
                        <m:e>
                          <m:r>
                            <a:rPr lang="hu-HU" sz="2400" b="1" i="0" smtClean="0">
                              <a:solidFill>
                                <a:srgbClr val="FF0000"/>
                              </a:solidFill>
                              <a:latin typeface="Cambria Math" panose="02040503050406030204" pitchFamily="18" charset="0"/>
                              <a:ea typeface="Cambria Math" panose="02040503050406030204" pitchFamily="18" charset="0"/>
                            </a:rPr>
                            <m:t>𝛔</m:t>
                          </m:r>
                        </m:e>
                        <m:sub>
                          <m:r>
                            <a:rPr lang="hu-HU" sz="2400" b="1" i="0" smtClean="0">
                              <a:solidFill>
                                <a:srgbClr val="FF0000"/>
                              </a:solidFill>
                              <a:latin typeface="Cambria Math" panose="02040503050406030204" pitchFamily="18" charset="0"/>
                            </a:rPr>
                            <m:t>𝐭</m:t>
                          </m:r>
                        </m:sub>
                      </m:sSub>
                      <m:sSub>
                        <m:sSubPr>
                          <m:ctrlPr>
                            <a:rPr lang="hu-HU" sz="2400" i="1">
                              <a:solidFill>
                                <a:srgbClr val="FF0000"/>
                              </a:solidFill>
                              <a:latin typeface="Cambria Math" panose="02040503050406030204" pitchFamily="18" charset="0"/>
                            </a:rPr>
                          </m:ctrlPr>
                        </m:sSubPr>
                        <m:e>
                          <m:r>
                            <a:rPr lang="hu-HU" sz="2400" b="1" i="0">
                              <a:solidFill>
                                <a:srgbClr val="FF0000"/>
                              </a:solidFill>
                              <a:latin typeface="Cambria Math" panose="02040503050406030204" pitchFamily="18" charset="0"/>
                              <a:ea typeface="Cambria Math" panose="02040503050406030204" pitchFamily="18" charset="0"/>
                            </a:rPr>
                            <m:t>𝛔</m:t>
                          </m:r>
                        </m:e>
                        <m:sub>
                          <m:r>
                            <a:rPr lang="hu-HU" sz="2400" b="1" i="0" smtClean="0">
                              <a:solidFill>
                                <a:srgbClr val="FF0000"/>
                              </a:solidFill>
                              <a:latin typeface="Cambria Math" panose="02040503050406030204" pitchFamily="18" charset="0"/>
                              <a:ea typeface="Cambria Math" panose="02040503050406030204" pitchFamily="18" charset="0"/>
                            </a:rPr>
                            <m:t>𝛎</m:t>
                          </m:r>
                        </m:sub>
                      </m:sSub>
                      <m:r>
                        <a:rPr lang="hu-HU" sz="2400" b="1" i="0" smtClean="0">
                          <a:solidFill>
                            <a:srgbClr val="FF0000"/>
                          </a:solidFill>
                          <a:latin typeface="Cambria Math" panose="02040503050406030204" pitchFamily="18" charset="0"/>
                        </a:rPr>
                        <m:t>=</m:t>
                      </m:r>
                      <m:f>
                        <m:fPr>
                          <m:ctrlPr>
                            <a:rPr lang="hu-HU" sz="2400" i="1" smtClean="0">
                              <a:solidFill>
                                <a:srgbClr val="FF0000"/>
                              </a:solidFill>
                              <a:latin typeface="Cambria Math" panose="02040503050406030204" pitchFamily="18" charset="0"/>
                            </a:rPr>
                          </m:ctrlPr>
                        </m:fPr>
                        <m:num>
                          <m:r>
                            <a:rPr lang="hu-HU" sz="2400" b="1" i="0" smtClean="0">
                              <a:solidFill>
                                <a:srgbClr val="FF0000"/>
                              </a:solidFill>
                              <a:latin typeface="Cambria Math" panose="02040503050406030204" pitchFamily="18" charset="0"/>
                            </a:rPr>
                            <m:t>𝟏</m:t>
                          </m:r>
                        </m:num>
                        <m:den>
                          <m:r>
                            <a:rPr lang="hu-HU" sz="2400" b="1" i="0" smtClean="0">
                              <a:solidFill>
                                <a:srgbClr val="FF0000"/>
                              </a:solidFill>
                              <a:latin typeface="Cambria Math" panose="02040503050406030204" pitchFamily="18" charset="0"/>
                            </a:rPr>
                            <m:t>𝟐</m:t>
                          </m:r>
                          <m:r>
                            <a:rPr lang="hu-HU" sz="2400" b="1" i="0" smtClean="0">
                              <a:solidFill>
                                <a:srgbClr val="FF0000"/>
                              </a:solidFill>
                              <a:latin typeface="Cambria Math" panose="02040503050406030204" pitchFamily="18" charset="0"/>
                              <a:ea typeface="Cambria Math" panose="02040503050406030204" pitchFamily="18" charset="0"/>
                            </a:rPr>
                            <m:t>𝛑</m:t>
                          </m:r>
                        </m:den>
                      </m:f>
                    </m:oMath>
                  </m:oMathPara>
                </a14:m>
                <a:endParaRPr lang="hu-HU" sz="2400" dirty="0">
                  <a:solidFill>
                    <a:srgbClr val="FF0000"/>
                  </a:solidFill>
                </a:endParaRPr>
              </a:p>
            </p:txBody>
          </p:sp>
        </mc:Choice>
        <mc:Fallback xmlns="">
          <p:sp>
            <p:nvSpPr>
              <p:cNvPr id="6" name="Szövegdoboz 5"/>
              <p:cNvSpPr txBox="1">
                <a:spLocks noRot="1" noChangeAspect="1" noMove="1" noResize="1" noEditPoints="1" noAdjustHandles="1" noChangeArrowheads="1" noChangeShapeType="1" noTextEdit="1"/>
              </p:cNvSpPr>
              <p:nvPr/>
            </p:nvSpPr>
            <p:spPr>
              <a:xfrm>
                <a:off x="6732240" y="5805264"/>
                <a:ext cx="1482072" cy="693908"/>
              </a:xfrm>
              <a:prstGeom prst="rect">
                <a:avLst/>
              </a:prstGeom>
              <a:blipFill rotWithShape="0">
                <a:blip r:embed="rId6"/>
                <a:stretch>
                  <a:fillRect/>
                </a:stretch>
              </a:blipFill>
              <a:ln w="28575">
                <a:noFill/>
              </a:ln>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7" name="Szövegdoboz 6"/>
              <p:cNvSpPr txBox="1"/>
              <p:nvPr/>
            </p:nvSpPr>
            <p:spPr>
              <a:xfrm>
                <a:off x="827584" y="5805264"/>
                <a:ext cx="4226670" cy="605743"/>
              </a:xfrm>
              <a:prstGeom prst="rect">
                <a:avLst/>
              </a:prstGeom>
              <a:noFill/>
            </p:spPr>
            <p:txBody>
              <a:bodyPr wrap="none" lIns="0" tIns="0" rIns="0" bIns="0" rtlCol="0">
                <a:spAutoFit/>
              </a:bodyPr>
              <a:lstStyle/>
              <a:p>
                <a:r>
                  <a:rPr lang="hu-HU" b="0" dirty="0"/>
                  <a:t>f’</a:t>
                </a:r>
                <a14:m>
                  <m:oMath xmlns:m="http://schemas.openxmlformats.org/officeDocument/2006/math">
                    <m:d>
                      <m:dPr>
                        <m:ctrlPr>
                          <a:rPr lang="hu-HU" b="0" i="1" smtClean="0">
                            <a:latin typeface="Cambria Math" panose="02040503050406030204" pitchFamily="18" charset="0"/>
                          </a:rPr>
                        </m:ctrlPr>
                      </m:dPr>
                      <m:e>
                        <m:r>
                          <m:rPr>
                            <m:sty m:val="p"/>
                          </m:rPr>
                          <a:rPr lang="hu-HU" b="0" i="0" smtClean="0">
                            <a:latin typeface="Cambria Math" panose="02040503050406030204" pitchFamily="18" charset="0"/>
                            <a:ea typeface="Cambria Math" panose="02040503050406030204" pitchFamily="18" charset="0"/>
                          </a:rPr>
                          <m:t>t</m:t>
                        </m:r>
                      </m:e>
                    </m:d>
                    <m:r>
                      <a:rPr lang="hu-HU" b="0" i="0" smtClean="0">
                        <a:latin typeface="Cambria Math" panose="02040503050406030204" pitchFamily="18" charset="0"/>
                      </a:rPr>
                      <m:t>=</m:t>
                    </m:r>
                    <m:r>
                      <a:rPr lang="hu-HU" b="0" i="0" smtClean="0">
                        <a:latin typeface="Cambria Math" panose="02040503050406030204" pitchFamily="18" charset="0"/>
                        <a:ea typeface="Cambria Math" panose="02040503050406030204" pitchFamily="18" charset="0"/>
                      </a:rPr>
                      <m:t>ℱ</m:t>
                    </m:r>
                    <m:d>
                      <m:dPr>
                        <m:ctrlPr>
                          <a:rPr lang="hu-HU" b="0" i="1" smtClean="0">
                            <a:latin typeface="Cambria Math" panose="02040503050406030204" pitchFamily="18" charset="0"/>
                            <a:ea typeface="Cambria Math" panose="02040503050406030204" pitchFamily="18" charset="0"/>
                          </a:rPr>
                        </m:ctrlPr>
                      </m:dPr>
                      <m:e>
                        <m:acc>
                          <m:accPr>
                            <m:chr m:val="̂"/>
                            <m:ctrlPr>
                              <a:rPr lang="hu-HU" b="0" i="1">
                                <a:latin typeface="Cambria Math" panose="02040503050406030204" pitchFamily="18" charset="0"/>
                              </a:rPr>
                            </m:ctrlPr>
                          </m:accPr>
                          <m:e>
                            <m:r>
                              <m:rPr>
                                <m:sty m:val="p"/>
                              </m:rPr>
                              <a:rPr lang="hu-HU" b="0">
                                <a:latin typeface="Cambria Math" panose="02040503050406030204" pitchFamily="18" charset="0"/>
                              </a:rPr>
                              <m:t>f</m:t>
                            </m:r>
                          </m:e>
                        </m:acc>
                        <m:d>
                          <m:dPr>
                            <m:ctrlPr>
                              <a:rPr lang="hu-HU" b="0" i="1">
                                <a:latin typeface="Cambria Math" panose="02040503050406030204" pitchFamily="18" charset="0"/>
                              </a:rPr>
                            </m:ctrlPr>
                          </m:dPr>
                          <m:e>
                            <m:r>
                              <m:rPr>
                                <m:sty m:val="p"/>
                              </m:rPr>
                              <a:rPr lang="hu-HU" b="0">
                                <a:latin typeface="Cambria Math" panose="02040503050406030204" pitchFamily="18" charset="0"/>
                                <a:ea typeface="Cambria Math" panose="02040503050406030204" pitchFamily="18" charset="0"/>
                              </a:rPr>
                              <m:t>ν</m:t>
                            </m:r>
                            <m:r>
                              <a:rPr lang="hu-HU" b="0" i="0" smtClean="0">
                                <a:latin typeface="Cambria Math" panose="02040503050406030204" pitchFamily="18" charset="0"/>
                                <a:ea typeface="Cambria Math" panose="02040503050406030204" pitchFamily="18" charset="0"/>
                              </a:rPr>
                              <m:t>+</m:t>
                            </m:r>
                            <m:sSub>
                              <m:sSubPr>
                                <m:ctrlPr>
                                  <a:rPr lang="hu-HU" b="0" i="1" smtClean="0">
                                    <a:latin typeface="Cambria Math" panose="02040503050406030204" pitchFamily="18" charset="0"/>
                                    <a:ea typeface="Cambria Math" panose="02040503050406030204" pitchFamily="18" charset="0"/>
                                  </a:rPr>
                                </m:ctrlPr>
                              </m:sSubPr>
                              <m:e>
                                <m:r>
                                  <m:rPr>
                                    <m:sty m:val="p"/>
                                  </m:rPr>
                                  <a:rPr lang="hu-HU" b="0">
                                    <a:latin typeface="Cambria Math" panose="02040503050406030204" pitchFamily="18" charset="0"/>
                                    <a:ea typeface="Cambria Math" panose="02040503050406030204" pitchFamily="18" charset="0"/>
                                  </a:rPr>
                                  <m:t>ν</m:t>
                                </m:r>
                              </m:e>
                              <m:sub>
                                <m:r>
                                  <a:rPr lang="hu-HU" b="0" i="1" smtClean="0">
                                    <a:latin typeface="Cambria Math" panose="02040503050406030204" pitchFamily="18" charset="0"/>
                                    <a:ea typeface="Cambria Math" panose="02040503050406030204" pitchFamily="18" charset="0"/>
                                  </a:rPr>
                                  <m:t>0</m:t>
                                </m:r>
                              </m:sub>
                            </m:sSub>
                          </m:e>
                        </m:d>
                      </m:e>
                    </m:d>
                    <m:r>
                      <a:rPr lang="hu-HU" b="0" i="0" smtClean="0">
                        <a:latin typeface="Cambria Math" panose="02040503050406030204" pitchFamily="18" charset="0"/>
                        <a:ea typeface="Cambria Math" panose="02040503050406030204" pitchFamily="18" charset="0"/>
                      </a:rPr>
                      <m:t>=</m:t>
                    </m:r>
                    <m:f>
                      <m:fPr>
                        <m:ctrlPr>
                          <a:rPr lang="hu-HU" b="0" i="1">
                            <a:latin typeface="Cambria Math" panose="02040503050406030204" pitchFamily="18" charset="0"/>
                          </a:rPr>
                        </m:ctrlPr>
                      </m:fPr>
                      <m:num>
                        <m:r>
                          <a:rPr lang="hu-HU" b="0">
                            <a:latin typeface="Cambria Math" panose="02040503050406030204" pitchFamily="18" charset="0"/>
                          </a:rPr>
                          <m:t>1</m:t>
                        </m:r>
                      </m:num>
                      <m:den>
                        <m:rad>
                          <m:radPr>
                            <m:degHide m:val="on"/>
                            <m:ctrlPr>
                              <a:rPr lang="hu-HU" b="0" i="1">
                                <a:latin typeface="Cambria Math" panose="02040503050406030204" pitchFamily="18" charset="0"/>
                              </a:rPr>
                            </m:ctrlPr>
                          </m:radPr>
                          <m:deg/>
                          <m:e>
                            <m:r>
                              <a:rPr lang="hu-HU" b="0">
                                <a:latin typeface="Cambria Math" panose="02040503050406030204" pitchFamily="18" charset="0"/>
                              </a:rPr>
                              <m:t>2</m:t>
                            </m:r>
                            <m:r>
                              <m:rPr>
                                <m:sty m:val="p"/>
                              </m:rPr>
                              <a:rPr lang="hu-HU" b="0">
                                <a:latin typeface="Cambria Math" panose="02040503050406030204" pitchFamily="18" charset="0"/>
                                <a:ea typeface="Cambria Math" panose="02040503050406030204" pitchFamily="18" charset="0"/>
                              </a:rPr>
                              <m:t>π</m:t>
                            </m:r>
                          </m:e>
                        </m:rad>
                        <m:sSub>
                          <m:sSubPr>
                            <m:ctrlPr>
                              <a:rPr lang="hu-HU" b="0" i="1">
                                <a:latin typeface="Cambria Math" panose="02040503050406030204" pitchFamily="18" charset="0"/>
                                <a:ea typeface="Cambria Math" panose="02040503050406030204" pitchFamily="18" charset="0"/>
                              </a:rPr>
                            </m:ctrlPr>
                          </m:sSubPr>
                          <m:e>
                            <m:r>
                              <m:rPr>
                                <m:sty m:val="p"/>
                              </m:rPr>
                              <a:rPr lang="hu-HU" b="0">
                                <a:latin typeface="Cambria Math" panose="02040503050406030204" pitchFamily="18" charset="0"/>
                                <a:ea typeface="Cambria Math" panose="02040503050406030204" pitchFamily="18" charset="0"/>
                              </a:rPr>
                              <m:t>σ</m:t>
                            </m:r>
                          </m:e>
                          <m:sub>
                            <m:r>
                              <m:rPr>
                                <m:sty m:val="p"/>
                              </m:rPr>
                              <a:rPr lang="hu-HU" b="0" smtClean="0">
                                <a:latin typeface="Cambria Math" panose="02040503050406030204" pitchFamily="18" charset="0"/>
                                <a:ea typeface="Cambria Math" panose="02040503050406030204" pitchFamily="18" charset="0"/>
                              </a:rPr>
                              <m:t>ν</m:t>
                            </m:r>
                          </m:sub>
                        </m:sSub>
                      </m:den>
                    </m:f>
                    <m:sSup>
                      <m:sSupPr>
                        <m:ctrlPr>
                          <a:rPr lang="hu-HU" b="0" i="1">
                            <a:latin typeface="Cambria Math" panose="02040503050406030204" pitchFamily="18" charset="0"/>
                          </a:rPr>
                        </m:ctrlPr>
                      </m:sSupPr>
                      <m:e>
                        <m:r>
                          <m:rPr>
                            <m:sty m:val="p"/>
                          </m:rPr>
                          <a:rPr lang="hu-HU" b="0">
                            <a:latin typeface="Cambria Math" panose="02040503050406030204" pitchFamily="18" charset="0"/>
                          </a:rPr>
                          <m:t>e</m:t>
                        </m:r>
                      </m:e>
                      <m:sup>
                        <m:r>
                          <a:rPr lang="hu-HU" b="0">
                            <a:latin typeface="Cambria Math" panose="02040503050406030204" pitchFamily="18" charset="0"/>
                          </a:rPr>
                          <m:t>−</m:t>
                        </m:r>
                        <m:f>
                          <m:fPr>
                            <m:ctrlPr>
                              <a:rPr lang="hu-HU" b="0" i="1">
                                <a:latin typeface="Cambria Math" panose="02040503050406030204" pitchFamily="18" charset="0"/>
                              </a:rPr>
                            </m:ctrlPr>
                          </m:fPr>
                          <m:num>
                            <m:sSup>
                              <m:sSupPr>
                                <m:ctrlPr>
                                  <a:rPr lang="hu-HU" b="0" i="1">
                                    <a:latin typeface="Cambria Math" panose="02040503050406030204" pitchFamily="18" charset="0"/>
                                  </a:rPr>
                                </m:ctrlPr>
                              </m:sSupPr>
                              <m:e>
                                <m:r>
                                  <m:rPr>
                                    <m:sty m:val="p"/>
                                  </m:rPr>
                                  <a:rPr lang="hu-HU" b="0">
                                    <a:latin typeface="Cambria Math" panose="02040503050406030204" pitchFamily="18" charset="0"/>
                                  </a:rPr>
                                  <m:t>t</m:t>
                                </m:r>
                              </m:e>
                              <m:sup>
                                <m:r>
                                  <a:rPr lang="hu-HU" b="0">
                                    <a:latin typeface="Cambria Math" panose="02040503050406030204" pitchFamily="18" charset="0"/>
                                  </a:rPr>
                                  <m:t>2</m:t>
                                </m:r>
                              </m:sup>
                            </m:sSup>
                          </m:num>
                          <m:den>
                            <m:r>
                              <a:rPr lang="hu-HU" b="0">
                                <a:latin typeface="Cambria Math" panose="02040503050406030204" pitchFamily="18" charset="0"/>
                              </a:rPr>
                              <m:t>2</m:t>
                            </m:r>
                            <m:sSubSup>
                              <m:sSubSupPr>
                                <m:ctrlPr>
                                  <a:rPr lang="hu-HU" b="0" i="1">
                                    <a:latin typeface="Cambria Math" panose="02040503050406030204" pitchFamily="18" charset="0"/>
                                  </a:rPr>
                                </m:ctrlPr>
                              </m:sSubSupPr>
                              <m:e>
                                <m:r>
                                  <m:rPr>
                                    <m:sty m:val="p"/>
                                  </m:rPr>
                                  <a:rPr lang="hu-HU" b="0">
                                    <a:latin typeface="Cambria Math" panose="02040503050406030204" pitchFamily="18" charset="0"/>
                                    <a:ea typeface="Cambria Math" panose="02040503050406030204" pitchFamily="18" charset="0"/>
                                  </a:rPr>
                                  <m:t>σ</m:t>
                                </m:r>
                              </m:e>
                              <m:sub>
                                <m:r>
                                  <m:rPr>
                                    <m:sty m:val="p"/>
                                  </m:rPr>
                                  <a:rPr lang="hu-HU" b="0">
                                    <a:latin typeface="Cambria Math" panose="02040503050406030204" pitchFamily="18" charset="0"/>
                                  </a:rPr>
                                  <m:t>t</m:t>
                                </m:r>
                              </m:sub>
                              <m:sup>
                                <m:r>
                                  <a:rPr lang="hu-HU" b="0">
                                    <a:latin typeface="Cambria Math" panose="02040503050406030204" pitchFamily="18" charset="0"/>
                                  </a:rPr>
                                  <m:t>2</m:t>
                                </m:r>
                              </m:sup>
                            </m:sSubSup>
                          </m:den>
                        </m:f>
                      </m:sup>
                    </m:sSup>
                    <m:sSup>
                      <m:sSupPr>
                        <m:ctrlPr>
                          <a:rPr lang="hu-HU" b="0" i="1">
                            <a:latin typeface="Cambria Math" panose="02040503050406030204" pitchFamily="18" charset="0"/>
                            <a:ea typeface="Cambria Math" panose="02040503050406030204" pitchFamily="18" charset="0"/>
                          </a:rPr>
                        </m:ctrlPr>
                      </m:sSupPr>
                      <m:e>
                        <m:r>
                          <m:rPr>
                            <m:sty m:val="p"/>
                          </m:rPr>
                          <a:rPr lang="hu-HU" b="0">
                            <a:latin typeface="Cambria Math" panose="02040503050406030204" pitchFamily="18" charset="0"/>
                            <a:ea typeface="Cambria Math" panose="02040503050406030204" pitchFamily="18" charset="0"/>
                          </a:rPr>
                          <m:t>e</m:t>
                        </m:r>
                      </m:e>
                      <m:sup>
                        <m:r>
                          <a:rPr lang="hu-HU" b="0">
                            <a:latin typeface="Cambria Math" panose="02040503050406030204" pitchFamily="18" charset="0"/>
                            <a:ea typeface="Cambria Math" panose="02040503050406030204" pitchFamily="18" charset="0"/>
                          </a:rPr>
                          <m:t>−2</m:t>
                        </m:r>
                        <m:r>
                          <m:rPr>
                            <m:sty m:val="p"/>
                          </m:rPr>
                          <a:rPr lang="hu-HU" b="0">
                            <a:latin typeface="Cambria Math" panose="02040503050406030204" pitchFamily="18" charset="0"/>
                            <a:ea typeface="Cambria Math" panose="02040503050406030204" pitchFamily="18" charset="0"/>
                          </a:rPr>
                          <m:t>πjt</m:t>
                        </m:r>
                        <m:sSub>
                          <m:sSubPr>
                            <m:ctrlPr>
                              <a:rPr lang="hu-HU" b="0" i="1" smtClean="0">
                                <a:latin typeface="Cambria Math" panose="02040503050406030204" pitchFamily="18" charset="0"/>
                                <a:ea typeface="Cambria Math" panose="02040503050406030204" pitchFamily="18" charset="0"/>
                              </a:rPr>
                            </m:ctrlPr>
                          </m:sSubPr>
                          <m:e>
                            <m:r>
                              <a:rPr lang="hu-HU" b="0" i="1" smtClean="0">
                                <a:latin typeface="Cambria Math" panose="02040503050406030204" pitchFamily="18" charset="0"/>
                                <a:ea typeface="Cambria Math" panose="02040503050406030204" pitchFamily="18" charset="0"/>
                              </a:rPr>
                              <m:t>𝜈</m:t>
                            </m:r>
                          </m:e>
                          <m:sub>
                            <m:r>
                              <a:rPr lang="hu-HU" b="0" i="1" smtClean="0">
                                <a:latin typeface="Cambria Math" panose="02040503050406030204" pitchFamily="18" charset="0"/>
                                <a:ea typeface="Cambria Math" panose="02040503050406030204" pitchFamily="18" charset="0"/>
                              </a:rPr>
                              <m:t>0</m:t>
                            </m:r>
                          </m:sub>
                        </m:sSub>
                      </m:sup>
                    </m:sSup>
                  </m:oMath>
                </a14:m>
                <a:endParaRPr lang="hu-HU" b="0" dirty="0"/>
              </a:p>
            </p:txBody>
          </p:sp>
        </mc:Choice>
        <mc:Fallback xmlns="">
          <p:sp>
            <p:nvSpPr>
              <p:cNvPr id="7" name="Szövegdoboz 6"/>
              <p:cNvSpPr txBox="1">
                <a:spLocks noRot="1" noChangeAspect="1" noMove="1" noResize="1" noEditPoints="1" noAdjustHandles="1" noChangeArrowheads="1" noChangeShapeType="1" noTextEdit="1"/>
              </p:cNvSpPr>
              <p:nvPr/>
            </p:nvSpPr>
            <p:spPr>
              <a:xfrm>
                <a:off x="827584" y="5805264"/>
                <a:ext cx="4226670" cy="605743"/>
              </a:xfrm>
              <a:prstGeom prst="rect">
                <a:avLst/>
              </a:prstGeom>
              <a:blipFill rotWithShape="0">
                <a:blip r:embed="rId7"/>
                <a:stretch>
                  <a:fillRect l="-3463" b="-7000"/>
                </a:stretch>
              </a:blipFill>
            </p:spPr>
            <p:txBody>
              <a:bodyPr/>
              <a:lstStyle/>
              <a:p>
                <a:r>
                  <a:rPr lang="hu-HU">
                    <a:noFill/>
                  </a:rPr>
                  <a:t> </a:t>
                </a:r>
              </a:p>
            </p:txBody>
          </p:sp>
        </mc:Fallback>
      </mc:AlternateContent>
    </p:spTree>
    <p:extLst>
      <p:ext uri="{BB962C8B-B14F-4D97-AF65-F5344CB8AC3E}">
        <p14:creationId xmlns:p14="http://schemas.microsoft.com/office/powerpoint/2010/main" val="424797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Modern </a:t>
            </a:r>
            <a:r>
              <a:rPr lang="hu-HU" dirty="0" err="1"/>
              <a:t>Physics</a:t>
            </a:r>
            <a:endParaRPr lang="hu-HU" dirty="0"/>
          </a:p>
        </p:txBody>
      </p:sp>
    </p:spTree>
    <p:extLst>
      <p:ext uri="{BB962C8B-B14F-4D97-AF65-F5344CB8AC3E}">
        <p14:creationId xmlns:p14="http://schemas.microsoft.com/office/powerpoint/2010/main" val="484165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2407"/>
            <a:ext cx="7350966" cy="4542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zövegdoboz 3"/>
          <p:cNvSpPr txBox="1"/>
          <p:nvPr/>
        </p:nvSpPr>
        <p:spPr>
          <a:xfrm>
            <a:off x="1547664" y="6551766"/>
            <a:ext cx="7548861" cy="261610"/>
          </a:xfrm>
          <a:prstGeom prst="rect">
            <a:avLst/>
          </a:prstGeom>
          <a:noFill/>
        </p:spPr>
        <p:txBody>
          <a:bodyPr wrap="none" rtlCol="0">
            <a:spAutoFit/>
          </a:bodyPr>
          <a:lstStyle/>
          <a:p>
            <a:r>
              <a:rPr lang="hu-HU" sz="1100" dirty="0" err="1"/>
              <a:t>Source</a:t>
            </a:r>
            <a:r>
              <a:rPr lang="hu-HU" sz="1100" dirty="0"/>
              <a:t> of </a:t>
            </a:r>
            <a:r>
              <a:rPr lang="hu-HU" sz="1100" dirty="0" err="1"/>
              <a:t>figure</a:t>
            </a:r>
            <a:r>
              <a:rPr lang="hu-HU" sz="1100" dirty="0"/>
              <a:t>: http://www.tomatosphere.org/teacher-resources/teachers-guide/principal-investigation/scientific-method.cfm</a:t>
            </a:r>
          </a:p>
        </p:txBody>
      </p:sp>
      <p:sp>
        <p:nvSpPr>
          <p:cNvPr id="7" name="Cím 1"/>
          <p:cNvSpPr>
            <a:spLocks noGrp="1"/>
          </p:cNvSpPr>
          <p:nvPr>
            <p:ph type="title"/>
          </p:nvPr>
        </p:nvSpPr>
        <p:spPr>
          <a:xfrm>
            <a:off x="457200" y="274638"/>
            <a:ext cx="8229600" cy="1143000"/>
          </a:xfrm>
        </p:spPr>
        <p:txBody>
          <a:bodyPr/>
          <a:lstStyle/>
          <a:p>
            <a:r>
              <a:rPr lang="hu-HU" dirty="0"/>
              <a:t>The </a:t>
            </a:r>
            <a:r>
              <a:rPr lang="hu-HU" dirty="0" err="1"/>
              <a:t>Scientific</a:t>
            </a:r>
            <a:r>
              <a:rPr lang="hu-HU" dirty="0"/>
              <a:t> </a:t>
            </a:r>
            <a:r>
              <a:rPr lang="hu-HU" dirty="0" err="1"/>
              <a:t>Method</a:t>
            </a:r>
            <a:endParaRPr lang="hu-HU" dirty="0"/>
          </a:p>
        </p:txBody>
      </p:sp>
    </p:spTree>
    <p:extLst>
      <p:ext uri="{BB962C8B-B14F-4D97-AF65-F5344CB8AC3E}">
        <p14:creationId xmlns:p14="http://schemas.microsoft.com/office/powerpoint/2010/main" val="2669759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The Scientific Method</a:t>
            </a:r>
          </a:p>
        </p:txBody>
      </p:sp>
      <p:sp>
        <p:nvSpPr>
          <p:cNvPr id="3" name="Tartalom helye 2"/>
          <p:cNvSpPr>
            <a:spLocks noGrp="1"/>
          </p:cNvSpPr>
          <p:nvPr>
            <p:ph idx="1"/>
          </p:nvPr>
        </p:nvSpPr>
        <p:spPr>
          <a:xfrm>
            <a:off x="457200" y="1700808"/>
            <a:ext cx="8229600" cy="4824536"/>
          </a:xfrm>
        </p:spPr>
        <p:txBody>
          <a:bodyPr>
            <a:normAutofit/>
          </a:bodyPr>
          <a:lstStyle/>
          <a:p>
            <a:r>
              <a:rPr lang="en-GB" dirty="0"/>
              <a:t>Our knowledge is limited</a:t>
            </a:r>
          </a:p>
          <a:p>
            <a:r>
              <a:rPr lang="en-GB" dirty="0"/>
              <a:t>Science deals with models</a:t>
            </a:r>
          </a:p>
          <a:p>
            <a:pPr lvl="1"/>
            <a:r>
              <a:rPr lang="en-GB" sz="2400" dirty="0"/>
              <a:t>We try to find the best, and simplest models, that fit all the available data</a:t>
            </a:r>
          </a:p>
          <a:p>
            <a:r>
              <a:rPr lang="en-GB" dirty="0"/>
              <a:t>The models are imperfect</a:t>
            </a:r>
          </a:p>
          <a:p>
            <a:pPr lvl="1"/>
            <a:r>
              <a:rPr lang="en-GB" sz="2400" dirty="0"/>
              <a:t>When new information is acquired the old model might be replaced by a new, more precise one</a:t>
            </a:r>
          </a:p>
          <a:p>
            <a:pPr lvl="1"/>
            <a:r>
              <a:rPr lang="en-GB" sz="2400" dirty="0"/>
              <a:t>The new model must not contradict earlier results</a:t>
            </a:r>
          </a:p>
          <a:p>
            <a:pPr lvl="1"/>
            <a:r>
              <a:rPr lang="en-GB" sz="2400" dirty="0"/>
              <a:t>The new model must be able to explain how the old model worked</a:t>
            </a:r>
          </a:p>
        </p:txBody>
      </p:sp>
    </p:spTree>
    <p:extLst>
      <p:ext uri="{BB962C8B-B14F-4D97-AF65-F5344CB8AC3E}">
        <p14:creationId xmlns:p14="http://schemas.microsoft.com/office/powerpoint/2010/main" val="346755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The </a:t>
            </a:r>
            <a:r>
              <a:rPr lang="hu-HU" dirty="0" err="1"/>
              <a:t>Scientific</a:t>
            </a:r>
            <a:r>
              <a:rPr lang="hu-HU" dirty="0"/>
              <a:t> </a:t>
            </a:r>
            <a:r>
              <a:rPr lang="hu-HU" dirty="0" err="1"/>
              <a:t>Method</a:t>
            </a:r>
            <a:endParaRPr lang="hu-HU" dirty="0"/>
          </a:p>
        </p:txBody>
      </p:sp>
      <p:graphicFrame>
        <p:nvGraphicFramePr>
          <p:cNvPr id="5" name="Objektum 4"/>
          <p:cNvGraphicFramePr>
            <a:graphicFrameLocks noChangeAspect="1"/>
          </p:cNvGraphicFramePr>
          <p:nvPr>
            <p:extLst>
              <p:ext uri="{D42A27DB-BD31-4B8C-83A1-F6EECF244321}">
                <p14:modId xmlns:p14="http://schemas.microsoft.com/office/powerpoint/2010/main" val="731286335"/>
              </p:ext>
            </p:extLst>
          </p:nvPr>
        </p:nvGraphicFramePr>
        <p:xfrm>
          <a:off x="539552" y="1170296"/>
          <a:ext cx="7976448" cy="5571072"/>
        </p:xfrm>
        <a:graphic>
          <a:graphicData uri="http://schemas.openxmlformats.org/presentationml/2006/ole">
            <mc:AlternateContent xmlns:mc="http://schemas.openxmlformats.org/markup-compatibility/2006">
              <mc:Choice xmlns:v="urn:schemas-microsoft-com:vml" Requires="v">
                <p:oleObj name="Graph" r:id="rId2" imgW="4154400" imgH="2901600" progId="Origin50.Graph">
                  <p:embed/>
                </p:oleObj>
              </mc:Choice>
              <mc:Fallback>
                <p:oleObj name="Graph" r:id="rId2" imgW="4154400" imgH="2901600" progId="Origin50.Graph">
                  <p:embed/>
                  <p:pic>
                    <p:nvPicPr>
                      <p:cNvPr id="5" name="Objektum 4"/>
                      <p:cNvPicPr/>
                      <p:nvPr/>
                    </p:nvPicPr>
                    <p:blipFill>
                      <a:blip r:embed="rId3"/>
                      <a:stretch>
                        <a:fillRect/>
                      </a:stretch>
                    </p:blipFill>
                    <p:spPr>
                      <a:xfrm>
                        <a:off x="539552" y="1170296"/>
                        <a:ext cx="7976448" cy="5571072"/>
                      </a:xfrm>
                      <a:prstGeom prst="rect">
                        <a:avLst/>
                      </a:prstGeom>
                    </p:spPr>
                  </p:pic>
                </p:oleObj>
              </mc:Fallback>
            </mc:AlternateContent>
          </a:graphicData>
        </a:graphic>
      </p:graphicFrame>
    </p:spTree>
    <p:extLst>
      <p:ext uri="{BB962C8B-B14F-4D97-AF65-F5344CB8AC3E}">
        <p14:creationId xmlns:p14="http://schemas.microsoft.com/office/powerpoint/2010/main" val="3775866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The </a:t>
            </a:r>
            <a:r>
              <a:rPr lang="hu-HU" dirty="0" err="1"/>
              <a:t>Scientific</a:t>
            </a:r>
            <a:r>
              <a:rPr lang="hu-HU" dirty="0"/>
              <a:t> </a:t>
            </a:r>
            <a:r>
              <a:rPr lang="hu-HU" dirty="0" err="1"/>
              <a:t>Method</a:t>
            </a:r>
            <a:endParaRPr lang="hu-HU" dirty="0"/>
          </a:p>
        </p:txBody>
      </p:sp>
      <p:graphicFrame>
        <p:nvGraphicFramePr>
          <p:cNvPr id="3" name="Objektum 2"/>
          <p:cNvGraphicFramePr>
            <a:graphicFrameLocks noChangeAspect="1"/>
          </p:cNvGraphicFramePr>
          <p:nvPr>
            <p:extLst>
              <p:ext uri="{D42A27DB-BD31-4B8C-83A1-F6EECF244321}">
                <p14:modId xmlns:p14="http://schemas.microsoft.com/office/powerpoint/2010/main" val="1264142810"/>
              </p:ext>
            </p:extLst>
          </p:nvPr>
        </p:nvGraphicFramePr>
        <p:xfrm>
          <a:off x="539552" y="1170296"/>
          <a:ext cx="7976448" cy="5571072"/>
        </p:xfrm>
        <a:graphic>
          <a:graphicData uri="http://schemas.openxmlformats.org/presentationml/2006/ole">
            <mc:AlternateContent xmlns:mc="http://schemas.openxmlformats.org/markup-compatibility/2006">
              <mc:Choice xmlns:v="urn:schemas-microsoft-com:vml" Requires="v">
                <p:oleObj name="Graph" r:id="rId2" imgW="4154400" imgH="2901600" progId="Origin50.Graph">
                  <p:embed/>
                </p:oleObj>
              </mc:Choice>
              <mc:Fallback>
                <p:oleObj name="Graph" r:id="rId2" imgW="4154400" imgH="2901600" progId="Origin50.Graph">
                  <p:embed/>
                  <p:pic>
                    <p:nvPicPr>
                      <p:cNvPr id="3" name="Objektum 2"/>
                      <p:cNvPicPr/>
                      <p:nvPr/>
                    </p:nvPicPr>
                    <p:blipFill>
                      <a:blip r:embed="rId3"/>
                      <a:stretch>
                        <a:fillRect/>
                      </a:stretch>
                    </p:blipFill>
                    <p:spPr>
                      <a:xfrm>
                        <a:off x="539552" y="1170296"/>
                        <a:ext cx="7976448" cy="5571072"/>
                      </a:xfrm>
                      <a:prstGeom prst="rect">
                        <a:avLst/>
                      </a:prstGeom>
                    </p:spPr>
                  </p:pic>
                </p:oleObj>
              </mc:Fallback>
            </mc:AlternateContent>
          </a:graphicData>
        </a:graphic>
      </p:graphicFrame>
    </p:spTree>
    <p:extLst>
      <p:ext uri="{BB962C8B-B14F-4D97-AF65-F5344CB8AC3E}">
        <p14:creationId xmlns:p14="http://schemas.microsoft.com/office/powerpoint/2010/main" val="1174251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The </a:t>
            </a:r>
            <a:r>
              <a:rPr lang="hu-HU" dirty="0" err="1"/>
              <a:t>Scientific</a:t>
            </a:r>
            <a:r>
              <a:rPr lang="hu-HU" dirty="0"/>
              <a:t> </a:t>
            </a:r>
            <a:r>
              <a:rPr lang="hu-HU" dirty="0" err="1"/>
              <a:t>Method</a:t>
            </a:r>
            <a:endParaRPr lang="hu-HU" dirty="0"/>
          </a:p>
        </p:txBody>
      </p:sp>
      <p:graphicFrame>
        <p:nvGraphicFramePr>
          <p:cNvPr id="3" name="Objektum 2"/>
          <p:cNvGraphicFramePr>
            <a:graphicFrameLocks noChangeAspect="1"/>
          </p:cNvGraphicFramePr>
          <p:nvPr>
            <p:extLst>
              <p:ext uri="{D42A27DB-BD31-4B8C-83A1-F6EECF244321}">
                <p14:modId xmlns:p14="http://schemas.microsoft.com/office/powerpoint/2010/main" val="2600407890"/>
              </p:ext>
            </p:extLst>
          </p:nvPr>
        </p:nvGraphicFramePr>
        <p:xfrm>
          <a:off x="539552" y="1170296"/>
          <a:ext cx="7976448" cy="5571072"/>
        </p:xfrm>
        <a:graphic>
          <a:graphicData uri="http://schemas.openxmlformats.org/presentationml/2006/ole">
            <mc:AlternateContent xmlns:mc="http://schemas.openxmlformats.org/markup-compatibility/2006">
              <mc:Choice xmlns:v="urn:schemas-microsoft-com:vml" Requires="v">
                <p:oleObj name="Graph" r:id="rId2" imgW="4154400" imgH="2901600" progId="Origin50.Graph">
                  <p:embed/>
                </p:oleObj>
              </mc:Choice>
              <mc:Fallback>
                <p:oleObj name="Graph" r:id="rId2" imgW="4154400" imgH="2901600" progId="Origin50.Graph">
                  <p:embed/>
                  <p:pic>
                    <p:nvPicPr>
                      <p:cNvPr id="3" name="Objektum 2"/>
                      <p:cNvPicPr/>
                      <p:nvPr/>
                    </p:nvPicPr>
                    <p:blipFill>
                      <a:blip r:embed="rId3"/>
                      <a:stretch>
                        <a:fillRect/>
                      </a:stretch>
                    </p:blipFill>
                    <p:spPr>
                      <a:xfrm>
                        <a:off x="539552" y="1170296"/>
                        <a:ext cx="7976448" cy="5571072"/>
                      </a:xfrm>
                      <a:prstGeom prst="rect">
                        <a:avLst/>
                      </a:prstGeom>
                    </p:spPr>
                  </p:pic>
                </p:oleObj>
              </mc:Fallback>
            </mc:AlternateContent>
          </a:graphicData>
        </a:graphic>
      </p:graphicFrame>
    </p:spTree>
    <p:extLst>
      <p:ext uri="{BB962C8B-B14F-4D97-AF65-F5344CB8AC3E}">
        <p14:creationId xmlns:p14="http://schemas.microsoft.com/office/powerpoint/2010/main" val="1174251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The </a:t>
            </a:r>
            <a:r>
              <a:rPr lang="hu-HU" dirty="0" err="1"/>
              <a:t>Scientific</a:t>
            </a:r>
            <a:r>
              <a:rPr lang="hu-HU" dirty="0"/>
              <a:t> </a:t>
            </a:r>
            <a:r>
              <a:rPr lang="hu-HU" dirty="0" err="1"/>
              <a:t>Method</a:t>
            </a:r>
            <a:endParaRPr lang="hu-HU" dirty="0"/>
          </a:p>
        </p:txBody>
      </p:sp>
      <p:graphicFrame>
        <p:nvGraphicFramePr>
          <p:cNvPr id="3" name="Objektum 2"/>
          <p:cNvGraphicFramePr>
            <a:graphicFrameLocks noChangeAspect="1"/>
          </p:cNvGraphicFramePr>
          <p:nvPr>
            <p:extLst>
              <p:ext uri="{D42A27DB-BD31-4B8C-83A1-F6EECF244321}">
                <p14:modId xmlns:p14="http://schemas.microsoft.com/office/powerpoint/2010/main" val="3476341179"/>
              </p:ext>
            </p:extLst>
          </p:nvPr>
        </p:nvGraphicFramePr>
        <p:xfrm>
          <a:off x="539552" y="1170296"/>
          <a:ext cx="7976448" cy="5571072"/>
        </p:xfrm>
        <a:graphic>
          <a:graphicData uri="http://schemas.openxmlformats.org/presentationml/2006/ole">
            <mc:AlternateContent xmlns:mc="http://schemas.openxmlformats.org/markup-compatibility/2006">
              <mc:Choice xmlns:v="urn:schemas-microsoft-com:vml" Requires="v">
                <p:oleObj name="Graph" r:id="rId2" imgW="4154400" imgH="2901600" progId="Origin50.Graph">
                  <p:embed/>
                </p:oleObj>
              </mc:Choice>
              <mc:Fallback>
                <p:oleObj name="Graph" r:id="rId2" imgW="4154400" imgH="2901600" progId="Origin50.Graph">
                  <p:embed/>
                  <p:pic>
                    <p:nvPicPr>
                      <p:cNvPr id="3" name="Objektum 2"/>
                      <p:cNvPicPr/>
                      <p:nvPr/>
                    </p:nvPicPr>
                    <p:blipFill>
                      <a:blip r:embed="rId3"/>
                      <a:stretch>
                        <a:fillRect/>
                      </a:stretch>
                    </p:blipFill>
                    <p:spPr>
                      <a:xfrm>
                        <a:off x="539552" y="1170296"/>
                        <a:ext cx="7976448" cy="5571072"/>
                      </a:xfrm>
                      <a:prstGeom prst="rect">
                        <a:avLst/>
                      </a:prstGeom>
                    </p:spPr>
                  </p:pic>
                </p:oleObj>
              </mc:Fallback>
            </mc:AlternateContent>
          </a:graphicData>
        </a:graphic>
      </p:graphicFrame>
    </p:spTree>
    <p:extLst>
      <p:ext uri="{BB962C8B-B14F-4D97-AF65-F5344CB8AC3E}">
        <p14:creationId xmlns:p14="http://schemas.microsoft.com/office/powerpoint/2010/main" val="1174251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sz="quarter" idx="4294967295"/>
          </p:nvPr>
        </p:nvSpPr>
        <p:spPr>
          <a:xfrm>
            <a:off x="468313" y="44450"/>
            <a:ext cx="8229600" cy="1143000"/>
          </a:xfrm>
        </p:spPr>
        <p:txBody>
          <a:bodyPr/>
          <a:lstStyle/>
          <a:p>
            <a:r>
              <a:rPr lang="hu-HU"/>
              <a:t>Reflection from thin layers</a:t>
            </a:r>
            <a:endParaRPr lang="en-GB"/>
          </a:p>
        </p:txBody>
      </p:sp>
      <p:sp>
        <p:nvSpPr>
          <p:cNvPr id="319491" name="Text Box 3"/>
          <p:cNvSpPr txBox="1">
            <a:spLocks noChangeArrowheads="1"/>
          </p:cNvSpPr>
          <p:nvPr/>
        </p:nvSpPr>
        <p:spPr bwMode="auto">
          <a:xfrm>
            <a:off x="3087688" y="6381750"/>
            <a:ext cx="6021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200" b="0"/>
              <a:t>Source of figure</a:t>
            </a:r>
            <a:r>
              <a:rPr lang="hu-HU" sz="1200" b="0"/>
              <a:t>s</a:t>
            </a:r>
            <a:r>
              <a:rPr lang="en-GB" sz="1200" b="0"/>
              <a:t>: </a:t>
            </a:r>
            <a:r>
              <a:rPr lang="hu-HU" sz="1200" b="0"/>
              <a:t>http://hyperphysics.phy-astr.gsu.edu/hbase/phyopt/oilfilm.html#c1</a:t>
            </a:r>
          </a:p>
          <a:p>
            <a:r>
              <a:rPr lang="hu-HU" sz="1200" b="0"/>
              <a:t>	        http://hyperphysics.phy-astr.gsu.edu/hbase/phyopt/soapfilm.html#c1</a:t>
            </a:r>
            <a:endParaRPr lang="en-GB" sz="1200" b="0"/>
          </a:p>
        </p:txBody>
      </p:sp>
      <p:pic>
        <p:nvPicPr>
          <p:cNvPr id="319493" name="Picture 5" descr="oilfil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5538"/>
            <a:ext cx="3771900" cy="2000250"/>
          </a:xfrm>
          <a:prstGeom prst="rect">
            <a:avLst/>
          </a:prstGeom>
          <a:noFill/>
          <a:extLst>
            <a:ext uri="{909E8E84-426E-40DD-AFC4-6F175D3DCCD1}">
              <a14:hiddenFill xmlns:a14="http://schemas.microsoft.com/office/drawing/2010/main">
                <a:solidFill>
                  <a:srgbClr val="FFFFFF"/>
                </a:solidFill>
              </a14:hiddenFill>
            </a:ext>
          </a:extLst>
        </p:spPr>
      </p:pic>
      <p:pic>
        <p:nvPicPr>
          <p:cNvPr id="319494" name="Picture 6" descr="soapfi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500438"/>
            <a:ext cx="3771900" cy="2352675"/>
          </a:xfrm>
          <a:prstGeom prst="rect">
            <a:avLst/>
          </a:prstGeom>
          <a:noFill/>
          <a:extLst>
            <a:ext uri="{909E8E84-426E-40DD-AFC4-6F175D3DCCD1}">
              <a14:hiddenFill xmlns:a14="http://schemas.microsoft.com/office/drawing/2010/main">
                <a:solidFill>
                  <a:srgbClr val="FFFFFF"/>
                </a:solidFill>
              </a14:hiddenFill>
            </a:ext>
          </a:extLst>
        </p:spPr>
      </p:pic>
      <p:pic>
        <p:nvPicPr>
          <p:cNvPr id="319495" name="Picture 7" descr="gasp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125538"/>
            <a:ext cx="3095625" cy="2295525"/>
          </a:xfrm>
          <a:prstGeom prst="rect">
            <a:avLst/>
          </a:prstGeom>
          <a:noFill/>
          <a:extLst>
            <a:ext uri="{909E8E84-426E-40DD-AFC4-6F175D3DCCD1}">
              <a14:hiddenFill xmlns:a14="http://schemas.microsoft.com/office/drawing/2010/main">
                <a:solidFill>
                  <a:srgbClr val="FFFFFF"/>
                </a:solidFill>
              </a14:hiddenFill>
            </a:ext>
          </a:extLst>
        </p:spPr>
      </p:pic>
      <p:pic>
        <p:nvPicPr>
          <p:cNvPr id="319496" name="Picture 8" descr="134jefbu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3949700"/>
            <a:ext cx="3455987" cy="192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564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The </a:t>
            </a:r>
            <a:r>
              <a:rPr lang="hu-HU" dirty="0" err="1"/>
              <a:t>Scientific</a:t>
            </a:r>
            <a:r>
              <a:rPr lang="hu-HU" dirty="0"/>
              <a:t> </a:t>
            </a:r>
            <a:r>
              <a:rPr lang="hu-HU" dirty="0" err="1"/>
              <a:t>Method</a:t>
            </a:r>
            <a:endParaRPr lang="hu-HU" dirty="0"/>
          </a:p>
        </p:txBody>
      </p:sp>
      <p:graphicFrame>
        <p:nvGraphicFramePr>
          <p:cNvPr id="4" name="Objektum 3"/>
          <p:cNvGraphicFramePr>
            <a:graphicFrameLocks noChangeAspect="1"/>
          </p:cNvGraphicFramePr>
          <p:nvPr>
            <p:extLst>
              <p:ext uri="{D42A27DB-BD31-4B8C-83A1-F6EECF244321}">
                <p14:modId xmlns:p14="http://schemas.microsoft.com/office/powerpoint/2010/main" val="754818614"/>
              </p:ext>
            </p:extLst>
          </p:nvPr>
        </p:nvGraphicFramePr>
        <p:xfrm>
          <a:off x="539552" y="1174083"/>
          <a:ext cx="7992888" cy="5583111"/>
        </p:xfrm>
        <a:graphic>
          <a:graphicData uri="http://schemas.openxmlformats.org/presentationml/2006/ole">
            <mc:AlternateContent xmlns:mc="http://schemas.openxmlformats.org/markup-compatibility/2006">
              <mc:Choice xmlns:v="urn:schemas-microsoft-com:vml" Requires="v">
                <p:oleObj name="Graph" r:id="rId2" imgW="4154400" imgH="2901600" progId="Origin50.Graph">
                  <p:embed/>
                </p:oleObj>
              </mc:Choice>
              <mc:Fallback>
                <p:oleObj name="Graph" r:id="rId2" imgW="4154400" imgH="2901600" progId="Origin50.Graph">
                  <p:embed/>
                  <p:pic>
                    <p:nvPicPr>
                      <p:cNvPr id="4" name="Objektum 3"/>
                      <p:cNvPicPr/>
                      <p:nvPr/>
                    </p:nvPicPr>
                    <p:blipFill>
                      <a:blip r:embed="rId3"/>
                      <a:stretch>
                        <a:fillRect/>
                      </a:stretch>
                    </p:blipFill>
                    <p:spPr>
                      <a:xfrm>
                        <a:off x="539552" y="1174083"/>
                        <a:ext cx="7992888" cy="5583111"/>
                      </a:xfrm>
                      <a:prstGeom prst="rect">
                        <a:avLst/>
                      </a:prstGeom>
                    </p:spPr>
                  </p:pic>
                </p:oleObj>
              </mc:Fallback>
            </mc:AlternateContent>
          </a:graphicData>
        </a:graphic>
      </p:graphicFrame>
    </p:spTree>
    <p:extLst>
      <p:ext uri="{BB962C8B-B14F-4D97-AF65-F5344CB8AC3E}">
        <p14:creationId xmlns:p14="http://schemas.microsoft.com/office/powerpoint/2010/main" val="4111398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The </a:t>
            </a:r>
            <a:r>
              <a:rPr lang="hu-HU" dirty="0" err="1"/>
              <a:t>Scientific</a:t>
            </a:r>
            <a:r>
              <a:rPr lang="hu-HU" dirty="0"/>
              <a:t> </a:t>
            </a:r>
            <a:r>
              <a:rPr lang="hu-HU" dirty="0" err="1"/>
              <a:t>Method</a:t>
            </a:r>
            <a:endParaRPr lang="hu-HU" dirty="0"/>
          </a:p>
        </p:txBody>
      </p:sp>
      <p:graphicFrame>
        <p:nvGraphicFramePr>
          <p:cNvPr id="3" name="Objektum 2"/>
          <p:cNvGraphicFramePr>
            <a:graphicFrameLocks noChangeAspect="1"/>
          </p:cNvGraphicFramePr>
          <p:nvPr>
            <p:extLst>
              <p:ext uri="{D42A27DB-BD31-4B8C-83A1-F6EECF244321}">
                <p14:modId xmlns:p14="http://schemas.microsoft.com/office/powerpoint/2010/main" val="4274859142"/>
              </p:ext>
            </p:extLst>
          </p:nvPr>
        </p:nvGraphicFramePr>
        <p:xfrm>
          <a:off x="555992" y="1170296"/>
          <a:ext cx="7976448" cy="5571072"/>
        </p:xfrm>
        <a:graphic>
          <a:graphicData uri="http://schemas.openxmlformats.org/presentationml/2006/ole">
            <mc:AlternateContent xmlns:mc="http://schemas.openxmlformats.org/markup-compatibility/2006">
              <mc:Choice xmlns:v="urn:schemas-microsoft-com:vml" Requires="v">
                <p:oleObj name="Graph" r:id="rId2" imgW="4154400" imgH="2901600" progId="Origin50.Graph">
                  <p:embed/>
                </p:oleObj>
              </mc:Choice>
              <mc:Fallback>
                <p:oleObj name="Graph" r:id="rId2" imgW="4154400" imgH="2901600" progId="Origin50.Graph">
                  <p:embed/>
                  <p:pic>
                    <p:nvPicPr>
                      <p:cNvPr id="3" name="Objektum 2"/>
                      <p:cNvPicPr/>
                      <p:nvPr/>
                    </p:nvPicPr>
                    <p:blipFill>
                      <a:blip r:embed="rId3"/>
                      <a:stretch>
                        <a:fillRect/>
                      </a:stretch>
                    </p:blipFill>
                    <p:spPr>
                      <a:xfrm>
                        <a:off x="555992" y="1170296"/>
                        <a:ext cx="7976448" cy="5571072"/>
                      </a:xfrm>
                      <a:prstGeom prst="rect">
                        <a:avLst/>
                      </a:prstGeom>
                    </p:spPr>
                  </p:pic>
                </p:oleObj>
              </mc:Fallback>
            </mc:AlternateContent>
          </a:graphicData>
        </a:graphic>
      </p:graphicFrame>
    </p:spTree>
    <p:extLst>
      <p:ext uri="{BB962C8B-B14F-4D97-AF65-F5344CB8AC3E}">
        <p14:creationId xmlns:p14="http://schemas.microsoft.com/office/powerpoint/2010/main" val="3821369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The </a:t>
            </a:r>
            <a:r>
              <a:rPr lang="hu-HU" dirty="0" err="1"/>
              <a:t>Scientific</a:t>
            </a:r>
            <a:r>
              <a:rPr lang="hu-HU" dirty="0"/>
              <a:t> </a:t>
            </a:r>
            <a:r>
              <a:rPr lang="hu-HU" dirty="0" err="1"/>
              <a:t>Method</a:t>
            </a:r>
            <a:endParaRPr lang="hu-HU" dirty="0"/>
          </a:p>
        </p:txBody>
      </p:sp>
      <p:graphicFrame>
        <p:nvGraphicFramePr>
          <p:cNvPr id="4" name="Objektum 3"/>
          <p:cNvGraphicFramePr>
            <a:graphicFrameLocks noChangeAspect="1"/>
          </p:cNvGraphicFramePr>
          <p:nvPr>
            <p:extLst>
              <p:ext uri="{D42A27DB-BD31-4B8C-83A1-F6EECF244321}">
                <p14:modId xmlns:p14="http://schemas.microsoft.com/office/powerpoint/2010/main" val="3052397892"/>
              </p:ext>
            </p:extLst>
          </p:nvPr>
        </p:nvGraphicFramePr>
        <p:xfrm>
          <a:off x="539552" y="1170296"/>
          <a:ext cx="7976448" cy="5571072"/>
        </p:xfrm>
        <a:graphic>
          <a:graphicData uri="http://schemas.openxmlformats.org/presentationml/2006/ole">
            <mc:AlternateContent xmlns:mc="http://schemas.openxmlformats.org/markup-compatibility/2006">
              <mc:Choice xmlns:v="urn:schemas-microsoft-com:vml" Requires="v">
                <p:oleObj name="Graph" r:id="rId2" imgW="4154400" imgH="2901600" progId="Origin50.Graph">
                  <p:embed/>
                </p:oleObj>
              </mc:Choice>
              <mc:Fallback>
                <p:oleObj name="Graph" r:id="rId2" imgW="4154400" imgH="2901600" progId="Origin50.Graph">
                  <p:embed/>
                  <p:pic>
                    <p:nvPicPr>
                      <p:cNvPr id="4" name="Objektum 3"/>
                      <p:cNvPicPr/>
                      <p:nvPr/>
                    </p:nvPicPr>
                    <p:blipFill>
                      <a:blip r:embed="rId3"/>
                      <a:stretch>
                        <a:fillRect/>
                      </a:stretch>
                    </p:blipFill>
                    <p:spPr>
                      <a:xfrm>
                        <a:off x="539552" y="1170296"/>
                        <a:ext cx="7976448" cy="5571072"/>
                      </a:xfrm>
                      <a:prstGeom prst="rect">
                        <a:avLst/>
                      </a:prstGeom>
                    </p:spPr>
                  </p:pic>
                </p:oleObj>
              </mc:Fallback>
            </mc:AlternateContent>
          </a:graphicData>
        </a:graphic>
      </p:graphicFrame>
    </p:spTree>
    <p:extLst>
      <p:ext uri="{BB962C8B-B14F-4D97-AF65-F5344CB8AC3E}">
        <p14:creationId xmlns:p14="http://schemas.microsoft.com/office/powerpoint/2010/main" val="2162840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The </a:t>
            </a:r>
            <a:r>
              <a:rPr lang="hu-HU" dirty="0" err="1"/>
              <a:t>Scientific</a:t>
            </a:r>
            <a:r>
              <a:rPr lang="hu-HU" dirty="0"/>
              <a:t> </a:t>
            </a:r>
            <a:r>
              <a:rPr lang="hu-HU" dirty="0" err="1"/>
              <a:t>Method</a:t>
            </a:r>
            <a:endParaRPr lang="hu-HU" dirty="0"/>
          </a:p>
        </p:txBody>
      </p:sp>
      <p:graphicFrame>
        <p:nvGraphicFramePr>
          <p:cNvPr id="4" name="Objektum 3"/>
          <p:cNvGraphicFramePr>
            <a:graphicFrameLocks noChangeAspect="1"/>
          </p:cNvGraphicFramePr>
          <p:nvPr>
            <p:extLst>
              <p:ext uri="{D42A27DB-BD31-4B8C-83A1-F6EECF244321}">
                <p14:modId xmlns:p14="http://schemas.microsoft.com/office/powerpoint/2010/main" val="2282626234"/>
              </p:ext>
            </p:extLst>
          </p:nvPr>
        </p:nvGraphicFramePr>
        <p:xfrm>
          <a:off x="539552" y="1170296"/>
          <a:ext cx="7976448" cy="5571072"/>
        </p:xfrm>
        <a:graphic>
          <a:graphicData uri="http://schemas.openxmlformats.org/presentationml/2006/ole">
            <mc:AlternateContent xmlns:mc="http://schemas.openxmlformats.org/markup-compatibility/2006">
              <mc:Choice xmlns:v="urn:schemas-microsoft-com:vml" Requires="v">
                <p:oleObj name="Graph" r:id="rId2" imgW="4154400" imgH="2901600" progId="Origin50.Graph">
                  <p:embed/>
                </p:oleObj>
              </mc:Choice>
              <mc:Fallback>
                <p:oleObj name="Graph" r:id="rId2" imgW="4154400" imgH="2901600" progId="Origin50.Graph">
                  <p:embed/>
                  <p:pic>
                    <p:nvPicPr>
                      <p:cNvPr id="4" name="Objektum 3"/>
                      <p:cNvPicPr/>
                      <p:nvPr/>
                    </p:nvPicPr>
                    <p:blipFill>
                      <a:blip r:embed="rId3"/>
                      <a:stretch>
                        <a:fillRect/>
                      </a:stretch>
                    </p:blipFill>
                    <p:spPr>
                      <a:xfrm>
                        <a:off x="539552" y="1170296"/>
                        <a:ext cx="7976448" cy="5571072"/>
                      </a:xfrm>
                      <a:prstGeom prst="rect">
                        <a:avLst/>
                      </a:prstGeom>
                    </p:spPr>
                  </p:pic>
                </p:oleObj>
              </mc:Fallback>
            </mc:AlternateContent>
          </a:graphicData>
        </a:graphic>
      </p:graphicFrame>
    </p:spTree>
    <p:extLst>
      <p:ext uri="{BB962C8B-B14F-4D97-AF65-F5344CB8AC3E}">
        <p14:creationId xmlns:p14="http://schemas.microsoft.com/office/powerpoint/2010/main" val="3161514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The </a:t>
            </a:r>
            <a:r>
              <a:rPr lang="hu-HU" dirty="0" err="1"/>
              <a:t>Scientific</a:t>
            </a:r>
            <a:r>
              <a:rPr lang="hu-HU" dirty="0"/>
              <a:t> </a:t>
            </a:r>
            <a:r>
              <a:rPr lang="hu-HU" dirty="0" err="1"/>
              <a:t>Method</a:t>
            </a:r>
            <a:endParaRPr lang="hu-HU" dirty="0"/>
          </a:p>
        </p:txBody>
      </p:sp>
      <p:graphicFrame>
        <p:nvGraphicFramePr>
          <p:cNvPr id="5" name="Objektum 4"/>
          <p:cNvGraphicFramePr>
            <a:graphicFrameLocks noChangeAspect="1"/>
          </p:cNvGraphicFramePr>
          <p:nvPr>
            <p:extLst>
              <p:ext uri="{D42A27DB-BD31-4B8C-83A1-F6EECF244321}">
                <p14:modId xmlns:p14="http://schemas.microsoft.com/office/powerpoint/2010/main" val="3822613077"/>
              </p:ext>
            </p:extLst>
          </p:nvPr>
        </p:nvGraphicFramePr>
        <p:xfrm>
          <a:off x="539552" y="1170296"/>
          <a:ext cx="7976448" cy="5571072"/>
        </p:xfrm>
        <a:graphic>
          <a:graphicData uri="http://schemas.openxmlformats.org/presentationml/2006/ole">
            <mc:AlternateContent xmlns:mc="http://schemas.openxmlformats.org/markup-compatibility/2006">
              <mc:Choice xmlns:v="urn:schemas-microsoft-com:vml" Requires="v">
                <p:oleObj name="Graph" r:id="rId2" imgW="4154400" imgH="2901600" progId="Origin50.Graph">
                  <p:embed/>
                </p:oleObj>
              </mc:Choice>
              <mc:Fallback>
                <p:oleObj name="Graph" r:id="rId2" imgW="4154400" imgH="2901600" progId="Origin50.Graph">
                  <p:embed/>
                  <p:pic>
                    <p:nvPicPr>
                      <p:cNvPr id="5" name="Objektum 4"/>
                      <p:cNvPicPr/>
                      <p:nvPr/>
                    </p:nvPicPr>
                    <p:blipFill>
                      <a:blip r:embed="rId3"/>
                      <a:stretch>
                        <a:fillRect/>
                      </a:stretch>
                    </p:blipFill>
                    <p:spPr>
                      <a:xfrm>
                        <a:off x="539552" y="1170296"/>
                        <a:ext cx="7976448" cy="5571072"/>
                      </a:xfrm>
                      <a:prstGeom prst="rect">
                        <a:avLst/>
                      </a:prstGeom>
                    </p:spPr>
                  </p:pic>
                </p:oleObj>
              </mc:Fallback>
            </mc:AlternateContent>
          </a:graphicData>
        </a:graphic>
      </p:graphicFrame>
    </p:spTree>
    <p:extLst>
      <p:ext uri="{BB962C8B-B14F-4D97-AF65-F5344CB8AC3E}">
        <p14:creationId xmlns:p14="http://schemas.microsoft.com/office/powerpoint/2010/main" val="4046249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The </a:t>
            </a:r>
            <a:r>
              <a:rPr lang="hu-HU" dirty="0" err="1"/>
              <a:t>Scientific</a:t>
            </a:r>
            <a:r>
              <a:rPr lang="hu-HU" dirty="0"/>
              <a:t> </a:t>
            </a:r>
            <a:r>
              <a:rPr lang="hu-HU" dirty="0" err="1"/>
              <a:t>Method</a:t>
            </a:r>
            <a:endParaRPr lang="hu-HU" dirty="0"/>
          </a:p>
        </p:txBody>
      </p:sp>
      <p:pic>
        <p:nvPicPr>
          <p:cNvPr id="3" name="Kép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088" y="1340768"/>
            <a:ext cx="5229200" cy="5229200"/>
          </a:xfrm>
          <a:prstGeom prst="rect">
            <a:avLst/>
          </a:prstGeom>
        </p:spPr>
      </p:pic>
      <p:sp>
        <p:nvSpPr>
          <p:cNvPr id="6" name="Szövegdoboz 5"/>
          <p:cNvSpPr txBox="1"/>
          <p:nvPr/>
        </p:nvSpPr>
        <p:spPr>
          <a:xfrm>
            <a:off x="5511044" y="6551766"/>
            <a:ext cx="3597460" cy="261610"/>
          </a:xfrm>
          <a:prstGeom prst="rect">
            <a:avLst/>
          </a:prstGeom>
          <a:noFill/>
        </p:spPr>
        <p:txBody>
          <a:bodyPr wrap="none" rtlCol="0">
            <a:spAutoFit/>
          </a:bodyPr>
          <a:lstStyle/>
          <a:p>
            <a:r>
              <a:rPr lang="hu-HU" sz="1100" dirty="0" err="1"/>
              <a:t>Source</a:t>
            </a:r>
            <a:r>
              <a:rPr lang="hu-HU" sz="1100" dirty="0"/>
              <a:t> of </a:t>
            </a:r>
            <a:r>
              <a:rPr lang="hu-HU" sz="1100" dirty="0" err="1"/>
              <a:t>figure</a:t>
            </a:r>
            <a:r>
              <a:rPr lang="hu-HU" sz="1100" dirty="0"/>
              <a:t>: http://en.wikipedia.org/wiki/Taylor_series</a:t>
            </a:r>
          </a:p>
        </p:txBody>
      </p:sp>
    </p:spTree>
    <p:extLst>
      <p:ext uri="{BB962C8B-B14F-4D97-AF65-F5344CB8AC3E}">
        <p14:creationId xmlns:p14="http://schemas.microsoft.com/office/powerpoint/2010/main" val="1441995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The </a:t>
            </a:r>
            <a:r>
              <a:rPr lang="hu-HU" dirty="0" err="1"/>
              <a:t>Scientific</a:t>
            </a:r>
            <a:r>
              <a:rPr lang="hu-HU" dirty="0"/>
              <a:t> </a:t>
            </a:r>
            <a:r>
              <a:rPr lang="hu-HU" dirty="0" err="1"/>
              <a:t>Method</a:t>
            </a:r>
            <a:endParaRPr lang="hu-HU" dirty="0"/>
          </a:p>
        </p:txBody>
      </p:sp>
      <p:graphicFrame>
        <p:nvGraphicFramePr>
          <p:cNvPr id="3" name="Objektum 2"/>
          <p:cNvGraphicFramePr>
            <a:graphicFrameLocks noChangeAspect="1"/>
          </p:cNvGraphicFramePr>
          <p:nvPr>
            <p:extLst>
              <p:ext uri="{D42A27DB-BD31-4B8C-83A1-F6EECF244321}">
                <p14:modId xmlns:p14="http://schemas.microsoft.com/office/powerpoint/2010/main" val="4199282809"/>
              </p:ext>
            </p:extLst>
          </p:nvPr>
        </p:nvGraphicFramePr>
        <p:xfrm>
          <a:off x="539552" y="1170296"/>
          <a:ext cx="7976448" cy="5571072"/>
        </p:xfrm>
        <a:graphic>
          <a:graphicData uri="http://schemas.openxmlformats.org/presentationml/2006/ole">
            <mc:AlternateContent xmlns:mc="http://schemas.openxmlformats.org/markup-compatibility/2006">
              <mc:Choice xmlns:v="urn:schemas-microsoft-com:vml" Requires="v">
                <p:oleObj name="Graph" r:id="rId2" imgW="4154400" imgH="2901600" progId="Origin50.Graph">
                  <p:embed/>
                </p:oleObj>
              </mc:Choice>
              <mc:Fallback>
                <p:oleObj name="Graph" r:id="rId2" imgW="4154400" imgH="2901600" progId="Origin50.Graph">
                  <p:embed/>
                  <p:pic>
                    <p:nvPicPr>
                      <p:cNvPr id="3" name="Objektum 2"/>
                      <p:cNvPicPr/>
                      <p:nvPr/>
                    </p:nvPicPr>
                    <p:blipFill>
                      <a:blip r:embed="rId3"/>
                      <a:stretch>
                        <a:fillRect/>
                      </a:stretch>
                    </p:blipFill>
                    <p:spPr>
                      <a:xfrm>
                        <a:off x="539552" y="1170296"/>
                        <a:ext cx="7976448" cy="5571072"/>
                      </a:xfrm>
                      <a:prstGeom prst="rect">
                        <a:avLst/>
                      </a:prstGeom>
                    </p:spPr>
                  </p:pic>
                </p:oleObj>
              </mc:Fallback>
            </mc:AlternateContent>
          </a:graphicData>
        </a:graphic>
      </p:graphicFrame>
    </p:spTree>
    <p:extLst>
      <p:ext uri="{BB962C8B-B14F-4D97-AF65-F5344CB8AC3E}">
        <p14:creationId xmlns:p14="http://schemas.microsoft.com/office/powerpoint/2010/main" val="1174251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The </a:t>
            </a:r>
            <a:r>
              <a:rPr lang="hu-HU" dirty="0" err="1"/>
              <a:t>Scientific</a:t>
            </a:r>
            <a:r>
              <a:rPr lang="hu-HU" dirty="0"/>
              <a:t> </a:t>
            </a:r>
            <a:r>
              <a:rPr lang="hu-HU" dirty="0" err="1"/>
              <a:t>Method</a:t>
            </a:r>
            <a:endParaRPr lang="hu-HU" dirty="0"/>
          </a:p>
        </p:txBody>
      </p:sp>
      <p:graphicFrame>
        <p:nvGraphicFramePr>
          <p:cNvPr id="3" name="Objektum 2"/>
          <p:cNvGraphicFramePr>
            <a:graphicFrameLocks noChangeAspect="1"/>
          </p:cNvGraphicFramePr>
          <p:nvPr>
            <p:extLst>
              <p:ext uri="{D42A27DB-BD31-4B8C-83A1-F6EECF244321}">
                <p14:modId xmlns:p14="http://schemas.microsoft.com/office/powerpoint/2010/main" val="4083719076"/>
              </p:ext>
            </p:extLst>
          </p:nvPr>
        </p:nvGraphicFramePr>
        <p:xfrm>
          <a:off x="539552" y="1170296"/>
          <a:ext cx="7976448" cy="5571072"/>
        </p:xfrm>
        <a:graphic>
          <a:graphicData uri="http://schemas.openxmlformats.org/presentationml/2006/ole">
            <mc:AlternateContent xmlns:mc="http://schemas.openxmlformats.org/markup-compatibility/2006">
              <mc:Choice xmlns:v="urn:schemas-microsoft-com:vml" Requires="v">
                <p:oleObj name="Graph" r:id="rId2" imgW="4154400" imgH="2901600" progId="Origin50.Graph">
                  <p:embed/>
                </p:oleObj>
              </mc:Choice>
              <mc:Fallback>
                <p:oleObj name="Graph" r:id="rId2" imgW="4154400" imgH="2901600" progId="Origin50.Graph">
                  <p:embed/>
                  <p:pic>
                    <p:nvPicPr>
                      <p:cNvPr id="3" name="Objektum 2"/>
                      <p:cNvPicPr/>
                      <p:nvPr/>
                    </p:nvPicPr>
                    <p:blipFill>
                      <a:blip r:embed="rId3"/>
                      <a:stretch>
                        <a:fillRect/>
                      </a:stretch>
                    </p:blipFill>
                    <p:spPr>
                      <a:xfrm>
                        <a:off x="539552" y="1170296"/>
                        <a:ext cx="7976448" cy="5571072"/>
                      </a:xfrm>
                      <a:prstGeom prst="rect">
                        <a:avLst/>
                      </a:prstGeom>
                    </p:spPr>
                  </p:pic>
                </p:oleObj>
              </mc:Fallback>
            </mc:AlternateContent>
          </a:graphicData>
        </a:graphic>
      </p:graphicFrame>
    </p:spTree>
    <p:extLst>
      <p:ext uri="{BB962C8B-B14F-4D97-AF65-F5344CB8AC3E}">
        <p14:creationId xmlns:p14="http://schemas.microsoft.com/office/powerpoint/2010/main" val="2834174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The </a:t>
            </a:r>
            <a:r>
              <a:rPr lang="hu-HU" dirty="0" err="1"/>
              <a:t>Scientific</a:t>
            </a:r>
            <a:r>
              <a:rPr lang="hu-HU" dirty="0"/>
              <a:t> </a:t>
            </a:r>
            <a:r>
              <a:rPr lang="hu-HU" dirty="0" err="1"/>
              <a:t>Method</a:t>
            </a:r>
            <a:endParaRPr lang="hu-HU" dirty="0"/>
          </a:p>
        </p:txBody>
      </p:sp>
      <p:graphicFrame>
        <p:nvGraphicFramePr>
          <p:cNvPr id="3" name="Objektum 2"/>
          <p:cNvGraphicFramePr>
            <a:graphicFrameLocks noChangeAspect="1"/>
          </p:cNvGraphicFramePr>
          <p:nvPr>
            <p:extLst>
              <p:ext uri="{D42A27DB-BD31-4B8C-83A1-F6EECF244321}">
                <p14:modId xmlns:p14="http://schemas.microsoft.com/office/powerpoint/2010/main" val="1549290002"/>
              </p:ext>
            </p:extLst>
          </p:nvPr>
        </p:nvGraphicFramePr>
        <p:xfrm>
          <a:off x="539552" y="1170296"/>
          <a:ext cx="7976448" cy="5571072"/>
        </p:xfrm>
        <a:graphic>
          <a:graphicData uri="http://schemas.openxmlformats.org/presentationml/2006/ole">
            <mc:AlternateContent xmlns:mc="http://schemas.openxmlformats.org/markup-compatibility/2006">
              <mc:Choice xmlns:v="urn:schemas-microsoft-com:vml" Requires="v">
                <p:oleObj name="Graph" r:id="rId2" imgW="4154400" imgH="2901600" progId="Origin50.Graph">
                  <p:embed/>
                </p:oleObj>
              </mc:Choice>
              <mc:Fallback>
                <p:oleObj name="Graph" r:id="rId2" imgW="4154400" imgH="2901600" progId="Origin50.Graph">
                  <p:embed/>
                  <p:pic>
                    <p:nvPicPr>
                      <p:cNvPr id="3" name="Objektum 2"/>
                      <p:cNvPicPr/>
                      <p:nvPr/>
                    </p:nvPicPr>
                    <p:blipFill>
                      <a:blip r:embed="rId3"/>
                      <a:stretch>
                        <a:fillRect/>
                      </a:stretch>
                    </p:blipFill>
                    <p:spPr>
                      <a:xfrm>
                        <a:off x="539552" y="1170296"/>
                        <a:ext cx="7976448" cy="5571072"/>
                      </a:xfrm>
                      <a:prstGeom prst="rect">
                        <a:avLst/>
                      </a:prstGeom>
                    </p:spPr>
                  </p:pic>
                </p:oleObj>
              </mc:Fallback>
            </mc:AlternateContent>
          </a:graphicData>
        </a:graphic>
      </p:graphicFrame>
    </p:spTree>
    <p:extLst>
      <p:ext uri="{BB962C8B-B14F-4D97-AF65-F5344CB8AC3E}">
        <p14:creationId xmlns:p14="http://schemas.microsoft.com/office/powerpoint/2010/main" val="2834174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The Scientific Method</a:t>
            </a:r>
          </a:p>
        </p:txBody>
      </p:sp>
      <p:sp>
        <p:nvSpPr>
          <p:cNvPr id="3" name="Tartalom helye 2"/>
          <p:cNvSpPr>
            <a:spLocks noGrp="1"/>
          </p:cNvSpPr>
          <p:nvPr>
            <p:ph idx="1"/>
          </p:nvPr>
        </p:nvSpPr>
        <p:spPr>
          <a:xfrm>
            <a:off x="251520" y="1412776"/>
            <a:ext cx="8712968" cy="5256584"/>
          </a:xfrm>
        </p:spPr>
        <p:txBody>
          <a:bodyPr>
            <a:normAutofit lnSpcReduction="10000"/>
          </a:bodyPr>
          <a:lstStyle/>
          <a:p>
            <a:r>
              <a:rPr lang="en-GB" dirty="0"/>
              <a:t>Models are based on</a:t>
            </a:r>
          </a:p>
          <a:p>
            <a:pPr lvl="1"/>
            <a:r>
              <a:rPr lang="en-GB" sz="2400" dirty="0"/>
              <a:t>a limited number of measurements</a:t>
            </a:r>
          </a:p>
          <a:p>
            <a:pPr lvl="1"/>
            <a:r>
              <a:rPr lang="en-GB" sz="2400" dirty="0"/>
              <a:t>of limited precision</a:t>
            </a:r>
          </a:p>
          <a:p>
            <a:pPr lvl="1"/>
            <a:r>
              <a:rPr lang="en-GB" sz="2400" dirty="0"/>
              <a:t>in a limited range of parameters</a:t>
            </a:r>
          </a:p>
          <a:p>
            <a:r>
              <a:rPr lang="en-GB" dirty="0"/>
              <a:t>As science and technology advances, more and better experiments/observations can be performed</a:t>
            </a:r>
          </a:p>
          <a:p>
            <a:r>
              <a:rPr lang="en-GB" dirty="0"/>
              <a:t>New, previously unknown effects can be observed</a:t>
            </a:r>
          </a:p>
          <a:p>
            <a:r>
              <a:rPr lang="en-GB" dirty="0"/>
              <a:t>New, more general models must be constructed</a:t>
            </a:r>
          </a:p>
          <a:p>
            <a:r>
              <a:rPr lang="en-GB" dirty="0"/>
              <a:t>The new model shall integrate the old one</a:t>
            </a:r>
          </a:p>
        </p:txBody>
      </p:sp>
    </p:spTree>
    <p:extLst>
      <p:ext uri="{BB962C8B-B14F-4D97-AF65-F5344CB8AC3E}">
        <p14:creationId xmlns:p14="http://schemas.microsoft.com/office/powerpoint/2010/main" val="283417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sz="quarter" idx="4294967295"/>
          </p:nvPr>
        </p:nvSpPr>
        <p:spPr>
          <a:xfrm>
            <a:off x="468313" y="44450"/>
            <a:ext cx="8229600" cy="1143000"/>
          </a:xfrm>
        </p:spPr>
        <p:txBody>
          <a:bodyPr/>
          <a:lstStyle/>
          <a:p>
            <a:r>
              <a:rPr lang="hu-HU"/>
              <a:t>Anti-reflection coatings</a:t>
            </a:r>
            <a:endParaRPr lang="en-GB"/>
          </a:p>
        </p:txBody>
      </p:sp>
      <p:sp>
        <p:nvSpPr>
          <p:cNvPr id="320515" name="Text Box 3"/>
          <p:cNvSpPr txBox="1">
            <a:spLocks noChangeArrowheads="1"/>
          </p:cNvSpPr>
          <p:nvPr/>
        </p:nvSpPr>
        <p:spPr bwMode="auto">
          <a:xfrm>
            <a:off x="3348038" y="6524625"/>
            <a:ext cx="57800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200" b="0"/>
              <a:t>Source of figure: http://hyperphysics.phy-astr.gsu.edu/hbase/phyopt/antiref.html#c1</a:t>
            </a:r>
          </a:p>
        </p:txBody>
      </p:sp>
      <p:pic>
        <p:nvPicPr>
          <p:cNvPr id="320517" name="Picture 5" descr="antrefl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038" y="1490663"/>
            <a:ext cx="6983412" cy="409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782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err="1"/>
              <a:t>Theory</a:t>
            </a:r>
            <a:r>
              <a:rPr lang="hu-HU" dirty="0"/>
              <a:t> of </a:t>
            </a:r>
            <a:r>
              <a:rPr lang="hu-HU" dirty="0" err="1"/>
              <a:t>Relativity</a:t>
            </a:r>
            <a:endParaRPr lang="hu-HU" dirty="0"/>
          </a:p>
        </p:txBody>
      </p:sp>
    </p:spTree>
    <p:extLst>
      <p:ext uri="{BB962C8B-B14F-4D97-AF65-F5344CB8AC3E}">
        <p14:creationId xmlns:p14="http://schemas.microsoft.com/office/powerpoint/2010/main" val="3285804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0" y="44624"/>
            <a:ext cx="8229600" cy="1143000"/>
          </a:xfrm>
        </p:spPr>
        <p:txBody>
          <a:bodyPr>
            <a:normAutofit fontScale="90000"/>
          </a:bodyPr>
          <a:lstStyle/>
          <a:p>
            <a:r>
              <a:rPr lang="hu-HU" dirty="0" err="1"/>
              <a:t>Michelson-Morley</a:t>
            </a:r>
            <a:r>
              <a:rPr lang="hu-HU" dirty="0"/>
              <a:t> </a:t>
            </a:r>
            <a:r>
              <a:rPr lang="hu-HU" dirty="0" err="1"/>
              <a:t>experiment</a:t>
            </a:r>
            <a:r>
              <a:rPr lang="hu-HU" dirty="0"/>
              <a:t> (1887)</a:t>
            </a:r>
          </a:p>
        </p:txBody>
      </p:sp>
      <p:sp>
        <p:nvSpPr>
          <p:cNvPr id="4" name="Szövegdoboz 3"/>
          <p:cNvSpPr txBox="1"/>
          <p:nvPr/>
        </p:nvSpPr>
        <p:spPr>
          <a:xfrm>
            <a:off x="5071822" y="6551766"/>
            <a:ext cx="4036682" cy="261610"/>
          </a:xfrm>
          <a:prstGeom prst="rect">
            <a:avLst/>
          </a:prstGeom>
          <a:noFill/>
        </p:spPr>
        <p:txBody>
          <a:bodyPr wrap="none" rtlCol="0">
            <a:spAutoFit/>
          </a:bodyPr>
          <a:lstStyle/>
          <a:p>
            <a:r>
              <a:rPr lang="hu-HU" sz="1100" dirty="0" err="1"/>
              <a:t>Source</a:t>
            </a:r>
            <a:r>
              <a:rPr lang="hu-HU" sz="1100" dirty="0"/>
              <a:t> of </a:t>
            </a:r>
            <a:r>
              <a:rPr lang="hu-HU" sz="1100" dirty="0" err="1"/>
              <a:t>figure</a:t>
            </a:r>
            <a:r>
              <a:rPr lang="hu-HU" sz="1100" dirty="0"/>
              <a:t>: </a:t>
            </a:r>
            <a:r>
              <a:rPr lang="en-US" sz="1100" dirty="0"/>
              <a:t>http://en.wikipedia.org/wiki/Luminiferous_aether</a:t>
            </a:r>
            <a:endParaRPr lang="hu-HU" sz="1100" dirty="0"/>
          </a:p>
        </p:txBody>
      </p:sp>
      <p:pic>
        <p:nvPicPr>
          <p:cNvPr id="6" name="Kép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128" y="1098122"/>
            <a:ext cx="6372200" cy="4779150"/>
          </a:xfrm>
          <a:prstGeom prst="rect">
            <a:avLst/>
          </a:prstGeom>
        </p:spPr>
      </p:pic>
      <p:sp>
        <p:nvSpPr>
          <p:cNvPr id="7" name="Tartalom helye 2"/>
          <p:cNvSpPr>
            <a:spLocks noGrp="1"/>
          </p:cNvSpPr>
          <p:nvPr>
            <p:ph idx="1"/>
          </p:nvPr>
        </p:nvSpPr>
        <p:spPr>
          <a:xfrm>
            <a:off x="251520" y="6021288"/>
            <a:ext cx="8712968" cy="576064"/>
          </a:xfrm>
        </p:spPr>
        <p:txBody>
          <a:bodyPr>
            <a:normAutofit fontScale="85000" lnSpcReduction="20000"/>
          </a:bodyPr>
          <a:lstStyle/>
          <a:p>
            <a:pPr marL="0" indent="0">
              <a:buNone/>
            </a:pPr>
            <a:r>
              <a:rPr lang="hu-HU" sz="2000" dirty="0" err="1"/>
              <a:t>Earth</a:t>
            </a:r>
            <a:r>
              <a:rPr lang="hu-HU" sz="2000" dirty="0"/>
              <a:t>’s </a:t>
            </a:r>
            <a:r>
              <a:rPr lang="hu-HU" sz="2000" dirty="0" err="1"/>
              <a:t>orbital</a:t>
            </a:r>
            <a:r>
              <a:rPr lang="hu-HU" sz="2000" dirty="0"/>
              <a:t> </a:t>
            </a:r>
            <a:r>
              <a:rPr lang="hu-HU" sz="2000" dirty="0" err="1"/>
              <a:t>velocity</a:t>
            </a:r>
            <a:r>
              <a:rPr lang="hu-HU" sz="2000" dirty="0"/>
              <a:t> is </a:t>
            </a:r>
            <a:r>
              <a:rPr lang="hu-HU" sz="2000" dirty="0" err="1"/>
              <a:t>approximately</a:t>
            </a:r>
            <a:r>
              <a:rPr lang="hu-HU" sz="2000" dirty="0"/>
              <a:t> 30 km/s ≈ 10</a:t>
            </a:r>
            <a:r>
              <a:rPr lang="hu-HU" sz="2000" baseline="30000" dirty="0"/>
              <a:t>5</a:t>
            </a:r>
            <a:r>
              <a:rPr lang="hu-HU" sz="2000" dirty="0"/>
              <a:t> km/h</a:t>
            </a:r>
          </a:p>
          <a:p>
            <a:pPr marL="0" indent="0">
              <a:buNone/>
            </a:pPr>
            <a:r>
              <a:rPr lang="hu-HU" sz="2000" dirty="0"/>
              <a:t>The </a:t>
            </a:r>
            <a:r>
              <a:rPr lang="hu-HU" sz="2000" dirty="0" err="1"/>
              <a:t>speed</a:t>
            </a:r>
            <a:r>
              <a:rPr lang="hu-HU" sz="2000" dirty="0"/>
              <a:t> of </a:t>
            </a:r>
            <a:r>
              <a:rPr lang="hu-HU" sz="2000" dirty="0" err="1"/>
              <a:t>light</a:t>
            </a:r>
            <a:r>
              <a:rPr lang="hu-HU" sz="2000" dirty="0"/>
              <a:t> is </a:t>
            </a:r>
            <a:r>
              <a:rPr lang="hu-HU" sz="2000" dirty="0" err="1"/>
              <a:t>approximately</a:t>
            </a:r>
            <a:r>
              <a:rPr lang="hu-HU" sz="2000" dirty="0"/>
              <a:t> 300 000 km/s → 4 </a:t>
            </a:r>
            <a:r>
              <a:rPr lang="hu-HU" sz="2000" dirty="0" err="1"/>
              <a:t>orders</a:t>
            </a:r>
            <a:r>
              <a:rPr lang="hu-HU" sz="2000" dirty="0"/>
              <a:t> of </a:t>
            </a:r>
            <a:r>
              <a:rPr lang="hu-HU" sz="2000" dirty="0" err="1"/>
              <a:t>magnitude</a:t>
            </a:r>
            <a:r>
              <a:rPr lang="hu-HU" sz="2000" dirty="0"/>
              <a:t> </a:t>
            </a:r>
            <a:r>
              <a:rPr lang="hu-HU" sz="2000" dirty="0" err="1"/>
              <a:t>faster</a:t>
            </a:r>
            <a:endParaRPr lang="hu-HU" sz="2000" dirty="0"/>
          </a:p>
        </p:txBody>
      </p:sp>
    </p:spTree>
    <p:extLst>
      <p:ext uri="{BB962C8B-B14F-4D97-AF65-F5344CB8AC3E}">
        <p14:creationId xmlns:p14="http://schemas.microsoft.com/office/powerpoint/2010/main" val="2776459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a:t>Michelson-Morley</a:t>
            </a:r>
            <a:r>
              <a:rPr lang="hu-HU" dirty="0"/>
              <a:t> </a:t>
            </a:r>
            <a:r>
              <a:rPr lang="hu-HU" dirty="0" err="1"/>
              <a:t>experiment</a:t>
            </a:r>
            <a:r>
              <a:rPr lang="hu-HU" dirty="0"/>
              <a:t> (1887)</a:t>
            </a:r>
          </a:p>
        </p:txBody>
      </p:sp>
      <p:sp>
        <p:nvSpPr>
          <p:cNvPr id="4" name="Szövegdoboz 3"/>
          <p:cNvSpPr txBox="1"/>
          <p:nvPr/>
        </p:nvSpPr>
        <p:spPr>
          <a:xfrm>
            <a:off x="2689759" y="6381328"/>
            <a:ext cx="6418745" cy="430887"/>
          </a:xfrm>
          <a:prstGeom prst="rect">
            <a:avLst/>
          </a:prstGeom>
          <a:noFill/>
        </p:spPr>
        <p:txBody>
          <a:bodyPr wrap="none" rtlCol="0">
            <a:spAutoFit/>
          </a:bodyPr>
          <a:lstStyle/>
          <a:p>
            <a:r>
              <a:rPr lang="hu-HU" sz="1100" dirty="0" err="1"/>
              <a:t>Source</a:t>
            </a:r>
            <a:r>
              <a:rPr lang="hu-HU" sz="1100" dirty="0"/>
              <a:t> of </a:t>
            </a:r>
            <a:r>
              <a:rPr lang="hu-HU" sz="1100" dirty="0" err="1"/>
              <a:t>figure</a:t>
            </a:r>
            <a:r>
              <a:rPr lang="hu-HU" sz="1100" dirty="0"/>
              <a:t>: </a:t>
            </a:r>
            <a:r>
              <a:rPr lang="en-US" sz="1100" dirty="0"/>
              <a:t>Introductory Physics, A Problem Solving Approach</a:t>
            </a:r>
            <a:r>
              <a:rPr lang="hu-HU" sz="1100" dirty="0"/>
              <a:t> (p. 559),</a:t>
            </a:r>
            <a:r>
              <a:rPr lang="en-US" sz="1100" dirty="0"/>
              <a:t> Jesse David Wall &amp; </a:t>
            </a:r>
            <a:r>
              <a:rPr lang="en-US" sz="1100" dirty="0" err="1"/>
              <a:t>Elender</a:t>
            </a:r>
            <a:r>
              <a:rPr lang="en-US" sz="1100" dirty="0"/>
              <a:t> Wall,</a:t>
            </a:r>
            <a:endParaRPr lang="hu-HU" sz="1100" dirty="0"/>
          </a:p>
          <a:p>
            <a:r>
              <a:rPr lang="en-US" sz="1100" dirty="0"/>
              <a:t>1997, Analog Press, 225 Edna Street, San Francisco, CA 94112</a:t>
            </a:r>
            <a:endParaRPr lang="hu-HU" sz="1100" dirty="0"/>
          </a:p>
        </p:txBody>
      </p:sp>
      <p:pic>
        <p:nvPicPr>
          <p:cNvPr id="5" name="Ké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159117"/>
            <a:ext cx="6624736" cy="5078195"/>
          </a:xfrm>
          <a:prstGeom prst="rect">
            <a:avLst/>
          </a:prstGeom>
        </p:spPr>
      </p:pic>
    </p:spTree>
    <p:extLst>
      <p:ext uri="{BB962C8B-B14F-4D97-AF65-F5344CB8AC3E}">
        <p14:creationId xmlns:p14="http://schemas.microsoft.com/office/powerpoint/2010/main" val="1115565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251520" y="1412776"/>
            <a:ext cx="8712968" cy="5256584"/>
          </a:xfrm>
        </p:spPr>
        <p:txBody>
          <a:bodyPr>
            <a:normAutofit/>
          </a:bodyPr>
          <a:lstStyle/>
          <a:p>
            <a:r>
              <a:rPr lang="en-GB" dirty="0"/>
              <a:t>Expected shift: 0.4 fringe </a:t>
            </a:r>
          </a:p>
          <a:p>
            <a:r>
              <a:rPr lang="en-GB" dirty="0"/>
              <a:t>Precision: 0.01 fringe</a:t>
            </a:r>
          </a:p>
          <a:p>
            <a:r>
              <a:rPr lang="en-GB" dirty="0"/>
              <a:t>No significant effect</a:t>
            </a:r>
          </a:p>
          <a:p>
            <a:r>
              <a:rPr lang="en-GB" dirty="0"/>
              <a:t>Today: maximum anisotropy ≤ 10</a:t>
            </a:r>
            <a:r>
              <a:rPr lang="en-GB" baseline="30000" dirty="0"/>
              <a:t>-17</a:t>
            </a:r>
          </a:p>
          <a:p>
            <a:r>
              <a:rPr lang="en-GB" dirty="0"/>
              <a:t>The speed of light is the same in all directions</a:t>
            </a:r>
          </a:p>
          <a:p>
            <a:r>
              <a:rPr lang="en-GB" dirty="0"/>
              <a:t>There is no Ether!!!</a:t>
            </a:r>
          </a:p>
        </p:txBody>
      </p:sp>
      <p:sp>
        <p:nvSpPr>
          <p:cNvPr id="5" name="Cím 1"/>
          <p:cNvSpPr txBox="1">
            <a:spLocks/>
          </p:cNvSpPr>
          <p:nvPr/>
        </p:nvSpPr>
        <p:spPr>
          <a:xfrm>
            <a:off x="539552" y="260648"/>
            <a:ext cx="8229600" cy="114300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Michelson-Morley experiment (1887)</a:t>
            </a:r>
          </a:p>
        </p:txBody>
      </p:sp>
    </p:spTree>
    <p:extLst>
      <p:ext uri="{BB962C8B-B14F-4D97-AF65-F5344CB8AC3E}">
        <p14:creationId xmlns:p14="http://schemas.microsoft.com/office/powerpoint/2010/main" val="2224990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251520" y="1412776"/>
            <a:ext cx="8712968" cy="5256584"/>
          </a:xfrm>
        </p:spPr>
        <p:txBody>
          <a:bodyPr>
            <a:normAutofit/>
          </a:bodyPr>
          <a:lstStyle/>
          <a:p>
            <a:r>
              <a:rPr lang="hu-HU" dirty="0"/>
              <a:t>Einstein (1905):</a:t>
            </a:r>
          </a:p>
          <a:p>
            <a:pPr lvl="1"/>
            <a:r>
              <a:rPr lang="en-US" dirty="0"/>
              <a:t>The laws by which the states of physical systems undergo change are not affected, whether these changes of state be referred to the one or the other of two systems in uniform </a:t>
            </a:r>
            <a:r>
              <a:rPr lang="en-US" dirty="0" err="1"/>
              <a:t>translatory</a:t>
            </a:r>
            <a:r>
              <a:rPr lang="en-US" dirty="0"/>
              <a:t> motion relative to each other.</a:t>
            </a:r>
            <a:endParaRPr lang="hu-HU" dirty="0"/>
          </a:p>
          <a:p>
            <a:pPr lvl="1"/>
            <a:r>
              <a:rPr lang="en-US" dirty="0"/>
              <a:t>"... light is always propagated in empty space with a definite velocity [speed] </a:t>
            </a:r>
            <a:r>
              <a:rPr lang="en-US" i="1" dirty="0"/>
              <a:t>c</a:t>
            </a:r>
            <a:r>
              <a:rPr lang="en-US" dirty="0"/>
              <a:t> which is independent of the state of motion of the emitting body.„</a:t>
            </a:r>
            <a:endParaRPr lang="hu-HU" dirty="0"/>
          </a:p>
          <a:p>
            <a:pPr marL="0" indent="0">
              <a:buNone/>
            </a:pPr>
            <a:endParaRPr lang="hu-HU" dirty="0"/>
          </a:p>
        </p:txBody>
      </p:sp>
      <p:sp>
        <p:nvSpPr>
          <p:cNvPr id="5" name="Cím 1"/>
          <p:cNvSpPr txBox="1">
            <a:spLocks/>
          </p:cNvSpPr>
          <p:nvPr/>
        </p:nvSpPr>
        <p:spPr>
          <a:xfrm>
            <a:off x="539552" y="260648"/>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u-HU" dirty="0" err="1"/>
              <a:t>Special</a:t>
            </a:r>
            <a:r>
              <a:rPr lang="hu-HU" dirty="0"/>
              <a:t> </a:t>
            </a:r>
            <a:r>
              <a:rPr lang="hu-HU" dirty="0" err="1"/>
              <a:t>Theory</a:t>
            </a:r>
            <a:r>
              <a:rPr lang="hu-HU" dirty="0"/>
              <a:t> of </a:t>
            </a:r>
            <a:r>
              <a:rPr lang="hu-HU" dirty="0" err="1"/>
              <a:t>Relativity</a:t>
            </a:r>
            <a:endParaRPr lang="hu-HU" dirty="0"/>
          </a:p>
        </p:txBody>
      </p:sp>
    </p:spTree>
    <p:extLst>
      <p:ext uri="{BB962C8B-B14F-4D97-AF65-F5344CB8AC3E}">
        <p14:creationId xmlns:p14="http://schemas.microsoft.com/office/powerpoint/2010/main" val="1471973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Special Theory of Relativity</a:t>
            </a:r>
          </a:p>
        </p:txBody>
      </p:sp>
      <mc:AlternateContent xmlns:mc="http://schemas.openxmlformats.org/markup-compatibility/2006" xmlns:a14="http://schemas.microsoft.com/office/drawing/2010/main">
        <mc:Choice Requires="a14">
          <p:sp>
            <p:nvSpPr>
              <p:cNvPr id="3" name="Tartalom helye 2"/>
              <p:cNvSpPr>
                <a:spLocks noGrp="1"/>
              </p:cNvSpPr>
              <p:nvPr>
                <p:ph idx="1"/>
              </p:nvPr>
            </p:nvSpPr>
            <p:spPr>
              <a:xfrm>
                <a:off x="457200" y="1600200"/>
                <a:ext cx="8229600" cy="5069160"/>
              </a:xfrm>
            </p:spPr>
            <p:txBody>
              <a:bodyPr>
                <a:normAutofit lnSpcReduction="10000"/>
              </a:bodyPr>
              <a:lstStyle/>
              <a:p>
                <a:r>
                  <a:rPr lang="en-GB" sz="2400" dirty="0"/>
                  <a:t>Imagine two frames of reference, moving at a constant u velocity with respect to each other</a:t>
                </a:r>
              </a:p>
              <a:p>
                <a:r>
                  <a:rPr lang="en-GB" sz="2400" dirty="0"/>
                  <a:t>Sync</a:t>
                </a:r>
                <a:r>
                  <a:rPr lang="hu-HU" sz="2400" dirty="0"/>
                  <a:t>h</a:t>
                </a:r>
                <a:r>
                  <a:rPr lang="en-GB" sz="2400" dirty="0" err="1"/>
                  <a:t>ronise</a:t>
                </a:r>
                <a:r>
                  <a:rPr lang="en-GB" sz="2400" dirty="0"/>
                  <a:t> the clocks in the two frames of reference, when their origin coincide</a:t>
                </a:r>
              </a:p>
              <a:p>
                <a:r>
                  <a:rPr lang="en-GB" sz="2400" dirty="0"/>
                  <a:t>According to classical physics:</a:t>
                </a:r>
                <a:br>
                  <a:rPr lang="en-GB" sz="2400" dirty="0"/>
                </a:br>
                <a14:m>
                  <m:oMath xmlns:m="http://schemas.openxmlformats.org/officeDocument/2006/math">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m:t>
                        </m:r>
                      </m:sup>
                    </m:sSup>
                    <m:r>
                      <a:rPr lang="en-GB" sz="2400" b="0" i="1" smtClean="0">
                        <a:latin typeface="Cambria Math" panose="02040503050406030204" pitchFamily="18" charset="0"/>
                      </a:rPr>
                      <m:t>=</m:t>
                    </m:r>
                    <m:r>
                      <a:rPr lang="en-GB" sz="2400" b="0" i="1" smtClean="0">
                        <a:latin typeface="Cambria Math" panose="02040503050406030204" pitchFamily="18" charset="0"/>
                      </a:rPr>
                      <m:t>𝑥</m:t>
                    </m:r>
                    <m:r>
                      <a:rPr lang="en-GB" sz="2400" b="0" i="1" smtClean="0">
                        <a:latin typeface="Cambria Math" panose="02040503050406030204" pitchFamily="18" charset="0"/>
                      </a:rPr>
                      <m:t>−</m:t>
                    </m:r>
                    <m:r>
                      <a:rPr lang="en-GB" sz="2400" b="0" i="1" smtClean="0">
                        <a:latin typeface="Cambria Math" panose="02040503050406030204" pitchFamily="18" charset="0"/>
                      </a:rPr>
                      <m:t>𝑢𝑡</m:t>
                    </m:r>
                  </m:oMath>
                </a14:m>
                <a:br>
                  <a:rPr lang="en-GB" sz="2400" dirty="0"/>
                </a:br>
                <a14:m>
                  <m:oMath xmlns:m="http://schemas.openxmlformats.org/officeDocument/2006/math">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𝑡</m:t>
                        </m:r>
                      </m:e>
                      <m:sup>
                        <m:r>
                          <a:rPr lang="en-GB" sz="2400" b="0" i="1" smtClean="0">
                            <a:latin typeface="Cambria Math" panose="02040503050406030204" pitchFamily="18" charset="0"/>
                          </a:rPr>
                          <m:t>′</m:t>
                        </m:r>
                      </m:sup>
                    </m:sSup>
                    <m:r>
                      <a:rPr lang="en-GB" sz="2400" b="0" i="1" smtClean="0">
                        <a:latin typeface="Cambria Math" panose="02040503050406030204" pitchFamily="18" charset="0"/>
                      </a:rPr>
                      <m:t>=</m:t>
                    </m:r>
                    <m:r>
                      <a:rPr lang="en-GB" sz="2400" b="0" i="1" smtClean="0">
                        <a:latin typeface="Cambria Math" panose="02040503050406030204" pitchFamily="18" charset="0"/>
                      </a:rPr>
                      <m:t>𝑡</m:t>
                    </m:r>
                  </m:oMath>
                </a14:m>
                <a:endParaRPr lang="en-GB" sz="2400" dirty="0"/>
              </a:p>
              <a:p>
                <a:r>
                  <a:rPr lang="en-GB" sz="2400" dirty="0"/>
                  <a:t>And: </a:t>
                </a:r>
                <a:br>
                  <a:rPr lang="en-GB" sz="2400" dirty="0"/>
                </a:br>
                <a14:m>
                  <m:oMath xmlns:m="http://schemas.openxmlformats.org/officeDocument/2006/math">
                    <m:r>
                      <a:rPr lang="en-GB" sz="2400" i="1">
                        <a:latin typeface="Cambria Math" panose="02040503050406030204" pitchFamily="18" charset="0"/>
                      </a:rPr>
                      <m:t>𝑥</m:t>
                    </m:r>
                    <m:r>
                      <a:rPr lang="en-GB" sz="2400" i="1">
                        <a:latin typeface="Cambria Math" panose="02040503050406030204" pitchFamily="18" charset="0"/>
                      </a:rPr>
                      <m:t>=</m:t>
                    </m:r>
                    <m:sSup>
                      <m:sSupPr>
                        <m:ctrlPr>
                          <a:rPr lang="en-GB" sz="2400" i="1">
                            <a:latin typeface="Cambria Math" panose="02040503050406030204" pitchFamily="18" charset="0"/>
                          </a:rPr>
                        </m:ctrlPr>
                      </m:sSupPr>
                      <m:e>
                        <m:r>
                          <a:rPr lang="en-GB" sz="2400" i="1">
                            <a:latin typeface="Cambria Math" panose="02040503050406030204" pitchFamily="18" charset="0"/>
                          </a:rPr>
                          <m:t>𝑥</m:t>
                        </m:r>
                      </m:e>
                      <m:sup>
                        <m:r>
                          <a:rPr lang="en-GB" sz="2400" i="1">
                            <a:latin typeface="Cambria Math" panose="02040503050406030204" pitchFamily="18" charset="0"/>
                          </a:rPr>
                          <m:t>′</m:t>
                        </m:r>
                      </m:sup>
                    </m:sSup>
                    <m:r>
                      <a:rPr lang="en-GB" sz="2400" b="0" i="1" smtClean="0">
                        <a:latin typeface="Cambria Math" panose="02040503050406030204" pitchFamily="18" charset="0"/>
                      </a:rPr>
                      <m:t>+</m:t>
                    </m:r>
                    <m:r>
                      <a:rPr lang="en-GB" sz="2400" i="1">
                        <a:latin typeface="Cambria Math" panose="02040503050406030204" pitchFamily="18" charset="0"/>
                      </a:rPr>
                      <m:t>𝑢𝑡</m:t>
                    </m:r>
                    <m:r>
                      <a:rPr lang="en-GB" sz="2400" b="0" i="1" smtClean="0">
                        <a:latin typeface="Cambria Math" panose="02040503050406030204" pitchFamily="18" charset="0"/>
                      </a:rPr>
                      <m:t>′</m:t>
                    </m:r>
                  </m:oMath>
                </a14:m>
                <a:br>
                  <a:rPr lang="en-GB" sz="2400" dirty="0"/>
                </a:br>
                <a:endParaRPr lang="en-GB" sz="2400" dirty="0"/>
              </a:p>
              <a:p>
                <a:r>
                  <a:rPr lang="en-GB" sz="2400" dirty="0"/>
                  <a:t>Measure the speed of light in both systems:</a:t>
                </a:r>
              </a:p>
              <a:p>
                <a:pPr lvl="1"/>
                <a:r>
                  <a:rPr lang="en-GB" sz="2000" dirty="0"/>
                  <a:t>Send a </a:t>
                </a:r>
                <a:r>
                  <a:rPr lang="en-GB" sz="2000" dirty="0" err="1"/>
                  <a:t>lightpulse</a:t>
                </a:r>
                <a:r>
                  <a:rPr lang="en-GB" sz="2000" dirty="0"/>
                  <a:t> in the positive x direction</a:t>
                </a:r>
              </a:p>
              <a:p>
                <a:pPr lvl="1"/>
                <a:r>
                  <a:rPr lang="en-GB" sz="2000" dirty="0"/>
                  <a:t>Measure the distance it has to travel, and the time it requires to reach a certain point in both systems</a:t>
                </a:r>
              </a:p>
            </p:txBody>
          </p:sp>
        </mc:Choice>
        <mc:Fallback xmlns="">
          <p:sp>
            <p:nvSpPr>
              <p:cNvPr id="3" name="Tartalom helye 2"/>
              <p:cNvSpPr>
                <a:spLocks noGrp="1" noRot="1" noChangeAspect="1" noMove="1" noResize="1" noEditPoints="1" noAdjustHandles="1" noChangeArrowheads="1" noChangeShapeType="1" noTextEdit="1"/>
              </p:cNvSpPr>
              <p:nvPr>
                <p:ph idx="1"/>
              </p:nvPr>
            </p:nvSpPr>
            <p:spPr>
              <a:xfrm>
                <a:off x="457200" y="1600200"/>
                <a:ext cx="8229600" cy="5069160"/>
              </a:xfrm>
              <a:blipFill rotWithShape="0">
                <a:blip r:embed="rId2"/>
                <a:stretch>
                  <a:fillRect l="-963" t="-1685" r="-519"/>
                </a:stretch>
              </a:blipFill>
            </p:spPr>
            <p:txBody>
              <a:bodyPr/>
              <a:lstStyle/>
              <a:p>
                <a:r>
                  <a:rPr lang="hu-HU">
                    <a:noFill/>
                  </a:rPr>
                  <a:t> </a:t>
                </a:r>
              </a:p>
            </p:txBody>
          </p:sp>
        </mc:Fallback>
      </mc:AlternateContent>
    </p:spTree>
    <p:extLst>
      <p:ext uri="{BB962C8B-B14F-4D97-AF65-F5344CB8AC3E}">
        <p14:creationId xmlns:p14="http://schemas.microsoft.com/office/powerpoint/2010/main" val="1203425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Egyenes összekötő 19"/>
          <p:cNvCxnSpPr/>
          <p:nvPr/>
        </p:nvCxnSpPr>
        <p:spPr>
          <a:xfrm flipH="1">
            <a:off x="6451744" y="1772816"/>
            <a:ext cx="33470" cy="4896544"/>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 name="Cím 1"/>
          <p:cNvSpPr>
            <a:spLocks noGrp="1"/>
          </p:cNvSpPr>
          <p:nvPr>
            <p:ph type="title"/>
          </p:nvPr>
        </p:nvSpPr>
        <p:spPr/>
        <p:txBody>
          <a:bodyPr/>
          <a:lstStyle/>
          <a:p>
            <a:r>
              <a:rPr lang="hu-HU" dirty="0" err="1"/>
              <a:t>Special</a:t>
            </a:r>
            <a:r>
              <a:rPr lang="hu-HU" dirty="0"/>
              <a:t> </a:t>
            </a:r>
            <a:r>
              <a:rPr lang="hu-HU" dirty="0" err="1"/>
              <a:t>Theory</a:t>
            </a:r>
            <a:r>
              <a:rPr lang="hu-HU" dirty="0"/>
              <a:t> of </a:t>
            </a:r>
            <a:r>
              <a:rPr lang="hu-HU" dirty="0" err="1"/>
              <a:t>Relativity</a:t>
            </a:r>
            <a:endParaRPr lang="hu-HU" dirty="0"/>
          </a:p>
        </p:txBody>
      </p:sp>
      <p:grpSp>
        <p:nvGrpSpPr>
          <p:cNvPr id="11" name="Csoportba foglalás 10"/>
          <p:cNvGrpSpPr/>
          <p:nvPr/>
        </p:nvGrpSpPr>
        <p:grpSpPr>
          <a:xfrm>
            <a:off x="2851344" y="2276872"/>
            <a:ext cx="5177040" cy="3482000"/>
            <a:chOff x="1835696" y="1700808"/>
            <a:chExt cx="5177040" cy="3482000"/>
          </a:xfrm>
        </p:grpSpPr>
        <p:cxnSp>
          <p:nvCxnSpPr>
            <p:cNvPr id="6" name="Egyenes összekötő 5"/>
            <p:cNvCxnSpPr/>
            <p:nvPr/>
          </p:nvCxnSpPr>
          <p:spPr>
            <a:xfrm>
              <a:off x="1835696" y="1700808"/>
              <a:ext cx="0" cy="3456384"/>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Egyenes összekötő 9"/>
            <p:cNvCxnSpPr/>
            <p:nvPr/>
          </p:nvCxnSpPr>
          <p:spPr>
            <a:xfrm flipH="1">
              <a:off x="1835696" y="5171498"/>
              <a:ext cx="5177040" cy="1131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Csoportba foglalás 11"/>
          <p:cNvGrpSpPr/>
          <p:nvPr/>
        </p:nvGrpSpPr>
        <p:grpSpPr>
          <a:xfrm>
            <a:off x="1987248" y="2492896"/>
            <a:ext cx="5177040" cy="3482000"/>
            <a:chOff x="1835696" y="1700808"/>
            <a:chExt cx="5177040" cy="3482000"/>
          </a:xfrm>
        </p:grpSpPr>
        <p:cxnSp>
          <p:nvCxnSpPr>
            <p:cNvPr id="13" name="Egyenes összekötő 12"/>
            <p:cNvCxnSpPr/>
            <p:nvPr/>
          </p:nvCxnSpPr>
          <p:spPr>
            <a:xfrm>
              <a:off x="1835696" y="1700808"/>
              <a:ext cx="0" cy="3456384"/>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Egyenes összekötő 13"/>
            <p:cNvCxnSpPr/>
            <p:nvPr/>
          </p:nvCxnSpPr>
          <p:spPr>
            <a:xfrm flipH="1">
              <a:off x="1835696" y="5171498"/>
              <a:ext cx="5177040" cy="1131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 name="Szövegdoboz 14"/>
          <p:cNvSpPr txBox="1"/>
          <p:nvPr/>
        </p:nvSpPr>
        <p:spPr>
          <a:xfrm>
            <a:off x="1814765" y="1916066"/>
            <a:ext cx="344966" cy="461665"/>
          </a:xfrm>
          <a:prstGeom prst="rect">
            <a:avLst/>
          </a:prstGeom>
          <a:noFill/>
        </p:spPr>
        <p:txBody>
          <a:bodyPr wrap="none" rtlCol="0">
            <a:spAutoFit/>
          </a:bodyPr>
          <a:lstStyle/>
          <a:p>
            <a:r>
              <a:rPr lang="hu-HU" sz="2400" dirty="0"/>
              <a:t>K</a:t>
            </a:r>
          </a:p>
        </p:txBody>
      </p:sp>
      <p:sp>
        <p:nvSpPr>
          <p:cNvPr id="16" name="Szövegdoboz 15"/>
          <p:cNvSpPr txBox="1"/>
          <p:nvPr/>
        </p:nvSpPr>
        <p:spPr>
          <a:xfrm>
            <a:off x="2640389" y="1841325"/>
            <a:ext cx="421910" cy="461665"/>
          </a:xfrm>
          <a:prstGeom prst="rect">
            <a:avLst/>
          </a:prstGeom>
          <a:noFill/>
        </p:spPr>
        <p:txBody>
          <a:bodyPr wrap="none" rtlCol="0">
            <a:spAutoFit/>
          </a:bodyPr>
          <a:lstStyle/>
          <a:p>
            <a:r>
              <a:rPr lang="hu-HU" sz="2400" dirty="0"/>
              <a:t>K’</a:t>
            </a:r>
          </a:p>
        </p:txBody>
      </p:sp>
      <p:cxnSp>
        <p:nvCxnSpPr>
          <p:cNvPr id="18" name="Egyenes összekötő nyíllal 17"/>
          <p:cNvCxnSpPr/>
          <p:nvPr/>
        </p:nvCxnSpPr>
        <p:spPr>
          <a:xfrm>
            <a:off x="1987248" y="5229200"/>
            <a:ext cx="4464496" cy="0"/>
          </a:xfrm>
          <a:prstGeom prst="straightConnector1">
            <a:avLst/>
          </a:prstGeom>
          <a:ln w="3810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Egyenes összekötő nyíllal 23"/>
          <p:cNvCxnSpPr/>
          <p:nvPr/>
        </p:nvCxnSpPr>
        <p:spPr>
          <a:xfrm>
            <a:off x="1987248" y="3356992"/>
            <a:ext cx="864096" cy="0"/>
          </a:xfrm>
          <a:prstGeom prst="straightConnector1">
            <a:avLst/>
          </a:prstGeom>
          <a:ln w="12700">
            <a:solidFill>
              <a:schemeClr val="tx1"/>
            </a:solidFill>
            <a:headEnd type="stealth"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25" name="Egyenes összekötő nyíllal 24"/>
          <p:cNvCxnSpPr/>
          <p:nvPr/>
        </p:nvCxnSpPr>
        <p:spPr>
          <a:xfrm>
            <a:off x="2851344" y="2996952"/>
            <a:ext cx="3600400" cy="0"/>
          </a:xfrm>
          <a:prstGeom prst="straightConnector1">
            <a:avLst/>
          </a:prstGeom>
          <a:ln w="12700">
            <a:solidFill>
              <a:schemeClr val="tx1"/>
            </a:solidFill>
            <a:headEnd type="stealth"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27" name="Egyenes összekötő nyíllal 26"/>
          <p:cNvCxnSpPr/>
          <p:nvPr/>
        </p:nvCxnSpPr>
        <p:spPr>
          <a:xfrm>
            <a:off x="1987248" y="4005064"/>
            <a:ext cx="4464496" cy="0"/>
          </a:xfrm>
          <a:prstGeom prst="straightConnector1">
            <a:avLst/>
          </a:prstGeom>
          <a:ln w="12700">
            <a:solidFill>
              <a:schemeClr val="tx1"/>
            </a:solidFill>
            <a:headEnd type="stealth" w="lg" len="med"/>
            <a:tailEnd type="stealth" w="lg" len="med"/>
          </a:ln>
        </p:spPr>
        <p:style>
          <a:lnRef idx="1">
            <a:schemeClr val="accent1"/>
          </a:lnRef>
          <a:fillRef idx="0">
            <a:schemeClr val="accent1"/>
          </a:fillRef>
          <a:effectRef idx="0">
            <a:schemeClr val="accent1"/>
          </a:effectRef>
          <a:fontRef idx="minor">
            <a:schemeClr val="tx1"/>
          </a:fontRef>
        </p:style>
      </p:cxnSp>
      <p:sp>
        <p:nvSpPr>
          <p:cNvPr id="29" name="Szövegdoboz 28"/>
          <p:cNvSpPr txBox="1"/>
          <p:nvPr/>
        </p:nvSpPr>
        <p:spPr>
          <a:xfrm>
            <a:off x="3455896" y="4691648"/>
            <a:ext cx="1195648" cy="369332"/>
          </a:xfrm>
          <a:prstGeom prst="rect">
            <a:avLst/>
          </a:prstGeom>
          <a:noFill/>
        </p:spPr>
        <p:txBody>
          <a:bodyPr wrap="none" rtlCol="0">
            <a:spAutoFit/>
          </a:bodyPr>
          <a:lstStyle/>
          <a:p>
            <a:r>
              <a:rPr lang="hu-HU" dirty="0" err="1">
                <a:solidFill>
                  <a:srgbClr val="C00000"/>
                </a:solidFill>
              </a:rPr>
              <a:t>Light</a:t>
            </a:r>
            <a:r>
              <a:rPr lang="hu-HU" dirty="0">
                <a:solidFill>
                  <a:srgbClr val="C00000"/>
                </a:solidFill>
              </a:rPr>
              <a:t> </a:t>
            </a:r>
            <a:r>
              <a:rPr lang="hu-HU" dirty="0" err="1">
                <a:solidFill>
                  <a:srgbClr val="C00000"/>
                </a:solidFill>
              </a:rPr>
              <a:t>pulse</a:t>
            </a:r>
            <a:endParaRPr lang="hu-HU" dirty="0">
              <a:solidFill>
                <a:srgbClr val="C00000"/>
              </a:solidFill>
            </a:endParaRPr>
          </a:p>
        </p:txBody>
      </p:sp>
      <p:sp>
        <p:nvSpPr>
          <p:cNvPr id="30" name="Szövegdoboz 29"/>
          <p:cNvSpPr txBox="1"/>
          <p:nvPr/>
        </p:nvSpPr>
        <p:spPr>
          <a:xfrm>
            <a:off x="3892540" y="3645024"/>
            <a:ext cx="284052" cy="369332"/>
          </a:xfrm>
          <a:prstGeom prst="rect">
            <a:avLst/>
          </a:prstGeom>
          <a:noFill/>
        </p:spPr>
        <p:txBody>
          <a:bodyPr wrap="none" rtlCol="0">
            <a:spAutoFit/>
          </a:bodyPr>
          <a:lstStyle/>
          <a:p>
            <a:r>
              <a:rPr lang="hu-HU" dirty="0"/>
              <a:t>x</a:t>
            </a:r>
          </a:p>
        </p:txBody>
      </p:sp>
      <p:sp>
        <p:nvSpPr>
          <p:cNvPr id="31" name="Szövegdoboz 30"/>
          <p:cNvSpPr txBox="1"/>
          <p:nvPr/>
        </p:nvSpPr>
        <p:spPr>
          <a:xfrm>
            <a:off x="2198204" y="2980507"/>
            <a:ext cx="383438" cy="369332"/>
          </a:xfrm>
          <a:prstGeom prst="rect">
            <a:avLst/>
          </a:prstGeom>
          <a:noFill/>
        </p:spPr>
        <p:txBody>
          <a:bodyPr wrap="none" rtlCol="0">
            <a:spAutoFit/>
          </a:bodyPr>
          <a:lstStyle/>
          <a:p>
            <a:r>
              <a:rPr lang="hu-HU" dirty="0" err="1"/>
              <a:t>ut</a:t>
            </a:r>
            <a:endParaRPr lang="hu-HU" dirty="0"/>
          </a:p>
        </p:txBody>
      </p:sp>
      <p:sp>
        <p:nvSpPr>
          <p:cNvPr id="32" name="Szövegdoboz 31"/>
          <p:cNvSpPr txBox="1"/>
          <p:nvPr/>
        </p:nvSpPr>
        <p:spPr>
          <a:xfrm>
            <a:off x="4112366" y="2627620"/>
            <a:ext cx="1043234" cy="369332"/>
          </a:xfrm>
          <a:prstGeom prst="rect">
            <a:avLst/>
          </a:prstGeom>
          <a:noFill/>
        </p:spPr>
        <p:txBody>
          <a:bodyPr wrap="none" rtlCol="0">
            <a:spAutoFit/>
          </a:bodyPr>
          <a:lstStyle/>
          <a:p>
            <a:r>
              <a:rPr lang="hu-HU" dirty="0"/>
              <a:t>x’ = </a:t>
            </a:r>
            <a:r>
              <a:rPr lang="hu-HU" dirty="0" err="1"/>
              <a:t>x</a:t>
            </a:r>
            <a:r>
              <a:rPr lang="hu-HU" dirty="0"/>
              <a:t> - </a:t>
            </a:r>
            <a:r>
              <a:rPr lang="hu-HU" dirty="0" err="1"/>
              <a:t>ut</a:t>
            </a:r>
            <a:endParaRPr lang="hu-HU" dirty="0"/>
          </a:p>
        </p:txBody>
      </p:sp>
      <p:sp>
        <p:nvSpPr>
          <p:cNvPr id="34" name="Szövegdoboz 33"/>
          <p:cNvSpPr txBox="1"/>
          <p:nvPr/>
        </p:nvSpPr>
        <p:spPr>
          <a:xfrm>
            <a:off x="1043608" y="4859868"/>
            <a:ext cx="906017" cy="369332"/>
          </a:xfrm>
          <a:prstGeom prst="rect">
            <a:avLst/>
          </a:prstGeom>
          <a:noFill/>
        </p:spPr>
        <p:txBody>
          <a:bodyPr wrap="none" rtlCol="0">
            <a:spAutoFit/>
          </a:bodyPr>
          <a:lstStyle/>
          <a:p>
            <a:r>
              <a:rPr lang="hu-HU" dirty="0"/>
              <a:t>K: (0, </a:t>
            </a:r>
            <a:r>
              <a:rPr lang="hu-HU" dirty="0" err="1"/>
              <a:t>0</a:t>
            </a:r>
            <a:r>
              <a:rPr lang="hu-HU" dirty="0"/>
              <a:t>)</a:t>
            </a:r>
          </a:p>
        </p:txBody>
      </p:sp>
      <p:sp>
        <p:nvSpPr>
          <p:cNvPr id="35" name="Szövegdoboz 34"/>
          <p:cNvSpPr txBox="1"/>
          <p:nvPr/>
        </p:nvSpPr>
        <p:spPr>
          <a:xfrm>
            <a:off x="971600" y="5159699"/>
            <a:ext cx="957313" cy="369332"/>
          </a:xfrm>
          <a:prstGeom prst="rect">
            <a:avLst/>
          </a:prstGeom>
          <a:noFill/>
        </p:spPr>
        <p:txBody>
          <a:bodyPr wrap="none" rtlCol="0">
            <a:spAutoFit/>
          </a:bodyPr>
          <a:lstStyle/>
          <a:p>
            <a:r>
              <a:rPr lang="hu-HU" dirty="0"/>
              <a:t>K’: (0, </a:t>
            </a:r>
            <a:r>
              <a:rPr lang="hu-HU" dirty="0" err="1"/>
              <a:t>0</a:t>
            </a:r>
            <a:r>
              <a:rPr lang="hu-HU" dirty="0"/>
              <a:t>)</a:t>
            </a:r>
          </a:p>
        </p:txBody>
      </p:sp>
      <p:sp>
        <p:nvSpPr>
          <p:cNvPr id="36" name="Szövegdoboz 35"/>
          <p:cNvSpPr txBox="1"/>
          <p:nvPr/>
        </p:nvSpPr>
        <p:spPr>
          <a:xfrm>
            <a:off x="6526028" y="4899790"/>
            <a:ext cx="848309" cy="369332"/>
          </a:xfrm>
          <a:prstGeom prst="rect">
            <a:avLst/>
          </a:prstGeom>
          <a:noFill/>
        </p:spPr>
        <p:txBody>
          <a:bodyPr wrap="none" rtlCol="0">
            <a:spAutoFit/>
          </a:bodyPr>
          <a:lstStyle/>
          <a:p>
            <a:r>
              <a:rPr lang="hu-HU" dirty="0"/>
              <a:t>K: (x, t)</a:t>
            </a:r>
          </a:p>
        </p:txBody>
      </p:sp>
      <p:sp>
        <p:nvSpPr>
          <p:cNvPr id="37" name="Szövegdoboz 36"/>
          <p:cNvSpPr txBox="1"/>
          <p:nvPr/>
        </p:nvSpPr>
        <p:spPr>
          <a:xfrm>
            <a:off x="6516216" y="5199621"/>
            <a:ext cx="1012906" cy="369332"/>
          </a:xfrm>
          <a:prstGeom prst="rect">
            <a:avLst/>
          </a:prstGeom>
          <a:noFill/>
        </p:spPr>
        <p:txBody>
          <a:bodyPr wrap="none" rtlCol="0">
            <a:spAutoFit/>
          </a:bodyPr>
          <a:lstStyle/>
          <a:p>
            <a:r>
              <a:rPr lang="hu-HU" dirty="0"/>
              <a:t>K’: (x’, t’)</a:t>
            </a:r>
          </a:p>
        </p:txBody>
      </p:sp>
      <p:cxnSp>
        <p:nvCxnSpPr>
          <p:cNvPr id="39" name="Egyenes összekötő nyíllal 38"/>
          <p:cNvCxnSpPr/>
          <p:nvPr/>
        </p:nvCxnSpPr>
        <p:spPr>
          <a:xfrm>
            <a:off x="3333640" y="5229200"/>
            <a:ext cx="806312" cy="0"/>
          </a:xfrm>
          <a:prstGeom prst="straightConnector1">
            <a:avLst/>
          </a:prstGeom>
          <a:ln w="381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7189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artalom helye 2"/>
              <p:cNvSpPr>
                <a:spLocks noGrp="1"/>
              </p:cNvSpPr>
              <p:nvPr>
                <p:ph idx="1"/>
              </p:nvPr>
            </p:nvSpPr>
            <p:spPr>
              <a:xfrm>
                <a:off x="457200" y="1600200"/>
                <a:ext cx="8229600" cy="5257800"/>
              </a:xfrm>
            </p:spPr>
            <p:txBody>
              <a:bodyPr>
                <a:normAutofit/>
              </a:bodyPr>
              <a:lstStyle/>
              <a:p>
                <a:r>
                  <a:rPr lang="en-GB" sz="2400" dirty="0"/>
                  <a:t>According to classical physics:</a:t>
                </a:r>
              </a:p>
              <a:p>
                <a:pPr lvl="1"/>
                <a:r>
                  <a:rPr lang="en-GB" sz="2000" dirty="0"/>
                  <a:t>The speed of light in K: </a:t>
                </a:r>
                <a14:m>
                  <m:oMath xmlns:m="http://schemas.openxmlformats.org/officeDocument/2006/math">
                    <m:r>
                      <a:rPr lang="en-GB" sz="2000" b="0" i="1" smtClean="0">
                        <a:latin typeface="Cambria Math" panose="02040503050406030204" pitchFamily="18" charset="0"/>
                      </a:rPr>
                      <m:t>𝑐</m:t>
                    </m:r>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𝑥</m:t>
                        </m:r>
                      </m:num>
                      <m:den>
                        <m:r>
                          <a:rPr lang="en-GB" sz="2000" b="0" i="1" smtClean="0">
                            <a:latin typeface="Cambria Math" panose="02040503050406030204" pitchFamily="18" charset="0"/>
                          </a:rPr>
                          <m:t>𝑡</m:t>
                        </m:r>
                      </m:den>
                    </m:f>
                  </m:oMath>
                </a14:m>
                <a:endParaRPr lang="en-GB" sz="2000" dirty="0"/>
              </a:p>
              <a:p>
                <a:pPr lvl="1"/>
                <a:r>
                  <a:rPr lang="en-GB" sz="2000" dirty="0"/>
                  <a:t>The speed of light in K’: </a:t>
                </a:r>
                <a14:m>
                  <m:oMath xmlns:m="http://schemas.openxmlformats.org/officeDocument/2006/math">
                    <m:sSup>
                      <m:sSupPr>
                        <m:ctrlPr>
                          <a:rPr lang="en-GB" sz="2000" b="0" i="1" smtClean="0">
                            <a:latin typeface="Cambria Math" panose="02040503050406030204" pitchFamily="18" charset="0"/>
                          </a:rPr>
                        </m:ctrlPr>
                      </m:sSupPr>
                      <m:e>
                        <m:r>
                          <a:rPr lang="en-GB" sz="2000" i="1">
                            <a:latin typeface="Cambria Math" panose="02040503050406030204" pitchFamily="18" charset="0"/>
                          </a:rPr>
                          <m:t>𝑐</m:t>
                        </m:r>
                      </m:e>
                      <m:sup>
                        <m:r>
                          <a:rPr lang="en-GB" sz="2000" b="0" i="1" smtClean="0">
                            <a:latin typeface="Cambria Math" panose="02040503050406030204" pitchFamily="18" charset="0"/>
                          </a:rPr>
                          <m:t>′</m:t>
                        </m:r>
                      </m:sup>
                    </m:sSup>
                    <m:r>
                      <a:rPr lang="en-GB" sz="2000" i="1">
                        <a:latin typeface="Cambria Math" panose="02040503050406030204" pitchFamily="18" charset="0"/>
                      </a:rPr>
                      <m:t>=</m:t>
                    </m:r>
                    <m:f>
                      <m:fPr>
                        <m:ctrlPr>
                          <a:rPr lang="en-GB" sz="2000" i="1">
                            <a:latin typeface="Cambria Math" panose="02040503050406030204" pitchFamily="18" charset="0"/>
                          </a:rPr>
                        </m:ctrlPr>
                      </m:fPr>
                      <m:num>
                        <m:sSup>
                          <m:sSupPr>
                            <m:ctrlPr>
                              <a:rPr lang="en-GB" sz="2000" b="0" i="1" smtClean="0">
                                <a:latin typeface="Cambria Math" panose="02040503050406030204" pitchFamily="18" charset="0"/>
                              </a:rPr>
                            </m:ctrlPr>
                          </m:sSupPr>
                          <m:e>
                            <m:r>
                              <a:rPr lang="en-GB" sz="2000" i="1">
                                <a:latin typeface="Cambria Math" panose="02040503050406030204" pitchFamily="18" charset="0"/>
                              </a:rPr>
                              <m:t>𝑥</m:t>
                            </m:r>
                          </m:e>
                          <m:sup>
                            <m:r>
                              <a:rPr lang="en-GB" sz="2000" b="0" i="1" smtClean="0">
                                <a:latin typeface="Cambria Math" panose="02040503050406030204" pitchFamily="18" charset="0"/>
                              </a:rPr>
                              <m:t>′</m:t>
                            </m:r>
                          </m:sup>
                        </m:sSup>
                      </m:num>
                      <m:den>
                        <m:sSup>
                          <m:sSupPr>
                            <m:ctrlPr>
                              <a:rPr lang="en-GB" sz="2000" b="0" i="1" smtClean="0">
                                <a:latin typeface="Cambria Math" panose="02040503050406030204" pitchFamily="18" charset="0"/>
                              </a:rPr>
                            </m:ctrlPr>
                          </m:sSupPr>
                          <m:e>
                            <m:r>
                              <a:rPr lang="en-GB" sz="2000" i="1">
                                <a:latin typeface="Cambria Math" panose="02040503050406030204" pitchFamily="18" charset="0"/>
                              </a:rPr>
                              <m:t>𝑡</m:t>
                            </m:r>
                          </m:e>
                          <m:sup>
                            <m:r>
                              <a:rPr lang="en-GB" sz="2000" b="0" i="1" smtClean="0">
                                <a:latin typeface="Cambria Math" panose="02040503050406030204" pitchFamily="18" charset="0"/>
                              </a:rPr>
                              <m:t>′</m:t>
                            </m:r>
                          </m:sup>
                        </m:sSup>
                      </m:den>
                    </m:f>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𝑥</m:t>
                        </m:r>
                        <m:r>
                          <a:rPr lang="en-GB" sz="2000" b="0" i="1" smtClean="0">
                            <a:latin typeface="Cambria Math" panose="02040503050406030204" pitchFamily="18" charset="0"/>
                          </a:rPr>
                          <m:t>−</m:t>
                        </m:r>
                        <m:r>
                          <a:rPr lang="en-GB" sz="2000" b="0" i="1" smtClean="0">
                            <a:latin typeface="Cambria Math" panose="02040503050406030204" pitchFamily="18" charset="0"/>
                          </a:rPr>
                          <m:t>𝑢𝑡</m:t>
                        </m:r>
                      </m:num>
                      <m:den>
                        <m:r>
                          <a:rPr lang="en-GB" sz="2000" b="0" i="1" smtClean="0">
                            <a:latin typeface="Cambria Math" panose="02040503050406030204" pitchFamily="18" charset="0"/>
                          </a:rPr>
                          <m:t>𝑡</m:t>
                        </m:r>
                      </m:den>
                    </m:f>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𝑥</m:t>
                        </m:r>
                      </m:num>
                      <m:den>
                        <m:r>
                          <a:rPr lang="en-GB" sz="2000" b="0" i="1" smtClean="0">
                            <a:latin typeface="Cambria Math" panose="02040503050406030204" pitchFamily="18" charset="0"/>
                          </a:rPr>
                          <m:t>𝑡</m:t>
                        </m:r>
                      </m:den>
                    </m:f>
                    <m:r>
                      <a:rPr lang="en-GB" sz="2000" b="0" i="1" smtClean="0">
                        <a:latin typeface="Cambria Math" panose="02040503050406030204" pitchFamily="18" charset="0"/>
                      </a:rPr>
                      <m:t>−</m:t>
                    </m:r>
                    <m:r>
                      <a:rPr lang="en-GB" sz="2000" b="0" i="1" smtClean="0">
                        <a:latin typeface="Cambria Math" panose="02040503050406030204" pitchFamily="18" charset="0"/>
                      </a:rPr>
                      <m:t>𝑢</m:t>
                    </m:r>
                    <m:r>
                      <a:rPr lang="en-GB" sz="2000" b="0" i="1" smtClean="0">
                        <a:latin typeface="Cambria Math" panose="02040503050406030204" pitchFamily="18" charset="0"/>
                      </a:rPr>
                      <m:t>=</m:t>
                    </m:r>
                    <m:r>
                      <a:rPr lang="en-GB" sz="2000" b="0" i="1" smtClean="0">
                        <a:latin typeface="Cambria Math" panose="02040503050406030204" pitchFamily="18" charset="0"/>
                      </a:rPr>
                      <m:t>𝑐</m:t>
                    </m:r>
                    <m:r>
                      <a:rPr lang="en-GB" sz="2000" b="0" i="1" smtClean="0">
                        <a:latin typeface="Cambria Math" panose="02040503050406030204" pitchFamily="18" charset="0"/>
                      </a:rPr>
                      <m:t>−</m:t>
                    </m:r>
                    <m:r>
                      <a:rPr lang="en-GB" sz="2000" b="0" i="1" smtClean="0">
                        <a:latin typeface="Cambria Math" panose="02040503050406030204" pitchFamily="18" charset="0"/>
                      </a:rPr>
                      <m:t>𝑢</m:t>
                    </m:r>
                  </m:oMath>
                </a14:m>
                <a:endParaRPr lang="en-GB" sz="2000" dirty="0"/>
              </a:p>
              <a:p>
                <a:r>
                  <a:rPr lang="en-GB" sz="2400" dirty="0"/>
                  <a:t>But measurements show, that the speed of light is the same in both frames of reference!</a:t>
                </a:r>
              </a:p>
              <a:p>
                <a:pPr lvl="1"/>
                <a:r>
                  <a:rPr lang="en-GB" sz="2000" dirty="0"/>
                  <a:t>Observers in one frame feel as if all measurements in the other frame are imprecise</a:t>
                </a:r>
              </a:p>
              <a:p>
                <a:pPr lvl="1"/>
                <a:r>
                  <a:rPr lang="en-GB" sz="2000" dirty="0"/>
                  <a:t>This can be taken into account by multiplying measured distances by a factor:</a:t>
                </a:r>
                <a:br>
                  <a:rPr lang="en-GB" sz="2000" dirty="0"/>
                </a:br>
                <a14:m>
                  <m:oMath xmlns:m="http://schemas.openxmlformats.org/officeDocument/2006/math">
                    <m:sSup>
                      <m:sSupPr>
                        <m:ctrlPr>
                          <a:rPr lang="en-GB" sz="2000" i="1">
                            <a:latin typeface="Cambria Math" panose="02040503050406030204" pitchFamily="18" charset="0"/>
                          </a:rPr>
                        </m:ctrlPr>
                      </m:sSupPr>
                      <m:e>
                        <m:r>
                          <a:rPr lang="en-GB" sz="2000" i="1">
                            <a:latin typeface="Cambria Math" panose="02040503050406030204" pitchFamily="18" charset="0"/>
                          </a:rPr>
                          <m:t>𝑥</m:t>
                        </m:r>
                      </m:e>
                      <m:sup>
                        <m:r>
                          <a:rPr lang="en-GB" sz="2000" i="1">
                            <a:latin typeface="Cambria Math" panose="02040503050406030204" pitchFamily="18" charset="0"/>
                          </a:rPr>
                          <m:t>′</m:t>
                        </m:r>
                      </m:sup>
                    </m:sSup>
                    <m:r>
                      <a:rPr lang="en-GB" sz="2000" i="1">
                        <a:latin typeface="Cambria Math" panose="02040503050406030204" pitchFamily="18" charset="0"/>
                      </a:rPr>
                      <m:t>=</m:t>
                    </m:r>
                    <m:r>
                      <a:rPr lang="en-GB" sz="2000" i="1" smtClean="0">
                        <a:latin typeface="Cambria Math" panose="02040503050406030204" pitchFamily="18" charset="0"/>
                        <a:ea typeface="Cambria Math" panose="02040503050406030204" pitchFamily="18" charset="0"/>
                      </a:rPr>
                      <m:t>𝛾</m:t>
                    </m:r>
                    <m:d>
                      <m:dPr>
                        <m:ctrlPr>
                          <a:rPr lang="en-GB" sz="2000" i="1" smtClean="0">
                            <a:latin typeface="Cambria Math" panose="02040503050406030204" pitchFamily="18" charset="0"/>
                          </a:rPr>
                        </m:ctrlPr>
                      </m:dPr>
                      <m:e>
                        <m:r>
                          <a:rPr lang="en-GB" sz="2000" i="1">
                            <a:latin typeface="Cambria Math" panose="02040503050406030204" pitchFamily="18" charset="0"/>
                          </a:rPr>
                          <m:t>𝑥</m:t>
                        </m:r>
                        <m:r>
                          <a:rPr lang="en-GB" sz="2000" i="1">
                            <a:latin typeface="Cambria Math" panose="02040503050406030204" pitchFamily="18" charset="0"/>
                          </a:rPr>
                          <m:t>−</m:t>
                        </m:r>
                        <m:r>
                          <a:rPr lang="en-GB" sz="2000" i="1">
                            <a:latin typeface="Cambria Math" panose="02040503050406030204" pitchFamily="18" charset="0"/>
                          </a:rPr>
                          <m:t>𝑢𝑡</m:t>
                        </m:r>
                      </m:e>
                    </m:d>
                  </m:oMath>
                </a14:m>
                <a:br>
                  <a:rPr lang="en-GB" sz="2000" dirty="0"/>
                </a:br>
                <a14:m>
                  <m:oMath xmlns:m="http://schemas.openxmlformats.org/officeDocument/2006/math">
                    <m:r>
                      <a:rPr lang="en-GB" sz="2000" i="1">
                        <a:latin typeface="Cambria Math" panose="02040503050406030204" pitchFamily="18" charset="0"/>
                      </a:rPr>
                      <m:t>𝑥</m:t>
                    </m:r>
                    <m:r>
                      <a:rPr lang="en-GB" sz="2000" i="1">
                        <a:latin typeface="Cambria Math" panose="02040503050406030204" pitchFamily="18" charset="0"/>
                      </a:rPr>
                      <m:t>=</m:t>
                    </m:r>
                    <m:r>
                      <a:rPr lang="en-GB" sz="2000" i="1">
                        <a:latin typeface="Cambria Math" panose="02040503050406030204" pitchFamily="18" charset="0"/>
                        <a:ea typeface="Cambria Math" panose="02040503050406030204" pitchFamily="18" charset="0"/>
                      </a:rPr>
                      <m:t>𝛾</m:t>
                    </m:r>
                    <m:r>
                      <a:rPr lang="en-GB" sz="2000" b="0" i="1" smtClean="0">
                        <a:latin typeface="Cambria Math" panose="02040503050406030204" pitchFamily="18" charset="0"/>
                        <a:ea typeface="Cambria Math" panose="02040503050406030204" pitchFamily="18" charset="0"/>
                      </a:rPr>
                      <m:t>′</m:t>
                    </m:r>
                    <m:d>
                      <m:dPr>
                        <m:ctrlPr>
                          <a:rPr lang="en-GB" sz="2000" i="1">
                            <a:latin typeface="Cambria Math" panose="02040503050406030204" pitchFamily="18" charset="0"/>
                          </a:rPr>
                        </m:ctrlPr>
                      </m:dPr>
                      <m:e>
                        <m:sSup>
                          <m:sSupPr>
                            <m:ctrlPr>
                              <a:rPr lang="en-GB" sz="2000" i="1">
                                <a:latin typeface="Cambria Math" panose="02040503050406030204" pitchFamily="18" charset="0"/>
                              </a:rPr>
                            </m:ctrlPr>
                          </m:sSupPr>
                          <m:e>
                            <m:r>
                              <a:rPr lang="en-GB" sz="2000" i="1">
                                <a:latin typeface="Cambria Math" panose="02040503050406030204" pitchFamily="18" charset="0"/>
                              </a:rPr>
                              <m:t>𝑥</m:t>
                            </m:r>
                          </m:e>
                          <m:sup>
                            <m:r>
                              <a:rPr lang="en-GB" sz="2000" i="1">
                                <a:latin typeface="Cambria Math" panose="02040503050406030204" pitchFamily="18" charset="0"/>
                              </a:rPr>
                              <m:t>′</m:t>
                            </m:r>
                          </m:sup>
                        </m:sSup>
                        <m:r>
                          <a:rPr lang="en-GB" sz="2000" b="0" i="1" smtClean="0">
                            <a:latin typeface="Cambria Math" panose="02040503050406030204" pitchFamily="18" charset="0"/>
                          </a:rPr>
                          <m:t>+</m:t>
                        </m:r>
                        <m:r>
                          <a:rPr lang="en-GB" sz="2000" i="1">
                            <a:latin typeface="Cambria Math" panose="02040503050406030204" pitchFamily="18" charset="0"/>
                          </a:rPr>
                          <m:t>𝑢𝑡</m:t>
                        </m:r>
                        <m:r>
                          <a:rPr lang="en-GB" sz="2000" b="0" i="1" smtClean="0">
                            <a:latin typeface="Cambria Math" panose="02040503050406030204" pitchFamily="18" charset="0"/>
                          </a:rPr>
                          <m:t>′</m:t>
                        </m:r>
                      </m:e>
                    </m:d>
                  </m:oMath>
                </a14:m>
                <a:endParaRPr lang="en-GB" sz="2000" dirty="0"/>
              </a:p>
              <a:p>
                <a:pPr lvl="1"/>
                <a:r>
                  <a:rPr lang="en-GB" sz="2000" dirty="0"/>
                  <a:t>Due to relativity the factors has to be the same: </a:t>
                </a:r>
                <a14:m>
                  <m:oMath xmlns:m="http://schemas.openxmlformats.org/officeDocument/2006/math">
                    <m:sSup>
                      <m:sSupPr>
                        <m:ctrlPr>
                          <a:rPr lang="en-GB" sz="2000" i="1">
                            <a:latin typeface="Cambria Math" panose="02040503050406030204" pitchFamily="18" charset="0"/>
                          </a:rPr>
                        </m:ctrlPr>
                      </m:sSupPr>
                      <m:e>
                        <m:r>
                          <a:rPr lang="en-GB" sz="2000" i="1" smtClean="0">
                            <a:latin typeface="Cambria Math" panose="02040503050406030204" pitchFamily="18" charset="0"/>
                            <a:ea typeface="Cambria Math" panose="02040503050406030204" pitchFamily="18" charset="0"/>
                          </a:rPr>
                          <m:t>𝛾</m:t>
                        </m:r>
                      </m:e>
                      <m:sup>
                        <m:r>
                          <a:rPr lang="en-GB" sz="2000" i="1">
                            <a:latin typeface="Cambria Math" panose="02040503050406030204" pitchFamily="18" charset="0"/>
                          </a:rPr>
                          <m:t>′</m:t>
                        </m:r>
                      </m:sup>
                    </m:sSup>
                    <m:r>
                      <a:rPr lang="en-GB" sz="2000" b="0" i="1" smtClean="0">
                        <a:latin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𝛾</m:t>
                    </m:r>
                  </m:oMath>
                </a14:m>
                <a:endParaRPr lang="en-GB" sz="2000" dirty="0"/>
              </a:p>
            </p:txBody>
          </p:sp>
        </mc:Choice>
        <mc:Fallback xmlns="">
          <p:sp>
            <p:nvSpPr>
              <p:cNvPr id="3" name="Tartalom helye 2"/>
              <p:cNvSpPr>
                <a:spLocks noGrp="1" noRot="1" noChangeAspect="1" noMove="1" noResize="1" noEditPoints="1" noAdjustHandles="1" noChangeArrowheads="1" noChangeShapeType="1" noTextEdit="1"/>
              </p:cNvSpPr>
              <p:nvPr>
                <p:ph idx="1"/>
              </p:nvPr>
            </p:nvSpPr>
            <p:spPr>
              <a:xfrm>
                <a:off x="457200" y="1600200"/>
                <a:ext cx="8229600" cy="5257800"/>
              </a:xfrm>
              <a:blipFill rotWithShape="0">
                <a:blip r:embed="rId2"/>
                <a:stretch>
                  <a:fillRect l="-963" t="-928" r="-1704"/>
                </a:stretch>
              </a:blipFill>
            </p:spPr>
            <p:txBody>
              <a:bodyPr/>
              <a:lstStyle/>
              <a:p>
                <a:r>
                  <a:rPr lang="hu-HU">
                    <a:noFill/>
                  </a:rPr>
                  <a:t> </a:t>
                </a:r>
              </a:p>
            </p:txBody>
          </p:sp>
        </mc:Fallback>
      </mc:AlternateContent>
      <p:sp>
        <p:nvSpPr>
          <p:cNvPr id="5" name="Cím 1"/>
          <p:cNvSpPr>
            <a:spLocks noGrp="1"/>
          </p:cNvSpPr>
          <p:nvPr>
            <p:ph type="title"/>
          </p:nvPr>
        </p:nvSpPr>
        <p:spPr/>
        <p:txBody>
          <a:bodyPr/>
          <a:lstStyle/>
          <a:p>
            <a:r>
              <a:rPr lang="en-GB" dirty="0"/>
              <a:t>Special Theory of Relativity</a:t>
            </a:r>
          </a:p>
        </p:txBody>
      </p:sp>
    </p:spTree>
    <p:extLst>
      <p:ext uri="{BB962C8B-B14F-4D97-AF65-F5344CB8AC3E}">
        <p14:creationId xmlns:p14="http://schemas.microsoft.com/office/powerpoint/2010/main" val="87324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Special Theory of Relativity</a:t>
            </a:r>
          </a:p>
        </p:txBody>
      </p:sp>
      <mc:AlternateContent xmlns:mc="http://schemas.openxmlformats.org/markup-compatibility/2006" xmlns:a14="http://schemas.microsoft.com/office/drawing/2010/main">
        <mc:Choice Requires="a14">
          <p:sp>
            <p:nvSpPr>
              <p:cNvPr id="3" name="Tartalom helye 2"/>
              <p:cNvSpPr>
                <a:spLocks noGrp="1"/>
              </p:cNvSpPr>
              <p:nvPr>
                <p:ph idx="1"/>
              </p:nvPr>
            </p:nvSpPr>
            <p:spPr>
              <a:xfrm>
                <a:off x="457200" y="3212976"/>
                <a:ext cx="8229600" cy="3418699"/>
              </a:xfrm>
            </p:spPr>
            <p:txBody>
              <a:bodyPr>
                <a:normAutofit/>
              </a:bodyPr>
              <a:lstStyle/>
              <a:p>
                <a:r>
                  <a:rPr lang="en-GB" sz="2400" dirty="0"/>
                  <a:t>But the speed of light is the same in both frames: </a:t>
                </a:r>
                <a14:m>
                  <m:oMath xmlns:m="http://schemas.openxmlformats.org/officeDocument/2006/math">
                    <m:f>
                      <m:fPr>
                        <m:ctrlPr>
                          <a:rPr lang="en-GB" sz="2400" i="1">
                            <a:latin typeface="Cambria Math" panose="02040503050406030204" pitchFamily="18" charset="0"/>
                          </a:rPr>
                        </m:ctrlPr>
                      </m:fPr>
                      <m:num>
                        <m:r>
                          <a:rPr lang="en-GB" sz="2400" i="1">
                            <a:latin typeface="Cambria Math" panose="02040503050406030204" pitchFamily="18" charset="0"/>
                          </a:rPr>
                          <m:t>𝑡</m:t>
                        </m:r>
                        <m:r>
                          <a:rPr lang="en-GB" sz="2400" i="1">
                            <a:latin typeface="Cambria Math" panose="02040503050406030204" pitchFamily="18" charset="0"/>
                          </a:rPr>
                          <m:t>′</m:t>
                        </m:r>
                      </m:num>
                      <m:den>
                        <m:r>
                          <a:rPr lang="en-GB" sz="2400" i="1">
                            <a:latin typeface="Cambria Math" panose="02040503050406030204" pitchFamily="18" charset="0"/>
                          </a:rPr>
                          <m:t>𝑥</m:t>
                        </m:r>
                        <m:r>
                          <a:rPr lang="en-GB" sz="2400" i="1">
                            <a:latin typeface="Cambria Math" panose="02040503050406030204" pitchFamily="18" charset="0"/>
                          </a:rPr>
                          <m:t>′</m:t>
                        </m:r>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𝑡</m:t>
                        </m:r>
                      </m:num>
                      <m:den>
                        <m:r>
                          <a:rPr lang="en-GB" sz="2400" b="0" i="1" smtClean="0">
                            <a:latin typeface="Cambria Math" panose="02040503050406030204" pitchFamily="18" charset="0"/>
                          </a:rPr>
                          <m:t>𝑥</m:t>
                        </m:r>
                      </m:den>
                    </m:f>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𝑐</m:t>
                        </m:r>
                      </m:den>
                    </m:f>
                  </m:oMath>
                </a14:m>
                <a:endParaRPr lang="en-GB" sz="2400" dirty="0"/>
              </a:p>
              <a:p>
                <a:endParaRPr lang="en-GB" sz="2400" dirty="0"/>
              </a:p>
              <a:p>
                <a:endParaRPr lang="en-GB" sz="2400" dirty="0"/>
              </a:p>
              <a:p>
                <a:endParaRPr lang="en-GB" sz="2400" dirty="0"/>
              </a:p>
              <a:p>
                <a:endParaRPr lang="en-GB" sz="2400" dirty="0"/>
              </a:p>
              <a:p>
                <a:r>
                  <a:rPr lang="en-GB" sz="2400" dirty="0"/>
                  <a:t>From this:</a:t>
                </a:r>
              </a:p>
            </p:txBody>
          </p:sp>
        </mc:Choice>
        <mc:Fallback xmlns="">
          <p:sp>
            <p:nvSpPr>
              <p:cNvPr id="3" name="Tartalom helye 2"/>
              <p:cNvSpPr>
                <a:spLocks noGrp="1" noRot="1" noChangeAspect="1" noMove="1" noResize="1" noEditPoints="1" noAdjustHandles="1" noChangeArrowheads="1" noChangeShapeType="1" noTextEdit="1"/>
              </p:cNvSpPr>
              <p:nvPr>
                <p:ph idx="1"/>
              </p:nvPr>
            </p:nvSpPr>
            <p:spPr>
              <a:xfrm>
                <a:off x="457200" y="3212976"/>
                <a:ext cx="8229600" cy="3418699"/>
              </a:xfrm>
              <a:blipFill rotWithShape="0">
                <a:blip r:embed="rId2"/>
                <a:stretch>
                  <a:fillRect l="-963"/>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5" name="Szövegdoboz 4"/>
              <p:cNvSpPr txBox="1"/>
              <p:nvPr/>
            </p:nvSpPr>
            <p:spPr>
              <a:xfrm>
                <a:off x="3213966" y="1514187"/>
                <a:ext cx="27160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𝛾</m:t>
                          </m:r>
                        </m:e>
                        <m:sup>
                          <m:r>
                            <a:rPr lang="en-GB" b="0" i="1" smtClean="0">
                              <a:latin typeface="Cambria Math" panose="02040503050406030204" pitchFamily="18" charset="0"/>
                            </a:rPr>
                            <m:t>2</m:t>
                          </m:r>
                        </m:sup>
                      </m:sSup>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m:t>
                              </m:r>
                            </m:sup>
                          </m:sSup>
                          <m:r>
                            <a:rPr lang="en-GB" b="0" i="1" smtClean="0">
                              <a:latin typeface="Cambria Math" panose="02040503050406030204" pitchFamily="18" charset="0"/>
                            </a:rPr>
                            <m:t>+</m:t>
                          </m:r>
                          <m:r>
                            <a:rPr lang="en-GB" b="0" i="1" smtClean="0">
                              <a:latin typeface="Cambria Math" panose="02040503050406030204" pitchFamily="18" charset="0"/>
                            </a:rPr>
                            <m:t>𝑢𝑡</m:t>
                          </m:r>
                          <m:r>
                            <a:rPr lang="en-GB" b="0" i="1" smtClean="0">
                              <a:latin typeface="Cambria Math" panose="02040503050406030204" pitchFamily="18" charset="0"/>
                            </a:rPr>
                            <m:t>′</m:t>
                          </m:r>
                        </m:e>
                      </m:d>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𝑢𝑡</m:t>
                          </m:r>
                        </m:e>
                      </m:d>
                    </m:oMath>
                  </m:oMathPara>
                </a14:m>
                <a:endParaRPr lang="en-GB" dirty="0"/>
              </a:p>
            </p:txBody>
          </p:sp>
        </mc:Choice>
        <mc:Fallback xmlns="">
          <p:sp>
            <p:nvSpPr>
              <p:cNvPr id="5" name="Szövegdoboz 4"/>
              <p:cNvSpPr txBox="1">
                <a:spLocks noRot="1" noChangeAspect="1" noMove="1" noResize="1" noEditPoints="1" noAdjustHandles="1" noChangeArrowheads="1" noChangeShapeType="1" noTextEdit="1"/>
              </p:cNvSpPr>
              <p:nvPr/>
            </p:nvSpPr>
            <p:spPr>
              <a:xfrm>
                <a:off x="3213966" y="1514187"/>
                <a:ext cx="2716065" cy="276999"/>
              </a:xfrm>
              <a:prstGeom prst="rect">
                <a:avLst/>
              </a:prstGeom>
              <a:blipFill rotWithShape="0">
                <a:blip r:embed="rId3"/>
                <a:stretch>
                  <a:fillRect l="-897" t="-4348" b="-21739"/>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6" name="Szövegdoboz 5"/>
              <p:cNvSpPr txBox="1"/>
              <p:nvPr/>
            </p:nvSpPr>
            <p:spPr>
              <a:xfrm>
                <a:off x="507361" y="2012589"/>
                <a:ext cx="8129277" cy="10345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𝛾</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f>
                            <m:fPr>
                              <m:ctrlPr>
                                <a:rPr lang="en-GB" b="0" i="1" smtClean="0">
                                  <a:latin typeface="Cambria Math" panose="02040503050406030204" pitchFamily="18" charset="0"/>
                                </a:rPr>
                              </m:ctrlPr>
                            </m:fPr>
                            <m:num>
                              <m:r>
                                <a:rPr lang="en-GB" i="1">
                                  <a:latin typeface="Cambria Math" panose="02040503050406030204" pitchFamily="18" charset="0"/>
                                </a:rPr>
                                <m:t>𝑥</m:t>
                              </m:r>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m:t>
                                  </m:r>
                                </m:sup>
                              </m:sSup>
                            </m:num>
                            <m:den>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m:t>
                                      </m:r>
                                    </m:sup>
                                  </m:sSup>
                                  <m:r>
                                    <a:rPr lang="en-GB" i="1">
                                      <a:latin typeface="Cambria Math" panose="02040503050406030204" pitchFamily="18" charset="0"/>
                                    </a:rPr>
                                    <m:t>+</m:t>
                                  </m:r>
                                  <m:r>
                                    <a:rPr lang="en-GB" i="1">
                                      <a:latin typeface="Cambria Math" panose="02040503050406030204" pitchFamily="18" charset="0"/>
                                    </a:rPr>
                                    <m:t>𝑢𝑡</m:t>
                                  </m:r>
                                  <m:r>
                                    <a:rPr lang="en-GB" i="1">
                                      <a:latin typeface="Cambria Math" panose="02040503050406030204" pitchFamily="18" charset="0"/>
                                    </a:rPr>
                                    <m:t>′</m:t>
                                  </m:r>
                                </m:e>
                              </m:d>
                              <m:d>
                                <m:dPr>
                                  <m:ctrlPr>
                                    <a:rPr lang="en-GB" i="1">
                                      <a:latin typeface="Cambria Math" panose="02040503050406030204" pitchFamily="18" charset="0"/>
                                    </a:rPr>
                                  </m:ctrlPr>
                                </m:dPr>
                                <m:e>
                                  <m:r>
                                    <a:rPr lang="en-GB" i="1">
                                      <a:latin typeface="Cambria Math" panose="02040503050406030204" pitchFamily="18" charset="0"/>
                                    </a:rPr>
                                    <m:t>𝑥</m:t>
                                  </m:r>
                                  <m:r>
                                    <a:rPr lang="en-GB" i="1">
                                      <a:latin typeface="Cambria Math" panose="02040503050406030204" pitchFamily="18" charset="0"/>
                                    </a:rPr>
                                    <m:t>−</m:t>
                                  </m:r>
                                  <m:r>
                                    <a:rPr lang="en-GB" i="1">
                                      <a:latin typeface="Cambria Math" panose="02040503050406030204" pitchFamily="18" charset="0"/>
                                    </a:rPr>
                                    <m:t>𝑢𝑡</m:t>
                                  </m:r>
                                </m:e>
                              </m:d>
                            </m:den>
                          </m:f>
                        </m:e>
                      </m:rad>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f>
                            <m:fPr>
                              <m:ctrlPr>
                                <a:rPr lang="en-GB" b="0" i="1" smtClean="0">
                                  <a:latin typeface="Cambria Math" panose="02040503050406030204" pitchFamily="18" charset="0"/>
                                </a:rPr>
                              </m:ctrlPr>
                            </m:fPr>
                            <m:num>
                              <m:r>
                                <a:rPr lang="en-GB" b="0" i="1" smtClean="0">
                                  <a:latin typeface="Cambria Math" panose="02040503050406030204" pitchFamily="18" charset="0"/>
                                </a:rPr>
                                <m:t>𝑥</m:t>
                              </m:r>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m:t>
                                  </m:r>
                                </m:sup>
                              </m:sSup>
                            </m:num>
                            <m:den>
                              <m:r>
                                <a:rPr lang="en-GB" b="0" i="1" smtClean="0">
                                  <a:latin typeface="Cambria Math" panose="02040503050406030204" pitchFamily="18" charset="0"/>
                                </a:rPr>
                                <m:t>𝑥</m:t>
                              </m:r>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m:t>
                                  </m:r>
                                </m:sup>
                              </m:sSup>
                              <m:r>
                                <a:rPr lang="en-GB" b="0" i="1" smtClean="0">
                                  <a:latin typeface="Cambria Math" panose="02040503050406030204" pitchFamily="18" charset="0"/>
                                </a:rPr>
                                <m:t>+</m:t>
                              </m:r>
                              <m:r>
                                <a:rPr lang="en-GB" b="0" i="1" smtClean="0">
                                  <a:latin typeface="Cambria Math" panose="02040503050406030204" pitchFamily="18" charset="0"/>
                                </a:rPr>
                                <m:t>𝑢</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m:t>
                                  </m:r>
                                </m:sup>
                              </m:sSup>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𝑢𝑡</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𝑢</m:t>
                                  </m:r>
                                </m:e>
                                <m:sup>
                                  <m:r>
                                    <a:rPr lang="en-GB" b="0" i="1" smtClean="0">
                                      <a:latin typeface="Cambria Math" panose="02040503050406030204" pitchFamily="18" charset="0"/>
                                    </a:rPr>
                                    <m:t>2</m:t>
                                  </m:r>
                                </m:sup>
                              </m:sSup>
                              <m:r>
                                <a:rPr lang="en-GB" b="0" i="1" smtClean="0">
                                  <a:latin typeface="Cambria Math" panose="02040503050406030204" pitchFamily="18" charset="0"/>
                                </a:rPr>
                                <m:t>𝑡𝑡</m:t>
                              </m:r>
                              <m:r>
                                <a:rPr lang="en-GB" b="0" i="1" smtClean="0">
                                  <a:latin typeface="Cambria Math" panose="02040503050406030204" pitchFamily="18" charset="0"/>
                                </a:rPr>
                                <m:t>′</m:t>
                              </m:r>
                            </m:den>
                          </m:f>
                        </m:e>
                      </m:ra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1+</m:t>
                              </m:r>
                              <m:r>
                                <a:rPr lang="en-GB" i="1">
                                  <a:latin typeface="Cambria Math" panose="02040503050406030204" pitchFamily="18" charset="0"/>
                                </a:rPr>
                                <m:t>𝑢</m:t>
                              </m:r>
                              <m:f>
                                <m:fPr>
                                  <m:ctrlPr>
                                    <a:rPr lang="en-GB" i="1">
                                      <a:latin typeface="Cambria Math" panose="02040503050406030204" pitchFamily="18" charset="0"/>
                                    </a:rPr>
                                  </m:ctrlPr>
                                </m:fPr>
                                <m:num>
                                  <m:r>
                                    <a:rPr lang="en-GB" i="1">
                                      <a:latin typeface="Cambria Math" panose="02040503050406030204" pitchFamily="18" charset="0"/>
                                    </a:rPr>
                                    <m:t>𝑡</m:t>
                                  </m:r>
                                  <m:r>
                                    <a:rPr lang="en-GB" i="1">
                                      <a:latin typeface="Cambria Math" panose="02040503050406030204" pitchFamily="18" charset="0"/>
                                    </a:rPr>
                                    <m:t>′</m:t>
                                  </m:r>
                                </m:num>
                                <m:den>
                                  <m:r>
                                    <a:rPr lang="en-GB" i="1">
                                      <a:latin typeface="Cambria Math" panose="02040503050406030204" pitchFamily="18" charset="0"/>
                                    </a:rPr>
                                    <m:t>𝑥</m:t>
                                  </m:r>
                                  <m:r>
                                    <a:rPr lang="en-GB" i="1">
                                      <a:latin typeface="Cambria Math" panose="02040503050406030204" pitchFamily="18" charset="0"/>
                                    </a:rPr>
                                    <m:t>′</m:t>
                                  </m:r>
                                </m:den>
                              </m:f>
                              <m:r>
                                <a:rPr lang="en-GB" i="1">
                                  <a:latin typeface="Cambria Math" panose="02040503050406030204" pitchFamily="18" charset="0"/>
                                </a:rPr>
                                <m:t>−</m:t>
                              </m:r>
                              <m:r>
                                <a:rPr lang="en-GB" i="1">
                                  <a:latin typeface="Cambria Math" panose="02040503050406030204" pitchFamily="18" charset="0"/>
                                </a:rPr>
                                <m:t>𝑢</m:t>
                              </m:r>
                              <m:f>
                                <m:fPr>
                                  <m:ctrlPr>
                                    <a:rPr lang="en-GB" i="1">
                                      <a:latin typeface="Cambria Math" panose="02040503050406030204" pitchFamily="18" charset="0"/>
                                    </a:rPr>
                                  </m:ctrlPr>
                                </m:fPr>
                                <m:num>
                                  <m:r>
                                    <a:rPr lang="en-GB" i="1">
                                      <a:latin typeface="Cambria Math" panose="02040503050406030204" pitchFamily="18" charset="0"/>
                                    </a:rPr>
                                    <m:t>𝑡</m:t>
                                  </m:r>
                                </m:num>
                                <m:den>
                                  <m:r>
                                    <a:rPr lang="en-GB" i="1">
                                      <a:latin typeface="Cambria Math" panose="02040503050406030204" pitchFamily="18" charset="0"/>
                                    </a:rPr>
                                    <m:t>𝑥</m:t>
                                  </m:r>
                                </m:den>
                              </m:f>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𝑢</m:t>
                                  </m:r>
                                </m:e>
                                <m:sup>
                                  <m:r>
                                    <a:rPr lang="en-GB" i="1">
                                      <a:latin typeface="Cambria Math" panose="02040503050406030204" pitchFamily="18" charset="0"/>
                                    </a:rPr>
                                    <m:t>2</m:t>
                                  </m:r>
                                </m:sup>
                              </m:sSup>
                              <m:f>
                                <m:fPr>
                                  <m:ctrlPr>
                                    <a:rPr lang="en-GB" i="1">
                                      <a:latin typeface="Cambria Math" panose="02040503050406030204" pitchFamily="18" charset="0"/>
                                    </a:rPr>
                                  </m:ctrlPr>
                                </m:fPr>
                                <m:num>
                                  <m:r>
                                    <a:rPr lang="en-GB" i="1">
                                      <a:latin typeface="Cambria Math" panose="02040503050406030204" pitchFamily="18" charset="0"/>
                                    </a:rPr>
                                    <m:t>𝑡</m:t>
                                  </m:r>
                                </m:num>
                                <m:den>
                                  <m:r>
                                    <a:rPr lang="en-GB" i="1">
                                      <a:latin typeface="Cambria Math" panose="02040503050406030204" pitchFamily="18" charset="0"/>
                                    </a:rPr>
                                    <m:t>𝑥</m:t>
                                  </m:r>
                                </m:den>
                              </m:f>
                              <m:f>
                                <m:fPr>
                                  <m:ctrlPr>
                                    <a:rPr lang="en-GB" i="1">
                                      <a:latin typeface="Cambria Math" panose="02040503050406030204" pitchFamily="18" charset="0"/>
                                    </a:rPr>
                                  </m:ctrlPr>
                                </m:fPr>
                                <m:num>
                                  <m:r>
                                    <a:rPr lang="en-GB" i="1">
                                      <a:latin typeface="Cambria Math" panose="02040503050406030204" pitchFamily="18" charset="0"/>
                                    </a:rPr>
                                    <m:t>𝑡</m:t>
                                  </m:r>
                                  <m:r>
                                    <a:rPr lang="en-GB" i="1">
                                      <a:latin typeface="Cambria Math" panose="02040503050406030204" pitchFamily="18" charset="0"/>
                                    </a:rPr>
                                    <m:t>′</m:t>
                                  </m:r>
                                </m:num>
                                <m:den>
                                  <m:r>
                                    <a:rPr lang="en-GB" i="1">
                                      <a:latin typeface="Cambria Math" panose="02040503050406030204" pitchFamily="18" charset="0"/>
                                    </a:rPr>
                                    <m:t>𝑥</m:t>
                                  </m:r>
                                  <m:r>
                                    <a:rPr lang="en-GB" i="1">
                                      <a:latin typeface="Cambria Math" panose="02040503050406030204" pitchFamily="18" charset="0"/>
                                    </a:rPr>
                                    <m:t>′</m:t>
                                  </m:r>
                                </m:den>
                              </m:f>
                            </m:e>
                          </m:rad>
                        </m:den>
                      </m:f>
                    </m:oMath>
                  </m:oMathPara>
                </a14:m>
                <a:endParaRPr lang="en-GB" dirty="0"/>
              </a:p>
            </p:txBody>
          </p:sp>
        </mc:Choice>
        <mc:Fallback xmlns="">
          <p:sp>
            <p:nvSpPr>
              <p:cNvPr id="6" name="Szövegdoboz 5"/>
              <p:cNvSpPr txBox="1">
                <a:spLocks noRot="1" noChangeAspect="1" noMove="1" noResize="1" noEditPoints="1" noAdjustHandles="1" noChangeArrowheads="1" noChangeShapeType="1" noTextEdit="1"/>
              </p:cNvSpPr>
              <p:nvPr/>
            </p:nvSpPr>
            <p:spPr>
              <a:xfrm>
                <a:off x="507361" y="2012589"/>
                <a:ext cx="8129277" cy="1034579"/>
              </a:xfrm>
              <a:prstGeom prst="rect">
                <a:avLst/>
              </a:prstGeom>
              <a:blipFill rotWithShape="0">
                <a:blip r:embed="rId4"/>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7" name="Szövegdoboz 6"/>
              <p:cNvSpPr txBox="1"/>
              <p:nvPr/>
            </p:nvSpPr>
            <p:spPr>
              <a:xfrm>
                <a:off x="2834856" y="3962836"/>
                <a:ext cx="3474284" cy="8649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𝛾</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1+</m:t>
                              </m:r>
                              <m:r>
                                <a:rPr lang="en-GB" i="1">
                                  <a:latin typeface="Cambria Math" panose="02040503050406030204" pitchFamily="18" charset="0"/>
                                </a:rPr>
                                <m:t>𝑢</m:t>
                              </m:r>
                              <m:r>
                                <a:rPr lang="en-GB" b="0" i="1" smtClean="0">
                                  <a:latin typeface="Cambria Math" panose="02040503050406030204" pitchFamily="18" charset="0"/>
                                </a:rPr>
                                <m:t>𝑐</m:t>
                              </m:r>
                              <m:r>
                                <a:rPr lang="en-GB" i="1">
                                  <a:latin typeface="Cambria Math" panose="02040503050406030204" pitchFamily="18" charset="0"/>
                                </a:rPr>
                                <m:t>−</m:t>
                              </m:r>
                              <m:r>
                                <a:rPr lang="en-GB" i="1">
                                  <a:latin typeface="Cambria Math" panose="02040503050406030204" pitchFamily="18" charset="0"/>
                                </a:rPr>
                                <m:t>𝑢𝑐</m:t>
                              </m:r>
                              <m:r>
                                <a:rPr lang="en-GB" i="1">
                                  <a:latin typeface="Cambria Math" panose="02040503050406030204" pitchFamily="18" charset="0"/>
                                </a:rPr>
                                <m:t>−</m:t>
                              </m:r>
                              <m:f>
                                <m:fPr>
                                  <m:ctrlPr>
                                    <a:rPr lang="en-GB" i="1" smtClean="0">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𝑢</m:t>
                                      </m:r>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r>
                                        <a:rPr lang="en-GB" b="0" i="1" smtClean="0">
                                          <a:latin typeface="Cambria Math" panose="02040503050406030204" pitchFamily="18" charset="0"/>
                                        </a:rPr>
                                        <m:t>𝑐</m:t>
                                      </m:r>
                                    </m:e>
                                    <m:sup>
                                      <m:r>
                                        <a:rPr lang="en-GB" i="1">
                                          <a:latin typeface="Cambria Math" panose="02040503050406030204" pitchFamily="18" charset="0"/>
                                        </a:rPr>
                                        <m:t>2</m:t>
                                      </m:r>
                                    </m:sup>
                                  </m:sSup>
                                </m:den>
                              </m:f>
                            </m:e>
                          </m:rad>
                        </m:den>
                      </m:f>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ad>
                            <m:radPr>
                              <m:degHide m:val="on"/>
                              <m:ctrlPr>
                                <a:rPr lang="en-GB" i="1">
                                  <a:latin typeface="Cambria Math" panose="02040503050406030204" pitchFamily="18" charset="0"/>
                                </a:rPr>
                              </m:ctrlPr>
                            </m:radPr>
                            <m:deg/>
                            <m:e>
                              <m:r>
                                <a:rPr lang="en-GB" i="1">
                                  <a:latin typeface="Cambria Math" panose="02040503050406030204" pitchFamily="18" charset="0"/>
                                </a:rPr>
                                <m:t>1−</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𝑢</m:t>
                                      </m:r>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r>
                                        <a:rPr lang="en-GB" i="1">
                                          <a:latin typeface="Cambria Math" panose="02040503050406030204" pitchFamily="18" charset="0"/>
                                        </a:rPr>
                                        <m:t>𝑐</m:t>
                                      </m:r>
                                    </m:e>
                                    <m:sup>
                                      <m:r>
                                        <a:rPr lang="en-GB" i="1">
                                          <a:latin typeface="Cambria Math" panose="02040503050406030204" pitchFamily="18" charset="0"/>
                                        </a:rPr>
                                        <m:t>2</m:t>
                                      </m:r>
                                    </m:sup>
                                  </m:sSup>
                                </m:den>
                              </m:f>
                            </m:e>
                          </m:rad>
                        </m:den>
                      </m:f>
                    </m:oMath>
                  </m:oMathPara>
                </a14:m>
                <a:endParaRPr lang="en-GB" dirty="0"/>
              </a:p>
            </p:txBody>
          </p:sp>
        </mc:Choice>
        <mc:Fallback xmlns="">
          <p:sp>
            <p:nvSpPr>
              <p:cNvPr id="7" name="Szövegdoboz 6"/>
              <p:cNvSpPr txBox="1">
                <a:spLocks noRot="1" noChangeAspect="1" noMove="1" noResize="1" noEditPoints="1" noAdjustHandles="1" noChangeArrowheads="1" noChangeShapeType="1" noTextEdit="1"/>
              </p:cNvSpPr>
              <p:nvPr/>
            </p:nvSpPr>
            <p:spPr>
              <a:xfrm>
                <a:off x="2834856" y="3962836"/>
                <a:ext cx="3474284" cy="864980"/>
              </a:xfrm>
              <a:prstGeom prst="rect">
                <a:avLst/>
              </a:prstGeom>
              <a:blipFill rotWithShape="0">
                <a:blip r:embed="rId5"/>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8" name="Téglalap 7"/>
              <p:cNvSpPr/>
              <p:nvPr/>
            </p:nvSpPr>
            <p:spPr>
              <a:xfrm>
                <a:off x="2520539" y="5399248"/>
                <a:ext cx="2020681" cy="1218795"/>
              </a:xfrm>
              <a:prstGeom prst="rect">
                <a:avLst/>
              </a:prstGeom>
              <a:ln w="25400">
                <a:solidFill>
                  <a:srgbClr val="C00000"/>
                </a:solidFill>
              </a:ln>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GB" sz="2400" b="0" i="1" smtClean="0">
                              <a:solidFill>
                                <a:srgbClr val="C00000"/>
                              </a:solidFill>
                              <a:latin typeface="Cambria Math" panose="02040503050406030204" pitchFamily="18" charset="0"/>
                            </a:rPr>
                          </m:ctrlPr>
                        </m:sSupPr>
                        <m:e>
                          <m:r>
                            <a:rPr lang="en-GB" sz="2400" b="0" i="1" smtClean="0">
                              <a:solidFill>
                                <a:srgbClr val="C00000"/>
                              </a:solidFill>
                              <a:latin typeface="Cambria Math" panose="02040503050406030204" pitchFamily="18" charset="0"/>
                            </a:rPr>
                            <m:t>𝑥</m:t>
                          </m:r>
                        </m:e>
                        <m:sup>
                          <m:r>
                            <a:rPr lang="en-GB" sz="2400" b="0" i="1" smtClean="0">
                              <a:solidFill>
                                <a:srgbClr val="C00000"/>
                              </a:solidFill>
                              <a:latin typeface="Cambria Math" panose="02040503050406030204" pitchFamily="18" charset="0"/>
                            </a:rPr>
                            <m:t>′</m:t>
                          </m:r>
                        </m:sup>
                      </m:sSup>
                      <m:r>
                        <a:rPr lang="en-GB" sz="2400" b="0" i="1" smtClean="0">
                          <a:solidFill>
                            <a:srgbClr val="C00000"/>
                          </a:solidFill>
                          <a:latin typeface="Cambria Math" panose="02040503050406030204" pitchFamily="18" charset="0"/>
                        </a:rPr>
                        <m:t>=</m:t>
                      </m:r>
                      <m:f>
                        <m:fPr>
                          <m:ctrlPr>
                            <a:rPr lang="en-GB" sz="2400" i="1">
                              <a:solidFill>
                                <a:srgbClr val="C00000"/>
                              </a:solidFill>
                              <a:latin typeface="Cambria Math" panose="02040503050406030204" pitchFamily="18" charset="0"/>
                            </a:rPr>
                          </m:ctrlPr>
                        </m:fPr>
                        <m:num>
                          <m:r>
                            <a:rPr lang="en-GB" sz="2400" b="0" i="1" smtClean="0">
                              <a:solidFill>
                                <a:srgbClr val="C00000"/>
                              </a:solidFill>
                              <a:latin typeface="Cambria Math" panose="02040503050406030204" pitchFamily="18" charset="0"/>
                            </a:rPr>
                            <m:t>𝑥</m:t>
                          </m:r>
                          <m:r>
                            <a:rPr lang="en-GB" sz="2400" b="0" i="1" smtClean="0">
                              <a:solidFill>
                                <a:srgbClr val="C00000"/>
                              </a:solidFill>
                              <a:latin typeface="Cambria Math" panose="02040503050406030204" pitchFamily="18" charset="0"/>
                            </a:rPr>
                            <m:t>−</m:t>
                          </m:r>
                          <m:r>
                            <a:rPr lang="en-GB" sz="2400" b="0" i="1" smtClean="0">
                              <a:solidFill>
                                <a:srgbClr val="C00000"/>
                              </a:solidFill>
                              <a:latin typeface="Cambria Math" panose="02040503050406030204" pitchFamily="18" charset="0"/>
                            </a:rPr>
                            <m:t>𝑢𝑡</m:t>
                          </m:r>
                        </m:num>
                        <m:den>
                          <m:rad>
                            <m:radPr>
                              <m:degHide m:val="on"/>
                              <m:ctrlPr>
                                <a:rPr lang="en-GB" sz="2400" i="1">
                                  <a:solidFill>
                                    <a:srgbClr val="C00000"/>
                                  </a:solidFill>
                                  <a:latin typeface="Cambria Math" panose="02040503050406030204" pitchFamily="18" charset="0"/>
                                </a:rPr>
                              </m:ctrlPr>
                            </m:radPr>
                            <m:deg/>
                            <m:e>
                              <m:r>
                                <a:rPr lang="en-GB" sz="2400" i="1">
                                  <a:solidFill>
                                    <a:srgbClr val="C00000"/>
                                  </a:solidFill>
                                  <a:latin typeface="Cambria Math" panose="02040503050406030204" pitchFamily="18" charset="0"/>
                                </a:rPr>
                                <m:t>1−</m:t>
                              </m:r>
                              <m:f>
                                <m:fPr>
                                  <m:ctrlPr>
                                    <a:rPr lang="en-GB" sz="2400" i="1">
                                      <a:solidFill>
                                        <a:srgbClr val="C00000"/>
                                      </a:solidFill>
                                      <a:latin typeface="Cambria Math" panose="02040503050406030204" pitchFamily="18" charset="0"/>
                                    </a:rPr>
                                  </m:ctrlPr>
                                </m:fPr>
                                <m:num>
                                  <m:sSup>
                                    <m:sSupPr>
                                      <m:ctrlPr>
                                        <a:rPr lang="en-GB" sz="2400" i="1">
                                          <a:solidFill>
                                            <a:srgbClr val="C00000"/>
                                          </a:solidFill>
                                          <a:latin typeface="Cambria Math" panose="02040503050406030204" pitchFamily="18" charset="0"/>
                                        </a:rPr>
                                      </m:ctrlPr>
                                    </m:sSupPr>
                                    <m:e>
                                      <m:r>
                                        <a:rPr lang="en-GB" sz="2400" i="1">
                                          <a:solidFill>
                                            <a:srgbClr val="C00000"/>
                                          </a:solidFill>
                                          <a:latin typeface="Cambria Math" panose="02040503050406030204" pitchFamily="18" charset="0"/>
                                        </a:rPr>
                                        <m:t>𝑢</m:t>
                                      </m:r>
                                    </m:e>
                                    <m:sup>
                                      <m:r>
                                        <a:rPr lang="en-GB" sz="2400" i="1">
                                          <a:solidFill>
                                            <a:srgbClr val="C00000"/>
                                          </a:solidFill>
                                          <a:latin typeface="Cambria Math" panose="02040503050406030204" pitchFamily="18" charset="0"/>
                                        </a:rPr>
                                        <m:t>2</m:t>
                                      </m:r>
                                    </m:sup>
                                  </m:sSup>
                                </m:num>
                                <m:den>
                                  <m:sSup>
                                    <m:sSupPr>
                                      <m:ctrlPr>
                                        <a:rPr lang="en-GB" sz="2400" i="1">
                                          <a:solidFill>
                                            <a:srgbClr val="C00000"/>
                                          </a:solidFill>
                                          <a:latin typeface="Cambria Math" panose="02040503050406030204" pitchFamily="18" charset="0"/>
                                        </a:rPr>
                                      </m:ctrlPr>
                                    </m:sSupPr>
                                    <m:e>
                                      <m:r>
                                        <a:rPr lang="en-GB" sz="2400" i="1">
                                          <a:solidFill>
                                            <a:srgbClr val="C00000"/>
                                          </a:solidFill>
                                          <a:latin typeface="Cambria Math" panose="02040503050406030204" pitchFamily="18" charset="0"/>
                                        </a:rPr>
                                        <m:t>𝑐</m:t>
                                      </m:r>
                                    </m:e>
                                    <m:sup>
                                      <m:r>
                                        <a:rPr lang="en-GB" sz="2400" i="1">
                                          <a:solidFill>
                                            <a:srgbClr val="C00000"/>
                                          </a:solidFill>
                                          <a:latin typeface="Cambria Math" panose="02040503050406030204" pitchFamily="18" charset="0"/>
                                        </a:rPr>
                                        <m:t>2</m:t>
                                      </m:r>
                                    </m:sup>
                                  </m:sSup>
                                </m:den>
                              </m:f>
                            </m:e>
                          </m:rad>
                        </m:den>
                      </m:f>
                    </m:oMath>
                  </m:oMathPara>
                </a14:m>
                <a:endParaRPr lang="en-GB" sz="2400" dirty="0">
                  <a:solidFill>
                    <a:srgbClr val="C00000"/>
                  </a:solidFill>
                </a:endParaRPr>
              </a:p>
            </p:txBody>
          </p:sp>
        </mc:Choice>
        <mc:Fallback xmlns="">
          <p:sp>
            <p:nvSpPr>
              <p:cNvPr id="8" name="Téglalap 7"/>
              <p:cNvSpPr>
                <a:spLocks noRot="1" noChangeAspect="1" noMove="1" noResize="1" noEditPoints="1" noAdjustHandles="1" noChangeArrowheads="1" noChangeShapeType="1" noTextEdit="1"/>
              </p:cNvSpPr>
              <p:nvPr/>
            </p:nvSpPr>
            <p:spPr>
              <a:xfrm>
                <a:off x="2520539" y="5399248"/>
                <a:ext cx="2020681" cy="1218795"/>
              </a:xfrm>
              <a:prstGeom prst="rect">
                <a:avLst/>
              </a:prstGeom>
              <a:blipFill rotWithShape="0">
                <a:blip r:embed="rId6"/>
                <a:stretch>
                  <a:fillRect/>
                </a:stretch>
              </a:blipFill>
              <a:ln w="25400">
                <a:solidFill>
                  <a:srgbClr val="C00000"/>
                </a:solidFill>
              </a:ln>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9" name="Téglalap 8"/>
              <p:cNvSpPr/>
              <p:nvPr/>
            </p:nvSpPr>
            <p:spPr>
              <a:xfrm>
                <a:off x="4968811" y="5183971"/>
                <a:ext cx="1979453" cy="1447704"/>
              </a:xfrm>
              <a:prstGeom prst="rect">
                <a:avLst/>
              </a:prstGeom>
              <a:ln w="25400">
                <a:solidFill>
                  <a:srgbClr val="C00000"/>
                </a:solidFill>
              </a:ln>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GB" sz="2400" b="0" i="1" smtClean="0">
                              <a:solidFill>
                                <a:srgbClr val="C00000"/>
                              </a:solidFill>
                              <a:latin typeface="Cambria Math" panose="02040503050406030204" pitchFamily="18" charset="0"/>
                            </a:rPr>
                          </m:ctrlPr>
                        </m:sSupPr>
                        <m:e>
                          <m:r>
                            <a:rPr lang="en-GB" sz="2400" b="0" i="1" smtClean="0">
                              <a:solidFill>
                                <a:srgbClr val="C00000"/>
                              </a:solidFill>
                              <a:latin typeface="Cambria Math" panose="02040503050406030204" pitchFamily="18" charset="0"/>
                            </a:rPr>
                            <m:t>𝑡</m:t>
                          </m:r>
                        </m:e>
                        <m:sup>
                          <m:r>
                            <a:rPr lang="en-GB" sz="2400" b="0" i="1" smtClean="0">
                              <a:solidFill>
                                <a:srgbClr val="C00000"/>
                              </a:solidFill>
                              <a:latin typeface="Cambria Math" panose="02040503050406030204" pitchFamily="18" charset="0"/>
                            </a:rPr>
                            <m:t>′</m:t>
                          </m:r>
                        </m:sup>
                      </m:sSup>
                      <m:r>
                        <a:rPr lang="en-GB" sz="2400" b="0" i="1" smtClean="0">
                          <a:solidFill>
                            <a:srgbClr val="C00000"/>
                          </a:solidFill>
                          <a:latin typeface="Cambria Math" panose="02040503050406030204" pitchFamily="18" charset="0"/>
                        </a:rPr>
                        <m:t>=</m:t>
                      </m:r>
                      <m:f>
                        <m:fPr>
                          <m:ctrlPr>
                            <a:rPr lang="en-GB" sz="2400" i="1">
                              <a:solidFill>
                                <a:srgbClr val="C00000"/>
                              </a:solidFill>
                              <a:latin typeface="Cambria Math" panose="02040503050406030204" pitchFamily="18" charset="0"/>
                            </a:rPr>
                          </m:ctrlPr>
                        </m:fPr>
                        <m:num>
                          <m:r>
                            <a:rPr lang="en-GB" sz="2400" b="0" i="1" smtClean="0">
                              <a:solidFill>
                                <a:srgbClr val="C00000"/>
                              </a:solidFill>
                              <a:latin typeface="Cambria Math" panose="02040503050406030204" pitchFamily="18" charset="0"/>
                            </a:rPr>
                            <m:t>𝑡</m:t>
                          </m:r>
                          <m:r>
                            <a:rPr lang="en-GB" sz="2400" b="0" i="1" smtClean="0">
                              <a:solidFill>
                                <a:srgbClr val="C00000"/>
                              </a:solidFill>
                              <a:latin typeface="Cambria Math" panose="02040503050406030204" pitchFamily="18" charset="0"/>
                            </a:rPr>
                            <m:t>−</m:t>
                          </m:r>
                          <m:f>
                            <m:fPr>
                              <m:ctrlPr>
                                <a:rPr lang="en-GB" sz="2400" b="0" i="1" smtClean="0">
                                  <a:solidFill>
                                    <a:srgbClr val="C00000"/>
                                  </a:solidFill>
                                  <a:latin typeface="Cambria Math" panose="02040503050406030204" pitchFamily="18" charset="0"/>
                                </a:rPr>
                              </m:ctrlPr>
                            </m:fPr>
                            <m:num>
                              <m:r>
                                <a:rPr lang="en-GB" sz="2400" b="0" i="1" smtClean="0">
                                  <a:solidFill>
                                    <a:srgbClr val="C00000"/>
                                  </a:solidFill>
                                  <a:latin typeface="Cambria Math" panose="02040503050406030204" pitchFamily="18" charset="0"/>
                                </a:rPr>
                                <m:t>𝑢𝑥</m:t>
                              </m:r>
                            </m:num>
                            <m:den>
                              <m:sSup>
                                <m:sSupPr>
                                  <m:ctrlPr>
                                    <a:rPr lang="en-GB" sz="2400" b="0" i="1" smtClean="0">
                                      <a:solidFill>
                                        <a:srgbClr val="C00000"/>
                                      </a:solidFill>
                                      <a:latin typeface="Cambria Math" panose="02040503050406030204" pitchFamily="18" charset="0"/>
                                    </a:rPr>
                                  </m:ctrlPr>
                                </m:sSupPr>
                                <m:e>
                                  <m:r>
                                    <a:rPr lang="en-GB" sz="2400" b="0" i="1" smtClean="0">
                                      <a:solidFill>
                                        <a:srgbClr val="C00000"/>
                                      </a:solidFill>
                                      <a:latin typeface="Cambria Math" panose="02040503050406030204" pitchFamily="18" charset="0"/>
                                    </a:rPr>
                                    <m:t>𝑐</m:t>
                                  </m:r>
                                </m:e>
                                <m:sup>
                                  <m:r>
                                    <a:rPr lang="en-GB" sz="2400" b="0" i="1" smtClean="0">
                                      <a:solidFill>
                                        <a:srgbClr val="C00000"/>
                                      </a:solidFill>
                                      <a:latin typeface="Cambria Math" panose="02040503050406030204" pitchFamily="18" charset="0"/>
                                    </a:rPr>
                                    <m:t>2</m:t>
                                  </m:r>
                                </m:sup>
                              </m:sSup>
                            </m:den>
                          </m:f>
                        </m:num>
                        <m:den>
                          <m:rad>
                            <m:radPr>
                              <m:degHide m:val="on"/>
                              <m:ctrlPr>
                                <a:rPr lang="en-GB" sz="2400" i="1">
                                  <a:solidFill>
                                    <a:srgbClr val="C00000"/>
                                  </a:solidFill>
                                  <a:latin typeface="Cambria Math" panose="02040503050406030204" pitchFamily="18" charset="0"/>
                                </a:rPr>
                              </m:ctrlPr>
                            </m:radPr>
                            <m:deg/>
                            <m:e>
                              <m:r>
                                <a:rPr lang="en-GB" sz="2400" i="1">
                                  <a:solidFill>
                                    <a:srgbClr val="C00000"/>
                                  </a:solidFill>
                                  <a:latin typeface="Cambria Math" panose="02040503050406030204" pitchFamily="18" charset="0"/>
                                </a:rPr>
                                <m:t>1−</m:t>
                              </m:r>
                              <m:f>
                                <m:fPr>
                                  <m:ctrlPr>
                                    <a:rPr lang="en-GB" sz="2400" i="1">
                                      <a:solidFill>
                                        <a:srgbClr val="C00000"/>
                                      </a:solidFill>
                                      <a:latin typeface="Cambria Math" panose="02040503050406030204" pitchFamily="18" charset="0"/>
                                    </a:rPr>
                                  </m:ctrlPr>
                                </m:fPr>
                                <m:num>
                                  <m:sSup>
                                    <m:sSupPr>
                                      <m:ctrlPr>
                                        <a:rPr lang="en-GB" sz="2400" i="1">
                                          <a:solidFill>
                                            <a:srgbClr val="C00000"/>
                                          </a:solidFill>
                                          <a:latin typeface="Cambria Math" panose="02040503050406030204" pitchFamily="18" charset="0"/>
                                        </a:rPr>
                                      </m:ctrlPr>
                                    </m:sSupPr>
                                    <m:e>
                                      <m:r>
                                        <a:rPr lang="en-GB" sz="2400" i="1">
                                          <a:solidFill>
                                            <a:srgbClr val="C00000"/>
                                          </a:solidFill>
                                          <a:latin typeface="Cambria Math" panose="02040503050406030204" pitchFamily="18" charset="0"/>
                                        </a:rPr>
                                        <m:t>𝑢</m:t>
                                      </m:r>
                                    </m:e>
                                    <m:sup>
                                      <m:r>
                                        <a:rPr lang="en-GB" sz="2400" i="1">
                                          <a:solidFill>
                                            <a:srgbClr val="C00000"/>
                                          </a:solidFill>
                                          <a:latin typeface="Cambria Math" panose="02040503050406030204" pitchFamily="18" charset="0"/>
                                        </a:rPr>
                                        <m:t>2</m:t>
                                      </m:r>
                                    </m:sup>
                                  </m:sSup>
                                </m:num>
                                <m:den>
                                  <m:sSup>
                                    <m:sSupPr>
                                      <m:ctrlPr>
                                        <a:rPr lang="en-GB" sz="2400" i="1">
                                          <a:solidFill>
                                            <a:srgbClr val="C00000"/>
                                          </a:solidFill>
                                          <a:latin typeface="Cambria Math" panose="02040503050406030204" pitchFamily="18" charset="0"/>
                                        </a:rPr>
                                      </m:ctrlPr>
                                    </m:sSupPr>
                                    <m:e>
                                      <m:r>
                                        <a:rPr lang="en-GB" sz="2400" i="1">
                                          <a:solidFill>
                                            <a:srgbClr val="C00000"/>
                                          </a:solidFill>
                                          <a:latin typeface="Cambria Math" panose="02040503050406030204" pitchFamily="18" charset="0"/>
                                        </a:rPr>
                                        <m:t>𝑐</m:t>
                                      </m:r>
                                    </m:e>
                                    <m:sup>
                                      <m:r>
                                        <a:rPr lang="en-GB" sz="2400" i="1">
                                          <a:solidFill>
                                            <a:srgbClr val="C00000"/>
                                          </a:solidFill>
                                          <a:latin typeface="Cambria Math" panose="02040503050406030204" pitchFamily="18" charset="0"/>
                                        </a:rPr>
                                        <m:t>2</m:t>
                                      </m:r>
                                    </m:sup>
                                  </m:sSup>
                                </m:den>
                              </m:f>
                            </m:e>
                          </m:rad>
                        </m:den>
                      </m:f>
                    </m:oMath>
                  </m:oMathPara>
                </a14:m>
                <a:endParaRPr lang="en-GB" sz="2400" dirty="0">
                  <a:solidFill>
                    <a:srgbClr val="C00000"/>
                  </a:solidFill>
                </a:endParaRPr>
              </a:p>
            </p:txBody>
          </p:sp>
        </mc:Choice>
        <mc:Fallback xmlns="">
          <p:sp>
            <p:nvSpPr>
              <p:cNvPr id="9" name="Téglalap 8"/>
              <p:cNvSpPr>
                <a:spLocks noRot="1" noChangeAspect="1" noMove="1" noResize="1" noEditPoints="1" noAdjustHandles="1" noChangeArrowheads="1" noChangeShapeType="1" noTextEdit="1"/>
              </p:cNvSpPr>
              <p:nvPr/>
            </p:nvSpPr>
            <p:spPr>
              <a:xfrm>
                <a:off x="4968811" y="5183971"/>
                <a:ext cx="1979453" cy="1447704"/>
              </a:xfrm>
              <a:prstGeom prst="rect">
                <a:avLst/>
              </a:prstGeom>
              <a:blipFill rotWithShape="0">
                <a:blip r:embed="rId7"/>
                <a:stretch>
                  <a:fillRect/>
                </a:stretch>
              </a:blipFill>
              <a:ln w="25400">
                <a:solidFill>
                  <a:srgbClr val="C00000"/>
                </a:solidFill>
              </a:ln>
            </p:spPr>
            <p:txBody>
              <a:bodyPr/>
              <a:lstStyle/>
              <a:p>
                <a:r>
                  <a:rPr lang="hu-HU">
                    <a:noFill/>
                  </a:rPr>
                  <a:t> </a:t>
                </a:r>
              </a:p>
            </p:txBody>
          </p:sp>
        </mc:Fallback>
      </mc:AlternateContent>
    </p:spTree>
    <p:extLst>
      <p:ext uri="{BB962C8B-B14F-4D97-AF65-F5344CB8AC3E}">
        <p14:creationId xmlns:p14="http://schemas.microsoft.com/office/powerpoint/2010/main" val="730702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462" y="1052736"/>
            <a:ext cx="6932930" cy="3809302"/>
          </a:xfrm>
          <a:prstGeom prst="rect">
            <a:avLst/>
          </a:prstGeom>
        </p:spPr>
      </p:pic>
      <p:sp>
        <p:nvSpPr>
          <p:cNvPr id="5" name="Cím 1"/>
          <p:cNvSpPr txBox="1">
            <a:spLocks/>
          </p:cNvSpPr>
          <p:nvPr/>
        </p:nvSpPr>
        <p:spPr>
          <a:xfrm>
            <a:off x="539552" y="260648"/>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u-HU" dirty="0" err="1"/>
              <a:t>Special</a:t>
            </a:r>
            <a:r>
              <a:rPr lang="hu-HU" dirty="0"/>
              <a:t> </a:t>
            </a:r>
            <a:r>
              <a:rPr lang="hu-HU" dirty="0" err="1"/>
              <a:t>Theory</a:t>
            </a:r>
            <a:r>
              <a:rPr lang="hu-HU" dirty="0"/>
              <a:t> of </a:t>
            </a:r>
            <a:r>
              <a:rPr lang="hu-HU" dirty="0" err="1"/>
              <a:t>Relativity</a:t>
            </a:r>
            <a:endParaRPr lang="hu-HU" dirty="0"/>
          </a:p>
        </p:txBody>
      </p:sp>
      <mc:AlternateContent xmlns:mc="http://schemas.openxmlformats.org/markup-compatibility/2006" xmlns:a14="http://schemas.microsoft.com/office/drawing/2010/main">
        <mc:Choice Requires="a14">
          <p:sp>
            <p:nvSpPr>
              <p:cNvPr id="9" name="Téglalap 8"/>
              <p:cNvSpPr/>
              <p:nvPr/>
            </p:nvSpPr>
            <p:spPr>
              <a:xfrm>
                <a:off x="4499992" y="5325014"/>
                <a:ext cx="3240360" cy="1128322"/>
              </a:xfrm>
              <a:prstGeom prst="rect">
                <a:avLst/>
              </a:prstGeom>
              <a:ln w="28575">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hu-HU" sz="2400" i="1" smtClean="0">
                              <a:solidFill>
                                <a:schemeClr val="tx1"/>
                              </a:solidFill>
                              <a:latin typeface="Cambria Math" panose="02040503050406030204" pitchFamily="18" charset="0"/>
                            </a:rPr>
                          </m:ctrlPr>
                        </m:sSupPr>
                        <m:e>
                          <m:r>
                            <a:rPr lang="hu-HU" sz="2400" b="0" i="1">
                              <a:solidFill>
                                <a:schemeClr val="tx1"/>
                              </a:solidFill>
                              <a:latin typeface="Cambria Math"/>
                            </a:rPr>
                            <m:t>𝑥</m:t>
                          </m:r>
                        </m:e>
                        <m:sup>
                          <m:r>
                            <a:rPr lang="hu-HU" sz="2400" b="0" i="1">
                              <a:solidFill>
                                <a:schemeClr val="tx1"/>
                              </a:solidFill>
                              <a:latin typeface="Cambria Math"/>
                            </a:rPr>
                            <m:t>′</m:t>
                          </m:r>
                        </m:sup>
                      </m:sSup>
                      <m:r>
                        <a:rPr lang="hu-HU" sz="2400" b="0" i="1">
                          <a:solidFill>
                            <a:schemeClr val="tx1"/>
                          </a:solidFill>
                          <a:latin typeface="Cambria Math"/>
                        </a:rPr>
                        <m:t>=</m:t>
                      </m:r>
                      <m:r>
                        <a:rPr lang="hu-HU" sz="2400" b="0" i="1">
                          <a:solidFill>
                            <a:schemeClr val="tx1"/>
                          </a:solidFill>
                          <a:latin typeface="Cambria Math"/>
                        </a:rPr>
                        <m:t>𝛾</m:t>
                      </m:r>
                      <m:d>
                        <m:dPr>
                          <m:ctrlPr>
                            <a:rPr lang="hu-HU" sz="2400" i="1">
                              <a:solidFill>
                                <a:schemeClr val="tx1"/>
                              </a:solidFill>
                              <a:latin typeface="Cambria Math" panose="02040503050406030204" pitchFamily="18" charset="0"/>
                            </a:rPr>
                          </m:ctrlPr>
                        </m:dPr>
                        <m:e>
                          <m:r>
                            <a:rPr lang="hu-HU" sz="2400" b="0" i="1">
                              <a:solidFill>
                                <a:schemeClr val="tx1"/>
                              </a:solidFill>
                              <a:latin typeface="Cambria Math"/>
                            </a:rPr>
                            <m:t>𝑥</m:t>
                          </m:r>
                          <m:r>
                            <a:rPr lang="hu-HU" sz="2400" b="0" i="1">
                              <a:solidFill>
                                <a:schemeClr val="tx1"/>
                              </a:solidFill>
                              <a:latin typeface="Cambria Math"/>
                            </a:rPr>
                            <m:t>−</m:t>
                          </m:r>
                          <m:r>
                            <a:rPr lang="hu-HU" sz="2400" b="0" i="1" smtClean="0">
                              <a:solidFill>
                                <a:schemeClr val="tx1"/>
                              </a:solidFill>
                              <a:latin typeface="Cambria Math" panose="02040503050406030204" pitchFamily="18" charset="0"/>
                            </a:rPr>
                            <m:t>𝑢</m:t>
                          </m:r>
                          <m:r>
                            <a:rPr lang="hu-HU" sz="2400" b="0" i="1">
                              <a:solidFill>
                                <a:schemeClr val="tx1"/>
                              </a:solidFill>
                              <a:latin typeface="Cambria Math"/>
                            </a:rPr>
                            <m:t>𝑡</m:t>
                          </m:r>
                        </m:e>
                      </m:d>
                    </m:oMath>
                  </m:oMathPara>
                </a14:m>
                <a:endParaRPr lang="hu-HU" sz="2400" dirty="0">
                  <a:solidFill>
                    <a:schemeClr val="tx1"/>
                  </a:solidFill>
                </a:endParaRPr>
              </a:p>
              <a:p>
                <a:pPr/>
                <a14:m>
                  <m:oMathPara xmlns:m="http://schemas.openxmlformats.org/officeDocument/2006/math">
                    <m:oMathParaPr>
                      <m:jc m:val="centerGroup"/>
                    </m:oMathParaPr>
                    <m:oMath xmlns:m="http://schemas.openxmlformats.org/officeDocument/2006/math">
                      <m:sSup>
                        <m:sSupPr>
                          <m:ctrlPr>
                            <a:rPr lang="hu-HU" sz="2400" i="1">
                              <a:solidFill>
                                <a:schemeClr val="tx1"/>
                              </a:solidFill>
                              <a:latin typeface="Cambria Math" panose="02040503050406030204" pitchFamily="18" charset="0"/>
                            </a:rPr>
                          </m:ctrlPr>
                        </m:sSupPr>
                        <m:e>
                          <m:r>
                            <a:rPr lang="hu-HU" sz="2400" b="0" i="1">
                              <a:solidFill>
                                <a:schemeClr val="tx1"/>
                              </a:solidFill>
                              <a:latin typeface="Cambria Math"/>
                            </a:rPr>
                            <m:t>𝑡</m:t>
                          </m:r>
                        </m:e>
                        <m:sup>
                          <m:r>
                            <a:rPr lang="hu-HU" sz="2400" b="0" i="1">
                              <a:solidFill>
                                <a:schemeClr val="tx1"/>
                              </a:solidFill>
                              <a:latin typeface="Cambria Math"/>
                            </a:rPr>
                            <m:t>′</m:t>
                          </m:r>
                        </m:sup>
                      </m:sSup>
                      <m:r>
                        <a:rPr lang="hu-HU" sz="2400" b="0" i="1">
                          <a:solidFill>
                            <a:schemeClr val="tx1"/>
                          </a:solidFill>
                          <a:latin typeface="Cambria Math"/>
                        </a:rPr>
                        <m:t>=</m:t>
                      </m:r>
                      <m:r>
                        <a:rPr lang="hu-HU" sz="2400" b="0" i="1">
                          <a:solidFill>
                            <a:schemeClr val="tx1"/>
                          </a:solidFill>
                          <a:latin typeface="Cambria Math"/>
                        </a:rPr>
                        <m:t>𝛾</m:t>
                      </m:r>
                      <m:d>
                        <m:dPr>
                          <m:ctrlPr>
                            <a:rPr lang="hu-HU" sz="2400" i="1">
                              <a:solidFill>
                                <a:schemeClr val="tx1"/>
                              </a:solidFill>
                              <a:latin typeface="Cambria Math" panose="02040503050406030204" pitchFamily="18" charset="0"/>
                            </a:rPr>
                          </m:ctrlPr>
                        </m:dPr>
                        <m:e>
                          <m:r>
                            <a:rPr lang="hu-HU" sz="2400" b="0" i="1">
                              <a:solidFill>
                                <a:schemeClr val="tx1"/>
                              </a:solidFill>
                              <a:latin typeface="Cambria Math"/>
                            </a:rPr>
                            <m:t>𝑡</m:t>
                          </m:r>
                          <m:r>
                            <a:rPr lang="hu-HU" sz="2400" b="0" i="1">
                              <a:solidFill>
                                <a:schemeClr val="tx1"/>
                              </a:solidFill>
                              <a:latin typeface="Cambria Math"/>
                            </a:rPr>
                            <m:t>−</m:t>
                          </m:r>
                          <m:f>
                            <m:fPr>
                              <m:ctrlPr>
                                <a:rPr lang="hu-HU" sz="2400" i="1">
                                  <a:solidFill>
                                    <a:schemeClr val="tx1"/>
                                  </a:solidFill>
                                  <a:latin typeface="Cambria Math" panose="02040503050406030204" pitchFamily="18" charset="0"/>
                                </a:rPr>
                              </m:ctrlPr>
                            </m:fPr>
                            <m:num>
                              <m:r>
                                <a:rPr lang="hu-HU" sz="2400" b="0" i="1" smtClean="0">
                                  <a:solidFill>
                                    <a:schemeClr val="tx1"/>
                                  </a:solidFill>
                                  <a:latin typeface="Cambria Math" panose="02040503050406030204" pitchFamily="18" charset="0"/>
                                </a:rPr>
                                <m:t>𝑢</m:t>
                              </m:r>
                            </m:num>
                            <m:den>
                              <m:sSup>
                                <m:sSupPr>
                                  <m:ctrlPr>
                                    <a:rPr lang="hu-HU" sz="2400" i="1">
                                      <a:solidFill>
                                        <a:schemeClr val="tx1"/>
                                      </a:solidFill>
                                      <a:latin typeface="Cambria Math" panose="02040503050406030204" pitchFamily="18" charset="0"/>
                                    </a:rPr>
                                  </m:ctrlPr>
                                </m:sSupPr>
                                <m:e>
                                  <m:r>
                                    <a:rPr lang="hu-HU" sz="2400" b="0" i="1">
                                      <a:solidFill>
                                        <a:schemeClr val="tx1"/>
                                      </a:solidFill>
                                      <a:latin typeface="Cambria Math"/>
                                    </a:rPr>
                                    <m:t>𝑐</m:t>
                                  </m:r>
                                </m:e>
                                <m:sup>
                                  <m:r>
                                    <a:rPr lang="hu-HU" sz="2400" b="0" i="1">
                                      <a:solidFill>
                                        <a:schemeClr val="tx1"/>
                                      </a:solidFill>
                                      <a:latin typeface="Cambria Math"/>
                                    </a:rPr>
                                    <m:t>2</m:t>
                                  </m:r>
                                </m:sup>
                              </m:sSup>
                            </m:den>
                          </m:f>
                          <m:r>
                            <a:rPr lang="hu-HU" sz="2400" b="0" i="1">
                              <a:solidFill>
                                <a:schemeClr val="tx1"/>
                              </a:solidFill>
                              <a:latin typeface="Cambria Math"/>
                            </a:rPr>
                            <m:t>𝑥</m:t>
                          </m:r>
                        </m:e>
                      </m:d>
                    </m:oMath>
                  </m:oMathPara>
                </a14:m>
                <a:endParaRPr lang="hu-HU" sz="2400" dirty="0">
                  <a:solidFill>
                    <a:schemeClr val="tx1"/>
                  </a:solidFill>
                </a:endParaRPr>
              </a:p>
            </p:txBody>
          </p:sp>
        </mc:Choice>
        <mc:Fallback xmlns="">
          <p:sp>
            <p:nvSpPr>
              <p:cNvPr id="9" name="Téglalap 8"/>
              <p:cNvSpPr>
                <a:spLocks noRot="1" noChangeAspect="1" noMove="1" noResize="1" noEditPoints="1" noAdjustHandles="1" noChangeArrowheads="1" noChangeShapeType="1" noTextEdit="1"/>
              </p:cNvSpPr>
              <p:nvPr/>
            </p:nvSpPr>
            <p:spPr>
              <a:xfrm>
                <a:off x="4499992" y="5325014"/>
                <a:ext cx="3240360" cy="1128322"/>
              </a:xfrm>
              <a:prstGeom prst="rect">
                <a:avLst/>
              </a:prstGeom>
              <a:blipFill rotWithShape="0">
                <a:blip r:embed="rId3"/>
                <a:stretch>
                  <a:fillRect/>
                </a:stretch>
              </a:blipFill>
              <a:ln w="28575">
                <a:noFill/>
              </a:ln>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10" name="Téglalap 9"/>
              <p:cNvSpPr/>
              <p:nvPr/>
            </p:nvSpPr>
            <p:spPr>
              <a:xfrm>
                <a:off x="1187624" y="5271790"/>
                <a:ext cx="3384376" cy="830997"/>
              </a:xfrm>
              <a:prstGeom prst="rect">
                <a:avLst/>
              </a:prstGeom>
              <a:ln w="28575">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hu-HU" sz="2400" i="1" smtClean="0">
                              <a:solidFill>
                                <a:schemeClr val="tx1"/>
                              </a:solidFill>
                              <a:latin typeface="Cambria Math" panose="02040503050406030204" pitchFamily="18" charset="0"/>
                            </a:rPr>
                          </m:ctrlPr>
                        </m:sSupPr>
                        <m:e>
                          <m:r>
                            <a:rPr lang="hu-HU" sz="2400" b="0" i="1">
                              <a:solidFill>
                                <a:schemeClr val="tx1"/>
                              </a:solidFill>
                              <a:latin typeface="Cambria Math"/>
                            </a:rPr>
                            <m:t>𝑥</m:t>
                          </m:r>
                        </m:e>
                        <m:sup>
                          <m:r>
                            <a:rPr lang="hu-HU" sz="2400" b="0" i="1">
                              <a:solidFill>
                                <a:schemeClr val="tx1"/>
                              </a:solidFill>
                              <a:latin typeface="Cambria Math"/>
                            </a:rPr>
                            <m:t>′</m:t>
                          </m:r>
                        </m:sup>
                      </m:sSup>
                      <m:r>
                        <a:rPr lang="hu-HU" sz="2400" b="0" i="1">
                          <a:solidFill>
                            <a:schemeClr val="tx1"/>
                          </a:solidFill>
                          <a:latin typeface="Cambria Math"/>
                        </a:rPr>
                        <m:t>=</m:t>
                      </m:r>
                      <m:r>
                        <a:rPr lang="hu-HU" sz="2400" b="0" i="1" smtClean="0">
                          <a:solidFill>
                            <a:schemeClr val="tx1"/>
                          </a:solidFill>
                          <a:latin typeface="Cambria Math"/>
                        </a:rPr>
                        <m:t>𝑥</m:t>
                      </m:r>
                      <m:r>
                        <a:rPr lang="hu-HU" sz="2400" b="0" i="1" smtClean="0">
                          <a:solidFill>
                            <a:schemeClr val="tx1"/>
                          </a:solidFill>
                          <a:latin typeface="Cambria Math"/>
                        </a:rPr>
                        <m:t>−</m:t>
                      </m:r>
                      <m:r>
                        <a:rPr lang="hu-HU" sz="2400" b="0" i="1" smtClean="0">
                          <a:solidFill>
                            <a:schemeClr val="tx1"/>
                          </a:solidFill>
                          <a:latin typeface="Cambria Math" panose="02040503050406030204" pitchFamily="18" charset="0"/>
                        </a:rPr>
                        <m:t>𝑢</m:t>
                      </m:r>
                      <m:r>
                        <a:rPr lang="hu-HU" sz="2400" b="0" i="1" smtClean="0">
                          <a:solidFill>
                            <a:schemeClr val="tx1"/>
                          </a:solidFill>
                          <a:latin typeface="Cambria Math"/>
                        </a:rPr>
                        <m:t>𝑡</m:t>
                      </m:r>
                    </m:oMath>
                  </m:oMathPara>
                </a14:m>
                <a:endParaRPr lang="hu-HU" sz="2400" dirty="0">
                  <a:solidFill>
                    <a:schemeClr val="tx1"/>
                  </a:solidFill>
                </a:endParaRPr>
              </a:p>
              <a:p>
                <a:pPr/>
                <a14:m>
                  <m:oMathPara xmlns:m="http://schemas.openxmlformats.org/officeDocument/2006/math">
                    <m:oMathParaPr>
                      <m:jc m:val="centerGroup"/>
                    </m:oMathParaPr>
                    <m:oMath xmlns:m="http://schemas.openxmlformats.org/officeDocument/2006/math">
                      <m:sSup>
                        <m:sSupPr>
                          <m:ctrlPr>
                            <a:rPr lang="hu-HU" sz="2400" i="1">
                              <a:solidFill>
                                <a:schemeClr val="tx1"/>
                              </a:solidFill>
                              <a:latin typeface="Cambria Math" panose="02040503050406030204" pitchFamily="18" charset="0"/>
                            </a:rPr>
                          </m:ctrlPr>
                        </m:sSupPr>
                        <m:e>
                          <m:r>
                            <a:rPr lang="hu-HU" sz="2400" b="0" i="1">
                              <a:solidFill>
                                <a:schemeClr val="tx1"/>
                              </a:solidFill>
                              <a:latin typeface="Cambria Math"/>
                            </a:rPr>
                            <m:t>𝑡</m:t>
                          </m:r>
                        </m:e>
                        <m:sup>
                          <m:r>
                            <a:rPr lang="hu-HU" sz="2400" b="0" i="1">
                              <a:solidFill>
                                <a:schemeClr val="tx1"/>
                              </a:solidFill>
                              <a:latin typeface="Cambria Math"/>
                            </a:rPr>
                            <m:t>′</m:t>
                          </m:r>
                        </m:sup>
                      </m:sSup>
                      <m:r>
                        <a:rPr lang="hu-HU" sz="2400" b="0" i="1">
                          <a:solidFill>
                            <a:schemeClr val="tx1"/>
                          </a:solidFill>
                          <a:latin typeface="Cambria Math"/>
                        </a:rPr>
                        <m:t>=</m:t>
                      </m:r>
                      <m:r>
                        <a:rPr lang="hu-HU" sz="2400" b="0" i="1" smtClean="0">
                          <a:solidFill>
                            <a:schemeClr val="tx1"/>
                          </a:solidFill>
                          <a:latin typeface="Cambria Math"/>
                        </a:rPr>
                        <m:t>𝑡</m:t>
                      </m:r>
                    </m:oMath>
                  </m:oMathPara>
                </a14:m>
                <a:endParaRPr lang="hu-HU" sz="2400" dirty="0">
                  <a:solidFill>
                    <a:schemeClr val="tx1"/>
                  </a:solidFill>
                </a:endParaRPr>
              </a:p>
            </p:txBody>
          </p:sp>
        </mc:Choice>
        <mc:Fallback xmlns="">
          <p:sp>
            <p:nvSpPr>
              <p:cNvPr id="10" name="Téglalap 9"/>
              <p:cNvSpPr>
                <a:spLocks noRot="1" noChangeAspect="1" noMove="1" noResize="1" noEditPoints="1" noAdjustHandles="1" noChangeArrowheads="1" noChangeShapeType="1" noTextEdit="1"/>
              </p:cNvSpPr>
              <p:nvPr/>
            </p:nvSpPr>
            <p:spPr>
              <a:xfrm>
                <a:off x="1187624" y="5271790"/>
                <a:ext cx="3384376" cy="830997"/>
              </a:xfrm>
              <a:prstGeom prst="rect">
                <a:avLst/>
              </a:prstGeom>
              <a:blipFill rotWithShape="0">
                <a:blip r:embed="rId4"/>
                <a:stretch>
                  <a:fillRect/>
                </a:stretch>
              </a:blipFill>
              <a:ln w="28575">
                <a:noFill/>
              </a:ln>
            </p:spPr>
            <p:txBody>
              <a:bodyPr/>
              <a:lstStyle/>
              <a:p>
                <a:r>
                  <a:rPr lang="hu-HU">
                    <a:noFill/>
                  </a:rPr>
                  <a:t> </a:t>
                </a:r>
              </a:p>
            </p:txBody>
          </p:sp>
        </mc:Fallback>
      </mc:AlternateContent>
      <p:sp>
        <p:nvSpPr>
          <p:cNvPr id="11" name="Szövegdoboz 10"/>
          <p:cNvSpPr txBox="1"/>
          <p:nvPr/>
        </p:nvSpPr>
        <p:spPr>
          <a:xfrm>
            <a:off x="5071822" y="6551766"/>
            <a:ext cx="4036682" cy="261610"/>
          </a:xfrm>
          <a:prstGeom prst="rect">
            <a:avLst/>
          </a:prstGeom>
          <a:noFill/>
        </p:spPr>
        <p:txBody>
          <a:bodyPr wrap="none" rtlCol="0">
            <a:spAutoFit/>
          </a:bodyPr>
          <a:lstStyle/>
          <a:p>
            <a:r>
              <a:rPr lang="hu-HU" sz="1100" dirty="0" err="1"/>
              <a:t>Source</a:t>
            </a:r>
            <a:r>
              <a:rPr lang="hu-HU" sz="1100" dirty="0"/>
              <a:t> of </a:t>
            </a:r>
            <a:r>
              <a:rPr lang="hu-HU" sz="1100" dirty="0" err="1"/>
              <a:t>figure</a:t>
            </a:r>
            <a:r>
              <a:rPr lang="hu-HU" sz="1100" dirty="0"/>
              <a:t>: </a:t>
            </a:r>
            <a:r>
              <a:rPr lang="en-US" sz="1100" dirty="0"/>
              <a:t>http://www.twow.net/ObjText/OtkCaLbStrB.htm</a:t>
            </a:r>
            <a:endParaRPr lang="hu-HU" sz="1100" dirty="0"/>
          </a:p>
        </p:txBody>
      </p:sp>
      <p:sp>
        <p:nvSpPr>
          <p:cNvPr id="12" name="Tartalom helye 2"/>
          <p:cNvSpPr>
            <a:spLocks noGrp="1"/>
          </p:cNvSpPr>
          <p:nvPr>
            <p:ph idx="1"/>
          </p:nvPr>
        </p:nvSpPr>
        <p:spPr>
          <a:xfrm>
            <a:off x="1403648" y="4756045"/>
            <a:ext cx="2952328" cy="545163"/>
          </a:xfrm>
        </p:spPr>
        <p:txBody>
          <a:bodyPr>
            <a:normAutofit/>
          </a:bodyPr>
          <a:lstStyle/>
          <a:p>
            <a:pPr marL="0" indent="0">
              <a:buNone/>
            </a:pPr>
            <a:r>
              <a:rPr lang="hu-HU" sz="2400" dirty="0"/>
              <a:t>Galilei </a:t>
            </a:r>
            <a:r>
              <a:rPr lang="hu-HU" sz="2400" dirty="0" err="1"/>
              <a:t>transformation</a:t>
            </a:r>
            <a:endParaRPr lang="hu-HU" sz="2400" dirty="0"/>
          </a:p>
        </p:txBody>
      </p:sp>
      <p:sp>
        <p:nvSpPr>
          <p:cNvPr id="13" name="Tartalom helye 2"/>
          <p:cNvSpPr txBox="1">
            <a:spLocks/>
          </p:cNvSpPr>
          <p:nvPr/>
        </p:nvSpPr>
        <p:spPr>
          <a:xfrm>
            <a:off x="4644008" y="4756045"/>
            <a:ext cx="3384376" cy="545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hu-HU" sz="2400" dirty="0"/>
              <a:t>Lorentz </a:t>
            </a:r>
            <a:r>
              <a:rPr lang="hu-HU" sz="2400" dirty="0" err="1"/>
              <a:t>transformation</a:t>
            </a:r>
            <a:endParaRPr lang="hu-HU" sz="2400" dirty="0"/>
          </a:p>
        </p:txBody>
      </p:sp>
    </p:spTree>
    <p:extLst>
      <p:ext uri="{BB962C8B-B14F-4D97-AF65-F5344CB8AC3E}">
        <p14:creationId xmlns:p14="http://schemas.microsoft.com/office/powerpoint/2010/main" val="3021559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sz="quarter" idx="4294967295"/>
          </p:nvPr>
        </p:nvSpPr>
        <p:spPr>
          <a:xfrm>
            <a:off x="468313" y="44450"/>
            <a:ext cx="8229600" cy="1143000"/>
          </a:xfrm>
        </p:spPr>
        <p:txBody>
          <a:bodyPr/>
          <a:lstStyle/>
          <a:p>
            <a:r>
              <a:rPr lang="hu-HU"/>
              <a:t>Anti-reflection coatings</a:t>
            </a:r>
            <a:endParaRPr lang="en-GB"/>
          </a:p>
        </p:txBody>
      </p:sp>
      <p:sp>
        <p:nvSpPr>
          <p:cNvPr id="324611" name="Text Box 3"/>
          <p:cNvSpPr txBox="1">
            <a:spLocks noChangeArrowheads="1"/>
          </p:cNvSpPr>
          <p:nvPr/>
        </p:nvSpPr>
        <p:spPr bwMode="auto">
          <a:xfrm>
            <a:off x="3348038" y="6524625"/>
            <a:ext cx="57800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200" b="0"/>
              <a:t>Source of figure: http://hyperphysics.phy-astr.gsu.edu/hbase/phyopt/antiref.html#c1</a:t>
            </a:r>
          </a:p>
        </p:txBody>
      </p:sp>
      <p:pic>
        <p:nvPicPr>
          <p:cNvPr id="324613" name="Picture 5" descr="antref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773238"/>
            <a:ext cx="7056437"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325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1"/>
          <p:cNvSpPr txBox="1">
            <a:spLocks/>
          </p:cNvSpPr>
          <p:nvPr/>
        </p:nvSpPr>
        <p:spPr>
          <a:xfrm>
            <a:off x="539552" y="260648"/>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u-HU" dirty="0" err="1"/>
              <a:t>Lorentz-Fitzgerald</a:t>
            </a:r>
            <a:r>
              <a:rPr lang="hu-HU" dirty="0"/>
              <a:t> </a:t>
            </a:r>
            <a:r>
              <a:rPr lang="hu-HU" dirty="0" err="1"/>
              <a:t>contraction</a:t>
            </a:r>
            <a:endParaRPr lang="hu-HU" dirty="0"/>
          </a:p>
        </p:txBody>
      </p:sp>
      <p:grpSp>
        <p:nvGrpSpPr>
          <p:cNvPr id="10" name="Csoportba foglalás 9"/>
          <p:cNvGrpSpPr/>
          <p:nvPr/>
        </p:nvGrpSpPr>
        <p:grpSpPr>
          <a:xfrm>
            <a:off x="1547542" y="1124744"/>
            <a:ext cx="6213619" cy="2703746"/>
            <a:chOff x="1375181" y="3919222"/>
            <a:chExt cx="6213619" cy="2703746"/>
          </a:xfrm>
        </p:grpSpPr>
        <p:grpSp>
          <p:nvGrpSpPr>
            <p:cNvPr id="13" name="Csoportba foglalás 12"/>
            <p:cNvGrpSpPr/>
            <p:nvPr/>
          </p:nvGrpSpPr>
          <p:grpSpPr>
            <a:xfrm>
              <a:off x="2411760" y="4437112"/>
              <a:ext cx="5177040" cy="1969832"/>
              <a:chOff x="1835696" y="1700808"/>
              <a:chExt cx="5177040" cy="3482000"/>
            </a:xfrm>
          </p:grpSpPr>
          <p:cxnSp>
            <p:nvCxnSpPr>
              <p:cNvPr id="15" name="Egyenes összekötő 14"/>
              <p:cNvCxnSpPr/>
              <p:nvPr/>
            </p:nvCxnSpPr>
            <p:spPr>
              <a:xfrm>
                <a:off x="1835696" y="1700808"/>
                <a:ext cx="0" cy="3456384"/>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Egyenes összekötő 15"/>
              <p:cNvCxnSpPr/>
              <p:nvPr/>
            </p:nvCxnSpPr>
            <p:spPr>
              <a:xfrm flipH="1">
                <a:off x="1835696" y="5171498"/>
                <a:ext cx="5177040" cy="1131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Csoportba foglalás 16"/>
            <p:cNvGrpSpPr/>
            <p:nvPr/>
          </p:nvGrpSpPr>
          <p:grpSpPr>
            <a:xfrm>
              <a:off x="1547664" y="4653136"/>
              <a:ext cx="5177040" cy="1969832"/>
              <a:chOff x="1835696" y="1700808"/>
              <a:chExt cx="5177040" cy="3482000"/>
            </a:xfrm>
          </p:grpSpPr>
          <p:cxnSp>
            <p:nvCxnSpPr>
              <p:cNvPr id="18" name="Egyenes összekötő 17"/>
              <p:cNvCxnSpPr/>
              <p:nvPr/>
            </p:nvCxnSpPr>
            <p:spPr>
              <a:xfrm>
                <a:off x="1835696" y="1700808"/>
                <a:ext cx="0" cy="3456384"/>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Egyenes összekötő 18"/>
              <p:cNvCxnSpPr/>
              <p:nvPr/>
            </p:nvCxnSpPr>
            <p:spPr>
              <a:xfrm flipH="1">
                <a:off x="1835696" y="5171498"/>
                <a:ext cx="5177040" cy="1131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0" name="Szövegdoboz 19"/>
            <p:cNvSpPr txBox="1"/>
            <p:nvPr/>
          </p:nvSpPr>
          <p:spPr>
            <a:xfrm>
              <a:off x="1375181" y="4120744"/>
              <a:ext cx="344966" cy="461665"/>
            </a:xfrm>
            <a:prstGeom prst="rect">
              <a:avLst/>
            </a:prstGeom>
            <a:noFill/>
          </p:spPr>
          <p:txBody>
            <a:bodyPr wrap="none" rtlCol="0">
              <a:spAutoFit/>
            </a:bodyPr>
            <a:lstStyle/>
            <a:p>
              <a:r>
                <a:rPr lang="hu-HU" sz="2400" dirty="0"/>
                <a:t>K</a:t>
              </a:r>
            </a:p>
          </p:txBody>
        </p:sp>
        <p:sp>
          <p:nvSpPr>
            <p:cNvPr id="21" name="Szövegdoboz 20"/>
            <p:cNvSpPr txBox="1"/>
            <p:nvPr/>
          </p:nvSpPr>
          <p:spPr>
            <a:xfrm>
              <a:off x="2200805" y="3919222"/>
              <a:ext cx="421910" cy="461665"/>
            </a:xfrm>
            <a:prstGeom prst="rect">
              <a:avLst/>
            </a:prstGeom>
            <a:noFill/>
          </p:spPr>
          <p:txBody>
            <a:bodyPr wrap="none" rtlCol="0">
              <a:spAutoFit/>
            </a:bodyPr>
            <a:lstStyle/>
            <a:p>
              <a:r>
                <a:rPr lang="hu-HU" sz="2400" dirty="0"/>
                <a:t>K’</a:t>
              </a:r>
            </a:p>
          </p:txBody>
        </p:sp>
        <p:cxnSp>
          <p:nvCxnSpPr>
            <p:cNvPr id="22" name="Egyenes összekötő nyíllal 21"/>
            <p:cNvCxnSpPr/>
            <p:nvPr/>
          </p:nvCxnSpPr>
          <p:spPr>
            <a:xfrm>
              <a:off x="3548816" y="5877272"/>
              <a:ext cx="2671832" cy="0"/>
            </a:xfrm>
            <a:prstGeom prst="straightConnector1">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Szövegdoboz 25"/>
            <p:cNvSpPr txBox="1"/>
            <p:nvPr/>
          </p:nvSpPr>
          <p:spPr>
            <a:xfrm>
              <a:off x="4743507" y="5435932"/>
              <a:ext cx="282450" cy="369332"/>
            </a:xfrm>
            <a:prstGeom prst="rect">
              <a:avLst/>
            </a:prstGeom>
            <a:noFill/>
          </p:spPr>
          <p:txBody>
            <a:bodyPr wrap="none" rtlCol="0">
              <a:spAutoFit/>
            </a:bodyPr>
            <a:lstStyle/>
            <a:p>
              <a:r>
                <a:rPr lang="hu-HU" dirty="0">
                  <a:solidFill>
                    <a:srgbClr val="C00000"/>
                  </a:solidFill>
                </a:rPr>
                <a:t>L</a:t>
              </a:r>
            </a:p>
          </p:txBody>
        </p:sp>
        <p:sp>
          <p:nvSpPr>
            <p:cNvPr id="32" name="Szövegdoboz 31"/>
            <p:cNvSpPr txBox="1"/>
            <p:nvPr/>
          </p:nvSpPr>
          <p:spPr>
            <a:xfrm>
              <a:off x="2652186" y="5445224"/>
              <a:ext cx="926857" cy="369332"/>
            </a:xfrm>
            <a:prstGeom prst="rect">
              <a:avLst/>
            </a:prstGeom>
            <a:noFill/>
          </p:spPr>
          <p:txBody>
            <a:bodyPr wrap="none" rtlCol="0">
              <a:spAutoFit/>
            </a:bodyPr>
            <a:lstStyle/>
            <a:p>
              <a:r>
                <a:rPr lang="hu-HU" dirty="0"/>
                <a:t>K: (x</a:t>
              </a:r>
              <a:r>
                <a:rPr lang="hu-HU" baseline="-25000" dirty="0"/>
                <a:t>1</a:t>
              </a:r>
              <a:r>
                <a:rPr lang="hu-HU" dirty="0"/>
                <a:t>, t)</a:t>
              </a:r>
            </a:p>
          </p:txBody>
        </p:sp>
        <p:sp>
          <p:nvSpPr>
            <p:cNvPr id="35" name="Szövegdoboz 34"/>
            <p:cNvSpPr txBox="1"/>
            <p:nvPr/>
          </p:nvSpPr>
          <p:spPr>
            <a:xfrm>
              <a:off x="4743507" y="5871216"/>
              <a:ext cx="333746" cy="369332"/>
            </a:xfrm>
            <a:prstGeom prst="rect">
              <a:avLst/>
            </a:prstGeom>
            <a:noFill/>
          </p:spPr>
          <p:txBody>
            <a:bodyPr wrap="none" rtlCol="0">
              <a:spAutoFit/>
            </a:bodyPr>
            <a:lstStyle/>
            <a:p>
              <a:r>
                <a:rPr lang="hu-HU" dirty="0">
                  <a:solidFill>
                    <a:srgbClr val="C00000"/>
                  </a:solidFill>
                </a:rPr>
                <a:t>L’</a:t>
              </a:r>
            </a:p>
          </p:txBody>
        </p:sp>
        <p:sp>
          <p:nvSpPr>
            <p:cNvPr id="36" name="Szövegdoboz 35"/>
            <p:cNvSpPr txBox="1"/>
            <p:nvPr/>
          </p:nvSpPr>
          <p:spPr>
            <a:xfrm>
              <a:off x="2476232" y="5814556"/>
              <a:ext cx="1113766" cy="369332"/>
            </a:xfrm>
            <a:prstGeom prst="rect">
              <a:avLst/>
            </a:prstGeom>
            <a:noFill/>
          </p:spPr>
          <p:txBody>
            <a:bodyPr wrap="none" rtlCol="0">
              <a:spAutoFit/>
            </a:bodyPr>
            <a:lstStyle/>
            <a:p>
              <a:r>
                <a:rPr lang="hu-HU" dirty="0"/>
                <a:t>K’: (x’</a:t>
              </a:r>
              <a:r>
                <a:rPr lang="hu-HU" baseline="-25000" dirty="0"/>
                <a:t>1</a:t>
              </a:r>
              <a:r>
                <a:rPr lang="hu-HU" dirty="0"/>
                <a:t>, t’)</a:t>
              </a:r>
            </a:p>
          </p:txBody>
        </p:sp>
        <p:sp>
          <p:nvSpPr>
            <p:cNvPr id="37" name="Szövegdoboz 36"/>
            <p:cNvSpPr txBox="1"/>
            <p:nvPr/>
          </p:nvSpPr>
          <p:spPr>
            <a:xfrm>
              <a:off x="6279446" y="5496292"/>
              <a:ext cx="926857" cy="369332"/>
            </a:xfrm>
            <a:prstGeom prst="rect">
              <a:avLst/>
            </a:prstGeom>
            <a:noFill/>
          </p:spPr>
          <p:txBody>
            <a:bodyPr wrap="none" rtlCol="0">
              <a:spAutoFit/>
            </a:bodyPr>
            <a:lstStyle/>
            <a:p>
              <a:r>
                <a:rPr lang="hu-HU" dirty="0"/>
                <a:t>K: (x</a:t>
              </a:r>
              <a:r>
                <a:rPr lang="hu-HU" baseline="-25000" dirty="0"/>
                <a:t>2</a:t>
              </a:r>
              <a:r>
                <a:rPr lang="hu-HU" dirty="0"/>
                <a:t>, t)</a:t>
              </a:r>
            </a:p>
          </p:txBody>
        </p:sp>
        <p:sp>
          <p:nvSpPr>
            <p:cNvPr id="38" name="Szövegdoboz 37"/>
            <p:cNvSpPr txBox="1"/>
            <p:nvPr/>
          </p:nvSpPr>
          <p:spPr>
            <a:xfrm>
              <a:off x="6279446" y="5833054"/>
              <a:ext cx="1113766" cy="369332"/>
            </a:xfrm>
            <a:prstGeom prst="rect">
              <a:avLst/>
            </a:prstGeom>
            <a:noFill/>
          </p:spPr>
          <p:txBody>
            <a:bodyPr wrap="none" rtlCol="0">
              <a:spAutoFit/>
            </a:bodyPr>
            <a:lstStyle/>
            <a:p>
              <a:r>
                <a:rPr lang="hu-HU" dirty="0"/>
                <a:t>K’: (x’</a:t>
              </a:r>
              <a:r>
                <a:rPr lang="hu-HU" baseline="-25000" dirty="0"/>
                <a:t>2</a:t>
              </a:r>
              <a:r>
                <a:rPr lang="hu-HU" dirty="0"/>
                <a:t>, t’)</a:t>
              </a:r>
            </a:p>
          </p:txBody>
        </p:sp>
      </p:grpSp>
      <mc:AlternateContent xmlns:mc="http://schemas.openxmlformats.org/markup-compatibility/2006" xmlns:a14="http://schemas.microsoft.com/office/drawing/2010/main">
        <mc:Choice Requires="a14">
          <p:sp>
            <p:nvSpPr>
              <p:cNvPr id="39" name="Téglalap 38"/>
              <p:cNvSpPr/>
              <p:nvPr/>
            </p:nvSpPr>
            <p:spPr>
              <a:xfrm>
                <a:off x="2167181" y="4125150"/>
                <a:ext cx="5497373" cy="93724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hu-HU" b="0" i="1" smtClean="0">
                              <a:latin typeface="Cambria Math" panose="02040503050406030204" pitchFamily="18" charset="0"/>
                            </a:rPr>
                          </m:ctrlPr>
                        </m:sSupPr>
                        <m:e>
                          <m:r>
                            <a:rPr lang="hu-HU" b="0" i="1" smtClean="0">
                              <a:latin typeface="Cambria Math" panose="02040503050406030204" pitchFamily="18" charset="0"/>
                            </a:rPr>
                            <m:t>𝐿</m:t>
                          </m:r>
                        </m:e>
                        <m:sup>
                          <m:r>
                            <a:rPr lang="hu-HU" b="0" i="1" smtClean="0">
                              <a:latin typeface="Cambria Math" panose="02040503050406030204" pitchFamily="18" charset="0"/>
                            </a:rPr>
                            <m:t>′</m:t>
                          </m:r>
                        </m:sup>
                      </m:sSup>
                      <m:r>
                        <a:rPr lang="hu-HU" b="0" i="1" smtClean="0">
                          <a:latin typeface="Cambria Math" panose="02040503050406030204" pitchFamily="18" charset="0"/>
                        </a:rPr>
                        <m:t>=</m:t>
                      </m:r>
                      <m:sSub>
                        <m:sSubPr>
                          <m:ctrlPr>
                            <a:rPr lang="hu-HU" b="0" i="1" smtClean="0">
                              <a:latin typeface="Cambria Math" panose="02040503050406030204" pitchFamily="18" charset="0"/>
                            </a:rPr>
                          </m:ctrlPr>
                        </m:sSubPr>
                        <m:e>
                          <m:r>
                            <a:rPr lang="hu-HU" b="0" i="1" smtClean="0">
                              <a:latin typeface="Cambria Math" panose="02040503050406030204" pitchFamily="18" charset="0"/>
                            </a:rPr>
                            <m:t>𝑥</m:t>
                          </m:r>
                          <m:r>
                            <a:rPr lang="hu-HU" b="0" i="1" smtClean="0">
                              <a:latin typeface="Cambria Math" panose="02040503050406030204" pitchFamily="18" charset="0"/>
                            </a:rPr>
                            <m:t>′</m:t>
                          </m:r>
                        </m:e>
                        <m:sub>
                          <m:r>
                            <a:rPr lang="hu-HU" b="0" i="1" smtClean="0">
                              <a:latin typeface="Cambria Math" panose="02040503050406030204" pitchFamily="18" charset="0"/>
                            </a:rPr>
                            <m:t>2</m:t>
                          </m:r>
                        </m:sub>
                      </m:sSub>
                      <m:r>
                        <a:rPr lang="hu-HU" b="0" i="1" smtClean="0">
                          <a:latin typeface="Cambria Math" panose="02040503050406030204" pitchFamily="18" charset="0"/>
                        </a:rPr>
                        <m:t>−</m:t>
                      </m:r>
                      <m:sSub>
                        <m:sSubPr>
                          <m:ctrlPr>
                            <a:rPr lang="hu-HU" i="1">
                              <a:latin typeface="Cambria Math" panose="02040503050406030204" pitchFamily="18" charset="0"/>
                            </a:rPr>
                          </m:ctrlPr>
                        </m:sSubPr>
                        <m:e>
                          <m:sSup>
                            <m:sSupPr>
                              <m:ctrlPr>
                                <a:rPr lang="hu-HU" i="1">
                                  <a:latin typeface="Cambria Math" panose="02040503050406030204" pitchFamily="18" charset="0"/>
                                </a:rPr>
                              </m:ctrlPr>
                            </m:sSupPr>
                            <m:e>
                              <m:r>
                                <a:rPr lang="hu-HU" i="1">
                                  <a:latin typeface="Cambria Math" panose="02040503050406030204" pitchFamily="18" charset="0"/>
                                </a:rPr>
                                <m:t>𝑥</m:t>
                              </m:r>
                            </m:e>
                            <m:sup>
                              <m:r>
                                <a:rPr lang="hu-HU" i="1">
                                  <a:latin typeface="Cambria Math" panose="02040503050406030204" pitchFamily="18" charset="0"/>
                                </a:rPr>
                                <m:t>′</m:t>
                              </m:r>
                            </m:sup>
                          </m:sSup>
                        </m:e>
                        <m:sub>
                          <m:r>
                            <a:rPr lang="hu-HU" b="0" i="1" smtClean="0">
                              <a:latin typeface="Cambria Math" panose="02040503050406030204" pitchFamily="18" charset="0"/>
                            </a:rPr>
                            <m:t>1</m:t>
                          </m:r>
                        </m:sub>
                      </m:sSub>
                      <m:r>
                        <a:rPr lang="hu-HU" b="0" i="1" smtClean="0">
                          <a:latin typeface="Cambria Math" panose="02040503050406030204" pitchFamily="18" charset="0"/>
                        </a:rPr>
                        <m:t>=</m:t>
                      </m:r>
                      <m:f>
                        <m:fPr>
                          <m:ctrlPr>
                            <a:rPr lang="hu-HU" i="1">
                              <a:latin typeface="Cambria Math" panose="02040503050406030204" pitchFamily="18" charset="0"/>
                            </a:rPr>
                          </m:ctrlPr>
                        </m:fPr>
                        <m:num>
                          <m:sSub>
                            <m:sSubPr>
                              <m:ctrlPr>
                                <a:rPr lang="hu-HU" i="1" smtClean="0">
                                  <a:latin typeface="Cambria Math" panose="02040503050406030204" pitchFamily="18" charset="0"/>
                                </a:rPr>
                              </m:ctrlPr>
                            </m:sSubPr>
                            <m:e>
                              <m:r>
                                <a:rPr lang="hu-HU" b="0" i="1" smtClean="0">
                                  <a:latin typeface="Cambria Math" panose="02040503050406030204" pitchFamily="18" charset="0"/>
                                </a:rPr>
                                <m:t>𝑥</m:t>
                              </m:r>
                            </m:e>
                            <m:sub>
                              <m:r>
                                <a:rPr lang="hu-HU" b="0" i="1" smtClean="0">
                                  <a:latin typeface="Cambria Math" panose="02040503050406030204" pitchFamily="18" charset="0"/>
                                </a:rPr>
                                <m:t>2</m:t>
                              </m:r>
                            </m:sub>
                          </m:sSub>
                          <m:r>
                            <a:rPr lang="hu-HU" b="0" i="1" smtClean="0">
                              <a:latin typeface="Cambria Math" panose="02040503050406030204" pitchFamily="18" charset="0"/>
                            </a:rPr>
                            <m:t>−</m:t>
                          </m:r>
                          <m:r>
                            <a:rPr lang="hu-HU" b="0" i="1" smtClean="0">
                              <a:latin typeface="Cambria Math" panose="02040503050406030204" pitchFamily="18" charset="0"/>
                            </a:rPr>
                            <m:t>𝑢𝑡</m:t>
                          </m:r>
                        </m:num>
                        <m:den>
                          <m:rad>
                            <m:radPr>
                              <m:degHide m:val="on"/>
                              <m:ctrlPr>
                                <a:rPr lang="hu-HU" i="1">
                                  <a:latin typeface="Cambria Math" panose="02040503050406030204" pitchFamily="18" charset="0"/>
                                </a:rPr>
                              </m:ctrlPr>
                            </m:radPr>
                            <m:deg/>
                            <m:e>
                              <m:r>
                                <a:rPr lang="hu-HU" i="1">
                                  <a:latin typeface="Cambria Math" panose="02040503050406030204" pitchFamily="18" charset="0"/>
                                </a:rPr>
                                <m:t>1−</m:t>
                              </m:r>
                              <m:f>
                                <m:fPr>
                                  <m:ctrlPr>
                                    <a:rPr lang="hu-HU" i="1">
                                      <a:latin typeface="Cambria Math" panose="02040503050406030204" pitchFamily="18" charset="0"/>
                                    </a:rPr>
                                  </m:ctrlPr>
                                </m:fPr>
                                <m:num>
                                  <m:sSup>
                                    <m:sSupPr>
                                      <m:ctrlPr>
                                        <a:rPr lang="hu-HU" i="1">
                                          <a:latin typeface="Cambria Math" panose="02040503050406030204" pitchFamily="18" charset="0"/>
                                        </a:rPr>
                                      </m:ctrlPr>
                                    </m:sSupPr>
                                    <m:e>
                                      <m:r>
                                        <a:rPr lang="hu-HU" i="1">
                                          <a:latin typeface="Cambria Math" panose="02040503050406030204" pitchFamily="18" charset="0"/>
                                        </a:rPr>
                                        <m:t>𝑢</m:t>
                                      </m:r>
                                    </m:e>
                                    <m:sup>
                                      <m:r>
                                        <a:rPr lang="hu-HU" i="1">
                                          <a:latin typeface="Cambria Math" panose="02040503050406030204" pitchFamily="18" charset="0"/>
                                        </a:rPr>
                                        <m:t>2</m:t>
                                      </m:r>
                                    </m:sup>
                                  </m:sSup>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e>
                          </m:rad>
                        </m:den>
                      </m:f>
                      <m:r>
                        <a:rPr lang="hu-HU" b="0" i="1" smtClean="0">
                          <a:latin typeface="Cambria Math" panose="02040503050406030204" pitchFamily="18" charset="0"/>
                        </a:rPr>
                        <m:t>−</m:t>
                      </m:r>
                      <m:f>
                        <m:fPr>
                          <m:ctrlPr>
                            <a:rPr lang="hu-HU" i="1">
                              <a:latin typeface="Cambria Math" panose="02040503050406030204" pitchFamily="18" charset="0"/>
                            </a:rPr>
                          </m:ctrlPr>
                        </m:fPr>
                        <m:num>
                          <m:sSub>
                            <m:sSubPr>
                              <m:ctrlPr>
                                <a:rPr lang="hu-HU" i="1">
                                  <a:latin typeface="Cambria Math" panose="02040503050406030204" pitchFamily="18" charset="0"/>
                                </a:rPr>
                              </m:ctrlPr>
                            </m:sSubPr>
                            <m:e>
                              <m:r>
                                <a:rPr lang="hu-HU" i="1">
                                  <a:latin typeface="Cambria Math" panose="02040503050406030204" pitchFamily="18" charset="0"/>
                                </a:rPr>
                                <m:t>𝑥</m:t>
                              </m:r>
                            </m:e>
                            <m:sub>
                              <m:r>
                                <a:rPr lang="hu-HU" b="0" i="1" smtClean="0">
                                  <a:latin typeface="Cambria Math" panose="02040503050406030204" pitchFamily="18" charset="0"/>
                                </a:rPr>
                                <m:t>1</m:t>
                              </m:r>
                            </m:sub>
                          </m:sSub>
                          <m:r>
                            <a:rPr lang="hu-HU" i="1">
                              <a:latin typeface="Cambria Math" panose="02040503050406030204" pitchFamily="18" charset="0"/>
                            </a:rPr>
                            <m:t>−</m:t>
                          </m:r>
                          <m:r>
                            <a:rPr lang="hu-HU" i="1">
                              <a:latin typeface="Cambria Math" panose="02040503050406030204" pitchFamily="18" charset="0"/>
                            </a:rPr>
                            <m:t>𝑢𝑡</m:t>
                          </m:r>
                        </m:num>
                        <m:den>
                          <m:rad>
                            <m:radPr>
                              <m:degHide m:val="on"/>
                              <m:ctrlPr>
                                <a:rPr lang="hu-HU" i="1">
                                  <a:latin typeface="Cambria Math" panose="02040503050406030204" pitchFamily="18" charset="0"/>
                                </a:rPr>
                              </m:ctrlPr>
                            </m:radPr>
                            <m:deg/>
                            <m:e>
                              <m:r>
                                <a:rPr lang="hu-HU" i="1">
                                  <a:latin typeface="Cambria Math" panose="02040503050406030204" pitchFamily="18" charset="0"/>
                                </a:rPr>
                                <m:t>1−</m:t>
                              </m:r>
                              <m:f>
                                <m:fPr>
                                  <m:ctrlPr>
                                    <a:rPr lang="hu-HU" i="1">
                                      <a:latin typeface="Cambria Math" panose="02040503050406030204" pitchFamily="18" charset="0"/>
                                    </a:rPr>
                                  </m:ctrlPr>
                                </m:fPr>
                                <m:num>
                                  <m:sSup>
                                    <m:sSupPr>
                                      <m:ctrlPr>
                                        <a:rPr lang="hu-HU" i="1">
                                          <a:latin typeface="Cambria Math" panose="02040503050406030204" pitchFamily="18" charset="0"/>
                                        </a:rPr>
                                      </m:ctrlPr>
                                    </m:sSupPr>
                                    <m:e>
                                      <m:r>
                                        <a:rPr lang="hu-HU" i="1">
                                          <a:latin typeface="Cambria Math" panose="02040503050406030204" pitchFamily="18" charset="0"/>
                                        </a:rPr>
                                        <m:t>𝑢</m:t>
                                      </m:r>
                                    </m:e>
                                    <m:sup>
                                      <m:r>
                                        <a:rPr lang="hu-HU" i="1">
                                          <a:latin typeface="Cambria Math" panose="02040503050406030204" pitchFamily="18" charset="0"/>
                                        </a:rPr>
                                        <m:t>2</m:t>
                                      </m:r>
                                    </m:sup>
                                  </m:sSup>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e>
                          </m:rad>
                        </m:den>
                      </m:f>
                      <m:r>
                        <a:rPr lang="hu-HU" b="0" i="1" smtClean="0">
                          <a:latin typeface="Cambria Math" panose="02040503050406030204" pitchFamily="18" charset="0"/>
                        </a:rPr>
                        <m:t>=</m:t>
                      </m:r>
                      <m:f>
                        <m:fPr>
                          <m:ctrlPr>
                            <a:rPr lang="hu-HU" i="1">
                              <a:latin typeface="Cambria Math" panose="02040503050406030204" pitchFamily="18" charset="0"/>
                            </a:rPr>
                          </m:ctrlPr>
                        </m:fPr>
                        <m:num>
                          <m:sSub>
                            <m:sSubPr>
                              <m:ctrlPr>
                                <a:rPr lang="hu-HU" i="1">
                                  <a:latin typeface="Cambria Math" panose="02040503050406030204" pitchFamily="18" charset="0"/>
                                </a:rPr>
                              </m:ctrlPr>
                            </m:sSubPr>
                            <m:e>
                              <m:r>
                                <a:rPr lang="hu-HU" i="1">
                                  <a:latin typeface="Cambria Math" panose="02040503050406030204" pitchFamily="18" charset="0"/>
                                </a:rPr>
                                <m:t>𝑥</m:t>
                              </m:r>
                            </m:e>
                            <m:sub>
                              <m:r>
                                <a:rPr lang="hu-HU" i="1">
                                  <a:latin typeface="Cambria Math" panose="02040503050406030204" pitchFamily="18" charset="0"/>
                                </a:rPr>
                                <m:t>2</m:t>
                              </m:r>
                            </m:sub>
                          </m:sSub>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𝑥</m:t>
                              </m:r>
                            </m:e>
                            <m:sub>
                              <m:r>
                                <a:rPr lang="hu-HU" b="0" i="1" smtClean="0">
                                  <a:latin typeface="Cambria Math" panose="02040503050406030204" pitchFamily="18" charset="0"/>
                                </a:rPr>
                                <m:t>1</m:t>
                              </m:r>
                            </m:sub>
                          </m:sSub>
                        </m:num>
                        <m:den>
                          <m:rad>
                            <m:radPr>
                              <m:degHide m:val="on"/>
                              <m:ctrlPr>
                                <a:rPr lang="hu-HU" i="1">
                                  <a:latin typeface="Cambria Math" panose="02040503050406030204" pitchFamily="18" charset="0"/>
                                </a:rPr>
                              </m:ctrlPr>
                            </m:radPr>
                            <m:deg/>
                            <m:e>
                              <m:r>
                                <a:rPr lang="hu-HU" i="1">
                                  <a:latin typeface="Cambria Math" panose="02040503050406030204" pitchFamily="18" charset="0"/>
                                </a:rPr>
                                <m:t>1−</m:t>
                              </m:r>
                              <m:f>
                                <m:fPr>
                                  <m:ctrlPr>
                                    <a:rPr lang="hu-HU" i="1">
                                      <a:latin typeface="Cambria Math" panose="02040503050406030204" pitchFamily="18" charset="0"/>
                                    </a:rPr>
                                  </m:ctrlPr>
                                </m:fPr>
                                <m:num>
                                  <m:sSup>
                                    <m:sSupPr>
                                      <m:ctrlPr>
                                        <a:rPr lang="hu-HU" i="1">
                                          <a:latin typeface="Cambria Math" panose="02040503050406030204" pitchFamily="18" charset="0"/>
                                        </a:rPr>
                                      </m:ctrlPr>
                                    </m:sSupPr>
                                    <m:e>
                                      <m:r>
                                        <a:rPr lang="hu-HU" i="1">
                                          <a:latin typeface="Cambria Math" panose="02040503050406030204" pitchFamily="18" charset="0"/>
                                        </a:rPr>
                                        <m:t>𝑢</m:t>
                                      </m:r>
                                    </m:e>
                                    <m:sup>
                                      <m:r>
                                        <a:rPr lang="hu-HU" i="1">
                                          <a:latin typeface="Cambria Math" panose="02040503050406030204" pitchFamily="18" charset="0"/>
                                        </a:rPr>
                                        <m:t>2</m:t>
                                      </m:r>
                                    </m:sup>
                                  </m:sSup>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e>
                          </m:rad>
                        </m:den>
                      </m:f>
                    </m:oMath>
                  </m:oMathPara>
                </a14:m>
                <a:endParaRPr lang="hu-HU" dirty="0"/>
              </a:p>
            </p:txBody>
          </p:sp>
        </mc:Choice>
        <mc:Fallback xmlns="">
          <p:sp>
            <p:nvSpPr>
              <p:cNvPr id="39" name="Téglalap 38"/>
              <p:cNvSpPr>
                <a:spLocks noRot="1" noChangeAspect="1" noMove="1" noResize="1" noEditPoints="1" noAdjustHandles="1" noChangeArrowheads="1" noChangeShapeType="1" noTextEdit="1"/>
              </p:cNvSpPr>
              <p:nvPr/>
            </p:nvSpPr>
            <p:spPr>
              <a:xfrm>
                <a:off x="2167181" y="4125150"/>
                <a:ext cx="5497373" cy="937244"/>
              </a:xfrm>
              <a:prstGeom prst="rect">
                <a:avLst/>
              </a:prstGeom>
              <a:blipFill rotWithShape="0">
                <a:blip r:embed="rId2"/>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41" name="Téglalap 40"/>
              <p:cNvSpPr/>
              <p:nvPr/>
            </p:nvSpPr>
            <p:spPr>
              <a:xfrm>
                <a:off x="3635896" y="5426263"/>
                <a:ext cx="1986121" cy="1243097"/>
              </a:xfrm>
              <a:prstGeom prst="rect">
                <a:avLst/>
              </a:prstGeom>
              <a:ln w="25400">
                <a:solidFill>
                  <a:srgbClr val="C00000"/>
                </a:solidFill>
              </a:ln>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hu-HU" sz="2400" b="0" i="1" smtClean="0">
                              <a:solidFill>
                                <a:srgbClr val="C00000"/>
                              </a:solidFill>
                              <a:latin typeface="Cambria Math" panose="02040503050406030204" pitchFamily="18" charset="0"/>
                            </a:rPr>
                          </m:ctrlPr>
                        </m:sSupPr>
                        <m:e>
                          <m:r>
                            <a:rPr lang="hu-HU" sz="2400" b="0" i="1" smtClean="0">
                              <a:solidFill>
                                <a:srgbClr val="C00000"/>
                              </a:solidFill>
                              <a:latin typeface="Cambria Math" panose="02040503050406030204" pitchFamily="18" charset="0"/>
                            </a:rPr>
                            <m:t>𝐿</m:t>
                          </m:r>
                        </m:e>
                        <m:sup>
                          <m:r>
                            <a:rPr lang="hu-HU" sz="2400" b="0" i="1" smtClean="0">
                              <a:solidFill>
                                <a:srgbClr val="C00000"/>
                              </a:solidFill>
                              <a:latin typeface="Cambria Math" panose="02040503050406030204" pitchFamily="18" charset="0"/>
                            </a:rPr>
                            <m:t>′</m:t>
                          </m:r>
                        </m:sup>
                      </m:sSup>
                      <m:r>
                        <a:rPr lang="hu-HU" sz="2400" b="0" i="1" smtClean="0">
                          <a:solidFill>
                            <a:srgbClr val="C00000"/>
                          </a:solidFill>
                          <a:latin typeface="Cambria Math" panose="02040503050406030204" pitchFamily="18" charset="0"/>
                        </a:rPr>
                        <m:t>=</m:t>
                      </m:r>
                      <m:f>
                        <m:fPr>
                          <m:ctrlPr>
                            <a:rPr lang="hu-HU" sz="2400" i="1">
                              <a:solidFill>
                                <a:srgbClr val="C00000"/>
                              </a:solidFill>
                              <a:latin typeface="Cambria Math" panose="02040503050406030204" pitchFamily="18" charset="0"/>
                            </a:rPr>
                          </m:ctrlPr>
                        </m:fPr>
                        <m:num>
                          <m:r>
                            <a:rPr lang="hu-HU" sz="2400" b="0" i="1" smtClean="0">
                              <a:solidFill>
                                <a:srgbClr val="C00000"/>
                              </a:solidFill>
                              <a:latin typeface="Cambria Math" panose="02040503050406030204" pitchFamily="18" charset="0"/>
                            </a:rPr>
                            <m:t>𝐿</m:t>
                          </m:r>
                        </m:num>
                        <m:den>
                          <m:rad>
                            <m:radPr>
                              <m:degHide m:val="on"/>
                              <m:ctrlPr>
                                <a:rPr lang="hu-HU" sz="2400" i="1">
                                  <a:solidFill>
                                    <a:srgbClr val="C00000"/>
                                  </a:solidFill>
                                  <a:latin typeface="Cambria Math" panose="02040503050406030204" pitchFamily="18" charset="0"/>
                                </a:rPr>
                              </m:ctrlPr>
                            </m:radPr>
                            <m:deg/>
                            <m:e>
                              <m:r>
                                <a:rPr lang="hu-HU" sz="2400" i="1">
                                  <a:solidFill>
                                    <a:srgbClr val="C00000"/>
                                  </a:solidFill>
                                  <a:latin typeface="Cambria Math" panose="02040503050406030204" pitchFamily="18" charset="0"/>
                                </a:rPr>
                                <m:t>1−</m:t>
                              </m:r>
                              <m:f>
                                <m:fPr>
                                  <m:ctrlPr>
                                    <a:rPr lang="hu-HU" sz="2400" i="1">
                                      <a:solidFill>
                                        <a:srgbClr val="C00000"/>
                                      </a:solidFill>
                                      <a:latin typeface="Cambria Math" panose="02040503050406030204" pitchFamily="18" charset="0"/>
                                    </a:rPr>
                                  </m:ctrlPr>
                                </m:fPr>
                                <m:num>
                                  <m:sSup>
                                    <m:sSupPr>
                                      <m:ctrlPr>
                                        <a:rPr lang="hu-HU" sz="2400" i="1">
                                          <a:solidFill>
                                            <a:srgbClr val="C00000"/>
                                          </a:solidFill>
                                          <a:latin typeface="Cambria Math" panose="02040503050406030204" pitchFamily="18" charset="0"/>
                                        </a:rPr>
                                      </m:ctrlPr>
                                    </m:sSupPr>
                                    <m:e>
                                      <m:r>
                                        <a:rPr lang="hu-HU" sz="2400" i="1">
                                          <a:solidFill>
                                            <a:srgbClr val="C00000"/>
                                          </a:solidFill>
                                          <a:latin typeface="Cambria Math" panose="02040503050406030204" pitchFamily="18" charset="0"/>
                                        </a:rPr>
                                        <m:t>𝑢</m:t>
                                      </m:r>
                                    </m:e>
                                    <m:sup>
                                      <m:r>
                                        <a:rPr lang="hu-HU" sz="2400" i="1">
                                          <a:solidFill>
                                            <a:srgbClr val="C00000"/>
                                          </a:solidFill>
                                          <a:latin typeface="Cambria Math" panose="02040503050406030204" pitchFamily="18" charset="0"/>
                                        </a:rPr>
                                        <m:t>2</m:t>
                                      </m:r>
                                    </m:sup>
                                  </m:sSup>
                                </m:num>
                                <m:den>
                                  <m:sSup>
                                    <m:sSupPr>
                                      <m:ctrlPr>
                                        <a:rPr lang="hu-HU" sz="2400" i="1">
                                          <a:solidFill>
                                            <a:srgbClr val="C00000"/>
                                          </a:solidFill>
                                          <a:latin typeface="Cambria Math" panose="02040503050406030204" pitchFamily="18" charset="0"/>
                                        </a:rPr>
                                      </m:ctrlPr>
                                    </m:sSupPr>
                                    <m:e>
                                      <m:r>
                                        <a:rPr lang="hu-HU" sz="2400" i="1">
                                          <a:solidFill>
                                            <a:srgbClr val="C00000"/>
                                          </a:solidFill>
                                          <a:latin typeface="Cambria Math" panose="02040503050406030204" pitchFamily="18" charset="0"/>
                                        </a:rPr>
                                        <m:t>𝑐</m:t>
                                      </m:r>
                                    </m:e>
                                    <m:sup>
                                      <m:r>
                                        <a:rPr lang="hu-HU" sz="2400" i="1">
                                          <a:solidFill>
                                            <a:srgbClr val="C00000"/>
                                          </a:solidFill>
                                          <a:latin typeface="Cambria Math" panose="02040503050406030204" pitchFamily="18" charset="0"/>
                                        </a:rPr>
                                        <m:t>2</m:t>
                                      </m:r>
                                    </m:sup>
                                  </m:sSup>
                                </m:den>
                              </m:f>
                            </m:e>
                          </m:rad>
                        </m:den>
                      </m:f>
                    </m:oMath>
                  </m:oMathPara>
                </a14:m>
                <a:endParaRPr lang="hu-HU" sz="2400" dirty="0">
                  <a:solidFill>
                    <a:srgbClr val="C00000"/>
                  </a:solidFill>
                </a:endParaRPr>
              </a:p>
            </p:txBody>
          </p:sp>
        </mc:Choice>
        <mc:Fallback xmlns="">
          <p:sp>
            <p:nvSpPr>
              <p:cNvPr id="41" name="Téglalap 40"/>
              <p:cNvSpPr>
                <a:spLocks noRot="1" noChangeAspect="1" noMove="1" noResize="1" noEditPoints="1" noAdjustHandles="1" noChangeArrowheads="1" noChangeShapeType="1" noTextEdit="1"/>
              </p:cNvSpPr>
              <p:nvPr/>
            </p:nvSpPr>
            <p:spPr>
              <a:xfrm>
                <a:off x="3635896" y="5426263"/>
                <a:ext cx="1986121" cy="1243097"/>
              </a:xfrm>
              <a:prstGeom prst="rect">
                <a:avLst/>
              </a:prstGeom>
              <a:blipFill rotWithShape="0">
                <a:blip r:embed="rId3"/>
                <a:stretch>
                  <a:fillRect/>
                </a:stretch>
              </a:blipFill>
              <a:ln w="25400">
                <a:solidFill>
                  <a:srgbClr val="C00000"/>
                </a:solidFill>
              </a:ln>
            </p:spPr>
            <p:txBody>
              <a:bodyPr/>
              <a:lstStyle/>
              <a:p>
                <a:r>
                  <a:rPr lang="hu-HU">
                    <a:noFill/>
                  </a:rPr>
                  <a:t> </a:t>
                </a:r>
              </a:p>
            </p:txBody>
          </p:sp>
        </mc:Fallback>
      </mc:AlternateContent>
    </p:spTree>
    <p:extLst>
      <p:ext uri="{BB962C8B-B14F-4D97-AF65-F5344CB8AC3E}">
        <p14:creationId xmlns:p14="http://schemas.microsoft.com/office/powerpoint/2010/main" val="3801145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1"/>
          <p:cNvSpPr txBox="1">
            <a:spLocks/>
          </p:cNvSpPr>
          <p:nvPr/>
        </p:nvSpPr>
        <p:spPr>
          <a:xfrm>
            <a:off x="539552" y="260648"/>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u-HU" dirty="0"/>
              <a:t>Time </a:t>
            </a:r>
            <a:r>
              <a:rPr lang="hu-HU" dirty="0" err="1"/>
              <a:t>dialation</a:t>
            </a:r>
            <a:endParaRPr lang="hu-HU" dirty="0"/>
          </a:p>
        </p:txBody>
      </p:sp>
      <mc:AlternateContent xmlns:mc="http://schemas.openxmlformats.org/markup-compatibility/2006" xmlns:a14="http://schemas.microsoft.com/office/drawing/2010/main">
        <mc:Choice Requires="a14">
          <p:sp>
            <p:nvSpPr>
              <p:cNvPr id="10" name="Téglalap 9"/>
              <p:cNvSpPr/>
              <p:nvPr/>
            </p:nvSpPr>
            <p:spPr>
              <a:xfrm>
                <a:off x="3934283" y="1441477"/>
                <a:ext cx="14401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Δ</m:t>
                      </m:r>
                      <m:r>
                        <a:rPr lang="hu-HU" b="0" i="1" smtClean="0">
                          <a:latin typeface="Cambria Math" panose="02040503050406030204" pitchFamily="18" charset="0"/>
                          <a:ea typeface="Cambria Math" panose="02040503050406030204" pitchFamily="18" charset="0"/>
                        </a:rPr>
                        <m:t>𝑡</m:t>
                      </m:r>
                      <m:r>
                        <a:rPr lang="hu-HU" b="0" i="1" smtClean="0">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𝑡</m:t>
                          </m:r>
                        </m:e>
                        <m:sub>
                          <m:r>
                            <a:rPr lang="hu-HU" i="1">
                              <a:latin typeface="Cambria Math" panose="02040503050406030204" pitchFamily="18" charset="0"/>
                            </a:rPr>
                            <m:t>2</m:t>
                          </m:r>
                        </m:sub>
                      </m:sSub>
                      <m:r>
                        <a:rPr lang="hu-HU" b="0" i="1" smtClean="0">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𝑡</m:t>
                          </m:r>
                        </m:e>
                        <m:sub>
                          <m:r>
                            <a:rPr lang="hu-HU" b="0" i="1" smtClean="0">
                              <a:latin typeface="Cambria Math" panose="02040503050406030204" pitchFamily="18" charset="0"/>
                            </a:rPr>
                            <m:t>1</m:t>
                          </m:r>
                        </m:sub>
                      </m:sSub>
                    </m:oMath>
                  </m:oMathPara>
                </a14:m>
                <a:endParaRPr lang="hu-HU" dirty="0"/>
              </a:p>
            </p:txBody>
          </p:sp>
        </mc:Choice>
        <mc:Fallback xmlns="">
          <p:sp>
            <p:nvSpPr>
              <p:cNvPr id="10" name="Téglalap 9"/>
              <p:cNvSpPr>
                <a:spLocks noRot="1" noChangeAspect="1" noMove="1" noResize="1" noEditPoints="1" noAdjustHandles="1" noChangeArrowheads="1" noChangeShapeType="1" noTextEdit="1"/>
              </p:cNvSpPr>
              <p:nvPr/>
            </p:nvSpPr>
            <p:spPr>
              <a:xfrm>
                <a:off x="3934283" y="1441477"/>
                <a:ext cx="1440138" cy="369332"/>
              </a:xfrm>
              <a:prstGeom prst="rect">
                <a:avLst/>
              </a:prstGeom>
              <a:blipFill rotWithShape="0">
                <a:blip r:embed="rId2"/>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13" name="Téglalap 12"/>
              <p:cNvSpPr/>
              <p:nvPr/>
            </p:nvSpPr>
            <p:spPr>
              <a:xfrm>
                <a:off x="3260220" y="2204864"/>
                <a:ext cx="2788264" cy="11758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Δ</m:t>
                      </m:r>
                      <m:r>
                        <a:rPr lang="hu-HU" b="0" i="1" smtClean="0">
                          <a:latin typeface="Cambria Math" panose="02040503050406030204" pitchFamily="18" charset="0"/>
                        </a:rPr>
                        <m:t>𝑡</m:t>
                      </m:r>
                      <m:r>
                        <a:rPr lang="hu-HU" b="0" i="1" smtClean="0">
                          <a:latin typeface="Cambria Math" panose="02040503050406030204" pitchFamily="18" charset="0"/>
                        </a:rPr>
                        <m:t>=</m:t>
                      </m:r>
                      <m:f>
                        <m:fPr>
                          <m:ctrlPr>
                            <a:rPr lang="hu-HU" i="1">
                              <a:latin typeface="Cambria Math" panose="02040503050406030204" pitchFamily="18" charset="0"/>
                            </a:rPr>
                          </m:ctrlPr>
                        </m:fPr>
                        <m:num>
                          <m:sSub>
                            <m:sSubPr>
                              <m:ctrlPr>
                                <a:rPr lang="hu-HU" i="1" smtClean="0">
                                  <a:latin typeface="Cambria Math" panose="02040503050406030204" pitchFamily="18" charset="0"/>
                                </a:rPr>
                              </m:ctrlPr>
                            </m:sSubPr>
                            <m:e>
                              <m:sSup>
                                <m:sSupPr>
                                  <m:ctrlPr>
                                    <a:rPr lang="hu-HU" i="1">
                                      <a:latin typeface="Cambria Math" panose="02040503050406030204" pitchFamily="18" charset="0"/>
                                    </a:rPr>
                                  </m:ctrlPr>
                                </m:sSupPr>
                                <m:e>
                                  <m:r>
                                    <a:rPr lang="hu-HU" i="1">
                                      <a:latin typeface="Cambria Math" panose="02040503050406030204" pitchFamily="18" charset="0"/>
                                    </a:rPr>
                                    <m:t>𝑡</m:t>
                                  </m:r>
                                </m:e>
                                <m:sup>
                                  <m:r>
                                    <a:rPr lang="hu-HU" i="1">
                                      <a:latin typeface="Cambria Math" panose="02040503050406030204" pitchFamily="18" charset="0"/>
                                    </a:rPr>
                                    <m:t>′</m:t>
                                  </m:r>
                                </m:sup>
                              </m:sSup>
                            </m:e>
                            <m:sub>
                              <m:r>
                                <a:rPr lang="hu-HU" b="0" i="1" smtClean="0">
                                  <a:latin typeface="Cambria Math" panose="02040503050406030204" pitchFamily="18" charset="0"/>
                                </a:rPr>
                                <m:t>2</m:t>
                              </m:r>
                            </m:sub>
                          </m:sSub>
                          <m:r>
                            <a:rPr lang="hu-HU" b="0" i="1" smtClean="0">
                              <a:latin typeface="Cambria Math" panose="02040503050406030204" pitchFamily="18" charset="0"/>
                            </a:rPr>
                            <m:t>+</m:t>
                          </m:r>
                          <m:f>
                            <m:fPr>
                              <m:ctrlPr>
                                <a:rPr lang="hu-HU" b="0" i="1" smtClean="0">
                                  <a:latin typeface="Cambria Math" panose="02040503050406030204" pitchFamily="18" charset="0"/>
                                </a:rPr>
                              </m:ctrlPr>
                            </m:fPr>
                            <m:num>
                              <m:r>
                                <a:rPr lang="hu-HU" b="0" i="1" smtClean="0">
                                  <a:latin typeface="Cambria Math" panose="02040503050406030204" pitchFamily="18" charset="0"/>
                                </a:rPr>
                                <m:t>𝑢𝑥</m:t>
                              </m:r>
                              <m:r>
                                <a:rPr lang="hu-HU" b="0" i="1" smtClean="0">
                                  <a:latin typeface="Cambria Math" panose="02040503050406030204" pitchFamily="18" charset="0"/>
                                </a:rPr>
                                <m:t>′</m:t>
                              </m:r>
                            </m:num>
                            <m:den>
                              <m:sSup>
                                <m:sSupPr>
                                  <m:ctrlPr>
                                    <a:rPr lang="hu-HU" b="0" i="1" smtClean="0">
                                      <a:latin typeface="Cambria Math" panose="02040503050406030204" pitchFamily="18" charset="0"/>
                                    </a:rPr>
                                  </m:ctrlPr>
                                </m:sSupPr>
                                <m:e>
                                  <m:r>
                                    <a:rPr lang="hu-HU" b="0" i="1" smtClean="0">
                                      <a:latin typeface="Cambria Math" panose="02040503050406030204" pitchFamily="18" charset="0"/>
                                    </a:rPr>
                                    <m:t>𝑐</m:t>
                                  </m:r>
                                </m:e>
                                <m:sup>
                                  <m:r>
                                    <a:rPr lang="hu-HU" b="0" i="1" smtClean="0">
                                      <a:latin typeface="Cambria Math" panose="02040503050406030204" pitchFamily="18" charset="0"/>
                                    </a:rPr>
                                    <m:t>2</m:t>
                                  </m:r>
                                </m:sup>
                              </m:sSup>
                            </m:den>
                          </m:f>
                        </m:num>
                        <m:den>
                          <m:rad>
                            <m:radPr>
                              <m:degHide m:val="on"/>
                              <m:ctrlPr>
                                <a:rPr lang="hu-HU" i="1">
                                  <a:latin typeface="Cambria Math" panose="02040503050406030204" pitchFamily="18" charset="0"/>
                                </a:rPr>
                              </m:ctrlPr>
                            </m:radPr>
                            <m:deg/>
                            <m:e>
                              <m:r>
                                <a:rPr lang="hu-HU" i="1">
                                  <a:latin typeface="Cambria Math" panose="02040503050406030204" pitchFamily="18" charset="0"/>
                                </a:rPr>
                                <m:t>1−</m:t>
                              </m:r>
                              <m:f>
                                <m:fPr>
                                  <m:ctrlPr>
                                    <a:rPr lang="hu-HU" i="1">
                                      <a:latin typeface="Cambria Math" panose="02040503050406030204" pitchFamily="18" charset="0"/>
                                    </a:rPr>
                                  </m:ctrlPr>
                                </m:fPr>
                                <m:num>
                                  <m:sSup>
                                    <m:sSupPr>
                                      <m:ctrlPr>
                                        <a:rPr lang="hu-HU" i="1">
                                          <a:latin typeface="Cambria Math" panose="02040503050406030204" pitchFamily="18" charset="0"/>
                                        </a:rPr>
                                      </m:ctrlPr>
                                    </m:sSupPr>
                                    <m:e>
                                      <m:r>
                                        <a:rPr lang="hu-HU" i="1">
                                          <a:latin typeface="Cambria Math" panose="02040503050406030204" pitchFamily="18" charset="0"/>
                                        </a:rPr>
                                        <m:t>𝑢</m:t>
                                      </m:r>
                                    </m:e>
                                    <m:sup>
                                      <m:r>
                                        <a:rPr lang="hu-HU" i="1">
                                          <a:latin typeface="Cambria Math" panose="02040503050406030204" pitchFamily="18" charset="0"/>
                                        </a:rPr>
                                        <m:t>2</m:t>
                                      </m:r>
                                    </m:sup>
                                  </m:sSup>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e>
                          </m:rad>
                        </m:den>
                      </m:f>
                      <m:r>
                        <a:rPr lang="hu-HU" b="0" i="1" smtClean="0">
                          <a:latin typeface="Cambria Math" panose="02040503050406030204" pitchFamily="18" charset="0"/>
                        </a:rPr>
                        <m:t>−</m:t>
                      </m:r>
                      <m:f>
                        <m:fPr>
                          <m:ctrlPr>
                            <a:rPr lang="hu-HU" i="1">
                              <a:latin typeface="Cambria Math" panose="02040503050406030204" pitchFamily="18" charset="0"/>
                            </a:rPr>
                          </m:ctrlPr>
                        </m:fPr>
                        <m:num>
                          <m:sSub>
                            <m:sSubPr>
                              <m:ctrlPr>
                                <a:rPr lang="hu-HU" i="1">
                                  <a:latin typeface="Cambria Math" panose="02040503050406030204" pitchFamily="18" charset="0"/>
                                </a:rPr>
                              </m:ctrlPr>
                            </m:sSubPr>
                            <m:e>
                              <m:sSup>
                                <m:sSupPr>
                                  <m:ctrlPr>
                                    <a:rPr lang="hu-HU" i="1">
                                      <a:latin typeface="Cambria Math" panose="02040503050406030204" pitchFamily="18" charset="0"/>
                                    </a:rPr>
                                  </m:ctrlPr>
                                </m:sSupPr>
                                <m:e>
                                  <m:r>
                                    <a:rPr lang="hu-HU" i="1">
                                      <a:latin typeface="Cambria Math" panose="02040503050406030204" pitchFamily="18" charset="0"/>
                                    </a:rPr>
                                    <m:t>𝑡</m:t>
                                  </m:r>
                                </m:e>
                                <m:sup>
                                  <m:r>
                                    <a:rPr lang="hu-HU" i="1">
                                      <a:latin typeface="Cambria Math" panose="02040503050406030204" pitchFamily="18" charset="0"/>
                                    </a:rPr>
                                    <m:t>′</m:t>
                                  </m:r>
                                </m:sup>
                              </m:sSup>
                            </m:e>
                            <m:sub>
                              <m:r>
                                <a:rPr lang="hu-HU" b="0" i="1" smtClean="0">
                                  <a:latin typeface="Cambria Math" panose="02040503050406030204" pitchFamily="18" charset="0"/>
                                </a:rPr>
                                <m:t>1</m:t>
                              </m:r>
                            </m:sub>
                          </m:sSub>
                          <m:r>
                            <a:rPr lang="hu-HU" i="1">
                              <a:latin typeface="Cambria Math" panose="02040503050406030204" pitchFamily="18" charset="0"/>
                            </a:rPr>
                            <m:t>+</m:t>
                          </m:r>
                          <m:f>
                            <m:fPr>
                              <m:ctrlPr>
                                <a:rPr lang="hu-HU" i="1">
                                  <a:latin typeface="Cambria Math" panose="02040503050406030204" pitchFamily="18" charset="0"/>
                                </a:rPr>
                              </m:ctrlPr>
                            </m:fPr>
                            <m:num>
                              <m:r>
                                <a:rPr lang="hu-HU" i="1">
                                  <a:latin typeface="Cambria Math" panose="02040503050406030204" pitchFamily="18" charset="0"/>
                                </a:rPr>
                                <m:t>𝑢𝑥</m:t>
                              </m:r>
                              <m:r>
                                <a:rPr lang="hu-HU" b="0" i="1" smtClean="0">
                                  <a:latin typeface="Cambria Math" panose="02040503050406030204" pitchFamily="18" charset="0"/>
                                </a:rPr>
                                <m:t>′</m:t>
                              </m:r>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num>
                        <m:den>
                          <m:rad>
                            <m:radPr>
                              <m:degHide m:val="on"/>
                              <m:ctrlPr>
                                <a:rPr lang="hu-HU" i="1">
                                  <a:latin typeface="Cambria Math" panose="02040503050406030204" pitchFamily="18" charset="0"/>
                                </a:rPr>
                              </m:ctrlPr>
                            </m:radPr>
                            <m:deg/>
                            <m:e>
                              <m:r>
                                <a:rPr lang="hu-HU" i="1">
                                  <a:latin typeface="Cambria Math" panose="02040503050406030204" pitchFamily="18" charset="0"/>
                                </a:rPr>
                                <m:t>1−</m:t>
                              </m:r>
                              <m:f>
                                <m:fPr>
                                  <m:ctrlPr>
                                    <a:rPr lang="hu-HU" i="1">
                                      <a:latin typeface="Cambria Math" panose="02040503050406030204" pitchFamily="18" charset="0"/>
                                    </a:rPr>
                                  </m:ctrlPr>
                                </m:fPr>
                                <m:num>
                                  <m:sSup>
                                    <m:sSupPr>
                                      <m:ctrlPr>
                                        <a:rPr lang="hu-HU" i="1">
                                          <a:latin typeface="Cambria Math" panose="02040503050406030204" pitchFamily="18" charset="0"/>
                                        </a:rPr>
                                      </m:ctrlPr>
                                    </m:sSupPr>
                                    <m:e>
                                      <m:r>
                                        <a:rPr lang="hu-HU" i="1">
                                          <a:latin typeface="Cambria Math" panose="02040503050406030204" pitchFamily="18" charset="0"/>
                                        </a:rPr>
                                        <m:t>𝑢</m:t>
                                      </m:r>
                                    </m:e>
                                    <m:sup>
                                      <m:r>
                                        <a:rPr lang="hu-HU" i="1">
                                          <a:latin typeface="Cambria Math" panose="02040503050406030204" pitchFamily="18" charset="0"/>
                                        </a:rPr>
                                        <m:t>2</m:t>
                                      </m:r>
                                    </m:sup>
                                  </m:sSup>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e>
                          </m:rad>
                        </m:den>
                      </m:f>
                    </m:oMath>
                  </m:oMathPara>
                </a14:m>
                <a:endParaRPr lang="hu-HU" dirty="0"/>
              </a:p>
            </p:txBody>
          </p:sp>
        </mc:Choice>
        <mc:Fallback xmlns="">
          <p:sp>
            <p:nvSpPr>
              <p:cNvPr id="13" name="Téglalap 12"/>
              <p:cNvSpPr>
                <a:spLocks noRot="1" noChangeAspect="1" noMove="1" noResize="1" noEditPoints="1" noAdjustHandles="1" noChangeArrowheads="1" noChangeShapeType="1" noTextEdit="1"/>
              </p:cNvSpPr>
              <p:nvPr/>
            </p:nvSpPr>
            <p:spPr>
              <a:xfrm>
                <a:off x="3260220" y="2204864"/>
                <a:ext cx="2788264" cy="1175899"/>
              </a:xfrm>
              <a:prstGeom prst="rect">
                <a:avLst/>
              </a:prstGeom>
              <a:blipFill rotWithShape="0">
                <a:blip r:embed="rId3"/>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15" name="Téglalap 14"/>
              <p:cNvSpPr/>
              <p:nvPr/>
            </p:nvSpPr>
            <p:spPr>
              <a:xfrm>
                <a:off x="3855736" y="3774818"/>
                <a:ext cx="1597232" cy="9733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Δ</m:t>
                      </m:r>
                      <m:r>
                        <a:rPr lang="hu-HU" b="0" i="1" smtClean="0">
                          <a:latin typeface="Cambria Math" panose="02040503050406030204" pitchFamily="18" charset="0"/>
                        </a:rPr>
                        <m:t>𝑡</m:t>
                      </m:r>
                      <m:r>
                        <a:rPr lang="hu-HU" b="0" i="1" smtClean="0">
                          <a:latin typeface="Cambria Math" panose="02040503050406030204" pitchFamily="18" charset="0"/>
                        </a:rPr>
                        <m:t>=</m:t>
                      </m:r>
                      <m:f>
                        <m:fPr>
                          <m:ctrlPr>
                            <a:rPr lang="hu-HU" i="1">
                              <a:latin typeface="Cambria Math" panose="02040503050406030204" pitchFamily="18" charset="0"/>
                            </a:rPr>
                          </m:ctrlPr>
                        </m:fPr>
                        <m:num>
                          <m:sSub>
                            <m:sSubPr>
                              <m:ctrlPr>
                                <a:rPr lang="hu-HU" i="1" smtClean="0">
                                  <a:latin typeface="Cambria Math" panose="02040503050406030204" pitchFamily="18" charset="0"/>
                                </a:rPr>
                              </m:ctrlPr>
                            </m:sSubPr>
                            <m:e>
                              <m:sSup>
                                <m:sSupPr>
                                  <m:ctrlPr>
                                    <a:rPr lang="hu-HU" i="1">
                                      <a:latin typeface="Cambria Math" panose="02040503050406030204" pitchFamily="18" charset="0"/>
                                    </a:rPr>
                                  </m:ctrlPr>
                                </m:sSupPr>
                                <m:e>
                                  <m:r>
                                    <a:rPr lang="hu-HU" i="1">
                                      <a:latin typeface="Cambria Math" panose="02040503050406030204" pitchFamily="18" charset="0"/>
                                    </a:rPr>
                                    <m:t>𝑡</m:t>
                                  </m:r>
                                </m:e>
                                <m:sup>
                                  <m:r>
                                    <a:rPr lang="hu-HU" i="1">
                                      <a:latin typeface="Cambria Math" panose="02040503050406030204" pitchFamily="18" charset="0"/>
                                    </a:rPr>
                                    <m:t>′</m:t>
                                  </m:r>
                                </m:sup>
                              </m:sSup>
                            </m:e>
                            <m:sub>
                              <m:r>
                                <a:rPr lang="hu-HU" b="0" i="1" smtClean="0">
                                  <a:latin typeface="Cambria Math" panose="02040503050406030204" pitchFamily="18" charset="0"/>
                                </a:rPr>
                                <m:t>2</m:t>
                              </m:r>
                            </m:sub>
                          </m:sSub>
                          <m:r>
                            <a:rPr lang="hu-HU" b="0" i="1" smtClean="0">
                              <a:latin typeface="Cambria Math" panose="02040503050406030204" pitchFamily="18" charset="0"/>
                            </a:rPr>
                            <m:t>−</m:t>
                          </m:r>
                          <m:sSub>
                            <m:sSubPr>
                              <m:ctrlPr>
                                <a:rPr lang="hu-HU" i="1">
                                  <a:latin typeface="Cambria Math" panose="02040503050406030204" pitchFamily="18" charset="0"/>
                                </a:rPr>
                              </m:ctrlPr>
                            </m:sSubPr>
                            <m:e>
                              <m:sSup>
                                <m:sSupPr>
                                  <m:ctrlPr>
                                    <a:rPr lang="hu-HU" i="1">
                                      <a:latin typeface="Cambria Math" panose="02040503050406030204" pitchFamily="18" charset="0"/>
                                    </a:rPr>
                                  </m:ctrlPr>
                                </m:sSupPr>
                                <m:e>
                                  <m:r>
                                    <a:rPr lang="hu-HU" i="1">
                                      <a:latin typeface="Cambria Math" panose="02040503050406030204" pitchFamily="18" charset="0"/>
                                    </a:rPr>
                                    <m:t>𝑡</m:t>
                                  </m:r>
                                </m:e>
                                <m:sup>
                                  <m:r>
                                    <a:rPr lang="hu-HU" i="1">
                                      <a:latin typeface="Cambria Math" panose="02040503050406030204" pitchFamily="18" charset="0"/>
                                    </a:rPr>
                                    <m:t>′</m:t>
                                  </m:r>
                                </m:sup>
                              </m:sSup>
                            </m:e>
                            <m:sub>
                              <m:r>
                                <a:rPr lang="hu-HU" i="1">
                                  <a:latin typeface="Cambria Math" panose="02040503050406030204" pitchFamily="18" charset="0"/>
                                </a:rPr>
                                <m:t>1</m:t>
                              </m:r>
                            </m:sub>
                          </m:sSub>
                        </m:num>
                        <m:den>
                          <m:rad>
                            <m:radPr>
                              <m:degHide m:val="on"/>
                              <m:ctrlPr>
                                <a:rPr lang="hu-HU" i="1">
                                  <a:latin typeface="Cambria Math" panose="02040503050406030204" pitchFamily="18" charset="0"/>
                                </a:rPr>
                              </m:ctrlPr>
                            </m:radPr>
                            <m:deg/>
                            <m:e>
                              <m:r>
                                <a:rPr lang="hu-HU" i="1">
                                  <a:latin typeface="Cambria Math" panose="02040503050406030204" pitchFamily="18" charset="0"/>
                                </a:rPr>
                                <m:t>1−</m:t>
                              </m:r>
                              <m:f>
                                <m:fPr>
                                  <m:ctrlPr>
                                    <a:rPr lang="hu-HU" i="1">
                                      <a:latin typeface="Cambria Math" panose="02040503050406030204" pitchFamily="18" charset="0"/>
                                    </a:rPr>
                                  </m:ctrlPr>
                                </m:fPr>
                                <m:num>
                                  <m:sSup>
                                    <m:sSupPr>
                                      <m:ctrlPr>
                                        <a:rPr lang="hu-HU" i="1">
                                          <a:latin typeface="Cambria Math" panose="02040503050406030204" pitchFamily="18" charset="0"/>
                                        </a:rPr>
                                      </m:ctrlPr>
                                    </m:sSupPr>
                                    <m:e>
                                      <m:r>
                                        <a:rPr lang="hu-HU" i="1">
                                          <a:latin typeface="Cambria Math" panose="02040503050406030204" pitchFamily="18" charset="0"/>
                                        </a:rPr>
                                        <m:t>𝑢</m:t>
                                      </m:r>
                                    </m:e>
                                    <m:sup>
                                      <m:r>
                                        <a:rPr lang="hu-HU" i="1">
                                          <a:latin typeface="Cambria Math" panose="02040503050406030204" pitchFamily="18" charset="0"/>
                                        </a:rPr>
                                        <m:t>2</m:t>
                                      </m:r>
                                    </m:sup>
                                  </m:sSup>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e>
                          </m:rad>
                        </m:den>
                      </m:f>
                    </m:oMath>
                  </m:oMathPara>
                </a14:m>
                <a:endParaRPr lang="hu-HU" dirty="0"/>
              </a:p>
            </p:txBody>
          </p:sp>
        </mc:Choice>
        <mc:Fallback xmlns="">
          <p:sp>
            <p:nvSpPr>
              <p:cNvPr id="15" name="Téglalap 14"/>
              <p:cNvSpPr>
                <a:spLocks noRot="1" noChangeAspect="1" noMove="1" noResize="1" noEditPoints="1" noAdjustHandles="1" noChangeArrowheads="1" noChangeShapeType="1" noTextEdit="1"/>
              </p:cNvSpPr>
              <p:nvPr/>
            </p:nvSpPr>
            <p:spPr>
              <a:xfrm>
                <a:off x="3855736" y="3774818"/>
                <a:ext cx="1597232" cy="973343"/>
              </a:xfrm>
              <a:prstGeom prst="rect">
                <a:avLst/>
              </a:prstGeom>
              <a:blipFill rotWithShape="0">
                <a:blip r:embed="rId4"/>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16" name="Téglalap 15"/>
              <p:cNvSpPr/>
              <p:nvPr/>
            </p:nvSpPr>
            <p:spPr>
              <a:xfrm>
                <a:off x="3624583" y="5142216"/>
                <a:ext cx="2059538" cy="1273618"/>
              </a:xfrm>
              <a:prstGeom prst="rect">
                <a:avLst/>
              </a:prstGeom>
              <a:ln w="25400">
                <a:solidFill>
                  <a:srgbClr val="C00000"/>
                </a:solid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sz="2400" b="0" i="1" smtClean="0">
                          <a:solidFill>
                            <a:srgbClr val="C00000"/>
                          </a:solidFill>
                          <a:latin typeface="Cambria Math" panose="02040503050406030204" pitchFamily="18" charset="0"/>
                          <a:ea typeface="Cambria Math" panose="02040503050406030204" pitchFamily="18" charset="0"/>
                        </a:rPr>
                        <m:t>Δ</m:t>
                      </m:r>
                      <m:r>
                        <a:rPr lang="hu-HU" sz="2400" b="0" i="1" smtClean="0">
                          <a:solidFill>
                            <a:srgbClr val="C00000"/>
                          </a:solidFill>
                          <a:latin typeface="Cambria Math" panose="02040503050406030204" pitchFamily="18" charset="0"/>
                        </a:rPr>
                        <m:t>𝑡</m:t>
                      </m:r>
                      <m:r>
                        <a:rPr lang="hu-HU" sz="2400" b="0" i="1" smtClean="0">
                          <a:solidFill>
                            <a:srgbClr val="C00000"/>
                          </a:solidFill>
                          <a:latin typeface="Cambria Math" panose="02040503050406030204" pitchFamily="18" charset="0"/>
                        </a:rPr>
                        <m:t>=</m:t>
                      </m:r>
                      <m:f>
                        <m:fPr>
                          <m:ctrlPr>
                            <a:rPr lang="hu-HU" sz="2400" i="1">
                              <a:solidFill>
                                <a:srgbClr val="C00000"/>
                              </a:solidFill>
                              <a:latin typeface="Cambria Math" panose="02040503050406030204" pitchFamily="18" charset="0"/>
                            </a:rPr>
                          </m:ctrlPr>
                        </m:fPr>
                        <m:num>
                          <m:r>
                            <m:rPr>
                              <m:sty m:val="p"/>
                            </m:rPr>
                            <a:rPr lang="el-GR" sz="2400" i="1" smtClean="0">
                              <a:solidFill>
                                <a:srgbClr val="C00000"/>
                              </a:solidFill>
                              <a:latin typeface="Cambria Math" panose="02040503050406030204" pitchFamily="18" charset="0"/>
                              <a:ea typeface="Cambria Math" panose="02040503050406030204" pitchFamily="18" charset="0"/>
                            </a:rPr>
                            <m:t>Δ</m:t>
                          </m:r>
                          <m:r>
                            <a:rPr lang="hu-HU" sz="2400" b="0" i="1" smtClean="0">
                              <a:solidFill>
                                <a:srgbClr val="C00000"/>
                              </a:solidFill>
                              <a:latin typeface="Cambria Math" panose="02040503050406030204" pitchFamily="18" charset="0"/>
                              <a:ea typeface="Cambria Math" panose="02040503050406030204" pitchFamily="18" charset="0"/>
                            </a:rPr>
                            <m:t>𝑡</m:t>
                          </m:r>
                          <m:r>
                            <a:rPr lang="hu-HU" sz="2400" b="0" i="1" smtClean="0">
                              <a:solidFill>
                                <a:srgbClr val="C00000"/>
                              </a:solidFill>
                              <a:latin typeface="Cambria Math" panose="02040503050406030204" pitchFamily="18" charset="0"/>
                              <a:ea typeface="Cambria Math" panose="02040503050406030204" pitchFamily="18" charset="0"/>
                            </a:rPr>
                            <m:t>′</m:t>
                          </m:r>
                        </m:num>
                        <m:den>
                          <m:rad>
                            <m:radPr>
                              <m:degHide m:val="on"/>
                              <m:ctrlPr>
                                <a:rPr lang="hu-HU" sz="2400" i="1">
                                  <a:solidFill>
                                    <a:srgbClr val="C00000"/>
                                  </a:solidFill>
                                  <a:latin typeface="Cambria Math" panose="02040503050406030204" pitchFamily="18" charset="0"/>
                                </a:rPr>
                              </m:ctrlPr>
                            </m:radPr>
                            <m:deg/>
                            <m:e>
                              <m:r>
                                <a:rPr lang="hu-HU" sz="2400" i="1">
                                  <a:solidFill>
                                    <a:srgbClr val="C00000"/>
                                  </a:solidFill>
                                  <a:latin typeface="Cambria Math" panose="02040503050406030204" pitchFamily="18" charset="0"/>
                                </a:rPr>
                                <m:t>1−</m:t>
                              </m:r>
                              <m:f>
                                <m:fPr>
                                  <m:ctrlPr>
                                    <a:rPr lang="hu-HU" sz="2400" i="1">
                                      <a:solidFill>
                                        <a:srgbClr val="C00000"/>
                                      </a:solidFill>
                                      <a:latin typeface="Cambria Math" panose="02040503050406030204" pitchFamily="18" charset="0"/>
                                    </a:rPr>
                                  </m:ctrlPr>
                                </m:fPr>
                                <m:num>
                                  <m:sSup>
                                    <m:sSupPr>
                                      <m:ctrlPr>
                                        <a:rPr lang="hu-HU" sz="2400" i="1">
                                          <a:solidFill>
                                            <a:srgbClr val="C00000"/>
                                          </a:solidFill>
                                          <a:latin typeface="Cambria Math" panose="02040503050406030204" pitchFamily="18" charset="0"/>
                                        </a:rPr>
                                      </m:ctrlPr>
                                    </m:sSupPr>
                                    <m:e>
                                      <m:r>
                                        <a:rPr lang="hu-HU" sz="2400" i="1">
                                          <a:solidFill>
                                            <a:srgbClr val="C00000"/>
                                          </a:solidFill>
                                          <a:latin typeface="Cambria Math" panose="02040503050406030204" pitchFamily="18" charset="0"/>
                                        </a:rPr>
                                        <m:t>𝑢</m:t>
                                      </m:r>
                                    </m:e>
                                    <m:sup>
                                      <m:r>
                                        <a:rPr lang="hu-HU" sz="2400" i="1">
                                          <a:solidFill>
                                            <a:srgbClr val="C00000"/>
                                          </a:solidFill>
                                          <a:latin typeface="Cambria Math" panose="02040503050406030204" pitchFamily="18" charset="0"/>
                                        </a:rPr>
                                        <m:t>2</m:t>
                                      </m:r>
                                    </m:sup>
                                  </m:sSup>
                                </m:num>
                                <m:den>
                                  <m:sSup>
                                    <m:sSupPr>
                                      <m:ctrlPr>
                                        <a:rPr lang="hu-HU" sz="2400" i="1">
                                          <a:solidFill>
                                            <a:srgbClr val="C00000"/>
                                          </a:solidFill>
                                          <a:latin typeface="Cambria Math" panose="02040503050406030204" pitchFamily="18" charset="0"/>
                                        </a:rPr>
                                      </m:ctrlPr>
                                    </m:sSupPr>
                                    <m:e>
                                      <m:r>
                                        <a:rPr lang="hu-HU" sz="2400" i="1">
                                          <a:solidFill>
                                            <a:srgbClr val="C00000"/>
                                          </a:solidFill>
                                          <a:latin typeface="Cambria Math" panose="02040503050406030204" pitchFamily="18" charset="0"/>
                                        </a:rPr>
                                        <m:t>𝑐</m:t>
                                      </m:r>
                                    </m:e>
                                    <m:sup>
                                      <m:r>
                                        <a:rPr lang="hu-HU" sz="2400" i="1">
                                          <a:solidFill>
                                            <a:srgbClr val="C00000"/>
                                          </a:solidFill>
                                          <a:latin typeface="Cambria Math" panose="02040503050406030204" pitchFamily="18" charset="0"/>
                                        </a:rPr>
                                        <m:t>2</m:t>
                                      </m:r>
                                    </m:sup>
                                  </m:sSup>
                                </m:den>
                              </m:f>
                            </m:e>
                          </m:rad>
                        </m:den>
                      </m:f>
                    </m:oMath>
                  </m:oMathPara>
                </a14:m>
                <a:endParaRPr lang="hu-HU" sz="2400" dirty="0">
                  <a:solidFill>
                    <a:srgbClr val="C00000"/>
                  </a:solidFill>
                </a:endParaRPr>
              </a:p>
            </p:txBody>
          </p:sp>
        </mc:Choice>
        <mc:Fallback xmlns="">
          <p:sp>
            <p:nvSpPr>
              <p:cNvPr id="16" name="Téglalap 15"/>
              <p:cNvSpPr>
                <a:spLocks noRot="1" noChangeAspect="1" noMove="1" noResize="1" noEditPoints="1" noAdjustHandles="1" noChangeArrowheads="1" noChangeShapeType="1" noTextEdit="1"/>
              </p:cNvSpPr>
              <p:nvPr/>
            </p:nvSpPr>
            <p:spPr>
              <a:xfrm>
                <a:off x="3624583" y="5142216"/>
                <a:ext cx="2059538" cy="1273618"/>
              </a:xfrm>
              <a:prstGeom prst="rect">
                <a:avLst/>
              </a:prstGeom>
              <a:blipFill rotWithShape="0">
                <a:blip r:embed="rId5"/>
                <a:stretch>
                  <a:fillRect/>
                </a:stretch>
              </a:blipFill>
              <a:ln w="25400">
                <a:solidFill>
                  <a:srgbClr val="C00000"/>
                </a:solidFill>
              </a:ln>
            </p:spPr>
            <p:txBody>
              <a:bodyPr/>
              <a:lstStyle/>
              <a:p>
                <a:r>
                  <a:rPr lang="hu-HU">
                    <a:noFill/>
                  </a:rPr>
                  <a:t> </a:t>
                </a:r>
              </a:p>
            </p:txBody>
          </p:sp>
        </mc:Fallback>
      </mc:AlternateContent>
    </p:spTree>
    <p:extLst>
      <p:ext uri="{BB962C8B-B14F-4D97-AF65-F5344CB8AC3E}">
        <p14:creationId xmlns:p14="http://schemas.microsoft.com/office/powerpoint/2010/main" val="1888650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1"/>
          <p:cNvSpPr txBox="1">
            <a:spLocks/>
          </p:cNvSpPr>
          <p:nvPr/>
        </p:nvSpPr>
        <p:spPr>
          <a:xfrm>
            <a:off x="539552" y="260648"/>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u-HU" dirty="0" err="1"/>
              <a:t>Velocity</a:t>
            </a:r>
            <a:r>
              <a:rPr lang="hu-HU" dirty="0"/>
              <a:t> </a:t>
            </a:r>
            <a:r>
              <a:rPr lang="hu-HU" dirty="0" err="1"/>
              <a:t>addition</a:t>
            </a:r>
            <a:endParaRPr lang="hu-HU" dirty="0"/>
          </a:p>
        </p:txBody>
      </p:sp>
      <mc:AlternateContent xmlns:mc="http://schemas.openxmlformats.org/markup-compatibility/2006" xmlns:a14="http://schemas.microsoft.com/office/drawing/2010/main">
        <mc:Choice Requires="a14">
          <p:sp>
            <p:nvSpPr>
              <p:cNvPr id="21" name="Téglalap 20"/>
              <p:cNvSpPr/>
              <p:nvPr/>
            </p:nvSpPr>
            <p:spPr>
              <a:xfrm>
                <a:off x="1905665" y="1403648"/>
                <a:ext cx="5497373" cy="191148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hu-HU" i="1" smtClean="0">
                              <a:latin typeface="Cambria Math" panose="02040503050406030204" pitchFamily="18" charset="0"/>
                            </a:rPr>
                          </m:ctrlPr>
                        </m:sSupPr>
                        <m:e>
                          <m:r>
                            <a:rPr lang="hu-HU" i="1">
                              <a:latin typeface="Cambria Math" panose="02040503050406030204" pitchFamily="18" charset="0"/>
                            </a:rPr>
                            <m:t>𝑣</m:t>
                          </m:r>
                        </m:e>
                        <m:sup>
                          <m:r>
                            <a:rPr lang="hu-HU" i="1">
                              <a:latin typeface="Cambria Math" panose="02040503050406030204" pitchFamily="18" charset="0"/>
                            </a:rPr>
                            <m:t>′</m:t>
                          </m:r>
                        </m:sup>
                      </m:sSup>
                      <m:r>
                        <a:rPr lang="hu-HU" i="1">
                          <a:latin typeface="Cambria Math" panose="02040503050406030204" pitchFamily="18" charset="0"/>
                        </a:rPr>
                        <m:t>=</m:t>
                      </m:r>
                      <m:f>
                        <m:fPr>
                          <m:ctrlPr>
                            <a:rPr lang="hu-HU" i="1">
                              <a:latin typeface="Cambria Math" panose="02040503050406030204" pitchFamily="18" charset="0"/>
                            </a:rPr>
                          </m:ctrlPr>
                        </m:fPr>
                        <m:num>
                          <m:sSub>
                            <m:sSubPr>
                              <m:ctrlPr>
                                <a:rPr lang="hu-HU" i="1">
                                  <a:latin typeface="Cambria Math" panose="02040503050406030204" pitchFamily="18" charset="0"/>
                                </a:rPr>
                              </m:ctrlPr>
                            </m:sSubPr>
                            <m:e>
                              <m:r>
                                <a:rPr lang="hu-HU" i="1">
                                  <a:latin typeface="Cambria Math" panose="02040503050406030204" pitchFamily="18" charset="0"/>
                                </a:rPr>
                                <m:t>𝑥</m:t>
                              </m:r>
                              <m:r>
                                <a:rPr lang="hu-HU" i="1">
                                  <a:latin typeface="Cambria Math" panose="02040503050406030204" pitchFamily="18" charset="0"/>
                                </a:rPr>
                                <m:t>′</m:t>
                              </m:r>
                            </m:e>
                            <m:sub>
                              <m:r>
                                <a:rPr lang="hu-HU" i="1">
                                  <a:latin typeface="Cambria Math" panose="02040503050406030204" pitchFamily="18" charset="0"/>
                                </a:rPr>
                                <m:t>2</m:t>
                              </m:r>
                            </m:sub>
                          </m:sSub>
                          <m:r>
                            <a:rPr lang="hu-HU" i="1">
                              <a:latin typeface="Cambria Math" panose="02040503050406030204" pitchFamily="18" charset="0"/>
                            </a:rPr>
                            <m:t>−</m:t>
                          </m:r>
                          <m:sSub>
                            <m:sSubPr>
                              <m:ctrlPr>
                                <a:rPr lang="hu-HU" i="1">
                                  <a:latin typeface="Cambria Math" panose="02040503050406030204" pitchFamily="18" charset="0"/>
                                </a:rPr>
                              </m:ctrlPr>
                            </m:sSubPr>
                            <m:e>
                              <m:sSup>
                                <m:sSupPr>
                                  <m:ctrlPr>
                                    <a:rPr lang="hu-HU" i="1">
                                      <a:latin typeface="Cambria Math" panose="02040503050406030204" pitchFamily="18" charset="0"/>
                                    </a:rPr>
                                  </m:ctrlPr>
                                </m:sSupPr>
                                <m:e>
                                  <m:r>
                                    <a:rPr lang="hu-HU" i="1">
                                      <a:latin typeface="Cambria Math" panose="02040503050406030204" pitchFamily="18" charset="0"/>
                                    </a:rPr>
                                    <m:t>𝑥</m:t>
                                  </m:r>
                                </m:e>
                                <m:sup>
                                  <m:r>
                                    <a:rPr lang="hu-HU" i="1">
                                      <a:latin typeface="Cambria Math" panose="02040503050406030204" pitchFamily="18" charset="0"/>
                                    </a:rPr>
                                    <m:t>′</m:t>
                                  </m:r>
                                </m:sup>
                              </m:sSup>
                            </m:e>
                            <m:sub>
                              <m:r>
                                <a:rPr lang="hu-HU" i="1">
                                  <a:latin typeface="Cambria Math" panose="02040503050406030204" pitchFamily="18" charset="0"/>
                                </a:rPr>
                                <m:t>1</m:t>
                              </m:r>
                            </m:sub>
                          </m:sSub>
                        </m:num>
                        <m:den>
                          <m:sSub>
                            <m:sSubPr>
                              <m:ctrlPr>
                                <a:rPr lang="hu-HU" i="1">
                                  <a:latin typeface="Cambria Math" panose="02040503050406030204" pitchFamily="18" charset="0"/>
                                </a:rPr>
                              </m:ctrlPr>
                            </m:sSubPr>
                            <m:e>
                              <m:r>
                                <a:rPr lang="hu-HU" i="1">
                                  <a:latin typeface="Cambria Math" panose="02040503050406030204" pitchFamily="18" charset="0"/>
                                </a:rPr>
                                <m:t>𝑡</m:t>
                              </m:r>
                              <m:r>
                                <a:rPr lang="hu-HU" i="1">
                                  <a:latin typeface="Cambria Math" panose="02040503050406030204" pitchFamily="18" charset="0"/>
                                </a:rPr>
                                <m:t>′</m:t>
                              </m:r>
                            </m:e>
                            <m:sub>
                              <m:r>
                                <a:rPr lang="hu-HU" i="1">
                                  <a:latin typeface="Cambria Math" panose="02040503050406030204" pitchFamily="18" charset="0"/>
                                </a:rPr>
                                <m:t>2</m:t>
                              </m:r>
                            </m:sub>
                          </m:sSub>
                          <m:r>
                            <a:rPr lang="hu-HU" i="1">
                              <a:latin typeface="Cambria Math" panose="02040503050406030204" pitchFamily="18" charset="0"/>
                            </a:rPr>
                            <m:t>−</m:t>
                          </m:r>
                          <m:sSub>
                            <m:sSubPr>
                              <m:ctrlPr>
                                <a:rPr lang="hu-HU" i="1">
                                  <a:latin typeface="Cambria Math" panose="02040503050406030204" pitchFamily="18" charset="0"/>
                                </a:rPr>
                              </m:ctrlPr>
                            </m:sSubPr>
                            <m:e>
                              <m:sSup>
                                <m:sSupPr>
                                  <m:ctrlPr>
                                    <a:rPr lang="hu-HU" i="1">
                                      <a:latin typeface="Cambria Math" panose="02040503050406030204" pitchFamily="18" charset="0"/>
                                    </a:rPr>
                                  </m:ctrlPr>
                                </m:sSupPr>
                                <m:e>
                                  <m:r>
                                    <a:rPr lang="hu-HU" i="1">
                                      <a:latin typeface="Cambria Math" panose="02040503050406030204" pitchFamily="18" charset="0"/>
                                    </a:rPr>
                                    <m:t>𝑡</m:t>
                                  </m:r>
                                </m:e>
                                <m:sup>
                                  <m:r>
                                    <a:rPr lang="hu-HU" i="1">
                                      <a:latin typeface="Cambria Math" panose="02040503050406030204" pitchFamily="18" charset="0"/>
                                    </a:rPr>
                                    <m:t>′</m:t>
                                  </m:r>
                                </m:sup>
                              </m:sSup>
                            </m:e>
                            <m:sub>
                              <m:r>
                                <a:rPr lang="hu-HU" i="1">
                                  <a:latin typeface="Cambria Math" panose="02040503050406030204" pitchFamily="18" charset="0"/>
                                </a:rPr>
                                <m:t>1</m:t>
                              </m:r>
                            </m:sub>
                          </m:sSub>
                        </m:den>
                      </m:f>
                      <m:r>
                        <a:rPr lang="hu-HU" i="1">
                          <a:latin typeface="Cambria Math" panose="02040503050406030204" pitchFamily="18" charset="0"/>
                        </a:rPr>
                        <m:t>=</m:t>
                      </m:r>
                      <m:f>
                        <m:fPr>
                          <m:ctrlPr>
                            <a:rPr lang="hu-HU" i="1">
                              <a:latin typeface="Cambria Math" panose="02040503050406030204" pitchFamily="18" charset="0"/>
                            </a:rPr>
                          </m:ctrlPr>
                        </m:fPr>
                        <m:num>
                          <m:f>
                            <m:fPr>
                              <m:ctrlPr>
                                <a:rPr lang="hu-HU" i="1">
                                  <a:latin typeface="Cambria Math" panose="02040503050406030204" pitchFamily="18" charset="0"/>
                                </a:rPr>
                              </m:ctrlPr>
                            </m:fPr>
                            <m:num>
                              <m:sSub>
                                <m:sSubPr>
                                  <m:ctrlPr>
                                    <a:rPr lang="hu-HU" i="1">
                                      <a:latin typeface="Cambria Math" panose="02040503050406030204" pitchFamily="18" charset="0"/>
                                    </a:rPr>
                                  </m:ctrlPr>
                                </m:sSubPr>
                                <m:e>
                                  <m:r>
                                    <a:rPr lang="hu-HU" i="1">
                                      <a:latin typeface="Cambria Math" panose="02040503050406030204" pitchFamily="18" charset="0"/>
                                    </a:rPr>
                                    <m:t>𝑥</m:t>
                                  </m:r>
                                </m:e>
                                <m:sub>
                                  <m:r>
                                    <a:rPr lang="hu-HU" i="1">
                                      <a:latin typeface="Cambria Math" panose="02040503050406030204" pitchFamily="18" charset="0"/>
                                    </a:rPr>
                                    <m:t>2</m:t>
                                  </m:r>
                                </m:sub>
                              </m:sSub>
                              <m:r>
                                <a:rPr lang="hu-HU" i="1">
                                  <a:latin typeface="Cambria Math" panose="02040503050406030204" pitchFamily="18" charset="0"/>
                                </a:rPr>
                                <m:t>−</m:t>
                              </m:r>
                              <m:r>
                                <a:rPr lang="hu-HU" i="1">
                                  <a:latin typeface="Cambria Math" panose="02040503050406030204" pitchFamily="18" charset="0"/>
                                </a:rPr>
                                <m:t>𝑢</m:t>
                              </m:r>
                              <m:sSub>
                                <m:sSubPr>
                                  <m:ctrlPr>
                                    <a:rPr lang="hu-HU" i="1">
                                      <a:latin typeface="Cambria Math" panose="02040503050406030204" pitchFamily="18" charset="0"/>
                                    </a:rPr>
                                  </m:ctrlPr>
                                </m:sSubPr>
                                <m:e>
                                  <m:r>
                                    <a:rPr lang="hu-HU" i="1">
                                      <a:latin typeface="Cambria Math" panose="02040503050406030204" pitchFamily="18" charset="0"/>
                                    </a:rPr>
                                    <m:t>𝑡</m:t>
                                  </m:r>
                                </m:e>
                                <m:sub>
                                  <m:r>
                                    <a:rPr lang="hu-HU" i="1">
                                      <a:latin typeface="Cambria Math" panose="02040503050406030204" pitchFamily="18" charset="0"/>
                                    </a:rPr>
                                    <m:t>2</m:t>
                                  </m:r>
                                </m:sub>
                              </m:sSub>
                            </m:num>
                            <m:den>
                              <m:rad>
                                <m:radPr>
                                  <m:degHide m:val="on"/>
                                  <m:ctrlPr>
                                    <a:rPr lang="hu-HU" i="1">
                                      <a:latin typeface="Cambria Math" panose="02040503050406030204" pitchFamily="18" charset="0"/>
                                    </a:rPr>
                                  </m:ctrlPr>
                                </m:radPr>
                                <m:deg/>
                                <m:e>
                                  <m:r>
                                    <a:rPr lang="hu-HU" i="1">
                                      <a:latin typeface="Cambria Math" panose="02040503050406030204" pitchFamily="18" charset="0"/>
                                    </a:rPr>
                                    <m:t>1−</m:t>
                                  </m:r>
                                  <m:f>
                                    <m:fPr>
                                      <m:ctrlPr>
                                        <a:rPr lang="hu-HU" i="1">
                                          <a:latin typeface="Cambria Math" panose="02040503050406030204" pitchFamily="18" charset="0"/>
                                        </a:rPr>
                                      </m:ctrlPr>
                                    </m:fPr>
                                    <m:num>
                                      <m:sSup>
                                        <m:sSupPr>
                                          <m:ctrlPr>
                                            <a:rPr lang="hu-HU" i="1">
                                              <a:latin typeface="Cambria Math" panose="02040503050406030204" pitchFamily="18" charset="0"/>
                                            </a:rPr>
                                          </m:ctrlPr>
                                        </m:sSupPr>
                                        <m:e>
                                          <m:r>
                                            <a:rPr lang="hu-HU" i="1">
                                              <a:latin typeface="Cambria Math" panose="02040503050406030204" pitchFamily="18" charset="0"/>
                                            </a:rPr>
                                            <m:t>𝑢</m:t>
                                          </m:r>
                                        </m:e>
                                        <m:sup>
                                          <m:r>
                                            <a:rPr lang="hu-HU" i="1">
                                              <a:latin typeface="Cambria Math" panose="02040503050406030204" pitchFamily="18" charset="0"/>
                                            </a:rPr>
                                            <m:t>2</m:t>
                                          </m:r>
                                        </m:sup>
                                      </m:sSup>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e>
                              </m:rad>
                            </m:den>
                          </m:f>
                          <m:r>
                            <a:rPr lang="hu-HU" i="1">
                              <a:latin typeface="Cambria Math" panose="02040503050406030204" pitchFamily="18" charset="0"/>
                            </a:rPr>
                            <m:t>−</m:t>
                          </m:r>
                          <m:f>
                            <m:fPr>
                              <m:ctrlPr>
                                <a:rPr lang="hu-HU" i="1">
                                  <a:latin typeface="Cambria Math" panose="02040503050406030204" pitchFamily="18" charset="0"/>
                                </a:rPr>
                              </m:ctrlPr>
                            </m:fPr>
                            <m:num>
                              <m:sSub>
                                <m:sSubPr>
                                  <m:ctrlPr>
                                    <a:rPr lang="hu-HU" i="1">
                                      <a:latin typeface="Cambria Math" panose="02040503050406030204" pitchFamily="18" charset="0"/>
                                    </a:rPr>
                                  </m:ctrlPr>
                                </m:sSubPr>
                                <m:e>
                                  <m:r>
                                    <a:rPr lang="hu-HU" i="1">
                                      <a:latin typeface="Cambria Math" panose="02040503050406030204" pitchFamily="18" charset="0"/>
                                    </a:rPr>
                                    <m:t>𝑥</m:t>
                                  </m:r>
                                </m:e>
                                <m:sub>
                                  <m:r>
                                    <a:rPr lang="hu-HU" i="1">
                                      <a:latin typeface="Cambria Math" panose="02040503050406030204" pitchFamily="18" charset="0"/>
                                    </a:rPr>
                                    <m:t>1</m:t>
                                  </m:r>
                                </m:sub>
                              </m:sSub>
                              <m:r>
                                <a:rPr lang="hu-HU" i="1">
                                  <a:latin typeface="Cambria Math" panose="02040503050406030204" pitchFamily="18" charset="0"/>
                                </a:rPr>
                                <m:t>−</m:t>
                              </m:r>
                              <m:r>
                                <a:rPr lang="hu-HU" i="1">
                                  <a:latin typeface="Cambria Math" panose="02040503050406030204" pitchFamily="18" charset="0"/>
                                </a:rPr>
                                <m:t>𝑢</m:t>
                              </m:r>
                              <m:sSub>
                                <m:sSubPr>
                                  <m:ctrlPr>
                                    <a:rPr lang="hu-HU" i="1">
                                      <a:latin typeface="Cambria Math" panose="02040503050406030204" pitchFamily="18" charset="0"/>
                                    </a:rPr>
                                  </m:ctrlPr>
                                </m:sSubPr>
                                <m:e>
                                  <m:r>
                                    <a:rPr lang="hu-HU" i="1">
                                      <a:latin typeface="Cambria Math" panose="02040503050406030204" pitchFamily="18" charset="0"/>
                                    </a:rPr>
                                    <m:t>𝑡</m:t>
                                  </m:r>
                                </m:e>
                                <m:sub>
                                  <m:r>
                                    <a:rPr lang="hu-HU" i="1">
                                      <a:latin typeface="Cambria Math" panose="02040503050406030204" pitchFamily="18" charset="0"/>
                                    </a:rPr>
                                    <m:t>1</m:t>
                                  </m:r>
                                </m:sub>
                              </m:sSub>
                            </m:num>
                            <m:den>
                              <m:rad>
                                <m:radPr>
                                  <m:degHide m:val="on"/>
                                  <m:ctrlPr>
                                    <a:rPr lang="hu-HU" i="1">
                                      <a:latin typeface="Cambria Math" panose="02040503050406030204" pitchFamily="18" charset="0"/>
                                    </a:rPr>
                                  </m:ctrlPr>
                                </m:radPr>
                                <m:deg/>
                                <m:e>
                                  <m:r>
                                    <a:rPr lang="hu-HU" i="1">
                                      <a:latin typeface="Cambria Math" panose="02040503050406030204" pitchFamily="18" charset="0"/>
                                    </a:rPr>
                                    <m:t>1−</m:t>
                                  </m:r>
                                  <m:f>
                                    <m:fPr>
                                      <m:ctrlPr>
                                        <a:rPr lang="hu-HU" i="1">
                                          <a:latin typeface="Cambria Math" panose="02040503050406030204" pitchFamily="18" charset="0"/>
                                        </a:rPr>
                                      </m:ctrlPr>
                                    </m:fPr>
                                    <m:num>
                                      <m:sSup>
                                        <m:sSupPr>
                                          <m:ctrlPr>
                                            <a:rPr lang="hu-HU" i="1">
                                              <a:latin typeface="Cambria Math" panose="02040503050406030204" pitchFamily="18" charset="0"/>
                                            </a:rPr>
                                          </m:ctrlPr>
                                        </m:sSupPr>
                                        <m:e>
                                          <m:r>
                                            <a:rPr lang="hu-HU" i="1">
                                              <a:latin typeface="Cambria Math" panose="02040503050406030204" pitchFamily="18" charset="0"/>
                                            </a:rPr>
                                            <m:t>𝑢</m:t>
                                          </m:r>
                                        </m:e>
                                        <m:sup>
                                          <m:r>
                                            <a:rPr lang="hu-HU" i="1">
                                              <a:latin typeface="Cambria Math" panose="02040503050406030204" pitchFamily="18" charset="0"/>
                                            </a:rPr>
                                            <m:t>2</m:t>
                                          </m:r>
                                        </m:sup>
                                      </m:sSup>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e>
                              </m:rad>
                            </m:den>
                          </m:f>
                        </m:num>
                        <m:den>
                          <m:f>
                            <m:fPr>
                              <m:ctrlPr>
                                <a:rPr lang="hu-HU" i="1">
                                  <a:latin typeface="Cambria Math" panose="02040503050406030204" pitchFamily="18" charset="0"/>
                                </a:rPr>
                              </m:ctrlPr>
                            </m:fPr>
                            <m:num>
                              <m:sSub>
                                <m:sSubPr>
                                  <m:ctrlPr>
                                    <a:rPr lang="hu-HU" i="1">
                                      <a:latin typeface="Cambria Math" panose="02040503050406030204" pitchFamily="18" charset="0"/>
                                    </a:rPr>
                                  </m:ctrlPr>
                                </m:sSubPr>
                                <m:e>
                                  <m:r>
                                    <a:rPr lang="hu-HU" i="1">
                                      <a:latin typeface="Cambria Math" panose="02040503050406030204" pitchFamily="18" charset="0"/>
                                    </a:rPr>
                                    <m:t>𝑡</m:t>
                                  </m:r>
                                </m:e>
                                <m:sub>
                                  <m:r>
                                    <a:rPr lang="hu-HU" i="1">
                                      <a:latin typeface="Cambria Math" panose="02040503050406030204" pitchFamily="18" charset="0"/>
                                    </a:rPr>
                                    <m:t>2</m:t>
                                  </m:r>
                                </m:sub>
                              </m:sSub>
                              <m:r>
                                <a:rPr lang="hu-HU" i="1">
                                  <a:latin typeface="Cambria Math" panose="02040503050406030204" pitchFamily="18" charset="0"/>
                                </a:rPr>
                                <m:t>−</m:t>
                              </m:r>
                              <m:f>
                                <m:fPr>
                                  <m:ctrlPr>
                                    <a:rPr lang="hu-HU" i="1">
                                      <a:latin typeface="Cambria Math" panose="02040503050406030204" pitchFamily="18" charset="0"/>
                                    </a:rPr>
                                  </m:ctrlPr>
                                </m:fPr>
                                <m:num>
                                  <m:r>
                                    <a:rPr lang="hu-HU" i="1">
                                      <a:latin typeface="Cambria Math" panose="02040503050406030204" pitchFamily="18" charset="0"/>
                                    </a:rPr>
                                    <m:t>𝑢</m:t>
                                  </m:r>
                                  <m:sSub>
                                    <m:sSubPr>
                                      <m:ctrlPr>
                                        <a:rPr lang="hu-HU" i="1">
                                          <a:latin typeface="Cambria Math" panose="02040503050406030204" pitchFamily="18" charset="0"/>
                                        </a:rPr>
                                      </m:ctrlPr>
                                    </m:sSubPr>
                                    <m:e>
                                      <m:r>
                                        <a:rPr lang="hu-HU" i="1">
                                          <a:latin typeface="Cambria Math" panose="02040503050406030204" pitchFamily="18" charset="0"/>
                                        </a:rPr>
                                        <m:t>𝑥</m:t>
                                      </m:r>
                                    </m:e>
                                    <m:sub>
                                      <m:r>
                                        <a:rPr lang="hu-HU" i="1">
                                          <a:latin typeface="Cambria Math" panose="02040503050406030204" pitchFamily="18" charset="0"/>
                                        </a:rPr>
                                        <m:t>2</m:t>
                                      </m:r>
                                    </m:sub>
                                  </m:sSub>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num>
                            <m:den>
                              <m:rad>
                                <m:radPr>
                                  <m:degHide m:val="on"/>
                                  <m:ctrlPr>
                                    <a:rPr lang="hu-HU" i="1">
                                      <a:latin typeface="Cambria Math" panose="02040503050406030204" pitchFamily="18" charset="0"/>
                                    </a:rPr>
                                  </m:ctrlPr>
                                </m:radPr>
                                <m:deg/>
                                <m:e>
                                  <m:r>
                                    <a:rPr lang="hu-HU" i="1">
                                      <a:latin typeface="Cambria Math" panose="02040503050406030204" pitchFamily="18" charset="0"/>
                                    </a:rPr>
                                    <m:t>1−</m:t>
                                  </m:r>
                                  <m:f>
                                    <m:fPr>
                                      <m:ctrlPr>
                                        <a:rPr lang="hu-HU" i="1">
                                          <a:latin typeface="Cambria Math" panose="02040503050406030204" pitchFamily="18" charset="0"/>
                                        </a:rPr>
                                      </m:ctrlPr>
                                    </m:fPr>
                                    <m:num>
                                      <m:sSup>
                                        <m:sSupPr>
                                          <m:ctrlPr>
                                            <a:rPr lang="hu-HU" i="1">
                                              <a:latin typeface="Cambria Math" panose="02040503050406030204" pitchFamily="18" charset="0"/>
                                            </a:rPr>
                                          </m:ctrlPr>
                                        </m:sSupPr>
                                        <m:e>
                                          <m:r>
                                            <a:rPr lang="hu-HU" i="1">
                                              <a:latin typeface="Cambria Math" panose="02040503050406030204" pitchFamily="18" charset="0"/>
                                            </a:rPr>
                                            <m:t>𝑢</m:t>
                                          </m:r>
                                        </m:e>
                                        <m:sup>
                                          <m:r>
                                            <a:rPr lang="hu-HU" i="1">
                                              <a:latin typeface="Cambria Math" panose="02040503050406030204" pitchFamily="18" charset="0"/>
                                            </a:rPr>
                                            <m:t>2</m:t>
                                          </m:r>
                                        </m:sup>
                                      </m:sSup>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e>
                              </m:rad>
                            </m:den>
                          </m:f>
                          <m:r>
                            <a:rPr lang="hu-HU" b="0" i="1" smtClean="0">
                              <a:latin typeface="Cambria Math" panose="02040503050406030204" pitchFamily="18" charset="0"/>
                            </a:rPr>
                            <m:t>−</m:t>
                          </m:r>
                          <m:f>
                            <m:fPr>
                              <m:ctrlPr>
                                <a:rPr lang="hu-HU" i="1">
                                  <a:latin typeface="Cambria Math" panose="02040503050406030204" pitchFamily="18" charset="0"/>
                                </a:rPr>
                              </m:ctrlPr>
                            </m:fPr>
                            <m:num>
                              <m:sSub>
                                <m:sSubPr>
                                  <m:ctrlPr>
                                    <a:rPr lang="hu-HU" i="1">
                                      <a:latin typeface="Cambria Math" panose="02040503050406030204" pitchFamily="18" charset="0"/>
                                    </a:rPr>
                                  </m:ctrlPr>
                                </m:sSubPr>
                                <m:e>
                                  <m:r>
                                    <a:rPr lang="hu-HU" i="1">
                                      <a:latin typeface="Cambria Math" panose="02040503050406030204" pitchFamily="18" charset="0"/>
                                    </a:rPr>
                                    <m:t>𝑡</m:t>
                                  </m:r>
                                </m:e>
                                <m:sub>
                                  <m:r>
                                    <a:rPr lang="hu-HU" b="0" i="1" smtClean="0">
                                      <a:latin typeface="Cambria Math" panose="02040503050406030204" pitchFamily="18" charset="0"/>
                                    </a:rPr>
                                    <m:t>1</m:t>
                                  </m:r>
                                </m:sub>
                              </m:sSub>
                              <m:r>
                                <a:rPr lang="hu-HU" i="1">
                                  <a:latin typeface="Cambria Math" panose="02040503050406030204" pitchFamily="18" charset="0"/>
                                </a:rPr>
                                <m:t>−</m:t>
                              </m:r>
                              <m:f>
                                <m:fPr>
                                  <m:ctrlPr>
                                    <a:rPr lang="hu-HU" i="1">
                                      <a:latin typeface="Cambria Math" panose="02040503050406030204" pitchFamily="18" charset="0"/>
                                    </a:rPr>
                                  </m:ctrlPr>
                                </m:fPr>
                                <m:num>
                                  <m:r>
                                    <a:rPr lang="hu-HU" i="1">
                                      <a:latin typeface="Cambria Math" panose="02040503050406030204" pitchFamily="18" charset="0"/>
                                    </a:rPr>
                                    <m:t>𝑢</m:t>
                                  </m:r>
                                  <m:sSub>
                                    <m:sSubPr>
                                      <m:ctrlPr>
                                        <a:rPr lang="hu-HU" i="1">
                                          <a:latin typeface="Cambria Math" panose="02040503050406030204" pitchFamily="18" charset="0"/>
                                        </a:rPr>
                                      </m:ctrlPr>
                                    </m:sSubPr>
                                    <m:e>
                                      <m:r>
                                        <a:rPr lang="hu-HU" i="1">
                                          <a:latin typeface="Cambria Math" panose="02040503050406030204" pitchFamily="18" charset="0"/>
                                        </a:rPr>
                                        <m:t>𝑥</m:t>
                                      </m:r>
                                    </m:e>
                                    <m:sub>
                                      <m:r>
                                        <a:rPr lang="hu-HU" b="0" i="1" smtClean="0">
                                          <a:latin typeface="Cambria Math" panose="02040503050406030204" pitchFamily="18" charset="0"/>
                                        </a:rPr>
                                        <m:t>1</m:t>
                                      </m:r>
                                    </m:sub>
                                  </m:sSub>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num>
                            <m:den>
                              <m:rad>
                                <m:radPr>
                                  <m:degHide m:val="on"/>
                                  <m:ctrlPr>
                                    <a:rPr lang="hu-HU" i="1">
                                      <a:latin typeface="Cambria Math" panose="02040503050406030204" pitchFamily="18" charset="0"/>
                                    </a:rPr>
                                  </m:ctrlPr>
                                </m:radPr>
                                <m:deg/>
                                <m:e>
                                  <m:r>
                                    <a:rPr lang="hu-HU" i="1">
                                      <a:latin typeface="Cambria Math" panose="02040503050406030204" pitchFamily="18" charset="0"/>
                                    </a:rPr>
                                    <m:t>1−</m:t>
                                  </m:r>
                                  <m:f>
                                    <m:fPr>
                                      <m:ctrlPr>
                                        <a:rPr lang="hu-HU" i="1">
                                          <a:latin typeface="Cambria Math" panose="02040503050406030204" pitchFamily="18" charset="0"/>
                                        </a:rPr>
                                      </m:ctrlPr>
                                    </m:fPr>
                                    <m:num>
                                      <m:sSup>
                                        <m:sSupPr>
                                          <m:ctrlPr>
                                            <a:rPr lang="hu-HU" i="1">
                                              <a:latin typeface="Cambria Math" panose="02040503050406030204" pitchFamily="18" charset="0"/>
                                            </a:rPr>
                                          </m:ctrlPr>
                                        </m:sSupPr>
                                        <m:e>
                                          <m:r>
                                            <a:rPr lang="hu-HU" i="1">
                                              <a:latin typeface="Cambria Math" panose="02040503050406030204" pitchFamily="18" charset="0"/>
                                            </a:rPr>
                                            <m:t>𝑢</m:t>
                                          </m:r>
                                        </m:e>
                                        <m:sup>
                                          <m:r>
                                            <a:rPr lang="hu-HU" i="1">
                                              <a:latin typeface="Cambria Math" panose="02040503050406030204" pitchFamily="18" charset="0"/>
                                            </a:rPr>
                                            <m:t>2</m:t>
                                          </m:r>
                                        </m:sup>
                                      </m:sSup>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e>
                              </m:rad>
                            </m:den>
                          </m:f>
                        </m:den>
                      </m:f>
                    </m:oMath>
                  </m:oMathPara>
                </a14:m>
                <a:endParaRPr lang="hu-HU" i="1" dirty="0">
                  <a:latin typeface="Cambria Math" panose="02040503050406030204" pitchFamily="18" charset="0"/>
                </a:endParaRPr>
              </a:p>
            </p:txBody>
          </p:sp>
        </mc:Choice>
        <mc:Fallback xmlns="">
          <p:sp>
            <p:nvSpPr>
              <p:cNvPr id="21" name="Téglalap 20"/>
              <p:cNvSpPr>
                <a:spLocks noRot="1" noChangeAspect="1" noMove="1" noResize="1" noEditPoints="1" noAdjustHandles="1" noChangeArrowheads="1" noChangeShapeType="1" noTextEdit="1"/>
              </p:cNvSpPr>
              <p:nvPr/>
            </p:nvSpPr>
            <p:spPr>
              <a:xfrm>
                <a:off x="1905665" y="1403648"/>
                <a:ext cx="5497373" cy="1911485"/>
              </a:xfrm>
              <a:prstGeom prst="rect">
                <a:avLst/>
              </a:prstGeom>
              <a:blipFill rotWithShape="0">
                <a:blip r:embed="rId2"/>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22" name="Téglalap 21"/>
              <p:cNvSpPr/>
              <p:nvPr/>
            </p:nvSpPr>
            <p:spPr>
              <a:xfrm>
                <a:off x="1905665" y="3501008"/>
                <a:ext cx="5497373" cy="8390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hu-HU" i="1" smtClean="0">
                              <a:latin typeface="Cambria Math" panose="02040503050406030204" pitchFamily="18" charset="0"/>
                            </a:rPr>
                          </m:ctrlPr>
                        </m:sSupPr>
                        <m:e>
                          <m:r>
                            <a:rPr lang="hu-HU" i="1">
                              <a:latin typeface="Cambria Math" panose="02040503050406030204" pitchFamily="18" charset="0"/>
                            </a:rPr>
                            <m:t>𝑣</m:t>
                          </m:r>
                        </m:e>
                        <m:sup>
                          <m:r>
                            <a:rPr lang="hu-HU" i="1">
                              <a:latin typeface="Cambria Math" panose="02040503050406030204" pitchFamily="18" charset="0"/>
                            </a:rPr>
                            <m:t>′</m:t>
                          </m:r>
                        </m:sup>
                      </m:sSup>
                      <m:r>
                        <a:rPr lang="hu-HU" i="1">
                          <a:latin typeface="Cambria Math" panose="02040503050406030204" pitchFamily="18" charset="0"/>
                        </a:rPr>
                        <m:t>=</m:t>
                      </m:r>
                      <m:f>
                        <m:fPr>
                          <m:ctrlPr>
                            <a:rPr lang="hu-HU" i="1">
                              <a:latin typeface="Cambria Math" panose="02040503050406030204" pitchFamily="18" charset="0"/>
                            </a:rPr>
                          </m:ctrlPr>
                        </m:fPr>
                        <m:num>
                          <m:sSub>
                            <m:sSubPr>
                              <m:ctrlPr>
                                <a:rPr lang="hu-HU" i="1">
                                  <a:latin typeface="Cambria Math" panose="02040503050406030204" pitchFamily="18" charset="0"/>
                                </a:rPr>
                              </m:ctrlPr>
                            </m:sSubPr>
                            <m:e>
                              <m:r>
                                <a:rPr lang="hu-HU" i="1">
                                  <a:latin typeface="Cambria Math" panose="02040503050406030204" pitchFamily="18" charset="0"/>
                                </a:rPr>
                                <m:t>𝑥</m:t>
                              </m:r>
                              <m:r>
                                <a:rPr lang="hu-HU" i="1">
                                  <a:latin typeface="Cambria Math" panose="02040503050406030204" pitchFamily="18" charset="0"/>
                                </a:rPr>
                                <m:t>′</m:t>
                              </m:r>
                            </m:e>
                            <m:sub>
                              <m:r>
                                <a:rPr lang="hu-HU" i="1">
                                  <a:latin typeface="Cambria Math" panose="02040503050406030204" pitchFamily="18" charset="0"/>
                                </a:rPr>
                                <m:t>2</m:t>
                              </m:r>
                            </m:sub>
                          </m:sSub>
                          <m:r>
                            <a:rPr lang="hu-HU" i="1">
                              <a:latin typeface="Cambria Math" panose="02040503050406030204" pitchFamily="18" charset="0"/>
                            </a:rPr>
                            <m:t>−</m:t>
                          </m:r>
                          <m:sSub>
                            <m:sSubPr>
                              <m:ctrlPr>
                                <a:rPr lang="hu-HU" i="1">
                                  <a:latin typeface="Cambria Math" panose="02040503050406030204" pitchFamily="18" charset="0"/>
                                </a:rPr>
                              </m:ctrlPr>
                            </m:sSubPr>
                            <m:e>
                              <m:sSup>
                                <m:sSupPr>
                                  <m:ctrlPr>
                                    <a:rPr lang="hu-HU" i="1">
                                      <a:latin typeface="Cambria Math" panose="02040503050406030204" pitchFamily="18" charset="0"/>
                                    </a:rPr>
                                  </m:ctrlPr>
                                </m:sSupPr>
                                <m:e>
                                  <m:r>
                                    <a:rPr lang="hu-HU" i="1">
                                      <a:latin typeface="Cambria Math" panose="02040503050406030204" pitchFamily="18" charset="0"/>
                                    </a:rPr>
                                    <m:t>𝑥</m:t>
                                  </m:r>
                                </m:e>
                                <m:sup>
                                  <m:r>
                                    <a:rPr lang="hu-HU" i="1">
                                      <a:latin typeface="Cambria Math" panose="02040503050406030204" pitchFamily="18" charset="0"/>
                                    </a:rPr>
                                    <m:t>′</m:t>
                                  </m:r>
                                </m:sup>
                              </m:sSup>
                            </m:e>
                            <m:sub>
                              <m:r>
                                <a:rPr lang="hu-HU" i="1">
                                  <a:latin typeface="Cambria Math" panose="02040503050406030204" pitchFamily="18" charset="0"/>
                                </a:rPr>
                                <m:t>1</m:t>
                              </m:r>
                            </m:sub>
                          </m:sSub>
                        </m:num>
                        <m:den>
                          <m:sSub>
                            <m:sSubPr>
                              <m:ctrlPr>
                                <a:rPr lang="hu-HU" i="1">
                                  <a:latin typeface="Cambria Math" panose="02040503050406030204" pitchFamily="18" charset="0"/>
                                </a:rPr>
                              </m:ctrlPr>
                            </m:sSubPr>
                            <m:e>
                              <m:r>
                                <a:rPr lang="hu-HU" i="1">
                                  <a:latin typeface="Cambria Math" panose="02040503050406030204" pitchFamily="18" charset="0"/>
                                </a:rPr>
                                <m:t>𝑡</m:t>
                              </m:r>
                              <m:r>
                                <a:rPr lang="hu-HU" i="1">
                                  <a:latin typeface="Cambria Math" panose="02040503050406030204" pitchFamily="18" charset="0"/>
                                </a:rPr>
                                <m:t>′</m:t>
                              </m:r>
                            </m:e>
                            <m:sub>
                              <m:r>
                                <a:rPr lang="hu-HU" i="1">
                                  <a:latin typeface="Cambria Math" panose="02040503050406030204" pitchFamily="18" charset="0"/>
                                </a:rPr>
                                <m:t>2</m:t>
                              </m:r>
                            </m:sub>
                          </m:sSub>
                          <m:r>
                            <a:rPr lang="hu-HU" i="1">
                              <a:latin typeface="Cambria Math" panose="02040503050406030204" pitchFamily="18" charset="0"/>
                            </a:rPr>
                            <m:t>−</m:t>
                          </m:r>
                          <m:sSub>
                            <m:sSubPr>
                              <m:ctrlPr>
                                <a:rPr lang="hu-HU" i="1">
                                  <a:latin typeface="Cambria Math" panose="02040503050406030204" pitchFamily="18" charset="0"/>
                                </a:rPr>
                              </m:ctrlPr>
                            </m:sSubPr>
                            <m:e>
                              <m:sSup>
                                <m:sSupPr>
                                  <m:ctrlPr>
                                    <a:rPr lang="hu-HU" i="1">
                                      <a:latin typeface="Cambria Math" panose="02040503050406030204" pitchFamily="18" charset="0"/>
                                    </a:rPr>
                                  </m:ctrlPr>
                                </m:sSupPr>
                                <m:e>
                                  <m:r>
                                    <a:rPr lang="hu-HU" i="1">
                                      <a:latin typeface="Cambria Math" panose="02040503050406030204" pitchFamily="18" charset="0"/>
                                    </a:rPr>
                                    <m:t>𝑡</m:t>
                                  </m:r>
                                </m:e>
                                <m:sup>
                                  <m:r>
                                    <a:rPr lang="hu-HU" i="1">
                                      <a:latin typeface="Cambria Math" panose="02040503050406030204" pitchFamily="18" charset="0"/>
                                    </a:rPr>
                                    <m:t>′</m:t>
                                  </m:r>
                                </m:sup>
                              </m:sSup>
                            </m:e>
                            <m:sub>
                              <m:r>
                                <a:rPr lang="hu-HU" i="1">
                                  <a:latin typeface="Cambria Math" panose="02040503050406030204" pitchFamily="18" charset="0"/>
                                </a:rPr>
                                <m:t>1</m:t>
                              </m:r>
                            </m:sub>
                          </m:sSub>
                        </m:den>
                      </m:f>
                      <m:r>
                        <a:rPr lang="hu-HU" i="1">
                          <a:latin typeface="Cambria Math" panose="02040503050406030204" pitchFamily="18" charset="0"/>
                        </a:rPr>
                        <m:t>=</m:t>
                      </m:r>
                      <m:f>
                        <m:fPr>
                          <m:ctrlPr>
                            <a:rPr lang="hu-HU" i="1">
                              <a:latin typeface="Cambria Math" panose="02040503050406030204" pitchFamily="18" charset="0"/>
                            </a:rPr>
                          </m:ctrlPr>
                        </m:fPr>
                        <m:num>
                          <m:sSub>
                            <m:sSubPr>
                              <m:ctrlPr>
                                <a:rPr lang="hu-HU" i="1">
                                  <a:latin typeface="Cambria Math" panose="02040503050406030204" pitchFamily="18" charset="0"/>
                                </a:rPr>
                              </m:ctrlPr>
                            </m:sSubPr>
                            <m:e>
                              <m:r>
                                <a:rPr lang="hu-HU" i="1">
                                  <a:latin typeface="Cambria Math" panose="02040503050406030204" pitchFamily="18" charset="0"/>
                                </a:rPr>
                                <m:t>𝑥</m:t>
                              </m:r>
                            </m:e>
                            <m:sub>
                              <m:r>
                                <a:rPr lang="hu-HU" i="1">
                                  <a:latin typeface="Cambria Math" panose="02040503050406030204" pitchFamily="18" charset="0"/>
                                </a:rPr>
                                <m:t>2</m:t>
                              </m:r>
                            </m:sub>
                          </m:sSub>
                          <m:r>
                            <a:rPr lang="hu-HU" i="1">
                              <a:latin typeface="Cambria Math" panose="02040503050406030204" pitchFamily="18" charset="0"/>
                            </a:rPr>
                            <m:t>−</m:t>
                          </m:r>
                          <m:r>
                            <a:rPr lang="hu-HU" i="1">
                              <a:latin typeface="Cambria Math" panose="02040503050406030204" pitchFamily="18" charset="0"/>
                            </a:rPr>
                            <m:t>𝑢</m:t>
                          </m:r>
                          <m:sSub>
                            <m:sSubPr>
                              <m:ctrlPr>
                                <a:rPr lang="hu-HU" i="1">
                                  <a:latin typeface="Cambria Math" panose="02040503050406030204" pitchFamily="18" charset="0"/>
                                </a:rPr>
                              </m:ctrlPr>
                            </m:sSubPr>
                            <m:e>
                              <m:r>
                                <a:rPr lang="hu-HU" i="1">
                                  <a:latin typeface="Cambria Math" panose="02040503050406030204" pitchFamily="18" charset="0"/>
                                </a:rPr>
                                <m:t>𝑡</m:t>
                              </m:r>
                            </m:e>
                            <m:sub>
                              <m:r>
                                <a:rPr lang="hu-HU" i="1">
                                  <a:latin typeface="Cambria Math" panose="02040503050406030204" pitchFamily="18" charset="0"/>
                                </a:rPr>
                                <m:t>2</m:t>
                              </m:r>
                            </m:sub>
                          </m:sSub>
                          <m:r>
                            <a:rPr lang="hu-HU" b="0" i="1" smtClean="0">
                              <a:latin typeface="Cambria Math" panose="02040503050406030204" pitchFamily="18" charset="0"/>
                            </a:rPr>
                            <m:t>−</m:t>
                          </m:r>
                          <m:d>
                            <m:dPr>
                              <m:ctrlPr>
                                <a:rPr lang="hu-HU" b="0" i="1" smtClean="0">
                                  <a:latin typeface="Cambria Math" panose="02040503050406030204" pitchFamily="18" charset="0"/>
                                </a:rPr>
                              </m:ctrlPr>
                            </m:dPr>
                            <m:e>
                              <m:sSub>
                                <m:sSubPr>
                                  <m:ctrlPr>
                                    <a:rPr lang="hu-HU" i="1">
                                      <a:latin typeface="Cambria Math" panose="02040503050406030204" pitchFamily="18" charset="0"/>
                                    </a:rPr>
                                  </m:ctrlPr>
                                </m:sSubPr>
                                <m:e>
                                  <m:r>
                                    <a:rPr lang="hu-HU" i="1">
                                      <a:latin typeface="Cambria Math" panose="02040503050406030204" pitchFamily="18" charset="0"/>
                                    </a:rPr>
                                    <m:t>𝑥</m:t>
                                  </m:r>
                                </m:e>
                                <m:sub>
                                  <m:r>
                                    <a:rPr lang="hu-HU" i="1">
                                      <a:latin typeface="Cambria Math" panose="02040503050406030204" pitchFamily="18" charset="0"/>
                                    </a:rPr>
                                    <m:t>1</m:t>
                                  </m:r>
                                </m:sub>
                              </m:sSub>
                              <m:r>
                                <a:rPr lang="hu-HU" i="1">
                                  <a:latin typeface="Cambria Math" panose="02040503050406030204" pitchFamily="18" charset="0"/>
                                </a:rPr>
                                <m:t>−</m:t>
                              </m:r>
                              <m:r>
                                <a:rPr lang="hu-HU" i="1">
                                  <a:latin typeface="Cambria Math" panose="02040503050406030204" pitchFamily="18" charset="0"/>
                                </a:rPr>
                                <m:t>𝑢</m:t>
                              </m:r>
                              <m:sSub>
                                <m:sSubPr>
                                  <m:ctrlPr>
                                    <a:rPr lang="hu-HU" i="1">
                                      <a:latin typeface="Cambria Math" panose="02040503050406030204" pitchFamily="18" charset="0"/>
                                    </a:rPr>
                                  </m:ctrlPr>
                                </m:sSubPr>
                                <m:e>
                                  <m:r>
                                    <a:rPr lang="hu-HU" i="1">
                                      <a:latin typeface="Cambria Math" panose="02040503050406030204" pitchFamily="18" charset="0"/>
                                    </a:rPr>
                                    <m:t>𝑡</m:t>
                                  </m:r>
                                </m:e>
                                <m:sub>
                                  <m:r>
                                    <a:rPr lang="hu-HU" i="1">
                                      <a:latin typeface="Cambria Math" panose="02040503050406030204" pitchFamily="18" charset="0"/>
                                    </a:rPr>
                                    <m:t>1</m:t>
                                  </m:r>
                                </m:sub>
                              </m:sSub>
                            </m:e>
                          </m:d>
                        </m:num>
                        <m:den>
                          <m:sSub>
                            <m:sSubPr>
                              <m:ctrlPr>
                                <a:rPr lang="hu-HU" i="1">
                                  <a:latin typeface="Cambria Math" panose="02040503050406030204" pitchFamily="18" charset="0"/>
                                </a:rPr>
                              </m:ctrlPr>
                            </m:sSubPr>
                            <m:e>
                              <m:r>
                                <a:rPr lang="hu-HU" i="1">
                                  <a:latin typeface="Cambria Math" panose="02040503050406030204" pitchFamily="18" charset="0"/>
                                </a:rPr>
                                <m:t>𝑡</m:t>
                              </m:r>
                            </m:e>
                            <m:sub>
                              <m:r>
                                <a:rPr lang="hu-HU" i="1">
                                  <a:latin typeface="Cambria Math" panose="02040503050406030204" pitchFamily="18" charset="0"/>
                                </a:rPr>
                                <m:t>2</m:t>
                              </m:r>
                            </m:sub>
                          </m:sSub>
                          <m:r>
                            <a:rPr lang="hu-HU" i="1">
                              <a:latin typeface="Cambria Math" panose="02040503050406030204" pitchFamily="18" charset="0"/>
                            </a:rPr>
                            <m:t>−</m:t>
                          </m:r>
                          <m:f>
                            <m:fPr>
                              <m:ctrlPr>
                                <a:rPr lang="hu-HU" i="1">
                                  <a:latin typeface="Cambria Math" panose="02040503050406030204" pitchFamily="18" charset="0"/>
                                </a:rPr>
                              </m:ctrlPr>
                            </m:fPr>
                            <m:num>
                              <m:r>
                                <a:rPr lang="hu-HU" i="1">
                                  <a:latin typeface="Cambria Math" panose="02040503050406030204" pitchFamily="18" charset="0"/>
                                </a:rPr>
                                <m:t>𝑢</m:t>
                              </m:r>
                              <m:sSub>
                                <m:sSubPr>
                                  <m:ctrlPr>
                                    <a:rPr lang="hu-HU" i="1">
                                      <a:latin typeface="Cambria Math" panose="02040503050406030204" pitchFamily="18" charset="0"/>
                                    </a:rPr>
                                  </m:ctrlPr>
                                </m:sSubPr>
                                <m:e>
                                  <m:r>
                                    <a:rPr lang="hu-HU" i="1">
                                      <a:latin typeface="Cambria Math" panose="02040503050406030204" pitchFamily="18" charset="0"/>
                                    </a:rPr>
                                    <m:t>𝑥</m:t>
                                  </m:r>
                                </m:e>
                                <m:sub>
                                  <m:r>
                                    <a:rPr lang="hu-HU" i="1">
                                      <a:latin typeface="Cambria Math" panose="02040503050406030204" pitchFamily="18" charset="0"/>
                                    </a:rPr>
                                    <m:t>2</m:t>
                                  </m:r>
                                </m:sub>
                              </m:sSub>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r>
                            <a:rPr lang="hu-HU" b="0" i="1" smtClean="0">
                              <a:latin typeface="Cambria Math" panose="02040503050406030204" pitchFamily="18" charset="0"/>
                            </a:rPr>
                            <m:t>−</m:t>
                          </m:r>
                          <m:d>
                            <m:dPr>
                              <m:ctrlPr>
                                <a:rPr lang="hu-HU" b="0" i="1" smtClean="0">
                                  <a:latin typeface="Cambria Math" panose="02040503050406030204" pitchFamily="18" charset="0"/>
                                </a:rPr>
                              </m:ctrlPr>
                            </m:dPr>
                            <m:e>
                              <m:sSub>
                                <m:sSubPr>
                                  <m:ctrlPr>
                                    <a:rPr lang="hu-HU" i="1">
                                      <a:latin typeface="Cambria Math" panose="02040503050406030204" pitchFamily="18" charset="0"/>
                                    </a:rPr>
                                  </m:ctrlPr>
                                </m:sSubPr>
                                <m:e>
                                  <m:r>
                                    <a:rPr lang="hu-HU" i="1">
                                      <a:latin typeface="Cambria Math" panose="02040503050406030204" pitchFamily="18" charset="0"/>
                                    </a:rPr>
                                    <m:t>𝑡</m:t>
                                  </m:r>
                                </m:e>
                                <m:sub>
                                  <m:r>
                                    <a:rPr lang="hu-HU" i="1">
                                      <a:latin typeface="Cambria Math" panose="02040503050406030204" pitchFamily="18" charset="0"/>
                                    </a:rPr>
                                    <m:t>1</m:t>
                                  </m:r>
                                </m:sub>
                              </m:sSub>
                              <m:r>
                                <a:rPr lang="hu-HU" i="1">
                                  <a:latin typeface="Cambria Math" panose="02040503050406030204" pitchFamily="18" charset="0"/>
                                </a:rPr>
                                <m:t>−</m:t>
                              </m:r>
                              <m:f>
                                <m:fPr>
                                  <m:ctrlPr>
                                    <a:rPr lang="hu-HU" i="1">
                                      <a:latin typeface="Cambria Math" panose="02040503050406030204" pitchFamily="18" charset="0"/>
                                    </a:rPr>
                                  </m:ctrlPr>
                                </m:fPr>
                                <m:num>
                                  <m:r>
                                    <a:rPr lang="hu-HU" i="1">
                                      <a:latin typeface="Cambria Math" panose="02040503050406030204" pitchFamily="18" charset="0"/>
                                    </a:rPr>
                                    <m:t>𝑢</m:t>
                                  </m:r>
                                  <m:sSub>
                                    <m:sSubPr>
                                      <m:ctrlPr>
                                        <a:rPr lang="hu-HU" i="1">
                                          <a:latin typeface="Cambria Math" panose="02040503050406030204" pitchFamily="18" charset="0"/>
                                        </a:rPr>
                                      </m:ctrlPr>
                                    </m:sSubPr>
                                    <m:e>
                                      <m:r>
                                        <a:rPr lang="hu-HU" i="1">
                                          <a:latin typeface="Cambria Math" panose="02040503050406030204" pitchFamily="18" charset="0"/>
                                        </a:rPr>
                                        <m:t>𝑥</m:t>
                                      </m:r>
                                    </m:e>
                                    <m:sub>
                                      <m:r>
                                        <a:rPr lang="hu-HU" i="1">
                                          <a:latin typeface="Cambria Math" panose="02040503050406030204" pitchFamily="18" charset="0"/>
                                        </a:rPr>
                                        <m:t>1</m:t>
                                      </m:r>
                                    </m:sub>
                                  </m:sSub>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e>
                          </m:d>
                        </m:den>
                      </m:f>
                    </m:oMath>
                  </m:oMathPara>
                </a14:m>
                <a:endParaRPr lang="hu-HU" i="1" dirty="0">
                  <a:latin typeface="Cambria Math" panose="02040503050406030204" pitchFamily="18" charset="0"/>
                </a:endParaRPr>
              </a:p>
            </p:txBody>
          </p:sp>
        </mc:Choice>
        <mc:Fallback xmlns="">
          <p:sp>
            <p:nvSpPr>
              <p:cNvPr id="22" name="Téglalap 21"/>
              <p:cNvSpPr>
                <a:spLocks noRot="1" noChangeAspect="1" noMove="1" noResize="1" noEditPoints="1" noAdjustHandles="1" noChangeArrowheads="1" noChangeShapeType="1" noTextEdit="1"/>
              </p:cNvSpPr>
              <p:nvPr/>
            </p:nvSpPr>
            <p:spPr>
              <a:xfrm>
                <a:off x="1905665" y="3501008"/>
                <a:ext cx="5497373" cy="839076"/>
              </a:xfrm>
              <a:prstGeom prst="rect">
                <a:avLst/>
              </a:prstGeom>
              <a:blipFill rotWithShape="0">
                <a:blip r:embed="rId3"/>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27" name="Téglalap 26"/>
              <p:cNvSpPr/>
              <p:nvPr/>
            </p:nvSpPr>
            <p:spPr>
              <a:xfrm>
                <a:off x="1905664" y="4458133"/>
                <a:ext cx="5497373" cy="8390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hu-HU" i="1" smtClean="0">
                              <a:latin typeface="Cambria Math" panose="02040503050406030204" pitchFamily="18" charset="0"/>
                            </a:rPr>
                          </m:ctrlPr>
                        </m:sSupPr>
                        <m:e>
                          <m:r>
                            <a:rPr lang="hu-HU" i="1">
                              <a:latin typeface="Cambria Math" panose="02040503050406030204" pitchFamily="18" charset="0"/>
                            </a:rPr>
                            <m:t>𝑣</m:t>
                          </m:r>
                        </m:e>
                        <m:sup>
                          <m:r>
                            <a:rPr lang="hu-HU" i="1">
                              <a:latin typeface="Cambria Math" panose="02040503050406030204" pitchFamily="18" charset="0"/>
                            </a:rPr>
                            <m:t>′</m:t>
                          </m:r>
                        </m:sup>
                      </m:sSup>
                      <m:r>
                        <a:rPr lang="hu-HU" i="1">
                          <a:latin typeface="Cambria Math" panose="02040503050406030204" pitchFamily="18" charset="0"/>
                        </a:rPr>
                        <m:t>=</m:t>
                      </m:r>
                      <m:f>
                        <m:fPr>
                          <m:ctrlPr>
                            <a:rPr lang="hu-HU" i="1">
                              <a:latin typeface="Cambria Math" panose="02040503050406030204" pitchFamily="18" charset="0"/>
                            </a:rPr>
                          </m:ctrlPr>
                        </m:fPr>
                        <m:num>
                          <m:sSub>
                            <m:sSubPr>
                              <m:ctrlPr>
                                <a:rPr lang="hu-HU" i="1">
                                  <a:latin typeface="Cambria Math" panose="02040503050406030204" pitchFamily="18" charset="0"/>
                                </a:rPr>
                              </m:ctrlPr>
                            </m:sSubPr>
                            <m:e>
                              <m:r>
                                <a:rPr lang="hu-HU" i="1">
                                  <a:latin typeface="Cambria Math" panose="02040503050406030204" pitchFamily="18" charset="0"/>
                                </a:rPr>
                                <m:t>𝑥</m:t>
                              </m:r>
                              <m:r>
                                <a:rPr lang="hu-HU" i="1">
                                  <a:latin typeface="Cambria Math" panose="02040503050406030204" pitchFamily="18" charset="0"/>
                                </a:rPr>
                                <m:t>′</m:t>
                              </m:r>
                            </m:e>
                            <m:sub>
                              <m:r>
                                <a:rPr lang="hu-HU" i="1">
                                  <a:latin typeface="Cambria Math" panose="02040503050406030204" pitchFamily="18" charset="0"/>
                                </a:rPr>
                                <m:t>2</m:t>
                              </m:r>
                            </m:sub>
                          </m:sSub>
                          <m:r>
                            <a:rPr lang="hu-HU" i="1">
                              <a:latin typeface="Cambria Math" panose="02040503050406030204" pitchFamily="18" charset="0"/>
                            </a:rPr>
                            <m:t>−</m:t>
                          </m:r>
                          <m:sSub>
                            <m:sSubPr>
                              <m:ctrlPr>
                                <a:rPr lang="hu-HU" i="1">
                                  <a:latin typeface="Cambria Math" panose="02040503050406030204" pitchFamily="18" charset="0"/>
                                </a:rPr>
                              </m:ctrlPr>
                            </m:sSubPr>
                            <m:e>
                              <m:sSup>
                                <m:sSupPr>
                                  <m:ctrlPr>
                                    <a:rPr lang="hu-HU" i="1">
                                      <a:latin typeface="Cambria Math" panose="02040503050406030204" pitchFamily="18" charset="0"/>
                                    </a:rPr>
                                  </m:ctrlPr>
                                </m:sSupPr>
                                <m:e>
                                  <m:r>
                                    <a:rPr lang="hu-HU" i="1">
                                      <a:latin typeface="Cambria Math" panose="02040503050406030204" pitchFamily="18" charset="0"/>
                                    </a:rPr>
                                    <m:t>𝑥</m:t>
                                  </m:r>
                                </m:e>
                                <m:sup>
                                  <m:r>
                                    <a:rPr lang="hu-HU" i="1">
                                      <a:latin typeface="Cambria Math" panose="02040503050406030204" pitchFamily="18" charset="0"/>
                                    </a:rPr>
                                    <m:t>′</m:t>
                                  </m:r>
                                </m:sup>
                              </m:sSup>
                            </m:e>
                            <m:sub>
                              <m:r>
                                <a:rPr lang="hu-HU" i="1">
                                  <a:latin typeface="Cambria Math" panose="02040503050406030204" pitchFamily="18" charset="0"/>
                                </a:rPr>
                                <m:t>1</m:t>
                              </m:r>
                            </m:sub>
                          </m:sSub>
                        </m:num>
                        <m:den>
                          <m:sSub>
                            <m:sSubPr>
                              <m:ctrlPr>
                                <a:rPr lang="hu-HU" i="1">
                                  <a:latin typeface="Cambria Math" panose="02040503050406030204" pitchFamily="18" charset="0"/>
                                </a:rPr>
                              </m:ctrlPr>
                            </m:sSubPr>
                            <m:e>
                              <m:r>
                                <a:rPr lang="hu-HU" i="1">
                                  <a:latin typeface="Cambria Math" panose="02040503050406030204" pitchFamily="18" charset="0"/>
                                </a:rPr>
                                <m:t>𝑡</m:t>
                              </m:r>
                              <m:r>
                                <a:rPr lang="hu-HU" i="1">
                                  <a:latin typeface="Cambria Math" panose="02040503050406030204" pitchFamily="18" charset="0"/>
                                </a:rPr>
                                <m:t>′</m:t>
                              </m:r>
                            </m:e>
                            <m:sub>
                              <m:r>
                                <a:rPr lang="hu-HU" i="1">
                                  <a:latin typeface="Cambria Math" panose="02040503050406030204" pitchFamily="18" charset="0"/>
                                </a:rPr>
                                <m:t>2</m:t>
                              </m:r>
                            </m:sub>
                          </m:sSub>
                          <m:r>
                            <a:rPr lang="hu-HU" i="1">
                              <a:latin typeface="Cambria Math" panose="02040503050406030204" pitchFamily="18" charset="0"/>
                            </a:rPr>
                            <m:t>−</m:t>
                          </m:r>
                          <m:sSub>
                            <m:sSubPr>
                              <m:ctrlPr>
                                <a:rPr lang="hu-HU" i="1">
                                  <a:latin typeface="Cambria Math" panose="02040503050406030204" pitchFamily="18" charset="0"/>
                                </a:rPr>
                              </m:ctrlPr>
                            </m:sSubPr>
                            <m:e>
                              <m:sSup>
                                <m:sSupPr>
                                  <m:ctrlPr>
                                    <a:rPr lang="hu-HU" i="1">
                                      <a:latin typeface="Cambria Math" panose="02040503050406030204" pitchFamily="18" charset="0"/>
                                    </a:rPr>
                                  </m:ctrlPr>
                                </m:sSupPr>
                                <m:e>
                                  <m:r>
                                    <a:rPr lang="hu-HU" i="1">
                                      <a:latin typeface="Cambria Math" panose="02040503050406030204" pitchFamily="18" charset="0"/>
                                    </a:rPr>
                                    <m:t>𝑡</m:t>
                                  </m:r>
                                </m:e>
                                <m:sup>
                                  <m:r>
                                    <a:rPr lang="hu-HU" i="1">
                                      <a:latin typeface="Cambria Math" panose="02040503050406030204" pitchFamily="18" charset="0"/>
                                    </a:rPr>
                                    <m:t>′</m:t>
                                  </m:r>
                                </m:sup>
                              </m:sSup>
                            </m:e>
                            <m:sub>
                              <m:r>
                                <a:rPr lang="hu-HU" i="1">
                                  <a:latin typeface="Cambria Math" panose="02040503050406030204" pitchFamily="18" charset="0"/>
                                </a:rPr>
                                <m:t>1</m:t>
                              </m:r>
                            </m:sub>
                          </m:sSub>
                        </m:den>
                      </m:f>
                      <m:r>
                        <a:rPr lang="hu-HU" i="1">
                          <a:latin typeface="Cambria Math" panose="02040503050406030204" pitchFamily="18" charset="0"/>
                        </a:rPr>
                        <m:t>=</m:t>
                      </m:r>
                      <m:f>
                        <m:fPr>
                          <m:ctrlPr>
                            <a:rPr lang="hu-HU" i="1">
                              <a:latin typeface="Cambria Math" panose="02040503050406030204" pitchFamily="18" charset="0"/>
                            </a:rPr>
                          </m:ctrlPr>
                        </m:fPr>
                        <m:num>
                          <m:r>
                            <m:rPr>
                              <m:sty m:val="p"/>
                            </m:rPr>
                            <a:rPr lang="el-GR" i="1" smtClean="0">
                              <a:latin typeface="Cambria Math" panose="02040503050406030204" pitchFamily="18" charset="0"/>
                              <a:ea typeface="Cambria Math" panose="02040503050406030204" pitchFamily="18" charset="0"/>
                            </a:rPr>
                            <m:t>Δ</m:t>
                          </m:r>
                          <m:r>
                            <a:rPr lang="hu-HU" b="0" i="1" smtClean="0">
                              <a:latin typeface="Cambria Math" panose="02040503050406030204" pitchFamily="18" charset="0"/>
                              <a:ea typeface="Cambria Math" panose="02040503050406030204" pitchFamily="18" charset="0"/>
                            </a:rPr>
                            <m:t>𝑥</m:t>
                          </m:r>
                          <m:r>
                            <a:rPr lang="hu-HU" i="1">
                              <a:latin typeface="Cambria Math" panose="02040503050406030204" pitchFamily="18" charset="0"/>
                            </a:rPr>
                            <m:t>−</m:t>
                          </m:r>
                          <m:r>
                            <a:rPr lang="hu-HU" i="1">
                              <a:latin typeface="Cambria Math" panose="02040503050406030204" pitchFamily="18" charset="0"/>
                            </a:rPr>
                            <m:t>𝑢</m:t>
                          </m:r>
                          <m:r>
                            <m:rPr>
                              <m:sty m:val="p"/>
                            </m:rPr>
                            <a:rPr lang="el-GR" i="1" smtClean="0">
                              <a:latin typeface="Cambria Math" panose="02040503050406030204" pitchFamily="18" charset="0"/>
                              <a:ea typeface="Cambria Math" panose="02040503050406030204" pitchFamily="18" charset="0"/>
                            </a:rPr>
                            <m:t>Δ</m:t>
                          </m:r>
                          <m:r>
                            <a:rPr lang="hu-HU" b="0" i="1" smtClean="0">
                              <a:latin typeface="Cambria Math" panose="02040503050406030204" pitchFamily="18" charset="0"/>
                              <a:ea typeface="Cambria Math" panose="02040503050406030204" pitchFamily="18" charset="0"/>
                            </a:rPr>
                            <m:t>𝑡</m:t>
                          </m:r>
                        </m:num>
                        <m:den>
                          <m:r>
                            <m:rPr>
                              <m:sty m:val="p"/>
                            </m:rPr>
                            <a:rPr lang="el-GR" i="1">
                              <a:latin typeface="Cambria Math" panose="02040503050406030204" pitchFamily="18" charset="0"/>
                              <a:ea typeface="Cambria Math" panose="02040503050406030204" pitchFamily="18" charset="0"/>
                            </a:rPr>
                            <m:t>Δ</m:t>
                          </m:r>
                          <m:r>
                            <a:rPr lang="hu-HU" i="1">
                              <a:latin typeface="Cambria Math" panose="02040503050406030204" pitchFamily="18" charset="0"/>
                              <a:ea typeface="Cambria Math" panose="02040503050406030204" pitchFamily="18" charset="0"/>
                            </a:rPr>
                            <m:t>𝑡</m:t>
                          </m:r>
                          <m:r>
                            <a:rPr lang="hu-HU" b="0" i="1" smtClean="0">
                              <a:latin typeface="Cambria Math" panose="02040503050406030204" pitchFamily="18" charset="0"/>
                              <a:ea typeface="Cambria Math" panose="02040503050406030204" pitchFamily="18" charset="0"/>
                            </a:rPr>
                            <m:t>−</m:t>
                          </m:r>
                          <m:f>
                            <m:fPr>
                              <m:ctrlPr>
                                <a:rPr lang="hu-HU" i="1">
                                  <a:latin typeface="Cambria Math" panose="02040503050406030204" pitchFamily="18" charset="0"/>
                                </a:rPr>
                              </m:ctrlPr>
                            </m:fPr>
                            <m:num>
                              <m:r>
                                <a:rPr lang="hu-HU" i="1">
                                  <a:latin typeface="Cambria Math" panose="02040503050406030204" pitchFamily="18" charset="0"/>
                                </a:rPr>
                                <m:t>𝑢</m:t>
                              </m:r>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r>
                            <m:rPr>
                              <m:sty m:val="p"/>
                            </m:rPr>
                            <a:rPr lang="el-GR" i="1" smtClean="0">
                              <a:latin typeface="Cambria Math" panose="02040503050406030204" pitchFamily="18" charset="0"/>
                              <a:ea typeface="Cambria Math" panose="02040503050406030204" pitchFamily="18" charset="0"/>
                            </a:rPr>
                            <m:t>Δ</m:t>
                          </m:r>
                          <m:r>
                            <a:rPr lang="hu-HU" b="0" i="1" smtClean="0">
                              <a:latin typeface="Cambria Math" panose="02040503050406030204" pitchFamily="18" charset="0"/>
                              <a:ea typeface="Cambria Math" panose="02040503050406030204" pitchFamily="18" charset="0"/>
                            </a:rPr>
                            <m:t>𝑥</m:t>
                          </m:r>
                        </m:den>
                      </m:f>
                    </m:oMath>
                  </m:oMathPara>
                </a14:m>
                <a:endParaRPr lang="hu-HU" i="1" dirty="0">
                  <a:latin typeface="Cambria Math" panose="02040503050406030204" pitchFamily="18" charset="0"/>
                </a:endParaRPr>
              </a:p>
            </p:txBody>
          </p:sp>
        </mc:Choice>
        <mc:Fallback xmlns="">
          <p:sp>
            <p:nvSpPr>
              <p:cNvPr id="27" name="Téglalap 26"/>
              <p:cNvSpPr>
                <a:spLocks noRot="1" noChangeAspect="1" noMove="1" noResize="1" noEditPoints="1" noAdjustHandles="1" noChangeArrowheads="1" noChangeShapeType="1" noTextEdit="1"/>
              </p:cNvSpPr>
              <p:nvPr/>
            </p:nvSpPr>
            <p:spPr>
              <a:xfrm>
                <a:off x="1905664" y="4458133"/>
                <a:ext cx="5497373" cy="839076"/>
              </a:xfrm>
              <a:prstGeom prst="rect">
                <a:avLst/>
              </a:prstGeom>
              <a:blipFill rotWithShape="0">
                <a:blip r:embed="rId4"/>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28" name="Téglalap 27"/>
              <p:cNvSpPr/>
              <p:nvPr/>
            </p:nvSpPr>
            <p:spPr>
              <a:xfrm>
                <a:off x="3779912" y="5661248"/>
                <a:ext cx="1946257" cy="984693"/>
              </a:xfrm>
              <a:prstGeom prst="rect">
                <a:avLst/>
              </a:prstGeom>
              <a:ln w="25400">
                <a:solidFill>
                  <a:srgbClr val="C00000"/>
                </a:solid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hu-HU" sz="2400" i="1" smtClean="0">
                              <a:solidFill>
                                <a:srgbClr val="C00000"/>
                              </a:solidFill>
                              <a:latin typeface="Cambria Math" panose="02040503050406030204" pitchFamily="18" charset="0"/>
                            </a:rPr>
                          </m:ctrlPr>
                        </m:sSupPr>
                        <m:e>
                          <m:r>
                            <a:rPr lang="hu-HU" sz="2400" i="1">
                              <a:solidFill>
                                <a:srgbClr val="C00000"/>
                              </a:solidFill>
                              <a:latin typeface="Cambria Math" panose="02040503050406030204" pitchFamily="18" charset="0"/>
                            </a:rPr>
                            <m:t>𝑣</m:t>
                          </m:r>
                        </m:e>
                        <m:sup>
                          <m:r>
                            <a:rPr lang="hu-HU" sz="2400" i="1">
                              <a:solidFill>
                                <a:srgbClr val="C00000"/>
                              </a:solidFill>
                              <a:latin typeface="Cambria Math" panose="02040503050406030204" pitchFamily="18" charset="0"/>
                            </a:rPr>
                            <m:t>′</m:t>
                          </m:r>
                        </m:sup>
                      </m:sSup>
                      <m:r>
                        <a:rPr lang="hu-HU" sz="2400" i="1">
                          <a:solidFill>
                            <a:srgbClr val="C00000"/>
                          </a:solidFill>
                          <a:latin typeface="Cambria Math" panose="02040503050406030204" pitchFamily="18" charset="0"/>
                        </a:rPr>
                        <m:t>=</m:t>
                      </m:r>
                      <m:f>
                        <m:fPr>
                          <m:ctrlPr>
                            <a:rPr lang="hu-HU" sz="2400" i="1">
                              <a:solidFill>
                                <a:srgbClr val="C00000"/>
                              </a:solidFill>
                              <a:latin typeface="Cambria Math" panose="02040503050406030204" pitchFamily="18" charset="0"/>
                            </a:rPr>
                          </m:ctrlPr>
                        </m:fPr>
                        <m:num>
                          <m:r>
                            <a:rPr lang="hu-HU" sz="2400" b="0" i="1" smtClean="0">
                              <a:solidFill>
                                <a:srgbClr val="C00000"/>
                              </a:solidFill>
                              <a:latin typeface="Cambria Math" panose="02040503050406030204" pitchFamily="18" charset="0"/>
                            </a:rPr>
                            <m:t>𝑣</m:t>
                          </m:r>
                          <m:r>
                            <a:rPr lang="hu-HU" sz="2400" b="0" i="1" smtClean="0">
                              <a:solidFill>
                                <a:srgbClr val="C00000"/>
                              </a:solidFill>
                              <a:latin typeface="Cambria Math" panose="02040503050406030204" pitchFamily="18" charset="0"/>
                            </a:rPr>
                            <m:t>−</m:t>
                          </m:r>
                          <m:r>
                            <a:rPr lang="hu-HU" sz="2400" b="0" i="1" smtClean="0">
                              <a:solidFill>
                                <a:srgbClr val="C00000"/>
                              </a:solidFill>
                              <a:latin typeface="Cambria Math" panose="02040503050406030204" pitchFamily="18" charset="0"/>
                            </a:rPr>
                            <m:t>𝑢</m:t>
                          </m:r>
                        </m:num>
                        <m:den>
                          <m:r>
                            <a:rPr lang="hu-HU" sz="2400" b="0" i="1" smtClean="0">
                              <a:solidFill>
                                <a:srgbClr val="C00000"/>
                              </a:solidFill>
                              <a:latin typeface="Cambria Math" panose="02040503050406030204" pitchFamily="18" charset="0"/>
                              <a:ea typeface="Cambria Math" panose="02040503050406030204" pitchFamily="18" charset="0"/>
                            </a:rPr>
                            <m:t>1</m:t>
                          </m:r>
                          <m:r>
                            <a:rPr lang="hu-HU" sz="2400" i="1">
                              <a:solidFill>
                                <a:srgbClr val="C00000"/>
                              </a:solidFill>
                              <a:latin typeface="Cambria Math" panose="02040503050406030204" pitchFamily="18" charset="0"/>
                              <a:ea typeface="Cambria Math" panose="02040503050406030204" pitchFamily="18" charset="0"/>
                            </a:rPr>
                            <m:t>−</m:t>
                          </m:r>
                          <m:f>
                            <m:fPr>
                              <m:ctrlPr>
                                <a:rPr lang="hu-HU" sz="2400" i="1">
                                  <a:solidFill>
                                    <a:srgbClr val="C00000"/>
                                  </a:solidFill>
                                  <a:latin typeface="Cambria Math" panose="02040503050406030204" pitchFamily="18" charset="0"/>
                                </a:rPr>
                              </m:ctrlPr>
                            </m:fPr>
                            <m:num>
                              <m:r>
                                <a:rPr lang="hu-HU" sz="2400" i="1">
                                  <a:solidFill>
                                    <a:srgbClr val="C00000"/>
                                  </a:solidFill>
                                  <a:latin typeface="Cambria Math" panose="02040503050406030204" pitchFamily="18" charset="0"/>
                                </a:rPr>
                                <m:t>𝑢</m:t>
                              </m:r>
                              <m:r>
                                <a:rPr lang="hu-HU" sz="2400" b="0" i="1" smtClean="0">
                                  <a:solidFill>
                                    <a:srgbClr val="C00000"/>
                                  </a:solidFill>
                                  <a:latin typeface="Cambria Math" panose="02040503050406030204" pitchFamily="18" charset="0"/>
                                </a:rPr>
                                <m:t>𝑣</m:t>
                              </m:r>
                            </m:num>
                            <m:den>
                              <m:sSup>
                                <m:sSupPr>
                                  <m:ctrlPr>
                                    <a:rPr lang="hu-HU" sz="2400" i="1">
                                      <a:solidFill>
                                        <a:srgbClr val="C00000"/>
                                      </a:solidFill>
                                      <a:latin typeface="Cambria Math" panose="02040503050406030204" pitchFamily="18" charset="0"/>
                                    </a:rPr>
                                  </m:ctrlPr>
                                </m:sSupPr>
                                <m:e>
                                  <m:r>
                                    <a:rPr lang="hu-HU" sz="2400" i="1">
                                      <a:solidFill>
                                        <a:srgbClr val="C00000"/>
                                      </a:solidFill>
                                      <a:latin typeface="Cambria Math" panose="02040503050406030204" pitchFamily="18" charset="0"/>
                                    </a:rPr>
                                    <m:t>𝑐</m:t>
                                  </m:r>
                                </m:e>
                                <m:sup>
                                  <m:r>
                                    <a:rPr lang="hu-HU" sz="2400" i="1">
                                      <a:solidFill>
                                        <a:srgbClr val="C00000"/>
                                      </a:solidFill>
                                      <a:latin typeface="Cambria Math" panose="02040503050406030204" pitchFamily="18" charset="0"/>
                                    </a:rPr>
                                    <m:t>2</m:t>
                                  </m:r>
                                </m:sup>
                              </m:sSup>
                            </m:den>
                          </m:f>
                        </m:den>
                      </m:f>
                    </m:oMath>
                  </m:oMathPara>
                </a14:m>
                <a:endParaRPr lang="hu-HU" sz="2400" i="1" dirty="0">
                  <a:solidFill>
                    <a:srgbClr val="C00000"/>
                  </a:solidFill>
                  <a:latin typeface="Cambria Math" panose="02040503050406030204" pitchFamily="18" charset="0"/>
                </a:endParaRPr>
              </a:p>
            </p:txBody>
          </p:sp>
        </mc:Choice>
        <mc:Fallback xmlns="">
          <p:sp>
            <p:nvSpPr>
              <p:cNvPr id="28" name="Téglalap 27"/>
              <p:cNvSpPr>
                <a:spLocks noRot="1" noChangeAspect="1" noMove="1" noResize="1" noEditPoints="1" noAdjustHandles="1" noChangeArrowheads="1" noChangeShapeType="1" noTextEdit="1"/>
              </p:cNvSpPr>
              <p:nvPr/>
            </p:nvSpPr>
            <p:spPr>
              <a:xfrm>
                <a:off x="3779912" y="5661248"/>
                <a:ext cx="1946257" cy="984693"/>
              </a:xfrm>
              <a:prstGeom prst="rect">
                <a:avLst/>
              </a:prstGeom>
              <a:blipFill rotWithShape="0">
                <a:blip r:embed="rId5"/>
                <a:stretch>
                  <a:fillRect/>
                </a:stretch>
              </a:blipFill>
              <a:ln w="25400">
                <a:solidFill>
                  <a:srgbClr val="C00000"/>
                </a:solidFill>
              </a:ln>
            </p:spPr>
            <p:txBody>
              <a:bodyPr/>
              <a:lstStyle/>
              <a:p>
                <a:r>
                  <a:rPr lang="hu-HU">
                    <a:noFill/>
                  </a:rPr>
                  <a:t> </a:t>
                </a:r>
              </a:p>
            </p:txBody>
          </p:sp>
        </mc:Fallback>
      </mc:AlternateContent>
    </p:spTree>
    <p:extLst>
      <p:ext uri="{BB962C8B-B14F-4D97-AF65-F5344CB8AC3E}">
        <p14:creationId xmlns:p14="http://schemas.microsoft.com/office/powerpoint/2010/main" val="27668816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Origin of magnetism</a:t>
            </a:r>
          </a:p>
        </p:txBody>
      </p:sp>
      <p:sp>
        <p:nvSpPr>
          <p:cNvPr id="3" name="Tartalom helye 2"/>
          <p:cNvSpPr>
            <a:spLocks noGrp="1"/>
          </p:cNvSpPr>
          <p:nvPr>
            <p:ph idx="1"/>
          </p:nvPr>
        </p:nvSpPr>
        <p:spPr>
          <a:xfrm>
            <a:off x="254988" y="1268760"/>
            <a:ext cx="8634024" cy="5472608"/>
          </a:xfrm>
        </p:spPr>
        <p:txBody>
          <a:bodyPr>
            <a:normAutofit/>
          </a:bodyPr>
          <a:lstStyle/>
          <a:p>
            <a:r>
              <a:rPr lang="en-GB" sz="2400" dirty="0"/>
              <a:t>Imagine that a current is flowing in a wire and a positive test charge is flying in the same direction</a:t>
            </a:r>
          </a:p>
          <a:p>
            <a:endParaRPr lang="en-GB" sz="2400" dirty="0"/>
          </a:p>
          <a:p>
            <a:endParaRPr lang="en-GB" sz="2400" dirty="0"/>
          </a:p>
          <a:p>
            <a:endParaRPr lang="en-GB" sz="2400" dirty="0"/>
          </a:p>
          <a:p>
            <a:endParaRPr lang="en-GB" sz="2400" dirty="0"/>
          </a:p>
          <a:p>
            <a:r>
              <a:rPr lang="en-GB" sz="2400" dirty="0"/>
              <a:t>The same phenomena may be described from the laboratory frame ant the com</a:t>
            </a:r>
            <a:r>
              <a:rPr lang="hu-HU" sz="2400" dirty="0"/>
              <a:t>o</a:t>
            </a:r>
            <a:r>
              <a:rPr lang="en-GB" sz="2400" dirty="0" err="1"/>
              <a:t>ving</a:t>
            </a:r>
            <a:r>
              <a:rPr lang="en-GB" sz="2400" dirty="0"/>
              <a:t> frame</a:t>
            </a:r>
          </a:p>
          <a:p>
            <a:r>
              <a:rPr lang="en-GB" sz="2400" dirty="0"/>
              <a:t>In the laboratory frame a Lorentz force is acting on the test charge due to the magnetic field of the wire</a:t>
            </a:r>
          </a:p>
          <a:p>
            <a:r>
              <a:rPr lang="en-GB" sz="2400" dirty="0"/>
              <a:t>In the </a:t>
            </a:r>
            <a:r>
              <a:rPr lang="en-GB" sz="2400" dirty="0" err="1"/>
              <a:t>comoving</a:t>
            </a:r>
            <a:r>
              <a:rPr lang="en-GB" sz="2400" dirty="0"/>
              <a:t> frame an electrostatic force is acting on the test </a:t>
            </a:r>
            <a:r>
              <a:rPr lang="en-GB" sz="2400" dirty="0" err="1"/>
              <a:t>ch</a:t>
            </a:r>
            <a:r>
              <a:rPr lang="hu-HU" sz="2400" dirty="0"/>
              <a:t>a</a:t>
            </a:r>
            <a:r>
              <a:rPr lang="en-GB" sz="2400" dirty="0" err="1"/>
              <a:t>rge</a:t>
            </a:r>
            <a:r>
              <a:rPr lang="en-GB" sz="2400" dirty="0"/>
              <a:t> (It is at rest in this frame, and feels no magnetic force…)</a:t>
            </a:r>
          </a:p>
          <a:p>
            <a:r>
              <a:rPr lang="en-GB" sz="2400" dirty="0"/>
              <a:t>The two description should give the same result…</a:t>
            </a:r>
          </a:p>
        </p:txBody>
      </p:sp>
      <p:pic>
        <p:nvPicPr>
          <p:cNvPr id="15362" name="Picture 2" descr="http://upload.wikimedia.org/wikipedia/commons/thumb/3/30/Relativistic_electromagnetism_fig6.svg/1024px-Relativistic_electromagnetism_fig6.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48" y="2169040"/>
            <a:ext cx="3884964" cy="1620000"/>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upload.wikimedia.org/wikipedia/commons/thumb/d/d6/Relativistic_electromagnetism_fig5.svg/1024px-Relativistic_electromagnetism_fig5.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988" y="2169040"/>
            <a:ext cx="3884964" cy="1620000"/>
          </a:xfrm>
          <a:prstGeom prst="rect">
            <a:avLst/>
          </a:prstGeom>
          <a:noFill/>
          <a:extLst>
            <a:ext uri="{909E8E84-426E-40DD-AFC4-6F175D3DCCD1}">
              <a14:hiddenFill xmlns:a14="http://schemas.microsoft.com/office/drawing/2010/main">
                <a:solidFill>
                  <a:srgbClr val="FFFFFF"/>
                </a:solidFill>
              </a14:hiddenFill>
            </a:ext>
          </a:extLst>
        </p:spPr>
      </p:pic>
      <p:sp>
        <p:nvSpPr>
          <p:cNvPr id="6" name="Szövegdoboz 5"/>
          <p:cNvSpPr txBox="1"/>
          <p:nvPr/>
        </p:nvSpPr>
        <p:spPr>
          <a:xfrm>
            <a:off x="6817722" y="6568534"/>
            <a:ext cx="2326278" cy="261610"/>
          </a:xfrm>
          <a:prstGeom prst="rect">
            <a:avLst/>
          </a:prstGeom>
          <a:noFill/>
        </p:spPr>
        <p:txBody>
          <a:bodyPr wrap="none" rtlCol="0">
            <a:spAutoFit/>
          </a:bodyPr>
          <a:lstStyle/>
          <a:p>
            <a:r>
              <a:rPr lang="en-GB" sz="1100" dirty="0"/>
              <a:t>Source of figures: www.wikipedia.org</a:t>
            </a:r>
          </a:p>
        </p:txBody>
      </p:sp>
    </p:spTree>
    <p:extLst>
      <p:ext uri="{BB962C8B-B14F-4D97-AF65-F5344CB8AC3E}">
        <p14:creationId xmlns:p14="http://schemas.microsoft.com/office/powerpoint/2010/main" val="11713384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upload.wikimedia.org/wikipedia/commons/thumb/3/30/Relativistic_electromagnetism_fig6.svg/1024px-Relativistic_electromagnetism_fig6.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656872"/>
            <a:ext cx="3884964" cy="162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upload.wikimedia.org/wikipedia/commons/thumb/d/d6/Relativistic_electromagnetism_fig5.svg/1024px-Relativistic_electromagnetism_fig5.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988" y="656872"/>
            <a:ext cx="3884964" cy="1620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églalap 5"/>
              <p:cNvSpPr/>
              <p:nvPr/>
            </p:nvSpPr>
            <p:spPr>
              <a:xfrm>
                <a:off x="1835696" y="116632"/>
                <a:ext cx="549737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𝑭</m:t>
                      </m:r>
                      <m:r>
                        <a:rPr lang="en-GB" sz="2000" i="1">
                          <a:latin typeface="Cambria Math" panose="02040503050406030204" pitchFamily="18" charset="0"/>
                        </a:rPr>
                        <m:t>=</m:t>
                      </m:r>
                      <m:r>
                        <a:rPr lang="en-GB" sz="2000" b="0" i="1" smtClean="0">
                          <a:latin typeface="Cambria Math" panose="02040503050406030204" pitchFamily="18" charset="0"/>
                        </a:rPr>
                        <m:t>𝑞</m:t>
                      </m:r>
                      <m:d>
                        <m:dPr>
                          <m:ctrlPr>
                            <a:rPr lang="en-GB" sz="2000" b="0" i="1" smtClean="0">
                              <a:latin typeface="Cambria Math" panose="02040503050406030204" pitchFamily="18" charset="0"/>
                            </a:rPr>
                          </m:ctrlPr>
                        </m:dPr>
                        <m:e>
                          <m:r>
                            <a:rPr lang="en-GB" sz="2000" b="1" i="1" smtClean="0">
                              <a:latin typeface="Cambria Math" panose="02040503050406030204" pitchFamily="18" charset="0"/>
                            </a:rPr>
                            <m:t>𝑬</m:t>
                          </m:r>
                          <m:r>
                            <a:rPr lang="en-GB" sz="2000" b="0" i="1" smtClean="0">
                              <a:latin typeface="Cambria Math" panose="02040503050406030204" pitchFamily="18" charset="0"/>
                            </a:rPr>
                            <m:t>+</m:t>
                          </m:r>
                          <m:r>
                            <a:rPr lang="en-GB" sz="2000" b="1" i="1" smtClean="0">
                              <a:latin typeface="Cambria Math" panose="02040503050406030204" pitchFamily="18" charset="0"/>
                            </a:rPr>
                            <m:t>𝒗</m:t>
                          </m:r>
                          <m:r>
                            <a:rPr lang="en-GB" sz="2000" b="0" i="1" smtClean="0">
                              <a:latin typeface="Cambria Math" panose="02040503050406030204" pitchFamily="18" charset="0"/>
                              <a:ea typeface="Cambria Math" panose="02040503050406030204" pitchFamily="18" charset="0"/>
                            </a:rPr>
                            <m:t>×</m:t>
                          </m:r>
                          <m:r>
                            <a:rPr lang="en-GB" sz="2000" b="1" i="1" smtClean="0">
                              <a:latin typeface="Cambria Math" panose="02040503050406030204" pitchFamily="18" charset="0"/>
                              <a:ea typeface="Cambria Math" panose="02040503050406030204" pitchFamily="18" charset="0"/>
                            </a:rPr>
                            <m:t>𝑩</m:t>
                          </m:r>
                        </m:e>
                      </m:d>
                    </m:oMath>
                  </m:oMathPara>
                </a14:m>
                <a:endParaRPr lang="en-GB" sz="2000" i="1" dirty="0">
                  <a:latin typeface="Cambria Math" panose="02040503050406030204" pitchFamily="18" charset="0"/>
                </a:endParaRPr>
              </a:p>
            </p:txBody>
          </p:sp>
        </mc:Choice>
        <mc:Fallback xmlns="">
          <p:sp>
            <p:nvSpPr>
              <p:cNvPr id="6" name="Téglalap 5"/>
              <p:cNvSpPr>
                <a:spLocks noRot="1" noChangeAspect="1" noMove="1" noResize="1" noEditPoints="1" noAdjustHandles="1" noChangeArrowheads="1" noChangeShapeType="1" noTextEdit="1"/>
              </p:cNvSpPr>
              <p:nvPr/>
            </p:nvSpPr>
            <p:spPr>
              <a:xfrm>
                <a:off x="1835696" y="116632"/>
                <a:ext cx="5497373" cy="400110"/>
              </a:xfrm>
              <a:prstGeom prst="rect">
                <a:avLst/>
              </a:prstGeom>
              <a:blipFill rotWithShape="0">
                <a:blip r:embed="rId4"/>
                <a:stretch>
                  <a:fillRect b="-10606"/>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7" name="Téglalap 6"/>
              <p:cNvSpPr/>
              <p:nvPr/>
            </p:nvSpPr>
            <p:spPr>
              <a:xfrm>
                <a:off x="708923" y="3573016"/>
                <a:ext cx="297709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𝑭</m:t>
                      </m:r>
                      <m:r>
                        <a:rPr lang="en-GB" i="1">
                          <a:latin typeface="Cambria Math" panose="02040503050406030204" pitchFamily="18" charset="0"/>
                        </a:rPr>
                        <m:t>=</m:t>
                      </m:r>
                      <m:r>
                        <a:rPr lang="en-GB" b="0" i="1" smtClean="0">
                          <a:latin typeface="Cambria Math" panose="02040503050406030204" pitchFamily="18" charset="0"/>
                        </a:rPr>
                        <m:t>𝑄</m:t>
                      </m:r>
                      <m:r>
                        <a:rPr lang="en-GB" b="1" i="1">
                          <a:latin typeface="Cambria Math" panose="02040503050406030204" pitchFamily="18" charset="0"/>
                        </a:rPr>
                        <m:t>𝒗</m:t>
                      </m:r>
                      <m:r>
                        <a:rPr lang="en-GB" i="1">
                          <a:latin typeface="Cambria Math" panose="02040503050406030204" pitchFamily="18" charset="0"/>
                          <a:ea typeface="Cambria Math" panose="02040503050406030204" pitchFamily="18" charset="0"/>
                        </a:rPr>
                        <m:t>×</m:t>
                      </m:r>
                      <m:r>
                        <a:rPr lang="en-GB" b="1" i="1">
                          <a:latin typeface="Cambria Math" panose="02040503050406030204" pitchFamily="18" charset="0"/>
                          <a:ea typeface="Cambria Math" panose="02040503050406030204" pitchFamily="18" charset="0"/>
                        </a:rPr>
                        <m:t>𝑩</m:t>
                      </m:r>
                    </m:oMath>
                  </m:oMathPara>
                </a14:m>
                <a:endParaRPr lang="en-GB" i="1" dirty="0">
                  <a:latin typeface="Cambria Math" panose="02040503050406030204" pitchFamily="18" charset="0"/>
                </a:endParaRPr>
              </a:p>
            </p:txBody>
          </p:sp>
        </mc:Choice>
        <mc:Fallback xmlns="">
          <p:sp>
            <p:nvSpPr>
              <p:cNvPr id="7" name="Téglalap 6"/>
              <p:cNvSpPr>
                <a:spLocks noRot="1" noChangeAspect="1" noMove="1" noResize="1" noEditPoints="1" noAdjustHandles="1" noChangeArrowheads="1" noChangeShapeType="1" noTextEdit="1"/>
              </p:cNvSpPr>
              <p:nvPr/>
            </p:nvSpPr>
            <p:spPr>
              <a:xfrm>
                <a:off x="708923" y="3573016"/>
                <a:ext cx="2977093" cy="369332"/>
              </a:xfrm>
              <a:prstGeom prst="rect">
                <a:avLst/>
              </a:prstGeom>
              <a:blipFill rotWithShape="0">
                <a:blip r:embed="rId5"/>
                <a:stretch>
                  <a:fillRect b="-11475"/>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8" name="Téglalap 7"/>
              <p:cNvSpPr/>
              <p:nvPr/>
            </p:nvSpPr>
            <p:spPr>
              <a:xfrm>
                <a:off x="708922" y="3983358"/>
                <a:ext cx="2977093" cy="6109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𝐵</m:t>
                          </m:r>
                        </m:e>
                        <m:sub>
                          <m:r>
                            <a:rPr lang="en-GB" b="0" i="1" smtClean="0">
                              <a:latin typeface="Cambria Math" panose="02040503050406030204" pitchFamily="18" charset="0"/>
                              <a:ea typeface="Cambria Math" panose="02040503050406030204" pitchFamily="18" charset="0"/>
                            </a:rPr>
                            <m:t>𝑡</m:t>
                          </m:r>
                        </m:sub>
                      </m:sSub>
                      <m:r>
                        <a:rPr lang="en-GB" b="0" i="1" smtClean="0">
                          <a:latin typeface="Cambria Math" panose="02040503050406030204" pitchFamily="18" charset="0"/>
                          <a:ea typeface="Cambria Math" panose="02040503050406030204" pitchFamily="18" charset="0"/>
                        </a:rPr>
                        <m:t>=</m:t>
                      </m:r>
                      <m:f>
                        <m:fPr>
                          <m:ctrlPr>
                            <a:rPr lang="en-GB" i="1" smtClean="0">
                              <a:latin typeface="Cambria Math" panose="02040503050406030204" pitchFamily="18" charset="0"/>
                              <a:ea typeface="Cambria Math" panose="02040503050406030204" pitchFamily="18" charset="0"/>
                            </a:rPr>
                          </m:ctrlPr>
                        </m:fPr>
                        <m:num>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0</m:t>
                              </m:r>
                            </m:sub>
                          </m:sSub>
                          <m:r>
                            <a:rPr lang="en-GB" b="0" i="1" smtClean="0">
                              <a:latin typeface="Cambria Math" panose="02040503050406030204" pitchFamily="18" charset="0"/>
                              <a:ea typeface="Cambria Math" panose="02040503050406030204" pitchFamily="18" charset="0"/>
                            </a:rPr>
                            <m:t>𝐼</m:t>
                          </m:r>
                        </m:num>
                        <m:den>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𝑟</m:t>
                          </m:r>
                        </m:den>
                      </m:f>
                    </m:oMath>
                  </m:oMathPara>
                </a14:m>
                <a:endParaRPr lang="en-GB" i="1" dirty="0">
                  <a:latin typeface="Cambria Math" panose="02040503050406030204" pitchFamily="18" charset="0"/>
                </a:endParaRPr>
              </a:p>
            </p:txBody>
          </p:sp>
        </mc:Choice>
        <mc:Fallback xmlns="">
          <p:sp>
            <p:nvSpPr>
              <p:cNvPr id="8" name="Téglalap 7"/>
              <p:cNvSpPr>
                <a:spLocks noRot="1" noChangeAspect="1" noMove="1" noResize="1" noEditPoints="1" noAdjustHandles="1" noChangeArrowheads="1" noChangeShapeType="1" noTextEdit="1"/>
              </p:cNvSpPr>
              <p:nvPr/>
            </p:nvSpPr>
            <p:spPr>
              <a:xfrm>
                <a:off x="708922" y="3983358"/>
                <a:ext cx="2977093" cy="610936"/>
              </a:xfrm>
              <a:prstGeom prst="rect">
                <a:avLst/>
              </a:prstGeom>
              <a:blipFill rotWithShape="0">
                <a:blip r:embed="rId6"/>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9" name="Téglalap 8"/>
              <p:cNvSpPr/>
              <p:nvPr/>
            </p:nvSpPr>
            <p:spPr>
              <a:xfrm>
                <a:off x="708921" y="4649887"/>
                <a:ext cx="2977093" cy="6109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𝑚</m:t>
                          </m:r>
                        </m:sub>
                      </m:sSub>
                      <m:r>
                        <a:rPr lang="en-GB" b="0" i="1" smtClean="0">
                          <a:latin typeface="Cambria Math" panose="02040503050406030204" pitchFamily="18" charset="0"/>
                        </a:rPr>
                        <m:t>=</m:t>
                      </m:r>
                      <m:f>
                        <m:fPr>
                          <m:ctrlPr>
                            <a:rPr lang="en-GB" i="1">
                              <a:latin typeface="Cambria Math" panose="02040503050406030204" pitchFamily="18" charset="0"/>
                              <a:ea typeface="Cambria Math" panose="02040503050406030204" pitchFamily="18" charset="0"/>
                            </a:rPr>
                          </m:ctrlPr>
                        </m:fPr>
                        <m:num>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0</m:t>
                              </m:r>
                            </m:sub>
                          </m:sSub>
                          <m:r>
                            <a:rPr lang="en-GB" b="0" i="1" smtClean="0">
                              <a:latin typeface="Cambria Math" panose="02040503050406030204" pitchFamily="18" charset="0"/>
                            </a:rPr>
                            <m:t>𝑄</m:t>
                          </m:r>
                          <m:r>
                            <a:rPr lang="en-GB" i="1">
                              <a:latin typeface="Cambria Math" panose="02040503050406030204" pitchFamily="18" charset="0"/>
                            </a:rPr>
                            <m:t>𝑣</m:t>
                          </m:r>
                          <m:r>
                            <a:rPr lang="en-GB" i="1">
                              <a:latin typeface="Cambria Math" panose="02040503050406030204" pitchFamily="18" charset="0"/>
                              <a:ea typeface="Cambria Math" panose="02040503050406030204" pitchFamily="18" charset="0"/>
                            </a:rPr>
                            <m:t>𝐼</m:t>
                          </m:r>
                        </m:num>
                        <m:den>
                          <m:r>
                            <a:rPr lang="en-GB" i="1">
                              <a:latin typeface="Cambria Math" panose="02040503050406030204" pitchFamily="18" charset="0"/>
                              <a:ea typeface="Cambria Math" panose="02040503050406030204" pitchFamily="18" charset="0"/>
                            </a:rPr>
                            <m:t>2</m:t>
                          </m:r>
                          <m:r>
                            <a:rPr lang="en-GB" i="1">
                              <a:latin typeface="Cambria Math" panose="02040503050406030204" pitchFamily="18" charset="0"/>
                              <a:ea typeface="Cambria Math" panose="02040503050406030204" pitchFamily="18" charset="0"/>
                            </a:rPr>
                            <m:t>𝜋</m:t>
                          </m:r>
                          <m:r>
                            <a:rPr lang="en-GB" i="1">
                              <a:latin typeface="Cambria Math" panose="02040503050406030204" pitchFamily="18" charset="0"/>
                              <a:ea typeface="Cambria Math" panose="02040503050406030204" pitchFamily="18" charset="0"/>
                            </a:rPr>
                            <m:t>𝑟</m:t>
                          </m:r>
                        </m:den>
                      </m:f>
                    </m:oMath>
                  </m:oMathPara>
                </a14:m>
                <a:endParaRPr lang="en-GB" i="1" dirty="0">
                  <a:latin typeface="Cambria Math" panose="02040503050406030204" pitchFamily="18" charset="0"/>
                </a:endParaRPr>
              </a:p>
            </p:txBody>
          </p:sp>
        </mc:Choice>
        <mc:Fallback xmlns="">
          <p:sp>
            <p:nvSpPr>
              <p:cNvPr id="9" name="Téglalap 8"/>
              <p:cNvSpPr>
                <a:spLocks noRot="1" noChangeAspect="1" noMove="1" noResize="1" noEditPoints="1" noAdjustHandles="1" noChangeArrowheads="1" noChangeShapeType="1" noTextEdit="1"/>
              </p:cNvSpPr>
              <p:nvPr/>
            </p:nvSpPr>
            <p:spPr>
              <a:xfrm>
                <a:off x="708921" y="4649887"/>
                <a:ext cx="2977093" cy="610936"/>
              </a:xfrm>
              <a:prstGeom prst="rect">
                <a:avLst/>
              </a:prstGeom>
              <a:blipFill rotWithShape="0">
                <a:blip r:embed="rId7"/>
                <a:stretch>
                  <a:fillRect/>
                </a:stretch>
              </a:blipFill>
            </p:spPr>
            <p:txBody>
              <a:bodyPr/>
              <a:lstStyle/>
              <a:p>
                <a:r>
                  <a:rPr lang="hu-HU">
                    <a:noFill/>
                  </a:rPr>
                  <a:t> </a:t>
                </a:r>
              </a:p>
            </p:txBody>
          </p:sp>
        </mc:Fallback>
      </mc:AlternateContent>
      <p:sp>
        <p:nvSpPr>
          <p:cNvPr id="10" name="Tartalom helye 2"/>
          <p:cNvSpPr>
            <a:spLocks noGrp="1"/>
          </p:cNvSpPr>
          <p:nvPr>
            <p:ph idx="1"/>
          </p:nvPr>
        </p:nvSpPr>
        <p:spPr>
          <a:xfrm>
            <a:off x="254988" y="2132856"/>
            <a:ext cx="4317012" cy="1440160"/>
          </a:xfrm>
        </p:spPr>
        <p:txBody>
          <a:bodyPr>
            <a:normAutofit/>
          </a:bodyPr>
          <a:lstStyle/>
          <a:p>
            <a:r>
              <a:rPr lang="en-GB" sz="2000" dirty="0"/>
              <a:t>The wire has a neutral charge</a:t>
            </a:r>
          </a:p>
          <a:p>
            <a:r>
              <a:rPr lang="en-GB" sz="2000" dirty="0"/>
              <a:t>The linear charge densities of the + and - charges are the same</a:t>
            </a:r>
          </a:p>
          <a:p>
            <a:r>
              <a:rPr lang="en-GB" sz="2000" dirty="0" err="1"/>
              <a:t>Ther</a:t>
            </a:r>
            <a:r>
              <a:rPr lang="hu-HU" sz="2000" dirty="0"/>
              <a:t>e</a:t>
            </a:r>
            <a:r>
              <a:rPr lang="en-GB" sz="2000" dirty="0"/>
              <a:t> is no electrostatic force</a:t>
            </a:r>
          </a:p>
        </p:txBody>
      </p:sp>
      <p:sp>
        <p:nvSpPr>
          <p:cNvPr id="11" name="Tartalom helye 2"/>
          <p:cNvSpPr txBox="1">
            <a:spLocks/>
          </p:cNvSpPr>
          <p:nvPr/>
        </p:nvSpPr>
        <p:spPr>
          <a:xfrm>
            <a:off x="4499992" y="2132856"/>
            <a:ext cx="4317012" cy="46085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a:t>Due to Lorentz contraction, the distance between both + and - charges change</a:t>
            </a:r>
          </a:p>
          <a:p>
            <a:endParaRPr lang="en-GB" sz="2000" dirty="0"/>
          </a:p>
          <a:p>
            <a:endParaRPr lang="en-GB" sz="2000" dirty="0"/>
          </a:p>
          <a:p>
            <a:pPr marL="0" indent="0">
              <a:buNone/>
            </a:pPr>
            <a:endParaRPr lang="en-GB" sz="2000" dirty="0"/>
          </a:p>
          <a:p>
            <a:r>
              <a:rPr lang="en-GB" sz="2000" dirty="0"/>
              <a:t>Charge densities also change, thus the wire has a negative charge</a:t>
            </a:r>
          </a:p>
        </p:txBody>
      </p:sp>
      <mc:AlternateContent xmlns:mc="http://schemas.openxmlformats.org/markup-compatibility/2006" xmlns:a14="http://schemas.microsoft.com/office/drawing/2010/main">
        <mc:Choice Requires="a14">
          <p:sp>
            <p:nvSpPr>
              <p:cNvPr id="12" name="Téglalap 11"/>
              <p:cNvSpPr/>
              <p:nvPr/>
            </p:nvSpPr>
            <p:spPr>
              <a:xfrm>
                <a:off x="4644008" y="3161630"/>
                <a:ext cx="1944216" cy="96282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𝑙</m:t>
                          </m:r>
                        </m:e>
                        <m:sub>
                          <m:r>
                            <a:rPr lang="en-GB" b="0" i="1" smtClean="0">
                              <a:latin typeface="Cambria Math" panose="02040503050406030204" pitchFamily="18" charset="0"/>
                            </a:rPr>
                            <m:t>+</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𝑙</m:t>
                          </m:r>
                        </m:num>
                        <m:den>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1−</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𝑣</m:t>
                                      </m:r>
                                    </m:e>
                                    <m:sup>
                                      <m:r>
                                        <a:rPr lang="en-GB" b="0" i="1" smtClean="0">
                                          <a:latin typeface="Cambria Math" panose="02040503050406030204" pitchFamily="18" charset="0"/>
                                        </a:rPr>
                                        <m:t>2</m:t>
                                      </m:r>
                                    </m:sup>
                                  </m:sSup>
                                </m:num>
                                <m:den>
                                  <m:sSup>
                                    <m:sSupPr>
                                      <m:ctrlPr>
                                        <a:rPr lang="en-GB" b="0" i="1" smtClean="0">
                                          <a:latin typeface="Cambria Math" panose="02040503050406030204" pitchFamily="18" charset="0"/>
                                        </a:rPr>
                                      </m:ctrlPr>
                                    </m:sSupPr>
                                    <m:e>
                                      <m:r>
                                        <a:rPr lang="en-GB" b="0" i="1" smtClean="0">
                                          <a:latin typeface="Cambria Math" panose="02040503050406030204" pitchFamily="18" charset="0"/>
                                        </a:rPr>
                                        <m:t>𝑐</m:t>
                                      </m:r>
                                    </m:e>
                                    <m:sup>
                                      <m:r>
                                        <a:rPr lang="en-GB" b="0" i="1" smtClean="0">
                                          <a:latin typeface="Cambria Math" panose="02040503050406030204" pitchFamily="18" charset="0"/>
                                        </a:rPr>
                                        <m:t>2</m:t>
                                      </m:r>
                                    </m:sup>
                                  </m:sSup>
                                </m:den>
                              </m:f>
                            </m:e>
                          </m:rad>
                        </m:den>
                      </m:f>
                    </m:oMath>
                  </m:oMathPara>
                </a14:m>
                <a:endParaRPr lang="en-GB" i="1" dirty="0">
                  <a:latin typeface="Cambria Math" panose="02040503050406030204" pitchFamily="18" charset="0"/>
                </a:endParaRPr>
              </a:p>
            </p:txBody>
          </p:sp>
        </mc:Choice>
        <mc:Fallback xmlns="">
          <p:sp>
            <p:nvSpPr>
              <p:cNvPr id="12" name="Téglalap 11"/>
              <p:cNvSpPr>
                <a:spLocks noRot="1" noChangeAspect="1" noMove="1" noResize="1" noEditPoints="1" noAdjustHandles="1" noChangeArrowheads="1" noChangeShapeType="1" noTextEdit="1"/>
              </p:cNvSpPr>
              <p:nvPr/>
            </p:nvSpPr>
            <p:spPr>
              <a:xfrm>
                <a:off x="4644008" y="3161630"/>
                <a:ext cx="1944216" cy="962828"/>
              </a:xfrm>
              <a:prstGeom prst="rect">
                <a:avLst/>
              </a:prstGeom>
              <a:blipFill rotWithShape="0">
                <a:blip r:embed="rId8"/>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13" name="Téglalap 12"/>
              <p:cNvSpPr/>
              <p:nvPr/>
            </p:nvSpPr>
            <p:spPr>
              <a:xfrm>
                <a:off x="6876256" y="2996952"/>
                <a:ext cx="1944216" cy="9106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𝑙</m:t>
                          </m:r>
                        </m:e>
                        <m:sub>
                          <m:r>
                            <a:rPr lang="en-GB" b="0" i="1" smtClean="0">
                              <a:latin typeface="Cambria Math" panose="02040503050406030204" pitchFamily="18" charset="0"/>
                            </a:rPr>
                            <m:t>−</m:t>
                          </m:r>
                        </m:sub>
                      </m:sSub>
                      <m:r>
                        <a:rPr lang="en-GB" b="0" i="1" smtClean="0">
                          <a:latin typeface="Cambria Math" panose="02040503050406030204" pitchFamily="18" charset="0"/>
                        </a:rPr>
                        <m:t>=</m:t>
                      </m:r>
                      <m:r>
                        <a:rPr lang="en-GB" b="0" i="1" smtClean="0">
                          <a:latin typeface="Cambria Math" panose="02040503050406030204" pitchFamily="18" charset="0"/>
                        </a:rPr>
                        <m:t>𝑙</m:t>
                      </m:r>
                      <m:rad>
                        <m:radPr>
                          <m:degHide m:val="on"/>
                          <m:ctrlPr>
                            <a:rPr lang="en-GB" i="1">
                              <a:latin typeface="Cambria Math" panose="02040503050406030204" pitchFamily="18" charset="0"/>
                            </a:rPr>
                          </m:ctrlPr>
                        </m:radPr>
                        <m:deg/>
                        <m:e>
                          <m:r>
                            <a:rPr lang="en-GB" i="1">
                              <a:latin typeface="Cambria Math" panose="02040503050406030204" pitchFamily="18" charset="0"/>
                            </a:rPr>
                            <m:t>1−</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𝑣</m:t>
                                  </m:r>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r>
                                    <a:rPr lang="en-GB" i="1">
                                      <a:latin typeface="Cambria Math" panose="02040503050406030204" pitchFamily="18" charset="0"/>
                                    </a:rPr>
                                    <m:t>𝑐</m:t>
                                  </m:r>
                                </m:e>
                                <m:sup>
                                  <m:r>
                                    <a:rPr lang="en-GB" i="1">
                                      <a:latin typeface="Cambria Math" panose="02040503050406030204" pitchFamily="18" charset="0"/>
                                    </a:rPr>
                                    <m:t>2</m:t>
                                  </m:r>
                                </m:sup>
                              </m:sSup>
                            </m:den>
                          </m:f>
                        </m:e>
                      </m:rad>
                    </m:oMath>
                  </m:oMathPara>
                </a14:m>
                <a:endParaRPr lang="en-GB" i="1" dirty="0">
                  <a:latin typeface="Cambria Math" panose="02040503050406030204" pitchFamily="18" charset="0"/>
                </a:endParaRPr>
              </a:p>
            </p:txBody>
          </p:sp>
        </mc:Choice>
        <mc:Fallback xmlns="">
          <p:sp>
            <p:nvSpPr>
              <p:cNvPr id="13" name="Téglalap 12"/>
              <p:cNvSpPr>
                <a:spLocks noRot="1" noChangeAspect="1" noMove="1" noResize="1" noEditPoints="1" noAdjustHandles="1" noChangeArrowheads="1" noChangeShapeType="1" noTextEdit="1"/>
              </p:cNvSpPr>
              <p:nvPr/>
            </p:nvSpPr>
            <p:spPr>
              <a:xfrm>
                <a:off x="6876256" y="2996952"/>
                <a:ext cx="1944216" cy="910699"/>
              </a:xfrm>
              <a:prstGeom prst="rect">
                <a:avLst/>
              </a:prstGeom>
              <a:blipFill rotWithShape="0">
                <a:blip r:embed="rId9"/>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14" name="Téglalap 13"/>
              <p:cNvSpPr/>
              <p:nvPr/>
            </p:nvSpPr>
            <p:spPr>
              <a:xfrm>
                <a:off x="4644008" y="4869160"/>
                <a:ext cx="4536504" cy="102258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1600" i="1" smtClean="0">
                          <a:latin typeface="Cambria Math" panose="02040503050406030204" pitchFamily="18" charset="0"/>
                          <a:ea typeface="Cambria Math" panose="02040503050406030204" pitchFamily="18" charset="0"/>
                        </a:rPr>
                        <m:t>𝜆</m:t>
                      </m:r>
                      <m:r>
                        <a:rPr lang="en-GB" sz="1600" i="1" smtClean="0">
                          <a:latin typeface="Cambria Math" panose="02040503050406030204" pitchFamily="18" charset="0"/>
                          <a:ea typeface="Cambria Math" panose="02040503050406030204" pitchFamily="18" charset="0"/>
                        </a:rPr>
                        <m:t>= </m:t>
                      </m:r>
                      <m:f>
                        <m:fPr>
                          <m:ctrlPr>
                            <a:rPr lang="en-GB" sz="1600" i="1" smtClean="0">
                              <a:latin typeface="Cambria Math" panose="02040503050406030204" pitchFamily="18"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𝑞</m:t>
                          </m:r>
                        </m:num>
                        <m:den>
                          <m:sSub>
                            <m:sSubPr>
                              <m:ctrlPr>
                                <a:rPr lang="en-GB" sz="1600" i="1">
                                  <a:latin typeface="Cambria Math" panose="02040503050406030204" pitchFamily="18" charset="0"/>
                                </a:rPr>
                              </m:ctrlPr>
                            </m:sSubPr>
                            <m:e>
                              <m:r>
                                <a:rPr lang="en-GB" sz="1600" i="1">
                                  <a:latin typeface="Cambria Math" panose="02040503050406030204" pitchFamily="18" charset="0"/>
                                </a:rPr>
                                <m:t>𝑙</m:t>
                              </m:r>
                            </m:e>
                            <m:sub>
                              <m:r>
                                <a:rPr lang="en-GB" sz="1600" i="1">
                                  <a:latin typeface="Cambria Math" panose="02040503050406030204" pitchFamily="18" charset="0"/>
                                </a:rPr>
                                <m:t>+</m:t>
                              </m:r>
                            </m:sub>
                          </m:sSub>
                        </m:den>
                      </m:f>
                      <m:r>
                        <a:rPr lang="en-GB" sz="1600" b="0" i="1" smtClean="0">
                          <a:latin typeface="Cambria Math" panose="02040503050406030204" pitchFamily="18" charset="0"/>
                          <a:ea typeface="Cambria Math" panose="02040503050406030204" pitchFamily="18" charset="0"/>
                        </a:rPr>
                        <m:t>−</m:t>
                      </m:r>
                      <m:f>
                        <m:fPr>
                          <m:ctrlPr>
                            <a:rPr lang="en-GB" sz="1600" i="1">
                              <a:latin typeface="Cambria Math" panose="02040503050406030204" pitchFamily="18"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𝑞</m:t>
                          </m:r>
                        </m:num>
                        <m:den>
                          <m:sSub>
                            <m:sSubPr>
                              <m:ctrlPr>
                                <a:rPr lang="en-GB" sz="1600" i="1">
                                  <a:latin typeface="Cambria Math" panose="02040503050406030204" pitchFamily="18" charset="0"/>
                                </a:rPr>
                              </m:ctrlPr>
                            </m:sSubPr>
                            <m:e>
                              <m:r>
                                <a:rPr lang="en-GB" sz="1600" i="1">
                                  <a:latin typeface="Cambria Math" panose="02040503050406030204" pitchFamily="18" charset="0"/>
                                </a:rPr>
                                <m:t>𝑙</m:t>
                              </m:r>
                            </m:e>
                            <m:sub>
                              <m:r>
                                <a:rPr lang="en-GB" sz="1600" b="0" i="1" smtClean="0">
                                  <a:latin typeface="Cambria Math" panose="02040503050406030204" pitchFamily="18" charset="0"/>
                                </a:rPr>
                                <m:t>−</m:t>
                              </m:r>
                            </m:sub>
                          </m:sSub>
                        </m:den>
                      </m:f>
                      <m:r>
                        <a:rPr lang="en-GB" sz="1600" b="0" i="1" smtClean="0">
                          <a:latin typeface="Cambria Math" panose="02040503050406030204" pitchFamily="18" charset="0"/>
                        </a:rPr>
                        <m:t>=</m:t>
                      </m:r>
                      <m:f>
                        <m:fPr>
                          <m:ctrlPr>
                            <a:rPr lang="en-GB" sz="1600" i="1">
                              <a:latin typeface="Cambria Math" panose="02040503050406030204" pitchFamily="18"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𝑞</m:t>
                          </m:r>
                        </m:num>
                        <m:den>
                          <m:r>
                            <a:rPr lang="en-GB" sz="1600" b="0" i="1" smtClean="0">
                              <a:latin typeface="Cambria Math" panose="02040503050406030204" pitchFamily="18" charset="0"/>
                            </a:rPr>
                            <m:t>𝑙</m:t>
                          </m:r>
                        </m:den>
                      </m:f>
                      <m:d>
                        <m:dPr>
                          <m:ctrlPr>
                            <a:rPr lang="en-GB" sz="1600" i="1" smtClean="0">
                              <a:latin typeface="Cambria Math" panose="02040503050406030204" pitchFamily="18" charset="0"/>
                            </a:rPr>
                          </m:ctrlPr>
                        </m:dPr>
                        <m:e>
                          <m:rad>
                            <m:radPr>
                              <m:degHide m:val="on"/>
                              <m:ctrlPr>
                                <a:rPr lang="en-GB" sz="1600" i="1">
                                  <a:latin typeface="Cambria Math" panose="02040503050406030204" pitchFamily="18" charset="0"/>
                                </a:rPr>
                              </m:ctrlPr>
                            </m:radPr>
                            <m:deg/>
                            <m:e>
                              <m:r>
                                <a:rPr lang="en-GB" sz="1600" i="1">
                                  <a:latin typeface="Cambria Math" panose="02040503050406030204" pitchFamily="18" charset="0"/>
                                </a:rPr>
                                <m:t>1−</m:t>
                              </m:r>
                              <m:f>
                                <m:fPr>
                                  <m:ctrlPr>
                                    <a:rPr lang="en-GB" sz="1600" i="1">
                                      <a:latin typeface="Cambria Math" panose="02040503050406030204" pitchFamily="18" charset="0"/>
                                    </a:rPr>
                                  </m:ctrlPr>
                                </m:fPr>
                                <m:num>
                                  <m:sSup>
                                    <m:sSupPr>
                                      <m:ctrlPr>
                                        <a:rPr lang="en-GB" sz="1600" i="1">
                                          <a:latin typeface="Cambria Math" panose="02040503050406030204" pitchFamily="18" charset="0"/>
                                        </a:rPr>
                                      </m:ctrlPr>
                                    </m:sSupPr>
                                    <m:e>
                                      <m:r>
                                        <a:rPr lang="en-GB" sz="1600" i="1">
                                          <a:latin typeface="Cambria Math" panose="02040503050406030204" pitchFamily="18" charset="0"/>
                                        </a:rPr>
                                        <m:t>𝑣</m:t>
                                      </m:r>
                                    </m:e>
                                    <m:sup>
                                      <m:r>
                                        <a:rPr lang="en-GB" sz="1600" i="1">
                                          <a:latin typeface="Cambria Math" panose="02040503050406030204" pitchFamily="18" charset="0"/>
                                        </a:rPr>
                                        <m:t>2</m:t>
                                      </m:r>
                                    </m:sup>
                                  </m:sSup>
                                </m:num>
                                <m:den>
                                  <m:sSup>
                                    <m:sSupPr>
                                      <m:ctrlPr>
                                        <a:rPr lang="en-GB" sz="1600" i="1">
                                          <a:latin typeface="Cambria Math" panose="02040503050406030204" pitchFamily="18" charset="0"/>
                                        </a:rPr>
                                      </m:ctrlPr>
                                    </m:sSupPr>
                                    <m:e>
                                      <m:r>
                                        <a:rPr lang="en-GB" sz="1600" i="1">
                                          <a:latin typeface="Cambria Math" panose="02040503050406030204" pitchFamily="18" charset="0"/>
                                        </a:rPr>
                                        <m:t>𝑐</m:t>
                                      </m:r>
                                    </m:e>
                                    <m:sup>
                                      <m:r>
                                        <a:rPr lang="en-GB" sz="1600" i="1">
                                          <a:latin typeface="Cambria Math" panose="02040503050406030204" pitchFamily="18" charset="0"/>
                                        </a:rPr>
                                        <m:t>2</m:t>
                                      </m:r>
                                    </m:sup>
                                  </m:sSup>
                                </m:den>
                              </m:f>
                            </m:e>
                          </m:rad>
                          <m:r>
                            <a:rPr lang="en-GB" sz="1600" b="0" i="1" smtClean="0">
                              <a:latin typeface="Cambria Math" panose="02040503050406030204" pitchFamily="18" charset="0"/>
                            </a:rPr>
                            <m:t>−</m:t>
                          </m:r>
                          <m:f>
                            <m:fPr>
                              <m:ctrlPr>
                                <a:rPr lang="en-GB" sz="1600" i="1">
                                  <a:latin typeface="Cambria Math" panose="02040503050406030204" pitchFamily="18" charset="0"/>
                                </a:rPr>
                              </m:ctrlPr>
                            </m:fPr>
                            <m:num>
                              <m:r>
                                <a:rPr lang="en-GB" sz="1600" i="1">
                                  <a:latin typeface="Cambria Math" panose="02040503050406030204" pitchFamily="18" charset="0"/>
                                </a:rPr>
                                <m:t>𝑙</m:t>
                              </m:r>
                            </m:num>
                            <m:den>
                              <m:rad>
                                <m:radPr>
                                  <m:degHide m:val="on"/>
                                  <m:ctrlPr>
                                    <a:rPr lang="en-GB" sz="1600" i="1">
                                      <a:latin typeface="Cambria Math" panose="02040503050406030204" pitchFamily="18" charset="0"/>
                                    </a:rPr>
                                  </m:ctrlPr>
                                </m:radPr>
                                <m:deg/>
                                <m:e>
                                  <m:r>
                                    <a:rPr lang="en-GB" sz="1600" i="1">
                                      <a:latin typeface="Cambria Math" panose="02040503050406030204" pitchFamily="18" charset="0"/>
                                    </a:rPr>
                                    <m:t>1−</m:t>
                                  </m:r>
                                  <m:f>
                                    <m:fPr>
                                      <m:ctrlPr>
                                        <a:rPr lang="en-GB" sz="1600" i="1">
                                          <a:latin typeface="Cambria Math" panose="02040503050406030204" pitchFamily="18" charset="0"/>
                                        </a:rPr>
                                      </m:ctrlPr>
                                    </m:fPr>
                                    <m:num>
                                      <m:sSup>
                                        <m:sSupPr>
                                          <m:ctrlPr>
                                            <a:rPr lang="en-GB" sz="1600" i="1">
                                              <a:latin typeface="Cambria Math" panose="02040503050406030204" pitchFamily="18" charset="0"/>
                                            </a:rPr>
                                          </m:ctrlPr>
                                        </m:sSupPr>
                                        <m:e>
                                          <m:r>
                                            <a:rPr lang="en-GB" sz="1600" i="1">
                                              <a:latin typeface="Cambria Math" panose="02040503050406030204" pitchFamily="18" charset="0"/>
                                            </a:rPr>
                                            <m:t>𝑣</m:t>
                                          </m:r>
                                        </m:e>
                                        <m:sup>
                                          <m:r>
                                            <a:rPr lang="en-GB" sz="1600" i="1">
                                              <a:latin typeface="Cambria Math" panose="02040503050406030204" pitchFamily="18" charset="0"/>
                                            </a:rPr>
                                            <m:t>2</m:t>
                                          </m:r>
                                        </m:sup>
                                      </m:sSup>
                                    </m:num>
                                    <m:den>
                                      <m:sSup>
                                        <m:sSupPr>
                                          <m:ctrlPr>
                                            <a:rPr lang="en-GB" sz="1600" i="1">
                                              <a:latin typeface="Cambria Math" panose="02040503050406030204" pitchFamily="18" charset="0"/>
                                            </a:rPr>
                                          </m:ctrlPr>
                                        </m:sSupPr>
                                        <m:e>
                                          <m:r>
                                            <a:rPr lang="en-GB" sz="1600" i="1">
                                              <a:latin typeface="Cambria Math" panose="02040503050406030204" pitchFamily="18" charset="0"/>
                                            </a:rPr>
                                            <m:t>𝑐</m:t>
                                          </m:r>
                                        </m:e>
                                        <m:sup>
                                          <m:r>
                                            <a:rPr lang="en-GB" sz="1600" i="1">
                                              <a:latin typeface="Cambria Math" panose="02040503050406030204" pitchFamily="18" charset="0"/>
                                            </a:rPr>
                                            <m:t>2</m:t>
                                          </m:r>
                                        </m:sup>
                                      </m:sSup>
                                    </m:den>
                                  </m:f>
                                </m:e>
                              </m:rad>
                            </m:den>
                          </m:f>
                        </m:e>
                      </m:d>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rPr>
                        <m:t>−</m:t>
                      </m:r>
                      <m:f>
                        <m:fPr>
                          <m:ctrlPr>
                            <a:rPr lang="en-GB" sz="1600" i="1">
                              <a:latin typeface="Cambria Math" panose="02040503050406030204" pitchFamily="18" charset="0"/>
                              <a:ea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𝑞</m:t>
                          </m:r>
                        </m:num>
                        <m:den>
                          <m:r>
                            <a:rPr lang="en-GB" sz="1600" i="1">
                              <a:latin typeface="Cambria Math" panose="02040503050406030204" pitchFamily="18" charset="0"/>
                            </a:rPr>
                            <m:t>𝑙</m:t>
                          </m:r>
                        </m:den>
                      </m:f>
                      <m:f>
                        <m:fPr>
                          <m:ctrlPr>
                            <a:rPr lang="en-GB" sz="1600" i="1">
                              <a:latin typeface="Cambria Math" panose="02040503050406030204" pitchFamily="18" charset="0"/>
                            </a:rPr>
                          </m:ctrlPr>
                        </m:fPr>
                        <m:num>
                          <m:sSup>
                            <m:sSupPr>
                              <m:ctrlPr>
                                <a:rPr lang="en-GB" sz="1600" i="1">
                                  <a:latin typeface="Cambria Math" panose="02040503050406030204" pitchFamily="18" charset="0"/>
                                </a:rPr>
                              </m:ctrlPr>
                            </m:sSupPr>
                            <m:e>
                              <m:r>
                                <a:rPr lang="en-GB" sz="1600" i="1">
                                  <a:latin typeface="Cambria Math" panose="02040503050406030204" pitchFamily="18" charset="0"/>
                                </a:rPr>
                                <m:t>𝑣</m:t>
                              </m:r>
                            </m:e>
                            <m:sup>
                              <m:r>
                                <a:rPr lang="en-GB" sz="1600" i="1">
                                  <a:latin typeface="Cambria Math" panose="02040503050406030204" pitchFamily="18" charset="0"/>
                                </a:rPr>
                                <m:t>2</m:t>
                              </m:r>
                            </m:sup>
                          </m:sSup>
                        </m:num>
                        <m:den>
                          <m:sSup>
                            <m:sSupPr>
                              <m:ctrlPr>
                                <a:rPr lang="en-GB" sz="1600" i="1">
                                  <a:latin typeface="Cambria Math" panose="02040503050406030204" pitchFamily="18" charset="0"/>
                                </a:rPr>
                              </m:ctrlPr>
                            </m:sSupPr>
                            <m:e>
                              <m:r>
                                <a:rPr lang="en-GB" sz="1600" i="1">
                                  <a:latin typeface="Cambria Math" panose="02040503050406030204" pitchFamily="18" charset="0"/>
                                </a:rPr>
                                <m:t>𝑐</m:t>
                              </m:r>
                            </m:e>
                            <m:sup>
                              <m:r>
                                <a:rPr lang="en-GB" sz="1600" i="1">
                                  <a:latin typeface="Cambria Math" panose="02040503050406030204" pitchFamily="18" charset="0"/>
                                </a:rPr>
                                <m:t>2</m:t>
                              </m:r>
                            </m:sup>
                          </m:sSup>
                        </m:den>
                      </m:f>
                    </m:oMath>
                  </m:oMathPara>
                </a14:m>
                <a:endParaRPr lang="en-GB" sz="1600" i="1" dirty="0">
                  <a:latin typeface="Cambria Math" panose="02040503050406030204" pitchFamily="18" charset="0"/>
                </a:endParaRPr>
              </a:p>
            </p:txBody>
          </p:sp>
        </mc:Choice>
        <mc:Fallback xmlns="">
          <p:sp>
            <p:nvSpPr>
              <p:cNvPr id="14" name="Téglalap 13"/>
              <p:cNvSpPr>
                <a:spLocks noRot="1" noChangeAspect="1" noMove="1" noResize="1" noEditPoints="1" noAdjustHandles="1" noChangeArrowheads="1" noChangeShapeType="1" noTextEdit="1"/>
              </p:cNvSpPr>
              <p:nvPr/>
            </p:nvSpPr>
            <p:spPr>
              <a:xfrm>
                <a:off x="4644008" y="4869160"/>
                <a:ext cx="4536504" cy="1022588"/>
              </a:xfrm>
              <a:prstGeom prst="rect">
                <a:avLst/>
              </a:prstGeom>
              <a:blipFill rotWithShape="0">
                <a:blip r:embed="rId10"/>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16" name="Téglalap 15"/>
              <p:cNvSpPr/>
              <p:nvPr/>
            </p:nvSpPr>
            <p:spPr>
              <a:xfrm>
                <a:off x="4440366" y="5976912"/>
                <a:ext cx="3732034" cy="6951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𝑒</m:t>
                          </m:r>
                        </m:sub>
                      </m:sSub>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𝑄𝐸</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𝑄</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𝜆</m:t>
                          </m:r>
                        </m:num>
                        <m:den>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𝜀</m:t>
                              </m:r>
                            </m:e>
                            <m:sub>
                              <m:r>
                                <a:rPr lang="en-GB" b="0" i="1" smtClean="0">
                                  <a:latin typeface="Cambria Math" panose="02040503050406030204" pitchFamily="18" charset="0"/>
                                  <a:ea typeface="Cambria Math" panose="02040503050406030204" pitchFamily="18" charset="0"/>
                                </a:rPr>
                                <m:t>0</m:t>
                              </m:r>
                            </m:sub>
                          </m:sSub>
                          <m:r>
                            <a:rPr lang="en-GB" b="0" i="1" smtClean="0">
                              <a:latin typeface="Cambria Math" panose="02040503050406030204" pitchFamily="18" charset="0"/>
                              <a:ea typeface="Cambria Math" panose="02040503050406030204" pitchFamily="18" charset="0"/>
                            </a:rPr>
                            <m:t>𝑟</m:t>
                          </m:r>
                        </m:den>
                      </m:f>
                      <m:r>
                        <a:rPr lang="en-GB" i="1">
                          <a:latin typeface="Cambria Math" panose="02040503050406030204" pitchFamily="18" charset="0"/>
                          <a:ea typeface="Cambria Math" panose="02040503050406030204" pitchFamily="18" charset="0"/>
                        </a:rPr>
                        <m:t>≈</m:t>
                      </m:r>
                      <m:f>
                        <m:fPr>
                          <m:ctrlPr>
                            <a:rPr lang="en-GB" i="1">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𝑄</m:t>
                          </m:r>
                          <m:r>
                            <a:rPr lang="en-GB" b="0" i="1" smtClean="0">
                              <a:solidFill>
                                <a:srgbClr val="00B050"/>
                              </a:solidFill>
                              <a:latin typeface="Cambria Math" panose="02040503050406030204" pitchFamily="18" charset="0"/>
                              <a:ea typeface="Cambria Math" panose="02040503050406030204" pitchFamily="18" charset="0"/>
                            </a:rPr>
                            <m:t>𝑞</m:t>
                          </m:r>
                          <m:sSup>
                            <m:sSupPr>
                              <m:ctrlPr>
                                <a:rPr lang="en-GB" i="1">
                                  <a:latin typeface="Cambria Math" panose="02040503050406030204" pitchFamily="18" charset="0"/>
                                </a:rPr>
                              </m:ctrlPr>
                            </m:sSupPr>
                            <m:e>
                              <m:r>
                                <a:rPr lang="en-GB" i="1" smtClean="0">
                                  <a:solidFill>
                                    <a:srgbClr val="00B050"/>
                                  </a:solidFill>
                                  <a:latin typeface="Cambria Math" panose="02040503050406030204" pitchFamily="18" charset="0"/>
                                </a:rPr>
                                <m:t>𝑣</m:t>
                              </m:r>
                            </m:e>
                            <m:sup>
                              <m:r>
                                <a:rPr lang="en-GB" i="1">
                                  <a:latin typeface="Cambria Math" panose="02040503050406030204" pitchFamily="18" charset="0"/>
                                </a:rPr>
                                <m:t>2</m:t>
                              </m:r>
                            </m:sup>
                          </m:sSup>
                        </m:num>
                        <m:den>
                          <m:r>
                            <a:rPr lang="en-GB" i="1">
                              <a:latin typeface="Cambria Math" panose="02040503050406030204" pitchFamily="18" charset="0"/>
                              <a:ea typeface="Cambria Math" panose="02040503050406030204" pitchFamily="18" charset="0"/>
                            </a:rPr>
                            <m:t>2</m:t>
                          </m:r>
                          <m:r>
                            <a:rPr lang="en-GB" i="1">
                              <a:latin typeface="Cambria Math" panose="02040503050406030204" pitchFamily="18" charset="0"/>
                              <a:ea typeface="Cambria Math" panose="02040503050406030204" pitchFamily="18" charset="0"/>
                            </a:rPr>
                            <m:t>𝜋</m:t>
                          </m:r>
                          <m:sSub>
                            <m:sSubPr>
                              <m:ctrlPr>
                                <a:rPr lang="en-GB" i="1" smtClean="0">
                                  <a:solidFill>
                                    <a:srgbClr val="C00000"/>
                                  </a:solidFill>
                                  <a:latin typeface="Cambria Math" panose="02040503050406030204" pitchFamily="18" charset="0"/>
                                  <a:ea typeface="Cambria Math" panose="02040503050406030204" pitchFamily="18" charset="0"/>
                                </a:rPr>
                              </m:ctrlPr>
                            </m:sSubPr>
                            <m:e>
                              <m:r>
                                <a:rPr lang="en-GB" i="1">
                                  <a:solidFill>
                                    <a:srgbClr val="C00000"/>
                                  </a:solidFill>
                                  <a:latin typeface="Cambria Math" panose="02040503050406030204" pitchFamily="18" charset="0"/>
                                  <a:ea typeface="Cambria Math" panose="02040503050406030204" pitchFamily="18" charset="0"/>
                                </a:rPr>
                                <m:t>𝜀</m:t>
                              </m:r>
                            </m:e>
                            <m:sub>
                              <m:r>
                                <a:rPr lang="en-GB" i="1">
                                  <a:solidFill>
                                    <a:srgbClr val="C00000"/>
                                  </a:solidFill>
                                  <a:latin typeface="Cambria Math" panose="02040503050406030204" pitchFamily="18" charset="0"/>
                                  <a:ea typeface="Cambria Math" panose="02040503050406030204" pitchFamily="18" charset="0"/>
                                </a:rPr>
                                <m:t>0</m:t>
                              </m:r>
                            </m:sub>
                          </m:sSub>
                          <m:sSup>
                            <m:sSupPr>
                              <m:ctrlPr>
                                <a:rPr lang="en-GB" i="1">
                                  <a:solidFill>
                                    <a:srgbClr val="C00000"/>
                                  </a:solidFill>
                                  <a:latin typeface="Cambria Math" panose="02040503050406030204" pitchFamily="18" charset="0"/>
                                </a:rPr>
                              </m:ctrlPr>
                            </m:sSupPr>
                            <m:e>
                              <m:r>
                                <a:rPr lang="en-GB" i="1">
                                  <a:solidFill>
                                    <a:srgbClr val="C00000"/>
                                  </a:solidFill>
                                  <a:latin typeface="Cambria Math" panose="02040503050406030204" pitchFamily="18" charset="0"/>
                                </a:rPr>
                                <m:t>𝑐</m:t>
                              </m:r>
                            </m:e>
                            <m:sup>
                              <m:r>
                                <a:rPr lang="en-GB" i="1">
                                  <a:solidFill>
                                    <a:srgbClr val="C00000"/>
                                  </a:solidFill>
                                  <a:latin typeface="Cambria Math" panose="02040503050406030204" pitchFamily="18" charset="0"/>
                                </a:rPr>
                                <m:t>2</m:t>
                              </m:r>
                            </m:sup>
                          </m:sSup>
                          <m:r>
                            <a:rPr lang="en-GB" i="1">
                              <a:latin typeface="Cambria Math" panose="02040503050406030204" pitchFamily="18" charset="0"/>
                              <a:ea typeface="Cambria Math" panose="02040503050406030204" pitchFamily="18" charset="0"/>
                            </a:rPr>
                            <m:t>𝑟</m:t>
                          </m:r>
                          <m:r>
                            <a:rPr lang="en-GB" b="0" i="1" smtClean="0">
                              <a:solidFill>
                                <a:srgbClr val="00B050"/>
                              </a:solidFill>
                              <a:latin typeface="Cambria Math" panose="02040503050406030204" pitchFamily="18" charset="0"/>
                              <a:ea typeface="Cambria Math" panose="02040503050406030204" pitchFamily="18" charset="0"/>
                            </a:rPr>
                            <m:t>𝑙</m:t>
                          </m:r>
                        </m:den>
                      </m:f>
                    </m:oMath>
                  </m:oMathPara>
                </a14:m>
                <a:endParaRPr lang="en-GB" i="1" dirty="0">
                  <a:latin typeface="Cambria Math" panose="02040503050406030204" pitchFamily="18" charset="0"/>
                </a:endParaRPr>
              </a:p>
            </p:txBody>
          </p:sp>
        </mc:Choice>
        <mc:Fallback xmlns="">
          <p:sp>
            <p:nvSpPr>
              <p:cNvPr id="16" name="Téglalap 15"/>
              <p:cNvSpPr>
                <a:spLocks noRot="1" noChangeAspect="1" noMove="1" noResize="1" noEditPoints="1" noAdjustHandles="1" noChangeArrowheads="1" noChangeShapeType="1" noTextEdit="1"/>
              </p:cNvSpPr>
              <p:nvPr/>
            </p:nvSpPr>
            <p:spPr>
              <a:xfrm>
                <a:off x="4440366" y="5976912"/>
                <a:ext cx="3732034" cy="695190"/>
              </a:xfrm>
              <a:prstGeom prst="rect">
                <a:avLst/>
              </a:prstGeom>
              <a:blipFill rotWithShape="0">
                <a:blip r:embed="rId11"/>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17" name="Téglalap 16"/>
              <p:cNvSpPr/>
              <p:nvPr/>
            </p:nvSpPr>
            <p:spPr>
              <a:xfrm>
                <a:off x="7805216" y="6010228"/>
                <a:ext cx="1084784" cy="612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f>
                        <m:fPr>
                          <m:ctrlPr>
                            <a:rPr lang="en-GB" i="1">
                              <a:latin typeface="Cambria Math" panose="02040503050406030204" pitchFamily="18" charset="0"/>
                              <a:ea typeface="Cambria Math" panose="02040503050406030204" pitchFamily="18" charset="0"/>
                            </a:rPr>
                          </m:ctrlPr>
                        </m:fPr>
                        <m:num>
                          <m:sSub>
                            <m:sSubPr>
                              <m:ctrlPr>
                                <a:rPr lang="en-GB" i="1" smtClean="0">
                                  <a:solidFill>
                                    <a:srgbClr val="C00000"/>
                                  </a:solidFill>
                                  <a:latin typeface="Cambria Math" panose="02040503050406030204" pitchFamily="18" charset="0"/>
                                  <a:ea typeface="Cambria Math" panose="02040503050406030204" pitchFamily="18" charset="0"/>
                                </a:rPr>
                              </m:ctrlPr>
                            </m:sSubPr>
                            <m:e>
                              <m:r>
                                <a:rPr lang="en-GB" i="1">
                                  <a:solidFill>
                                    <a:srgbClr val="C00000"/>
                                  </a:solidFill>
                                  <a:latin typeface="Cambria Math" panose="02040503050406030204" pitchFamily="18" charset="0"/>
                                  <a:ea typeface="Cambria Math" panose="02040503050406030204" pitchFamily="18" charset="0"/>
                                </a:rPr>
                                <m:t>𝜇</m:t>
                              </m:r>
                            </m:e>
                            <m:sub>
                              <m:r>
                                <a:rPr lang="en-GB" i="1">
                                  <a:solidFill>
                                    <a:srgbClr val="C00000"/>
                                  </a:solidFill>
                                  <a:latin typeface="Cambria Math" panose="02040503050406030204" pitchFamily="18" charset="0"/>
                                  <a:ea typeface="Cambria Math" panose="02040503050406030204" pitchFamily="18" charset="0"/>
                                </a:rPr>
                                <m:t>0</m:t>
                              </m:r>
                            </m:sub>
                          </m:sSub>
                          <m:r>
                            <a:rPr lang="en-GB" b="0" i="1" smtClean="0">
                              <a:latin typeface="Cambria Math" panose="02040503050406030204" pitchFamily="18" charset="0"/>
                            </a:rPr>
                            <m:t>𝑄</m:t>
                          </m:r>
                          <m:r>
                            <a:rPr lang="en-GB" i="1">
                              <a:latin typeface="Cambria Math" panose="02040503050406030204" pitchFamily="18" charset="0"/>
                            </a:rPr>
                            <m:t>𝑣</m:t>
                          </m:r>
                          <m:r>
                            <a:rPr lang="en-GB" i="1" smtClean="0">
                              <a:solidFill>
                                <a:srgbClr val="00B050"/>
                              </a:solidFill>
                              <a:latin typeface="Cambria Math" panose="02040503050406030204" pitchFamily="18" charset="0"/>
                              <a:ea typeface="Cambria Math" panose="02040503050406030204" pitchFamily="18" charset="0"/>
                            </a:rPr>
                            <m:t>𝐼</m:t>
                          </m:r>
                        </m:num>
                        <m:den>
                          <m:r>
                            <a:rPr lang="en-GB" i="1">
                              <a:latin typeface="Cambria Math" panose="02040503050406030204" pitchFamily="18" charset="0"/>
                              <a:ea typeface="Cambria Math" panose="02040503050406030204" pitchFamily="18" charset="0"/>
                            </a:rPr>
                            <m:t>2</m:t>
                          </m:r>
                          <m:r>
                            <a:rPr lang="en-GB" i="1">
                              <a:latin typeface="Cambria Math" panose="02040503050406030204" pitchFamily="18" charset="0"/>
                              <a:ea typeface="Cambria Math" panose="02040503050406030204" pitchFamily="18" charset="0"/>
                            </a:rPr>
                            <m:t>𝜋</m:t>
                          </m:r>
                          <m:r>
                            <a:rPr lang="en-GB" i="1">
                              <a:latin typeface="Cambria Math" panose="02040503050406030204" pitchFamily="18" charset="0"/>
                              <a:ea typeface="Cambria Math" panose="02040503050406030204" pitchFamily="18" charset="0"/>
                            </a:rPr>
                            <m:t>𝑟</m:t>
                          </m:r>
                        </m:den>
                      </m:f>
                    </m:oMath>
                  </m:oMathPara>
                </a14:m>
                <a:endParaRPr lang="en-GB" dirty="0"/>
              </a:p>
            </p:txBody>
          </p:sp>
        </mc:Choice>
        <mc:Fallback xmlns="">
          <p:sp>
            <p:nvSpPr>
              <p:cNvPr id="17" name="Téglalap 16"/>
              <p:cNvSpPr>
                <a:spLocks noRot="1" noChangeAspect="1" noMove="1" noResize="1" noEditPoints="1" noAdjustHandles="1" noChangeArrowheads="1" noChangeShapeType="1" noTextEdit="1"/>
              </p:cNvSpPr>
              <p:nvPr/>
            </p:nvSpPr>
            <p:spPr>
              <a:xfrm>
                <a:off x="7805216" y="6010228"/>
                <a:ext cx="1084784" cy="612796"/>
              </a:xfrm>
              <a:prstGeom prst="rect">
                <a:avLst/>
              </a:prstGeom>
              <a:blipFill rotWithShape="0">
                <a:blip r:embed="rId12"/>
                <a:stretch>
                  <a:fillRect/>
                </a:stretch>
              </a:blipFill>
            </p:spPr>
            <p:txBody>
              <a:bodyPr/>
              <a:lstStyle/>
              <a:p>
                <a:r>
                  <a:rPr lang="hu-HU">
                    <a:noFill/>
                  </a:rPr>
                  <a:t> </a:t>
                </a:r>
              </a:p>
            </p:txBody>
          </p:sp>
        </mc:Fallback>
      </mc:AlternateContent>
      <p:sp>
        <p:nvSpPr>
          <p:cNvPr id="18" name="Ellipszis 17"/>
          <p:cNvSpPr/>
          <p:nvPr/>
        </p:nvSpPr>
        <p:spPr>
          <a:xfrm>
            <a:off x="2061245" y="4646713"/>
            <a:ext cx="864096" cy="610936"/>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Ellipszis 18"/>
          <p:cNvSpPr/>
          <p:nvPr/>
        </p:nvSpPr>
        <p:spPr>
          <a:xfrm>
            <a:off x="8026403" y="6011713"/>
            <a:ext cx="915640" cy="63324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Szövegdoboz 19"/>
          <p:cNvSpPr txBox="1"/>
          <p:nvPr/>
        </p:nvSpPr>
        <p:spPr>
          <a:xfrm>
            <a:off x="95990" y="6541297"/>
            <a:ext cx="2326278" cy="261610"/>
          </a:xfrm>
          <a:prstGeom prst="rect">
            <a:avLst/>
          </a:prstGeom>
          <a:noFill/>
        </p:spPr>
        <p:txBody>
          <a:bodyPr wrap="none" rtlCol="0">
            <a:spAutoFit/>
          </a:bodyPr>
          <a:lstStyle/>
          <a:p>
            <a:r>
              <a:rPr lang="en-GB" sz="1100" dirty="0"/>
              <a:t>Source of figures: www.wikipedia.org</a:t>
            </a:r>
          </a:p>
        </p:txBody>
      </p:sp>
    </p:spTree>
    <p:extLst>
      <p:ext uri="{BB962C8B-B14F-4D97-AF65-F5344CB8AC3E}">
        <p14:creationId xmlns:p14="http://schemas.microsoft.com/office/powerpoint/2010/main" val="1101303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3D0A59A-20DA-4C6B-96AD-E5DCC149D17F}"/>
              </a:ext>
            </a:extLst>
          </p:cNvPr>
          <p:cNvSpPr>
            <a:spLocks noGrp="1"/>
          </p:cNvSpPr>
          <p:nvPr>
            <p:ph type="title"/>
          </p:nvPr>
        </p:nvSpPr>
        <p:spPr/>
        <p:txBody>
          <a:bodyPr/>
          <a:lstStyle/>
          <a:p>
            <a:r>
              <a:rPr lang="hu-HU" dirty="0" err="1"/>
              <a:t>Relativistic</a:t>
            </a:r>
            <a:r>
              <a:rPr lang="hu-HU" dirty="0"/>
              <a:t> momentum and </a:t>
            </a:r>
            <a:r>
              <a:rPr lang="hu-HU" dirty="0" err="1"/>
              <a:t>mass</a:t>
            </a:r>
            <a:endParaRPr lang="hu-HU" dirty="0"/>
          </a:p>
        </p:txBody>
      </p:sp>
      <mc:AlternateContent xmlns:mc="http://schemas.openxmlformats.org/markup-compatibility/2006" xmlns:a14="http://schemas.microsoft.com/office/drawing/2010/main">
        <mc:Choice Requires="a14">
          <p:sp>
            <p:nvSpPr>
              <p:cNvPr id="4" name="Tartalom helye 3">
                <a:extLst>
                  <a:ext uri="{FF2B5EF4-FFF2-40B4-BE49-F238E27FC236}">
                    <a16:creationId xmlns:a16="http://schemas.microsoft.com/office/drawing/2014/main" id="{94F12307-9D66-4990-A556-230350C054FA}"/>
                  </a:ext>
                </a:extLst>
              </p:cNvPr>
              <p:cNvSpPr txBox="1">
                <a:spLocks noGrp="1"/>
              </p:cNvSpPr>
              <p:nvPr>
                <p:ph idx="1"/>
              </p:nvPr>
            </p:nvSpPr>
            <p:spPr>
              <a:xfrm>
                <a:off x="179512" y="1821292"/>
                <a:ext cx="8856984" cy="4199996"/>
              </a:xfrm>
              <a:prstGeom prst="rect">
                <a:avLst/>
              </a:prstGeom>
              <a:noFill/>
            </p:spPr>
            <p:txBody>
              <a:bodyPr wrap="square" lIns="0" tIns="0" rIns="0" bIns="0" rtlCol="0">
                <a:spAutoFit/>
              </a:bodyPr>
              <a:lstStyle/>
              <a:p>
                <a:r>
                  <a:rPr lang="en-US" sz="2000" dirty="0"/>
                  <a:t>Consider a particle moving with u velocity with respect to the observer</a:t>
                </a:r>
              </a:p>
              <a:p>
                <a14:m>
                  <m:oMath xmlns:m="http://schemas.openxmlformats.org/officeDocument/2006/math">
                    <m:r>
                      <m:rPr>
                        <m:sty m:val="p"/>
                      </m:rPr>
                      <a:rPr lang="hu-HU" sz="2000">
                        <a:latin typeface="Cambria Math" panose="02040503050406030204" pitchFamily="18" charset="0"/>
                      </a:rPr>
                      <m:t>t</m:t>
                    </m:r>
                    <m:r>
                      <a:rPr lang="hu-HU" sz="2000">
                        <a:latin typeface="Cambria Math" panose="02040503050406030204" pitchFamily="18" charset="0"/>
                      </a:rPr>
                      <m:t>=</m:t>
                    </m:r>
                    <m:r>
                      <a:rPr lang="hu-HU" sz="2000">
                        <a:latin typeface="Cambria Math" panose="02040503050406030204" pitchFamily="18" charset="0"/>
                      </a:rPr>
                      <m:t>𝛾𝜏</m:t>
                    </m:r>
                  </m:oMath>
                </a14:m>
                <a:r>
                  <a:rPr lang="hu-HU" sz="2000" dirty="0"/>
                  <a:t>, </a:t>
                </a:r>
                <a:r>
                  <a:rPr lang="en-US" sz="2000" dirty="0"/>
                  <a:t>where </a:t>
                </a:r>
                <a14:m>
                  <m:oMath xmlns:m="http://schemas.openxmlformats.org/officeDocument/2006/math">
                    <m:r>
                      <a:rPr lang="en-US" sz="2000">
                        <a:latin typeface="Cambria Math" panose="02040503050406030204" pitchFamily="18" charset="0"/>
                      </a:rPr>
                      <m:t>𝜏</m:t>
                    </m:r>
                  </m:oMath>
                </a14:m>
                <a:r>
                  <a:rPr lang="en-US" sz="2000" dirty="0"/>
                  <a:t> is the proper time (= the time measured in the co-moving frame)</a:t>
                </a:r>
              </a:p>
              <a:p>
                <a14:m>
                  <m:oMath xmlns:m="http://schemas.openxmlformats.org/officeDocument/2006/math">
                    <m:r>
                      <a:rPr lang="hu-HU" sz="2000">
                        <a:latin typeface="Cambria Math" panose="02040503050406030204" pitchFamily="18" charset="0"/>
                      </a:rPr>
                      <m:t>𝑝</m:t>
                    </m:r>
                    <m:r>
                      <a:rPr lang="hu-HU" sz="2000">
                        <a:latin typeface="Cambria Math" panose="02040503050406030204" pitchFamily="18" charset="0"/>
                      </a:rPr>
                      <m:t>=</m:t>
                    </m:r>
                    <m:sSub>
                      <m:sSubPr>
                        <m:ctrlPr>
                          <a:rPr lang="hu-HU" sz="2000" i="1">
                            <a:latin typeface="Cambria Math" panose="02040503050406030204" pitchFamily="18" charset="0"/>
                          </a:rPr>
                        </m:ctrlPr>
                      </m:sSubPr>
                      <m:e>
                        <m:r>
                          <a:rPr lang="hu-HU" sz="2000" i="1">
                            <a:latin typeface="Cambria Math" panose="02040503050406030204" pitchFamily="18" charset="0"/>
                          </a:rPr>
                          <m:t>𝑚</m:t>
                        </m:r>
                      </m:e>
                      <m:sub>
                        <m:r>
                          <a:rPr lang="hu-HU" sz="2000" i="1">
                            <a:latin typeface="Cambria Math" panose="02040503050406030204" pitchFamily="18" charset="0"/>
                          </a:rPr>
                          <m:t>0</m:t>
                        </m:r>
                      </m:sub>
                    </m:sSub>
                    <m:f>
                      <m:fPr>
                        <m:ctrlPr>
                          <a:rPr lang="hu-HU" sz="2000" i="1">
                            <a:latin typeface="Cambria Math" panose="02040503050406030204" pitchFamily="18" charset="0"/>
                          </a:rPr>
                        </m:ctrlPr>
                      </m:fPr>
                      <m:num>
                        <m:r>
                          <a:rPr lang="hu-HU" sz="2000">
                            <a:latin typeface="Cambria Math" panose="02040503050406030204" pitchFamily="18" charset="0"/>
                          </a:rPr>
                          <m:t>𝑑𝑥</m:t>
                        </m:r>
                      </m:num>
                      <m:den>
                        <m:r>
                          <a:rPr lang="hu-HU" sz="2000">
                            <a:latin typeface="Cambria Math" panose="02040503050406030204" pitchFamily="18" charset="0"/>
                          </a:rPr>
                          <m:t>𝑑</m:t>
                        </m:r>
                        <m:r>
                          <a:rPr lang="hu-HU" sz="2000">
                            <a:latin typeface="Cambria Math" panose="02040503050406030204" pitchFamily="18" charset="0"/>
                          </a:rPr>
                          <m:t>𝜏</m:t>
                        </m:r>
                      </m:den>
                    </m:f>
                  </m:oMath>
                </a14:m>
                <a:r>
                  <a:rPr lang="hu-HU" sz="2000" dirty="0"/>
                  <a:t>=</a:t>
                </a:r>
                <a14:m>
                  <m:oMath xmlns:m="http://schemas.openxmlformats.org/officeDocument/2006/math">
                    <m:sSub>
                      <m:sSubPr>
                        <m:ctrlPr>
                          <a:rPr lang="hu-HU" sz="2000" i="1">
                            <a:latin typeface="Cambria Math" panose="02040503050406030204" pitchFamily="18" charset="0"/>
                          </a:rPr>
                        </m:ctrlPr>
                      </m:sSubPr>
                      <m:e>
                        <m:r>
                          <a:rPr lang="hu-HU" sz="2000" i="1">
                            <a:latin typeface="Cambria Math" panose="02040503050406030204" pitchFamily="18" charset="0"/>
                          </a:rPr>
                          <m:t>𝑚</m:t>
                        </m:r>
                      </m:e>
                      <m:sub>
                        <m:r>
                          <a:rPr lang="hu-HU" sz="2000" i="1">
                            <a:latin typeface="Cambria Math" panose="02040503050406030204" pitchFamily="18" charset="0"/>
                          </a:rPr>
                          <m:t>0</m:t>
                        </m:r>
                      </m:sub>
                    </m:sSub>
                    <m:f>
                      <m:fPr>
                        <m:ctrlPr>
                          <a:rPr lang="hu-HU" sz="2000" i="1">
                            <a:latin typeface="Cambria Math" panose="02040503050406030204" pitchFamily="18" charset="0"/>
                          </a:rPr>
                        </m:ctrlPr>
                      </m:fPr>
                      <m:num>
                        <m:r>
                          <a:rPr lang="hu-HU" sz="2000">
                            <a:latin typeface="Cambria Math" panose="02040503050406030204" pitchFamily="18" charset="0"/>
                          </a:rPr>
                          <m:t>𝑑𝑥</m:t>
                        </m:r>
                      </m:num>
                      <m:den>
                        <m:r>
                          <a:rPr lang="hu-HU" sz="2000">
                            <a:latin typeface="Cambria Math" panose="02040503050406030204" pitchFamily="18" charset="0"/>
                          </a:rPr>
                          <m:t>𝑑𝑡</m:t>
                        </m:r>
                      </m:den>
                    </m:f>
                    <m:f>
                      <m:fPr>
                        <m:ctrlPr>
                          <a:rPr lang="hu-HU" sz="2000" i="1">
                            <a:latin typeface="Cambria Math" panose="02040503050406030204" pitchFamily="18" charset="0"/>
                          </a:rPr>
                        </m:ctrlPr>
                      </m:fPr>
                      <m:num>
                        <m:r>
                          <a:rPr lang="hu-HU" sz="2000">
                            <a:latin typeface="Cambria Math" panose="02040503050406030204" pitchFamily="18" charset="0"/>
                          </a:rPr>
                          <m:t>𝑑𝑡</m:t>
                        </m:r>
                      </m:num>
                      <m:den>
                        <m:r>
                          <a:rPr lang="hu-HU" sz="2000">
                            <a:latin typeface="Cambria Math" panose="02040503050406030204" pitchFamily="18" charset="0"/>
                          </a:rPr>
                          <m:t>𝑑</m:t>
                        </m:r>
                        <m:r>
                          <a:rPr lang="hu-HU" sz="2000">
                            <a:latin typeface="Cambria Math" panose="02040503050406030204" pitchFamily="18" charset="0"/>
                          </a:rPr>
                          <m:t>𝜏</m:t>
                        </m:r>
                      </m:den>
                    </m:f>
                    <m:r>
                      <a:rPr lang="hu-HU" sz="2000">
                        <a:latin typeface="Cambria Math" panose="02040503050406030204" pitchFamily="18" charset="0"/>
                      </a:rPr>
                      <m:t>=</m:t>
                    </m:r>
                    <m:sSub>
                      <m:sSubPr>
                        <m:ctrlPr>
                          <a:rPr lang="hu-HU" sz="2000" i="1">
                            <a:latin typeface="Cambria Math" panose="02040503050406030204" pitchFamily="18" charset="0"/>
                          </a:rPr>
                        </m:ctrlPr>
                      </m:sSubPr>
                      <m:e>
                        <m:r>
                          <a:rPr lang="hu-HU" sz="2000" i="1">
                            <a:latin typeface="Cambria Math" panose="02040503050406030204" pitchFamily="18" charset="0"/>
                          </a:rPr>
                          <m:t>𝑚</m:t>
                        </m:r>
                      </m:e>
                      <m:sub>
                        <m:r>
                          <a:rPr lang="hu-HU" sz="2000" i="1">
                            <a:latin typeface="Cambria Math" panose="02040503050406030204" pitchFamily="18" charset="0"/>
                          </a:rPr>
                          <m:t>0</m:t>
                        </m:r>
                      </m:sub>
                    </m:sSub>
                    <m:f>
                      <m:fPr>
                        <m:ctrlPr>
                          <a:rPr lang="hu-HU" sz="2000" i="1">
                            <a:latin typeface="Cambria Math" panose="02040503050406030204" pitchFamily="18" charset="0"/>
                          </a:rPr>
                        </m:ctrlPr>
                      </m:fPr>
                      <m:num>
                        <m:r>
                          <a:rPr lang="hu-HU" sz="2000">
                            <a:latin typeface="Cambria Math" panose="02040503050406030204" pitchFamily="18" charset="0"/>
                          </a:rPr>
                          <m:t>𝑑𝑥</m:t>
                        </m:r>
                      </m:num>
                      <m:den>
                        <m:r>
                          <a:rPr lang="hu-HU" sz="2000">
                            <a:latin typeface="Cambria Math" panose="02040503050406030204" pitchFamily="18" charset="0"/>
                          </a:rPr>
                          <m:t>𝑑𝑡</m:t>
                        </m:r>
                      </m:den>
                    </m:f>
                    <m:r>
                      <a:rPr lang="hu-HU" sz="2000">
                        <a:latin typeface="Cambria Math" panose="02040503050406030204" pitchFamily="18" charset="0"/>
                      </a:rPr>
                      <m:t>𝛾</m:t>
                    </m:r>
                    <m:r>
                      <a:rPr lang="hu-HU" sz="2000">
                        <a:latin typeface="Cambria Math" panose="02040503050406030204" pitchFamily="18" charset="0"/>
                      </a:rPr>
                      <m:t>=</m:t>
                    </m:r>
                    <m:sSub>
                      <m:sSubPr>
                        <m:ctrlPr>
                          <a:rPr lang="hu-HU" sz="2000" i="1">
                            <a:latin typeface="Cambria Math" panose="02040503050406030204" pitchFamily="18" charset="0"/>
                          </a:rPr>
                        </m:ctrlPr>
                      </m:sSubPr>
                      <m:e>
                        <m:r>
                          <a:rPr lang="hu-HU" sz="2000" i="1">
                            <a:latin typeface="Cambria Math" panose="02040503050406030204" pitchFamily="18" charset="0"/>
                          </a:rPr>
                          <m:t>𝑚</m:t>
                        </m:r>
                      </m:e>
                      <m:sub>
                        <m:r>
                          <a:rPr lang="hu-HU" sz="2000" i="1">
                            <a:latin typeface="Cambria Math" panose="02040503050406030204" pitchFamily="18" charset="0"/>
                          </a:rPr>
                          <m:t>0</m:t>
                        </m:r>
                      </m:sub>
                    </m:sSub>
                    <m:r>
                      <a:rPr lang="hu-HU" sz="2000">
                        <a:latin typeface="Cambria Math" panose="02040503050406030204" pitchFamily="18" charset="0"/>
                      </a:rPr>
                      <m:t>𝑢</m:t>
                    </m:r>
                    <m:r>
                      <a:rPr lang="hu-HU" sz="2000">
                        <a:latin typeface="Cambria Math" panose="02040503050406030204" pitchFamily="18" charset="0"/>
                      </a:rPr>
                      <m:t>𝛾</m:t>
                    </m:r>
                    <m:r>
                      <a:rPr lang="hu-HU" sz="2000">
                        <a:latin typeface="Cambria Math" panose="02040503050406030204" pitchFamily="18" charset="0"/>
                      </a:rPr>
                      <m:t>=</m:t>
                    </m:r>
                    <m:f>
                      <m:fPr>
                        <m:ctrlPr>
                          <a:rPr lang="hu-HU" sz="2000" i="1">
                            <a:latin typeface="Cambria Math" panose="02040503050406030204" pitchFamily="18" charset="0"/>
                          </a:rPr>
                        </m:ctrlPr>
                      </m:fPr>
                      <m:num>
                        <m:sSub>
                          <m:sSubPr>
                            <m:ctrlPr>
                              <a:rPr lang="hu-HU" sz="2000" i="1">
                                <a:latin typeface="Cambria Math" panose="02040503050406030204" pitchFamily="18" charset="0"/>
                              </a:rPr>
                            </m:ctrlPr>
                          </m:sSubPr>
                          <m:e>
                            <m:r>
                              <a:rPr lang="hu-HU" sz="2000" i="1">
                                <a:latin typeface="Cambria Math" panose="02040503050406030204" pitchFamily="18" charset="0"/>
                              </a:rPr>
                              <m:t>𝑚</m:t>
                            </m:r>
                          </m:e>
                          <m:sub>
                            <m:r>
                              <a:rPr lang="hu-HU" sz="2000" i="1">
                                <a:latin typeface="Cambria Math" panose="02040503050406030204" pitchFamily="18" charset="0"/>
                              </a:rPr>
                              <m:t>0</m:t>
                            </m:r>
                          </m:sub>
                        </m:sSub>
                        <m:r>
                          <a:rPr lang="hu-HU" sz="2000">
                            <a:latin typeface="Cambria Math" panose="02040503050406030204" pitchFamily="18" charset="0"/>
                          </a:rPr>
                          <m:t>𝑢</m:t>
                        </m:r>
                      </m:num>
                      <m:den>
                        <m:rad>
                          <m:radPr>
                            <m:degHide m:val="on"/>
                            <m:ctrlPr>
                              <a:rPr lang="hu-HU" sz="2000" i="1">
                                <a:latin typeface="Cambria Math" panose="02040503050406030204" pitchFamily="18" charset="0"/>
                              </a:rPr>
                            </m:ctrlPr>
                          </m:radPr>
                          <m:deg/>
                          <m:e>
                            <m:r>
                              <a:rPr lang="hu-HU" sz="2000">
                                <a:latin typeface="Cambria Math" panose="02040503050406030204" pitchFamily="18" charset="0"/>
                              </a:rPr>
                              <m:t>1−</m:t>
                            </m:r>
                            <m:f>
                              <m:fPr>
                                <m:ctrlPr>
                                  <a:rPr lang="hu-HU" sz="2000" i="1">
                                    <a:latin typeface="Cambria Math" panose="02040503050406030204" pitchFamily="18" charset="0"/>
                                  </a:rPr>
                                </m:ctrlPr>
                              </m:fPr>
                              <m:num>
                                <m:sSup>
                                  <m:sSupPr>
                                    <m:ctrlPr>
                                      <a:rPr lang="hu-HU" sz="2000" i="1">
                                        <a:latin typeface="Cambria Math" panose="02040503050406030204" pitchFamily="18" charset="0"/>
                                      </a:rPr>
                                    </m:ctrlPr>
                                  </m:sSupPr>
                                  <m:e>
                                    <m:r>
                                      <a:rPr lang="hu-HU" sz="2000">
                                        <a:latin typeface="Cambria Math" panose="02040503050406030204" pitchFamily="18" charset="0"/>
                                      </a:rPr>
                                      <m:t>𝑢</m:t>
                                    </m:r>
                                  </m:e>
                                  <m:sup>
                                    <m:r>
                                      <a:rPr lang="hu-HU" sz="2000">
                                        <a:latin typeface="Cambria Math" panose="02040503050406030204" pitchFamily="18" charset="0"/>
                                      </a:rPr>
                                      <m:t>2</m:t>
                                    </m:r>
                                  </m:sup>
                                </m:sSup>
                              </m:num>
                              <m:den>
                                <m:sSup>
                                  <m:sSupPr>
                                    <m:ctrlPr>
                                      <a:rPr lang="hu-HU" sz="2000" i="1">
                                        <a:latin typeface="Cambria Math" panose="02040503050406030204" pitchFamily="18" charset="0"/>
                                      </a:rPr>
                                    </m:ctrlPr>
                                  </m:sSupPr>
                                  <m:e>
                                    <m:r>
                                      <a:rPr lang="hu-HU" sz="2000">
                                        <a:latin typeface="Cambria Math" panose="02040503050406030204" pitchFamily="18" charset="0"/>
                                      </a:rPr>
                                      <m:t>𝑐</m:t>
                                    </m:r>
                                  </m:e>
                                  <m:sup>
                                    <m:r>
                                      <a:rPr lang="hu-HU" sz="2000">
                                        <a:latin typeface="Cambria Math" panose="02040503050406030204" pitchFamily="18" charset="0"/>
                                      </a:rPr>
                                      <m:t>2</m:t>
                                    </m:r>
                                  </m:sup>
                                </m:sSup>
                              </m:den>
                            </m:f>
                          </m:e>
                        </m:rad>
                      </m:den>
                    </m:f>
                  </m:oMath>
                </a14:m>
                <a:endParaRPr lang="hu-HU" sz="2000" dirty="0"/>
              </a:p>
              <a:p>
                <a:r>
                  <a:rPr lang="en-US" sz="2000" dirty="0"/>
                  <a:t>As u approaches c, p approaches infinity</a:t>
                </a:r>
                <a:r>
                  <a:rPr lang="hu-HU" sz="2000" dirty="0"/>
                  <a:t>: </a:t>
                </a:r>
                <a14:m>
                  <m:oMath xmlns:m="http://schemas.openxmlformats.org/officeDocument/2006/math">
                    <m:r>
                      <a:rPr lang="hu-HU" sz="2000" b="0" i="1" smtClean="0">
                        <a:latin typeface="Cambria Math" panose="02040503050406030204" pitchFamily="18" charset="0"/>
                      </a:rPr>
                      <m:t>𝑝</m:t>
                    </m:r>
                    <m:groupChr>
                      <m:groupChrPr>
                        <m:chr m:val="→"/>
                        <m:pos m:val="top"/>
                        <m:ctrlPr>
                          <a:rPr lang="hu-HU" sz="2000" b="0" i="1" smtClean="0">
                            <a:latin typeface="Cambria Math" panose="02040503050406030204" pitchFamily="18" charset="0"/>
                          </a:rPr>
                        </m:ctrlPr>
                      </m:groupChrPr>
                      <m:e>
                        <m:r>
                          <m:rPr>
                            <m:brk m:alnAt="1"/>
                          </m:rPr>
                          <a:rPr lang="hu-HU" sz="2000" b="0" i="1" smtClean="0">
                            <a:latin typeface="Cambria Math" panose="02040503050406030204" pitchFamily="18" charset="0"/>
                          </a:rPr>
                          <m:t>𝑢</m:t>
                        </m:r>
                        <m:r>
                          <a:rPr lang="hu-HU" sz="2000" b="0" i="1" smtClean="0">
                            <a:latin typeface="Cambria Math" panose="02040503050406030204" pitchFamily="18" charset="0"/>
                            <a:ea typeface="Cambria Math" panose="02040503050406030204" pitchFamily="18" charset="0"/>
                          </a:rPr>
                          <m:t>→</m:t>
                        </m:r>
                        <m:r>
                          <a:rPr lang="hu-HU" sz="2000" b="0" i="1" smtClean="0">
                            <a:latin typeface="Cambria Math" panose="02040503050406030204" pitchFamily="18" charset="0"/>
                            <a:ea typeface="Cambria Math" panose="02040503050406030204" pitchFamily="18" charset="0"/>
                          </a:rPr>
                          <m:t>𝑐</m:t>
                        </m:r>
                      </m:e>
                    </m:groupChr>
                    <m:r>
                      <a:rPr lang="hu-HU" sz="2000" b="0" i="1" smtClean="0">
                        <a:latin typeface="Cambria Math" panose="02040503050406030204" pitchFamily="18" charset="0"/>
                        <a:ea typeface="Cambria Math" panose="02040503050406030204" pitchFamily="18" charset="0"/>
                      </a:rPr>
                      <m:t>∞</m:t>
                    </m:r>
                  </m:oMath>
                </a14:m>
                <a:endParaRPr lang="hu-HU" sz="2000" b="0" dirty="0">
                  <a:ea typeface="Cambria Math" panose="02040503050406030204" pitchFamily="18" charset="0"/>
                </a:endParaRPr>
              </a:p>
              <a:p>
                <a:r>
                  <a:rPr lang="en-US" sz="2000" dirty="0"/>
                  <a:t>The velocity can not exceed the speed of light</a:t>
                </a:r>
              </a:p>
              <a:p>
                <a:r>
                  <a:rPr lang="en-US" sz="2000" dirty="0"/>
                  <a:t>As the velocity approaches the speed of light, it becomes increasingly harder to keep accelerating the body</a:t>
                </a:r>
              </a:p>
              <a:p>
                <a:r>
                  <a:rPr lang="en-US" sz="2000" dirty="0"/>
                  <a:t>It feels as if the mass is increasing</a:t>
                </a:r>
              </a:p>
              <a:p>
                <a:r>
                  <a:rPr lang="en-US" sz="2000" dirty="0"/>
                  <a:t>Relativistic mass</a:t>
                </a:r>
                <a:r>
                  <a:rPr lang="hu-HU" sz="2000" dirty="0"/>
                  <a:t>: </a:t>
                </a:r>
                <a14:m>
                  <m:oMath xmlns:m="http://schemas.openxmlformats.org/officeDocument/2006/math">
                    <m:r>
                      <a:rPr lang="hu-HU" sz="2000" i="1">
                        <a:latin typeface="Cambria Math" panose="02040503050406030204" pitchFamily="18" charset="0"/>
                      </a:rPr>
                      <m:t>𝑚</m:t>
                    </m:r>
                    <m:r>
                      <a:rPr lang="hu-HU" sz="2000" i="1">
                        <a:latin typeface="Cambria Math" panose="02040503050406030204" pitchFamily="18" charset="0"/>
                      </a:rPr>
                      <m:t>=</m:t>
                    </m:r>
                    <m:sSub>
                      <m:sSubPr>
                        <m:ctrlPr>
                          <a:rPr lang="hu-HU" sz="2000" i="1" smtClean="0">
                            <a:latin typeface="Cambria Math" panose="02040503050406030204" pitchFamily="18" charset="0"/>
                          </a:rPr>
                        </m:ctrlPr>
                      </m:sSubPr>
                      <m:e>
                        <m:r>
                          <a:rPr lang="hu-HU" sz="2000" b="0" i="1" smtClean="0">
                            <a:latin typeface="Cambria Math" panose="02040503050406030204" pitchFamily="18" charset="0"/>
                          </a:rPr>
                          <m:t>𝑚</m:t>
                        </m:r>
                      </m:e>
                      <m:sub>
                        <m:r>
                          <a:rPr lang="hu-HU" sz="2000" b="0" i="1" smtClean="0">
                            <a:latin typeface="Cambria Math" panose="02040503050406030204" pitchFamily="18" charset="0"/>
                          </a:rPr>
                          <m:t>0</m:t>
                        </m:r>
                      </m:sub>
                    </m:sSub>
                    <m:r>
                      <a:rPr lang="hu-HU" sz="2000">
                        <a:latin typeface="Cambria Math" panose="02040503050406030204" pitchFamily="18" charset="0"/>
                      </a:rPr>
                      <m:t>𝛾</m:t>
                    </m:r>
                    <m:r>
                      <a:rPr lang="hu-HU" sz="2000">
                        <a:latin typeface="Cambria Math" panose="02040503050406030204" pitchFamily="18" charset="0"/>
                      </a:rPr>
                      <m:t>=</m:t>
                    </m:r>
                    <m:f>
                      <m:fPr>
                        <m:ctrlPr>
                          <a:rPr lang="hu-HU" sz="2000" i="1">
                            <a:latin typeface="Cambria Math" panose="02040503050406030204" pitchFamily="18" charset="0"/>
                          </a:rPr>
                        </m:ctrlPr>
                      </m:fPr>
                      <m:num>
                        <m:sSub>
                          <m:sSubPr>
                            <m:ctrlPr>
                              <a:rPr lang="hu-HU" sz="2000" i="1">
                                <a:latin typeface="Cambria Math" panose="02040503050406030204" pitchFamily="18" charset="0"/>
                              </a:rPr>
                            </m:ctrlPr>
                          </m:sSubPr>
                          <m:e>
                            <m:r>
                              <a:rPr lang="hu-HU" sz="2000" i="1">
                                <a:latin typeface="Cambria Math" panose="02040503050406030204" pitchFamily="18" charset="0"/>
                              </a:rPr>
                              <m:t>𝑚</m:t>
                            </m:r>
                          </m:e>
                          <m:sub>
                            <m:r>
                              <a:rPr lang="hu-HU" sz="2000" i="1">
                                <a:latin typeface="Cambria Math" panose="02040503050406030204" pitchFamily="18" charset="0"/>
                              </a:rPr>
                              <m:t>0</m:t>
                            </m:r>
                          </m:sub>
                        </m:sSub>
                      </m:num>
                      <m:den>
                        <m:rad>
                          <m:radPr>
                            <m:degHide m:val="on"/>
                            <m:ctrlPr>
                              <a:rPr lang="hu-HU" sz="2000" i="1">
                                <a:latin typeface="Cambria Math" panose="02040503050406030204" pitchFamily="18" charset="0"/>
                              </a:rPr>
                            </m:ctrlPr>
                          </m:radPr>
                          <m:deg/>
                          <m:e>
                            <m:r>
                              <a:rPr lang="hu-HU" sz="2000">
                                <a:latin typeface="Cambria Math" panose="02040503050406030204" pitchFamily="18" charset="0"/>
                              </a:rPr>
                              <m:t>1−</m:t>
                            </m:r>
                            <m:f>
                              <m:fPr>
                                <m:ctrlPr>
                                  <a:rPr lang="hu-HU" sz="2000" i="1">
                                    <a:latin typeface="Cambria Math" panose="02040503050406030204" pitchFamily="18" charset="0"/>
                                  </a:rPr>
                                </m:ctrlPr>
                              </m:fPr>
                              <m:num>
                                <m:sSup>
                                  <m:sSupPr>
                                    <m:ctrlPr>
                                      <a:rPr lang="hu-HU" sz="2000" i="1">
                                        <a:latin typeface="Cambria Math" panose="02040503050406030204" pitchFamily="18" charset="0"/>
                                      </a:rPr>
                                    </m:ctrlPr>
                                  </m:sSupPr>
                                  <m:e>
                                    <m:r>
                                      <a:rPr lang="hu-HU" sz="2000">
                                        <a:latin typeface="Cambria Math" panose="02040503050406030204" pitchFamily="18" charset="0"/>
                                      </a:rPr>
                                      <m:t>𝑢</m:t>
                                    </m:r>
                                  </m:e>
                                  <m:sup>
                                    <m:r>
                                      <a:rPr lang="hu-HU" sz="2000">
                                        <a:latin typeface="Cambria Math" panose="02040503050406030204" pitchFamily="18" charset="0"/>
                                      </a:rPr>
                                      <m:t>2</m:t>
                                    </m:r>
                                  </m:sup>
                                </m:sSup>
                              </m:num>
                              <m:den>
                                <m:sSup>
                                  <m:sSupPr>
                                    <m:ctrlPr>
                                      <a:rPr lang="hu-HU" sz="2000" i="1">
                                        <a:latin typeface="Cambria Math" panose="02040503050406030204" pitchFamily="18" charset="0"/>
                                      </a:rPr>
                                    </m:ctrlPr>
                                  </m:sSupPr>
                                  <m:e>
                                    <m:r>
                                      <a:rPr lang="hu-HU" sz="2000">
                                        <a:latin typeface="Cambria Math" panose="02040503050406030204" pitchFamily="18" charset="0"/>
                                      </a:rPr>
                                      <m:t>𝑐</m:t>
                                    </m:r>
                                  </m:e>
                                  <m:sup>
                                    <m:r>
                                      <a:rPr lang="hu-HU" sz="2000">
                                        <a:latin typeface="Cambria Math" panose="02040503050406030204" pitchFamily="18" charset="0"/>
                                      </a:rPr>
                                      <m:t>2</m:t>
                                    </m:r>
                                  </m:sup>
                                </m:sSup>
                              </m:den>
                            </m:f>
                          </m:e>
                        </m:rad>
                      </m:den>
                    </m:f>
                  </m:oMath>
                </a14:m>
                <a:endParaRPr lang="hu-HU" sz="2000" dirty="0"/>
              </a:p>
            </p:txBody>
          </p:sp>
        </mc:Choice>
        <mc:Fallback xmlns="">
          <p:sp>
            <p:nvSpPr>
              <p:cNvPr id="4" name="Tartalom helye 3">
                <a:extLst>
                  <a:ext uri="{FF2B5EF4-FFF2-40B4-BE49-F238E27FC236}">
                    <a16:creationId xmlns:a16="http://schemas.microsoft.com/office/drawing/2014/main" id="{94F12307-9D66-4990-A556-230350C054FA}"/>
                  </a:ext>
                </a:extLst>
              </p:cNvPr>
              <p:cNvSpPr txBox="1">
                <a:spLocks noGrp="1" noRot="1" noChangeAspect="1" noMove="1" noResize="1" noEditPoints="1" noAdjustHandles="1" noChangeArrowheads="1" noChangeShapeType="1" noTextEdit="1"/>
              </p:cNvSpPr>
              <p:nvPr>
                <p:ph idx="1"/>
              </p:nvPr>
            </p:nvSpPr>
            <p:spPr>
              <a:xfrm>
                <a:off x="179512" y="1821292"/>
                <a:ext cx="8856984" cy="4199996"/>
              </a:xfrm>
              <a:prstGeom prst="rect">
                <a:avLst/>
              </a:prstGeom>
              <a:blipFill>
                <a:blip r:embed="rId2"/>
                <a:stretch>
                  <a:fillRect l="-1652" t="-1887" r="-69"/>
                </a:stretch>
              </a:blipFill>
            </p:spPr>
            <p:txBody>
              <a:bodyPr/>
              <a:lstStyle/>
              <a:p>
                <a:r>
                  <a:rPr lang="hu-HU">
                    <a:noFill/>
                  </a:rPr>
                  <a:t> </a:t>
                </a:r>
              </a:p>
            </p:txBody>
          </p:sp>
        </mc:Fallback>
      </mc:AlternateContent>
    </p:spTree>
    <p:extLst>
      <p:ext uri="{BB962C8B-B14F-4D97-AF65-F5344CB8AC3E}">
        <p14:creationId xmlns:p14="http://schemas.microsoft.com/office/powerpoint/2010/main" val="30517566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1"/>
          <p:cNvSpPr txBox="1">
            <a:spLocks/>
          </p:cNvSpPr>
          <p:nvPr/>
        </p:nvSpPr>
        <p:spPr>
          <a:xfrm>
            <a:off x="539552" y="260648"/>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u-HU" dirty="0" err="1"/>
              <a:t>Relativistc</a:t>
            </a:r>
            <a:r>
              <a:rPr lang="hu-HU" dirty="0"/>
              <a:t> </a:t>
            </a:r>
            <a:r>
              <a:rPr lang="hu-HU" dirty="0" err="1"/>
              <a:t>energy</a:t>
            </a:r>
            <a:r>
              <a:rPr lang="hu-HU" dirty="0"/>
              <a:t> </a:t>
            </a:r>
          </a:p>
        </p:txBody>
      </p:sp>
      <mc:AlternateContent xmlns:mc="http://schemas.openxmlformats.org/markup-compatibility/2006" xmlns:a14="http://schemas.microsoft.com/office/drawing/2010/main">
        <mc:Choice Requires="a14">
          <p:sp>
            <p:nvSpPr>
              <p:cNvPr id="2" name="Téglalap 1"/>
              <p:cNvSpPr/>
              <p:nvPr/>
            </p:nvSpPr>
            <p:spPr>
              <a:xfrm>
                <a:off x="316124" y="1403648"/>
                <a:ext cx="8676456" cy="546835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hu-HU" i="1" smtClean="0">
                              <a:latin typeface="Cambria Math" panose="02040503050406030204" pitchFamily="18" charset="0"/>
                            </a:rPr>
                          </m:ctrlPr>
                        </m:sSubPr>
                        <m:e>
                          <m:r>
                            <a:rPr lang="hu-HU" i="1">
                              <a:latin typeface="Cambria Math" panose="02040503050406030204" pitchFamily="18" charset="0"/>
                            </a:rPr>
                            <m:t>𝐸</m:t>
                          </m:r>
                        </m:e>
                        <m:sub>
                          <m:r>
                            <a:rPr lang="hu-HU" i="1">
                              <a:latin typeface="Cambria Math" panose="02040503050406030204" pitchFamily="18" charset="0"/>
                            </a:rPr>
                            <m:t>𝑘</m:t>
                          </m:r>
                        </m:sub>
                      </m:sSub>
                      <m:r>
                        <a:rPr lang="hu-HU" i="1">
                          <a:latin typeface="Cambria Math" panose="02040503050406030204" pitchFamily="18" charset="0"/>
                        </a:rPr>
                        <m:t>=</m:t>
                      </m:r>
                      <m:nary>
                        <m:naryPr>
                          <m:limLoc m:val="undOvr"/>
                          <m:subHide m:val="on"/>
                          <m:supHide m:val="on"/>
                          <m:ctrlPr>
                            <a:rPr lang="hu-HU" b="0" i="1">
                              <a:latin typeface="Cambria Math" panose="02040503050406030204" pitchFamily="18" charset="0"/>
                            </a:rPr>
                          </m:ctrlPr>
                        </m:naryPr>
                        <m:sub/>
                        <m:sup/>
                        <m:e>
                          <m:r>
                            <a:rPr lang="hu-HU" b="0" i="1" smtClean="0">
                              <a:latin typeface="Cambria Math" panose="02040503050406030204" pitchFamily="18" charset="0"/>
                            </a:rPr>
                            <m:t>𝐹</m:t>
                          </m:r>
                          <m:r>
                            <a:rPr lang="hu-HU" b="0" i="1">
                              <a:latin typeface="Cambria Math" panose="02040503050406030204" pitchFamily="18" charset="0"/>
                            </a:rPr>
                            <m:t>𝑑</m:t>
                          </m:r>
                          <m:r>
                            <a:rPr lang="hu-HU" b="0" i="1" smtClean="0">
                              <a:latin typeface="Cambria Math" panose="02040503050406030204" pitchFamily="18" charset="0"/>
                            </a:rPr>
                            <m:t>𝑥</m:t>
                          </m:r>
                        </m:e>
                      </m:nary>
                      <m:r>
                        <a:rPr lang="hu-HU" b="0" i="1" smtClean="0">
                          <a:latin typeface="Cambria Math" panose="02040503050406030204" pitchFamily="18" charset="0"/>
                        </a:rPr>
                        <m:t>=</m:t>
                      </m:r>
                      <m:nary>
                        <m:naryPr>
                          <m:limLoc m:val="undOvr"/>
                          <m:subHide m:val="on"/>
                          <m:supHide m:val="on"/>
                          <m:ctrlPr>
                            <a:rPr lang="hu-HU" b="0" i="1">
                              <a:latin typeface="Cambria Math" panose="02040503050406030204" pitchFamily="18" charset="0"/>
                            </a:rPr>
                          </m:ctrlPr>
                        </m:naryPr>
                        <m:sub/>
                        <m:sup/>
                        <m:e>
                          <m:f>
                            <m:fPr>
                              <m:ctrlPr>
                                <a:rPr lang="hu-HU" b="0" i="1" smtClean="0">
                                  <a:latin typeface="Cambria Math" panose="02040503050406030204" pitchFamily="18" charset="0"/>
                                </a:rPr>
                              </m:ctrlPr>
                            </m:fPr>
                            <m:num>
                              <m:r>
                                <a:rPr lang="hu-HU" b="0" i="1" smtClean="0">
                                  <a:latin typeface="Cambria Math" panose="02040503050406030204" pitchFamily="18" charset="0"/>
                                </a:rPr>
                                <m:t>𝑑𝑝</m:t>
                              </m:r>
                            </m:num>
                            <m:den>
                              <m:r>
                                <a:rPr lang="hu-HU" b="0" i="1" smtClean="0">
                                  <a:latin typeface="Cambria Math" panose="02040503050406030204" pitchFamily="18" charset="0"/>
                                </a:rPr>
                                <m:t>𝑑𝑡</m:t>
                              </m:r>
                            </m:den>
                          </m:f>
                          <m:r>
                            <a:rPr lang="hu-HU" b="0" i="1" smtClean="0">
                              <a:latin typeface="Cambria Math" panose="02040503050406030204" pitchFamily="18" charset="0"/>
                            </a:rPr>
                            <m:t>𝑣𝑑𝑡</m:t>
                          </m:r>
                        </m:e>
                      </m:nary>
                      <m:r>
                        <a:rPr lang="hu-HU" b="0" i="1" smtClean="0">
                          <a:latin typeface="Cambria Math" panose="02040503050406030204" pitchFamily="18" charset="0"/>
                        </a:rPr>
                        <m:t>=</m:t>
                      </m:r>
                      <m:nary>
                        <m:naryPr>
                          <m:limLoc m:val="undOvr"/>
                          <m:subHide m:val="on"/>
                          <m:supHide m:val="on"/>
                          <m:ctrlPr>
                            <a:rPr lang="hu-HU" i="1">
                              <a:latin typeface="Cambria Math" panose="02040503050406030204" pitchFamily="18" charset="0"/>
                            </a:rPr>
                          </m:ctrlPr>
                        </m:naryPr>
                        <m:sub/>
                        <m:sup/>
                        <m:e>
                          <m:r>
                            <a:rPr lang="hu-HU" i="1">
                              <a:latin typeface="Cambria Math" panose="02040503050406030204" pitchFamily="18" charset="0"/>
                            </a:rPr>
                            <m:t>𝑣</m:t>
                          </m:r>
                          <m:r>
                            <a:rPr lang="hu-HU" i="1">
                              <a:latin typeface="Cambria Math" panose="02040503050406030204" pitchFamily="18" charset="0"/>
                              <a:sym typeface="Symbol"/>
                            </a:rPr>
                            <m:t></m:t>
                          </m:r>
                          <m:r>
                            <a:rPr lang="hu-HU" i="1">
                              <a:latin typeface="Cambria Math" panose="02040503050406030204" pitchFamily="18" charset="0"/>
                            </a:rPr>
                            <m:t>𝑑𝑝</m:t>
                          </m:r>
                        </m:e>
                      </m:nary>
                    </m:oMath>
                  </m:oMathPara>
                </a14:m>
                <a:endParaRPr lang="hu-HU"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hu-HU" i="1" smtClean="0">
                              <a:solidFill>
                                <a:srgbClr val="C00000"/>
                              </a:solidFill>
                              <a:latin typeface="Cambria Math" panose="02040503050406030204" pitchFamily="18" charset="0"/>
                            </a:rPr>
                          </m:ctrlPr>
                        </m:sSubPr>
                        <m:e>
                          <m:r>
                            <a:rPr lang="hu-HU" i="1">
                              <a:solidFill>
                                <a:srgbClr val="C00000"/>
                              </a:solidFill>
                              <a:latin typeface="Cambria Math" panose="02040503050406030204" pitchFamily="18" charset="0"/>
                            </a:rPr>
                            <m:t>𝐸</m:t>
                          </m:r>
                        </m:e>
                        <m:sub>
                          <m:r>
                            <a:rPr lang="hu-HU" i="1">
                              <a:solidFill>
                                <a:srgbClr val="C00000"/>
                              </a:solidFill>
                              <a:latin typeface="Cambria Math" panose="02040503050406030204" pitchFamily="18" charset="0"/>
                            </a:rPr>
                            <m:t>𝑘</m:t>
                          </m:r>
                        </m:sub>
                      </m:sSub>
                      <m:r>
                        <a:rPr lang="hu-HU" i="1">
                          <a:solidFill>
                            <a:srgbClr val="C00000"/>
                          </a:solidFill>
                          <a:latin typeface="Cambria Math" panose="02040503050406030204" pitchFamily="18" charset="0"/>
                        </a:rPr>
                        <m:t>=</m:t>
                      </m:r>
                      <m:nary>
                        <m:naryPr>
                          <m:limLoc m:val="undOvr"/>
                          <m:subHide m:val="on"/>
                          <m:supHide m:val="on"/>
                          <m:ctrlPr>
                            <a:rPr lang="hu-HU" i="1">
                              <a:solidFill>
                                <a:srgbClr val="C00000"/>
                              </a:solidFill>
                              <a:latin typeface="Cambria Math" panose="02040503050406030204" pitchFamily="18" charset="0"/>
                            </a:rPr>
                          </m:ctrlPr>
                        </m:naryPr>
                        <m:sub/>
                        <m:sup/>
                        <m:e>
                          <m:r>
                            <a:rPr lang="hu-HU" i="1">
                              <a:solidFill>
                                <a:srgbClr val="C00000"/>
                              </a:solidFill>
                              <a:latin typeface="Cambria Math" panose="02040503050406030204" pitchFamily="18" charset="0"/>
                            </a:rPr>
                            <m:t>𝑣</m:t>
                          </m:r>
                          <m:r>
                            <a:rPr lang="hu-HU" i="1">
                              <a:solidFill>
                                <a:srgbClr val="C00000"/>
                              </a:solidFill>
                              <a:latin typeface="Cambria Math" panose="02040503050406030204" pitchFamily="18" charset="0"/>
                              <a:sym typeface="Symbol"/>
                            </a:rPr>
                            <m:t></m:t>
                          </m:r>
                          <m:r>
                            <a:rPr lang="hu-HU" i="1">
                              <a:solidFill>
                                <a:srgbClr val="C00000"/>
                              </a:solidFill>
                              <a:latin typeface="Cambria Math" panose="02040503050406030204" pitchFamily="18" charset="0"/>
                            </a:rPr>
                            <m:t>𝑑𝑝</m:t>
                          </m:r>
                        </m:e>
                      </m:nary>
                      <m:r>
                        <a:rPr lang="hu-HU" i="1">
                          <a:latin typeface="Cambria Math" panose="02040503050406030204" pitchFamily="18" charset="0"/>
                        </a:rPr>
                        <m:t>=</m:t>
                      </m:r>
                      <m:nary>
                        <m:naryPr>
                          <m:limLoc m:val="undOvr"/>
                          <m:subHide m:val="on"/>
                          <m:supHide m:val="on"/>
                          <m:ctrlPr>
                            <a:rPr lang="hu-HU" i="1">
                              <a:latin typeface="Cambria Math" panose="02040503050406030204" pitchFamily="18" charset="0"/>
                            </a:rPr>
                          </m:ctrlPr>
                        </m:naryPr>
                        <m:sub/>
                        <m:sup/>
                        <m:e>
                          <m:r>
                            <a:rPr lang="hu-HU" i="1">
                              <a:latin typeface="Cambria Math" panose="02040503050406030204" pitchFamily="18" charset="0"/>
                            </a:rPr>
                            <m:t>𝑣</m:t>
                          </m:r>
                          <m:r>
                            <a:rPr lang="hu-HU" i="1">
                              <a:latin typeface="Cambria Math" panose="02040503050406030204" pitchFamily="18" charset="0"/>
                              <a:sym typeface="Symbol"/>
                            </a:rPr>
                            <m:t></m:t>
                          </m:r>
                          <m:r>
                            <a:rPr lang="hu-HU" i="1">
                              <a:latin typeface="Cambria Math" panose="02040503050406030204" pitchFamily="18" charset="0"/>
                            </a:rPr>
                            <m:t>𝑑</m:t>
                          </m:r>
                          <m:d>
                            <m:dPr>
                              <m:ctrlPr>
                                <a:rPr lang="hu-HU" i="1">
                                  <a:latin typeface="Cambria Math" panose="02040503050406030204" pitchFamily="18" charset="0"/>
                                </a:rPr>
                              </m:ctrlPr>
                            </m:dPr>
                            <m:e>
                              <m:sSub>
                                <m:sSubPr>
                                  <m:ctrlPr>
                                    <a:rPr lang="hu-HU" i="1">
                                      <a:latin typeface="Cambria Math" panose="02040503050406030204" pitchFamily="18" charset="0"/>
                                    </a:rPr>
                                  </m:ctrlPr>
                                </m:sSubPr>
                                <m:e>
                                  <m:r>
                                    <a:rPr lang="hu-HU" i="1">
                                      <a:latin typeface="Cambria Math" panose="02040503050406030204" pitchFamily="18" charset="0"/>
                                    </a:rPr>
                                    <m:t>𝑚</m:t>
                                  </m:r>
                                </m:e>
                                <m:sub>
                                  <m:r>
                                    <a:rPr lang="hu-HU" i="1">
                                      <a:latin typeface="Cambria Math" panose="02040503050406030204" pitchFamily="18" charset="0"/>
                                    </a:rPr>
                                    <m:t>0</m:t>
                                  </m:r>
                                </m:sub>
                              </m:sSub>
                              <m:r>
                                <a:rPr lang="hu-HU" i="1">
                                  <a:latin typeface="Cambria Math" panose="02040503050406030204" pitchFamily="18" charset="0"/>
                                </a:rPr>
                                <m:t>𝛾</m:t>
                              </m:r>
                              <m:r>
                                <a:rPr lang="hu-HU" i="1">
                                  <a:latin typeface="Cambria Math" panose="02040503050406030204" pitchFamily="18" charset="0"/>
                                </a:rPr>
                                <m:t>𝑣</m:t>
                              </m:r>
                            </m:e>
                          </m:d>
                        </m:e>
                      </m:nary>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𝑚</m:t>
                          </m:r>
                        </m:e>
                        <m:sub>
                          <m:r>
                            <a:rPr lang="hu-HU" i="1">
                              <a:latin typeface="Cambria Math" panose="02040503050406030204" pitchFamily="18" charset="0"/>
                            </a:rPr>
                            <m:t>0</m:t>
                          </m:r>
                        </m:sub>
                      </m:sSub>
                      <m:r>
                        <a:rPr lang="hu-HU" i="1">
                          <a:latin typeface="Cambria Math" panose="02040503050406030204" pitchFamily="18" charset="0"/>
                        </a:rPr>
                        <m:t>𝛾</m:t>
                      </m:r>
                      <m:r>
                        <a:rPr lang="hu-HU" i="1">
                          <a:latin typeface="Cambria Math" panose="02040503050406030204" pitchFamily="18" charset="0"/>
                        </a:rPr>
                        <m:t>𝑣</m:t>
                      </m:r>
                      <m:r>
                        <a:rPr lang="hu-HU" i="1">
                          <a:latin typeface="Cambria Math" panose="02040503050406030204" pitchFamily="18" charset="0"/>
                          <a:sym typeface="Symbol"/>
                        </a:rPr>
                        <m:t></m:t>
                      </m:r>
                      <m:r>
                        <a:rPr lang="hu-HU" i="1">
                          <a:latin typeface="Cambria Math" panose="02040503050406030204" pitchFamily="18" charset="0"/>
                        </a:rPr>
                        <m:t>𝑣</m:t>
                      </m:r>
                      <m:r>
                        <a:rPr lang="hu-HU" i="1">
                          <a:latin typeface="Cambria Math" panose="02040503050406030204" pitchFamily="18" charset="0"/>
                        </a:rPr>
                        <m:t>−</m:t>
                      </m:r>
                      <m:nary>
                        <m:naryPr>
                          <m:limLoc m:val="undOvr"/>
                          <m:subHide m:val="on"/>
                          <m:supHide m:val="on"/>
                          <m:ctrlPr>
                            <a:rPr lang="hu-HU" i="1">
                              <a:latin typeface="Cambria Math" panose="02040503050406030204" pitchFamily="18" charset="0"/>
                            </a:rPr>
                          </m:ctrlPr>
                        </m:naryPr>
                        <m:sub/>
                        <m:sup/>
                        <m:e>
                          <m:sSub>
                            <m:sSubPr>
                              <m:ctrlPr>
                                <a:rPr lang="hu-HU" i="1">
                                  <a:latin typeface="Cambria Math" panose="02040503050406030204" pitchFamily="18" charset="0"/>
                                </a:rPr>
                              </m:ctrlPr>
                            </m:sSubPr>
                            <m:e>
                              <m:r>
                                <a:rPr lang="hu-HU" i="1">
                                  <a:latin typeface="Cambria Math" panose="02040503050406030204" pitchFamily="18" charset="0"/>
                                </a:rPr>
                                <m:t>𝑚</m:t>
                              </m:r>
                            </m:e>
                            <m:sub>
                              <m:r>
                                <a:rPr lang="hu-HU" i="1">
                                  <a:latin typeface="Cambria Math" panose="02040503050406030204" pitchFamily="18" charset="0"/>
                                </a:rPr>
                                <m:t>0</m:t>
                              </m:r>
                            </m:sub>
                          </m:sSub>
                          <m:r>
                            <a:rPr lang="hu-HU" i="1">
                              <a:latin typeface="Cambria Math" panose="02040503050406030204" pitchFamily="18" charset="0"/>
                            </a:rPr>
                            <m:t>𝛾</m:t>
                          </m:r>
                          <m:r>
                            <a:rPr lang="hu-HU" i="1">
                              <a:latin typeface="Cambria Math" panose="02040503050406030204" pitchFamily="18" charset="0"/>
                            </a:rPr>
                            <m:t>𝑣</m:t>
                          </m:r>
                          <m:r>
                            <a:rPr lang="hu-HU" i="1">
                              <a:latin typeface="Cambria Math" panose="02040503050406030204" pitchFamily="18" charset="0"/>
                              <a:sym typeface="Symbol"/>
                            </a:rPr>
                            <m:t></m:t>
                          </m:r>
                          <m:r>
                            <a:rPr lang="hu-HU" i="1">
                              <a:latin typeface="Cambria Math" panose="02040503050406030204" pitchFamily="18" charset="0"/>
                            </a:rPr>
                            <m:t>𝑑𝑣</m:t>
                          </m:r>
                        </m:e>
                      </m:nary>
                    </m:oMath>
                  </m:oMathPara>
                </a14:m>
                <a:endParaRPr lang="hu-HU" dirty="0"/>
              </a:p>
              <a:p>
                <a:pPr/>
                <a14:m>
                  <m:oMathPara xmlns:m="http://schemas.openxmlformats.org/officeDocument/2006/math">
                    <m:oMathParaPr>
                      <m:jc m:val="centerGroup"/>
                    </m:oMathParaPr>
                    <m:oMath xmlns:m="http://schemas.openxmlformats.org/officeDocument/2006/math">
                      <m:sSub>
                        <m:sSubPr>
                          <m:ctrlPr>
                            <a:rPr lang="hu-HU" i="1">
                              <a:latin typeface="Cambria Math" panose="02040503050406030204" pitchFamily="18" charset="0"/>
                            </a:rPr>
                          </m:ctrlPr>
                        </m:sSubPr>
                        <m:e>
                          <m:r>
                            <a:rPr lang="hu-HU" i="1">
                              <a:latin typeface="Cambria Math" panose="02040503050406030204" pitchFamily="18" charset="0"/>
                            </a:rPr>
                            <m:t>𝐸</m:t>
                          </m:r>
                        </m:e>
                        <m:sub>
                          <m:r>
                            <a:rPr lang="hu-HU" i="1">
                              <a:latin typeface="Cambria Math" panose="02040503050406030204" pitchFamily="18" charset="0"/>
                            </a:rPr>
                            <m:t>𝑘</m:t>
                          </m:r>
                        </m:sub>
                      </m:sSub>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𝑚</m:t>
                          </m:r>
                        </m:e>
                        <m:sub>
                          <m:r>
                            <a:rPr lang="hu-HU" i="1">
                              <a:latin typeface="Cambria Math" panose="02040503050406030204" pitchFamily="18" charset="0"/>
                            </a:rPr>
                            <m:t>0</m:t>
                          </m:r>
                        </m:sub>
                      </m:sSub>
                      <m:r>
                        <a:rPr lang="hu-HU" i="1">
                          <a:latin typeface="Cambria Math" panose="02040503050406030204" pitchFamily="18" charset="0"/>
                        </a:rPr>
                        <m:t>𝛾</m:t>
                      </m:r>
                      <m:sSup>
                        <m:sSupPr>
                          <m:ctrlPr>
                            <a:rPr lang="hu-HU" i="1">
                              <a:latin typeface="Cambria Math" panose="02040503050406030204" pitchFamily="18" charset="0"/>
                            </a:rPr>
                          </m:ctrlPr>
                        </m:sSupPr>
                        <m:e>
                          <m:r>
                            <a:rPr lang="hu-HU" i="1">
                              <a:latin typeface="Cambria Math" panose="02040503050406030204" pitchFamily="18" charset="0"/>
                            </a:rPr>
                            <m:t>𝑣</m:t>
                          </m:r>
                        </m:e>
                        <m:sup>
                          <m:r>
                            <a:rPr lang="hu-HU" i="1">
                              <a:latin typeface="Cambria Math" panose="02040503050406030204" pitchFamily="18" charset="0"/>
                            </a:rPr>
                            <m:t>2</m:t>
                          </m:r>
                        </m:sup>
                      </m:sSup>
                      <m:r>
                        <a:rPr lang="hu-HU" i="1">
                          <a:latin typeface="Cambria Math" panose="02040503050406030204" pitchFamily="18" charset="0"/>
                        </a:rPr>
                        <m:t>−</m:t>
                      </m:r>
                      <m:f>
                        <m:fPr>
                          <m:ctrlPr>
                            <a:rPr lang="hu-HU" i="1">
                              <a:latin typeface="Cambria Math" panose="02040503050406030204" pitchFamily="18" charset="0"/>
                            </a:rPr>
                          </m:ctrlPr>
                        </m:fPr>
                        <m:num>
                          <m:sSub>
                            <m:sSubPr>
                              <m:ctrlPr>
                                <a:rPr lang="hu-HU" i="1">
                                  <a:latin typeface="Cambria Math" panose="02040503050406030204" pitchFamily="18" charset="0"/>
                                </a:rPr>
                              </m:ctrlPr>
                            </m:sSubPr>
                            <m:e>
                              <m:r>
                                <a:rPr lang="hu-HU" i="1">
                                  <a:latin typeface="Cambria Math" panose="02040503050406030204" pitchFamily="18" charset="0"/>
                                </a:rPr>
                                <m:t>𝑚</m:t>
                              </m:r>
                            </m:e>
                            <m:sub>
                              <m:r>
                                <a:rPr lang="hu-HU" i="1">
                                  <a:latin typeface="Cambria Math" panose="02040503050406030204" pitchFamily="18" charset="0"/>
                                </a:rPr>
                                <m:t>0</m:t>
                              </m:r>
                            </m:sub>
                          </m:sSub>
                        </m:num>
                        <m:den>
                          <m:r>
                            <a:rPr lang="hu-HU" i="1">
                              <a:latin typeface="Cambria Math" panose="02040503050406030204" pitchFamily="18" charset="0"/>
                            </a:rPr>
                            <m:t>2</m:t>
                          </m:r>
                        </m:den>
                      </m:f>
                      <m:nary>
                        <m:naryPr>
                          <m:limLoc m:val="undOvr"/>
                          <m:subHide m:val="on"/>
                          <m:supHide m:val="on"/>
                          <m:ctrlPr>
                            <a:rPr lang="hu-HU" i="1">
                              <a:latin typeface="Cambria Math" panose="02040503050406030204" pitchFamily="18" charset="0"/>
                            </a:rPr>
                          </m:ctrlPr>
                        </m:naryPr>
                        <m:sub/>
                        <m:sup/>
                        <m:e>
                          <m:r>
                            <a:rPr lang="hu-HU" i="1">
                              <a:latin typeface="Cambria Math" panose="02040503050406030204" pitchFamily="18" charset="0"/>
                            </a:rPr>
                            <m:t>𝛾</m:t>
                          </m:r>
                          <m:r>
                            <a:rPr lang="hu-HU" i="1">
                              <a:latin typeface="Cambria Math" panose="02040503050406030204" pitchFamily="18" charset="0"/>
                              <a:sym typeface="Symbol"/>
                            </a:rPr>
                            <m:t></m:t>
                          </m:r>
                          <m:r>
                            <a:rPr lang="hu-HU" i="1">
                              <a:latin typeface="Cambria Math" panose="02040503050406030204" pitchFamily="18" charset="0"/>
                            </a:rPr>
                            <m:t>𝑑</m:t>
                          </m:r>
                          <m:d>
                            <m:dPr>
                              <m:ctrlPr>
                                <a:rPr lang="hu-HU" i="1">
                                  <a:latin typeface="Cambria Math" panose="02040503050406030204" pitchFamily="18" charset="0"/>
                                </a:rPr>
                              </m:ctrlPr>
                            </m:dPr>
                            <m:e>
                              <m:sSup>
                                <m:sSupPr>
                                  <m:ctrlPr>
                                    <a:rPr lang="hu-HU" i="1">
                                      <a:latin typeface="Cambria Math" panose="02040503050406030204" pitchFamily="18" charset="0"/>
                                    </a:rPr>
                                  </m:ctrlPr>
                                </m:sSupPr>
                                <m:e>
                                  <m:r>
                                    <a:rPr lang="hu-HU" i="1">
                                      <a:latin typeface="Cambria Math" panose="02040503050406030204" pitchFamily="18" charset="0"/>
                                    </a:rPr>
                                    <m:t>𝑣</m:t>
                                  </m:r>
                                </m:e>
                                <m:sup>
                                  <m:r>
                                    <a:rPr lang="hu-HU" i="1">
                                      <a:latin typeface="Cambria Math" panose="02040503050406030204" pitchFamily="18" charset="0"/>
                                    </a:rPr>
                                    <m:t>2</m:t>
                                  </m:r>
                                </m:sup>
                              </m:sSup>
                            </m:e>
                          </m:d>
                        </m:e>
                      </m:nary>
                    </m:oMath>
                  </m:oMathPara>
                </a14:m>
                <a:endParaRPr lang="hu-HU" dirty="0"/>
              </a:p>
              <a:p>
                <a:pPr/>
                <a14:m>
                  <m:oMathPara xmlns:m="http://schemas.openxmlformats.org/officeDocument/2006/math">
                    <m:oMathParaPr>
                      <m:jc m:val="centerGroup"/>
                    </m:oMathParaPr>
                    <m:oMath xmlns:m="http://schemas.openxmlformats.org/officeDocument/2006/math">
                      <m:sSub>
                        <m:sSubPr>
                          <m:ctrlPr>
                            <a:rPr lang="hu-HU" i="1">
                              <a:latin typeface="Cambria Math" panose="02040503050406030204" pitchFamily="18" charset="0"/>
                            </a:rPr>
                          </m:ctrlPr>
                        </m:sSubPr>
                        <m:e>
                          <m:r>
                            <a:rPr lang="hu-HU" i="1">
                              <a:latin typeface="Cambria Math" panose="02040503050406030204" pitchFamily="18" charset="0"/>
                            </a:rPr>
                            <m:t>𝐸</m:t>
                          </m:r>
                        </m:e>
                        <m:sub>
                          <m:r>
                            <a:rPr lang="hu-HU" i="1">
                              <a:latin typeface="Cambria Math" panose="02040503050406030204" pitchFamily="18" charset="0"/>
                            </a:rPr>
                            <m:t>𝑘</m:t>
                          </m:r>
                        </m:sub>
                      </m:sSub>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𝑚</m:t>
                          </m:r>
                        </m:e>
                        <m:sub>
                          <m:r>
                            <a:rPr lang="hu-HU" i="1">
                              <a:latin typeface="Cambria Math" panose="02040503050406030204" pitchFamily="18" charset="0"/>
                            </a:rPr>
                            <m:t>0</m:t>
                          </m:r>
                        </m:sub>
                      </m:sSub>
                      <m:r>
                        <a:rPr lang="hu-HU" i="1">
                          <a:latin typeface="Cambria Math" panose="02040503050406030204" pitchFamily="18" charset="0"/>
                        </a:rPr>
                        <m:t>𝛾</m:t>
                      </m:r>
                      <m:sSup>
                        <m:sSupPr>
                          <m:ctrlPr>
                            <a:rPr lang="hu-HU" i="1">
                              <a:latin typeface="Cambria Math" panose="02040503050406030204" pitchFamily="18" charset="0"/>
                            </a:rPr>
                          </m:ctrlPr>
                        </m:sSupPr>
                        <m:e>
                          <m:r>
                            <a:rPr lang="hu-HU" i="1">
                              <a:latin typeface="Cambria Math" panose="02040503050406030204" pitchFamily="18" charset="0"/>
                            </a:rPr>
                            <m:t>𝑣</m:t>
                          </m:r>
                        </m:e>
                        <m:sup>
                          <m:r>
                            <a:rPr lang="hu-HU" i="1">
                              <a:latin typeface="Cambria Math" panose="02040503050406030204" pitchFamily="18" charset="0"/>
                            </a:rPr>
                            <m:t>2</m:t>
                          </m:r>
                        </m:sup>
                      </m:sSup>
                      <m:r>
                        <a:rPr lang="hu-HU" i="1">
                          <a:latin typeface="Cambria Math" panose="02040503050406030204" pitchFamily="18" charset="0"/>
                        </a:rPr>
                        <m:t>−</m:t>
                      </m:r>
                      <m:f>
                        <m:fPr>
                          <m:ctrlPr>
                            <a:rPr lang="hu-HU" i="1">
                              <a:latin typeface="Cambria Math" panose="02040503050406030204" pitchFamily="18" charset="0"/>
                            </a:rPr>
                          </m:ctrlPr>
                        </m:fPr>
                        <m:num>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𝑚</m:t>
                              </m:r>
                            </m:e>
                            <m:sub>
                              <m:r>
                                <a:rPr lang="hu-HU" i="1">
                                  <a:latin typeface="Cambria Math" panose="02040503050406030204" pitchFamily="18" charset="0"/>
                                </a:rPr>
                                <m:t>0</m:t>
                              </m:r>
                            </m:sub>
                          </m:sSub>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num>
                        <m:den>
                          <m:r>
                            <a:rPr lang="hu-HU" i="1">
                              <a:latin typeface="Cambria Math" panose="02040503050406030204" pitchFamily="18" charset="0"/>
                            </a:rPr>
                            <m:t>2</m:t>
                          </m:r>
                        </m:den>
                      </m:f>
                      <m:nary>
                        <m:naryPr>
                          <m:limLoc m:val="undOvr"/>
                          <m:subHide m:val="on"/>
                          <m:supHide m:val="on"/>
                          <m:ctrlPr>
                            <a:rPr lang="hu-HU" i="1">
                              <a:latin typeface="Cambria Math" panose="02040503050406030204" pitchFamily="18" charset="0"/>
                            </a:rPr>
                          </m:ctrlPr>
                        </m:naryPr>
                        <m:sub/>
                        <m:sup/>
                        <m:e>
                          <m:r>
                            <a:rPr lang="hu-HU" i="1">
                              <a:latin typeface="Cambria Math" panose="02040503050406030204" pitchFamily="18" charset="0"/>
                            </a:rPr>
                            <m:t>𝛾</m:t>
                          </m:r>
                          <m:r>
                            <a:rPr lang="hu-HU" i="1">
                              <a:latin typeface="Cambria Math" panose="02040503050406030204" pitchFamily="18" charset="0"/>
                              <a:sym typeface="Symbol"/>
                            </a:rPr>
                            <m:t></m:t>
                          </m:r>
                          <m:r>
                            <a:rPr lang="hu-HU" i="1">
                              <a:latin typeface="Cambria Math" panose="02040503050406030204" pitchFamily="18" charset="0"/>
                            </a:rPr>
                            <m:t>𝑑</m:t>
                          </m:r>
                          <m:d>
                            <m:dPr>
                              <m:ctrlPr>
                                <a:rPr lang="hu-HU" i="1">
                                  <a:latin typeface="Cambria Math" panose="02040503050406030204" pitchFamily="18" charset="0"/>
                                </a:rPr>
                              </m:ctrlPr>
                            </m:dPr>
                            <m:e>
                              <m:r>
                                <a:rPr lang="hu-HU" i="1">
                                  <a:latin typeface="Cambria Math" panose="02040503050406030204" pitchFamily="18" charset="0"/>
                                </a:rPr>
                                <m:t>1−</m:t>
                              </m:r>
                              <m:f>
                                <m:fPr>
                                  <m:ctrlPr>
                                    <a:rPr lang="hu-HU" i="1">
                                      <a:latin typeface="Cambria Math" panose="02040503050406030204" pitchFamily="18" charset="0"/>
                                    </a:rPr>
                                  </m:ctrlPr>
                                </m:fPr>
                                <m:num>
                                  <m:sSup>
                                    <m:sSupPr>
                                      <m:ctrlPr>
                                        <a:rPr lang="hu-HU" i="1">
                                          <a:latin typeface="Cambria Math" panose="02040503050406030204" pitchFamily="18" charset="0"/>
                                        </a:rPr>
                                      </m:ctrlPr>
                                    </m:sSupPr>
                                    <m:e>
                                      <m:r>
                                        <a:rPr lang="hu-HU" i="1">
                                          <a:latin typeface="Cambria Math" panose="02040503050406030204" pitchFamily="18" charset="0"/>
                                        </a:rPr>
                                        <m:t>𝑣</m:t>
                                      </m:r>
                                    </m:e>
                                    <m:sup>
                                      <m:r>
                                        <a:rPr lang="hu-HU" i="1">
                                          <a:latin typeface="Cambria Math" panose="02040503050406030204" pitchFamily="18" charset="0"/>
                                        </a:rPr>
                                        <m:t>2</m:t>
                                      </m:r>
                                    </m:sup>
                                  </m:sSup>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e>
                          </m:d>
                        </m:e>
                      </m:nary>
                    </m:oMath>
                  </m:oMathPara>
                </a14:m>
                <a:endParaRPr lang="hu-HU" dirty="0"/>
              </a:p>
              <a:p>
                <a:pPr/>
                <a14:m>
                  <m:oMathPara xmlns:m="http://schemas.openxmlformats.org/officeDocument/2006/math">
                    <m:oMathParaPr>
                      <m:jc m:val="centerGroup"/>
                    </m:oMathParaPr>
                    <m:oMath xmlns:m="http://schemas.openxmlformats.org/officeDocument/2006/math">
                      <m:sSub>
                        <m:sSubPr>
                          <m:ctrlPr>
                            <a:rPr lang="hu-HU" i="1">
                              <a:latin typeface="Cambria Math" panose="02040503050406030204" pitchFamily="18" charset="0"/>
                            </a:rPr>
                          </m:ctrlPr>
                        </m:sSubPr>
                        <m:e>
                          <m:r>
                            <a:rPr lang="hu-HU" i="1">
                              <a:latin typeface="Cambria Math" panose="02040503050406030204" pitchFamily="18" charset="0"/>
                            </a:rPr>
                            <m:t>𝐸</m:t>
                          </m:r>
                        </m:e>
                        <m:sub>
                          <m:r>
                            <a:rPr lang="hu-HU" i="1">
                              <a:latin typeface="Cambria Math" panose="02040503050406030204" pitchFamily="18" charset="0"/>
                            </a:rPr>
                            <m:t>𝑘</m:t>
                          </m:r>
                        </m:sub>
                      </m:sSub>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𝑚</m:t>
                          </m:r>
                        </m:e>
                        <m:sub>
                          <m:r>
                            <a:rPr lang="hu-HU" i="1">
                              <a:latin typeface="Cambria Math" panose="02040503050406030204" pitchFamily="18" charset="0"/>
                            </a:rPr>
                            <m:t>0</m:t>
                          </m:r>
                        </m:sub>
                      </m:sSub>
                      <m:r>
                        <a:rPr lang="hu-HU" i="1">
                          <a:latin typeface="Cambria Math" panose="02040503050406030204" pitchFamily="18" charset="0"/>
                        </a:rPr>
                        <m:t>𝛾</m:t>
                      </m:r>
                      <m:sSup>
                        <m:sSupPr>
                          <m:ctrlPr>
                            <a:rPr lang="hu-HU" i="1">
                              <a:latin typeface="Cambria Math" panose="02040503050406030204" pitchFamily="18" charset="0"/>
                            </a:rPr>
                          </m:ctrlPr>
                        </m:sSupPr>
                        <m:e>
                          <m:r>
                            <a:rPr lang="hu-HU" i="1">
                              <a:latin typeface="Cambria Math" panose="02040503050406030204" pitchFamily="18" charset="0"/>
                            </a:rPr>
                            <m:t>𝑣</m:t>
                          </m:r>
                        </m:e>
                        <m:sup>
                          <m:r>
                            <a:rPr lang="hu-HU" i="1">
                              <a:latin typeface="Cambria Math" panose="02040503050406030204" pitchFamily="18" charset="0"/>
                            </a:rPr>
                            <m:t>2</m:t>
                          </m:r>
                        </m:sup>
                      </m:sSup>
                      <m:r>
                        <a:rPr lang="hu-HU" i="1">
                          <a:latin typeface="Cambria Math" panose="02040503050406030204" pitchFamily="18" charset="0"/>
                        </a:rPr>
                        <m:t>−</m:t>
                      </m:r>
                      <m:f>
                        <m:fPr>
                          <m:ctrlPr>
                            <a:rPr lang="hu-HU" i="1">
                              <a:latin typeface="Cambria Math" panose="02040503050406030204" pitchFamily="18" charset="0"/>
                            </a:rPr>
                          </m:ctrlPr>
                        </m:fPr>
                        <m:num>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𝑚</m:t>
                              </m:r>
                            </m:e>
                            <m:sub>
                              <m:r>
                                <a:rPr lang="hu-HU" i="1">
                                  <a:latin typeface="Cambria Math" panose="02040503050406030204" pitchFamily="18" charset="0"/>
                                </a:rPr>
                                <m:t>0</m:t>
                              </m:r>
                            </m:sub>
                          </m:sSub>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num>
                        <m:den>
                          <m:r>
                            <a:rPr lang="hu-HU" i="1">
                              <a:latin typeface="Cambria Math" panose="02040503050406030204" pitchFamily="18" charset="0"/>
                            </a:rPr>
                            <m:t>2</m:t>
                          </m:r>
                        </m:den>
                      </m:f>
                      <m:nary>
                        <m:naryPr>
                          <m:limLoc m:val="undOvr"/>
                          <m:subHide m:val="on"/>
                          <m:supHide m:val="on"/>
                          <m:ctrlPr>
                            <a:rPr lang="hu-HU" i="1">
                              <a:latin typeface="Cambria Math" panose="02040503050406030204" pitchFamily="18" charset="0"/>
                            </a:rPr>
                          </m:ctrlPr>
                        </m:naryPr>
                        <m:sub/>
                        <m:sup/>
                        <m:e>
                          <m:sSup>
                            <m:sSupPr>
                              <m:ctrlPr>
                                <a:rPr lang="hu-HU" i="1">
                                  <a:latin typeface="Cambria Math" panose="02040503050406030204" pitchFamily="18" charset="0"/>
                                </a:rPr>
                              </m:ctrlPr>
                            </m:sSupPr>
                            <m:e>
                              <m:d>
                                <m:dPr>
                                  <m:ctrlPr>
                                    <a:rPr lang="hu-HU" i="1">
                                      <a:latin typeface="Cambria Math" panose="02040503050406030204" pitchFamily="18" charset="0"/>
                                    </a:rPr>
                                  </m:ctrlPr>
                                </m:dPr>
                                <m:e>
                                  <m:r>
                                    <a:rPr lang="hu-HU" i="1">
                                      <a:latin typeface="Cambria Math" panose="02040503050406030204" pitchFamily="18" charset="0"/>
                                    </a:rPr>
                                    <m:t>1−</m:t>
                                  </m:r>
                                  <m:f>
                                    <m:fPr>
                                      <m:ctrlPr>
                                        <a:rPr lang="hu-HU" i="1">
                                          <a:latin typeface="Cambria Math" panose="02040503050406030204" pitchFamily="18" charset="0"/>
                                        </a:rPr>
                                      </m:ctrlPr>
                                    </m:fPr>
                                    <m:num>
                                      <m:sSup>
                                        <m:sSupPr>
                                          <m:ctrlPr>
                                            <a:rPr lang="hu-HU" i="1">
                                              <a:latin typeface="Cambria Math" panose="02040503050406030204" pitchFamily="18" charset="0"/>
                                            </a:rPr>
                                          </m:ctrlPr>
                                        </m:sSupPr>
                                        <m:e>
                                          <m:r>
                                            <a:rPr lang="hu-HU" i="1">
                                              <a:latin typeface="Cambria Math" panose="02040503050406030204" pitchFamily="18" charset="0"/>
                                            </a:rPr>
                                            <m:t>𝑣</m:t>
                                          </m:r>
                                        </m:e>
                                        <m:sup>
                                          <m:r>
                                            <a:rPr lang="hu-HU" i="1">
                                              <a:latin typeface="Cambria Math" panose="02040503050406030204" pitchFamily="18" charset="0"/>
                                            </a:rPr>
                                            <m:t>2</m:t>
                                          </m:r>
                                        </m:sup>
                                      </m:sSup>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e>
                              </m:d>
                            </m:e>
                            <m:sup>
                              <m:r>
                                <a:rPr lang="hu-HU" i="1">
                                  <a:latin typeface="Cambria Math" panose="02040503050406030204" pitchFamily="18" charset="0"/>
                                </a:rPr>
                                <m:t>−</m:t>
                              </m:r>
                              <m:f>
                                <m:fPr>
                                  <m:type m:val="skw"/>
                                  <m:ctrlPr>
                                    <a:rPr lang="hu-HU" i="1">
                                      <a:latin typeface="Cambria Math" panose="02040503050406030204" pitchFamily="18" charset="0"/>
                                    </a:rPr>
                                  </m:ctrlPr>
                                </m:fPr>
                                <m:num>
                                  <m:r>
                                    <a:rPr lang="hu-HU" i="1">
                                      <a:latin typeface="Cambria Math" panose="02040503050406030204" pitchFamily="18" charset="0"/>
                                    </a:rPr>
                                    <m:t>1</m:t>
                                  </m:r>
                                </m:num>
                                <m:den>
                                  <m:r>
                                    <a:rPr lang="hu-HU" i="1">
                                      <a:latin typeface="Cambria Math" panose="02040503050406030204" pitchFamily="18" charset="0"/>
                                    </a:rPr>
                                    <m:t>2</m:t>
                                  </m:r>
                                </m:den>
                              </m:f>
                            </m:sup>
                          </m:sSup>
                          <m:r>
                            <a:rPr lang="hu-HU" i="1">
                              <a:latin typeface="Cambria Math" panose="02040503050406030204" pitchFamily="18" charset="0"/>
                              <a:sym typeface="Symbol"/>
                            </a:rPr>
                            <m:t></m:t>
                          </m:r>
                          <m:r>
                            <a:rPr lang="hu-HU" i="1">
                              <a:latin typeface="Cambria Math" panose="02040503050406030204" pitchFamily="18" charset="0"/>
                            </a:rPr>
                            <m:t>𝑑</m:t>
                          </m:r>
                          <m:d>
                            <m:dPr>
                              <m:ctrlPr>
                                <a:rPr lang="hu-HU" i="1">
                                  <a:latin typeface="Cambria Math" panose="02040503050406030204" pitchFamily="18" charset="0"/>
                                </a:rPr>
                              </m:ctrlPr>
                            </m:dPr>
                            <m:e>
                              <m:r>
                                <a:rPr lang="hu-HU" i="1">
                                  <a:latin typeface="Cambria Math" panose="02040503050406030204" pitchFamily="18" charset="0"/>
                                </a:rPr>
                                <m:t>1−</m:t>
                              </m:r>
                              <m:f>
                                <m:fPr>
                                  <m:ctrlPr>
                                    <a:rPr lang="hu-HU" i="1">
                                      <a:latin typeface="Cambria Math" panose="02040503050406030204" pitchFamily="18" charset="0"/>
                                    </a:rPr>
                                  </m:ctrlPr>
                                </m:fPr>
                                <m:num>
                                  <m:sSup>
                                    <m:sSupPr>
                                      <m:ctrlPr>
                                        <a:rPr lang="hu-HU" i="1">
                                          <a:latin typeface="Cambria Math" panose="02040503050406030204" pitchFamily="18" charset="0"/>
                                        </a:rPr>
                                      </m:ctrlPr>
                                    </m:sSupPr>
                                    <m:e>
                                      <m:r>
                                        <a:rPr lang="hu-HU" i="1">
                                          <a:latin typeface="Cambria Math" panose="02040503050406030204" pitchFamily="18" charset="0"/>
                                        </a:rPr>
                                        <m:t>𝑣</m:t>
                                      </m:r>
                                    </m:e>
                                    <m:sup>
                                      <m:r>
                                        <a:rPr lang="hu-HU" i="1">
                                          <a:latin typeface="Cambria Math" panose="02040503050406030204" pitchFamily="18" charset="0"/>
                                        </a:rPr>
                                        <m:t>2</m:t>
                                      </m:r>
                                    </m:sup>
                                  </m:sSup>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e>
                          </m:d>
                        </m:e>
                      </m:nary>
                    </m:oMath>
                  </m:oMathPara>
                </a14:m>
                <a:endParaRPr lang="hu-HU" dirty="0"/>
              </a:p>
              <a:p>
                <a:pPr/>
                <a14:m>
                  <m:oMathPara xmlns:m="http://schemas.openxmlformats.org/officeDocument/2006/math">
                    <m:oMathParaPr>
                      <m:jc m:val="centerGroup"/>
                    </m:oMathParaPr>
                    <m:oMath xmlns:m="http://schemas.openxmlformats.org/officeDocument/2006/math">
                      <m:sSub>
                        <m:sSubPr>
                          <m:ctrlPr>
                            <a:rPr lang="hu-HU" i="1">
                              <a:latin typeface="Cambria Math" panose="02040503050406030204" pitchFamily="18" charset="0"/>
                            </a:rPr>
                          </m:ctrlPr>
                        </m:sSubPr>
                        <m:e>
                          <m:r>
                            <a:rPr lang="hu-HU" i="1">
                              <a:latin typeface="Cambria Math" panose="02040503050406030204" pitchFamily="18" charset="0"/>
                            </a:rPr>
                            <m:t>𝐸</m:t>
                          </m:r>
                        </m:e>
                        <m:sub>
                          <m:r>
                            <a:rPr lang="hu-HU" i="1">
                              <a:latin typeface="Cambria Math" panose="02040503050406030204" pitchFamily="18" charset="0"/>
                            </a:rPr>
                            <m:t>𝑘</m:t>
                          </m:r>
                        </m:sub>
                      </m:sSub>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𝑚</m:t>
                          </m:r>
                        </m:e>
                        <m:sub>
                          <m:r>
                            <a:rPr lang="hu-HU" i="1">
                              <a:latin typeface="Cambria Math" panose="02040503050406030204" pitchFamily="18" charset="0"/>
                            </a:rPr>
                            <m:t>0</m:t>
                          </m:r>
                        </m:sub>
                      </m:sSub>
                      <m:r>
                        <a:rPr lang="hu-HU" i="1">
                          <a:latin typeface="Cambria Math" panose="02040503050406030204" pitchFamily="18" charset="0"/>
                        </a:rPr>
                        <m:t>𝛾</m:t>
                      </m:r>
                      <m:sSup>
                        <m:sSupPr>
                          <m:ctrlPr>
                            <a:rPr lang="hu-HU" i="1">
                              <a:latin typeface="Cambria Math" panose="02040503050406030204" pitchFamily="18" charset="0"/>
                            </a:rPr>
                          </m:ctrlPr>
                        </m:sSupPr>
                        <m:e>
                          <m:r>
                            <a:rPr lang="hu-HU" i="1">
                              <a:latin typeface="Cambria Math" panose="02040503050406030204" pitchFamily="18" charset="0"/>
                            </a:rPr>
                            <m:t>𝑣</m:t>
                          </m:r>
                        </m:e>
                        <m:sup>
                          <m:r>
                            <a:rPr lang="hu-HU" i="1">
                              <a:latin typeface="Cambria Math" panose="02040503050406030204" pitchFamily="18" charset="0"/>
                            </a:rPr>
                            <m:t>2</m:t>
                          </m:r>
                        </m:sup>
                      </m:sSup>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𝑚</m:t>
                          </m:r>
                        </m:e>
                        <m:sub>
                          <m:r>
                            <a:rPr lang="hu-HU" i="1">
                              <a:latin typeface="Cambria Math" panose="02040503050406030204" pitchFamily="18" charset="0"/>
                            </a:rPr>
                            <m:t>0</m:t>
                          </m:r>
                        </m:sub>
                      </m:sSub>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sSup>
                        <m:sSupPr>
                          <m:ctrlPr>
                            <a:rPr lang="hu-HU" i="1">
                              <a:latin typeface="Cambria Math" panose="02040503050406030204" pitchFamily="18" charset="0"/>
                            </a:rPr>
                          </m:ctrlPr>
                        </m:sSupPr>
                        <m:e>
                          <m:d>
                            <m:dPr>
                              <m:ctrlPr>
                                <a:rPr lang="hu-HU" i="1">
                                  <a:latin typeface="Cambria Math" panose="02040503050406030204" pitchFamily="18" charset="0"/>
                                </a:rPr>
                              </m:ctrlPr>
                            </m:dPr>
                            <m:e>
                              <m:r>
                                <a:rPr lang="hu-HU" i="1">
                                  <a:latin typeface="Cambria Math" panose="02040503050406030204" pitchFamily="18" charset="0"/>
                                </a:rPr>
                                <m:t>1−</m:t>
                              </m:r>
                              <m:f>
                                <m:fPr>
                                  <m:ctrlPr>
                                    <a:rPr lang="hu-HU" i="1">
                                      <a:latin typeface="Cambria Math" panose="02040503050406030204" pitchFamily="18" charset="0"/>
                                    </a:rPr>
                                  </m:ctrlPr>
                                </m:fPr>
                                <m:num>
                                  <m:sSup>
                                    <m:sSupPr>
                                      <m:ctrlPr>
                                        <a:rPr lang="hu-HU" i="1">
                                          <a:latin typeface="Cambria Math" panose="02040503050406030204" pitchFamily="18" charset="0"/>
                                        </a:rPr>
                                      </m:ctrlPr>
                                    </m:sSupPr>
                                    <m:e>
                                      <m:r>
                                        <a:rPr lang="hu-HU" i="1">
                                          <a:latin typeface="Cambria Math" panose="02040503050406030204" pitchFamily="18" charset="0"/>
                                        </a:rPr>
                                        <m:t>𝑣</m:t>
                                      </m:r>
                                    </m:e>
                                    <m:sup>
                                      <m:r>
                                        <a:rPr lang="hu-HU" i="1">
                                          <a:latin typeface="Cambria Math" panose="02040503050406030204" pitchFamily="18" charset="0"/>
                                        </a:rPr>
                                        <m:t>2</m:t>
                                      </m:r>
                                    </m:sup>
                                  </m:sSup>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e>
                          </m:d>
                        </m:e>
                        <m:sup>
                          <m:f>
                            <m:fPr>
                              <m:type m:val="skw"/>
                              <m:ctrlPr>
                                <a:rPr lang="hu-HU" i="1">
                                  <a:latin typeface="Cambria Math" panose="02040503050406030204" pitchFamily="18" charset="0"/>
                                </a:rPr>
                              </m:ctrlPr>
                            </m:fPr>
                            <m:num>
                              <m:r>
                                <a:rPr lang="hu-HU" i="1">
                                  <a:latin typeface="Cambria Math" panose="02040503050406030204" pitchFamily="18" charset="0"/>
                                </a:rPr>
                                <m:t>1</m:t>
                              </m:r>
                            </m:num>
                            <m:den>
                              <m:r>
                                <a:rPr lang="hu-HU" i="1">
                                  <a:latin typeface="Cambria Math" panose="02040503050406030204" pitchFamily="18" charset="0"/>
                                </a:rPr>
                                <m:t>2</m:t>
                              </m:r>
                            </m:den>
                          </m:f>
                        </m:sup>
                      </m:sSup>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𝐸</m:t>
                          </m:r>
                        </m:e>
                        <m:sub>
                          <m:r>
                            <a:rPr lang="hu-HU" i="1">
                              <a:latin typeface="Cambria Math" panose="02040503050406030204" pitchFamily="18" charset="0"/>
                            </a:rPr>
                            <m:t>0</m:t>
                          </m:r>
                        </m:sub>
                      </m:sSub>
                    </m:oMath>
                  </m:oMathPara>
                </a14:m>
                <a:endParaRPr lang="hu-HU" dirty="0"/>
              </a:p>
              <a:p>
                <a:pPr/>
                <a14:m>
                  <m:oMathPara xmlns:m="http://schemas.openxmlformats.org/officeDocument/2006/math">
                    <m:oMathParaPr>
                      <m:jc m:val="centerGroup"/>
                    </m:oMathParaPr>
                    <m:oMath xmlns:m="http://schemas.openxmlformats.org/officeDocument/2006/math">
                      <m:sSub>
                        <m:sSubPr>
                          <m:ctrlPr>
                            <a:rPr lang="hu-HU" i="1">
                              <a:latin typeface="Cambria Math" panose="02040503050406030204" pitchFamily="18" charset="0"/>
                            </a:rPr>
                          </m:ctrlPr>
                        </m:sSubPr>
                        <m:e>
                          <m:r>
                            <a:rPr lang="hu-HU" i="1">
                              <a:latin typeface="Cambria Math" panose="02040503050406030204" pitchFamily="18" charset="0"/>
                            </a:rPr>
                            <m:t>𝐸</m:t>
                          </m:r>
                        </m:e>
                        <m:sub>
                          <m:r>
                            <a:rPr lang="hu-HU" i="1">
                              <a:latin typeface="Cambria Math" panose="02040503050406030204" pitchFamily="18" charset="0"/>
                            </a:rPr>
                            <m:t>𝑘</m:t>
                          </m:r>
                        </m:sub>
                      </m:sSub>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𝑚</m:t>
                          </m:r>
                        </m:e>
                        <m:sub>
                          <m:r>
                            <a:rPr lang="hu-HU" i="1">
                              <a:latin typeface="Cambria Math" panose="02040503050406030204" pitchFamily="18" charset="0"/>
                            </a:rPr>
                            <m:t>0</m:t>
                          </m:r>
                        </m:sub>
                      </m:sSub>
                      <m:r>
                        <a:rPr lang="hu-HU" i="1">
                          <a:latin typeface="Cambria Math" panose="02040503050406030204" pitchFamily="18" charset="0"/>
                        </a:rPr>
                        <m:t>𝛾</m:t>
                      </m:r>
                      <m:d>
                        <m:dPr>
                          <m:begChr m:val="["/>
                          <m:endChr m:val="]"/>
                          <m:ctrlPr>
                            <a:rPr lang="hu-HU" i="1">
                              <a:latin typeface="Cambria Math" panose="02040503050406030204" pitchFamily="18" charset="0"/>
                            </a:rPr>
                          </m:ctrlPr>
                        </m:dPr>
                        <m:e>
                          <m:sSup>
                            <m:sSupPr>
                              <m:ctrlPr>
                                <a:rPr lang="hu-HU" i="1">
                                  <a:latin typeface="Cambria Math" panose="02040503050406030204" pitchFamily="18" charset="0"/>
                                </a:rPr>
                              </m:ctrlPr>
                            </m:sSupPr>
                            <m:e>
                              <m:r>
                                <a:rPr lang="hu-HU" i="1">
                                  <a:latin typeface="Cambria Math" panose="02040503050406030204" pitchFamily="18" charset="0"/>
                                </a:rPr>
                                <m:t>𝑣</m:t>
                              </m:r>
                            </m:e>
                            <m:sup>
                              <m:r>
                                <a:rPr lang="hu-HU" i="1">
                                  <a:latin typeface="Cambria Math" panose="02040503050406030204" pitchFamily="18" charset="0"/>
                                </a:rPr>
                                <m:t>2</m:t>
                              </m:r>
                            </m:sup>
                          </m:sSup>
                          <m:r>
                            <a:rPr lang="hu-HU" i="1">
                              <a:latin typeface="Cambria Math" panose="02040503050406030204" pitchFamily="18" charset="0"/>
                            </a:rPr>
                            <m:t>+</m:t>
                          </m:r>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
                            <m:dPr>
                              <m:ctrlPr>
                                <a:rPr lang="hu-HU" i="1">
                                  <a:latin typeface="Cambria Math" panose="02040503050406030204" pitchFamily="18" charset="0"/>
                                </a:rPr>
                              </m:ctrlPr>
                            </m:dPr>
                            <m:e>
                              <m:r>
                                <a:rPr lang="hu-HU" i="1">
                                  <a:latin typeface="Cambria Math" panose="02040503050406030204" pitchFamily="18" charset="0"/>
                                </a:rPr>
                                <m:t>1−</m:t>
                              </m:r>
                              <m:f>
                                <m:fPr>
                                  <m:ctrlPr>
                                    <a:rPr lang="hu-HU" i="1">
                                      <a:latin typeface="Cambria Math" panose="02040503050406030204" pitchFamily="18" charset="0"/>
                                    </a:rPr>
                                  </m:ctrlPr>
                                </m:fPr>
                                <m:num>
                                  <m:sSup>
                                    <m:sSupPr>
                                      <m:ctrlPr>
                                        <a:rPr lang="hu-HU" i="1">
                                          <a:latin typeface="Cambria Math" panose="02040503050406030204" pitchFamily="18" charset="0"/>
                                        </a:rPr>
                                      </m:ctrlPr>
                                    </m:sSupPr>
                                    <m:e>
                                      <m:r>
                                        <a:rPr lang="hu-HU" i="1">
                                          <a:latin typeface="Cambria Math" panose="02040503050406030204" pitchFamily="18" charset="0"/>
                                        </a:rPr>
                                        <m:t>𝑣</m:t>
                                      </m:r>
                                    </m:e>
                                    <m:sup>
                                      <m:r>
                                        <a:rPr lang="hu-HU" i="1">
                                          <a:latin typeface="Cambria Math" panose="02040503050406030204" pitchFamily="18" charset="0"/>
                                        </a:rPr>
                                        <m:t>2</m:t>
                                      </m:r>
                                    </m:sup>
                                  </m:sSup>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e>
                          </m:d>
                        </m:e>
                      </m:d>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𝐸</m:t>
                          </m:r>
                        </m:e>
                        <m:sub>
                          <m:r>
                            <a:rPr lang="hu-HU" i="1">
                              <a:latin typeface="Cambria Math" panose="02040503050406030204" pitchFamily="18" charset="0"/>
                            </a:rPr>
                            <m:t>0</m:t>
                          </m:r>
                        </m:sub>
                      </m:sSub>
                    </m:oMath>
                  </m:oMathPara>
                </a14:m>
                <a:endParaRPr lang="hu-HU" dirty="0"/>
              </a:p>
              <a:p>
                <a:pPr/>
                <a14:m>
                  <m:oMathPara xmlns:m="http://schemas.openxmlformats.org/officeDocument/2006/math">
                    <m:oMathParaPr>
                      <m:jc m:val="centerGroup"/>
                    </m:oMathParaPr>
                    <m:oMath xmlns:m="http://schemas.openxmlformats.org/officeDocument/2006/math">
                      <m:sSub>
                        <m:sSubPr>
                          <m:ctrlPr>
                            <a:rPr lang="hu-HU" i="1">
                              <a:latin typeface="Cambria Math" panose="02040503050406030204" pitchFamily="18" charset="0"/>
                            </a:rPr>
                          </m:ctrlPr>
                        </m:sSubPr>
                        <m:e>
                          <m:r>
                            <a:rPr lang="hu-HU" i="1">
                              <a:latin typeface="Cambria Math" panose="02040503050406030204" pitchFamily="18" charset="0"/>
                            </a:rPr>
                            <m:t>𝐸</m:t>
                          </m:r>
                        </m:e>
                        <m:sub>
                          <m:r>
                            <a:rPr lang="hu-HU" i="1">
                              <a:latin typeface="Cambria Math" panose="02040503050406030204" pitchFamily="18" charset="0"/>
                            </a:rPr>
                            <m:t>𝑘</m:t>
                          </m:r>
                        </m:sub>
                      </m:sSub>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𝑚</m:t>
                          </m:r>
                        </m:e>
                        <m:sub>
                          <m:r>
                            <a:rPr lang="hu-HU" i="1">
                              <a:latin typeface="Cambria Math" panose="02040503050406030204" pitchFamily="18" charset="0"/>
                            </a:rPr>
                            <m:t>0</m:t>
                          </m:r>
                        </m:sub>
                      </m:sSub>
                      <m:r>
                        <a:rPr lang="hu-HU" i="1">
                          <a:latin typeface="Cambria Math" panose="02040503050406030204" pitchFamily="18" charset="0"/>
                        </a:rPr>
                        <m:t>𝛾</m:t>
                      </m:r>
                      <m:d>
                        <m:dPr>
                          <m:begChr m:val="["/>
                          <m:endChr m:val="]"/>
                          <m:ctrlPr>
                            <a:rPr lang="hu-HU" i="1">
                              <a:latin typeface="Cambria Math" panose="02040503050406030204" pitchFamily="18" charset="0"/>
                            </a:rPr>
                          </m:ctrlPr>
                        </m:dPr>
                        <m:e>
                          <m:sSup>
                            <m:sSupPr>
                              <m:ctrlPr>
                                <a:rPr lang="hu-HU" i="1">
                                  <a:latin typeface="Cambria Math" panose="02040503050406030204" pitchFamily="18" charset="0"/>
                                </a:rPr>
                              </m:ctrlPr>
                            </m:sSupPr>
                            <m:e>
                              <m:r>
                                <a:rPr lang="hu-HU" i="1">
                                  <a:latin typeface="Cambria Math" panose="02040503050406030204" pitchFamily="18" charset="0"/>
                                </a:rPr>
                                <m:t>𝑣</m:t>
                              </m:r>
                            </m:e>
                            <m:sup>
                              <m:r>
                                <a:rPr lang="hu-HU" i="1">
                                  <a:latin typeface="Cambria Math" panose="02040503050406030204" pitchFamily="18" charset="0"/>
                                </a:rPr>
                                <m:t>2</m:t>
                              </m:r>
                            </m:sup>
                          </m:sSup>
                          <m:r>
                            <a:rPr lang="hu-HU" i="1">
                              <a:latin typeface="Cambria Math" panose="02040503050406030204" pitchFamily="18" charset="0"/>
                            </a:rPr>
                            <m:t>+</m:t>
                          </m:r>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r>
                            <a:rPr lang="hu-HU" i="1">
                              <a:latin typeface="Cambria Math" panose="02040503050406030204" pitchFamily="18" charset="0"/>
                            </a:rPr>
                            <m:t>−</m:t>
                          </m:r>
                          <m:sSup>
                            <m:sSupPr>
                              <m:ctrlPr>
                                <a:rPr lang="hu-HU" i="1">
                                  <a:latin typeface="Cambria Math" panose="02040503050406030204" pitchFamily="18" charset="0"/>
                                </a:rPr>
                              </m:ctrlPr>
                            </m:sSupPr>
                            <m:e>
                              <m:r>
                                <a:rPr lang="hu-HU" i="1">
                                  <a:latin typeface="Cambria Math" panose="02040503050406030204" pitchFamily="18" charset="0"/>
                                </a:rPr>
                                <m:t>𝑣</m:t>
                              </m:r>
                            </m:e>
                            <m:sup>
                              <m:r>
                                <a:rPr lang="hu-HU" i="1">
                                  <a:latin typeface="Cambria Math" panose="02040503050406030204" pitchFamily="18" charset="0"/>
                                </a:rPr>
                                <m:t>2</m:t>
                              </m:r>
                            </m:sup>
                          </m:sSup>
                        </m:e>
                      </m:d>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𝐸</m:t>
                          </m:r>
                        </m:e>
                        <m:sub>
                          <m:r>
                            <a:rPr lang="hu-HU" i="1">
                              <a:latin typeface="Cambria Math" panose="02040503050406030204" pitchFamily="18" charset="0"/>
                            </a:rPr>
                            <m:t>0</m:t>
                          </m:r>
                        </m:sub>
                      </m:sSub>
                      <m:r>
                        <a:rPr lang="hu-HU" b="0" i="1" smtClean="0">
                          <a:latin typeface="Cambria Math" panose="02040503050406030204" pitchFamily="18" charset="0"/>
                        </a:rPr>
                        <m:t>=</m:t>
                      </m:r>
                      <m:sSub>
                        <m:sSubPr>
                          <m:ctrlPr>
                            <a:rPr lang="hu-HU" i="1" smtClean="0">
                              <a:solidFill>
                                <a:srgbClr val="C00000"/>
                              </a:solidFill>
                              <a:latin typeface="Cambria Math" panose="02040503050406030204" pitchFamily="18" charset="0"/>
                            </a:rPr>
                          </m:ctrlPr>
                        </m:sSubPr>
                        <m:e>
                          <m:r>
                            <a:rPr lang="hu-HU" i="1">
                              <a:solidFill>
                                <a:srgbClr val="C00000"/>
                              </a:solidFill>
                              <a:latin typeface="Cambria Math" panose="02040503050406030204" pitchFamily="18" charset="0"/>
                            </a:rPr>
                            <m:t>𝑚</m:t>
                          </m:r>
                        </m:e>
                        <m:sub>
                          <m:r>
                            <a:rPr lang="hu-HU" i="1">
                              <a:solidFill>
                                <a:srgbClr val="C00000"/>
                              </a:solidFill>
                              <a:latin typeface="Cambria Math" panose="02040503050406030204" pitchFamily="18" charset="0"/>
                            </a:rPr>
                            <m:t>0</m:t>
                          </m:r>
                        </m:sub>
                      </m:sSub>
                      <m:r>
                        <a:rPr lang="hu-HU" i="1" smtClean="0">
                          <a:solidFill>
                            <a:srgbClr val="C00000"/>
                          </a:solidFill>
                          <a:latin typeface="Cambria Math" panose="02040503050406030204" pitchFamily="18" charset="0"/>
                        </a:rPr>
                        <m:t>𝛾</m:t>
                      </m:r>
                      <m:sSup>
                        <m:sSupPr>
                          <m:ctrlPr>
                            <a:rPr lang="hu-HU" i="1">
                              <a:solidFill>
                                <a:srgbClr val="C00000"/>
                              </a:solidFill>
                              <a:latin typeface="Cambria Math" panose="02040503050406030204" pitchFamily="18" charset="0"/>
                            </a:rPr>
                          </m:ctrlPr>
                        </m:sSupPr>
                        <m:e>
                          <m:r>
                            <a:rPr lang="hu-HU" i="1">
                              <a:solidFill>
                                <a:srgbClr val="C00000"/>
                              </a:solidFill>
                              <a:latin typeface="Cambria Math" panose="02040503050406030204" pitchFamily="18" charset="0"/>
                            </a:rPr>
                            <m:t>𝑐</m:t>
                          </m:r>
                        </m:e>
                        <m:sup>
                          <m:r>
                            <a:rPr lang="hu-HU" i="1">
                              <a:solidFill>
                                <a:srgbClr val="C00000"/>
                              </a:solidFill>
                              <a:latin typeface="Cambria Math" panose="02040503050406030204" pitchFamily="18" charset="0"/>
                            </a:rPr>
                            <m:t>2</m:t>
                          </m:r>
                        </m:sup>
                      </m:sSup>
                      <m:r>
                        <a:rPr lang="hu-HU" i="1">
                          <a:solidFill>
                            <a:srgbClr val="C00000"/>
                          </a:solidFill>
                          <a:latin typeface="Cambria Math" panose="02040503050406030204" pitchFamily="18" charset="0"/>
                        </a:rPr>
                        <m:t>−</m:t>
                      </m:r>
                      <m:sSub>
                        <m:sSubPr>
                          <m:ctrlPr>
                            <a:rPr lang="hu-HU" i="1">
                              <a:solidFill>
                                <a:srgbClr val="C00000"/>
                              </a:solidFill>
                              <a:latin typeface="Cambria Math" panose="02040503050406030204" pitchFamily="18" charset="0"/>
                            </a:rPr>
                          </m:ctrlPr>
                        </m:sSubPr>
                        <m:e>
                          <m:r>
                            <a:rPr lang="hu-HU" i="1">
                              <a:solidFill>
                                <a:srgbClr val="C00000"/>
                              </a:solidFill>
                              <a:latin typeface="Cambria Math" panose="02040503050406030204" pitchFamily="18" charset="0"/>
                            </a:rPr>
                            <m:t>𝐸</m:t>
                          </m:r>
                        </m:e>
                        <m:sub>
                          <m:r>
                            <a:rPr lang="hu-HU" i="1">
                              <a:solidFill>
                                <a:srgbClr val="C00000"/>
                              </a:solidFill>
                              <a:latin typeface="Cambria Math" panose="02040503050406030204" pitchFamily="18" charset="0"/>
                            </a:rPr>
                            <m:t>0</m:t>
                          </m:r>
                        </m:sub>
                      </m:sSub>
                    </m:oMath>
                  </m:oMathPara>
                </a14:m>
                <a:endParaRPr lang="hu-HU" i="1" dirty="0"/>
              </a:p>
            </p:txBody>
          </p:sp>
        </mc:Choice>
        <mc:Fallback xmlns="">
          <p:sp>
            <p:nvSpPr>
              <p:cNvPr id="2" name="Téglalap 1"/>
              <p:cNvSpPr>
                <a:spLocks noRot="1" noChangeAspect="1" noMove="1" noResize="1" noEditPoints="1" noAdjustHandles="1" noChangeArrowheads="1" noChangeShapeType="1" noTextEdit="1"/>
              </p:cNvSpPr>
              <p:nvPr/>
            </p:nvSpPr>
            <p:spPr>
              <a:xfrm>
                <a:off x="316124" y="1403648"/>
                <a:ext cx="8676456" cy="5468356"/>
              </a:xfrm>
              <a:prstGeom prst="rect">
                <a:avLst/>
              </a:prstGeom>
              <a:blipFill>
                <a:blip r:embed="rId2"/>
                <a:stretch>
                  <a:fillRect/>
                </a:stretch>
              </a:blipFill>
            </p:spPr>
            <p:txBody>
              <a:bodyPr/>
              <a:lstStyle/>
              <a:p>
                <a:r>
                  <a:rPr lang="hu-HU">
                    <a:noFill/>
                  </a:rPr>
                  <a:t> </a:t>
                </a:r>
              </a:p>
            </p:txBody>
          </p:sp>
        </mc:Fallback>
      </mc:AlternateContent>
    </p:spTree>
    <p:extLst>
      <p:ext uri="{BB962C8B-B14F-4D97-AF65-F5344CB8AC3E}">
        <p14:creationId xmlns:p14="http://schemas.microsoft.com/office/powerpoint/2010/main" val="4869900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1"/>
          <p:cNvSpPr txBox="1">
            <a:spLocks/>
          </p:cNvSpPr>
          <p:nvPr/>
        </p:nvSpPr>
        <p:spPr>
          <a:xfrm>
            <a:off x="539552" y="260648"/>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hu-HU" dirty="0" err="1"/>
              <a:t>Relativistc</a:t>
            </a:r>
            <a:r>
              <a:rPr lang="hu-HU" dirty="0"/>
              <a:t> </a:t>
            </a:r>
            <a:r>
              <a:rPr lang="hu-HU" dirty="0" err="1"/>
              <a:t>energy</a:t>
            </a:r>
            <a:r>
              <a:rPr lang="hu-HU" dirty="0"/>
              <a:t> </a:t>
            </a:r>
          </a:p>
        </p:txBody>
      </p:sp>
      <mc:AlternateContent xmlns:mc="http://schemas.openxmlformats.org/markup-compatibility/2006" xmlns:a14="http://schemas.microsoft.com/office/drawing/2010/main">
        <mc:Choice Requires="a14">
          <p:sp>
            <p:nvSpPr>
              <p:cNvPr id="2" name="Téglalap 1"/>
              <p:cNvSpPr/>
              <p:nvPr/>
            </p:nvSpPr>
            <p:spPr>
              <a:xfrm>
                <a:off x="316124" y="1854986"/>
                <a:ext cx="8676456" cy="2220223"/>
              </a:xfrm>
              <a:prstGeom prst="rect">
                <a:avLst/>
              </a:prstGeom>
            </p:spPr>
            <p:txBody>
              <a:bodyPr wrap="square">
                <a:spAutoFit/>
              </a:bodyPr>
              <a:lstStyle/>
              <a:p>
                <a:pPr/>
                <a:br>
                  <a:rPr lang="hu-HU" dirty="0"/>
                </a:br>
                <a14:m>
                  <m:oMathPara xmlns:m="http://schemas.openxmlformats.org/officeDocument/2006/math">
                    <m:oMathParaPr>
                      <m:jc m:val="centerGroup"/>
                    </m:oMathParaPr>
                    <m:oMath xmlns:m="http://schemas.openxmlformats.org/officeDocument/2006/math">
                      <m:r>
                        <a:rPr lang="hu-HU" i="1">
                          <a:latin typeface="Cambria Math" panose="02040503050406030204" pitchFamily="18" charset="0"/>
                        </a:rPr>
                        <m:t>𝑖𝑓</m:t>
                      </m:r>
                      <m:r>
                        <a:rPr lang="hu-HU" i="1">
                          <a:latin typeface="Cambria Math" panose="02040503050406030204" pitchFamily="18" charset="0"/>
                        </a:rPr>
                        <m:t> </m:t>
                      </m:r>
                      <m:r>
                        <a:rPr lang="hu-HU" i="1">
                          <a:latin typeface="Cambria Math" panose="02040503050406030204" pitchFamily="18" charset="0"/>
                        </a:rPr>
                        <m:t>𝑣</m:t>
                      </m:r>
                      <m:r>
                        <a:rPr lang="hu-HU" i="1">
                          <a:latin typeface="Cambria Math" panose="02040503050406030204" pitchFamily="18" charset="0"/>
                        </a:rPr>
                        <m:t>=0       </m:t>
                      </m:r>
                      <m:box>
                        <m:boxPr>
                          <m:ctrlPr>
                            <a:rPr lang="hu-HU" i="1">
                              <a:latin typeface="Cambria Math" panose="02040503050406030204" pitchFamily="18" charset="0"/>
                            </a:rPr>
                          </m:ctrlPr>
                        </m:boxPr>
                        <m:e>
                          <m:groupChr>
                            <m:groupChrPr>
                              <m:chr m:val="⇒"/>
                              <m:vertJc m:val="bot"/>
                              <m:ctrlPr>
                                <a:rPr lang="hu-HU" i="1">
                                  <a:latin typeface="Cambria Math" panose="02040503050406030204" pitchFamily="18" charset="0"/>
                                </a:rPr>
                              </m:ctrlPr>
                            </m:groupChrPr>
                            <m:e/>
                          </m:groupChr>
                        </m:e>
                      </m:box>
                      <m:r>
                        <a:rPr lang="hu-HU" b="0" i="1" smtClean="0">
                          <a:latin typeface="Cambria Math" panose="02040503050406030204" pitchFamily="18" charset="0"/>
                        </a:rPr>
                        <m:t>        </m:t>
                      </m:r>
                      <m:r>
                        <a:rPr lang="hu-HU" i="1">
                          <a:latin typeface="Cambria Math" panose="02040503050406030204" pitchFamily="18" charset="0"/>
                        </a:rPr>
                        <m:t>𝛾</m:t>
                      </m:r>
                      <m:r>
                        <a:rPr lang="hu-HU" i="1">
                          <a:latin typeface="Cambria Math" panose="02040503050406030204" pitchFamily="18" charset="0"/>
                        </a:rPr>
                        <m:t>=1 </m:t>
                      </m:r>
                      <m:r>
                        <a:rPr lang="hu-HU" i="1">
                          <a:latin typeface="Cambria Math" panose="02040503050406030204" pitchFamily="18" charset="0"/>
                        </a:rPr>
                        <m:t>𝑎𝑛𝑑</m:t>
                      </m:r>
                      <m:r>
                        <a:rPr lang="hu-HU" i="1">
                          <a:latin typeface="Cambria Math" panose="02040503050406030204" pitchFamily="18" charset="0"/>
                        </a:rPr>
                        <m:t> </m:t>
                      </m:r>
                      <m:sSub>
                        <m:sSubPr>
                          <m:ctrlPr>
                            <a:rPr lang="hu-HU" i="1">
                              <a:latin typeface="Cambria Math" panose="02040503050406030204" pitchFamily="18" charset="0"/>
                            </a:rPr>
                          </m:ctrlPr>
                        </m:sSubPr>
                        <m:e>
                          <m:r>
                            <a:rPr lang="hu-HU" i="1">
                              <a:latin typeface="Cambria Math" panose="02040503050406030204" pitchFamily="18" charset="0"/>
                            </a:rPr>
                            <m:t>𝐸</m:t>
                          </m:r>
                        </m:e>
                        <m:sub>
                          <m:r>
                            <a:rPr lang="hu-HU" i="1">
                              <a:latin typeface="Cambria Math" panose="02040503050406030204" pitchFamily="18" charset="0"/>
                            </a:rPr>
                            <m:t>𝑘</m:t>
                          </m:r>
                        </m:sub>
                      </m:sSub>
                      <m:r>
                        <a:rPr lang="hu-HU" i="1">
                          <a:latin typeface="Cambria Math" panose="02040503050406030204" pitchFamily="18" charset="0"/>
                        </a:rPr>
                        <m:t>=0</m:t>
                      </m:r>
                      <m:r>
                        <a:rPr lang="hu-HU" b="0" i="1" smtClean="0">
                          <a:latin typeface="Cambria Math" panose="02040503050406030204" pitchFamily="18" charset="0"/>
                        </a:rPr>
                        <m:t>      </m:t>
                      </m:r>
                      <m:r>
                        <a:rPr lang="hu-HU" i="1">
                          <a:latin typeface="Cambria Math" panose="02040503050406030204" pitchFamily="18" charset="0"/>
                        </a:rPr>
                        <m:t> </m:t>
                      </m:r>
                      <m:box>
                        <m:boxPr>
                          <m:ctrlPr>
                            <a:rPr lang="hu-HU" i="1">
                              <a:latin typeface="Cambria Math" panose="02040503050406030204" pitchFamily="18" charset="0"/>
                            </a:rPr>
                          </m:ctrlPr>
                        </m:boxPr>
                        <m:e>
                          <m:groupChr>
                            <m:groupChrPr>
                              <m:chr m:val="⇒"/>
                              <m:vertJc m:val="bot"/>
                              <m:ctrlPr>
                                <a:rPr lang="hu-HU" i="1">
                                  <a:latin typeface="Cambria Math" panose="02040503050406030204" pitchFamily="18" charset="0"/>
                                </a:rPr>
                              </m:ctrlPr>
                            </m:groupChrPr>
                            <m:e/>
                          </m:groupChr>
                        </m:e>
                      </m:box>
                      <m:r>
                        <a:rPr lang="hu-HU" b="0" i="1" smtClean="0">
                          <a:latin typeface="Cambria Math" panose="02040503050406030204" pitchFamily="18" charset="0"/>
                        </a:rPr>
                        <m:t>       </m:t>
                      </m:r>
                      <m:sSub>
                        <m:sSubPr>
                          <m:ctrlPr>
                            <a:rPr lang="hu-HU" i="1">
                              <a:latin typeface="Cambria Math" panose="02040503050406030204" pitchFamily="18" charset="0"/>
                            </a:rPr>
                          </m:ctrlPr>
                        </m:sSubPr>
                        <m:e>
                          <m:r>
                            <a:rPr lang="hu-HU" i="1">
                              <a:latin typeface="Cambria Math" panose="02040503050406030204" pitchFamily="18" charset="0"/>
                            </a:rPr>
                            <m:t>𝐸</m:t>
                          </m:r>
                        </m:e>
                        <m:sub>
                          <m:r>
                            <a:rPr lang="hu-HU" i="1">
                              <a:latin typeface="Cambria Math" panose="02040503050406030204" pitchFamily="18" charset="0"/>
                            </a:rPr>
                            <m:t>0</m:t>
                          </m:r>
                        </m:sub>
                      </m:sSub>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𝑚</m:t>
                          </m:r>
                        </m:e>
                        <m:sub>
                          <m:r>
                            <a:rPr lang="hu-HU" i="1">
                              <a:latin typeface="Cambria Math" panose="02040503050406030204" pitchFamily="18" charset="0"/>
                            </a:rPr>
                            <m:t>0</m:t>
                          </m:r>
                        </m:sub>
                      </m:sSub>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oMath>
                  </m:oMathPara>
                </a14:m>
                <a:endParaRPr lang="hu-HU" dirty="0"/>
              </a:p>
              <a:p>
                <a:endParaRPr lang="hu-HU"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hu-HU" i="1">
                              <a:latin typeface="Cambria Math" panose="02040503050406030204" pitchFamily="18" charset="0"/>
                            </a:rPr>
                          </m:ctrlPr>
                        </m:sSubPr>
                        <m:e>
                          <m:r>
                            <a:rPr lang="hu-HU" i="1">
                              <a:latin typeface="Cambria Math" panose="02040503050406030204" pitchFamily="18" charset="0"/>
                            </a:rPr>
                            <m:t>𝐸</m:t>
                          </m:r>
                        </m:e>
                        <m:sub>
                          <m:r>
                            <a:rPr lang="hu-HU" i="1">
                              <a:latin typeface="Cambria Math" panose="02040503050406030204" pitchFamily="18" charset="0"/>
                            </a:rPr>
                            <m:t>𝑘</m:t>
                          </m:r>
                        </m:sub>
                      </m:sSub>
                      <m:r>
                        <a:rPr lang="hu-HU" i="1">
                          <a:latin typeface="Cambria Math" panose="02040503050406030204" pitchFamily="18" charset="0"/>
                        </a:rPr>
                        <m:t>=</m:t>
                      </m:r>
                      <m:f>
                        <m:fPr>
                          <m:ctrlPr>
                            <a:rPr lang="hu-HU" i="1">
                              <a:latin typeface="Cambria Math" panose="02040503050406030204" pitchFamily="18" charset="0"/>
                            </a:rPr>
                          </m:ctrlPr>
                        </m:fPr>
                        <m:num>
                          <m:sSub>
                            <m:sSubPr>
                              <m:ctrlPr>
                                <a:rPr lang="hu-HU" i="1">
                                  <a:latin typeface="Cambria Math" panose="02040503050406030204" pitchFamily="18" charset="0"/>
                                </a:rPr>
                              </m:ctrlPr>
                            </m:sSubPr>
                            <m:e>
                              <m:r>
                                <a:rPr lang="hu-HU" i="1">
                                  <a:latin typeface="Cambria Math" panose="02040503050406030204" pitchFamily="18" charset="0"/>
                                </a:rPr>
                                <m:t>𝑚</m:t>
                              </m:r>
                            </m:e>
                            <m:sub>
                              <m:r>
                                <a:rPr lang="hu-HU" i="1">
                                  <a:latin typeface="Cambria Math" panose="02040503050406030204" pitchFamily="18" charset="0"/>
                                </a:rPr>
                                <m:t>0</m:t>
                              </m:r>
                            </m:sub>
                          </m:sSub>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num>
                        <m:den>
                          <m:rad>
                            <m:radPr>
                              <m:degHide m:val="on"/>
                              <m:ctrlPr>
                                <a:rPr lang="hu-HU" i="1">
                                  <a:latin typeface="Cambria Math" panose="02040503050406030204" pitchFamily="18" charset="0"/>
                                </a:rPr>
                              </m:ctrlPr>
                            </m:radPr>
                            <m:deg/>
                            <m:e>
                              <m:r>
                                <a:rPr lang="hu-HU" i="1">
                                  <a:latin typeface="Cambria Math" panose="02040503050406030204" pitchFamily="18" charset="0"/>
                                </a:rPr>
                                <m:t>1−</m:t>
                              </m:r>
                              <m:f>
                                <m:fPr>
                                  <m:ctrlPr>
                                    <a:rPr lang="hu-HU" i="1">
                                      <a:latin typeface="Cambria Math" panose="02040503050406030204" pitchFamily="18" charset="0"/>
                                    </a:rPr>
                                  </m:ctrlPr>
                                </m:fPr>
                                <m:num>
                                  <m:sSup>
                                    <m:sSupPr>
                                      <m:ctrlPr>
                                        <a:rPr lang="hu-HU" i="1">
                                          <a:latin typeface="Cambria Math" panose="02040503050406030204" pitchFamily="18" charset="0"/>
                                        </a:rPr>
                                      </m:ctrlPr>
                                    </m:sSupPr>
                                    <m:e>
                                      <m:r>
                                        <a:rPr lang="hu-HU" i="1">
                                          <a:latin typeface="Cambria Math" panose="02040503050406030204" pitchFamily="18" charset="0"/>
                                        </a:rPr>
                                        <m:t>𝑣</m:t>
                                      </m:r>
                                    </m:e>
                                    <m:sup>
                                      <m:r>
                                        <a:rPr lang="hu-HU" i="1">
                                          <a:latin typeface="Cambria Math" panose="02040503050406030204" pitchFamily="18" charset="0"/>
                                        </a:rPr>
                                        <m:t>2</m:t>
                                      </m:r>
                                    </m:sup>
                                  </m:sSup>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e>
                          </m:rad>
                        </m:den>
                      </m:f>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𝑚</m:t>
                          </m:r>
                        </m:e>
                        <m:sub>
                          <m:r>
                            <a:rPr lang="hu-HU" i="1">
                              <a:latin typeface="Cambria Math" panose="02040503050406030204" pitchFamily="18" charset="0"/>
                            </a:rPr>
                            <m:t>0</m:t>
                          </m:r>
                        </m:sub>
                      </m:sSub>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oMath>
                  </m:oMathPara>
                </a14:m>
                <a:endParaRPr lang="hu-HU" dirty="0"/>
              </a:p>
              <a:p>
                <a:endParaRPr lang="hu-HU" dirty="0"/>
              </a:p>
            </p:txBody>
          </p:sp>
        </mc:Choice>
        <mc:Fallback xmlns="">
          <p:sp>
            <p:nvSpPr>
              <p:cNvPr id="2" name="Téglalap 1"/>
              <p:cNvSpPr>
                <a:spLocks noRot="1" noChangeAspect="1" noMove="1" noResize="1" noEditPoints="1" noAdjustHandles="1" noChangeArrowheads="1" noChangeShapeType="1" noTextEdit="1"/>
              </p:cNvSpPr>
              <p:nvPr/>
            </p:nvSpPr>
            <p:spPr>
              <a:xfrm>
                <a:off x="316124" y="1854986"/>
                <a:ext cx="8676456" cy="2220223"/>
              </a:xfrm>
              <a:prstGeom prst="rect">
                <a:avLst/>
              </a:prstGeom>
              <a:blipFill>
                <a:blip r:embed="rId2"/>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3" name="Téglalap 2"/>
              <p:cNvSpPr/>
              <p:nvPr/>
            </p:nvSpPr>
            <p:spPr>
              <a:xfrm>
                <a:off x="3724097" y="1356991"/>
                <a:ext cx="19886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hu-HU" i="1">
                              <a:latin typeface="Cambria Math" panose="02040503050406030204" pitchFamily="18" charset="0"/>
                            </a:rPr>
                          </m:ctrlPr>
                        </m:sSubPr>
                        <m:e>
                          <m:r>
                            <a:rPr lang="hu-HU" i="1">
                              <a:latin typeface="Cambria Math"/>
                            </a:rPr>
                            <m:t>𝐸</m:t>
                          </m:r>
                        </m:e>
                        <m:sub>
                          <m:r>
                            <a:rPr lang="hu-HU" i="1">
                              <a:latin typeface="Cambria Math"/>
                            </a:rPr>
                            <m:t>𝑘</m:t>
                          </m:r>
                        </m:sub>
                      </m:sSub>
                      <m:r>
                        <a:rPr lang="hu-HU" i="1">
                          <a:latin typeface="Cambria Math"/>
                        </a:rPr>
                        <m:t>=</m:t>
                      </m:r>
                      <m:sSub>
                        <m:sSubPr>
                          <m:ctrlPr>
                            <a:rPr lang="hu-HU" i="1">
                              <a:latin typeface="Cambria Math" panose="02040503050406030204" pitchFamily="18" charset="0"/>
                            </a:rPr>
                          </m:ctrlPr>
                        </m:sSubPr>
                        <m:e>
                          <m:r>
                            <a:rPr lang="hu-HU" i="1">
                              <a:latin typeface="Cambria Math" panose="02040503050406030204" pitchFamily="18" charset="0"/>
                            </a:rPr>
                            <m:t>𝑚</m:t>
                          </m:r>
                        </m:e>
                        <m:sub>
                          <m:r>
                            <a:rPr lang="hu-HU" i="1">
                              <a:latin typeface="Cambria Math" panose="02040503050406030204" pitchFamily="18" charset="0"/>
                            </a:rPr>
                            <m:t>0</m:t>
                          </m:r>
                        </m:sub>
                      </m:sSub>
                      <m:r>
                        <a:rPr lang="hu-HU" i="1">
                          <a:latin typeface="Cambria Math"/>
                        </a:rPr>
                        <m:t>𝛾</m:t>
                      </m:r>
                      <m:sSup>
                        <m:sSupPr>
                          <m:ctrlPr>
                            <a:rPr lang="hu-HU" i="1">
                              <a:latin typeface="Cambria Math" panose="02040503050406030204" pitchFamily="18" charset="0"/>
                            </a:rPr>
                          </m:ctrlPr>
                        </m:sSupPr>
                        <m:e>
                          <m:r>
                            <a:rPr lang="hu-HU" i="1">
                              <a:latin typeface="Cambria Math"/>
                            </a:rPr>
                            <m:t>𝑐</m:t>
                          </m:r>
                        </m:e>
                        <m:sup>
                          <m:r>
                            <a:rPr lang="hu-HU" i="1">
                              <a:latin typeface="Cambria Math"/>
                            </a:rPr>
                            <m:t>2</m:t>
                          </m:r>
                        </m:sup>
                      </m:sSup>
                      <m:r>
                        <a:rPr lang="hu-HU" i="1">
                          <a:latin typeface="Cambria Math"/>
                        </a:rPr>
                        <m:t>−</m:t>
                      </m:r>
                      <m:sSub>
                        <m:sSubPr>
                          <m:ctrlPr>
                            <a:rPr lang="hu-HU" i="1">
                              <a:latin typeface="Cambria Math" panose="02040503050406030204" pitchFamily="18" charset="0"/>
                            </a:rPr>
                          </m:ctrlPr>
                        </m:sSubPr>
                        <m:e>
                          <m:r>
                            <a:rPr lang="hu-HU" i="1">
                              <a:latin typeface="Cambria Math"/>
                            </a:rPr>
                            <m:t>𝐸</m:t>
                          </m:r>
                        </m:e>
                        <m:sub>
                          <m:r>
                            <a:rPr lang="hu-HU" i="1">
                              <a:latin typeface="Cambria Math"/>
                            </a:rPr>
                            <m:t>0</m:t>
                          </m:r>
                        </m:sub>
                      </m:sSub>
                    </m:oMath>
                  </m:oMathPara>
                </a14:m>
                <a:endParaRPr lang="hu-HU" dirty="0"/>
              </a:p>
            </p:txBody>
          </p:sp>
        </mc:Choice>
        <mc:Fallback xmlns="">
          <p:sp>
            <p:nvSpPr>
              <p:cNvPr id="3" name="Téglalap 2"/>
              <p:cNvSpPr>
                <a:spLocks noRot="1" noChangeAspect="1" noMove="1" noResize="1" noEditPoints="1" noAdjustHandles="1" noChangeArrowheads="1" noChangeShapeType="1" noTextEdit="1"/>
              </p:cNvSpPr>
              <p:nvPr/>
            </p:nvSpPr>
            <p:spPr>
              <a:xfrm>
                <a:off x="3724097" y="1356991"/>
                <a:ext cx="1988686" cy="369332"/>
              </a:xfrm>
              <a:prstGeom prst="rect">
                <a:avLst/>
              </a:prstGeom>
              <a:blipFill>
                <a:blip r:embed="rId3"/>
                <a:stretch>
                  <a:fillRect b="-5000"/>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6" name="Téglalap 5"/>
              <p:cNvSpPr/>
              <p:nvPr/>
            </p:nvSpPr>
            <p:spPr>
              <a:xfrm>
                <a:off x="1315108" y="5589240"/>
                <a:ext cx="6678488" cy="9997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hu-HU" i="1">
                              <a:latin typeface="Cambria Math" panose="02040503050406030204" pitchFamily="18" charset="0"/>
                            </a:rPr>
                          </m:ctrlPr>
                        </m:sSubPr>
                        <m:e>
                          <m:r>
                            <a:rPr lang="hu-HU" i="1">
                              <a:latin typeface="Cambria Math" panose="02040503050406030204" pitchFamily="18" charset="0"/>
                            </a:rPr>
                            <m:t>𝐸</m:t>
                          </m:r>
                        </m:e>
                        <m:sub>
                          <m:r>
                            <a:rPr lang="hu-HU" i="1">
                              <a:latin typeface="Cambria Math" panose="02040503050406030204" pitchFamily="18" charset="0"/>
                            </a:rPr>
                            <m:t>𝑘</m:t>
                          </m:r>
                        </m:sub>
                      </m:sSub>
                      <m:r>
                        <a:rPr lang="hu-HU" i="1">
                          <a:latin typeface="Cambria Math" panose="02040503050406030204" pitchFamily="18" charset="0"/>
                        </a:rPr>
                        <m:t>=</m:t>
                      </m:r>
                      <m:f>
                        <m:fPr>
                          <m:ctrlPr>
                            <a:rPr lang="hu-HU" i="1">
                              <a:latin typeface="Cambria Math" panose="02040503050406030204" pitchFamily="18" charset="0"/>
                            </a:rPr>
                          </m:ctrlPr>
                        </m:fPr>
                        <m:num>
                          <m:sSub>
                            <m:sSubPr>
                              <m:ctrlPr>
                                <a:rPr lang="hu-HU" i="1">
                                  <a:latin typeface="Cambria Math" panose="02040503050406030204" pitchFamily="18" charset="0"/>
                                </a:rPr>
                              </m:ctrlPr>
                            </m:sSubPr>
                            <m:e>
                              <m:r>
                                <a:rPr lang="hu-HU" i="1">
                                  <a:latin typeface="Cambria Math" panose="02040503050406030204" pitchFamily="18" charset="0"/>
                                </a:rPr>
                                <m:t>𝑚</m:t>
                              </m:r>
                            </m:e>
                            <m:sub>
                              <m:r>
                                <a:rPr lang="hu-HU" i="1">
                                  <a:latin typeface="Cambria Math" panose="02040503050406030204" pitchFamily="18" charset="0"/>
                                </a:rPr>
                                <m:t>0</m:t>
                              </m:r>
                            </m:sub>
                          </m:sSub>
                        </m:num>
                        <m:den>
                          <m:rad>
                            <m:radPr>
                              <m:degHide m:val="on"/>
                              <m:ctrlPr>
                                <a:rPr lang="hu-HU" i="1">
                                  <a:latin typeface="Cambria Math" panose="02040503050406030204" pitchFamily="18" charset="0"/>
                                </a:rPr>
                              </m:ctrlPr>
                            </m:radPr>
                            <m:deg/>
                            <m:e>
                              <m:r>
                                <a:rPr lang="hu-HU" i="1">
                                  <a:latin typeface="Cambria Math" panose="02040503050406030204" pitchFamily="18" charset="0"/>
                                </a:rPr>
                                <m:t>1−</m:t>
                              </m:r>
                              <m:f>
                                <m:fPr>
                                  <m:ctrlPr>
                                    <a:rPr lang="hu-HU" i="1">
                                      <a:latin typeface="Cambria Math" panose="02040503050406030204" pitchFamily="18" charset="0"/>
                                    </a:rPr>
                                  </m:ctrlPr>
                                </m:fPr>
                                <m:num>
                                  <m:sSup>
                                    <m:sSupPr>
                                      <m:ctrlPr>
                                        <a:rPr lang="hu-HU" i="1">
                                          <a:latin typeface="Cambria Math" panose="02040503050406030204" pitchFamily="18" charset="0"/>
                                        </a:rPr>
                                      </m:ctrlPr>
                                    </m:sSupPr>
                                    <m:e>
                                      <m:r>
                                        <a:rPr lang="hu-HU" i="1">
                                          <a:latin typeface="Cambria Math" panose="02040503050406030204" pitchFamily="18" charset="0"/>
                                        </a:rPr>
                                        <m:t>𝑣</m:t>
                                      </m:r>
                                    </m:e>
                                    <m:sup>
                                      <m:r>
                                        <a:rPr lang="hu-HU" i="1">
                                          <a:latin typeface="Cambria Math" panose="02040503050406030204" pitchFamily="18" charset="0"/>
                                        </a:rPr>
                                        <m:t>2</m:t>
                                      </m:r>
                                    </m:sup>
                                  </m:sSup>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e>
                          </m:rad>
                        </m:den>
                      </m:f>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𝑚</m:t>
                          </m:r>
                        </m:e>
                        <m:sub>
                          <m:r>
                            <a:rPr lang="hu-HU" i="1">
                              <a:latin typeface="Cambria Math" panose="02040503050406030204" pitchFamily="18" charset="0"/>
                            </a:rPr>
                            <m:t>0</m:t>
                          </m:r>
                        </m:sub>
                      </m:sSub>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𝑚</m:t>
                          </m:r>
                        </m:e>
                        <m:sub>
                          <m:r>
                            <a:rPr lang="hu-HU" i="1">
                              <a:latin typeface="Cambria Math" panose="02040503050406030204" pitchFamily="18" charset="0"/>
                            </a:rPr>
                            <m:t>0</m:t>
                          </m:r>
                        </m:sub>
                      </m:sSub>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
                        <m:dPr>
                          <m:ctrlPr>
                            <a:rPr lang="hu-HU" i="1">
                              <a:latin typeface="Cambria Math" panose="02040503050406030204" pitchFamily="18" charset="0"/>
                            </a:rPr>
                          </m:ctrlPr>
                        </m:dPr>
                        <m:e>
                          <m:r>
                            <a:rPr lang="hu-HU" i="1">
                              <a:latin typeface="Cambria Math" panose="02040503050406030204" pitchFamily="18" charset="0"/>
                            </a:rPr>
                            <m:t>1+</m:t>
                          </m:r>
                          <m:f>
                            <m:fPr>
                              <m:ctrlPr>
                                <a:rPr lang="hu-HU" i="1">
                                  <a:latin typeface="Cambria Math" panose="02040503050406030204" pitchFamily="18" charset="0"/>
                                </a:rPr>
                              </m:ctrlPr>
                            </m:fPr>
                            <m:num>
                              <m:r>
                                <a:rPr lang="hu-HU" i="1">
                                  <a:latin typeface="Cambria Math" panose="02040503050406030204" pitchFamily="18" charset="0"/>
                                </a:rPr>
                                <m:t>1</m:t>
                              </m:r>
                            </m:num>
                            <m:den>
                              <m:r>
                                <a:rPr lang="hu-HU" i="1">
                                  <a:latin typeface="Cambria Math" panose="02040503050406030204" pitchFamily="18" charset="0"/>
                                </a:rPr>
                                <m:t>2</m:t>
                              </m:r>
                            </m:den>
                          </m:f>
                          <m:f>
                            <m:fPr>
                              <m:ctrlPr>
                                <a:rPr lang="hu-HU" i="1">
                                  <a:latin typeface="Cambria Math" panose="02040503050406030204" pitchFamily="18" charset="0"/>
                                </a:rPr>
                              </m:ctrlPr>
                            </m:fPr>
                            <m:num>
                              <m:sSup>
                                <m:sSupPr>
                                  <m:ctrlPr>
                                    <a:rPr lang="hu-HU" i="1">
                                      <a:latin typeface="Cambria Math" panose="02040503050406030204" pitchFamily="18" charset="0"/>
                                    </a:rPr>
                                  </m:ctrlPr>
                                </m:sSupPr>
                                <m:e>
                                  <m:r>
                                    <a:rPr lang="hu-HU" i="1">
                                      <a:latin typeface="Cambria Math" panose="02040503050406030204" pitchFamily="18" charset="0"/>
                                    </a:rPr>
                                    <m:t>𝑣</m:t>
                                  </m:r>
                                </m:e>
                                <m:sup>
                                  <m:r>
                                    <a:rPr lang="hu-HU" i="1">
                                      <a:latin typeface="Cambria Math" panose="02040503050406030204" pitchFamily="18" charset="0"/>
                                    </a:rPr>
                                    <m:t>2</m:t>
                                  </m:r>
                                </m:sup>
                              </m:sSup>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e>
                      </m:d>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𝑚</m:t>
                          </m:r>
                        </m:e>
                        <m:sub>
                          <m:r>
                            <a:rPr lang="hu-HU" i="1">
                              <a:latin typeface="Cambria Math" panose="02040503050406030204" pitchFamily="18" charset="0"/>
                            </a:rPr>
                            <m:t>0</m:t>
                          </m:r>
                        </m:sub>
                      </m:sSub>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r>
                        <a:rPr lang="hu-HU" i="1">
                          <a:latin typeface="Cambria Math" panose="02040503050406030204" pitchFamily="18" charset="0"/>
                        </a:rPr>
                        <m:t>=</m:t>
                      </m:r>
                      <m:f>
                        <m:fPr>
                          <m:ctrlPr>
                            <a:rPr lang="hu-HU" i="1">
                              <a:latin typeface="Cambria Math" panose="02040503050406030204" pitchFamily="18" charset="0"/>
                            </a:rPr>
                          </m:ctrlPr>
                        </m:fPr>
                        <m:num>
                          <m:r>
                            <a:rPr lang="hu-HU" i="1">
                              <a:latin typeface="Cambria Math" panose="02040503050406030204" pitchFamily="18" charset="0"/>
                            </a:rPr>
                            <m:t>1</m:t>
                          </m:r>
                        </m:num>
                        <m:den>
                          <m:r>
                            <a:rPr lang="hu-HU" i="1">
                              <a:latin typeface="Cambria Math" panose="02040503050406030204" pitchFamily="18" charset="0"/>
                            </a:rPr>
                            <m:t>2</m:t>
                          </m:r>
                        </m:den>
                      </m:f>
                      <m:sSub>
                        <m:sSubPr>
                          <m:ctrlPr>
                            <a:rPr lang="hu-HU" i="1">
                              <a:latin typeface="Cambria Math" panose="02040503050406030204" pitchFamily="18" charset="0"/>
                            </a:rPr>
                          </m:ctrlPr>
                        </m:sSubPr>
                        <m:e>
                          <m:r>
                            <a:rPr lang="hu-HU" i="1">
                              <a:latin typeface="Cambria Math" panose="02040503050406030204" pitchFamily="18" charset="0"/>
                            </a:rPr>
                            <m:t>𝑚</m:t>
                          </m:r>
                        </m:e>
                        <m:sub>
                          <m:r>
                            <a:rPr lang="hu-HU" i="1">
                              <a:latin typeface="Cambria Math" panose="02040503050406030204" pitchFamily="18" charset="0"/>
                            </a:rPr>
                            <m:t>0</m:t>
                          </m:r>
                        </m:sub>
                      </m:sSub>
                      <m:sSup>
                        <m:sSupPr>
                          <m:ctrlPr>
                            <a:rPr lang="hu-HU" i="1">
                              <a:latin typeface="Cambria Math" panose="02040503050406030204" pitchFamily="18" charset="0"/>
                            </a:rPr>
                          </m:ctrlPr>
                        </m:sSupPr>
                        <m:e>
                          <m:r>
                            <a:rPr lang="hu-HU" i="1">
                              <a:latin typeface="Cambria Math" panose="02040503050406030204" pitchFamily="18" charset="0"/>
                            </a:rPr>
                            <m:t>𝑣</m:t>
                          </m:r>
                        </m:e>
                        <m:sup>
                          <m:r>
                            <a:rPr lang="hu-HU" i="1">
                              <a:latin typeface="Cambria Math" panose="02040503050406030204" pitchFamily="18" charset="0"/>
                            </a:rPr>
                            <m:t>2</m:t>
                          </m:r>
                        </m:sup>
                      </m:sSup>
                    </m:oMath>
                  </m:oMathPara>
                </a14:m>
                <a:endParaRPr lang="hu-HU" dirty="0"/>
              </a:p>
            </p:txBody>
          </p:sp>
        </mc:Choice>
        <mc:Fallback xmlns="">
          <p:sp>
            <p:nvSpPr>
              <p:cNvPr id="6" name="Téglalap 5"/>
              <p:cNvSpPr>
                <a:spLocks noRot="1" noChangeAspect="1" noMove="1" noResize="1" noEditPoints="1" noAdjustHandles="1" noChangeArrowheads="1" noChangeShapeType="1" noTextEdit="1"/>
              </p:cNvSpPr>
              <p:nvPr/>
            </p:nvSpPr>
            <p:spPr>
              <a:xfrm>
                <a:off x="1315108" y="5589240"/>
                <a:ext cx="6678488" cy="999761"/>
              </a:xfrm>
              <a:prstGeom prst="rect">
                <a:avLst/>
              </a:prstGeom>
              <a:blipFill>
                <a:blip r:embed="rId4"/>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9" name="Téglalap 8"/>
              <p:cNvSpPr/>
              <p:nvPr/>
            </p:nvSpPr>
            <p:spPr>
              <a:xfrm>
                <a:off x="2771800" y="3933056"/>
                <a:ext cx="1493036" cy="9234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hu-HU" i="1">
                          <a:latin typeface="Cambria Math" panose="02040503050406030204" pitchFamily="18" charset="0"/>
                        </a:rPr>
                        <m:t>𝑝</m:t>
                      </m:r>
                      <m:r>
                        <a:rPr lang="hu-HU" i="1">
                          <a:latin typeface="Cambria Math" panose="02040503050406030204" pitchFamily="18" charset="0"/>
                        </a:rPr>
                        <m:t>=</m:t>
                      </m:r>
                      <m:f>
                        <m:fPr>
                          <m:ctrlPr>
                            <a:rPr lang="hu-HU" i="1">
                              <a:latin typeface="Cambria Math" panose="02040503050406030204" pitchFamily="18" charset="0"/>
                            </a:rPr>
                          </m:ctrlPr>
                        </m:fPr>
                        <m:num>
                          <m:sSub>
                            <m:sSubPr>
                              <m:ctrlPr>
                                <a:rPr lang="hu-HU" i="1">
                                  <a:latin typeface="Cambria Math" panose="02040503050406030204" pitchFamily="18" charset="0"/>
                                </a:rPr>
                              </m:ctrlPr>
                            </m:sSubPr>
                            <m:e>
                              <m:r>
                                <a:rPr lang="hu-HU" i="1">
                                  <a:latin typeface="Cambria Math" panose="02040503050406030204" pitchFamily="18" charset="0"/>
                                </a:rPr>
                                <m:t>𝑚</m:t>
                              </m:r>
                            </m:e>
                            <m:sub>
                              <m:r>
                                <a:rPr lang="hu-HU" i="1">
                                  <a:latin typeface="Cambria Math" panose="02040503050406030204" pitchFamily="18" charset="0"/>
                                </a:rPr>
                                <m:t>0</m:t>
                              </m:r>
                            </m:sub>
                          </m:sSub>
                          <m:r>
                            <a:rPr lang="hu-HU" i="1">
                              <a:latin typeface="Cambria Math" panose="02040503050406030204" pitchFamily="18" charset="0"/>
                            </a:rPr>
                            <m:t>𝑣</m:t>
                          </m:r>
                        </m:num>
                        <m:den>
                          <m:rad>
                            <m:radPr>
                              <m:degHide m:val="on"/>
                              <m:ctrlPr>
                                <a:rPr lang="hu-HU" i="1">
                                  <a:latin typeface="Cambria Math" panose="02040503050406030204" pitchFamily="18" charset="0"/>
                                </a:rPr>
                              </m:ctrlPr>
                            </m:radPr>
                            <m:deg/>
                            <m:e>
                              <m:r>
                                <a:rPr lang="hu-HU" i="1">
                                  <a:latin typeface="Cambria Math" panose="02040503050406030204" pitchFamily="18" charset="0"/>
                                </a:rPr>
                                <m:t>1−</m:t>
                              </m:r>
                              <m:f>
                                <m:fPr>
                                  <m:ctrlPr>
                                    <a:rPr lang="hu-HU" i="1">
                                      <a:latin typeface="Cambria Math" panose="02040503050406030204" pitchFamily="18" charset="0"/>
                                    </a:rPr>
                                  </m:ctrlPr>
                                </m:fPr>
                                <m:num>
                                  <m:sSup>
                                    <m:sSupPr>
                                      <m:ctrlPr>
                                        <a:rPr lang="hu-HU" i="1">
                                          <a:latin typeface="Cambria Math" panose="02040503050406030204" pitchFamily="18" charset="0"/>
                                        </a:rPr>
                                      </m:ctrlPr>
                                    </m:sSupPr>
                                    <m:e>
                                      <m:r>
                                        <a:rPr lang="hu-HU" i="1">
                                          <a:latin typeface="Cambria Math" panose="02040503050406030204" pitchFamily="18" charset="0"/>
                                        </a:rPr>
                                        <m:t>𝑣</m:t>
                                      </m:r>
                                    </m:e>
                                    <m:sup>
                                      <m:r>
                                        <a:rPr lang="hu-HU" i="1">
                                          <a:latin typeface="Cambria Math" panose="02040503050406030204" pitchFamily="18" charset="0"/>
                                        </a:rPr>
                                        <m:t>2</m:t>
                                      </m:r>
                                    </m:sup>
                                  </m:sSup>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e>
                          </m:rad>
                        </m:den>
                      </m:f>
                    </m:oMath>
                  </m:oMathPara>
                </a14:m>
                <a:endParaRPr lang="hu-HU" dirty="0"/>
              </a:p>
            </p:txBody>
          </p:sp>
        </mc:Choice>
        <mc:Fallback xmlns="">
          <p:sp>
            <p:nvSpPr>
              <p:cNvPr id="9" name="Téglalap 8"/>
              <p:cNvSpPr>
                <a:spLocks noRot="1" noChangeAspect="1" noMove="1" noResize="1" noEditPoints="1" noAdjustHandles="1" noChangeArrowheads="1" noChangeShapeType="1" noTextEdit="1"/>
              </p:cNvSpPr>
              <p:nvPr/>
            </p:nvSpPr>
            <p:spPr>
              <a:xfrm>
                <a:off x="2771800" y="3933056"/>
                <a:ext cx="1493036" cy="923458"/>
              </a:xfrm>
              <a:prstGeom prst="rect">
                <a:avLst/>
              </a:prstGeom>
              <a:blipFill>
                <a:blip r:embed="rId5"/>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22" name="Téglalap 21"/>
              <p:cNvSpPr/>
              <p:nvPr/>
            </p:nvSpPr>
            <p:spPr>
              <a:xfrm>
                <a:off x="5106305" y="3933056"/>
                <a:ext cx="1811714" cy="9234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hu-HU" b="0" i="1">
                              <a:latin typeface="Cambria Math" panose="02040503050406030204" pitchFamily="18" charset="0"/>
                            </a:rPr>
                          </m:ctrlPr>
                        </m:sSubPr>
                        <m:e>
                          <m:r>
                            <a:rPr lang="hu-HU" b="0" i="1">
                              <a:latin typeface="Cambria Math" panose="02040503050406030204" pitchFamily="18" charset="0"/>
                            </a:rPr>
                            <m:t>𝑚</m:t>
                          </m:r>
                        </m:e>
                        <m:sub>
                          <m:r>
                            <a:rPr lang="hu-HU" b="0" i="1">
                              <a:latin typeface="Cambria Math" panose="02040503050406030204" pitchFamily="18" charset="0"/>
                            </a:rPr>
                            <m:t>𝑟𝑒𝑙</m:t>
                          </m:r>
                        </m:sub>
                      </m:sSub>
                      <m:r>
                        <a:rPr lang="hu-HU" i="1">
                          <a:latin typeface="Cambria Math" panose="02040503050406030204" pitchFamily="18" charset="0"/>
                        </a:rPr>
                        <m:t>=</m:t>
                      </m:r>
                      <m:f>
                        <m:fPr>
                          <m:ctrlPr>
                            <a:rPr lang="hu-HU" i="1">
                              <a:latin typeface="Cambria Math" panose="02040503050406030204" pitchFamily="18" charset="0"/>
                            </a:rPr>
                          </m:ctrlPr>
                        </m:fPr>
                        <m:num>
                          <m:sSub>
                            <m:sSubPr>
                              <m:ctrlPr>
                                <a:rPr lang="hu-HU" i="1">
                                  <a:latin typeface="Cambria Math" panose="02040503050406030204" pitchFamily="18" charset="0"/>
                                </a:rPr>
                              </m:ctrlPr>
                            </m:sSubPr>
                            <m:e>
                              <m:r>
                                <a:rPr lang="hu-HU" i="1">
                                  <a:latin typeface="Cambria Math" panose="02040503050406030204" pitchFamily="18" charset="0"/>
                                </a:rPr>
                                <m:t>𝑚</m:t>
                              </m:r>
                            </m:e>
                            <m:sub>
                              <m:r>
                                <a:rPr lang="hu-HU" i="1">
                                  <a:latin typeface="Cambria Math" panose="02040503050406030204" pitchFamily="18" charset="0"/>
                                </a:rPr>
                                <m:t>0</m:t>
                              </m:r>
                            </m:sub>
                          </m:sSub>
                        </m:num>
                        <m:den>
                          <m:rad>
                            <m:radPr>
                              <m:degHide m:val="on"/>
                              <m:ctrlPr>
                                <a:rPr lang="hu-HU" i="1">
                                  <a:latin typeface="Cambria Math" panose="02040503050406030204" pitchFamily="18" charset="0"/>
                                </a:rPr>
                              </m:ctrlPr>
                            </m:radPr>
                            <m:deg/>
                            <m:e>
                              <m:r>
                                <a:rPr lang="hu-HU" i="1">
                                  <a:latin typeface="Cambria Math" panose="02040503050406030204" pitchFamily="18" charset="0"/>
                                </a:rPr>
                                <m:t>1−</m:t>
                              </m:r>
                              <m:f>
                                <m:fPr>
                                  <m:ctrlPr>
                                    <a:rPr lang="hu-HU" i="1">
                                      <a:latin typeface="Cambria Math" panose="02040503050406030204" pitchFamily="18" charset="0"/>
                                    </a:rPr>
                                  </m:ctrlPr>
                                </m:fPr>
                                <m:num>
                                  <m:sSup>
                                    <m:sSupPr>
                                      <m:ctrlPr>
                                        <a:rPr lang="hu-HU" i="1">
                                          <a:latin typeface="Cambria Math" panose="02040503050406030204" pitchFamily="18" charset="0"/>
                                        </a:rPr>
                                      </m:ctrlPr>
                                    </m:sSupPr>
                                    <m:e>
                                      <m:r>
                                        <a:rPr lang="hu-HU" i="1">
                                          <a:latin typeface="Cambria Math" panose="02040503050406030204" pitchFamily="18" charset="0"/>
                                        </a:rPr>
                                        <m:t>𝑣</m:t>
                                      </m:r>
                                    </m:e>
                                    <m:sup>
                                      <m:r>
                                        <a:rPr lang="hu-HU" i="1">
                                          <a:latin typeface="Cambria Math" panose="02040503050406030204" pitchFamily="18" charset="0"/>
                                        </a:rPr>
                                        <m:t>2</m:t>
                                      </m:r>
                                    </m:sup>
                                  </m:sSup>
                                </m:num>
                                <m:den>
                                  <m:sSup>
                                    <m:sSupPr>
                                      <m:ctrlPr>
                                        <a:rPr lang="hu-HU" i="1">
                                          <a:latin typeface="Cambria Math" panose="02040503050406030204" pitchFamily="18" charset="0"/>
                                        </a:rPr>
                                      </m:ctrlPr>
                                    </m:sSupPr>
                                    <m:e>
                                      <m:r>
                                        <a:rPr lang="hu-HU" i="1">
                                          <a:latin typeface="Cambria Math" panose="02040503050406030204" pitchFamily="18" charset="0"/>
                                        </a:rPr>
                                        <m:t>𝑐</m:t>
                                      </m:r>
                                    </m:e>
                                    <m:sup>
                                      <m:r>
                                        <a:rPr lang="hu-HU" i="1">
                                          <a:latin typeface="Cambria Math" panose="02040503050406030204" pitchFamily="18" charset="0"/>
                                        </a:rPr>
                                        <m:t>2</m:t>
                                      </m:r>
                                    </m:sup>
                                  </m:sSup>
                                </m:den>
                              </m:f>
                            </m:e>
                          </m:rad>
                        </m:den>
                      </m:f>
                    </m:oMath>
                  </m:oMathPara>
                </a14:m>
                <a:endParaRPr lang="hu-HU" dirty="0"/>
              </a:p>
            </p:txBody>
          </p:sp>
        </mc:Choice>
        <mc:Fallback xmlns="">
          <p:sp>
            <p:nvSpPr>
              <p:cNvPr id="22" name="Téglalap 21"/>
              <p:cNvSpPr>
                <a:spLocks noRot="1" noChangeAspect="1" noMove="1" noResize="1" noEditPoints="1" noAdjustHandles="1" noChangeArrowheads="1" noChangeShapeType="1" noTextEdit="1"/>
              </p:cNvSpPr>
              <p:nvPr/>
            </p:nvSpPr>
            <p:spPr>
              <a:xfrm>
                <a:off x="5106305" y="3933056"/>
                <a:ext cx="1811714" cy="923458"/>
              </a:xfrm>
              <a:prstGeom prst="rect">
                <a:avLst/>
              </a:prstGeom>
              <a:blipFill>
                <a:blip r:embed="rId6"/>
                <a:stretch>
                  <a:fillRect/>
                </a:stretch>
              </a:blipFill>
            </p:spPr>
            <p:txBody>
              <a:bodyPr/>
              <a:lstStyle/>
              <a:p>
                <a:r>
                  <a:rPr lang="hu-HU">
                    <a:noFill/>
                  </a:rPr>
                  <a:t> </a:t>
                </a:r>
              </a:p>
            </p:txBody>
          </p:sp>
        </mc:Fallback>
      </mc:AlternateContent>
      <p:sp>
        <p:nvSpPr>
          <p:cNvPr id="4" name="Téglalap 3">
            <a:extLst>
              <a:ext uri="{FF2B5EF4-FFF2-40B4-BE49-F238E27FC236}">
                <a16:creationId xmlns:a16="http://schemas.microsoft.com/office/drawing/2014/main" id="{2E908339-E1F2-412E-912A-4E6EEBD9B2B4}"/>
              </a:ext>
            </a:extLst>
          </p:cNvPr>
          <p:cNvSpPr/>
          <p:nvPr/>
        </p:nvSpPr>
        <p:spPr>
          <a:xfrm>
            <a:off x="179512" y="5157192"/>
            <a:ext cx="8424936" cy="369332"/>
          </a:xfrm>
          <a:prstGeom prst="rect">
            <a:avLst/>
          </a:prstGeom>
        </p:spPr>
        <p:txBody>
          <a:bodyPr wrap="square">
            <a:spAutoFit/>
          </a:bodyPr>
          <a:lstStyle/>
          <a:p>
            <a:pPr marL="285750" indent="-285750">
              <a:buFont typeface="Arial" panose="020B0604020202020204" pitchFamily="34" charset="0"/>
              <a:buChar char="•"/>
            </a:pPr>
            <a:r>
              <a:rPr lang="hu-HU" dirty="0" err="1"/>
              <a:t>Low</a:t>
            </a:r>
            <a:r>
              <a:rPr lang="hu-HU" dirty="0"/>
              <a:t> </a:t>
            </a:r>
            <a:r>
              <a:rPr lang="hu-HU" dirty="0" err="1"/>
              <a:t>velocity</a:t>
            </a:r>
            <a:r>
              <a:rPr lang="hu-HU" dirty="0"/>
              <a:t> limit (</a:t>
            </a:r>
            <a:r>
              <a:rPr lang="hu-HU" dirty="0" err="1"/>
              <a:t>classical</a:t>
            </a:r>
            <a:r>
              <a:rPr lang="hu-HU" dirty="0"/>
              <a:t> </a:t>
            </a:r>
            <a:r>
              <a:rPr lang="hu-HU" dirty="0" err="1"/>
              <a:t>mechanics</a:t>
            </a:r>
            <a:r>
              <a:rPr lang="hu-HU" dirty="0"/>
              <a:t>): </a:t>
            </a:r>
          </a:p>
        </p:txBody>
      </p:sp>
    </p:spTree>
    <p:extLst>
      <p:ext uri="{BB962C8B-B14F-4D97-AF65-F5344CB8AC3E}">
        <p14:creationId xmlns:p14="http://schemas.microsoft.com/office/powerpoint/2010/main" val="34947715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4398E4B-ED99-4D99-886D-774038423D24}"/>
              </a:ext>
            </a:extLst>
          </p:cNvPr>
          <p:cNvSpPr>
            <a:spLocks noGrp="1"/>
          </p:cNvSpPr>
          <p:nvPr>
            <p:ph type="title"/>
          </p:nvPr>
        </p:nvSpPr>
        <p:spPr/>
        <p:txBody>
          <a:bodyPr/>
          <a:lstStyle/>
          <a:p>
            <a:r>
              <a:rPr lang="hu-HU" dirty="0" err="1"/>
              <a:t>Twin</a:t>
            </a:r>
            <a:r>
              <a:rPr lang="hu-HU" dirty="0"/>
              <a:t> paradox</a:t>
            </a:r>
          </a:p>
        </p:txBody>
      </p:sp>
      <p:pic>
        <p:nvPicPr>
          <p:cNvPr id="5" name="Tartalom helye 4">
            <a:extLst>
              <a:ext uri="{FF2B5EF4-FFF2-40B4-BE49-F238E27FC236}">
                <a16:creationId xmlns:a16="http://schemas.microsoft.com/office/drawing/2014/main" id="{86D6EB5D-68B9-4B8E-A9C8-3320E0742D2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72953" y="1224126"/>
            <a:ext cx="6155431" cy="5013186"/>
          </a:xfrm>
        </p:spPr>
      </p:pic>
      <p:sp>
        <p:nvSpPr>
          <p:cNvPr id="6" name="Szövegdoboz 5">
            <a:extLst>
              <a:ext uri="{FF2B5EF4-FFF2-40B4-BE49-F238E27FC236}">
                <a16:creationId xmlns:a16="http://schemas.microsoft.com/office/drawing/2014/main" id="{792F0960-9460-463E-948F-D3A34C4E8501}"/>
              </a:ext>
            </a:extLst>
          </p:cNvPr>
          <p:cNvSpPr txBox="1"/>
          <p:nvPr/>
        </p:nvSpPr>
        <p:spPr>
          <a:xfrm>
            <a:off x="5364088" y="6551766"/>
            <a:ext cx="3706464" cy="261610"/>
          </a:xfrm>
          <a:prstGeom prst="rect">
            <a:avLst/>
          </a:prstGeom>
          <a:noFill/>
        </p:spPr>
        <p:txBody>
          <a:bodyPr wrap="none" rtlCol="0">
            <a:spAutoFit/>
          </a:bodyPr>
          <a:lstStyle/>
          <a:p>
            <a:r>
              <a:rPr lang="hu-HU" sz="1100" dirty="0" err="1"/>
              <a:t>Source</a:t>
            </a:r>
            <a:r>
              <a:rPr lang="hu-HU" sz="1100" dirty="0"/>
              <a:t> of </a:t>
            </a:r>
            <a:r>
              <a:rPr lang="hu-HU" sz="1100" dirty="0" err="1"/>
              <a:t>figure</a:t>
            </a:r>
            <a:r>
              <a:rPr lang="hu-HU" sz="1100" dirty="0"/>
              <a:t>: </a:t>
            </a:r>
            <a:r>
              <a:rPr lang="en-US" sz="1100" dirty="0"/>
              <a:t>https://en.wikipedia.org/wiki/Twin_paradox</a:t>
            </a:r>
            <a:endParaRPr lang="hu-HU" sz="1100" dirty="0"/>
          </a:p>
        </p:txBody>
      </p:sp>
    </p:spTree>
    <p:extLst>
      <p:ext uri="{BB962C8B-B14F-4D97-AF65-F5344CB8AC3E}">
        <p14:creationId xmlns:p14="http://schemas.microsoft.com/office/powerpoint/2010/main" val="3442048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Relativistic</a:t>
            </a:r>
            <a:r>
              <a:rPr lang="hu-HU" dirty="0"/>
              <a:t> Doppler </a:t>
            </a:r>
            <a:r>
              <a:rPr lang="hu-HU" dirty="0" err="1"/>
              <a:t>Effect</a:t>
            </a:r>
            <a:endParaRPr lang="hu-HU" dirty="0"/>
          </a:p>
        </p:txBody>
      </p:sp>
      <mc:AlternateContent xmlns:mc="http://schemas.openxmlformats.org/markup-compatibility/2006" xmlns:a14="http://schemas.microsoft.com/office/drawing/2010/main">
        <mc:Choice Requires="a14">
          <p:sp>
            <p:nvSpPr>
              <p:cNvPr id="3" name="Tartalom helye 2"/>
              <p:cNvSpPr>
                <a:spLocks noGrp="1"/>
              </p:cNvSpPr>
              <p:nvPr>
                <p:ph idx="1"/>
              </p:nvPr>
            </p:nvSpPr>
            <p:spPr>
              <a:xfrm>
                <a:off x="179512" y="1600200"/>
                <a:ext cx="8784976" cy="5213176"/>
              </a:xfrm>
            </p:spPr>
            <p:txBody>
              <a:bodyPr>
                <a:normAutofit/>
              </a:bodyPr>
              <a:lstStyle/>
              <a:p>
                <a:r>
                  <a:rPr lang="hu-HU" sz="2400" dirty="0"/>
                  <a:t>Imagine, </a:t>
                </a:r>
                <a:r>
                  <a:rPr lang="hu-HU" sz="2400" dirty="0" err="1"/>
                  <a:t>that</a:t>
                </a:r>
                <a:r>
                  <a:rPr lang="hu-HU" sz="2400" dirty="0"/>
                  <a:t> </a:t>
                </a:r>
                <a:r>
                  <a:rPr lang="hu-HU" sz="2400" dirty="0" err="1"/>
                  <a:t>the</a:t>
                </a:r>
                <a:r>
                  <a:rPr lang="hu-HU" sz="2400" dirty="0"/>
                  <a:t> </a:t>
                </a:r>
                <a:r>
                  <a:rPr lang="hu-HU" sz="2400" dirty="0" err="1"/>
                  <a:t>light</a:t>
                </a:r>
                <a:r>
                  <a:rPr lang="hu-HU" sz="2400" dirty="0"/>
                  <a:t> </a:t>
                </a:r>
                <a:r>
                  <a:rPr lang="hu-HU" sz="2400" dirty="0" err="1"/>
                  <a:t>source</a:t>
                </a:r>
                <a:r>
                  <a:rPr lang="hu-HU" sz="2400" dirty="0"/>
                  <a:t> and </a:t>
                </a:r>
                <a:r>
                  <a:rPr lang="hu-HU" sz="2400" dirty="0" err="1"/>
                  <a:t>the</a:t>
                </a:r>
                <a:r>
                  <a:rPr lang="hu-HU" sz="2400" dirty="0"/>
                  <a:t> </a:t>
                </a:r>
                <a:r>
                  <a:rPr lang="hu-HU" sz="2400" dirty="0" err="1"/>
                  <a:t>observer</a:t>
                </a:r>
                <a:r>
                  <a:rPr lang="hu-HU" sz="2400" dirty="0"/>
                  <a:t> </a:t>
                </a:r>
                <a:r>
                  <a:rPr lang="hu-HU" sz="2400" dirty="0" err="1"/>
                  <a:t>are</a:t>
                </a:r>
                <a:r>
                  <a:rPr lang="hu-HU" sz="2400" dirty="0"/>
                  <a:t> </a:t>
                </a:r>
                <a:r>
                  <a:rPr lang="hu-HU" sz="2400" dirty="0" err="1"/>
                  <a:t>moving</a:t>
                </a:r>
                <a:r>
                  <a:rPr lang="hu-HU" sz="2400" dirty="0"/>
                  <a:t> </a:t>
                </a:r>
                <a:r>
                  <a:rPr lang="hu-HU" sz="2400" dirty="0" err="1"/>
                  <a:t>away</a:t>
                </a:r>
                <a:r>
                  <a:rPr lang="hu-HU" sz="2400" dirty="0"/>
                  <a:t> </a:t>
                </a:r>
                <a:r>
                  <a:rPr lang="hu-HU" sz="2400" dirty="0" err="1"/>
                  <a:t>from</a:t>
                </a:r>
                <a:r>
                  <a:rPr lang="hu-HU" sz="2400" dirty="0"/>
                  <a:t> </a:t>
                </a:r>
                <a:r>
                  <a:rPr lang="hu-HU" sz="2400" dirty="0" err="1"/>
                  <a:t>each</a:t>
                </a:r>
                <a:r>
                  <a:rPr lang="hu-HU" sz="2400" dirty="0"/>
                  <a:t> </a:t>
                </a:r>
                <a:r>
                  <a:rPr lang="hu-HU" sz="2400" dirty="0" err="1"/>
                  <a:t>other</a:t>
                </a:r>
                <a:r>
                  <a:rPr lang="hu-HU" sz="2400" dirty="0"/>
                  <a:t> </a:t>
                </a:r>
                <a:r>
                  <a:rPr lang="hu-HU" sz="2400" dirty="0" err="1"/>
                  <a:t>at</a:t>
                </a:r>
                <a:r>
                  <a:rPr lang="hu-HU" sz="2400" dirty="0"/>
                  <a:t> </a:t>
                </a:r>
                <a:r>
                  <a:rPr lang="hu-HU" sz="2400" dirty="0" err="1"/>
                  <a:t>some</a:t>
                </a:r>
                <a:r>
                  <a:rPr lang="hu-HU" sz="2400" dirty="0"/>
                  <a:t> </a:t>
                </a:r>
                <a14:m>
                  <m:oMath xmlns:m="http://schemas.openxmlformats.org/officeDocument/2006/math">
                    <m:r>
                      <a:rPr lang="hu-HU" sz="2400" b="0" i="1" smtClean="0">
                        <a:latin typeface="Cambria Math" panose="02040503050406030204" pitchFamily="18" charset="0"/>
                      </a:rPr>
                      <m:t>𝑣</m:t>
                    </m:r>
                  </m:oMath>
                </a14:m>
                <a:r>
                  <a:rPr lang="hu-HU" sz="2400" dirty="0"/>
                  <a:t> </a:t>
                </a:r>
                <a:r>
                  <a:rPr lang="hu-HU" sz="2400" dirty="0" err="1"/>
                  <a:t>velocity</a:t>
                </a:r>
                <a:endParaRPr lang="hu-HU" sz="2400" dirty="0"/>
              </a:p>
              <a:p>
                <a:r>
                  <a:rPr lang="hu-HU" sz="2400" dirty="0" err="1"/>
                  <a:t>Description</a:t>
                </a:r>
                <a:r>
                  <a:rPr lang="hu-HU" sz="2400" dirty="0"/>
                  <a:t> </a:t>
                </a:r>
                <a:r>
                  <a:rPr lang="hu-HU" sz="2400" dirty="0" err="1"/>
                  <a:t>form</a:t>
                </a:r>
                <a:r>
                  <a:rPr lang="hu-HU" sz="2400" dirty="0"/>
                  <a:t> </a:t>
                </a:r>
                <a:r>
                  <a:rPr lang="hu-HU" sz="2400" dirty="0" err="1"/>
                  <a:t>the</a:t>
                </a:r>
                <a:r>
                  <a:rPr lang="hu-HU" sz="2400" dirty="0"/>
                  <a:t> </a:t>
                </a:r>
                <a:r>
                  <a:rPr lang="hu-HU" sz="2400" dirty="0" err="1"/>
                  <a:t>source’s</a:t>
                </a:r>
                <a:r>
                  <a:rPr lang="hu-HU" sz="2400" dirty="0"/>
                  <a:t> </a:t>
                </a:r>
                <a:r>
                  <a:rPr lang="hu-HU" sz="2400" dirty="0" err="1"/>
                  <a:t>point</a:t>
                </a:r>
                <a:r>
                  <a:rPr lang="hu-HU" sz="2400" dirty="0"/>
                  <a:t> of </a:t>
                </a:r>
                <a:r>
                  <a:rPr lang="hu-HU" sz="2400" dirty="0" err="1"/>
                  <a:t>view</a:t>
                </a:r>
                <a:r>
                  <a:rPr lang="hu-HU" sz="2400" dirty="0"/>
                  <a:t>:</a:t>
                </a:r>
              </a:p>
              <a:p>
                <a:pPr lvl="1"/>
                <a:r>
                  <a:rPr lang="hu-HU" sz="2000" dirty="0" err="1"/>
                  <a:t>When</a:t>
                </a:r>
                <a:r>
                  <a:rPr lang="hu-HU" sz="2000" dirty="0"/>
                  <a:t> a </a:t>
                </a:r>
                <a:r>
                  <a:rPr lang="hu-HU" sz="2000" dirty="0" err="1"/>
                  <a:t>wavefront</a:t>
                </a:r>
                <a:r>
                  <a:rPr lang="hu-HU" sz="2000" dirty="0"/>
                  <a:t> </a:t>
                </a:r>
                <a:r>
                  <a:rPr lang="hu-HU" sz="2000" dirty="0" err="1"/>
                  <a:t>arrives</a:t>
                </a:r>
                <a:r>
                  <a:rPr lang="hu-HU" sz="2000" dirty="0"/>
                  <a:t> </a:t>
                </a:r>
                <a:r>
                  <a:rPr lang="hu-HU" sz="2000" dirty="0" err="1"/>
                  <a:t>to</a:t>
                </a:r>
                <a:r>
                  <a:rPr lang="hu-HU" sz="2000" dirty="0"/>
                  <a:t> </a:t>
                </a:r>
                <a:r>
                  <a:rPr lang="hu-HU" sz="2000" dirty="0" err="1"/>
                  <a:t>the</a:t>
                </a:r>
                <a:r>
                  <a:rPr lang="hu-HU" sz="2000" dirty="0"/>
                  <a:t> </a:t>
                </a:r>
                <a:r>
                  <a:rPr lang="hu-HU" sz="2000" dirty="0" err="1"/>
                  <a:t>observer</a:t>
                </a:r>
                <a:r>
                  <a:rPr lang="hu-HU" sz="2000" dirty="0"/>
                  <a:t>, </a:t>
                </a:r>
                <a:r>
                  <a:rPr lang="hu-HU" sz="2000" dirty="0" err="1"/>
                  <a:t>the</a:t>
                </a:r>
                <a:r>
                  <a:rPr lang="hu-HU" sz="2000" dirty="0"/>
                  <a:t> </a:t>
                </a:r>
                <a:r>
                  <a:rPr lang="hu-HU" sz="2000" dirty="0" err="1"/>
                  <a:t>next</a:t>
                </a:r>
                <a:r>
                  <a:rPr lang="hu-HU" sz="2000" dirty="0"/>
                  <a:t> </a:t>
                </a:r>
                <a:r>
                  <a:rPr lang="hu-HU" sz="2000" dirty="0" err="1"/>
                  <a:t>one</a:t>
                </a:r>
                <a:r>
                  <a:rPr lang="hu-HU" sz="2000" dirty="0"/>
                  <a:t> is </a:t>
                </a:r>
                <a14:m>
                  <m:oMath xmlns:m="http://schemas.openxmlformats.org/officeDocument/2006/math">
                    <m:r>
                      <a:rPr lang="hu-HU" sz="2000" i="1" smtClean="0">
                        <a:latin typeface="Cambria Math" panose="02040503050406030204" pitchFamily="18" charset="0"/>
                        <a:ea typeface="Cambria Math" panose="02040503050406030204" pitchFamily="18" charset="0"/>
                      </a:rPr>
                      <m:t>𝜆</m:t>
                    </m:r>
                  </m:oMath>
                </a14:m>
                <a:r>
                  <a:rPr lang="hu-HU" sz="2000" dirty="0"/>
                  <a:t> </a:t>
                </a:r>
                <a:r>
                  <a:rPr lang="hu-HU" sz="2000" dirty="0" err="1"/>
                  <a:t>distance</a:t>
                </a:r>
                <a:r>
                  <a:rPr lang="hu-HU" sz="2000" dirty="0"/>
                  <a:t> </a:t>
                </a:r>
                <a:r>
                  <a:rPr lang="hu-HU" sz="2000" dirty="0" err="1"/>
                  <a:t>away</a:t>
                </a:r>
                <a:br>
                  <a:rPr lang="hu-HU" sz="2000" dirty="0"/>
                </a:br>
                <a:r>
                  <a:rPr lang="hu-HU" sz="2000" dirty="0"/>
                  <a:t>(</a:t>
                </a:r>
                <a14:m>
                  <m:oMath xmlns:m="http://schemas.openxmlformats.org/officeDocument/2006/math">
                    <m:r>
                      <a:rPr lang="hu-HU" sz="2000" i="1">
                        <a:latin typeface="Cambria Math" panose="02040503050406030204" pitchFamily="18" charset="0"/>
                        <a:ea typeface="Cambria Math" panose="02040503050406030204" pitchFamily="18" charset="0"/>
                      </a:rPr>
                      <m:t>𝜆</m:t>
                    </m:r>
                  </m:oMath>
                </a14:m>
                <a:r>
                  <a:rPr lang="hu-HU" sz="2000" dirty="0"/>
                  <a:t> is </a:t>
                </a:r>
                <a:r>
                  <a:rPr lang="hu-HU" sz="2000" dirty="0" err="1"/>
                  <a:t>the</a:t>
                </a:r>
                <a:r>
                  <a:rPr lang="hu-HU" sz="2000" dirty="0"/>
                  <a:t> </a:t>
                </a:r>
                <a:r>
                  <a:rPr lang="hu-HU" sz="2000" dirty="0" err="1"/>
                  <a:t>wavelength</a:t>
                </a:r>
                <a:r>
                  <a:rPr lang="hu-HU" sz="2000" dirty="0"/>
                  <a:t> of </a:t>
                </a:r>
                <a:r>
                  <a:rPr lang="hu-HU" sz="2000" dirty="0" err="1"/>
                  <a:t>the</a:t>
                </a:r>
                <a:r>
                  <a:rPr lang="hu-HU" sz="2000" dirty="0"/>
                  <a:t> </a:t>
                </a:r>
                <a:r>
                  <a:rPr lang="hu-HU" sz="2000" dirty="0" err="1"/>
                  <a:t>light</a:t>
                </a:r>
                <a:r>
                  <a:rPr lang="hu-HU" sz="2000" dirty="0"/>
                  <a:t>)</a:t>
                </a:r>
              </a:p>
              <a:p>
                <a:pPr lvl="1"/>
                <a:r>
                  <a:rPr lang="hu-HU" sz="2000" dirty="0" err="1"/>
                  <a:t>It</a:t>
                </a:r>
                <a:r>
                  <a:rPr lang="hu-HU" sz="2000" dirty="0"/>
                  <a:t> </a:t>
                </a:r>
                <a:r>
                  <a:rPr lang="hu-HU" sz="2000" dirty="0" err="1"/>
                  <a:t>requires</a:t>
                </a:r>
                <a:r>
                  <a:rPr lang="hu-HU" sz="2000" dirty="0"/>
                  <a:t> </a:t>
                </a:r>
                <a14:m>
                  <m:oMath xmlns:m="http://schemas.openxmlformats.org/officeDocument/2006/math">
                    <m:r>
                      <a:rPr lang="hu-HU" sz="2000" b="0" i="1" smtClean="0">
                        <a:latin typeface="Cambria Math" panose="02040503050406030204" pitchFamily="18" charset="0"/>
                      </a:rPr>
                      <m:t>𝑡</m:t>
                    </m:r>
                  </m:oMath>
                </a14:m>
                <a:r>
                  <a:rPr lang="hu-HU" sz="2000" dirty="0"/>
                  <a:t> </a:t>
                </a:r>
                <a:r>
                  <a:rPr lang="hu-HU" sz="2000" dirty="0" err="1"/>
                  <a:t>time</a:t>
                </a:r>
                <a:r>
                  <a:rPr lang="hu-HU" sz="2000" dirty="0"/>
                  <a:t> </a:t>
                </a:r>
                <a:r>
                  <a:rPr lang="hu-HU" sz="2000" dirty="0" err="1"/>
                  <a:t>to</a:t>
                </a:r>
                <a:r>
                  <a:rPr lang="hu-HU" sz="2000" dirty="0"/>
                  <a:t> </a:t>
                </a:r>
                <a:r>
                  <a:rPr lang="hu-HU" sz="2000" dirty="0" err="1"/>
                  <a:t>arrive</a:t>
                </a:r>
                <a:r>
                  <a:rPr lang="hu-HU" sz="2000" dirty="0"/>
                  <a:t>: </a:t>
                </a:r>
                <a14:m>
                  <m:oMath xmlns:m="http://schemas.openxmlformats.org/officeDocument/2006/math">
                    <m:sSub>
                      <m:sSubPr>
                        <m:ctrlPr>
                          <a:rPr lang="hu-HU" sz="2000" b="0" i="1" smtClean="0">
                            <a:latin typeface="Cambria Math" panose="02040503050406030204" pitchFamily="18" charset="0"/>
                          </a:rPr>
                        </m:ctrlPr>
                      </m:sSubPr>
                      <m:e>
                        <m:r>
                          <a:rPr lang="hu-HU" sz="2000" b="0" i="1" smtClean="0">
                            <a:latin typeface="Cambria Math" panose="02040503050406030204" pitchFamily="18" charset="0"/>
                          </a:rPr>
                          <m:t>𝑡</m:t>
                        </m:r>
                      </m:e>
                      <m:sub>
                        <m:r>
                          <a:rPr lang="hu-HU" sz="2000" b="0" i="1" smtClean="0">
                            <a:latin typeface="Cambria Math" panose="02040503050406030204" pitchFamily="18" charset="0"/>
                          </a:rPr>
                          <m:t>𝑠</m:t>
                        </m:r>
                      </m:sub>
                    </m:sSub>
                    <m:r>
                      <a:rPr lang="hu-HU" sz="2000" b="0" i="1" smtClean="0">
                        <a:latin typeface="Cambria Math" panose="02040503050406030204" pitchFamily="18" charset="0"/>
                      </a:rPr>
                      <m:t>=</m:t>
                    </m:r>
                    <m:f>
                      <m:fPr>
                        <m:ctrlPr>
                          <a:rPr lang="hu-HU" sz="2000" b="0" i="1" smtClean="0">
                            <a:latin typeface="Cambria Math" panose="02040503050406030204" pitchFamily="18" charset="0"/>
                          </a:rPr>
                        </m:ctrlPr>
                      </m:fPr>
                      <m:num>
                        <m:r>
                          <a:rPr lang="hu-HU" sz="2000" b="0" i="1" smtClean="0">
                            <a:latin typeface="Cambria Math" panose="02040503050406030204" pitchFamily="18" charset="0"/>
                            <a:ea typeface="Cambria Math" panose="02040503050406030204" pitchFamily="18" charset="0"/>
                          </a:rPr>
                          <m:t>𝜆</m:t>
                        </m:r>
                      </m:num>
                      <m:den>
                        <m:r>
                          <a:rPr lang="hu-HU" sz="2000" b="0" i="1" smtClean="0">
                            <a:latin typeface="Cambria Math" panose="02040503050406030204" pitchFamily="18" charset="0"/>
                          </a:rPr>
                          <m:t>𝑐</m:t>
                        </m:r>
                        <m:r>
                          <a:rPr lang="hu-HU" sz="2000" b="0" i="1" smtClean="0">
                            <a:latin typeface="Cambria Math" panose="02040503050406030204" pitchFamily="18" charset="0"/>
                          </a:rPr>
                          <m:t>−</m:t>
                        </m:r>
                        <m:r>
                          <a:rPr lang="hu-HU" sz="2000" b="0" i="1" smtClean="0">
                            <a:latin typeface="Cambria Math" panose="02040503050406030204" pitchFamily="18" charset="0"/>
                          </a:rPr>
                          <m:t>𝑣</m:t>
                        </m:r>
                      </m:den>
                    </m:f>
                    <m:r>
                      <a:rPr lang="hu-HU" sz="2000" b="0" i="1" smtClean="0">
                        <a:latin typeface="Cambria Math" panose="02040503050406030204" pitchFamily="18" charset="0"/>
                      </a:rPr>
                      <m:t>=</m:t>
                    </m:r>
                    <m:f>
                      <m:fPr>
                        <m:ctrlPr>
                          <a:rPr lang="hu-HU" sz="2000" b="0" i="1" smtClean="0">
                            <a:latin typeface="Cambria Math" panose="02040503050406030204" pitchFamily="18" charset="0"/>
                          </a:rPr>
                        </m:ctrlPr>
                      </m:fPr>
                      <m:num>
                        <m:r>
                          <a:rPr lang="hu-HU" sz="2000" b="0" i="1" smtClean="0">
                            <a:latin typeface="Cambria Math" panose="02040503050406030204" pitchFamily="18" charset="0"/>
                          </a:rPr>
                          <m:t>𝑐</m:t>
                        </m:r>
                      </m:num>
                      <m:den>
                        <m:d>
                          <m:dPr>
                            <m:ctrlPr>
                              <a:rPr lang="hu-HU" sz="2000" b="0" i="1" smtClean="0">
                                <a:latin typeface="Cambria Math" panose="02040503050406030204" pitchFamily="18" charset="0"/>
                              </a:rPr>
                            </m:ctrlPr>
                          </m:dPr>
                          <m:e>
                            <m:r>
                              <a:rPr lang="hu-HU" sz="2000" b="0" i="1" smtClean="0">
                                <a:latin typeface="Cambria Math" panose="02040503050406030204" pitchFamily="18" charset="0"/>
                              </a:rPr>
                              <m:t>𝑐</m:t>
                            </m:r>
                            <m:r>
                              <a:rPr lang="hu-HU" sz="2000" b="0" i="1" smtClean="0">
                                <a:latin typeface="Cambria Math" panose="02040503050406030204" pitchFamily="18" charset="0"/>
                              </a:rPr>
                              <m:t>−</m:t>
                            </m:r>
                            <m:r>
                              <a:rPr lang="hu-HU" sz="2000" b="0" i="1" smtClean="0">
                                <a:latin typeface="Cambria Math" panose="02040503050406030204" pitchFamily="18" charset="0"/>
                              </a:rPr>
                              <m:t>𝑣</m:t>
                            </m:r>
                          </m:e>
                        </m:d>
                        <m:r>
                          <a:rPr lang="hu-HU" sz="2000" b="0" i="1" smtClean="0">
                            <a:latin typeface="Cambria Math" panose="02040503050406030204" pitchFamily="18" charset="0"/>
                          </a:rPr>
                          <m:t>𝑓</m:t>
                        </m:r>
                      </m:den>
                    </m:f>
                    <m:r>
                      <a:rPr lang="hu-HU" sz="2000" b="0" i="1" smtClean="0">
                        <a:latin typeface="Cambria Math" panose="02040503050406030204" pitchFamily="18" charset="0"/>
                      </a:rPr>
                      <m:t>=</m:t>
                    </m:r>
                    <m:f>
                      <m:fPr>
                        <m:ctrlPr>
                          <a:rPr lang="hu-HU" sz="2000" b="0" i="1" smtClean="0">
                            <a:latin typeface="Cambria Math" panose="02040503050406030204" pitchFamily="18" charset="0"/>
                          </a:rPr>
                        </m:ctrlPr>
                      </m:fPr>
                      <m:num>
                        <m:r>
                          <a:rPr lang="hu-HU" sz="2000" b="0" i="1" smtClean="0">
                            <a:latin typeface="Cambria Math" panose="02040503050406030204" pitchFamily="18" charset="0"/>
                          </a:rPr>
                          <m:t>1</m:t>
                        </m:r>
                      </m:num>
                      <m:den>
                        <m:d>
                          <m:dPr>
                            <m:ctrlPr>
                              <a:rPr lang="hu-HU" sz="2000" b="0" i="1" smtClean="0">
                                <a:latin typeface="Cambria Math" panose="02040503050406030204" pitchFamily="18" charset="0"/>
                              </a:rPr>
                            </m:ctrlPr>
                          </m:dPr>
                          <m:e>
                            <m:r>
                              <a:rPr lang="hu-HU" sz="2000" b="0" i="1" smtClean="0">
                                <a:latin typeface="Cambria Math" panose="02040503050406030204" pitchFamily="18" charset="0"/>
                              </a:rPr>
                              <m:t>1−</m:t>
                            </m:r>
                            <m:f>
                              <m:fPr>
                                <m:ctrlPr>
                                  <a:rPr lang="hu-HU" sz="2000" b="0" i="1" smtClean="0">
                                    <a:latin typeface="Cambria Math" panose="02040503050406030204" pitchFamily="18" charset="0"/>
                                  </a:rPr>
                                </m:ctrlPr>
                              </m:fPr>
                              <m:num>
                                <m:r>
                                  <a:rPr lang="hu-HU" sz="2000" b="0" i="1" smtClean="0">
                                    <a:latin typeface="Cambria Math" panose="02040503050406030204" pitchFamily="18" charset="0"/>
                                  </a:rPr>
                                  <m:t>𝑣</m:t>
                                </m:r>
                              </m:num>
                              <m:den>
                                <m:r>
                                  <a:rPr lang="hu-HU" sz="2000" b="0" i="1" smtClean="0">
                                    <a:latin typeface="Cambria Math" panose="02040503050406030204" pitchFamily="18" charset="0"/>
                                  </a:rPr>
                                  <m:t>𝑐</m:t>
                                </m:r>
                              </m:den>
                            </m:f>
                          </m:e>
                        </m:d>
                        <m:r>
                          <a:rPr lang="hu-HU" sz="2000" b="0" i="1" smtClean="0">
                            <a:latin typeface="Cambria Math" panose="02040503050406030204" pitchFamily="18" charset="0"/>
                          </a:rPr>
                          <m:t>𝑓</m:t>
                        </m:r>
                      </m:den>
                    </m:f>
                  </m:oMath>
                </a14:m>
                <a:endParaRPr lang="hu-HU" sz="2000" dirty="0"/>
              </a:p>
              <a:p>
                <a:r>
                  <a:rPr lang="hu-HU" sz="2400" dirty="0"/>
                  <a:t>The </a:t>
                </a:r>
                <a:r>
                  <a:rPr lang="hu-HU" sz="2400" dirty="0" err="1"/>
                  <a:t>observer</a:t>
                </a:r>
                <a:r>
                  <a:rPr lang="hu-HU" sz="2400" dirty="0"/>
                  <a:t> </a:t>
                </a:r>
                <a:r>
                  <a:rPr lang="hu-HU" sz="2400" dirty="0" err="1"/>
                  <a:t>will</a:t>
                </a:r>
                <a:r>
                  <a:rPr lang="hu-HU" sz="2400" dirty="0"/>
                  <a:t> </a:t>
                </a:r>
                <a:r>
                  <a:rPr lang="hu-HU" sz="2400" dirty="0" err="1"/>
                  <a:t>measure</a:t>
                </a:r>
                <a:r>
                  <a:rPr lang="hu-HU" sz="2400" dirty="0"/>
                  <a:t> </a:t>
                </a:r>
                <a:r>
                  <a:rPr lang="hu-HU" sz="2400" dirty="0" err="1"/>
                  <a:t>this</a:t>
                </a:r>
                <a:r>
                  <a:rPr lang="hu-HU" sz="2400" dirty="0"/>
                  <a:t> </a:t>
                </a:r>
                <a:r>
                  <a:rPr lang="hu-HU" sz="2400" dirty="0" err="1"/>
                  <a:t>time</a:t>
                </a:r>
                <a:r>
                  <a:rPr lang="hu-HU" sz="2400" dirty="0"/>
                  <a:t> </a:t>
                </a:r>
                <a:r>
                  <a:rPr lang="hu-HU" sz="2400" dirty="0" err="1"/>
                  <a:t>to</a:t>
                </a:r>
                <a:r>
                  <a:rPr lang="hu-HU" sz="2400" dirty="0"/>
                  <a:t> be: </a:t>
                </a:r>
              </a:p>
              <a:p>
                <a:pPr marL="0" indent="0">
                  <a:buNone/>
                </a:pPr>
                <a14:m>
                  <m:oMathPara xmlns:m="http://schemas.openxmlformats.org/officeDocument/2006/math">
                    <m:oMathParaPr>
                      <m:jc m:val="centerGroup"/>
                    </m:oMathParaPr>
                    <m:oMath xmlns:m="http://schemas.openxmlformats.org/officeDocument/2006/math">
                      <m:sSub>
                        <m:sSubPr>
                          <m:ctrlPr>
                            <a:rPr lang="hu-HU" sz="1800" i="1">
                              <a:latin typeface="Cambria Math" panose="02040503050406030204" pitchFamily="18" charset="0"/>
                            </a:rPr>
                          </m:ctrlPr>
                        </m:sSubPr>
                        <m:e>
                          <m:r>
                            <a:rPr lang="hu-HU" sz="1800" i="1">
                              <a:latin typeface="Cambria Math" panose="02040503050406030204" pitchFamily="18" charset="0"/>
                            </a:rPr>
                            <m:t>𝑡</m:t>
                          </m:r>
                        </m:e>
                        <m:sub>
                          <m:r>
                            <a:rPr lang="hu-HU" sz="1800" b="0" i="1" smtClean="0">
                              <a:latin typeface="Cambria Math" panose="02040503050406030204" pitchFamily="18" charset="0"/>
                            </a:rPr>
                            <m:t>𝑜</m:t>
                          </m:r>
                        </m:sub>
                      </m:sSub>
                      <m:r>
                        <a:rPr lang="hu-HU" sz="1800" i="1">
                          <a:latin typeface="Cambria Math" panose="02040503050406030204" pitchFamily="18" charset="0"/>
                        </a:rPr>
                        <m:t>=</m:t>
                      </m:r>
                      <m:sSub>
                        <m:sSubPr>
                          <m:ctrlPr>
                            <a:rPr lang="hu-HU" sz="1800" i="1">
                              <a:latin typeface="Cambria Math" panose="02040503050406030204" pitchFamily="18" charset="0"/>
                            </a:rPr>
                          </m:ctrlPr>
                        </m:sSubPr>
                        <m:e>
                          <m:r>
                            <a:rPr lang="hu-HU" sz="1800" i="1">
                              <a:latin typeface="Cambria Math" panose="02040503050406030204" pitchFamily="18" charset="0"/>
                            </a:rPr>
                            <m:t>𝑡</m:t>
                          </m:r>
                        </m:e>
                        <m:sub>
                          <m:r>
                            <a:rPr lang="hu-HU" sz="1800" i="1">
                              <a:latin typeface="Cambria Math" panose="02040503050406030204" pitchFamily="18" charset="0"/>
                            </a:rPr>
                            <m:t>𝑠</m:t>
                          </m:r>
                        </m:sub>
                      </m:sSub>
                      <m:rad>
                        <m:radPr>
                          <m:degHide m:val="on"/>
                          <m:ctrlPr>
                            <a:rPr lang="en-GB" sz="1800" i="1">
                              <a:latin typeface="Cambria Math" panose="02040503050406030204" pitchFamily="18" charset="0"/>
                            </a:rPr>
                          </m:ctrlPr>
                        </m:radPr>
                        <m:deg/>
                        <m:e>
                          <m:r>
                            <a:rPr lang="en-GB" sz="1800" i="1">
                              <a:latin typeface="Cambria Math" panose="02040503050406030204" pitchFamily="18" charset="0"/>
                            </a:rPr>
                            <m:t>1−</m:t>
                          </m:r>
                          <m:f>
                            <m:fPr>
                              <m:ctrlPr>
                                <a:rPr lang="en-GB" sz="1800" i="1">
                                  <a:latin typeface="Cambria Math" panose="02040503050406030204" pitchFamily="18" charset="0"/>
                                </a:rPr>
                              </m:ctrlPr>
                            </m:fPr>
                            <m:num>
                              <m:sSup>
                                <m:sSupPr>
                                  <m:ctrlPr>
                                    <a:rPr lang="en-GB" sz="1800" i="1">
                                      <a:latin typeface="Cambria Math" panose="02040503050406030204" pitchFamily="18" charset="0"/>
                                    </a:rPr>
                                  </m:ctrlPr>
                                </m:sSupPr>
                                <m:e>
                                  <m:r>
                                    <a:rPr lang="en-GB" sz="1800" i="1">
                                      <a:latin typeface="Cambria Math" panose="02040503050406030204" pitchFamily="18" charset="0"/>
                                    </a:rPr>
                                    <m:t>𝑣</m:t>
                                  </m:r>
                                </m:e>
                                <m:sup>
                                  <m:r>
                                    <a:rPr lang="en-GB" sz="1800" i="1">
                                      <a:latin typeface="Cambria Math" panose="02040503050406030204" pitchFamily="18" charset="0"/>
                                    </a:rPr>
                                    <m:t>2</m:t>
                                  </m:r>
                                </m:sup>
                              </m:sSup>
                            </m:num>
                            <m:den>
                              <m:sSup>
                                <m:sSupPr>
                                  <m:ctrlPr>
                                    <a:rPr lang="en-GB" sz="1800" i="1">
                                      <a:latin typeface="Cambria Math" panose="02040503050406030204" pitchFamily="18" charset="0"/>
                                    </a:rPr>
                                  </m:ctrlPr>
                                </m:sSupPr>
                                <m:e>
                                  <m:r>
                                    <a:rPr lang="en-GB" sz="1800" i="1">
                                      <a:latin typeface="Cambria Math" panose="02040503050406030204" pitchFamily="18" charset="0"/>
                                    </a:rPr>
                                    <m:t>𝑐</m:t>
                                  </m:r>
                                </m:e>
                                <m:sup>
                                  <m:r>
                                    <a:rPr lang="en-GB" sz="1800" i="1">
                                      <a:latin typeface="Cambria Math" panose="02040503050406030204" pitchFamily="18" charset="0"/>
                                    </a:rPr>
                                    <m:t>2</m:t>
                                  </m:r>
                                </m:sup>
                              </m:sSup>
                            </m:den>
                          </m:f>
                        </m:e>
                      </m:rad>
                      <m:r>
                        <a:rPr lang="hu-HU" sz="1800" i="1">
                          <a:latin typeface="Cambria Math" panose="02040503050406030204" pitchFamily="18" charset="0"/>
                        </a:rPr>
                        <m:t>=</m:t>
                      </m:r>
                      <m:f>
                        <m:fPr>
                          <m:ctrlPr>
                            <a:rPr lang="hu-HU" sz="1800" i="1">
                              <a:latin typeface="Cambria Math" panose="02040503050406030204" pitchFamily="18" charset="0"/>
                            </a:rPr>
                          </m:ctrlPr>
                        </m:fPr>
                        <m:num>
                          <m:r>
                            <a:rPr lang="hu-HU" sz="1800" i="1">
                              <a:latin typeface="Cambria Math" panose="02040503050406030204" pitchFamily="18" charset="0"/>
                            </a:rPr>
                            <m:t>1</m:t>
                          </m:r>
                        </m:num>
                        <m:den>
                          <m:d>
                            <m:dPr>
                              <m:ctrlPr>
                                <a:rPr lang="hu-HU" sz="1800" i="1">
                                  <a:latin typeface="Cambria Math" panose="02040503050406030204" pitchFamily="18" charset="0"/>
                                </a:rPr>
                              </m:ctrlPr>
                            </m:dPr>
                            <m:e>
                              <m:r>
                                <a:rPr lang="hu-HU" sz="1800" i="1">
                                  <a:latin typeface="Cambria Math" panose="02040503050406030204" pitchFamily="18" charset="0"/>
                                </a:rPr>
                                <m:t>1−</m:t>
                              </m:r>
                              <m:f>
                                <m:fPr>
                                  <m:ctrlPr>
                                    <a:rPr lang="hu-HU" sz="1800" i="1">
                                      <a:latin typeface="Cambria Math" panose="02040503050406030204" pitchFamily="18" charset="0"/>
                                    </a:rPr>
                                  </m:ctrlPr>
                                </m:fPr>
                                <m:num>
                                  <m:r>
                                    <a:rPr lang="hu-HU" sz="1800" i="1">
                                      <a:latin typeface="Cambria Math" panose="02040503050406030204" pitchFamily="18" charset="0"/>
                                    </a:rPr>
                                    <m:t>𝑣</m:t>
                                  </m:r>
                                </m:num>
                                <m:den>
                                  <m:r>
                                    <a:rPr lang="hu-HU" sz="1800" i="1">
                                      <a:latin typeface="Cambria Math" panose="02040503050406030204" pitchFamily="18" charset="0"/>
                                    </a:rPr>
                                    <m:t>𝑐</m:t>
                                  </m:r>
                                </m:den>
                              </m:f>
                            </m:e>
                          </m:d>
                          <m:r>
                            <a:rPr lang="hu-HU" sz="1800" i="1">
                              <a:latin typeface="Cambria Math" panose="02040503050406030204" pitchFamily="18" charset="0"/>
                            </a:rPr>
                            <m:t>𝑓</m:t>
                          </m:r>
                        </m:den>
                      </m:f>
                      <m:rad>
                        <m:radPr>
                          <m:degHide m:val="on"/>
                          <m:ctrlPr>
                            <a:rPr lang="en-GB" sz="1800" i="1">
                              <a:latin typeface="Cambria Math" panose="02040503050406030204" pitchFamily="18" charset="0"/>
                            </a:rPr>
                          </m:ctrlPr>
                        </m:radPr>
                        <m:deg/>
                        <m:e>
                          <m:r>
                            <a:rPr lang="en-GB" sz="1800" i="1">
                              <a:latin typeface="Cambria Math" panose="02040503050406030204" pitchFamily="18" charset="0"/>
                            </a:rPr>
                            <m:t>1−</m:t>
                          </m:r>
                          <m:f>
                            <m:fPr>
                              <m:ctrlPr>
                                <a:rPr lang="en-GB" sz="1800" i="1">
                                  <a:latin typeface="Cambria Math" panose="02040503050406030204" pitchFamily="18" charset="0"/>
                                </a:rPr>
                              </m:ctrlPr>
                            </m:fPr>
                            <m:num>
                              <m:sSup>
                                <m:sSupPr>
                                  <m:ctrlPr>
                                    <a:rPr lang="en-GB" sz="1800" i="1">
                                      <a:latin typeface="Cambria Math" panose="02040503050406030204" pitchFamily="18" charset="0"/>
                                    </a:rPr>
                                  </m:ctrlPr>
                                </m:sSupPr>
                                <m:e>
                                  <m:r>
                                    <a:rPr lang="en-GB" sz="1800" i="1">
                                      <a:latin typeface="Cambria Math" panose="02040503050406030204" pitchFamily="18" charset="0"/>
                                    </a:rPr>
                                    <m:t>𝑣</m:t>
                                  </m:r>
                                </m:e>
                                <m:sup>
                                  <m:r>
                                    <a:rPr lang="en-GB" sz="1800" i="1">
                                      <a:latin typeface="Cambria Math" panose="02040503050406030204" pitchFamily="18" charset="0"/>
                                    </a:rPr>
                                    <m:t>2</m:t>
                                  </m:r>
                                </m:sup>
                              </m:sSup>
                            </m:num>
                            <m:den>
                              <m:sSup>
                                <m:sSupPr>
                                  <m:ctrlPr>
                                    <a:rPr lang="en-GB" sz="1800" i="1">
                                      <a:latin typeface="Cambria Math" panose="02040503050406030204" pitchFamily="18" charset="0"/>
                                    </a:rPr>
                                  </m:ctrlPr>
                                </m:sSupPr>
                                <m:e>
                                  <m:r>
                                    <a:rPr lang="en-GB" sz="1800" i="1">
                                      <a:latin typeface="Cambria Math" panose="02040503050406030204" pitchFamily="18" charset="0"/>
                                    </a:rPr>
                                    <m:t>𝑐</m:t>
                                  </m:r>
                                </m:e>
                                <m:sup>
                                  <m:r>
                                    <a:rPr lang="en-GB" sz="1800" i="1">
                                      <a:latin typeface="Cambria Math" panose="02040503050406030204" pitchFamily="18" charset="0"/>
                                    </a:rPr>
                                    <m:t>2</m:t>
                                  </m:r>
                                </m:sup>
                              </m:sSup>
                            </m:den>
                          </m:f>
                        </m:e>
                      </m:rad>
                      <m:r>
                        <a:rPr lang="hu-HU" sz="1800" b="0" i="1" smtClean="0">
                          <a:latin typeface="Cambria Math" panose="02040503050406030204" pitchFamily="18" charset="0"/>
                        </a:rPr>
                        <m:t>=</m:t>
                      </m:r>
                      <m:rad>
                        <m:radPr>
                          <m:degHide m:val="on"/>
                          <m:ctrlPr>
                            <a:rPr lang="hu-HU" sz="1800" b="0" i="1" smtClean="0">
                              <a:latin typeface="Cambria Math" panose="02040503050406030204" pitchFamily="18" charset="0"/>
                            </a:rPr>
                          </m:ctrlPr>
                        </m:radPr>
                        <m:deg/>
                        <m:e>
                          <m:f>
                            <m:fPr>
                              <m:ctrlPr>
                                <a:rPr lang="hu-HU" sz="1800" b="0" i="1" smtClean="0">
                                  <a:latin typeface="Cambria Math" panose="02040503050406030204" pitchFamily="18" charset="0"/>
                                </a:rPr>
                              </m:ctrlPr>
                            </m:fPr>
                            <m:num>
                              <m:r>
                                <a:rPr lang="hu-HU" sz="1800" i="1">
                                  <a:latin typeface="Cambria Math" panose="02040503050406030204" pitchFamily="18" charset="0"/>
                                </a:rPr>
                                <m:t>1</m:t>
                              </m:r>
                              <m:r>
                                <a:rPr lang="hu-HU" sz="1800" b="0" i="1" smtClean="0">
                                  <a:latin typeface="Cambria Math" panose="02040503050406030204" pitchFamily="18" charset="0"/>
                                </a:rPr>
                                <m:t>+</m:t>
                              </m:r>
                              <m:f>
                                <m:fPr>
                                  <m:ctrlPr>
                                    <a:rPr lang="hu-HU" sz="1800" i="1">
                                      <a:latin typeface="Cambria Math" panose="02040503050406030204" pitchFamily="18" charset="0"/>
                                    </a:rPr>
                                  </m:ctrlPr>
                                </m:fPr>
                                <m:num>
                                  <m:r>
                                    <a:rPr lang="hu-HU" sz="1800" i="1">
                                      <a:latin typeface="Cambria Math" panose="02040503050406030204" pitchFamily="18" charset="0"/>
                                    </a:rPr>
                                    <m:t>𝑣</m:t>
                                  </m:r>
                                </m:num>
                                <m:den>
                                  <m:r>
                                    <a:rPr lang="hu-HU" sz="1800" i="1">
                                      <a:latin typeface="Cambria Math" panose="02040503050406030204" pitchFamily="18" charset="0"/>
                                    </a:rPr>
                                    <m:t>𝑐</m:t>
                                  </m:r>
                                </m:den>
                              </m:f>
                            </m:num>
                            <m:den>
                              <m:r>
                                <a:rPr lang="hu-HU" sz="1800" i="1">
                                  <a:latin typeface="Cambria Math" panose="02040503050406030204" pitchFamily="18" charset="0"/>
                                </a:rPr>
                                <m:t>1</m:t>
                              </m:r>
                              <m:r>
                                <a:rPr lang="hu-HU" sz="1800" b="0" i="1" smtClean="0">
                                  <a:latin typeface="Cambria Math" panose="02040503050406030204" pitchFamily="18" charset="0"/>
                                </a:rPr>
                                <m:t>−</m:t>
                              </m:r>
                              <m:f>
                                <m:fPr>
                                  <m:ctrlPr>
                                    <a:rPr lang="hu-HU" sz="1800" i="1">
                                      <a:latin typeface="Cambria Math" panose="02040503050406030204" pitchFamily="18" charset="0"/>
                                    </a:rPr>
                                  </m:ctrlPr>
                                </m:fPr>
                                <m:num>
                                  <m:r>
                                    <a:rPr lang="hu-HU" sz="1800" i="1">
                                      <a:latin typeface="Cambria Math" panose="02040503050406030204" pitchFamily="18" charset="0"/>
                                    </a:rPr>
                                    <m:t>𝑣</m:t>
                                  </m:r>
                                </m:num>
                                <m:den>
                                  <m:r>
                                    <a:rPr lang="hu-HU" sz="1800" i="1">
                                      <a:latin typeface="Cambria Math" panose="02040503050406030204" pitchFamily="18" charset="0"/>
                                    </a:rPr>
                                    <m:t>𝑐</m:t>
                                  </m:r>
                                </m:den>
                              </m:f>
                            </m:den>
                          </m:f>
                        </m:e>
                      </m:rad>
                      <m:f>
                        <m:fPr>
                          <m:ctrlPr>
                            <a:rPr lang="hu-HU" sz="1800" b="0" i="1" smtClean="0">
                              <a:latin typeface="Cambria Math" panose="02040503050406030204" pitchFamily="18" charset="0"/>
                            </a:rPr>
                          </m:ctrlPr>
                        </m:fPr>
                        <m:num>
                          <m:r>
                            <a:rPr lang="hu-HU" sz="1800" b="0" i="1" smtClean="0">
                              <a:latin typeface="Cambria Math" panose="02040503050406030204" pitchFamily="18" charset="0"/>
                            </a:rPr>
                            <m:t>1</m:t>
                          </m:r>
                        </m:num>
                        <m:den>
                          <m:sSub>
                            <m:sSubPr>
                              <m:ctrlPr>
                                <a:rPr lang="hu-HU" sz="1800" b="0" i="1" smtClean="0">
                                  <a:latin typeface="Cambria Math" panose="02040503050406030204" pitchFamily="18" charset="0"/>
                                </a:rPr>
                              </m:ctrlPr>
                            </m:sSubPr>
                            <m:e>
                              <m:r>
                                <a:rPr lang="hu-HU" sz="1800" b="0" i="1" smtClean="0">
                                  <a:latin typeface="Cambria Math" panose="02040503050406030204" pitchFamily="18" charset="0"/>
                                </a:rPr>
                                <m:t>𝑓</m:t>
                              </m:r>
                            </m:e>
                            <m:sub>
                              <m:r>
                                <a:rPr lang="hu-HU" sz="1800" b="0" i="1" smtClean="0">
                                  <a:latin typeface="Cambria Math" panose="02040503050406030204" pitchFamily="18" charset="0"/>
                                </a:rPr>
                                <m:t>𝑠</m:t>
                              </m:r>
                            </m:sub>
                          </m:sSub>
                        </m:den>
                      </m:f>
                    </m:oMath>
                  </m:oMathPara>
                </a14:m>
                <a:endParaRPr lang="hu-HU" sz="1800" dirty="0"/>
              </a:p>
              <a:p>
                <a:pPr marL="0" indent="0">
                  <a:buNone/>
                </a:pPr>
                <a14:m>
                  <m:oMathPara xmlns:m="http://schemas.openxmlformats.org/officeDocument/2006/math">
                    <m:oMathParaPr>
                      <m:jc m:val="centerGroup"/>
                    </m:oMathParaPr>
                    <m:oMath xmlns:m="http://schemas.openxmlformats.org/officeDocument/2006/math">
                      <m:sSub>
                        <m:sSubPr>
                          <m:ctrlPr>
                            <a:rPr lang="hu-HU" sz="1800" b="1" i="1" smtClean="0">
                              <a:solidFill>
                                <a:srgbClr val="C00000"/>
                              </a:solidFill>
                              <a:latin typeface="Cambria Math" panose="02040503050406030204" pitchFamily="18" charset="0"/>
                            </a:rPr>
                          </m:ctrlPr>
                        </m:sSubPr>
                        <m:e>
                          <m:r>
                            <a:rPr lang="hu-HU" sz="1800" b="1" i="1">
                              <a:solidFill>
                                <a:srgbClr val="C00000"/>
                              </a:solidFill>
                              <a:latin typeface="Cambria Math" panose="02040503050406030204" pitchFamily="18" charset="0"/>
                            </a:rPr>
                            <m:t>𝒇</m:t>
                          </m:r>
                        </m:e>
                        <m:sub>
                          <m:r>
                            <a:rPr lang="hu-HU" sz="1800" b="1" i="1" smtClean="0">
                              <a:solidFill>
                                <a:srgbClr val="C00000"/>
                              </a:solidFill>
                              <a:latin typeface="Cambria Math" panose="02040503050406030204" pitchFamily="18" charset="0"/>
                            </a:rPr>
                            <m:t>𝒐</m:t>
                          </m:r>
                        </m:sub>
                      </m:sSub>
                      <m:r>
                        <a:rPr lang="hu-HU" sz="1800" b="1" i="1" smtClean="0">
                          <a:solidFill>
                            <a:srgbClr val="C00000"/>
                          </a:solidFill>
                          <a:latin typeface="Cambria Math" panose="02040503050406030204" pitchFamily="18" charset="0"/>
                        </a:rPr>
                        <m:t>=</m:t>
                      </m:r>
                      <m:rad>
                        <m:radPr>
                          <m:degHide m:val="on"/>
                          <m:ctrlPr>
                            <a:rPr lang="hu-HU" sz="1800" b="1" i="1">
                              <a:solidFill>
                                <a:srgbClr val="C00000"/>
                              </a:solidFill>
                              <a:latin typeface="Cambria Math" panose="02040503050406030204" pitchFamily="18" charset="0"/>
                            </a:rPr>
                          </m:ctrlPr>
                        </m:radPr>
                        <m:deg/>
                        <m:e>
                          <m:f>
                            <m:fPr>
                              <m:ctrlPr>
                                <a:rPr lang="hu-HU" sz="1800" b="1" i="1">
                                  <a:solidFill>
                                    <a:srgbClr val="C00000"/>
                                  </a:solidFill>
                                  <a:latin typeface="Cambria Math" panose="02040503050406030204" pitchFamily="18" charset="0"/>
                                </a:rPr>
                              </m:ctrlPr>
                            </m:fPr>
                            <m:num>
                              <m:r>
                                <a:rPr lang="hu-HU" sz="1800" b="1" i="1">
                                  <a:solidFill>
                                    <a:srgbClr val="C00000"/>
                                  </a:solidFill>
                                  <a:latin typeface="Cambria Math" panose="02040503050406030204" pitchFamily="18" charset="0"/>
                                </a:rPr>
                                <m:t>𝟏</m:t>
                              </m:r>
                              <m:r>
                                <a:rPr lang="hu-HU" sz="1800" b="1" i="1">
                                  <a:solidFill>
                                    <a:srgbClr val="C00000"/>
                                  </a:solidFill>
                                  <a:latin typeface="Cambria Math" panose="02040503050406030204" pitchFamily="18" charset="0"/>
                                </a:rPr>
                                <m:t>−</m:t>
                              </m:r>
                              <m:f>
                                <m:fPr>
                                  <m:ctrlPr>
                                    <a:rPr lang="hu-HU" sz="1800" b="1" i="1">
                                      <a:solidFill>
                                        <a:srgbClr val="C00000"/>
                                      </a:solidFill>
                                      <a:latin typeface="Cambria Math" panose="02040503050406030204" pitchFamily="18" charset="0"/>
                                    </a:rPr>
                                  </m:ctrlPr>
                                </m:fPr>
                                <m:num>
                                  <m:r>
                                    <a:rPr lang="hu-HU" sz="1800" b="1" i="1">
                                      <a:solidFill>
                                        <a:srgbClr val="C00000"/>
                                      </a:solidFill>
                                      <a:latin typeface="Cambria Math" panose="02040503050406030204" pitchFamily="18" charset="0"/>
                                    </a:rPr>
                                    <m:t>𝒗</m:t>
                                  </m:r>
                                </m:num>
                                <m:den>
                                  <m:r>
                                    <a:rPr lang="hu-HU" sz="1800" b="1" i="1">
                                      <a:solidFill>
                                        <a:srgbClr val="C00000"/>
                                      </a:solidFill>
                                      <a:latin typeface="Cambria Math" panose="02040503050406030204" pitchFamily="18" charset="0"/>
                                    </a:rPr>
                                    <m:t>𝒄</m:t>
                                  </m:r>
                                </m:den>
                              </m:f>
                            </m:num>
                            <m:den>
                              <m:r>
                                <a:rPr lang="hu-HU" sz="1800" b="1" i="1">
                                  <a:solidFill>
                                    <a:srgbClr val="C00000"/>
                                  </a:solidFill>
                                  <a:latin typeface="Cambria Math" panose="02040503050406030204" pitchFamily="18" charset="0"/>
                                </a:rPr>
                                <m:t>𝟏</m:t>
                              </m:r>
                              <m:r>
                                <a:rPr lang="hu-HU" sz="1800" b="1" i="1">
                                  <a:solidFill>
                                    <a:srgbClr val="C00000"/>
                                  </a:solidFill>
                                  <a:latin typeface="Cambria Math" panose="02040503050406030204" pitchFamily="18" charset="0"/>
                                </a:rPr>
                                <m:t>+</m:t>
                              </m:r>
                              <m:f>
                                <m:fPr>
                                  <m:ctrlPr>
                                    <a:rPr lang="hu-HU" sz="1800" b="1" i="1">
                                      <a:solidFill>
                                        <a:srgbClr val="C00000"/>
                                      </a:solidFill>
                                      <a:latin typeface="Cambria Math" panose="02040503050406030204" pitchFamily="18" charset="0"/>
                                    </a:rPr>
                                  </m:ctrlPr>
                                </m:fPr>
                                <m:num>
                                  <m:r>
                                    <a:rPr lang="hu-HU" sz="1800" b="1" i="1">
                                      <a:solidFill>
                                        <a:srgbClr val="C00000"/>
                                      </a:solidFill>
                                      <a:latin typeface="Cambria Math" panose="02040503050406030204" pitchFamily="18" charset="0"/>
                                    </a:rPr>
                                    <m:t>𝒗</m:t>
                                  </m:r>
                                </m:num>
                                <m:den>
                                  <m:r>
                                    <a:rPr lang="hu-HU" sz="1800" b="1" i="1">
                                      <a:solidFill>
                                        <a:srgbClr val="C00000"/>
                                      </a:solidFill>
                                      <a:latin typeface="Cambria Math" panose="02040503050406030204" pitchFamily="18" charset="0"/>
                                    </a:rPr>
                                    <m:t>𝒄</m:t>
                                  </m:r>
                                </m:den>
                              </m:f>
                            </m:den>
                          </m:f>
                        </m:e>
                      </m:rad>
                      <m:sSub>
                        <m:sSubPr>
                          <m:ctrlPr>
                            <a:rPr lang="hu-HU" sz="1800" b="1" i="1">
                              <a:solidFill>
                                <a:srgbClr val="C00000"/>
                              </a:solidFill>
                              <a:latin typeface="Cambria Math" panose="02040503050406030204" pitchFamily="18" charset="0"/>
                            </a:rPr>
                          </m:ctrlPr>
                        </m:sSubPr>
                        <m:e>
                          <m:r>
                            <a:rPr lang="hu-HU" sz="1800" b="1" i="1">
                              <a:solidFill>
                                <a:srgbClr val="C00000"/>
                              </a:solidFill>
                              <a:latin typeface="Cambria Math" panose="02040503050406030204" pitchFamily="18" charset="0"/>
                            </a:rPr>
                            <m:t>𝒇</m:t>
                          </m:r>
                        </m:e>
                        <m:sub>
                          <m:r>
                            <a:rPr lang="hu-HU" sz="1800" b="1" i="1">
                              <a:solidFill>
                                <a:srgbClr val="C00000"/>
                              </a:solidFill>
                              <a:latin typeface="Cambria Math" panose="02040503050406030204" pitchFamily="18" charset="0"/>
                            </a:rPr>
                            <m:t>𝒔</m:t>
                          </m:r>
                        </m:sub>
                      </m:sSub>
                    </m:oMath>
                  </m:oMathPara>
                </a14:m>
                <a:endParaRPr lang="hu-HU" sz="1800" b="1" dirty="0"/>
              </a:p>
            </p:txBody>
          </p:sp>
        </mc:Choice>
        <mc:Fallback xmlns="">
          <p:sp>
            <p:nvSpPr>
              <p:cNvPr id="3" name="Tartalom helye 2"/>
              <p:cNvSpPr>
                <a:spLocks noGrp="1" noRot="1" noChangeAspect="1" noMove="1" noResize="1" noEditPoints="1" noAdjustHandles="1" noChangeArrowheads="1" noChangeShapeType="1" noTextEdit="1"/>
              </p:cNvSpPr>
              <p:nvPr>
                <p:ph idx="1"/>
              </p:nvPr>
            </p:nvSpPr>
            <p:spPr>
              <a:xfrm>
                <a:off x="179512" y="1600200"/>
                <a:ext cx="8784976" cy="5213176"/>
              </a:xfrm>
              <a:blipFill rotWithShape="0">
                <a:blip r:embed="rId2"/>
                <a:stretch>
                  <a:fillRect l="-902" t="-936"/>
                </a:stretch>
              </a:blipFill>
            </p:spPr>
            <p:txBody>
              <a:bodyPr/>
              <a:lstStyle/>
              <a:p>
                <a:r>
                  <a:rPr lang="hu-HU">
                    <a:noFill/>
                  </a:rPr>
                  <a:t> </a:t>
                </a:r>
              </a:p>
            </p:txBody>
          </p:sp>
        </mc:Fallback>
      </mc:AlternateContent>
    </p:spTree>
    <p:extLst>
      <p:ext uri="{BB962C8B-B14F-4D97-AF65-F5344CB8AC3E}">
        <p14:creationId xmlns:p14="http://schemas.microsoft.com/office/powerpoint/2010/main" val="4128800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sz="quarter" idx="4294967295"/>
          </p:nvPr>
        </p:nvSpPr>
        <p:spPr>
          <a:xfrm>
            <a:off x="468313" y="44450"/>
            <a:ext cx="8229600" cy="1143000"/>
          </a:xfrm>
        </p:spPr>
        <p:txBody>
          <a:bodyPr/>
          <a:lstStyle/>
          <a:p>
            <a:r>
              <a:rPr lang="hu-HU"/>
              <a:t>Newton rings</a:t>
            </a:r>
            <a:endParaRPr lang="en-GB"/>
          </a:p>
        </p:txBody>
      </p:sp>
      <p:sp>
        <p:nvSpPr>
          <p:cNvPr id="311299" name="Text Box 3"/>
          <p:cNvSpPr txBox="1">
            <a:spLocks noChangeArrowheads="1"/>
          </p:cNvSpPr>
          <p:nvPr/>
        </p:nvSpPr>
        <p:spPr bwMode="auto">
          <a:xfrm>
            <a:off x="6024563" y="6538913"/>
            <a:ext cx="30845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200" b="0"/>
              <a:t>Source of figure: </a:t>
            </a:r>
            <a:r>
              <a:rPr lang="hu-HU" sz="1200" b="0"/>
              <a:t>http://spie.org/x32482.xml</a:t>
            </a:r>
            <a:endParaRPr lang="en-GB" sz="1200" b="0"/>
          </a:p>
        </p:txBody>
      </p:sp>
      <p:pic>
        <p:nvPicPr>
          <p:cNvPr id="311301" name="Picture 5" descr="FG10_P11_NewtonsRing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225" y="1341438"/>
            <a:ext cx="6121400" cy="454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990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sz="quarter" idx="4294967295"/>
          </p:nvPr>
        </p:nvSpPr>
        <p:spPr>
          <a:xfrm>
            <a:off x="468313" y="44450"/>
            <a:ext cx="8229600" cy="1143000"/>
          </a:xfrm>
        </p:spPr>
        <p:txBody>
          <a:bodyPr/>
          <a:lstStyle/>
          <a:p>
            <a:r>
              <a:rPr lang="hu-HU"/>
              <a:t>Null corrector</a:t>
            </a:r>
            <a:endParaRPr lang="en-GB"/>
          </a:p>
        </p:txBody>
      </p:sp>
      <p:sp>
        <p:nvSpPr>
          <p:cNvPr id="326659" name="Text Box 3"/>
          <p:cNvSpPr txBox="1">
            <a:spLocks noChangeArrowheads="1"/>
          </p:cNvSpPr>
          <p:nvPr/>
        </p:nvSpPr>
        <p:spPr bwMode="auto">
          <a:xfrm>
            <a:off x="6510338" y="6538913"/>
            <a:ext cx="25987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200" b="0"/>
              <a:t>Source of figure: </a:t>
            </a:r>
            <a:r>
              <a:rPr lang="hu-HU" sz="1200" b="0"/>
              <a:t>www.wikipedia.org</a:t>
            </a:r>
            <a:endParaRPr lang="en-GB" sz="1200" b="0"/>
          </a:p>
        </p:txBody>
      </p:sp>
      <p:pic>
        <p:nvPicPr>
          <p:cNvPr id="326661" name="Picture 5" descr="800px-SphereT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1341438"/>
            <a:ext cx="6624638" cy="4968875"/>
          </a:xfrm>
          <a:prstGeom prst="rect">
            <a:avLst/>
          </a:prstGeom>
          <a:noFill/>
          <a:extLst>
            <a:ext uri="{909E8E84-426E-40DD-AFC4-6F175D3DCCD1}">
              <a14:hiddenFill xmlns:a14="http://schemas.microsoft.com/office/drawing/2010/main">
                <a:solidFill>
                  <a:srgbClr val="FFFFFF"/>
                </a:solidFill>
              </a14:hiddenFill>
            </a:ext>
          </a:extLst>
        </p:spPr>
      </p:pic>
      <p:pic>
        <p:nvPicPr>
          <p:cNvPr id="326662" name="Picture 6" descr="NullCorr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438" y="981075"/>
            <a:ext cx="2976562" cy="511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14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sz="quarter" idx="4294967295"/>
          </p:nvPr>
        </p:nvSpPr>
        <p:spPr>
          <a:xfrm>
            <a:off x="468313" y="44450"/>
            <a:ext cx="8229600" cy="1143000"/>
          </a:xfrm>
        </p:spPr>
        <p:txBody>
          <a:bodyPr/>
          <a:lstStyle/>
          <a:p>
            <a:r>
              <a:rPr lang="hu-HU"/>
              <a:t>Michelson interferometer</a:t>
            </a:r>
            <a:endParaRPr lang="en-GB"/>
          </a:p>
        </p:txBody>
      </p:sp>
      <p:sp>
        <p:nvSpPr>
          <p:cNvPr id="313347" name="Text Box 3"/>
          <p:cNvSpPr txBox="1">
            <a:spLocks noChangeArrowheads="1"/>
          </p:cNvSpPr>
          <p:nvPr/>
        </p:nvSpPr>
        <p:spPr bwMode="auto">
          <a:xfrm>
            <a:off x="1149350" y="6538913"/>
            <a:ext cx="79597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200" b="0"/>
              <a:t>Source of figure: </a:t>
            </a:r>
            <a:r>
              <a:rPr lang="hu-HU" sz="1200" b="0"/>
              <a:t>http://kspark.kaist.ac.kr/Twin%20Paradox/Relativity%20Facts.files/Michelson%20interferometer.gif</a:t>
            </a:r>
            <a:endParaRPr lang="en-GB" sz="1200" b="0"/>
          </a:p>
        </p:txBody>
      </p:sp>
      <p:pic>
        <p:nvPicPr>
          <p:cNvPr id="313349" name="Picture 5" descr="Michelson interferome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268413"/>
            <a:ext cx="6264275" cy="4862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342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sz="quarter" idx="4294967295"/>
          </p:nvPr>
        </p:nvSpPr>
        <p:spPr>
          <a:xfrm>
            <a:off x="468313" y="44450"/>
            <a:ext cx="8229600" cy="1143000"/>
          </a:xfrm>
        </p:spPr>
        <p:txBody>
          <a:bodyPr/>
          <a:lstStyle/>
          <a:p>
            <a:r>
              <a:rPr lang="hu-HU"/>
              <a:t>Michelson interferometer</a:t>
            </a:r>
            <a:endParaRPr lang="en-GB"/>
          </a:p>
        </p:txBody>
      </p:sp>
      <p:pic>
        <p:nvPicPr>
          <p:cNvPr id="327685" name="Picture 5" descr="Michelson interferomete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419225"/>
            <a:ext cx="4897437" cy="28733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27687" name="Object 7"/>
              <p:cNvSpPr txBox="1"/>
              <p:nvPr/>
            </p:nvSpPr>
            <p:spPr bwMode="auto">
              <a:xfrm>
                <a:off x="3492500" y="5013324"/>
                <a:ext cx="2663676" cy="719931"/>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m:rPr>
                          <m:sty m:val="p"/>
                        </m:rPr>
                        <a:rPr lang="en-US" i="0">
                          <a:solidFill>
                            <a:srgbClr val="000000"/>
                          </a:solidFill>
                          <a:latin typeface="Cambria Math" panose="02040503050406030204" pitchFamily="18" charset="0"/>
                        </a:rPr>
                        <m:t>mλ</m:t>
                      </m:r>
                      <m:r>
                        <a:rPr lang="en-US" i="0">
                          <a:solidFill>
                            <a:srgbClr val="000000"/>
                          </a:solidFill>
                          <a:latin typeface="Cambria Math" panose="02040503050406030204" pitchFamily="18" charset="0"/>
                        </a:rPr>
                        <m:t>=2</m:t>
                      </m:r>
                      <m:r>
                        <m:rPr>
                          <m:sty m:val="p"/>
                        </m:rPr>
                        <a:rPr lang="en-US" i="0">
                          <a:solidFill>
                            <a:srgbClr val="000000"/>
                          </a:solidFill>
                          <a:latin typeface="Cambria Math" panose="02040503050406030204" pitchFamily="18" charset="0"/>
                        </a:rPr>
                        <m:t>d</m:t>
                      </m:r>
                      <m:r>
                        <a:rPr lang="en-US" i="0">
                          <a:solidFill>
                            <a:srgbClr val="000000"/>
                          </a:solidFill>
                          <a:latin typeface="Cambria Math" panose="02040503050406030204" pitchFamily="18" charset="0"/>
                        </a:rPr>
                        <m:t>⋅</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cos</m:t>
                          </m:r>
                        </m:fName>
                        <m:e>
                          <m:r>
                            <m:rPr>
                              <m:sty m:val="p"/>
                            </m:rPr>
                            <a:rPr lang="en-US" i="0">
                              <a:solidFill>
                                <a:srgbClr val="000000"/>
                              </a:solidFill>
                              <a:latin typeface="Cambria Math" panose="02040503050406030204" pitchFamily="18" charset="0"/>
                            </a:rPr>
                            <m:t>θ</m:t>
                          </m:r>
                        </m:e>
                      </m:func>
                    </m:oMath>
                  </m:oMathPara>
                </a14:m>
                <a:endParaRPr lang="en-US" dirty="0"/>
              </a:p>
            </p:txBody>
          </p:sp>
        </mc:Choice>
        <mc:Fallback xmlns="">
          <p:sp>
            <p:nvSpPr>
              <p:cNvPr id="327687" name="Object 7"/>
              <p:cNvSpPr txBox="1">
                <a:spLocks noRot="1" noChangeAspect="1" noMove="1" noResize="1" noEditPoints="1" noAdjustHandles="1" noChangeArrowheads="1" noChangeShapeType="1" noTextEdit="1"/>
              </p:cNvSpPr>
              <p:nvPr/>
            </p:nvSpPr>
            <p:spPr bwMode="auto">
              <a:xfrm>
                <a:off x="3492500" y="5013324"/>
                <a:ext cx="2663676" cy="719931"/>
              </a:xfrm>
              <a:prstGeom prst="rect">
                <a:avLst/>
              </a:prstGeom>
              <a:blipFill>
                <a:blip r:embed="rId3"/>
                <a:stretch>
                  <a:fillRect/>
                </a:stretch>
              </a:blipFill>
              <a:ln>
                <a:noFill/>
              </a:ln>
              <a:effectLst/>
            </p:spPr>
            <p:txBody>
              <a:bodyPr/>
              <a:lstStyle/>
              <a:p>
                <a:r>
                  <a:rPr lang="en-US">
                    <a:noFill/>
                  </a:rPr>
                  <a:t> </a:t>
                </a:r>
              </a:p>
            </p:txBody>
          </p:sp>
        </mc:Fallback>
      </mc:AlternateContent>
      <p:pic>
        <p:nvPicPr>
          <p:cNvPr id="327688" name="Picture 8" descr="600px-Interferenz-michels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1628775"/>
            <a:ext cx="2590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327689" name="Text Box 9"/>
          <p:cNvSpPr txBox="1">
            <a:spLocks noChangeArrowheads="1"/>
          </p:cNvSpPr>
          <p:nvPr/>
        </p:nvSpPr>
        <p:spPr bwMode="auto">
          <a:xfrm>
            <a:off x="4913313" y="6381750"/>
            <a:ext cx="4195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200" b="0"/>
              <a:t>Source of figure: </a:t>
            </a:r>
            <a:r>
              <a:rPr lang="hu-HU" sz="1200" b="0"/>
              <a:t>Hudson-Nelson: Útban a modern fizikához</a:t>
            </a:r>
          </a:p>
          <a:p>
            <a:r>
              <a:rPr lang="hu-HU" sz="1200" b="0"/>
              <a:t>	      www.wikipedia.org</a:t>
            </a:r>
            <a:endParaRPr lang="en-GB" sz="1200" b="0"/>
          </a:p>
        </p:txBody>
      </p:sp>
    </p:spTree>
    <p:extLst>
      <p:ext uri="{BB962C8B-B14F-4D97-AF65-F5344CB8AC3E}">
        <p14:creationId xmlns:p14="http://schemas.microsoft.com/office/powerpoint/2010/main" val="409045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5"/>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hu-HU" sz="4400" b="0" dirty="0" err="1">
                <a:solidFill>
                  <a:schemeClr val="tx2"/>
                </a:solidFill>
              </a:rPr>
              <a:t>Phase</a:t>
            </a:r>
            <a:r>
              <a:rPr lang="hu-HU" sz="4400" b="0" dirty="0">
                <a:solidFill>
                  <a:schemeClr val="tx2"/>
                </a:solidFill>
              </a:rPr>
              <a:t> </a:t>
            </a:r>
            <a:r>
              <a:rPr lang="hu-HU" sz="4400" b="0" dirty="0" err="1">
                <a:solidFill>
                  <a:schemeClr val="tx2"/>
                </a:solidFill>
              </a:rPr>
              <a:t>velocity</a:t>
            </a:r>
            <a:r>
              <a:rPr lang="hu-HU" sz="4400" b="0" dirty="0">
                <a:solidFill>
                  <a:schemeClr val="tx2"/>
                </a:solidFill>
              </a:rPr>
              <a:t>, </a:t>
            </a:r>
            <a:r>
              <a:rPr lang="hu-HU" sz="4400" b="0" dirty="0" err="1">
                <a:solidFill>
                  <a:schemeClr val="tx2"/>
                </a:solidFill>
              </a:rPr>
              <a:t>group</a:t>
            </a:r>
            <a:r>
              <a:rPr lang="hu-HU" sz="4400" b="0" dirty="0">
                <a:solidFill>
                  <a:schemeClr val="tx2"/>
                </a:solidFill>
              </a:rPr>
              <a:t> </a:t>
            </a:r>
            <a:r>
              <a:rPr lang="hu-HU" sz="4400" b="0" dirty="0" err="1">
                <a:solidFill>
                  <a:schemeClr val="tx2"/>
                </a:solidFill>
              </a:rPr>
              <a:t>velocity</a:t>
            </a:r>
            <a:endParaRPr lang="hu-HU" sz="4400" b="0" dirty="0">
              <a:solidFill>
                <a:schemeClr val="tx2"/>
              </a:solidFill>
            </a:endParaRPr>
          </a:p>
        </p:txBody>
      </p:sp>
      <mc:AlternateContent xmlns:mc="http://schemas.openxmlformats.org/markup-compatibility/2006" xmlns:a14="http://schemas.microsoft.com/office/drawing/2010/main">
        <mc:Choice Requires="a14">
          <p:sp>
            <p:nvSpPr>
              <p:cNvPr id="8" name="Objektum 7"/>
              <p:cNvSpPr txBox="1"/>
              <p:nvPr/>
            </p:nvSpPr>
            <p:spPr bwMode="auto">
              <a:xfrm>
                <a:off x="755650" y="2417164"/>
                <a:ext cx="1904173" cy="50778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bar>
                        <m:barPr>
                          <m:ctrlPr>
                            <a:rPr lang="en-US" i="1">
                              <a:solidFill>
                                <a:srgbClr val="000000"/>
                              </a:solidFill>
                              <a:latin typeface="Cambria Math" panose="02040503050406030204" pitchFamily="18" charset="0"/>
                            </a:rPr>
                          </m:ctrlPr>
                        </m:barPr>
                        <m:e>
                          <m:r>
                            <a:rPr lang="en-US" i="1">
                              <a:solidFill>
                                <a:srgbClr val="000000"/>
                              </a:solidFill>
                              <a:latin typeface="Cambria Math" panose="02040503050406030204" pitchFamily="18" charset="0"/>
                            </a:rPr>
                            <m:t>𝐸</m:t>
                          </m:r>
                        </m:e>
                      </m:ba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bar>
                            <m:barPr>
                              <m:ctrlPr>
                                <a:rPr lang="en-US" i="1">
                                  <a:solidFill>
                                    <a:srgbClr val="000000"/>
                                  </a:solidFill>
                                  <a:latin typeface="Cambria Math" panose="02040503050406030204" pitchFamily="18" charset="0"/>
                                </a:rPr>
                              </m:ctrlPr>
                            </m:barPr>
                            <m:e>
                              <m:r>
                                <a:rPr lang="en-US" i="1">
                                  <a:solidFill>
                                    <a:srgbClr val="000000"/>
                                  </a:solidFill>
                                  <a:latin typeface="Cambria Math" panose="02040503050406030204" pitchFamily="18" charset="0"/>
                                </a:rPr>
                                <m:t>𝐸</m:t>
                              </m:r>
                            </m:e>
                          </m:bar>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𝑖</m:t>
                          </m:r>
                          <m:d>
                            <m:dPr>
                              <m:ctrlPr>
                                <a:rPr lang="en-US" i="1">
                                  <a:solidFill>
                                    <a:srgbClr val="000000"/>
                                  </a:solidFill>
                                  <a:latin typeface="Cambria Math" panose="02040503050406030204" pitchFamily="18" charset="0"/>
                                </a:rPr>
                              </m:ctrlPr>
                            </m:dPr>
                            <m:e>
                              <m:bar>
                                <m:barPr>
                                  <m:ctrlPr>
                                    <a:rPr lang="en-US" i="1">
                                      <a:solidFill>
                                        <a:srgbClr val="000000"/>
                                      </a:solidFill>
                                      <a:latin typeface="Cambria Math" panose="02040503050406030204" pitchFamily="18" charset="0"/>
                                    </a:rPr>
                                  </m:ctrlPr>
                                </m:barPr>
                                <m:e>
                                  <m:r>
                                    <a:rPr lang="en-US" i="1">
                                      <a:solidFill>
                                        <a:srgbClr val="000000"/>
                                      </a:solidFill>
                                      <a:latin typeface="Cambria Math" panose="02040503050406030204" pitchFamily="18" charset="0"/>
                                    </a:rPr>
                                    <m:t>𝑘</m:t>
                                  </m:r>
                                </m:e>
                              </m:bar>
                              <m:r>
                                <a:rPr lang="en-US" i="1">
                                  <a:solidFill>
                                    <a:srgbClr val="000000"/>
                                  </a:solidFill>
                                  <a:latin typeface="Cambria Math" panose="02040503050406030204" pitchFamily="18" charset="0"/>
                                </a:rPr>
                                <m:t>⋅</m:t>
                              </m:r>
                              <m:bar>
                                <m:barPr>
                                  <m:ctrlPr>
                                    <a:rPr lang="en-US" i="1">
                                      <a:solidFill>
                                        <a:srgbClr val="000000"/>
                                      </a:solidFill>
                                      <a:latin typeface="Cambria Math" panose="02040503050406030204" pitchFamily="18" charset="0"/>
                                    </a:rPr>
                                  </m:ctrlPr>
                                </m:barPr>
                                <m:e>
                                  <m:r>
                                    <a:rPr lang="en-US" i="1">
                                      <a:solidFill>
                                        <a:srgbClr val="000000"/>
                                      </a:solidFill>
                                      <a:latin typeface="Cambria Math" panose="02040503050406030204" pitchFamily="18" charset="0"/>
                                    </a:rPr>
                                    <m:t>𝑟</m:t>
                                  </m:r>
                                </m:e>
                              </m:ba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𝜔</m:t>
                              </m:r>
                              <m:r>
                                <a:rPr lang="en-US" i="1">
                                  <a:solidFill>
                                    <a:srgbClr val="000000"/>
                                  </a:solidFill>
                                  <a:latin typeface="Cambria Math" panose="02040503050406030204" pitchFamily="18" charset="0"/>
                                </a:rPr>
                                <m:t>𝑡</m:t>
                              </m:r>
                            </m:e>
                          </m:d>
                        </m:sup>
                      </m:sSup>
                    </m:oMath>
                  </m:oMathPara>
                </a14:m>
                <a:endParaRPr lang="en-US"/>
              </a:p>
            </p:txBody>
          </p:sp>
        </mc:Choice>
        <mc:Fallback xmlns="">
          <p:sp>
            <p:nvSpPr>
              <p:cNvPr id="8" name="Objektum 7"/>
              <p:cNvSpPr txBox="1">
                <a:spLocks noRot="1" noChangeAspect="1" noMove="1" noResize="1" noEditPoints="1" noAdjustHandles="1" noChangeArrowheads="1" noChangeShapeType="1" noTextEdit="1"/>
              </p:cNvSpPr>
              <p:nvPr/>
            </p:nvSpPr>
            <p:spPr bwMode="auto">
              <a:xfrm>
                <a:off x="755650" y="2417164"/>
                <a:ext cx="1904173" cy="507780"/>
              </a:xfrm>
              <a:prstGeom prst="rect">
                <a:avLst/>
              </a:prstGeom>
              <a:blipFill>
                <a:blip r:embed="rId2"/>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bjektum 8"/>
              <p:cNvSpPr txBox="1"/>
              <p:nvPr/>
            </p:nvSpPr>
            <p:spPr bwMode="auto">
              <a:xfrm>
                <a:off x="797753" y="3356992"/>
                <a:ext cx="1554400" cy="444115"/>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bar>
                        <m:barPr>
                          <m:ctrlPr>
                            <a:rPr lang="en-US" i="1">
                              <a:solidFill>
                                <a:srgbClr val="000000"/>
                              </a:solidFill>
                              <a:latin typeface="Cambria Math" panose="02040503050406030204" pitchFamily="18" charset="0"/>
                            </a:rPr>
                          </m:ctrlPr>
                        </m:barPr>
                        <m:e>
                          <m:r>
                            <a:rPr lang="en-US" i="1">
                              <a:solidFill>
                                <a:srgbClr val="000000"/>
                              </a:solidFill>
                              <a:latin typeface="Cambria Math" panose="02040503050406030204" pitchFamily="18" charset="0"/>
                            </a:rPr>
                            <m:t>𝑘</m:t>
                          </m:r>
                        </m:e>
                      </m:bar>
                      <m:r>
                        <a:rPr lang="en-US" i="1">
                          <a:solidFill>
                            <a:srgbClr val="000000"/>
                          </a:solidFill>
                          <a:latin typeface="Cambria Math" panose="02040503050406030204" pitchFamily="18" charset="0"/>
                        </a:rPr>
                        <m:t>⋅</m:t>
                      </m:r>
                      <m:bar>
                        <m:barPr>
                          <m:ctrlPr>
                            <a:rPr lang="en-US" i="1">
                              <a:solidFill>
                                <a:srgbClr val="000000"/>
                              </a:solidFill>
                              <a:latin typeface="Cambria Math" panose="02040503050406030204" pitchFamily="18" charset="0"/>
                            </a:rPr>
                          </m:ctrlPr>
                        </m:barPr>
                        <m:e>
                          <m:r>
                            <a:rPr lang="en-US" i="1">
                              <a:solidFill>
                                <a:srgbClr val="000000"/>
                              </a:solidFill>
                              <a:latin typeface="Cambria Math" panose="02040503050406030204" pitchFamily="18" charset="0"/>
                            </a:rPr>
                            <m:t>𝑟</m:t>
                          </m:r>
                        </m:e>
                      </m:ba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𝜔</m:t>
                      </m:r>
                      <m:r>
                        <a:rPr lang="en-US" i="1">
                          <a:solidFill>
                            <a:srgbClr val="000000"/>
                          </a:solidFill>
                          <a:latin typeface="Cambria Math" panose="02040503050406030204" pitchFamily="18" charset="0"/>
                        </a:rPr>
                        <m:t>𝑡</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𝜙</m:t>
                      </m:r>
                    </m:oMath>
                  </m:oMathPara>
                </a14:m>
                <a:endParaRPr lang="en-US"/>
              </a:p>
            </p:txBody>
          </p:sp>
        </mc:Choice>
        <mc:Fallback xmlns="">
          <p:sp>
            <p:nvSpPr>
              <p:cNvPr id="9" name="Objektum 8"/>
              <p:cNvSpPr txBox="1">
                <a:spLocks noRot="1" noChangeAspect="1" noMove="1" noResize="1" noEditPoints="1" noAdjustHandles="1" noChangeArrowheads="1" noChangeShapeType="1" noTextEdit="1"/>
              </p:cNvSpPr>
              <p:nvPr/>
            </p:nvSpPr>
            <p:spPr bwMode="auto">
              <a:xfrm>
                <a:off x="797753" y="3356992"/>
                <a:ext cx="1554400" cy="444115"/>
              </a:xfrm>
              <a:prstGeom prst="rect">
                <a:avLst/>
              </a:prstGeom>
              <a:blipFill>
                <a:blip r:embed="rId3"/>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bjektum 9"/>
              <p:cNvSpPr txBox="1"/>
              <p:nvPr/>
            </p:nvSpPr>
            <p:spPr bwMode="auto">
              <a:xfrm>
                <a:off x="798331" y="4005064"/>
                <a:ext cx="3206750" cy="8890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bar>
                            <m:barPr>
                              <m:ctrlPr>
                                <a:rPr lang="en-US" i="1">
                                  <a:solidFill>
                                    <a:srgbClr val="000000"/>
                                  </a:solidFill>
                                  <a:latin typeface="Cambria Math" panose="02040503050406030204" pitchFamily="18" charset="0"/>
                                </a:rPr>
                              </m:ctrlPr>
                            </m:barPr>
                            <m:e>
                              <m:r>
                                <a:rPr lang="en-US" i="1">
                                  <a:solidFill>
                                    <a:srgbClr val="000000"/>
                                  </a:solidFill>
                                  <a:latin typeface="Cambria Math" panose="02040503050406030204" pitchFamily="18" charset="0"/>
                                </a:rPr>
                                <m:t>𝑣</m:t>
                              </m:r>
                            </m:e>
                          </m:bar>
                        </m:e>
                        <m:sub>
                          <m:r>
                            <a:rPr lang="en-US" i="1">
                              <a:solidFill>
                                <a:srgbClr val="000000"/>
                              </a:solidFill>
                              <a:latin typeface="Cambria Math" panose="02040503050406030204" pitchFamily="18" charset="0"/>
                            </a:rPr>
                            <m:t>𝑝h</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m:t>
                          </m:r>
                          <m:bar>
                            <m:barPr>
                              <m:ctrlPr>
                                <a:rPr lang="en-US" i="1">
                                  <a:solidFill>
                                    <a:srgbClr val="000000"/>
                                  </a:solidFill>
                                  <a:latin typeface="Cambria Math" panose="02040503050406030204" pitchFamily="18" charset="0"/>
                                </a:rPr>
                              </m:ctrlPr>
                            </m:barPr>
                            <m:e>
                              <m:r>
                                <a:rPr lang="en-US" i="1">
                                  <a:solidFill>
                                    <a:srgbClr val="000000"/>
                                  </a:solidFill>
                                  <a:latin typeface="Cambria Math" panose="02040503050406030204" pitchFamily="18" charset="0"/>
                                </a:rPr>
                                <m:t>𝑟</m:t>
                              </m:r>
                            </m:e>
                          </m:bar>
                        </m:num>
                        <m:den>
                          <m:r>
                            <a:rPr lang="en-US" i="1">
                              <a:solidFill>
                                <a:srgbClr val="000000"/>
                              </a:solidFill>
                              <a:latin typeface="Cambria Math" panose="02040503050406030204" pitchFamily="18" charset="0"/>
                            </a:rPr>
                            <m:t>𝑑𝑡</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𝜔</m:t>
                          </m:r>
                        </m:num>
                        <m:den>
                          <m:d>
                            <m:dPr>
                              <m:begChr m:val="|"/>
                              <m:endChr m:val="|"/>
                              <m:ctrlPr>
                                <a:rPr lang="en-US" i="1">
                                  <a:solidFill>
                                    <a:srgbClr val="000000"/>
                                  </a:solidFill>
                                  <a:latin typeface="Cambria Math" panose="02040503050406030204" pitchFamily="18" charset="0"/>
                                </a:rPr>
                              </m:ctrlPr>
                            </m:dPr>
                            <m:e>
                              <m:bar>
                                <m:barPr>
                                  <m:ctrlPr>
                                    <a:rPr lang="en-US" i="1">
                                      <a:solidFill>
                                        <a:srgbClr val="000000"/>
                                      </a:solidFill>
                                      <a:latin typeface="Cambria Math" panose="02040503050406030204" pitchFamily="18" charset="0"/>
                                    </a:rPr>
                                  </m:ctrlPr>
                                </m:barPr>
                                <m:e>
                                  <m:r>
                                    <a:rPr lang="en-US" i="1">
                                      <a:solidFill>
                                        <a:srgbClr val="000000"/>
                                      </a:solidFill>
                                      <a:latin typeface="Cambria Math" panose="02040503050406030204" pitchFamily="18" charset="0"/>
                                    </a:rPr>
                                    <m:t>𝑘</m:t>
                                  </m:r>
                                </m:e>
                              </m:bar>
                            </m:e>
                          </m:d>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bar>
                            <m:barPr>
                              <m:ctrlPr>
                                <a:rPr lang="en-US" i="1">
                                  <a:solidFill>
                                    <a:srgbClr val="000000"/>
                                  </a:solidFill>
                                  <a:latin typeface="Cambria Math" panose="02040503050406030204" pitchFamily="18" charset="0"/>
                                </a:rPr>
                              </m:ctrlPr>
                            </m:barPr>
                            <m:e>
                              <m:r>
                                <a:rPr lang="en-US" i="1">
                                  <a:solidFill>
                                    <a:srgbClr val="000000"/>
                                  </a:solidFill>
                                  <a:latin typeface="Cambria Math" panose="02040503050406030204" pitchFamily="18" charset="0"/>
                                </a:rPr>
                                <m:t>𝑘</m:t>
                              </m:r>
                            </m:e>
                          </m:bar>
                        </m:num>
                        <m:den>
                          <m:d>
                            <m:dPr>
                              <m:begChr m:val="|"/>
                              <m:endChr m:val="|"/>
                              <m:ctrlPr>
                                <a:rPr lang="en-US" i="1">
                                  <a:solidFill>
                                    <a:srgbClr val="000000"/>
                                  </a:solidFill>
                                  <a:latin typeface="Cambria Math" panose="02040503050406030204" pitchFamily="18" charset="0"/>
                                </a:rPr>
                              </m:ctrlPr>
                            </m:dPr>
                            <m:e>
                              <m:bar>
                                <m:barPr>
                                  <m:ctrlPr>
                                    <a:rPr lang="en-US" i="1">
                                      <a:solidFill>
                                        <a:srgbClr val="000000"/>
                                      </a:solidFill>
                                      <a:latin typeface="Cambria Math" panose="02040503050406030204" pitchFamily="18" charset="0"/>
                                    </a:rPr>
                                  </m:ctrlPr>
                                </m:barPr>
                                <m:e>
                                  <m:r>
                                    <a:rPr lang="en-US" i="1">
                                      <a:solidFill>
                                        <a:srgbClr val="000000"/>
                                      </a:solidFill>
                                      <a:latin typeface="Cambria Math" panose="02040503050406030204" pitchFamily="18" charset="0"/>
                                    </a:rPr>
                                    <m:t>𝑘</m:t>
                                  </m:r>
                                </m:e>
                              </m:bar>
                            </m:e>
                          </m:d>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𝑐</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𝑛</m:t>
                              </m:r>
                            </m:e>
                            <m:sub>
                              <m:r>
                                <a:rPr lang="en-US" i="1">
                                  <a:solidFill>
                                    <a:srgbClr val="000000"/>
                                  </a:solidFill>
                                  <a:latin typeface="Cambria Math" panose="02040503050406030204" pitchFamily="18" charset="0"/>
                                </a:rPr>
                                <m:t>𝑟</m:t>
                              </m:r>
                            </m:sub>
                          </m:sSub>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bar>
                            <m:barPr>
                              <m:ctrlPr>
                                <a:rPr lang="en-US" i="1">
                                  <a:solidFill>
                                    <a:srgbClr val="000000"/>
                                  </a:solidFill>
                                  <a:latin typeface="Cambria Math" panose="02040503050406030204" pitchFamily="18" charset="0"/>
                                </a:rPr>
                              </m:ctrlPr>
                            </m:barPr>
                            <m:e>
                              <m:r>
                                <a:rPr lang="en-US" i="1">
                                  <a:solidFill>
                                    <a:srgbClr val="000000"/>
                                  </a:solidFill>
                                  <a:latin typeface="Cambria Math" panose="02040503050406030204" pitchFamily="18" charset="0"/>
                                </a:rPr>
                                <m:t>𝑘</m:t>
                              </m:r>
                            </m:e>
                          </m:bar>
                        </m:num>
                        <m:den>
                          <m:d>
                            <m:dPr>
                              <m:begChr m:val="|"/>
                              <m:endChr m:val="|"/>
                              <m:ctrlPr>
                                <a:rPr lang="en-US" i="1">
                                  <a:solidFill>
                                    <a:srgbClr val="000000"/>
                                  </a:solidFill>
                                  <a:latin typeface="Cambria Math" panose="02040503050406030204" pitchFamily="18" charset="0"/>
                                </a:rPr>
                              </m:ctrlPr>
                            </m:dPr>
                            <m:e>
                              <m:bar>
                                <m:barPr>
                                  <m:ctrlPr>
                                    <a:rPr lang="en-US" i="1">
                                      <a:solidFill>
                                        <a:srgbClr val="000000"/>
                                      </a:solidFill>
                                      <a:latin typeface="Cambria Math" panose="02040503050406030204" pitchFamily="18" charset="0"/>
                                    </a:rPr>
                                  </m:ctrlPr>
                                </m:barPr>
                                <m:e>
                                  <m:r>
                                    <a:rPr lang="en-US" i="1">
                                      <a:solidFill>
                                        <a:srgbClr val="000000"/>
                                      </a:solidFill>
                                      <a:latin typeface="Cambria Math" panose="02040503050406030204" pitchFamily="18" charset="0"/>
                                    </a:rPr>
                                    <m:t>𝑘</m:t>
                                  </m:r>
                                </m:e>
                              </m:bar>
                            </m:e>
                          </m:d>
                        </m:den>
                      </m:f>
                    </m:oMath>
                  </m:oMathPara>
                </a14:m>
                <a:endParaRPr lang="en-US"/>
              </a:p>
            </p:txBody>
          </p:sp>
        </mc:Choice>
        <mc:Fallback xmlns="">
          <p:sp>
            <p:nvSpPr>
              <p:cNvPr id="10" name="Objektum 9"/>
              <p:cNvSpPr txBox="1">
                <a:spLocks noRot="1" noChangeAspect="1" noMove="1" noResize="1" noEditPoints="1" noAdjustHandles="1" noChangeArrowheads="1" noChangeShapeType="1" noTextEdit="1"/>
              </p:cNvSpPr>
              <p:nvPr/>
            </p:nvSpPr>
            <p:spPr bwMode="auto">
              <a:xfrm>
                <a:off x="798331" y="4005064"/>
                <a:ext cx="3206750" cy="889000"/>
              </a:xfrm>
              <a:prstGeom prst="rect">
                <a:avLst/>
              </a:prstGeom>
              <a:blipFill>
                <a:blip r:embed="rId4"/>
                <a:stretch>
                  <a:fillRect/>
                </a:stretch>
              </a:blipFill>
              <a:ln>
                <a:noFill/>
              </a:ln>
              <a:effectLst/>
            </p:spPr>
            <p:txBody>
              <a:bodyPr/>
              <a:lstStyle/>
              <a:p>
                <a:r>
                  <a:rPr lang="en-US">
                    <a:noFill/>
                  </a:rPr>
                  <a:t> </a:t>
                </a:r>
              </a:p>
            </p:txBody>
          </p:sp>
        </mc:Fallback>
      </mc:AlternateContent>
      <p:sp>
        <p:nvSpPr>
          <p:cNvPr id="25" name="Text Box 6"/>
          <p:cNvSpPr txBox="1">
            <a:spLocks noChangeArrowheads="1"/>
          </p:cNvSpPr>
          <p:nvPr/>
        </p:nvSpPr>
        <p:spPr bwMode="auto">
          <a:xfrm>
            <a:off x="683568" y="1835532"/>
            <a:ext cx="41088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hu-HU" dirty="0" err="1"/>
              <a:t>Velocity</a:t>
            </a:r>
            <a:r>
              <a:rPr lang="hu-HU" dirty="0"/>
              <a:t> of a </a:t>
            </a:r>
            <a:r>
              <a:rPr lang="hu-HU" dirty="0" err="1"/>
              <a:t>point</a:t>
            </a:r>
            <a:r>
              <a:rPr lang="hu-HU" dirty="0"/>
              <a:t> of a </a:t>
            </a:r>
            <a:r>
              <a:rPr lang="hu-HU" dirty="0" err="1"/>
              <a:t>given</a:t>
            </a:r>
            <a:r>
              <a:rPr lang="hu-HU" dirty="0"/>
              <a:t> </a:t>
            </a:r>
            <a:r>
              <a:rPr lang="hu-HU" dirty="0" err="1"/>
              <a:t>phase</a:t>
            </a:r>
            <a:r>
              <a:rPr lang="hu-HU" dirty="0"/>
              <a:t>:</a:t>
            </a:r>
          </a:p>
        </p:txBody>
      </p:sp>
    </p:spTree>
    <p:extLst>
      <p:ext uri="{BB962C8B-B14F-4D97-AF65-F5344CB8AC3E}">
        <p14:creationId xmlns:p14="http://schemas.microsoft.com/office/powerpoint/2010/main" val="1471139238"/>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um" ma:contentTypeID="0x01010007D75FB426970D4B961AA71478735432" ma:contentTypeVersion="7" ma:contentTypeDescription="Új dokumentum létrehozása." ma:contentTypeScope="" ma:versionID="aad530a33dd4eebf9aee1a9a785cbe58">
  <xsd:schema xmlns:xsd="http://www.w3.org/2001/XMLSchema" xmlns:xs="http://www.w3.org/2001/XMLSchema" xmlns:p="http://schemas.microsoft.com/office/2006/metadata/properties" xmlns:ns2="d8d9648c-98a7-4acb-8fc4-0c3875ad9092" xmlns:ns3="ccf3ce56-4e29-485b-8005-e26a011f2811" targetNamespace="http://schemas.microsoft.com/office/2006/metadata/properties" ma:root="true" ma:fieldsID="aa4100b24edceb4880d27c70c0f43137" ns2:_="" ns3:_="">
    <xsd:import namespace="d8d9648c-98a7-4acb-8fc4-0c3875ad9092"/>
    <xsd:import namespace="ccf3ce56-4e29-485b-8005-e26a011f281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d9648c-98a7-4acb-8fc4-0c3875ad90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cf3ce56-4e29-485b-8005-e26a011f2811" elementFormDefault="qualified">
    <xsd:import namespace="http://schemas.microsoft.com/office/2006/documentManagement/types"/>
    <xsd:import namespace="http://schemas.microsoft.com/office/infopath/2007/PartnerControls"/>
    <xsd:element name="SharedWithUsers" ma:index="13" nillable="true" ma:displayName="Résztvevők"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Megosztva részletekkel"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43C7A0-B7D3-4C41-B318-B9E505DAA079}"/>
</file>

<file path=customXml/itemProps2.xml><?xml version="1.0" encoding="utf-8"?>
<ds:datastoreItem xmlns:ds="http://schemas.openxmlformats.org/officeDocument/2006/customXml" ds:itemID="{BFC301E4-A70A-475F-BD16-C098DE291164}"/>
</file>

<file path=customXml/itemProps3.xml><?xml version="1.0" encoding="utf-8"?>
<ds:datastoreItem xmlns:ds="http://schemas.openxmlformats.org/officeDocument/2006/customXml" ds:itemID="{29F87945-353E-4CA9-AFD2-3D9108505211}"/>
</file>

<file path=docProps/app.xml><?xml version="1.0" encoding="utf-8"?>
<Properties xmlns="http://schemas.openxmlformats.org/officeDocument/2006/extended-properties" xmlns:vt="http://schemas.openxmlformats.org/officeDocument/2006/docPropsVTypes">
  <TotalTime>998</TotalTime>
  <Words>1827</Words>
  <Application>Microsoft Office PowerPoint</Application>
  <PresentationFormat>Diavetítés a képernyőre (4:3 oldalarány)</PresentationFormat>
  <Paragraphs>230</Paragraphs>
  <Slides>49</Slides>
  <Notes>0</Notes>
  <HiddenSlides>0</HiddenSlides>
  <MMClips>0</MMClips>
  <ScaleCrop>false</ScaleCrop>
  <HeadingPairs>
    <vt:vector size="8" baseType="variant">
      <vt:variant>
        <vt:lpstr>Használt betűtípusok</vt:lpstr>
      </vt:variant>
      <vt:variant>
        <vt:i4>3</vt:i4>
      </vt:variant>
      <vt:variant>
        <vt:lpstr>Téma</vt:lpstr>
      </vt:variant>
      <vt:variant>
        <vt:i4>1</vt:i4>
      </vt:variant>
      <vt:variant>
        <vt:lpstr>Beágyazott OLE kiszolgálók</vt:lpstr>
      </vt:variant>
      <vt:variant>
        <vt:i4>1</vt:i4>
      </vt:variant>
      <vt:variant>
        <vt:lpstr>Diacímek</vt:lpstr>
      </vt:variant>
      <vt:variant>
        <vt:i4>49</vt:i4>
      </vt:variant>
    </vt:vector>
  </HeadingPairs>
  <TitlesOfParts>
    <vt:vector size="54" baseType="lpstr">
      <vt:lpstr>Arial</vt:lpstr>
      <vt:lpstr>Calibri</vt:lpstr>
      <vt:lpstr>Cambria Math</vt:lpstr>
      <vt:lpstr>Office-téma</vt:lpstr>
      <vt:lpstr>Graph</vt:lpstr>
      <vt:lpstr>Reflection from thin layers</vt:lpstr>
      <vt:lpstr>Reflection from thin layers</vt:lpstr>
      <vt:lpstr>Anti-reflection coatings</vt:lpstr>
      <vt:lpstr>Anti-reflection coatings</vt:lpstr>
      <vt:lpstr>Newton rings</vt:lpstr>
      <vt:lpstr>Null corrector</vt:lpstr>
      <vt:lpstr>Michelson interferometer</vt:lpstr>
      <vt:lpstr>Michelson interferometer</vt:lpstr>
      <vt:lpstr>PowerPoint-bemutató</vt:lpstr>
      <vt:lpstr>PowerPoint-bemutató</vt:lpstr>
      <vt:lpstr>PowerPoint-bemutató</vt:lpstr>
      <vt:lpstr>PowerPoint-bemutató</vt:lpstr>
      <vt:lpstr>Modern Physics</vt:lpstr>
      <vt:lpstr>The Scientific Method</vt:lpstr>
      <vt:lpstr>The Scientific Method</vt:lpstr>
      <vt:lpstr>The Scientific Method</vt:lpstr>
      <vt:lpstr>The Scientific Method</vt:lpstr>
      <vt:lpstr>The Scientific Method</vt:lpstr>
      <vt:lpstr>The Scientific Method</vt:lpstr>
      <vt:lpstr>The Scientific Method</vt:lpstr>
      <vt:lpstr>The Scientific Method</vt:lpstr>
      <vt:lpstr>The Scientific Method</vt:lpstr>
      <vt:lpstr>The Scientific Method</vt:lpstr>
      <vt:lpstr>The Scientific Method</vt:lpstr>
      <vt:lpstr>The Scientific Method</vt:lpstr>
      <vt:lpstr>The Scientific Method</vt:lpstr>
      <vt:lpstr>The Scientific Method</vt:lpstr>
      <vt:lpstr>The Scientific Method</vt:lpstr>
      <vt:lpstr>The Scientific Method</vt:lpstr>
      <vt:lpstr>Theory of Relativity</vt:lpstr>
      <vt:lpstr>Michelson-Morley experiment (1887)</vt:lpstr>
      <vt:lpstr>Michelson-Morley experiment (1887)</vt:lpstr>
      <vt:lpstr>PowerPoint-bemutató</vt:lpstr>
      <vt:lpstr>PowerPoint-bemutató</vt:lpstr>
      <vt:lpstr>Special Theory of Relativity</vt:lpstr>
      <vt:lpstr>Special Theory of Relativity</vt:lpstr>
      <vt:lpstr>Special Theory of Relativity</vt:lpstr>
      <vt:lpstr>Special Theory of Relativity</vt:lpstr>
      <vt:lpstr>PowerPoint-bemutató</vt:lpstr>
      <vt:lpstr>PowerPoint-bemutató</vt:lpstr>
      <vt:lpstr>PowerPoint-bemutató</vt:lpstr>
      <vt:lpstr>PowerPoint-bemutató</vt:lpstr>
      <vt:lpstr>Origin of magnetism</vt:lpstr>
      <vt:lpstr>PowerPoint-bemutató</vt:lpstr>
      <vt:lpstr>Relativistic momentum and mass</vt:lpstr>
      <vt:lpstr>PowerPoint-bemutató</vt:lpstr>
      <vt:lpstr>PowerPoint-bemutató</vt:lpstr>
      <vt:lpstr>Twin paradox</vt:lpstr>
      <vt:lpstr>Relativistic Doppler Effect</vt:lpstr>
    </vt:vector>
  </TitlesOfParts>
  <Company>BME, AFT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Physics</dc:title>
  <dc:creator>Dobos Gábor</dc:creator>
  <cp:lastModifiedBy>Gábor Dobos</cp:lastModifiedBy>
  <cp:revision>47</cp:revision>
  <dcterms:created xsi:type="dcterms:W3CDTF">2011-10-13T10:55:25Z</dcterms:created>
  <dcterms:modified xsi:type="dcterms:W3CDTF">2023-05-09T13:34:56Z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0x01010007D75FB426970D4B961AA71478735432</vt:lpwstr>
  </property>
</Properties>
</file>