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374" r:id="rId3"/>
    <p:sldId id="360" r:id="rId4"/>
    <p:sldId id="341" r:id="rId5"/>
    <p:sldId id="342" r:id="rId6"/>
    <p:sldId id="343" r:id="rId7"/>
    <p:sldId id="345" r:id="rId8"/>
    <p:sldId id="375" r:id="rId9"/>
    <p:sldId id="376" r:id="rId10"/>
    <p:sldId id="377" r:id="rId11"/>
    <p:sldId id="378" r:id="rId12"/>
    <p:sldId id="379" r:id="rId13"/>
    <p:sldId id="380" r:id="rId14"/>
    <p:sldId id="357" r:id="rId15"/>
    <p:sldId id="348" r:id="rId16"/>
    <p:sldId id="349" r:id="rId17"/>
    <p:sldId id="350" r:id="rId18"/>
    <p:sldId id="351" r:id="rId19"/>
    <p:sldId id="356" r:id="rId20"/>
    <p:sldId id="352" r:id="rId21"/>
    <p:sldId id="271" r:id="rId22"/>
    <p:sldId id="272" r:id="rId23"/>
    <p:sldId id="273" r:id="rId24"/>
    <p:sldId id="275" r:id="rId25"/>
    <p:sldId id="257" r:id="rId26"/>
    <p:sldId id="264" r:id="rId27"/>
    <p:sldId id="274" r:id="rId28"/>
    <p:sldId id="258" r:id="rId29"/>
    <p:sldId id="261" r:id="rId30"/>
    <p:sldId id="259" r:id="rId31"/>
    <p:sldId id="263" r:id="rId32"/>
    <p:sldId id="265" r:id="rId33"/>
    <p:sldId id="266" r:id="rId34"/>
    <p:sldId id="267" r:id="rId35"/>
    <p:sldId id="262" r:id="rId36"/>
    <p:sldId id="268" r:id="rId37"/>
    <p:sldId id="269" r:id="rId38"/>
    <p:sldId id="399" r:id="rId39"/>
    <p:sldId id="400" r:id="rId40"/>
    <p:sldId id="401" r:id="rId41"/>
    <p:sldId id="402" r:id="rId42"/>
    <p:sldId id="358" r:id="rId43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66"/>
    <a:srgbClr val="33CC33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7D351-B879-4B99-AA1E-39EF7702F3C9}" v="59" dt="2020-05-05T05:16:25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201" autoAdjust="0"/>
  </p:normalViewPr>
  <p:slideViewPr>
    <p:cSldViewPr>
      <p:cViewPr varScale="1">
        <p:scale>
          <a:sx n="101" d="100"/>
          <a:sy n="101" d="100"/>
        </p:scale>
        <p:origin x="186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52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customXml" Target="../customXml/item2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Dobos" userId="0f403b24-bb3e-4619-8f25-c339eaa83823" providerId="ADAL" clId="{81C7D351-B879-4B99-AA1E-39EF7702F3C9}"/>
    <pc:docChg chg="undo custSel addSld delSld modSld sldOrd">
      <pc:chgData name="Gábor Dobos" userId="0f403b24-bb3e-4619-8f25-c339eaa83823" providerId="ADAL" clId="{81C7D351-B879-4B99-AA1E-39EF7702F3C9}" dt="2020-05-05T05:16:25.025" v="199"/>
      <pc:docMkLst>
        <pc:docMk/>
      </pc:docMkLst>
      <pc:sldChg chg="add del">
        <pc:chgData name="Gábor Dobos" userId="0f403b24-bb3e-4619-8f25-c339eaa83823" providerId="ADAL" clId="{81C7D351-B879-4B99-AA1E-39EF7702F3C9}" dt="2020-05-05T04:31:59.066" v="9" actId="47"/>
        <pc:sldMkLst>
          <pc:docMk/>
          <pc:sldMk cId="0" sldId="344"/>
        </pc:sldMkLst>
      </pc:sldChg>
      <pc:sldChg chg="del">
        <pc:chgData name="Gábor Dobos" userId="0f403b24-bb3e-4619-8f25-c339eaa83823" providerId="ADAL" clId="{81C7D351-B879-4B99-AA1E-39EF7702F3C9}" dt="2020-05-05T04:44:30.643" v="187" actId="47"/>
        <pc:sldMkLst>
          <pc:docMk/>
          <pc:sldMk cId="0" sldId="346"/>
        </pc:sldMkLst>
      </pc:sldChg>
      <pc:sldChg chg="ord">
        <pc:chgData name="Gábor Dobos" userId="0f403b24-bb3e-4619-8f25-c339eaa83823" providerId="ADAL" clId="{81C7D351-B879-4B99-AA1E-39EF7702F3C9}" dt="2020-05-05T04:47:24.444" v="189"/>
        <pc:sldMkLst>
          <pc:docMk/>
          <pc:sldMk cId="0" sldId="352"/>
        </pc:sldMkLst>
      </pc:sldChg>
      <pc:sldChg chg="addSp delSp modSp mod">
        <pc:chgData name="Gábor Dobos" userId="0f403b24-bb3e-4619-8f25-c339eaa83823" providerId="ADAL" clId="{81C7D351-B879-4B99-AA1E-39EF7702F3C9}" dt="2020-05-05T05:13:33.432" v="193" actId="478"/>
        <pc:sldMkLst>
          <pc:docMk/>
          <pc:sldMk cId="0" sldId="355"/>
        </pc:sldMkLst>
        <pc:spChg chg="add del mod">
          <ac:chgData name="Gábor Dobos" userId="0f403b24-bb3e-4619-8f25-c339eaa83823" providerId="ADAL" clId="{81C7D351-B879-4B99-AA1E-39EF7702F3C9}" dt="2020-05-05T05:13:33.432" v="193" actId="478"/>
          <ac:spMkLst>
            <pc:docMk/>
            <pc:sldMk cId="0" sldId="355"/>
            <ac:spMk id="2" creationId="{369F3957-71AF-4F9D-A900-A965510218D5}"/>
          </ac:spMkLst>
        </pc:spChg>
      </pc:sldChg>
      <pc:sldChg chg="del">
        <pc:chgData name="Gábor Dobos" userId="0f403b24-bb3e-4619-8f25-c339eaa83823" providerId="ADAL" clId="{81C7D351-B879-4B99-AA1E-39EF7702F3C9}" dt="2020-05-05T05:14:29.628" v="195" actId="47"/>
        <pc:sldMkLst>
          <pc:docMk/>
          <pc:sldMk cId="3494771593" sldId="367"/>
        </pc:sldMkLst>
      </pc:sldChg>
      <pc:sldChg chg="del">
        <pc:chgData name="Gábor Dobos" userId="0f403b24-bb3e-4619-8f25-c339eaa83823" providerId="ADAL" clId="{81C7D351-B879-4B99-AA1E-39EF7702F3C9}" dt="2020-05-05T05:14:27.989" v="194" actId="47"/>
        <pc:sldMkLst>
          <pc:docMk/>
          <pc:sldMk cId="486990062" sldId="368"/>
        </pc:sldMkLst>
      </pc:sldChg>
      <pc:sldChg chg="del">
        <pc:chgData name="Gábor Dobos" userId="0f403b24-bb3e-4619-8f25-c339eaa83823" providerId="ADAL" clId="{81C7D351-B879-4B99-AA1E-39EF7702F3C9}" dt="2020-05-05T05:14:31.414" v="196" actId="47"/>
        <pc:sldMkLst>
          <pc:docMk/>
          <pc:sldMk cId="1946760122" sldId="369"/>
        </pc:sldMkLst>
      </pc:sldChg>
      <pc:sldChg chg="del">
        <pc:chgData name="Gábor Dobos" userId="0f403b24-bb3e-4619-8f25-c339eaa83823" providerId="ADAL" clId="{81C7D351-B879-4B99-AA1E-39EF7702F3C9}" dt="2020-05-05T05:14:32.052" v="197" actId="47"/>
        <pc:sldMkLst>
          <pc:docMk/>
          <pc:sldMk cId="1474948502" sldId="370"/>
        </pc:sldMkLst>
      </pc:sldChg>
      <pc:sldChg chg="del">
        <pc:chgData name="Gábor Dobos" userId="0f403b24-bb3e-4619-8f25-c339eaa83823" providerId="ADAL" clId="{81C7D351-B879-4B99-AA1E-39EF7702F3C9}" dt="2020-05-05T05:14:32.765" v="198" actId="47"/>
        <pc:sldMkLst>
          <pc:docMk/>
          <pc:sldMk cId="3107829420" sldId="371"/>
        </pc:sldMkLst>
      </pc:sldChg>
      <pc:sldChg chg="addSp modSp new mod">
        <pc:chgData name="Gábor Dobos" userId="0f403b24-bb3e-4619-8f25-c339eaa83823" providerId="ADAL" clId="{81C7D351-B879-4B99-AA1E-39EF7702F3C9}" dt="2020-05-05T04:36:03.497" v="74" actId="1076"/>
        <pc:sldMkLst>
          <pc:docMk/>
          <pc:sldMk cId="331924156" sldId="375"/>
        </pc:sldMkLst>
        <pc:spChg chg="add mod">
          <ac:chgData name="Gábor Dobos" userId="0f403b24-bb3e-4619-8f25-c339eaa83823" providerId="ADAL" clId="{81C7D351-B879-4B99-AA1E-39EF7702F3C9}" dt="2020-05-05T04:35:59.489" v="73" actId="1036"/>
          <ac:spMkLst>
            <pc:docMk/>
            <pc:sldMk cId="331924156" sldId="375"/>
            <ac:spMk id="5" creationId="{B836EC6C-C291-42BB-8B53-DECED0742204}"/>
          </ac:spMkLst>
        </pc:spChg>
        <pc:spChg chg="add mod">
          <ac:chgData name="Gábor Dobos" userId="0f403b24-bb3e-4619-8f25-c339eaa83823" providerId="ADAL" clId="{81C7D351-B879-4B99-AA1E-39EF7702F3C9}" dt="2020-05-05T04:35:59.489" v="73" actId="1036"/>
          <ac:spMkLst>
            <pc:docMk/>
            <pc:sldMk cId="331924156" sldId="375"/>
            <ac:spMk id="7" creationId="{AC59567C-B0C4-492F-A419-D220DF085A4B}"/>
          </ac:spMkLst>
        </pc:spChg>
        <pc:spChg chg="add mod">
          <ac:chgData name="Gábor Dobos" userId="0f403b24-bb3e-4619-8f25-c339eaa83823" providerId="ADAL" clId="{81C7D351-B879-4B99-AA1E-39EF7702F3C9}" dt="2020-05-05T04:35:59.489" v="73" actId="1036"/>
          <ac:spMkLst>
            <pc:docMk/>
            <pc:sldMk cId="331924156" sldId="375"/>
            <ac:spMk id="9" creationId="{301EEEB4-4C6F-43B9-A957-5457146519A2}"/>
          </ac:spMkLst>
        </pc:spChg>
        <pc:spChg chg="add mod">
          <ac:chgData name="Gábor Dobos" userId="0f403b24-bb3e-4619-8f25-c339eaa83823" providerId="ADAL" clId="{81C7D351-B879-4B99-AA1E-39EF7702F3C9}" dt="2020-05-05T04:35:59.489" v="73" actId="1036"/>
          <ac:spMkLst>
            <pc:docMk/>
            <pc:sldMk cId="331924156" sldId="375"/>
            <ac:spMk id="11" creationId="{1CA29B2F-B6ED-4D9A-BFF6-49A05BDD8F4A}"/>
          </ac:spMkLst>
        </pc:spChg>
        <pc:spChg chg="add mod">
          <ac:chgData name="Gábor Dobos" userId="0f403b24-bb3e-4619-8f25-c339eaa83823" providerId="ADAL" clId="{81C7D351-B879-4B99-AA1E-39EF7702F3C9}" dt="2020-05-05T04:35:59.489" v="73" actId="1036"/>
          <ac:spMkLst>
            <pc:docMk/>
            <pc:sldMk cId="331924156" sldId="375"/>
            <ac:spMk id="13" creationId="{0CC1D699-3E91-459F-BC4D-7EA1E14BCFF9}"/>
          </ac:spMkLst>
        </pc:spChg>
        <pc:spChg chg="add mod">
          <ac:chgData name="Gábor Dobos" userId="0f403b24-bb3e-4619-8f25-c339eaa83823" providerId="ADAL" clId="{81C7D351-B879-4B99-AA1E-39EF7702F3C9}" dt="2020-05-05T04:35:59.489" v="73" actId="1036"/>
          <ac:spMkLst>
            <pc:docMk/>
            <pc:sldMk cId="331924156" sldId="375"/>
            <ac:spMk id="15" creationId="{9A2CF610-1CB0-402F-837D-FCF8925E5081}"/>
          </ac:spMkLst>
        </pc:spChg>
        <pc:spChg chg="add mod">
          <ac:chgData name="Gábor Dobos" userId="0f403b24-bb3e-4619-8f25-c339eaa83823" providerId="ADAL" clId="{81C7D351-B879-4B99-AA1E-39EF7702F3C9}" dt="2020-05-05T04:35:59.489" v="73" actId="1036"/>
          <ac:spMkLst>
            <pc:docMk/>
            <pc:sldMk cId="331924156" sldId="375"/>
            <ac:spMk id="17" creationId="{4A75F037-F087-454F-A3FC-5C7CC978A04D}"/>
          </ac:spMkLst>
        </pc:spChg>
        <pc:picChg chg="add mod">
          <ac:chgData name="Gábor Dobos" userId="0f403b24-bb3e-4619-8f25-c339eaa83823" providerId="ADAL" clId="{81C7D351-B879-4B99-AA1E-39EF7702F3C9}" dt="2020-05-05T04:36:03.497" v="74" actId="1076"/>
          <ac:picMkLst>
            <pc:docMk/>
            <pc:sldMk cId="331924156" sldId="375"/>
            <ac:picMk id="3" creationId="{06593235-785C-44C7-829C-AFB8B485E764}"/>
          </ac:picMkLst>
        </pc:picChg>
      </pc:sldChg>
      <pc:sldChg chg="addSp modSp new mod ord">
        <pc:chgData name="Gábor Dobos" userId="0f403b24-bb3e-4619-8f25-c339eaa83823" providerId="ADAL" clId="{81C7D351-B879-4B99-AA1E-39EF7702F3C9}" dt="2020-05-05T04:36:23.425" v="82" actId="1035"/>
        <pc:sldMkLst>
          <pc:docMk/>
          <pc:sldMk cId="1697705935" sldId="376"/>
        </pc:sldMkLst>
        <pc:spChg chg="add mod">
          <ac:chgData name="Gábor Dobos" userId="0f403b24-bb3e-4619-8f25-c339eaa83823" providerId="ADAL" clId="{81C7D351-B879-4B99-AA1E-39EF7702F3C9}" dt="2020-05-05T04:36:23.425" v="82" actId="1035"/>
          <ac:spMkLst>
            <pc:docMk/>
            <pc:sldMk cId="1697705935" sldId="376"/>
            <ac:spMk id="2" creationId="{D3E95A58-A690-4888-BB16-433FDF772A49}"/>
          </ac:spMkLst>
        </pc:spChg>
        <pc:spChg chg="add mod">
          <ac:chgData name="Gábor Dobos" userId="0f403b24-bb3e-4619-8f25-c339eaa83823" providerId="ADAL" clId="{81C7D351-B879-4B99-AA1E-39EF7702F3C9}" dt="2020-05-05T04:36:19.792" v="78" actId="1036"/>
          <ac:spMkLst>
            <pc:docMk/>
            <pc:sldMk cId="1697705935" sldId="376"/>
            <ac:spMk id="3" creationId="{68F3A9F0-479B-402C-9213-16B4B6650F3B}"/>
          </ac:spMkLst>
        </pc:spChg>
        <pc:spChg chg="add mod">
          <ac:chgData name="Gábor Dobos" userId="0f403b24-bb3e-4619-8f25-c339eaa83823" providerId="ADAL" clId="{81C7D351-B879-4B99-AA1E-39EF7702F3C9}" dt="2020-05-05T04:36:19.792" v="78" actId="1036"/>
          <ac:spMkLst>
            <pc:docMk/>
            <pc:sldMk cId="1697705935" sldId="376"/>
            <ac:spMk id="4" creationId="{1A113A36-DE21-4AC2-803E-623774B4533B}"/>
          </ac:spMkLst>
        </pc:spChg>
        <pc:spChg chg="add mod">
          <ac:chgData name="Gábor Dobos" userId="0f403b24-bb3e-4619-8f25-c339eaa83823" providerId="ADAL" clId="{81C7D351-B879-4B99-AA1E-39EF7702F3C9}" dt="2020-05-05T04:36:19.792" v="78" actId="1036"/>
          <ac:spMkLst>
            <pc:docMk/>
            <pc:sldMk cId="1697705935" sldId="376"/>
            <ac:spMk id="5" creationId="{90403696-572C-4431-BA34-126D12435E30}"/>
          </ac:spMkLst>
        </pc:spChg>
        <pc:spChg chg="add mod">
          <ac:chgData name="Gábor Dobos" userId="0f403b24-bb3e-4619-8f25-c339eaa83823" providerId="ADAL" clId="{81C7D351-B879-4B99-AA1E-39EF7702F3C9}" dt="2020-05-05T04:36:19.792" v="78" actId="1036"/>
          <ac:spMkLst>
            <pc:docMk/>
            <pc:sldMk cId="1697705935" sldId="376"/>
            <ac:spMk id="6" creationId="{8E0CA223-739D-43B2-8A1F-7674D8141D20}"/>
          </ac:spMkLst>
        </pc:spChg>
      </pc:sldChg>
      <pc:sldChg chg="addSp modSp new mod">
        <pc:chgData name="Gábor Dobos" userId="0f403b24-bb3e-4619-8f25-c339eaa83823" providerId="ADAL" clId="{81C7D351-B879-4B99-AA1E-39EF7702F3C9}" dt="2020-05-05T04:36:50.983" v="92" actId="1076"/>
        <pc:sldMkLst>
          <pc:docMk/>
          <pc:sldMk cId="992822906" sldId="377"/>
        </pc:sldMkLst>
        <pc:spChg chg="add mod">
          <ac:chgData name="Gábor Dobos" userId="0f403b24-bb3e-4619-8f25-c339eaa83823" providerId="ADAL" clId="{81C7D351-B879-4B99-AA1E-39EF7702F3C9}" dt="2020-05-05T04:32:18.963" v="12" actId="1076"/>
          <ac:spMkLst>
            <pc:docMk/>
            <pc:sldMk cId="992822906" sldId="377"/>
            <ac:spMk id="3" creationId="{67D9023C-0E28-4D74-98BC-9ED4A2B79863}"/>
          </ac:spMkLst>
        </pc:spChg>
        <pc:spChg chg="add mod">
          <ac:chgData name="Gábor Dobos" userId="0f403b24-bb3e-4619-8f25-c339eaa83823" providerId="ADAL" clId="{81C7D351-B879-4B99-AA1E-39EF7702F3C9}" dt="2020-05-05T04:34:09.686" v="38" actId="122"/>
          <ac:spMkLst>
            <pc:docMk/>
            <pc:sldMk cId="992822906" sldId="377"/>
            <ac:spMk id="4" creationId="{10118CF8-DEA3-42CF-B527-99777415CDC6}"/>
          </ac:spMkLst>
        </pc:spChg>
        <pc:spChg chg="add mod">
          <ac:chgData name="Gábor Dobos" userId="0f403b24-bb3e-4619-8f25-c339eaa83823" providerId="ADAL" clId="{81C7D351-B879-4B99-AA1E-39EF7702F3C9}" dt="2020-05-05T04:36:50.983" v="92" actId="1076"/>
          <ac:spMkLst>
            <pc:docMk/>
            <pc:sldMk cId="992822906" sldId="377"/>
            <ac:spMk id="6" creationId="{1D378FC7-D50E-4585-BEB6-BC1DD4D04F4D}"/>
          </ac:spMkLst>
        </pc:spChg>
        <pc:graphicFrameChg chg="add mod">
          <ac:chgData name="Gábor Dobos" userId="0f403b24-bb3e-4619-8f25-c339eaa83823" providerId="ADAL" clId="{81C7D351-B879-4B99-AA1E-39EF7702F3C9}" dt="2020-05-05T04:36:46.363" v="91" actId="1076"/>
          <ac:graphicFrameMkLst>
            <pc:docMk/>
            <pc:sldMk cId="992822906" sldId="377"/>
            <ac:graphicFrameMk id="2" creationId="{0FDFCD5C-4829-4814-A0D9-818A5A3ED075}"/>
          </ac:graphicFrameMkLst>
        </pc:graphicFrameChg>
      </pc:sldChg>
      <pc:sldChg chg="addSp modSp new mod">
        <pc:chgData name="Gábor Dobos" userId="0f403b24-bb3e-4619-8f25-c339eaa83823" providerId="ADAL" clId="{81C7D351-B879-4B99-AA1E-39EF7702F3C9}" dt="2020-05-05T04:42:39.708" v="168" actId="1076"/>
        <pc:sldMkLst>
          <pc:docMk/>
          <pc:sldMk cId="3498840879" sldId="378"/>
        </pc:sldMkLst>
        <pc:spChg chg="add mod">
          <ac:chgData name="Gábor Dobos" userId="0f403b24-bb3e-4619-8f25-c339eaa83823" providerId="ADAL" clId="{81C7D351-B879-4B99-AA1E-39EF7702F3C9}" dt="2020-05-05T04:42:19.758" v="162" actId="20577"/>
          <ac:spMkLst>
            <pc:docMk/>
            <pc:sldMk cId="3498840879" sldId="378"/>
            <ac:spMk id="2" creationId="{9320C19F-3D2E-4AC6-BEEE-9E5BD7740E36}"/>
          </ac:spMkLst>
        </pc:spChg>
        <pc:spChg chg="add mod">
          <ac:chgData name="Gábor Dobos" userId="0f403b24-bb3e-4619-8f25-c339eaa83823" providerId="ADAL" clId="{81C7D351-B879-4B99-AA1E-39EF7702F3C9}" dt="2020-05-05T04:42:03.510" v="159" actId="1076"/>
          <ac:spMkLst>
            <pc:docMk/>
            <pc:sldMk cId="3498840879" sldId="378"/>
            <ac:spMk id="3" creationId="{D3B4A163-BD3D-449A-87C9-397AE5D5C27D}"/>
          </ac:spMkLst>
        </pc:spChg>
        <pc:spChg chg="add mod">
          <ac:chgData name="Gábor Dobos" userId="0f403b24-bb3e-4619-8f25-c339eaa83823" providerId="ADAL" clId="{81C7D351-B879-4B99-AA1E-39EF7702F3C9}" dt="2020-05-05T04:42:32.669" v="166" actId="1076"/>
          <ac:spMkLst>
            <pc:docMk/>
            <pc:sldMk cId="3498840879" sldId="378"/>
            <ac:spMk id="4" creationId="{19D55DDF-70F4-4A82-AC75-805A1F03DC90}"/>
          </ac:spMkLst>
        </pc:spChg>
        <pc:spChg chg="add mod">
          <ac:chgData name="Gábor Dobos" userId="0f403b24-bb3e-4619-8f25-c339eaa83823" providerId="ADAL" clId="{81C7D351-B879-4B99-AA1E-39EF7702F3C9}" dt="2020-05-05T04:42:27.894" v="164" actId="1076"/>
          <ac:spMkLst>
            <pc:docMk/>
            <pc:sldMk cId="3498840879" sldId="378"/>
            <ac:spMk id="5" creationId="{9376D26F-694F-4EB8-8E7C-35CC54CB22D1}"/>
          </ac:spMkLst>
        </pc:spChg>
        <pc:spChg chg="add mod">
          <ac:chgData name="Gábor Dobos" userId="0f403b24-bb3e-4619-8f25-c339eaa83823" providerId="ADAL" clId="{81C7D351-B879-4B99-AA1E-39EF7702F3C9}" dt="2020-05-05T04:42:39.708" v="168" actId="1076"/>
          <ac:spMkLst>
            <pc:docMk/>
            <pc:sldMk cId="3498840879" sldId="378"/>
            <ac:spMk id="6" creationId="{89107DF8-E353-43EE-BC66-580AED108158}"/>
          </ac:spMkLst>
        </pc:spChg>
      </pc:sldChg>
      <pc:sldChg chg="addSp delSp modSp new mod">
        <pc:chgData name="Gábor Dobos" userId="0f403b24-bb3e-4619-8f25-c339eaa83823" providerId="ADAL" clId="{81C7D351-B879-4B99-AA1E-39EF7702F3C9}" dt="2020-05-05T04:41:46.614" v="156" actId="1036"/>
        <pc:sldMkLst>
          <pc:docMk/>
          <pc:sldMk cId="742740741" sldId="379"/>
        </pc:sldMkLst>
        <pc:spChg chg="add mod">
          <ac:chgData name="Gábor Dobos" userId="0f403b24-bb3e-4619-8f25-c339eaa83823" providerId="ADAL" clId="{81C7D351-B879-4B99-AA1E-39EF7702F3C9}" dt="2020-05-05T04:41:21.405" v="149" actId="20577"/>
          <ac:spMkLst>
            <pc:docMk/>
            <pc:sldMk cId="742740741" sldId="379"/>
            <ac:spMk id="2" creationId="{F6A0CBB3-8736-40DB-9895-49DA93E395A5}"/>
          </ac:spMkLst>
        </pc:spChg>
        <pc:spChg chg="add mod">
          <ac:chgData name="Gábor Dobos" userId="0f403b24-bb3e-4619-8f25-c339eaa83823" providerId="ADAL" clId="{81C7D351-B879-4B99-AA1E-39EF7702F3C9}" dt="2020-05-05T04:40:36.158" v="140" actId="1076"/>
          <ac:spMkLst>
            <pc:docMk/>
            <pc:sldMk cId="742740741" sldId="379"/>
            <ac:spMk id="3" creationId="{46C64B2A-42D3-4CF3-A134-669DAC3AAC31}"/>
          </ac:spMkLst>
        </pc:spChg>
        <pc:spChg chg="add mod">
          <ac:chgData name="Gábor Dobos" userId="0f403b24-bb3e-4619-8f25-c339eaa83823" providerId="ADAL" clId="{81C7D351-B879-4B99-AA1E-39EF7702F3C9}" dt="2020-05-05T04:41:46.614" v="156" actId="1036"/>
          <ac:spMkLst>
            <pc:docMk/>
            <pc:sldMk cId="742740741" sldId="379"/>
            <ac:spMk id="4" creationId="{77A9115F-AE18-46CA-BF60-EB6B45A9FBF0}"/>
          </ac:spMkLst>
        </pc:spChg>
        <pc:spChg chg="add del mod">
          <ac:chgData name="Gábor Dobos" userId="0f403b24-bb3e-4619-8f25-c339eaa83823" providerId="ADAL" clId="{81C7D351-B879-4B99-AA1E-39EF7702F3C9}" dt="2020-05-05T04:41:14.329" v="147" actId="478"/>
          <ac:spMkLst>
            <pc:docMk/>
            <pc:sldMk cId="742740741" sldId="379"/>
            <ac:spMk id="5" creationId="{67F72427-B3B7-4617-909D-2F379F0655BA}"/>
          </ac:spMkLst>
        </pc:spChg>
        <pc:spChg chg="add mod">
          <ac:chgData name="Gábor Dobos" userId="0f403b24-bb3e-4619-8f25-c339eaa83823" providerId="ADAL" clId="{81C7D351-B879-4B99-AA1E-39EF7702F3C9}" dt="2020-05-05T04:41:26.550" v="150" actId="1076"/>
          <ac:spMkLst>
            <pc:docMk/>
            <pc:sldMk cId="742740741" sldId="379"/>
            <ac:spMk id="6" creationId="{863F55DD-B22F-4DF2-9ABE-4CE07D259A99}"/>
          </ac:spMkLst>
        </pc:spChg>
        <pc:spChg chg="add mod">
          <ac:chgData name="Gábor Dobos" userId="0f403b24-bb3e-4619-8f25-c339eaa83823" providerId="ADAL" clId="{81C7D351-B879-4B99-AA1E-39EF7702F3C9}" dt="2020-05-05T04:41:38.373" v="152" actId="1076"/>
          <ac:spMkLst>
            <pc:docMk/>
            <pc:sldMk cId="742740741" sldId="379"/>
            <ac:spMk id="7" creationId="{15EB90C9-113E-4F38-8D4E-558698F4B46F}"/>
          </ac:spMkLst>
        </pc:spChg>
      </pc:sldChg>
      <pc:sldChg chg="addSp modSp new mod">
        <pc:chgData name="Gábor Dobos" userId="0f403b24-bb3e-4619-8f25-c339eaa83823" providerId="ADAL" clId="{81C7D351-B879-4B99-AA1E-39EF7702F3C9}" dt="2020-05-05T04:44:24.421" v="186" actId="1036"/>
        <pc:sldMkLst>
          <pc:docMk/>
          <pc:sldMk cId="2515215755" sldId="380"/>
        </pc:sldMkLst>
        <pc:spChg chg="add mod">
          <ac:chgData name="Gábor Dobos" userId="0f403b24-bb3e-4619-8f25-c339eaa83823" providerId="ADAL" clId="{81C7D351-B879-4B99-AA1E-39EF7702F3C9}" dt="2020-05-05T04:44:19.356" v="180" actId="20577"/>
          <ac:spMkLst>
            <pc:docMk/>
            <pc:sldMk cId="2515215755" sldId="380"/>
            <ac:spMk id="2" creationId="{DE7C7075-AD4F-4FA0-BDF6-804A97EBB6DC}"/>
          </ac:spMkLst>
        </pc:spChg>
        <pc:spChg chg="add mod">
          <ac:chgData name="Gábor Dobos" userId="0f403b24-bb3e-4619-8f25-c339eaa83823" providerId="ADAL" clId="{81C7D351-B879-4B99-AA1E-39EF7702F3C9}" dt="2020-05-05T04:44:24.421" v="186" actId="1036"/>
          <ac:spMkLst>
            <pc:docMk/>
            <pc:sldMk cId="2515215755" sldId="380"/>
            <ac:spMk id="3" creationId="{010666FA-3742-41B7-ACFB-1DEE15B75DD5}"/>
          </ac:spMkLst>
        </pc:spChg>
        <pc:spChg chg="add mod">
          <ac:chgData name="Gábor Dobos" userId="0f403b24-bb3e-4619-8f25-c339eaa83823" providerId="ADAL" clId="{81C7D351-B879-4B99-AA1E-39EF7702F3C9}" dt="2020-05-05T04:43:56.741" v="178" actId="1076"/>
          <ac:spMkLst>
            <pc:docMk/>
            <pc:sldMk cId="2515215755" sldId="380"/>
            <ac:spMk id="4" creationId="{F91CCCE9-94F7-4EA0-90EA-EEAAA6AAD2BF}"/>
          </ac:spMkLst>
        </pc:spChg>
        <pc:spChg chg="add mod">
          <ac:chgData name="Gábor Dobos" userId="0f403b24-bb3e-4619-8f25-c339eaa83823" providerId="ADAL" clId="{81C7D351-B879-4B99-AA1E-39EF7702F3C9}" dt="2020-05-05T04:44:03.252" v="179" actId="1076"/>
          <ac:spMkLst>
            <pc:docMk/>
            <pc:sldMk cId="2515215755" sldId="380"/>
            <ac:spMk id="5" creationId="{36421084-0E12-4D7A-A7B3-A29BC6773AFD}"/>
          </ac:spMkLst>
        </pc:spChg>
        <pc:picChg chg="add mod">
          <ac:chgData name="Gábor Dobos" userId="0f403b24-bb3e-4619-8f25-c339eaa83823" providerId="ADAL" clId="{81C7D351-B879-4B99-AA1E-39EF7702F3C9}" dt="2020-05-05T04:43:49.444" v="176" actId="1076"/>
          <ac:picMkLst>
            <pc:docMk/>
            <pc:sldMk cId="2515215755" sldId="380"/>
            <ac:picMk id="7" creationId="{B19BED6D-51FB-4136-A029-6B0B1BF3BDA3}"/>
          </ac:picMkLst>
        </pc:picChg>
      </pc:sldChg>
      <pc:sldChg chg="add">
        <pc:chgData name="Gábor Dobos" userId="0f403b24-bb3e-4619-8f25-c339eaa83823" providerId="ADAL" clId="{81C7D351-B879-4B99-AA1E-39EF7702F3C9}" dt="2020-05-05T05:16:25.025" v="199"/>
        <pc:sldMkLst>
          <pc:docMk/>
          <pc:sldMk cId="1471139238" sldId="399"/>
        </pc:sldMkLst>
      </pc:sldChg>
      <pc:sldChg chg="add">
        <pc:chgData name="Gábor Dobos" userId="0f403b24-bb3e-4619-8f25-c339eaa83823" providerId="ADAL" clId="{81C7D351-B879-4B99-AA1E-39EF7702F3C9}" dt="2020-05-05T05:16:25.025" v="199"/>
        <pc:sldMkLst>
          <pc:docMk/>
          <pc:sldMk cId="1014947845" sldId="400"/>
        </pc:sldMkLst>
      </pc:sldChg>
      <pc:sldChg chg="add">
        <pc:chgData name="Gábor Dobos" userId="0f403b24-bb3e-4619-8f25-c339eaa83823" providerId="ADAL" clId="{81C7D351-B879-4B99-AA1E-39EF7702F3C9}" dt="2020-05-05T05:16:25.025" v="199"/>
        <pc:sldMkLst>
          <pc:docMk/>
          <pc:sldMk cId="2841862153" sldId="401"/>
        </pc:sldMkLst>
      </pc:sldChg>
      <pc:sldChg chg="add">
        <pc:chgData name="Gábor Dobos" userId="0f403b24-bb3e-4619-8f25-c339eaa83823" providerId="ADAL" clId="{81C7D351-B879-4B99-AA1E-39EF7702F3C9}" dt="2020-05-05T05:16:25.025" v="199"/>
        <pc:sldMkLst>
          <pc:docMk/>
          <pc:sldMk cId="4247976518" sldId="4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9831C-AC59-4D3C-81F4-E582AB63BFBF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490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A24E8-29AB-440C-B961-3A98BBA44C3D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84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B30D4-EC7F-4109-A636-4314B172CAF5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330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Cím és 4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07426B-A3FE-4ECA-8563-95FF48D5573C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35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B3B546-9D5E-4A52-B12E-53AABBB8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F150B3-5B90-4786-9916-1311C8CA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4B6154-A32F-4FF1-BFDE-2D2F39FF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9679F4-6160-4D8D-84AB-0BC2680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F7F7C4-F7F3-464F-A759-71DF4946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2FC8F-2A48-4618-AF02-2039E303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F757DA-E6AA-408D-8386-0610DB77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ACB98C-5E39-4A2C-A5DD-BF2148F7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DF2006-1FE8-49D1-AD64-337220AC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840C90-FD78-4C8C-9930-BE4074E4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D63EF-A7DE-4EF8-A720-99FDE58E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5B415E-134D-4864-87D0-555E6808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86E987-62CF-42E6-8275-551DBFA1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DF85B-DF6E-4213-87B4-C1D68C6C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53850F-D813-48F1-B44B-012FDF2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45884-43F8-46B9-959D-48E4CCC3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A9BB52-975A-4375-A39E-9BD3A0F37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60167-0A56-4922-974E-56249554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6FD02E-3F3F-489C-9D73-8D36D07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4905A3-3988-4A5D-B340-C0769CD5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0EAE51-3522-470C-BF02-4B34840A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48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38833-C5A8-4024-813D-12C574F3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146D4EC-7B48-4820-A21C-41539FCF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43F942-53AA-4BE2-ADF5-940DD26A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64E40C-F854-416B-8853-52C62EAB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7BDAE9B-4C2D-4D2F-BD2B-DAF2DF32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EF183BC-1E46-41EB-9563-F48BE66D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E4383D8-F6AB-45CA-813D-CF725905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3E8BEC9-CFCC-4BD6-B445-A9CEFDEF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26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C5181-8958-4966-A841-6D0F9CFA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27F08D-1492-4619-8C8E-5434938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05B4947-CE6D-40E9-A228-27D360FA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76EB46-5CB4-43F3-A3A7-EAF2896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17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AE731F0-9352-44B7-ADB1-884CEC65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8C63CC7-0E70-4AE1-9632-3EA5125D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49D77D-C1F4-413B-B7EC-3F2D24A4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0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12375-659D-4098-AA84-2C0391416A36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070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8B7510-340A-4536-B601-E9F76B04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A2E51D-01B1-48CF-9E38-83722CD7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DD483F-04F0-405F-8C49-94D3F851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EED4B4-B0F3-4140-A2EF-59F29284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638CAE4-39E9-411D-B515-36F78777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CCCBAE-FB97-4598-8BE3-9F7EF13D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79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E903E-E57D-483E-B756-A4C81F43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9AD5421-32E1-4D4F-B9A7-2806B80B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2D6548-035D-40C2-BCF2-F8D4E72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8F7077-B080-40A4-B122-28B4A00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150E53-E255-490C-B868-55D3AF4A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E0421A-EDA0-4882-B7CE-8FAC9765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83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2E3B3-7D97-4629-9421-A476C8A3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B25DA4-3513-4573-A9A2-FEF39A74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2FA025-6178-4113-8547-D1744F76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5D18D4-81B1-4AE5-AC5C-61821793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5030C9-3D3C-4E53-9677-76A96C9B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17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50418FF-7C1E-4DAA-998C-44AA3F5E3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C05CD94-D07D-4642-BF55-0F6664CA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09D8C4-04CB-454A-9151-05CEF656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049671-1490-49BC-8003-9A83F72F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C70E7A-CD6E-42A8-8198-12ABBEC5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4FC57-EB83-4863-A1C6-A960B674B749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993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0E5C0-A803-4353-A202-5AABCE37A895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657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9FBBC-96CA-4E6A-97FE-DFE65313EF4A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08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B7535C-8EED-49EA-8CD7-1DA858D78EDA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83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83703-388C-43A0-A042-E606655F786C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1684C-6009-466A-8BC5-2CC4FA1A20D8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87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0DC4-5F91-48D2-8C42-94DC7127F376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61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AA6D02C8-B61B-4336-8D3F-E13117B6C00B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C85BAC8-B72E-44BB-8650-204544F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84004C-E850-48F6-8BC4-0DAE0873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83B47F-DC2C-402B-AF83-F475A3F1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6398-B1C6-4526-8CD3-7C32FC5A4B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612270-6583-442B-BFB4-04BDEF93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FA84E6-66AE-4A93-8FBF-6649CA939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29.wmf"/><Relationship Id="rId21" Type="http://schemas.openxmlformats.org/officeDocument/2006/relationships/image" Target="../media/image38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6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21.bin"/><Relationship Id="rId22" Type="http://schemas.openxmlformats.org/officeDocument/2006/relationships/image" Target="../media/image3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52.w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35.bin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3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3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gif"/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12" Type="http://schemas.openxmlformats.org/officeDocument/2006/relationships/image" Target="../media/image80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5.bin"/><Relationship Id="rId5" Type="http://schemas.openxmlformats.org/officeDocument/2006/relationships/image" Target="../media/image76.wmf"/><Relationship Id="rId10" Type="http://schemas.openxmlformats.org/officeDocument/2006/relationships/image" Target="../media/image79.wmf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physics.phy-astr.gsu.edu/hbase/waves/wpack.html" TargetMode="External"/><Relationship Id="rId2" Type="http://schemas.openxmlformats.org/officeDocument/2006/relationships/image" Target="../media/image8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gif"/><Relationship Id="rId4" Type="http://schemas.openxmlformats.org/officeDocument/2006/relationships/hyperlink" Target="http://scienceblogs.com/principles/2007/03/basic_concepts_measurement.ph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7" Type="http://schemas.openxmlformats.org/officeDocument/2006/relationships/image" Target="../media/image92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0.png"/><Relationship Id="rId5" Type="http://schemas.openxmlformats.org/officeDocument/2006/relationships/image" Target="../media/image90.png"/><Relationship Id="rId4" Type="http://schemas.openxmlformats.org/officeDocument/2006/relationships/image" Target="../media/image89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image" Target="../media/image4.wmf"/><Relationship Id="rId7" Type="http://schemas.openxmlformats.org/officeDocument/2006/relationships/image" Target="../media/image7.png"/><Relationship Id="rId12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11" Type="http://schemas.openxmlformats.org/officeDocument/2006/relationships/image" Target="../media/image9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hu-HU" b="1" dirty="0"/>
              <a:t>QUANTUM PHYSICS</a:t>
            </a:r>
          </a:p>
        </p:txBody>
      </p:sp>
    </p:spTree>
    <p:extLst>
      <p:ext uri="{BB962C8B-B14F-4D97-AF65-F5344CB8AC3E}">
        <p14:creationId xmlns:p14="http://schemas.microsoft.com/office/powerpoint/2010/main" val="359906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9320C19F-3D2E-4AC6-BEEE-9E5BD7740E36}"/>
              </a:ext>
            </a:extLst>
          </p:cNvPr>
          <p:cNvSpPr txBox="1">
            <a:spLocks/>
          </p:cNvSpPr>
          <p:nvPr/>
        </p:nvSpPr>
        <p:spPr>
          <a:xfrm>
            <a:off x="323529" y="332656"/>
            <a:ext cx="4248472" cy="295232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b="0" kern="0" dirty="0"/>
              <a:t>Planck (1899)</a:t>
            </a:r>
            <a:br>
              <a:rPr lang="hu-HU" sz="2400" b="0" kern="0" dirty="0"/>
            </a:br>
            <a:endParaRPr lang="en-US" sz="2400" b="0" kern="0" dirty="0"/>
          </a:p>
          <a:p>
            <a:r>
              <a:rPr lang="en-US" sz="2400" b="0" kern="0" dirty="0"/>
              <a:t>Energy of each mode is:</a:t>
            </a:r>
            <a:br>
              <a:rPr lang="hu-HU" sz="2400" b="0" kern="0" dirty="0"/>
            </a:br>
            <a:endParaRPr lang="en-US" sz="2400" b="0" kern="0" dirty="0"/>
          </a:p>
          <a:p>
            <a:r>
              <a:rPr lang="en-US" sz="2400" b="0" kern="0" dirty="0"/>
              <a:t>Average energy of a mode:</a:t>
            </a:r>
            <a:br>
              <a:rPr lang="hu-HU" sz="2400" b="0" kern="0" dirty="0"/>
            </a:br>
            <a:br>
              <a:rPr lang="hu-HU" sz="2400" b="0" kern="0" dirty="0"/>
            </a:br>
            <a:endParaRPr lang="hu-HU" sz="2400" b="0" kern="0" dirty="0"/>
          </a:p>
          <a:p>
            <a:endParaRPr lang="en-US" sz="2400" b="0" kern="0" dirty="0"/>
          </a:p>
          <a:p>
            <a:r>
              <a:rPr lang="en-US" sz="2400" b="0" kern="0" dirty="0"/>
              <a:t>Boltzmann distribution:</a:t>
            </a:r>
            <a:endParaRPr lang="hu-HU" sz="2400" b="0" kern="0" dirty="0"/>
          </a:p>
          <a:p>
            <a:endParaRPr lang="hu-HU" sz="2400" b="0" kern="0" dirty="0"/>
          </a:p>
          <a:p>
            <a:endParaRPr lang="hu-HU" sz="2400" b="0" kern="0" dirty="0"/>
          </a:p>
          <a:p>
            <a:endParaRPr lang="hu-HU" sz="2400" b="0" kern="0" dirty="0"/>
          </a:p>
          <a:p>
            <a:r>
              <a:rPr lang="en-US" sz="2400" b="0" kern="0" dirty="0"/>
              <a:t>Thus</a:t>
            </a:r>
            <a:r>
              <a:rPr lang="hu-HU" sz="2400" b="0" kern="0" dirty="0"/>
              <a:t>:</a:t>
            </a:r>
            <a:endParaRPr lang="en-US" sz="24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églalap 2">
                <a:extLst>
                  <a:ext uri="{FF2B5EF4-FFF2-40B4-BE49-F238E27FC236}">
                    <a16:creationId xmlns:a16="http://schemas.microsoft.com/office/drawing/2014/main" id="{D3B4A163-BD3D-449A-87C9-397AE5D5C27D}"/>
                  </a:ext>
                </a:extLst>
              </p:cNvPr>
              <p:cNvSpPr/>
              <p:nvPr/>
            </p:nvSpPr>
            <p:spPr>
              <a:xfrm>
                <a:off x="4211960" y="1151925"/>
                <a:ext cx="44550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1, 2, 3,…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églalap 2">
                <a:extLst>
                  <a:ext uri="{FF2B5EF4-FFF2-40B4-BE49-F238E27FC236}">
                    <a16:creationId xmlns:a16="http://schemas.microsoft.com/office/drawing/2014/main" id="{D3B4A163-BD3D-449A-87C9-397AE5D5C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151925"/>
                <a:ext cx="4455002" cy="400110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19D55DDF-70F4-4A82-AC75-805A1F03DC90}"/>
                  </a:ext>
                </a:extLst>
              </p:cNvPr>
              <p:cNvSpPr/>
              <p:nvPr/>
            </p:nvSpPr>
            <p:spPr>
              <a:xfrm>
                <a:off x="2687252" y="2641673"/>
                <a:ext cx="3769493" cy="754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</m:num>
                        <m:den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19D55DDF-70F4-4A82-AC75-805A1F03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252" y="2641673"/>
                <a:ext cx="3769493" cy="754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9376D26F-694F-4EB8-8E7C-35CC54CB22D1}"/>
                  </a:ext>
                </a:extLst>
              </p:cNvPr>
              <p:cNvSpPr/>
              <p:nvPr/>
            </p:nvSpPr>
            <p:spPr>
              <a:xfrm>
                <a:off x="2587385" y="4293096"/>
                <a:ext cx="3969228" cy="807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hu-H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9376D26F-694F-4EB8-8E7C-35CC54CB2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385" y="4293096"/>
                <a:ext cx="3969228" cy="807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89107DF8-E353-43EE-BC66-580AED108158}"/>
                  </a:ext>
                </a:extLst>
              </p:cNvPr>
              <p:cNvSpPr/>
              <p:nvPr/>
            </p:nvSpPr>
            <p:spPr>
              <a:xfrm>
                <a:off x="2419614" y="5877272"/>
                <a:ext cx="4304768" cy="807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</m:num>
                        <m:den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89107DF8-E353-43EE-BC66-580AED108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614" y="5877272"/>
                <a:ext cx="4304768" cy="807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84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F6A0CBB3-8736-40DB-9895-49DA93E395A5}"/>
              </a:ext>
            </a:extLst>
          </p:cNvPr>
          <p:cNvSpPr txBox="1">
            <a:spLocks/>
          </p:cNvSpPr>
          <p:nvPr/>
        </p:nvSpPr>
        <p:spPr>
          <a:xfrm>
            <a:off x="0" y="1124744"/>
            <a:ext cx="8697913" cy="532859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b="0" kern="0" dirty="0"/>
              <a:t>The denominator is the sum of a geometric sequence</a:t>
            </a:r>
            <a:br>
              <a:rPr lang="en-US" sz="2000" b="0" kern="0" dirty="0"/>
            </a:br>
            <a:br>
              <a:rPr lang="en-US" sz="2000" b="0" kern="0" dirty="0"/>
            </a:br>
            <a:endParaRPr lang="hu-HU" sz="2000" b="0" kern="0" dirty="0"/>
          </a:p>
          <a:p>
            <a:endParaRPr lang="hu-HU" sz="2000" b="0" kern="0" dirty="0"/>
          </a:p>
          <a:p>
            <a:endParaRPr lang="en-US" sz="2000" b="0" kern="0" dirty="0"/>
          </a:p>
          <a:p>
            <a:r>
              <a:rPr lang="en-US" sz="2000" b="0" kern="0" dirty="0"/>
              <a:t>The nominator may be calculated by differentiating the denominator by </a:t>
            </a:r>
            <a:br>
              <a:rPr lang="en-US" sz="2000" b="0" kern="0" dirty="0"/>
            </a:br>
            <a:br>
              <a:rPr lang="en-US" sz="2000" b="0" kern="0" dirty="0"/>
            </a:br>
            <a:endParaRPr lang="hu-HU" sz="2000" b="0" kern="0" dirty="0"/>
          </a:p>
          <a:p>
            <a:endParaRPr lang="en-US" sz="2000" b="0" kern="0" dirty="0"/>
          </a:p>
          <a:p>
            <a:endParaRPr lang="hu-HU" sz="2000" b="0" kern="0" dirty="0"/>
          </a:p>
          <a:p>
            <a:endParaRPr lang="en-US" sz="2000" b="0" kern="0" dirty="0"/>
          </a:p>
          <a:p>
            <a:r>
              <a:rPr lang="en-US" sz="2000" b="0" kern="0" dirty="0"/>
              <a:t>Thus the average energy of an oscillator</a:t>
            </a:r>
            <a:r>
              <a:rPr lang="hu-HU" sz="2000" b="0" kern="0" dirty="0"/>
              <a:t> is</a:t>
            </a:r>
            <a:r>
              <a:rPr lang="en-US" sz="2000" b="0" kern="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églalap 2">
                <a:extLst>
                  <a:ext uri="{FF2B5EF4-FFF2-40B4-BE49-F238E27FC236}">
                    <a16:creationId xmlns:a16="http://schemas.microsoft.com/office/drawing/2014/main" id="{46C64B2A-42D3-4CF3-A134-669DAC3AAC31}"/>
                  </a:ext>
                </a:extLst>
              </p:cNvPr>
              <p:cNvSpPr/>
              <p:nvPr/>
            </p:nvSpPr>
            <p:spPr>
              <a:xfrm>
                <a:off x="2419616" y="291037"/>
                <a:ext cx="4304768" cy="807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</m:num>
                        <m:den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églalap 2">
                <a:extLst>
                  <a:ext uri="{FF2B5EF4-FFF2-40B4-BE49-F238E27FC236}">
                    <a16:creationId xmlns:a16="http://schemas.microsoft.com/office/drawing/2014/main" id="{46C64B2A-42D3-4CF3-A134-669DAC3AA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616" y="291037"/>
                <a:ext cx="4304768" cy="807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77A9115F-AE18-46CA-BF60-EB6B45A9FBF0}"/>
                  </a:ext>
                </a:extLst>
              </p:cNvPr>
              <p:cNvSpPr/>
              <p:nvPr/>
            </p:nvSpPr>
            <p:spPr>
              <a:xfrm>
                <a:off x="2260724" y="1705054"/>
                <a:ext cx="4176464" cy="931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77A9115F-AE18-46CA-BF60-EB6B45A9F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24" y="1705054"/>
                <a:ext cx="4176464" cy="931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863F55DD-B22F-4DF2-9ABE-4CE07D259A99}"/>
                  </a:ext>
                </a:extLst>
              </p:cNvPr>
              <p:cNvSpPr/>
              <p:nvPr/>
            </p:nvSpPr>
            <p:spPr>
              <a:xfrm>
                <a:off x="2015716" y="3645024"/>
                <a:ext cx="5112568" cy="947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type m:val="skw"/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d>
                        <m:d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hu-HU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hu-HU" sz="20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hu-HU" sz="20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  <m:sub>
                                              <m:r>
                                                <a:rPr lang="hu-HU" sz="20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𝑘𝑇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863F55DD-B22F-4DF2-9ABE-4CE07D259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6" y="3645024"/>
                <a:ext cx="5112568" cy="947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>
                <a:extLst>
                  <a:ext uri="{FF2B5EF4-FFF2-40B4-BE49-F238E27FC236}">
                    <a16:creationId xmlns:a16="http://schemas.microsoft.com/office/drawing/2014/main" id="{15EB90C9-113E-4F38-8D4E-558698F4B46F}"/>
                  </a:ext>
                </a:extLst>
              </p:cNvPr>
              <p:cNvSpPr/>
              <p:nvPr/>
            </p:nvSpPr>
            <p:spPr>
              <a:xfrm>
                <a:off x="1410044" y="5430994"/>
                <a:ext cx="6323911" cy="13019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hu-HU" sz="20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hu-HU" sz="2000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hu-HU" sz="2000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hu-HU" sz="2000" b="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hu-HU" sz="20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𝑘𝑇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hu-HU" sz="2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sup>
                          </m:sSup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églalap 6">
                <a:extLst>
                  <a:ext uri="{FF2B5EF4-FFF2-40B4-BE49-F238E27FC236}">
                    <a16:creationId xmlns:a16="http://schemas.microsoft.com/office/drawing/2014/main" id="{15EB90C9-113E-4F38-8D4E-558698F4B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44" y="5430994"/>
                <a:ext cx="6323911" cy="13019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74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artalom helye 2">
                <a:extLst>
                  <a:ext uri="{FF2B5EF4-FFF2-40B4-BE49-F238E27FC236}">
                    <a16:creationId xmlns:a16="http://schemas.microsoft.com/office/drawing/2014/main" id="{DE7C7075-AD4F-4FA0-BDF6-804A97EBB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313" y="476672"/>
                <a:ext cx="8229600" cy="564949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hu-HU" sz="2400" b="0" kern="0" dirty="0"/>
                  <a:t>Planck: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hu-HU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hu-HU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hu-HU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endParaRPr lang="hu-HU" sz="2400" b="0" kern="0" dirty="0"/>
              </a:p>
              <a:p>
                <a:endParaRPr lang="hu-HU" sz="2400" b="0" kern="0" dirty="0">
                  <a:solidFill>
                    <a:schemeClr val="tx1"/>
                  </a:solidFill>
                </a:endParaRPr>
              </a:p>
              <a:p>
                <a:endParaRPr lang="hu-HU" sz="2400" b="0" kern="0" dirty="0"/>
              </a:p>
              <a:p>
                <a:endParaRPr lang="hu-HU" sz="2400" b="0" kern="0" dirty="0">
                  <a:solidFill>
                    <a:schemeClr val="tx1"/>
                  </a:solidFill>
                </a:endParaRPr>
              </a:p>
              <a:p>
                <a:endParaRPr lang="hu-HU" sz="2400" b="0" kern="0" dirty="0">
                  <a:solidFill>
                    <a:schemeClr val="tx1"/>
                  </a:solidFill>
                </a:endParaRPr>
              </a:p>
              <a:p>
                <a:endParaRPr lang="hu-HU" sz="2400" b="0" kern="0" dirty="0"/>
              </a:p>
              <a:p>
                <a:endParaRPr lang="hu-HU" sz="2400" b="0" kern="0" dirty="0">
                  <a:solidFill>
                    <a:schemeClr val="tx1"/>
                  </a:solidFill>
                </a:endParaRPr>
              </a:p>
              <a:p>
                <a:endParaRPr lang="hu-HU" sz="2400" b="0" kern="0" dirty="0">
                  <a:solidFill>
                    <a:schemeClr val="tx1"/>
                  </a:solidFill>
                </a:endParaRPr>
              </a:p>
              <a:p>
                <a:endParaRPr lang="hu-HU" sz="2400" b="0" kern="0" dirty="0">
                  <a:solidFill>
                    <a:schemeClr val="tx1"/>
                  </a:solidFill>
                </a:endParaRPr>
              </a:p>
              <a:p>
                <a:r>
                  <a:rPr lang="hu-HU" sz="2400" b="0" kern="0" dirty="0" err="1">
                    <a:solidFill>
                      <a:schemeClr val="tx1"/>
                    </a:solidFill>
                  </a:rPr>
                  <a:t>Classical</a:t>
                </a:r>
                <a:r>
                  <a:rPr lang="hu-HU" sz="2400" b="0" kern="0" dirty="0">
                    <a:solidFill>
                      <a:schemeClr val="tx1"/>
                    </a:solidFill>
                  </a:rPr>
                  <a:t> limit: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hu-HU" sz="24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sz="2400" b="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hu-HU" sz="2400" b="0" kern="0" dirty="0">
                  <a:solidFill>
                    <a:schemeClr val="tx1"/>
                  </a:solidFill>
                </a:endParaRPr>
              </a:p>
              <a:p>
                <a:endParaRPr lang="hu-HU" sz="2400" b="0" kern="0" dirty="0">
                  <a:solidFill>
                    <a:schemeClr val="tx1"/>
                  </a:solidFill>
                </a:endParaRPr>
              </a:p>
              <a:p>
                <a:endParaRPr lang="hu-HU" sz="2400" b="0" kern="0" dirty="0">
                  <a:solidFill>
                    <a:schemeClr val="tx1"/>
                  </a:solidFill>
                </a:endParaRPr>
              </a:p>
              <a:p>
                <a:endParaRPr lang="hu-HU" sz="2400" b="0" kern="0" dirty="0">
                  <a:solidFill>
                    <a:schemeClr val="tx1"/>
                  </a:solidFill>
                </a:endParaRPr>
              </a:p>
              <a:p>
                <a:endParaRPr lang="en-US" sz="2400" b="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artalom helye 2">
                <a:extLst>
                  <a:ext uri="{FF2B5EF4-FFF2-40B4-BE49-F238E27FC236}">
                    <a16:creationId xmlns:a16="http://schemas.microsoft.com/office/drawing/2014/main" id="{DE7C7075-AD4F-4FA0-BDF6-804A97EBB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476672"/>
                <a:ext cx="8229600" cy="5649491"/>
              </a:xfrm>
              <a:prstGeom prst="rect">
                <a:avLst/>
              </a:prstGeom>
              <a:blipFill>
                <a:blip r:embed="rId2"/>
                <a:stretch>
                  <a:fillRect l="-1037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églalap 2">
                <a:extLst>
                  <a:ext uri="{FF2B5EF4-FFF2-40B4-BE49-F238E27FC236}">
                    <a16:creationId xmlns:a16="http://schemas.microsoft.com/office/drawing/2014/main" id="{010666FA-3742-41B7-ACFB-1DEE15B75DD5}"/>
                  </a:ext>
                </a:extLst>
              </p:cNvPr>
              <p:cNvSpPr/>
              <p:nvPr/>
            </p:nvSpPr>
            <p:spPr>
              <a:xfrm>
                <a:off x="1140752" y="5256661"/>
                <a:ext cx="6925101" cy="1124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hu-H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hu-HU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hu-H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hu-H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hu-HU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den>
                      </m:f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type m:val="skw"/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den>
                      </m:f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groupCh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églalap 2">
                <a:extLst>
                  <a:ext uri="{FF2B5EF4-FFF2-40B4-BE49-F238E27FC236}">
                    <a16:creationId xmlns:a16="http://schemas.microsoft.com/office/drawing/2014/main" id="{010666FA-3742-41B7-ACFB-1DEE15B75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52" y="5256661"/>
                <a:ext cx="6925101" cy="112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F91CCCE9-94F7-4EA0-90EA-EEAAA6AAD2BF}"/>
                  </a:ext>
                </a:extLst>
              </p:cNvPr>
              <p:cNvSpPr/>
              <p:nvPr/>
            </p:nvSpPr>
            <p:spPr>
              <a:xfrm>
                <a:off x="883649" y="1214059"/>
                <a:ext cx="2795061" cy="68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num>
                        <m:den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sup>
                          </m:sSup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F91CCCE9-94F7-4EA0-90EA-EEAAA6AAD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49" y="1214059"/>
                <a:ext cx="2795061" cy="688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36421084-0E12-4D7A-A7B3-A29BC6773AFD}"/>
                  </a:ext>
                </a:extLst>
              </p:cNvPr>
              <p:cNvSpPr/>
              <p:nvPr/>
            </p:nvSpPr>
            <p:spPr>
              <a:xfrm>
                <a:off x="741623" y="2635147"/>
                <a:ext cx="3079113" cy="721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sup>
                          </m:sSup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36421084-0E12-4D7A-A7B3-A29BC6773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23" y="2635147"/>
                <a:ext cx="3079113" cy="7214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8" descr="Blackbody-lg">
            <a:extLst>
              <a:ext uri="{FF2B5EF4-FFF2-40B4-BE49-F238E27FC236}">
                <a16:creationId xmlns:a16="http://schemas.microsoft.com/office/drawing/2014/main" id="{B19BED6D-51FB-4136-A029-6B0B1BF3B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46" y="626960"/>
            <a:ext cx="5049954" cy="341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1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8313" y="539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dirty="0" err="1"/>
              <a:t>Compton</a:t>
            </a:r>
            <a:r>
              <a:rPr lang="hu-HU" dirty="0"/>
              <a:t> </a:t>
            </a:r>
            <a:r>
              <a:rPr lang="hu-HU" dirty="0" err="1"/>
              <a:t>effect</a:t>
            </a:r>
            <a:endParaRPr lang="en-GB" dirty="0"/>
          </a:p>
        </p:txBody>
      </p:sp>
      <p:graphicFrame>
        <p:nvGraphicFramePr>
          <p:cNvPr id="3" name="Objektum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446134"/>
              </p:ext>
            </p:extLst>
          </p:nvPr>
        </p:nvGraphicFramePr>
        <p:xfrm>
          <a:off x="945083" y="4797152"/>
          <a:ext cx="26908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393480" progId="Equation.3">
                  <p:embed/>
                </p:oleObj>
              </mc:Choice>
              <mc:Fallback>
                <p:oleObj name="Equation" r:id="rId2" imgW="1346040" imgH="393480" progId="Equation.3">
                  <p:embed/>
                  <p:pic>
                    <p:nvPicPr>
                      <p:cNvPr id="3" name="Objektum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083" y="4797152"/>
                        <a:ext cx="2690813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674977" y="6309320"/>
            <a:ext cx="84335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200" b="0" dirty="0"/>
              <a:t>Source of figure</a:t>
            </a:r>
            <a:r>
              <a:rPr lang="hu-HU" sz="1200" b="0" dirty="0"/>
              <a:t>s</a:t>
            </a:r>
            <a:r>
              <a:rPr lang="en-GB" sz="1200" b="0" dirty="0"/>
              <a:t>: http://faculty.gvsu.edu/majumdak/public_html/OnlineMaterials/ModPhys/QM/Compton/Comptonpeaks.gif</a:t>
            </a:r>
            <a:endParaRPr lang="hu-HU" sz="1200" b="0" dirty="0"/>
          </a:p>
          <a:p>
            <a:r>
              <a:rPr lang="hu-HU" sz="1200" b="0" dirty="0"/>
              <a:t>	       </a:t>
            </a:r>
            <a:r>
              <a:rPr lang="en-GB" sz="1200" b="0" dirty="0"/>
              <a:t>http://www.chem.elte.hu/sandor.nagy/NewClearGlossy/Java/Compton_HU/compton.gif</a:t>
            </a:r>
            <a:endParaRPr lang="hu-HU" sz="1200" b="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33545"/>
            <a:ext cx="2867025" cy="239077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77" y="1599473"/>
            <a:ext cx="3633211" cy="28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8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68313" y="53975"/>
            <a:ext cx="8229600" cy="1143000"/>
          </a:xfrm>
        </p:spPr>
        <p:txBody>
          <a:bodyPr/>
          <a:lstStyle/>
          <a:p>
            <a:r>
              <a:rPr lang="hu-HU"/>
              <a:t>Atomic theory</a:t>
            </a:r>
            <a:endParaRPr lang="en-GB"/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592138" y="1512888"/>
            <a:ext cx="3651250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/>
              <a:t>Democtritus</a:t>
            </a:r>
          </a:p>
          <a:p>
            <a:endParaRPr lang="hu-HU"/>
          </a:p>
          <a:p>
            <a:r>
              <a:rPr lang="hu-HU"/>
              <a:t>Lavoisier: chemical elements</a:t>
            </a:r>
          </a:p>
          <a:p>
            <a:endParaRPr lang="hu-HU"/>
          </a:p>
          <a:p>
            <a:r>
              <a:rPr lang="hu-HU"/>
              <a:t>Dalton: Atoms</a:t>
            </a:r>
          </a:p>
          <a:p>
            <a:endParaRPr lang="hu-HU"/>
          </a:p>
          <a:p>
            <a:r>
              <a:rPr lang="hu-HU"/>
              <a:t>J. J. Thomson: cathode rays</a:t>
            </a:r>
          </a:p>
          <a:p>
            <a:r>
              <a:rPr lang="hu-HU"/>
              <a:t>	→ Plum pudding model</a:t>
            </a:r>
          </a:p>
          <a:p>
            <a:endParaRPr lang="hu-HU"/>
          </a:p>
        </p:txBody>
      </p:sp>
      <p:pic>
        <p:nvPicPr>
          <p:cNvPr id="347148" name="Picture 12" descr="A_New_System_of_Chemical_Philosophy_f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196975"/>
            <a:ext cx="28575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150" name="Picture 14" descr="JJ_Thomson_ex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579938"/>
            <a:ext cx="4032250" cy="108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6443663" y="6538913"/>
            <a:ext cx="26749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200" b="0"/>
              <a:t>Source of figure</a:t>
            </a:r>
            <a:r>
              <a:rPr lang="hu-HU" sz="1200" b="0"/>
              <a:t>s</a:t>
            </a:r>
            <a:r>
              <a:rPr lang="en-GB" sz="1200" b="0"/>
              <a:t>: www.wikipedia.org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68313" y="53975"/>
            <a:ext cx="8229600" cy="1143000"/>
          </a:xfrm>
        </p:spPr>
        <p:txBody>
          <a:bodyPr/>
          <a:lstStyle/>
          <a:p>
            <a:r>
              <a:rPr lang="hu-HU"/>
              <a:t>Atomic theory</a:t>
            </a:r>
            <a:endParaRPr lang="en-GB"/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592138" y="1216025"/>
            <a:ext cx="41783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/>
              <a:t>Democtritus</a:t>
            </a:r>
          </a:p>
          <a:p>
            <a:endParaRPr lang="hu-HU"/>
          </a:p>
          <a:p>
            <a:r>
              <a:rPr lang="hu-HU"/>
              <a:t>Lavoisier: chemical elements</a:t>
            </a:r>
          </a:p>
          <a:p>
            <a:endParaRPr lang="hu-HU"/>
          </a:p>
          <a:p>
            <a:r>
              <a:rPr lang="hu-HU"/>
              <a:t>Dalton: Atoms</a:t>
            </a:r>
          </a:p>
          <a:p>
            <a:endParaRPr lang="hu-HU"/>
          </a:p>
          <a:p>
            <a:r>
              <a:rPr lang="hu-HU"/>
              <a:t>J. J. Thomson: cathode rays</a:t>
            </a:r>
          </a:p>
          <a:p>
            <a:r>
              <a:rPr lang="hu-HU"/>
              <a:t>	→ Plum pudding model</a:t>
            </a:r>
          </a:p>
          <a:p>
            <a:endParaRPr lang="hu-HU"/>
          </a:p>
          <a:p>
            <a:r>
              <a:rPr lang="hu-HU"/>
              <a:t>Rutherford: scattering of </a:t>
            </a:r>
            <a:r>
              <a:rPr lang="el-GR"/>
              <a:t>α</a:t>
            </a:r>
            <a:r>
              <a:rPr lang="hu-HU"/>
              <a:t> particles</a:t>
            </a:r>
          </a:p>
          <a:p>
            <a:r>
              <a:rPr lang="hu-HU"/>
              <a:t>	→ + charge concentrated to </a:t>
            </a:r>
            <a:br>
              <a:rPr lang="hu-HU"/>
            </a:br>
            <a:r>
              <a:rPr lang="hu-HU"/>
              <a:t>	     the center of the atom</a:t>
            </a:r>
          </a:p>
          <a:p>
            <a:endParaRPr lang="hu-HU"/>
          </a:p>
          <a:p>
            <a:endParaRPr lang="el-GR"/>
          </a:p>
        </p:txBody>
      </p:sp>
      <p:pic>
        <p:nvPicPr>
          <p:cNvPr id="348165" name="Picture 5" descr="2000px-Gold_foil_experiment_conclu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00163"/>
            <a:ext cx="2857500" cy="47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6443663" y="6538913"/>
            <a:ext cx="26749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200" b="0"/>
              <a:t>Source of figure</a:t>
            </a:r>
            <a:r>
              <a:rPr lang="hu-HU" sz="1200" b="0"/>
              <a:t>s</a:t>
            </a:r>
            <a:r>
              <a:rPr lang="en-GB" sz="1200" b="0"/>
              <a:t>: www.wikipedia.org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68313" y="53975"/>
            <a:ext cx="8229600" cy="1143000"/>
          </a:xfrm>
        </p:spPr>
        <p:txBody>
          <a:bodyPr/>
          <a:lstStyle/>
          <a:p>
            <a:r>
              <a:rPr lang="hu-HU"/>
              <a:t>Atomic theory</a:t>
            </a:r>
            <a:endParaRPr lang="en-GB"/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592138" y="1216025"/>
            <a:ext cx="426085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/>
              <a:t>Democtritus</a:t>
            </a:r>
          </a:p>
          <a:p>
            <a:endParaRPr lang="hu-HU"/>
          </a:p>
          <a:p>
            <a:r>
              <a:rPr lang="hu-HU"/>
              <a:t>Lavoisier: chemical elements</a:t>
            </a:r>
          </a:p>
          <a:p>
            <a:endParaRPr lang="hu-HU"/>
          </a:p>
          <a:p>
            <a:r>
              <a:rPr lang="hu-HU"/>
              <a:t>Dalton: Atoms</a:t>
            </a:r>
          </a:p>
          <a:p>
            <a:endParaRPr lang="hu-HU"/>
          </a:p>
          <a:p>
            <a:r>
              <a:rPr lang="hu-HU"/>
              <a:t>J. J. Thomson: cathode rays</a:t>
            </a:r>
          </a:p>
          <a:p>
            <a:r>
              <a:rPr lang="hu-HU"/>
              <a:t>	→ Plum pudding model</a:t>
            </a:r>
          </a:p>
          <a:p>
            <a:endParaRPr lang="hu-HU"/>
          </a:p>
          <a:p>
            <a:r>
              <a:rPr lang="hu-HU"/>
              <a:t>Rutherford: scattering of </a:t>
            </a:r>
            <a:r>
              <a:rPr lang="el-GR"/>
              <a:t>α</a:t>
            </a:r>
            <a:r>
              <a:rPr lang="hu-HU"/>
              <a:t> particles</a:t>
            </a:r>
          </a:p>
          <a:p>
            <a:r>
              <a:rPr lang="hu-HU"/>
              <a:t>	→ + charge concentrated to </a:t>
            </a:r>
            <a:br>
              <a:rPr lang="hu-HU"/>
            </a:br>
            <a:r>
              <a:rPr lang="hu-HU"/>
              <a:t>	     the center of the atom</a:t>
            </a:r>
          </a:p>
          <a:p>
            <a:endParaRPr lang="hu-HU"/>
          </a:p>
          <a:p>
            <a:r>
              <a:rPr lang="hu-HU"/>
              <a:t>Bohr: Electrons orbiting around the</a:t>
            </a:r>
            <a:br>
              <a:rPr lang="hu-HU"/>
            </a:br>
            <a:r>
              <a:rPr lang="hu-HU"/>
              <a:t>core should produce electromagnetic</a:t>
            </a:r>
            <a:br>
              <a:rPr lang="hu-HU"/>
            </a:br>
            <a:r>
              <a:rPr lang="hu-HU"/>
              <a:t>radiation, loose energy and fell into </a:t>
            </a:r>
            <a:br>
              <a:rPr lang="hu-HU"/>
            </a:br>
            <a:r>
              <a:rPr lang="hu-HU"/>
              <a:t>the core…</a:t>
            </a:r>
            <a:endParaRPr lang="el-GR"/>
          </a:p>
        </p:txBody>
      </p:sp>
      <p:pic>
        <p:nvPicPr>
          <p:cNvPr id="349189" name="Picture 5" descr="awodorruthe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833563"/>
            <a:ext cx="42100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190" name="Picture 6" descr="awypromieniow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706813"/>
            <a:ext cx="38576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3338513" y="6538913"/>
            <a:ext cx="5770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200" b="0"/>
              <a:t>Source of figure</a:t>
            </a:r>
            <a:r>
              <a:rPr lang="hu-HU" sz="1200" b="0"/>
              <a:t>s</a:t>
            </a:r>
            <a:r>
              <a:rPr lang="en-GB" sz="1200" b="0"/>
              <a:t>: http://library.thinkquest.org/28383/nowe_teksty/htmla/2_12a.html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68313" y="53975"/>
            <a:ext cx="8229600" cy="1143000"/>
          </a:xfrm>
        </p:spPr>
        <p:txBody>
          <a:bodyPr/>
          <a:lstStyle/>
          <a:p>
            <a:r>
              <a:rPr lang="hu-HU"/>
              <a:t>Atomic theory</a:t>
            </a:r>
            <a:endParaRPr lang="en-GB"/>
          </a:p>
        </p:txBody>
      </p:sp>
      <p:graphicFrame>
        <p:nvGraphicFramePr>
          <p:cNvPr id="350214" name="Object 6"/>
          <p:cNvGraphicFramePr>
            <a:graphicFrameLocks noChangeAspect="1"/>
          </p:cNvGraphicFramePr>
          <p:nvPr/>
        </p:nvGraphicFramePr>
        <p:xfrm>
          <a:off x="539750" y="1196975"/>
          <a:ext cx="1420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2" imgW="711000" imgH="342720" progId="Equation.3">
                  <p:embed/>
                </p:oleObj>
              </mc:Choice>
              <mc:Fallback>
                <p:oleObj name="Egyenlet" r:id="rId2" imgW="711000" imgH="342720" progId="Equation.3">
                  <p:embed/>
                  <p:pic>
                    <p:nvPicPr>
                      <p:cNvPr id="3502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96975"/>
                        <a:ext cx="14208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Object 7"/>
          <p:cNvGraphicFramePr>
            <a:graphicFrameLocks noChangeAspect="1"/>
          </p:cNvGraphicFramePr>
          <p:nvPr/>
        </p:nvGraphicFramePr>
        <p:xfrm>
          <a:off x="539750" y="1989138"/>
          <a:ext cx="19034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4" imgW="952200" imgH="330120" progId="Equation.3">
                  <p:embed/>
                </p:oleObj>
              </mc:Choice>
              <mc:Fallback>
                <p:oleObj name="Egyenlet" r:id="rId4" imgW="952200" imgH="330120" progId="Equation.3">
                  <p:embed/>
                  <p:pic>
                    <p:nvPicPr>
                      <p:cNvPr id="3502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89138"/>
                        <a:ext cx="19034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6" name="Object 8"/>
          <p:cNvGraphicFramePr>
            <a:graphicFrameLocks noChangeAspect="1"/>
          </p:cNvGraphicFramePr>
          <p:nvPr/>
        </p:nvGraphicFramePr>
        <p:xfrm>
          <a:off x="539750" y="2852738"/>
          <a:ext cx="228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6" imgW="1143000" imgH="368280" progId="Equation.3">
                  <p:embed/>
                </p:oleObj>
              </mc:Choice>
              <mc:Fallback>
                <p:oleObj name="Egyenlet" r:id="rId6" imgW="1143000" imgH="368280" progId="Equation.3">
                  <p:embed/>
                  <p:pic>
                    <p:nvPicPr>
                      <p:cNvPr id="3502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2286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7" name="Object 9"/>
          <p:cNvGraphicFramePr>
            <a:graphicFrameLocks noChangeAspect="1"/>
          </p:cNvGraphicFramePr>
          <p:nvPr/>
        </p:nvGraphicFramePr>
        <p:xfrm>
          <a:off x="3492500" y="1989138"/>
          <a:ext cx="1295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8" imgW="647640" imgH="330120" progId="Equation.3">
                  <p:embed/>
                </p:oleObj>
              </mc:Choice>
              <mc:Fallback>
                <p:oleObj name="Egyenlet" r:id="rId8" imgW="647640" imgH="330120" progId="Equation.3">
                  <p:embed/>
                  <p:pic>
                    <p:nvPicPr>
                      <p:cNvPr id="3502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989138"/>
                        <a:ext cx="1295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8" name="Object 10"/>
          <p:cNvGraphicFramePr>
            <a:graphicFrameLocks noChangeAspect="1"/>
          </p:cNvGraphicFramePr>
          <p:nvPr/>
        </p:nvGraphicFramePr>
        <p:xfrm>
          <a:off x="5867400" y="1989138"/>
          <a:ext cx="17764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0" imgW="888840" imgH="330120" progId="Equation.3">
                  <p:embed/>
                </p:oleObj>
              </mc:Choice>
              <mc:Fallback>
                <p:oleObj name="Egyenlet" r:id="rId10" imgW="888840" imgH="330120" progId="Equation.3">
                  <p:embed/>
                  <p:pic>
                    <p:nvPicPr>
                      <p:cNvPr id="3502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89138"/>
                        <a:ext cx="17764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9" name="Object 11"/>
          <p:cNvGraphicFramePr>
            <a:graphicFrameLocks noChangeAspect="1"/>
          </p:cNvGraphicFramePr>
          <p:nvPr/>
        </p:nvGraphicFramePr>
        <p:xfrm>
          <a:off x="539750" y="4149725"/>
          <a:ext cx="1295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2" imgW="647640" imgH="152280" progId="Equation.3">
                  <p:embed/>
                </p:oleObj>
              </mc:Choice>
              <mc:Fallback>
                <p:oleObj name="Egyenlet" r:id="rId12" imgW="647640" imgH="152280" progId="Equation.3">
                  <p:embed/>
                  <p:pic>
                    <p:nvPicPr>
                      <p:cNvPr id="3502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1295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0" name="Object 12"/>
          <p:cNvGraphicFramePr>
            <a:graphicFrameLocks noChangeAspect="1"/>
          </p:cNvGraphicFramePr>
          <p:nvPr/>
        </p:nvGraphicFramePr>
        <p:xfrm>
          <a:off x="539750" y="4652963"/>
          <a:ext cx="165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4" imgW="825480" imgH="241200" progId="Equation.3">
                  <p:embed/>
                </p:oleObj>
              </mc:Choice>
              <mc:Fallback>
                <p:oleObj name="Egyenlet" r:id="rId14" imgW="825480" imgH="241200" progId="Equation.3">
                  <p:embed/>
                  <p:pic>
                    <p:nvPicPr>
                      <p:cNvPr id="3502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52963"/>
                        <a:ext cx="165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1" name="Object 13"/>
          <p:cNvGraphicFramePr>
            <a:graphicFrameLocks noChangeAspect="1"/>
          </p:cNvGraphicFramePr>
          <p:nvPr/>
        </p:nvGraphicFramePr>
        <p:xfrm>
          <a:off x="539750" y="5157788"/>
          <a:ext cx="1320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6" imgW="660240" imgH="368280" progId="Equation.3">
                  <p:embed/>
                </p:oleObj>
              </mc:Choice>
              <mc:Fallback>
                <p:oleObj name="Egyenlet" r:id="rId16" imgW="660240" imgH="368280" progId="Equation.3">
                  <p:embed/>
                  <p:pic>
                    <p:nvPicPr>
                      <p:cNvPr id="3502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57788"/>
                        <a:ext cx="1320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2" name="Object 14"/>
          <p:cNvGraphicFramePr>
            <a:graphicFrameLocks noChangeAspect="1"/>
          </p:cNvGraphicFramePr>
          <p:nvPr/>
        </p:nvGraphicFramePr>
        <p:xfrm>
          <a:off x="539750" y="5949950"/>
          <a:ext cx="26908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8" imgW="1346040" imgH="380880" progId="Equation.3">
                  <p:embed/>
                </p:oleObj>
              </mc:Choice>
              <mc:Fallback>
                <p:oleObj name="Egyenlet" r:id="rId18" imgW="1346040" imgH="380880" progId="Equation.3">
                  <p:embed/>
                  <p:pic>
                    <p:nvPicPr>
                      <p:cNvPr id="3502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949950"/>
                        <a:ext cx="26908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3" name="Object 15"/>
          <p:cNvGraphicFramePr>
            <a:graphicFrameLocks noChangeAspect="1"/>
          </p:cNvGraphicFramePr>
          <p:nvPr/>
        </p:nvGraphicFramePr>
        <p:xfrm>
          <a:off x="4081463" y="6035675"/>
          <a:ext cx="1498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20" imgW="749160" imgH="317160" progId="Equation.3">
                  <p:embed/>
                </p:oleObj>
              </mc:Choice>
              <mc:Fallback>
                <p:oleObj name="Egyenlet" r:id="rId20" imgW="749160" imgH="317160" progId="Equation.3">
                  <p:embed/>
                  <p:pic>
                    <p:nvPicPr>
                      <p:cNvPr id="3502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6035675"/>
                        <a:ext cx="1498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0224" name="Picture 16" descr="Hydrogen_Spectra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149725"/>
            <a:ext cx="5184775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hu-HU"/>
              <a:t>Davison-Germer experiment</a:t>
            </a:r>
            <a:endParaRPr lang="en-GB"/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3348038" y="6538913"/>
            <a:ext cx="5795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200" b="0"/>
              <a:t>Source of figure: http://hyperphysics.phy-astr.gsu.edu/hbase/quantum/davger2.html</a:t>
            </a:r>
          </a:p>
        </p:txBody>
      </p:sp>
      <p:pic>
        <p:nvPicPr>
          <p:cNvPr id="355333" name="Picture 5" descr="davger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563688"/>
            <a:ext cx="3554413" cy="417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5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140768"/>
              </p:ext>
            </p:extLst>
          </p:nvPr>
        </p:nvGraphicFramePr>
        <p:xfrm>
          <a:off x="6273800" y="4220815"/>
          <a:ext cx="12493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3" imgW="622080" imgH="152280" progId="Equation.3">
                  <p:embed/>
                </p:oleObj>
              </mc:Choice>
              <mc:Fallback>
                <p:oleObj name="Egyenlet" r:id="rId3" imgW="622080" imgH="152280" progId="Equation.3">
                  <p:embed/>
                  <p:pic>
                    <p:nvPicPr>
                      <p:cNvPr id="3553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4220815"/>
                        <a:ext cx="1249363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076335"/>
              </p:ext>
            </p:extLst>
          </p:nvPr>
        </p:nvGraphicFramePr>
        <p:xfrm>
          <a:off x="6227763" y="4873277"/>
          <a:ext cx="25495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5" imgW="1269720" imgH="355320" progId="Equation.3">
                  <p:embed/>
                </p:oleObj>
              </mc:Choice>
              <mc:Fallback>
                <p:oleObj name="Egyenlet" r:id="rId5" imgW="1269720" imgH="355320" progId="Equation.3">
                  <p:embed/>
                  <p:pic>
                    <p:nvPicPr>
                      <p:cNvPr id="3553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873277"/>
                        <a:ext cx="25495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525827"/>
              </p:ext>
            </p:extLst>
          </p:nvPr>
        </p:nvGraphicFramePr>
        <p:xfrm>
          <a:off x="6227763" y="2325340"/>
          <a:ext cx="20383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7" imgW="1015920" imgH="190440" progId="Equation.3">
                  <p:embed/>
                </p:oleObj>
              </mc:Choice>
              <mc:Fallback>
                <p:oleObj name="Egyenlet" r:id="rId7" imgW="1015920" imgH="190440" progId="Equation.3">
                  <p:embed/>
                  <p:pic>
                    <p:nvPicPr>
                      <p:cNvPr id="3553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325340"/>
                        <a:ext cx="20383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014130"/>
              </p:ext>
            </p:extLst>
          </p:nvPr>
        </p:nvGraphicFramePr>
        <p:xfrm>
          <a:off x="6227763" y="1628427"/>
          <a:ext cx="17827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9" imgW="888840" imgH="241200" progId="Equation.3">
                  <p:embed/>
                </p:oleObj>
              </mc:Choice>
              <mc:Fallback>
                <p:oleObj name="Egyenlet" r:id="rId9" imgW="888840" imgH="241200" progId="Equation.3">
                  <p:embed/>
                  <p:pic>
                    <p:nvPicPr>
                      <p:cNvPr id="3553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628427"/>
                        <a:ext cx="178276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955728"/>
              </p:ext>
            </p:extLst>
          </p:nvPr>
        </p:nvGraphicFramePr>
        <p:xfrm>
          <a:off x="6227763" y="2996852"/>
          <a:ext cx="15779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1" imgW="787320" imgH="317160" progId="Equation.3">
                  <p:embed/>
                </p:oleObj>
              </mc:Choice>
              <mc:Fallback>
                <p:oleObj name="Egyenlet" r:id="rId11" imgW="787320" imgH="317160" progId="Equation.3">
                  <p:embed/>
                  <p:pic>
                    <p:nvPicPr>
                      <p:cNvPr id="3553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996852"/>
                        <a:ext cx="15779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9" name="Text Box 11"/>
          <p:cNvSpPr txBox="1">
            <a:spLocks noChangeArrowheads="1"/>
          </p:cNvSpPr>
          <p:nvPr/>
        </p:nvSpPr>
        <p:spPr bwMode="auto">
          <a:xfrm>
            <a:off x="4484688" y="1772890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/>
              <a:t>Einstein:</a:t>
            </a:r>
          </a:p>
        </p:txBody>
      </p:sp>
      <p:sp>
        <p:nvSpPr>
          <p:cNvPr id="355340" name="Text Box 12"/>
          <p:cNvSpPr txBox="1">
            <a:spLocks noChangeArrowheads="1"/>
          </p:cNvSpPr>
          <p:nvPr/>
        </p:nvSpPr>
        <p:spPr bwMode="auto">
          <a:xfrm>
            <a:off x="4410075" y="3133377"/>
            <a:ext cx="145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/>
              <a:t>For a foton:</a:t>
            </a:r>
            <a:br>
              <a:rPr lang="hu-HU"/>
            </a:br>
            <a:r>
              <a:rPr lang="hu-HU"/>
              <a:t>(m</a:t>
            </a:r>
            <a:r>
              <a:rPr lang="hu-HU" baseline="-25000"/>
              <a:t>0 </a:t>
            </a:r>
            <a:r>
              <a:rPr lang="hu-HU"/>
              <a:t>= 0)</a:t>
            </a:r>
          </a:p>
        </p:txBody>
      </p:sp>
      <p:sp>
        <p:nvSpPr>
          <p:cNvPr id="355341" name="Text Box 13"/>
          <p:cNvSpPr txBox="1">
            <a:spLocks noChangeArrowheads="1"/>
          </p:cNvSpPr>
          <p:nvPr/>
        </p:nvSpPr>
        <p:spPr bwMode="auto">
          <a:xfrm>
            <a:off x="4427538" y="4227165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/>
              <a:t>Bragg law:</a:t>
            </a:r>
          </a:p>
        </p:txBody>
      </p:sp>
      <p:sp>
        <p:nvSpPr>
          <p:cNvPr id="355342" name="Text Box 14"/>
          <p:cNvSpPr txBox="1">
            <a:spLocks noChangeArrowheads="1"/>
          </p:cNvSpPr>
          <p:nvPr/>
        </p:nvSpPr>
        <p:spPr bwMode="auto">
          <a:xfrm>
            <a:off x="4410075" y="5084415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/>
              <a:t>de Broglie: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hu-HU" dirty="0"/>
              <a:t>Bohr </a:t>
            </a:r>
            <a:r>
              <a:rPr lang="hu-HU" dirty="0" err="1"/>
              <a:t>model</a:t>
            </a:r>
            <a:endParaRPr lang="en-GB" dirty="0"/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3921125" y="6538913"/>
            <a:ext cx="5187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200" b="0" dirty="0"/>
              <a:t>Source of figure: http://hyperphysics.phy-astr.gsu.edu/Hbase/bohr.html#c4</a:t>
            </a:r>
          </a:p>
        </p:txBody>
      </p:sp>
      <p:pic>
        <p:nvPicPr>
          <p:cNvPr id="351246" name="Picture 14" descr="bohr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11300"/>
            <a:ext cx="6769100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GB"/>
              <a:t>Double slit experiment</a:t>
            </a: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6516688" y="6538913"/>
            <a:ext cx="25987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200" b="0"/>
              <a:t>Source of figure: www.wikipedia.org</a:t>
            </a:r>
          </a:p>
        </p:txBody>
      </p:sp>
      <p:pic>
        <p:nvPicPr>
          <p:cNvPr id="303111" name="Picture 7" descr="2000px-Ebohr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68" y="981075"/>
            <a:ext cx="6625108" cy="479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592138" y="5733256"/>
            <a:ext cx="339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dirty="0"/>
              <a:t>Young (1803): </a:t>
            </a:r>
            <a:r>
              <a:rPr lang="hu-HU" dirty="0" err="1"/>
              <a:t>Light</a:t>
            </a:r>
            <a:r>
              <a:rPr lang="hu-HU" dirty="0"/>
              <a:t> is a </a:t>
            </a:r>
            <a:r>
              <a:rPr lang="hu-HU" dirty="0" err="1"/>
              <a:t>wave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560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100D40A3-79F9-49A7-B2FD-CAD1D77289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474" y="1083242"/>
                <a:ext cx="3690931" cy="4353042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Function:</a:t>
                </a:r>
              </a:p>
              <a:p>
                <a:pPr marL="0" indent="0">
                  <a:buNone/>
                </a:pPr>
                <a:endParaRPr lang="hu-H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1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u-HU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u-HU" dirty="0" err="1"/>
                  <a:t>Turns</a:t>
                </a:r>
                <a:r>
                  <a:rPr lang="hu-HU" dirty="0"/>
                  <a:t> </a:t>
                </a:r>
                <a:r>
                  <a:rPr lang="hu-HU" dirty="0" err="1"/>
                  <a:t>numbers</a:t>
                </a:r>
                <a:r>
                  <a:rPr lang="hu-HU" dirty="0"/>
                  <a:t> (</a:t>
                </a:r>
                <a:r>
                  <a:rPr lang="hu-HU" dirty="0" err="1"/>
                  <a:t>or</a:t>
                </a:r>
                <a:r>
                  <a:rPr lang="hu-HU" dirty="0"/>
                  <a:t> </a:t>
                </a:r>
                <a:r>
                  <a:rPr lang="hu-HU" dirty="0" err="1"/>
                  <a:t>vectors</a:t>
                </a:r>
                <a:r>
                  <a:rPr lang="hu-HU" dirty="0"/>
                  <a:t>) </a:t>
                </a:r>
                <a:r>
                  <a:rPr lang="hu-HU" dirty="0" err="1"/>
                  <a:t>into</a:t>
                </a:r>
                <a:r>
                  <a:rPr lang="hu-HU" dirty="0"/>
                  <a:t> </a:t>
                </a:r>
                <a:r>
                  <a:rPr lang="hu-HU" dirty="0" err="1"/>
                  <a:t>other</a:t>
                </a:r>
                <a:r>
                  <a:rPr lang="hu-HU" dirty="0"/>
                  <a:t> </a:t>
                </a:r>
                <a:r>
                  <a:rPr lang="hu-HU" dirty="0" err="1"/>
                  <a:t>numbers</a:t>
                </a:r>
                <a:r>
                  <a:rPr lang="hu-HU" dirty="0"/>
                  <a:t> (</a:t>
                </a:r>
                <a:r>
                  <a:rPr lang="hu-HU" dirty="0" err="1"/>
                  <a:t>or</a:t>
                </a:r>
                <a:r>
                  <a:rPr lang="hu-HU" dirty="0"/>
                  <a:t> </a:t>
                </a:r>
                <a:r>
                  <a:rPr lang="hu-HU" dirty="0" err="1"/>
                  <a:t>vectors</a:t>
                </a:r>
                <a:r>
                  <a:rPr lang="hu-HU" dirty="0"/>
                  <a:t>)</a:t>
                </a:r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100D40A3-79F9-49A7-B2FD-CAD1D7728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474" y="1083242"/>
                <a:ext cx="3690931" cy="4353042"/>
              </a:xfrm>
              <a:blipFill>
                <a:blip r:embed="rId2"/>
                <a:stretch>
                  <a:fillRect l="-1983" t="-16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>
                <a:extLst>
                  <a:ext uri="{FF2B5EF4-FFF2-40B4-BE49-F238E27FC236}">
                    <a16:creationId xmlns:a16="http://schemas.microsoft.com/office/drawing/2014/main" id="{9537B9C9-747F-4615-A0A4-9BAE3C34C7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0930" y="1083242"/>
                <a:ext cx="3690931" cy="435304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defTabSz="685800" fontAlgn="auto">
                  <a:spcBef>
                    <a:spcPts val="750"/>
                  </a:spcBef>
                  <a:spcAft>
                    <a:spcPts val="0"/>
                  </a:spcAft>
                </a:pPr>
                <a:r>
                  <a:rPr lang="hu-HU" sz="2100" b="0" dirty="0">
                    <a:solidFill>
                      <a:prstClr val="black"/>
                    </a:solidFill>
                    <a:latin typeface="Calibri" panose="020F0502020204030204"/>
                  </a:rPr>
                  <a:t>Operator:</a:t>
                </a: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:endParaRPr lang="hu-HU" sz="2100" b="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u-HU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:endParaRPr lang="hu-HU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=3⋅</m:t>
                      </m:r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u-HU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:endParaRPr lang="hu-HU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2100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div</m:t>
                      </m:r>
                      <m:r>
                        <a:rPr lang="hu-HU" sz="2100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hu-HU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hu-HU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hu-HU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hu-HU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2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u-HU" sz="21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:endParaRPr lang="hu-HU" sz="21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hu-HU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hu-HU" sz="21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1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21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21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hu-HU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</m:d>
                    </m:oMath>
                  </m:oMathPara>
                </a14:m>
                <a:endParaRPr lang="hu-HU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:endParaRPr lang="hu-HU" sz="21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:r>
                  <a:rPr lang="hu-HU" sz="2100" b="0" dirty="0" err="1">
                    <a:solidFill>
                      <a:prstClr val="black"/>
                    </a:solidFill>
                    <a:latin typeface="Calibri" panose="020F0502020204030204"/>
                  </a:rPr>
                  <a:t>Turns</a:t>
                </a:r>
                <a:r>
                  <a:rPr lang="hu-HU" sz="2100" b="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hu-HU" sz="2100" b="0" dirty="0" err="1">
                    <a:solidFill>
                      <a:prstClr val="black"/>
                    </a:solidFill>
                    <a:latin typeface="Calibri" panose="020F0502020204030204"/>
                  </a:rPr>
                  <a:t>functions</a:t>
                </a:r>
                <a:r>
                  <a:rPr lang="hu-HU" sz="2100" b="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hu-HU" sz="2100" b="0" dirty="0" err="1">
                    <a:solidFill>
                      <a:prstClr val="black"/>
                    </a:solidFill>
                    <a:latin typeface="Calibri" panose="020F0502020204030204"/>
                  </a:rPr>
                  <a:t>into</a:t>
                </a:r>
                <a:r>
                  <a:rPr lang="hu-HU" sz="2100" b="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br>
                  <a:rPr lang="hu-HU" sz="2100" b="0" dirty="0">
                    <a:solidFill>
                      <a:prstClr val="black"/>
                    </a:solidFill>
                    <a:latin typeface="Calibri" panose="020F0502020204030204"/>
                  </a:rPr>
                </a:br>
                <a:r>
                  <a:rPr lang="hu-HU" sz="2100" b="0" dirty="0" err="1">
                    <a:solidFill>
                      <a:prstClr val="black"/>
                    </a:solidFill>
                    <a:latin typeface="Calibri" panose="020F0502020204030204"/>
                  </a:rPr>
                  <a:t>other</a:t>
                </a:r>
                <a:r>
                  <a:rPr lang="hu-HU" sz="2100" b="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hu-HU" sz="2100" b="0" dirty="0" err="1">
                    <a:solidFill>
                      <a:prstClr val="black"/>
                    </a:solidFill>
                    <a:latin typeface="Calibri" panose="020F0502020204030204"/>
                  </a:rPr>
                  <a:t>functions</a:t>
                </a:r>
                <a:endParaRPr lang="hu-HU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:endParaRPr lang="hu-HU" sz="21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:endParaRPr lang="hu-HU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:endParaRPr lang="hu-HU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Tartalom helye 2">
                <a:extLst>
                  <a:ext uri="{FF2B5EF4-FFF2-40B4-BE49-F238E27FC236}">
                    <a16:creationId xmlns:a16="http://schemas.microsoft.com/office/drawing/2014/main" id="{9537B9C9-747F-4615-A0A4-9BAE3C34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30" y="1083242"/>
                <a:ext cx="3690931" cy="4353042"/>
              </a:xfrm>
              <a:prstGeom prst="rect">
                <a:avLst/>
              </a:prstGeom>
              <a:blipFill>
                <a:blip r:embed="rId3"/>
                <a:stretch>
                  <a:fillRect l="-2145" t="-26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zis 5">
            <a:extLst>
              <a:ext uri="{FF2B5EF4-FFF2-40B4-BE49-F238E27FC236}">
                <a16:creationId xmlns:a16="http://schemas.microsoft.com/office/drawing/2014/main" id="{6A58EFA3-B3C3-4103-A212-E781090FD952}"/>
              </a:ext>
            </a:extLst>
          </p:cNvPr>
          <p:cNvSpPr/>
          <p:nvPr/>
        </p:nvSpPr>
        <p:spPr>
          <a:xfrm>
            <a:off x="6758247" y="1462001"/>
            <a:ext cx="367839" cy="8790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E0B9C7AE-5F78-4E63-8D0D-A25E90B20E8F}"/>
              </a:ext>
            </a:extLst>
          </p:cNvPr>
          <p:cNvSpPr/>
          <p:nvPr/>
        </p:nvSpPr>
        <p:spPr>
          <a:xfrm>
            <a:off x="6766560" y="2385245"/>
            <a:ext cx="367839" cy="3345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456BA78B-59F2-4C2B-9C4B-FACBF111DE59}"/>
              </a:ext>
            </a:extLst>
          </p:cNvPr>
          <p:cNvSpPr/>
          <p:nvPr/>
        </p:nvSpPr>
        <p:spPr>
          <a:xfrm>
            <a:off x="5978929" y="3116234"/>
            <a:ext cx="388621" cy="3938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DE839965-60B9-4094-8DB7-BAA6929FCDB9}"/>
              </a:ext>
            </a:extLst>
          </p:cNvPr>
          <p:cNvSpPr/>
          <p:nvPr/>
        </p:nvSpPr>
        <p:spPr>
          <a:xfrm>
            <a:off x="5494713" y="3966211"/>
            <a:ext cx="484216" cy="3938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77EC260B-8F66-4ED0-BBEF-2E218F355947}"/>
              </a:ext>
            </a:extLst>
          </p:cNvPr>
          <p:cNvSpPr/>
          <p:nvPr/>
        </p:nvSpPr>
        <p:spPr>
          <a:xfrm>
            <a:off x="7408719" y="3809830"/>
            <a:ext cx="388621" cy="7569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9106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D86507C8-C45E-4DC0-8DD4-ED59B4851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852" y="1025157"/>
                <a:ext cx="8697190" cy="47580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/>
                  <a:t>Eigenvalue </a:t>
                </a:r>
                <a:r>
                  <a:rPr lang="hu-HU" dirty="0" err="1"/>
                  <a:t>equation</a:t>
                </a:r>
                <a:endParaRPr lang="hu-HU" dirty="0"/>
              </a:p>
              <a:p>
                <a:pPr marL="0" indent="0">
                  <a:buNone/>
                </a:pPr>
                <a:endParaRPr lang="hu-H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𝑘𝑒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𝑘𝑓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𝑘𝑓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u-HU" b="0" dirty="0">
                    <a:latin typeface="Cambria Math" panose="02040503050406030204" pitchFamily="18" charset="0"/>
                  </a:rPr>
                  <a:t>In </a:t>
                </a:r>
                <a:r>
                  <a:rPr lang="hu-HU" b="0" dirty="0" err="1">
                    <a:latin typeface="Cambria Math" panose="02040503050406030204" pitchFamily="18" charset="0"/>
                  </a:rPr>
                  <a:t>general</a:t>
                </a:r>
                <a:r>
                  <a:rPr lang="hu-HU" b="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27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sz="27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hu-HU" sz="2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7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hu-HU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7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2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7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27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D86507C8-C45E-4DC0-8DD4-ED59B4851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852" y="1025157"/>
                <a:ext cx="8697190" cy="4758020"/>
              </a:xfrm>
              <a:blipFill>
                <a:blip r:embed="rId2"/>
                <a:stretch>
                  <a:fillRect l="-841" t="-140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6C70ED3B-80E1-44B9-A877-3B718C9C4B38}"/>
              </a:ext>
            </a:extLst>
          </p:cNvPr>
          <p:cNvCxnSpPr>
            <a:cxnSpLocks/>
          </p:cNvCxnSpPr>
          <p:nvPr/>
        </p:nvCxnSpPr>
        <p:spPr>
          <a:xfrm flipH="1">
            <a:off x="4333634" y="4436478"/>
            <a:ext cx="163551" cy="263099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09BDA3D2-6607-46AB-9944-674C0B57D3A6}"/>
              </a:ext>
            </a:extLst>
          </p:cNvPr>
          <p:cNvCxnSpPr>
            <a:cxnSpLocks/>
          </p:cNvCxnSpPr>
          <p:nvPr/>
        </p:nvCxnSpPr>
        <p:spPr>
          <a:xfrm>
            <a:off x="4937760" y="4436478"/>
            <a:ext cx="175909" cy="27681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1A893883-BA21-44E9-88E9-BC62AFD333BD}"/>
              </a:ext>
            </a:extLst>
          </p:cNvPr>
          <p:cNvSpPr txBox="1"/>
          <p:nvPr/>
        </p:nvSpPr>
        <p:spPr>
          <a:xfrm>
            <a:off x="4100388" y="4149121"/>
            <a:ext cx="12623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hu-HU" sz="1500" b="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Eigenfunction</a:t>
            </a:r>
            <a:endParaRPr lang="en-US" sz="1500" b="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32F88455-A651-4D69-9D83-7CE9A6163F9D}"/>
              </a:ext>
            </a:extLst>
          </p:cNvPr>
          <p:cNvCxnSpPr>
            <a:cxnSpLocks/>
          </p:cNvCxnSpPr>
          <p:nvPr/>
        </p:nvCxnSpPr>
        <p:spPr>
          <a:xfrm flipH="1" flipV="1">
            <a:off x="4937760" y="5000649"/>
            <a:ext cx="175909" cy="41597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FD0AB7E-5739-4632-8B67-B802BF0A84BD}"/>
              </a:ext>
            </a:extLst>
          </p:cNvPr>
          <p:cNvSpPr txBox="1"/>
          <p:nvPr/>
        </p:nvSpPr>
        <p:spPr>
          <a:xfrm>
            <a:off x="4665705" y="5403898"/>
            <a:ext cx="10234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hu-HU" sz="1500" b="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Eigenvalue</a:t>
            </a:r>
            <a:endParaRPr lang="en-US" sz="1500" b="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A0A044E4-67D0-46C2-93DD-A35709FE8AE9}"/>
              </a:ext>
            </a:extLst>
          </p:cNvPr>
          <p:cNvCxnSpPr>
            <a:cxnSpLocks/>
          </p:cNvCxnSpPr>
          <p:nvPr/>
        </p:nvCxnSpPr>
        <p:spPr>
          <a:xfrm flipV="1">
            <a:off x="3730155" y="5000649"/>
            <a:ext cx="247486" cy="38330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B8EE8B7-EA24-471D-9C0A-F9F88B740D51}"/>
              </a:ext>
            </a:extLst>
          </p:cNvPr>
          <p:cNvSpPr txBox="1"/>
          <p:nvPr/>
        </p:nvSpPr>
        <p:spPr>
          <a:xfrm>
            <a:off x="3287737" y="5379385"/>
            <a:ext cx="8919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hu-HU" sz="15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Operator</a:t>
            </a:r>
            <a:endParaRPr lang="en-US" sz="1500" b="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290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E9AC2709-4C64-416A-9087-4E80831DD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474" y="971016"/>
                <a:ext cx="8715975" cy="491750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sz="1500" dirty="0"/>
                  <a:t>Some operators, </a:t>
                </a:r>
                <a:r>
                  <a:rPr lang="hu-HU" sz="1500" dirty="0" err="1"/>
                  <a:t>you</a:t>
                </a:r>
                <a:r>
                  <a:rPr lang="hu-HU" sz="1500" dirty="0"/>
                  <a:t> </a:t>
                </a:r>
                <a:r>
                  <a:rPr lang="hu-HU" sz="1500" dirty="0" err="1"/>
                  <a:t>should</a:t>
                </a:r>
                <a:r>
                  <a:rPr lang="hu-HU" sz="1500" dirty="0"/>
                  <a:t> </a:t>
                </a:r>
                <a:r>
                  <a:rPr lang="hu-HU" sz="1500" dirty="0" err="1"/>
                  <a:t>know</a:t>
                </a:r>
                <a:r>
                  <a:rPr lang="hu-HU" sz="1500" dirty="0"/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hu-HU" sz="1500" dirty="0" err="1"/>
                  <a:t>Nabla</a:t>
                </a:r>
                <a:r>
                  <a:rPr lang="hu-HU" sz="1500" dirty="0"/>
                  <a:t>/</a:t>
                </a:r>
                <a:r>
                  <a:rPr lang="hu-HU" sz="1500" dirty="0" err="1"/>
                  <a:t>Del</a:t>
                </a:r>
                <a:r>
                  <a:rPr lang="hu-HU" sz="1500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500" b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hu-HU" sz="15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sz="15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hu-HU" sz="1500" dirty="0" err="1"/>
                  <a:t>Example</a:t>
                </a:r>
                <a:r>
                  <a:rPr lang="hu-HU" sz="1500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500" b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hu-HU" sz="15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sz="1500" b="1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hu-HU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u-HU" sz="15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sz="1500" b="1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hu-HU" sz="15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u-HU" sz="15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hu-HU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br>
                  <a:rPr lang="hu-HU" sz="1500" dirty="0"/>
                </a:br>
                <a:endParaRPr lang="hu-HU" sz="15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hu-HU" sz="15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hu-HU" sz="15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hu-HU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u-HU" sz="15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hu-HU" sz="1500" dirty="0"/>
                  <a:t>Laplace: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15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hu-HU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500" b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hu-HU" sz="15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sz="1500" b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hu-HU" sz="15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sz="1500" b="1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sz="15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hu-HU" sz="15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hu-HU" sz="1500" dirty="0"/>
                        <m:t> </m:t>
                      </m:r>
                      <m:f>
                        <m:f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sz="15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hu-HU" sz="1500" dirty="0" err="1"/>
                  <a:t>Example</a:t>
                </a:r>
                <a:endParaRPr lang="hu-HU" sz="15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sz="15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hu-HU" sz="15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hu-HU" sz="15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hu-HU" sz="15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sz="15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hu-HU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sz="15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hu-HU" sz="15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hu-HU" sz="1500" dirty="0"/>
                            <m:t> </m:t>
                          </m:r>
                          <m:f>
                            <m:fPr>
                              <m:ctrlPr>
                                <a:rPr lang="hu-HU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hu-HU" sz="15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hu-HU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hu-HU" sz="1500" dirty="0"/>
              </a:p>
            </p:txBody>
          </p:sp>
        </mc:Choice>
        <mc:Fallback xmlns="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E9AC2709-4C64-416A-9087-4E80831DD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474" y="971016"/>
                <a:ext cx="8715975" cy="4917508"/>
              </a:xfrm>
              <a:blipFill>
                <a:blip r:embed="rId2"/>
                <a:stretch>
                  <a:fillRect l="-70" t="-12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0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D86507C8-C45E-4DC0-8DD4-ED59B4851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852" y="1025157"/>
                <a:ext cx="8697190" cy="47580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/>
                  <a:t>Magnitude of a </a:t>
                </a:r>
                <a:r>
                  <a:rPr lang="hu-HU" dirty="0" err="1"/>
                  <a:t>complex</a:t>
                </a:r>
                <a:r>
                  <a:rPr lang="hu-HU" dirty="0"/>
                  <a:t> </a:t>
                </a:r>
                <a:r>
                  <a:rPr lang="hu-HU" dirty="0" err="1"/>
                  <a:t>number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:endParaRPr lang="hu-H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𝑖𝑏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Be </a:t>
                </a:r>
                <a:r>
                  <a:rPr lang="hu-HU" dirty="0" err="1"/>
                  <a:t>careful</a:t>
                </a:r>
                <a:r>
                  <a:rPr lang="hu-HU" dirty="0"/>
                  <a:t>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𝑖𝑎𝑏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|"/>
                          <m:endChr m:val="|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 err="1"/>
                  <a:t>Instead</a:t>
                </a:r>
                <a:r>
                  <a:rPr lang="hu-HU" dirty="0"/>
                  <a:t> </a:t>
                </a:r>
                <a:r>
                  <a:rPr lang="hu-HU" dirty="0" err="1"/>
                  <a:t>do</a:t>
                </a:r>
                <a:r>
                  <a:rPr lang="hu-HU" dirty="0"/>
                  <a:t> </a:t>
                </a:r>
                <a:r>
                  <a:rPr lang="hu-HU" dirty="0" err="1"/>
                  <a:t>this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𝑖𝑏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ra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Tartalom helye 2">
                <a:extLst>
                  <a:ext uri="{FF2B5EF4-FFF2-40B4-BE49-F238E27FC236}">
                    <a16:creationId xmlns:a16="http://schemas.microsoft.com/office/drawing/2014/main" id="{D86507C8-C45E-4DC0-8DD4-ED59B4851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852" y="1025157"/>
                <a:ext cx="8697190" cy="4758020"/>
              </a:xfrm>
              <a:blipFill>
                <a:blip r:embed="rId2"/>
                <a:stretch>
                  <a:fillRect l="-841" t="-140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169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A33FE77A-06CB-4143-A4F6-34FBF973B1F8}"/>
              </a:ext>
            </a:extLst>
          </p:cNvPr>
          <p:cNvSpPr txBox="1">
            <a:spLocks noChangeArrowheads="1"/>
          </p:cNvSpPr>
          <p:nvPr/>
        </p:nvSpPr>
        <p:spPr>
          <a:xfrm>
            <a:off x="1485900" y="1003265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spcAft>
                <a:spcPts val="0"/>
              </a:spcAft>
            </a:pPr>
            <a:r>
              <a:rPr lang="hu-HU" sz="3300" b="0" dirty="0">
                <a:solidFill>
                  <a:prstClr val="black"/>
                </a:solidFill>
                <a:latin typeface="Calibri Light" panose="020F0302020204030204"/>
              </a:rPr>
              <a:t>Bohr </a:t>
            </a:r>
            <a:r>
              <a:rPr lang="hu-HU" sz="3300" b="0" dirty="0" err="1">
                <a:solidFill>
                  <a:prstClr val="black"/>
                </a:solidFill>
                <a:latin typeface="Calibri Light" panose="020F0302020204030204"/>
              </a:rPr>
              <a:t>model</a:t>
            </a:r>
            <a:endParaRPr lang="en-GB" sz="3300" b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3FA2B126-BE55-4FE0-9621-CA0484934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131" y="5761435"/>
            <a:ext cx="36178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GB" sz="9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Source of figure: http://hyperphysics.phy-astr.gsu.edu/Hbase/bohr.html#c4</a:t>
            </a:r>
          </a:p>
        </p:txBody>
      </p:sp>
      <p:pic>
        <p:nvPicPr>
          <p:cNvPr id="13" name="Picture 14" descr="bohr7">
            <a:extLst>
              <a:ext uri="{FF2B5EF4-FFF2-40B4-BE49-F238E27FC236}">
                <a16:creationId xmlns:a16="http://schemas.microsoft.com/office/drawing/2014/main" id="{D976FC95-17B2-418C-A106-AB1233474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959553"/>
            <a:ext cx="5076825" cy="327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650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959992"/>
                <a:ext cx="8249343" cy="48661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hu-HU" dirty="0"/>
                  <a:t>Imagine </a:t>
                </a:r>
                <a:r>
                  <a:rPr lang="hu-HU" dirty="0" err="1"/>
                  <a:t>particles</a:t>
                </a:r>
                <a:r>
                  <a:rPr lang="hu-HU" dirty="0"/>
                  <a:t> like </a:t>
                </a:r>
                <a:r>
                  <a:rPr lang="hu-HU" dirty="0" err="1"/>
                  <a:t>waves</a:t>
                </a:r>
                <a:r>
                  <a:rPr lang="hu-HU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u-HU" dirty="0"/>
              </a:p>
              <a:p>
                <a:pPr>
                  <a:lnSpc>
                    <a:spcPct val="100000"/>
                  </a:lnSpc>
                </a:pPr>
                <a:r>
                  <a:rPr lang="hu-HU" dirty="0" err="1"/>
                  <a:t>Where</a:t>
                </a:r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particle</a:t>
                </a:r>
                <a:r>
                  <a:rPr lang="hu-HU" dirty="0"/>
                  <a:t>?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hu-HU" dirty="0" err="1"/>
                  <a:t>Motivation</a:t>
                </a:r>
                <a:r>
                  <a:rPr lang="hu-HU" dirty="0"/>
                  <a:t>: </a:t>
                </a:r>
                <a:r>
                  <a:rPr lang="hu-HU" dirty="0" err="1"/>
                  <a:t>intensity</a:t>
                </a:r>
                <a:r>
                  <a:rPr lang="hu-HU" dirty="0"/>
                  <a:t> of a </a:t>
                </a:r>
                <a:r>
                  <a:rPr lang="hu-HU" dirty="0" err="1"/>
                  <a:t>wave</a:t>
                </a:r>
                <a:endParaRPr lang="hu-HU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hu-H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Intensity</a:t>
                </a:r>
                <a:r>
                  <a:rPr lang="hu-H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a </a:t>
                </a: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wave</a:t>
                </a:r>
                <a:r>
                  <a:rPr lang="hu-H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proportional</a:t>
                </a:r>
                <a:r>
                  <a:rPr lang="hu-H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</a:t>
                </a:r>
                <a:r>
                  <a:rPr lang="hu-H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hu-H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square</a:t>
                </a:r>
                <a:r>
                  <a:rPr lang="hu-H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</a:t>
                </a:r>
                <a:r>
                  <a:rPr lang="hu-H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amplitude</a:t>
                </a:r>
                <a:endParaRPr lang="hu-H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hu-HU" dirty="0" err="1"/>
                  <a:t>Probability</a:t>
                </a:r>
                <a:r>
                  <a:rPr lang="hu-HU" dirty="0"/>
                  <a:t> </a:t>
                </a:r>
                <a:r>
                  <a:rPr lang="hu-HU" dirty="0" err="1"/>
                  <a:t>density</a:t>
                </a:r>
                <a:r>
                  <a:rPr lang="hu-HU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hu-HU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Remember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this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is a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comlex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valued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function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You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can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not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simply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take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the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square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of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the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function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You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have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calculate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the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square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of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its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absolute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sz="1500" dirty="0" err="1">
                    <a:solidFill>
                      <a:schemeClr val="accent1">
                        <a:lumMod val="75000"/>
                      </a:schemeClr>
                    </a:solidFill>
                  </a:rPr>
                  <a:t>value</a:t>
                </a:r>
                <a:r>
                  <a:rPr lang="hu-HU" sz="15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sz="15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5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hu-HU" sz="15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hu-HU" sz="15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15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5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hu-HU" sz="15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hu-HU" sz="15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sz="15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rad>
                    <m:r>
                      <a:rPr lang="hu-HU" sz="15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hu-HU" sz="15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sz="15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15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hu-HU" sz="15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15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5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5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hu-HU" sz="15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hu-HU" sz="15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sz="15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hu-HU" sz="15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hu-HU" sz="15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59992"/>
                <a:ext cx="8249343" cy="4866193"/>
              </a:xfrm>
              <a:blipFill>
                <a:blip r:embed="rId2"/>
                <a:stretch>
                  <a:fillRect l="-739" t="-7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zis 1">
            <a:extLst>
              <a:ext uri="{FF2B5EF4-FFF2-40B4-BE49-F238E27FC236}">
                <a16:creationId xmlns:a16="http://schemas.microsoft.com/office/drawing/2014/main" id="{685BAB02-7D6E-4E96-B85C-816129CB817B}"/>
              </a:ext>
            </a:extLst>
          </p:cNvPr>
          <p:cNvSpPr/>
          <p:nvPr/>
        </p:nvSpPr>
        <p:spPr>
          <a:xfrm>
            <a:off x="4756958" y="2950001"/>
            <a:ext cx="347657" cy="4010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3452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903879"/>
                <a:ext cx="8249343" cy="48599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dirty="0"/>
                  <a:t>Imagine </a:t>
                </a:r>
                <a:r>
                  <a:rPr lang="hu-HU" dirty="0" err="1"/>
                  <a:t>particles</a:t>
                </a:r>
                <a:r>
                  <a:rPr lang="hu-HU" dirty="0"/>
                  <a:t> like </a:t>
                </a:r>
                <a:r>
                  <a:rPr lang="hu-HU" dirty="0" err="1"/>
                  <a:t>waves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Probability</a:t>
                </a:r>
                <a:r>
                  <a:rPr lang="hu-HU" dirty="0"/>
                  <a:t> </a:t>
                </a:r>
                <a:r>
                  <a:rPr lang="hu-HU" dirty="0" err="1"/>
                  <a:t>density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b="0" dirty="0"/>
              </a:p>
              <a:p>
                <a:endParaRPr lang="hu-HU" dirty="0"/>
              </a:p>
              <a:p>
                <a:r>
                  <a:rPr lang="hu-HU" dirty="0" err="1"/>
                  <a:t>Probability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particle</a:t>
                </a:r>
                <a:r>
                  <a:rPr lang="hu-HU" dirty="0"/>
                  <a:t> is in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volume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hu-HU" b="0" dirty="0"/>
              </a:p>
              <a:p>
                <a:r>
                  <a:rPr lang="hu-HU" dirty="0" err="1"/>
                  <a:t>Normalization</a:t>
                </a:r>
                <a:r>
                  <a:rPr lang="hu-HU" dirty="0"/>
                  <a:t>: </a:t>
                </a:r>
              </a:p>
              <a:p>
                <a:pPr lvl="1"/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particle</a:t>
                </a:r>
                <a:r>
                  <a:rPr lang="hu-HU" dirty="0"/>
                  <a:t> has </a:t>
                </a:r>
                <a:r>
                  <a:rPr lang="hu-HU" dirty="0" err="1"/>
                  <a:t>to</a:t>
                </a:r>
                <a:r>
                  <a:rPr lang="hu-HU" dirty="0"/>
                  <a:t> be </a:t>
                </a:r>
                <a:r>
                  <a:rPr lang="hu-HU" dirty="0" err="1"/>
                  <a:t>somewhere</a:t>
                </a: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03879"/>
                <a:ext cx="8249343" cy="4859958"/>
              </a:xfrm>
              <a:blipFill>
                <a:blip r:embed="rId2"/>
                <a:stretch>
                  <a:fillRect l="-739" t="-188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322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903879"/>
                <a:ext cx="8249343" cy="4364637"/>
              </a:xfrm>
            </p:spPr>
            <p:txBody>
              <a:bodyPr/>
              <a:lstStyle/>
              <a:p>
                <a:r>
                  <a:rPr lang="hu-HU" dirty="0"/>
                  <a:t>Imagine </a:t>
                </a:r>
                <a:r>
                  <a:rPr lang="hu-HU" dirty="0" err="1"/>
                  <a:t>particles</a:t>
                </a:r>
                <a:r>
                  <a:rPr lang="hu-HU" dirty="0"/>
                  <a:t> like </a:t>
                </a:r>
                <a:r>
                  <a:rPr lang="hu-HU" dirty="0" err="1"/>
                  <a:t>waves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r>
                  <a:rPr lang="hu-HU" dirty="0" err="1"/>
                  <a:t>How</a:t>
                </a:r>
                <a:r>
                  <a:rPr lang="hu-HU" dirty="0"/>
                  <a:t>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energy</a:t>
                </a:r>
                <a:r>
                  <a:rPr lang="hu-HU" dirty="0"/>
                  <a:t> </a:t>
                </a:r>
                <a:r>
                  <a:rPr lang="hu-HU" dirty="0" err="1"/>
                  <a:t>or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momentum of </a:t>
                </a:r>
                <a:r>
                  <a:rPr lang="hu-HU" dirty="0" err="1"/>
                  <a:t>such</a:t>
                </a:r>
                <a:r>
                  <a:rPr lang="hu-HU" dirty="0"/>
                  <a:t> a </a:t>
                </a:r>
                <a:r>
                  <a:rPr lang="hu-HU" dirty="0" err="1"/>
                  <a:t>particle</a:t>
                </a:r>
                <a:r>
                  <a:rPr lang="hu-HU" dirty="0"/>
                  <a:t>?</a:t>
                </a:r>
              </a:p>
              <a:p>
                <a:endParaRPr lang="hu-HU" dirty="0"/>
              </a:p>
              <a:p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know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⇒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hu-HU" b="1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03879"/>
                <a:ext cx="8249343" cy="4364637"/>
              </a:xfrm>
              <a:blipFill>
                <a:blip r:embed="rId2"/>
                <a:stretch>
                  <a:fillRect l="-739" t="-15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697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889592"/>
                <a:ext cx="8249343" cy="18229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dirty="0"/>
                  <a:t>Imagine </a:t>
                </a:r>
                <a:r>
                  <a:rPr lang="hu-HU" dirty="0" err="1"/>
                  <a:t>particles</a:t>
                </a:r>
                <a:r>
                  <a:rPr lang="hu-HU" dirty="0"/>
                  <a:t> like </a:t>
                </a:r>
                <a:r>
                  <a:rPr lang="hu-HU" dirty="0" err="1"/>
                  <a:t>waves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u-H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dirty="0"/>
              </a:p>
              <a:p>
                <a:r>
                  <a:rPr lang="hu-HU" dirty="0"/>
                  <a:t>How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hu-HU" dirty="0"/>
                  <a:t> and </a:t>
                </a:r>
                <a14:m>
                  <m:oMath xmlns:m="http://schemas.openxmlformats.org/officeDocument/2006/math">
                    <m:r>
                      <a:rPr lang="hu-HU" b="1" i="0" smtClean="0"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hu-HU" dirty="0"/>
                  <a:t>?</a:t>
                </a:r>
              </a:p>
              <a:p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89592"/>
                <a:ext cx="8249343" cy="1822994"/>
              </a:xfrm>
              <a:blipFill>
                <a:blip r:embed="rId2"/>
                <a:stretch>
                  <a:fillRect l="-739" t="-5017" b="-16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5A8B32B-BEF9-4ACE-A7FA-925B78E33E81}"/>
                  </a:ext>
                </a:extLst>
              </p:cNvPr>
              <p:cNvSpPr txBox="1"/>
              <p:nvPr/>
            </p:nvSpPr>
            <p:spPr>
              <a:xfrm>
                <a:off x="628650" y="2779056"/>
                <a:ext cx="3418090" cy="706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𝛹</m:t>
                      </m:r>
                      <m:d>
                        <m:d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𝑖𝑘𝐴</m:t>
                      </m:r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⋅</m:t>
                      </m:r>
                      <m:sSup>
                        <m:sSup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d>
                            <m:dPr>
                              <m:ctrlPr>
                                <a:rPr lang="hu-HU" sz="21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hu-HU" sz="21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𝑘𝑥</m:t>
                              </m:r>
                              <m:r>
                                <a:rPr lang="hu-HU" sz="21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lang="hu-HU" sz="21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lang="hu-HU" sz="21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350" b="0" i="1" dirty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5A8B32B-BEF9-4ACE-A7FA-925B78E3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79056"/>
                <a:ext cx="3418090" cy="70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51A575EE-05F3-4CD6-82FC-1D8B5A16F70B}"/>
                  </a:ext>
                </a:extLst>
              </p:cNvPr>
              <p:cNvSpPr txBox="1"/>
              <p:nvPr/>
            </p:nvSpPr>
            <p:spPr>
              <a:xfrm>
                <a:off x="628650" y="3668446"/>
                <a:ext cx="3418090" cy="706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𝛹</m:t>
                      </m:r>
                      <m:d>
                        <m:d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𝑖𝑘</m:t>
                      </m:r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𝛹</m:t>
                      </m:r>
                      <m:d>
                        <m:d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="0" i="1" dirty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51A575EE-05F3-4CD6-82FC-1D8B5A16F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68446"/>
                <a:ext cx="3418090" cy="7068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CEFCAD25-9A3C-4665-A5D1-FC23A353F407}"/>
                  </a:ext>
                </a:extLst>
              </p:cNvPr>
              <p:cNvSpPr txBox="1"/>
              <p:nvPr/>
            </p:nvSpPr>
            <p:spPr>
              <a:xfrm>
                <a:off x="4776179" y="2779056"/>
                <a:ext cx="3852432" cy="706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𝛹</m:t>
                      </m:r>
                      <m:d>
                        <m:d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⋅</m:t>
                      </m:r>
                      <m:sSup>
                        <m:sSup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d>
                            <m:dPr>
                              <m:ctrlPr>
                                <a:rPr lang="hu-HU" sz="21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hu-HU" sz="21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𝑘𝑥</m:t>
                              </m:r>
                              <m:r>
                                <a:rPr lang="hu-HU" sz="21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lang="hu-HU" sz="21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lang="hu-HU" sz="21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350" b="0" i="1" dirty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CEFCAD25-9A3C-4665-A5D1-FC23A353F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79" y="2779056"/>
                <a:ext cx="3852432" cy="7068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CEC234F4-D858-4413-8C51-9F1B0F8731A1}"/>
                  </a:ext>
                </a:extLst>
              </p:cNvPr>
              <p:cNvSpPr txBox="1"/>
              <p:nvPr/>
            </p:nvSpPr>
            <p:spPr>
              <a:xfrm>
                <a:off x="4993350" y="3685623"/>
                <a:ext cx="3418090" cy="706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𝛹</m:t>
                      </m:r>
                      <m:d>
                        <m:d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lang="hu-HU" sz="2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𝜔𝛹</m:t>
                      </m:r>
                      <m:d>
                        <m:dPr>
                          <m:ctrlP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lang="hu-HU" sz="2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="0" i="1" dirty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CEC234F4-D858-4413-8C51-9F1B0F873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350" y="3685623"/>
                <a:ext cx="3418090" cy="7068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678CBFAD-E4F3-4044-809E-60C7311EA95F}"/>
                  </a:ext>
                </a:extLst>
              </p:cNvPr>
              <p:cNvSpPr txBox="1"/>
              <p:nvPr/>
            </p:nvSpPr>
            <p:spPr>
              <a:xfrm>
                <a:off x="2895319" y="5094476"/>
                <a:ext cx="3418090" cy="569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30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lang="hu-HU" sz="30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</m:acc>
                      <m:r>
                        <a:rPr lang="hu-HU" sz="3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𝛹</m:t>
                      </m:r>
                      <m:r>
                        <a:rPr lang="hu-HU" sz="3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hu-HU" sz="3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𝑐</m:t>
                      </m:r>
                      <m:r>
                        <a:rPr lang="hu-HU" sz="3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𝛹</m:t>
                      </m:r>
                    </m:oMath>
                  </m:oMathPara>
                </a14:m>
                <a:endParaRPr lang="en-US" sz="3000" b="0" i="1" dirty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678CBFAD-E4F3-4044-809E-60C7311E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319" y="5094476"/>
                <a:ext cx="3418090" cy="5697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D57ADE06-5C6F-46EC-98FA-441AEE9FF79C}"/>
              </a:ext>
            </a:extLst>
          </p:cNvPr>
          <p:cNvCxnSpPr>
            <a:cxnSpLocks/>
          </p:cNvCxnSpPr>
          <p:nvPr/>
        </p:nvCxnSpPr>
        <p:spPr>
          <a:xfrm flipH="1">
            <a:off x="4247975" y="4838495"/>
            <a:ext cx="356388" cy="40619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42584EF-EF5B-45B6-9002-1439D4465FC7}"/>
              </a:ext>
            </a:extLst>
          </p:cNvPr>
          <p:cNvCxnSpPr>
            <a:cxnSpLocks/>
          </p:cNvCxnSpPr>
          <p:nvPr/>
        </p:nvCxnSpPr>
        <p:spPr>
          <a:xfrm>
            <a:off x="4808543" y="4838495"/>
            <a:ext cx="356388" cy="40619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4C5C033-33EC-47EE-A462-31D625BFC665}"/>
              </a:ext>
            </a:extLst>
          </p:cNvPr>
          <p:cNvSpPr txBox="1"/>
          <p:nvPr/>
        </p:nvSpPr>
        <p:spPr>
          <a:xfrm>
            <a:off x="3964286" y="4565157"/>
            <a:ext cx="12623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hu-HU" sz="1500" b="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Eigenfunction</a:t>
            </a:r>
            <a:endParaRPr lang="en-US" sz="1500" b="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734B0E3E-33BA-4D98-9F48-CD797755E6F8}"/>
              </a:ext>
            </a:extLst>
          </p:cNvPr>
          <p:cNvCxnSpPr>
            <a:cxnSpLocks/>
          </p:cNvCxnSpPr>
          <p:nvPr/>
        </p:nvCxnSpPr>
        <p:spPr>
          <a:xfrm flipH="1" flipV="1">
            <a:off x="5025715" y="5544771"/>
            <a:ext cx="443043" cy="32553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73C97FA-5456-42FA-82B2-A1FB19975DCE}"/>
              </a:ext>
            </a:extLst>
          </p:cNvPr>
          <p:cNvSpPr txBox="1"/>
          <p:nvPr/>
        </p:nvSpPr>
        <p:spPr>
          <a:xfrm>
            <a:off x="5519329" y="5707539"/>
            <a:ext cx="10234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hu-HU" sz="1500" b="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Eigenvalue</a:t>
            </a:r>
            <a:endParaRPr lang="en-US" sz="1500" b="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DDCD4BE3-165C-4647-B5FB-CDA4CAF91987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420074" y="5564218"/>
            <a:ext cx="448484" cy="23843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8CF29297-BD15-4390-B01F-00A0955056ED}"/>
              </a:ext>
            </a:extLst>
          </p:cNvPr>
          <p:cNvSpPr txBox="1"/>
          <p:nvPr/>
        </p:nvSpPr>
        <p:spPr>
          <a:xfrm>
            <a:off x="2528099" y="5641068"/>
            <a:ext cx="8919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hu-HU" sz="15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Operator</a:t>
            </a:r>
            <a:endParaRPr lang="en-US" sz="1500" b="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007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469" y="857250"/>
                <a:ext cx="8249343" cy="50282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dirty="0"/>
                  <a:t>If </a:t>
                </a:r>
                <a:r>
                  <a:rPr lang="hu-HU" dirty="0" err="1"/>
                  <a:t>you</a:t>
                </a:r>
                <a:r>
                  <a:rPr lang="hu-HU" dirty="0"/>
                  <a:t> </a:t>
                </a:r>
                <a:r>
                  <a:rPr lang="hu-HU" dirty="0" err="1"/>
                  <a:t>want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wavenumber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𝑖𝑘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In 3D: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hu-HU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𝐩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b="1" i="1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:r>
                  <a:rPr lang="hu-HU" dirty="0" err="1"/>
                  <a:t>you</a:t>
                </a:r>
                <a:r>
                  <a:rPr lang="hu-HU" dirty="0"/>
                  <a:t> </a:t>
                </a:r>
                <a:r>
                  <a:rPr lang="hu-HU" dirty="0" err="1"/>
                  <a:t>want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angular</a:t>
                </a:r>
                <a:r>
                  <a:rPr lang="hu-HU" dirty="0"/>
                  <a:t> </a:t>
                </a:r>
                <a:r>
                  <a:rPr lang="hu-HU" dirty="0" err="1"/>
                  <a:t>frequency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𝜔𝛹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469" y="857250"/>
                <a:ext cx="8249343" cy="5028218"/>
              </a:xfrm>
              <a:blipFill>
                <a:blip r:embed="rId2"/>
                <a:stretch>
                  <a:fillRect l="-739" t="-194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D6774258-A88B-446B-9616-BA18188168B2}"/>
                  </a:ext>
                </a:extLst>
              </p:cNvPr>
              <p:cNvSpPr txBox="1"/>
              <p:nvPr/>
            </p:nvSpPr>
            <p:spPr>
              <a:xfrm>
                <a:off x="7359751" y="821531"/>
                <a:ext cx="1784249" cy="569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30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lang="hu-HU" sz="30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</m:acc>
                      <m:r>
                        <a:rPr lang="hu-HU" sz="3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𝛹</m:t>
                      </m:r>
                      <m:r>
                        <a:rPr lang="hu-HU" sz="3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hu-HU" sz="3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𝑐</m:t>
                      </m:r>
                      <m:r>
                        <a:rPr lang="hu-HU" sz="3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𝛹</m:t>
                      </m:r>
                    </m:oMath>
                  </m:oMathPara>
                </a14:m>
                <a:endParaRPr lang="en-US" sz="3000" b="0" dirty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D6774258-A88B-446B-9616-BA1818816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751" y="821531"/>
                <a:ext cx="1784249" cy="5697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5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hu-HU"/>
              <a:t>Photoelectric effect</a:t>
            </a:r>
            <a:endParaRPr lang="en-GB"/>
          </a:p>
        </p:txBody>
      </p:sp>
      <p:pic>
        <p:nvPicPr>
          <p:cNvPr id="339979" name="Picture 11" descr="afotoelekt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96975"/>
            <a:ext cx="5688013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3492500" y="6538913"/>
            <a:ext cx="5610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200" b="0"/>
              <a:t>Source of figure: </a:t>
            </a:r>
            <a:r>
              <a:rPr lang="hu-HU" sz="1200" b="0"/>
              <a:t>http://library.thinkquest.org/28383/nowe_teksty/htmla/2_8a.html</a:t>
            </a:r>
            <a:endParaRPr lang="en-GB" sz="1200"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469" y="857250"/>
                <a:ext cx="8249343" cy="50282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dirty="0"/>
                  <a:t>You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energy</a:t>
                </a:r>
                <a:r>
                  <a:rPr lang="hu-HU" dirty="0"/>
                  <a:t> </a:t>
                </a:r>
                <a:r>
                  <a:rPr lang="hu-HU" dirty="0" err="1"/>
                  <a:t>two</a:t>
                </a:r>
                <a:r>
                  <a:rPr lang="hu-HU" dirty="0"/>
                  <a:t> </a:t>
                </a:r>
                <a:r>
                  <a:rPr lang="hu-HU" dirty="0" err="1"/>
                  <a:t>different</a:t>
                </a:r>
                <a:r>
                  <a:rPr lang="hu-HU" dirty="0"/>
                  <a:t> </a:t>
                </a:r>
                <a:r>
                  <a:rPr lang="hu-HU" dirty="0" err="1"/>
                  <a:t>ways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Or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𝐩</m:t>
                          </m:r>
                        </m:sub>
                      </m:sSub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𝐩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1" i="1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d>
                      <m:d>
                        <m:d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1" i="1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hu-HU" b="1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Schrödinger </a:t>
                </a:r>
                <a:r>
                  <a:rPr lang="hu-HU" dirty="0" err="1"/>
                  <a:t>equation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hu-HU" b="1">
                          <a:latin typeface="Cambria Math" panose="02040503050406030204" pitchFamily="18" charset="0"/>
                        </a:rPr>
                        <m:t>𝚫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469" y="857250"/>
                <a:ext cx="8249343" cy="5028218"/>
              </a:xfrm>
              <a:blipFill>
                <a:blip r:embed="rId2"/>
                <a:stretch>
                  <a:fillRect l="-887" t="-194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137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19940"/>
                <a:ext cx="8249343" cy="4711768"/>
              </a:xfrm>
            </p:spPr>
            <p:txBody>
              <a:bodyPr>
                <a:normAutofit fontScale="92500"/>
              </a:bodyPr>
              <a:lstStyle/>
              <a:p>
                <a:r>
                  <a:rPr lang="hu-HU" dirty="0"/>
                  <a:t>How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actual</a:t>
                </a:r>
                <a:r>
                  <a:rPr lang="hu-HU" dirty="0"/>
                  <a:t> </a:t>
                </a:r>
                <a:r>
                  <a:rPr lang="hu-HU" dirty="0" err="1"/>
                  <a:t>measurable</a:t>
                </a:r>
                <a:r>
                  <a:rPr lang="hu-HU" dirty="0"/>
                  <a:t> </a:t>
                </a:r>
                <a:r>
                  <a:rPr lang="hu-HU" dirty="0" err="1"/>
                  <a:t>values</a:t>
                </a:r>
                <a:r>
                  <a:rPr lang="hu-HU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𝛹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an </a:t>
                </a:r>
                <a:r>
                  <a:rPr lang="hu-HU" dirty="0" err="1"/>
                  <a:t>eigenfunction</a:t>
                </a:r>
                <a:r>
                  <a:rPr lang="hu-HU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hu-HU" i="1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𝛹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Normalization</a:t>
                </a:r>
                <a:r>
                  <a:rPr lang="hu-HU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 err="1"/>
                  <a:t>Thus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61E7D75-A241-45BE-82B4-DAAE48D20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19940"/>
                <a:ext cx="8249343" cy="4711768"/>
              </a:xfrm>
              <a:blipFill>
                <a:blip r:embed="rId2"/>
                <a:stretch>
                  <a:fillRect l="-665" t="-12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148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469" y="1007269"/>
                <a:ext cx="8249343" cy="4922044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The Schrödinger </a:t>
                </a:r>
                <a:r>
                  <a:rPr lang="hu-HU" dirty="0" err="1"/>
                  <a:t>equation</a:t>
                </a:r>
                <a:r>
                  <a:rPr lang="hu-HU" dirty="0"/>
                  <a:t> is a </a:t>
                </a:r>
                <a:r>
                  <a:rPr lang="hu-HU" dirty="0" err="1"/>
                  <a:t>linear</a:t>
                </a:r>
                <a:r>
                  <a:rPr lang="hu-HU" dirty="0"/>
                  <a:t> </a:t>
                </a:r>
                <a:r>
                  <a:rPr lang="hu-HU" dirty="0" err="1"/>
                  <a:t>differential</a:t>
                </a:r>
                <a:r>
                  <a:rPr lang="hu-HU" dirty="0"/>
                  <a:t> </a:t>
                </a:r>
                <a:r>
                  <a:rPr lang="hu-HU" dirty="0" err="1"/>
                  <a:t>equation</a:t>
                </a:r>
                <a:r>
                  <a:rPr lang="hu-HU" dirty="0"/>
                  <a:t>:</a:t>
                </a:r>
                <a:endParaRPr lang="hu-H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hu-HU" b="1">
                          <a:latin typeface="Cambria Math" panose="02040503050406030204" pitchFamily="18" charset="0"/>
                        </a:rPr>
                        <m:t>𝚫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Linear</a:t>
                </a:r>
                <a:r>
                  <a:rPr lang="hu-HU" dirty="0"/>
                  <a:t> </a:t>
                </a:r>
                <a:r>
                  <a:rPr lang="hu-HU" dirty="0" err="1"/>
                  <a:t>combinations</a:t>
                </a:r>
                <a:r>
                  <a:rPr lang="hu-HU" dirty="0"/>
                  <a:t> of </a:t>
                </a:r>
                <a:r>
                  <a:rPr lang="hu-HU" dirty="0" err="1"/>
                  <a:t>of</a:t>
                </a:r>
                <a:r>
                  <a:rPr lang="hu-HU" dirty="0"/>
                  <a:t> </a:t>
                </a:r>
                <a:r>
                  <a:rPr lang="hu-HU" dirty="0" err="1"/>
                  <a:t>its</a:t>
                </a:r>
                <a:r>
                  <a:rPr lang="hu-HU" dirty="0"/>
                  <a:t> </a:t>
                </a:r>
                <a:r>
                  <a:rPr lang="hu-HU" dirty="0" err="1"/>
                  <a:t>solutions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also</a:t>
                </a:r>
                <a:r>
                  <a:rPr lang="hu-HU" dirty="0"/>
                  <a:t> </a:t>
                </a:r>
                <a:r>
                  <a:rPr lang="hu-HU" dirty="0" err="1"/>
                  <a:t>valid</a:t>
                </a:r>
                <a:r>
                  <a:rPr lang="hu-HU" dirty="0"/>
                  <a:t> </a:t>
                </a:r>
                <a:r>
                  <a:rPr lang="hu-HU" dirty="0" err="1"/>
                  <a:t>solutions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What</a:t>
                </a:r>
                <a:r>
                  <a:rPr lang="hu-HU" dirty="0"/>
                  <a:t> </a:t>
                </a:r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try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this</a:t>
                </a:r>
                <a:r>
                  <a:rPr lang="hu-HU" dirty="0"/>
                  <a:t> </a:t>
                </a:r>
                <a:r>
                  <a:rPr lang="hu-HU" dirty="0" err="1"/>
                  <a:t>wave</a:t>
                </a:r>
                <a:r>
                  <a:rPr lang="hu-HU" dirty="0"/>
                  <a:t> </a:t>
                </a:r>
                <a:r>
                  <a:rPr lang="hu-HU" dirty="0" err="1"/>
                  <a:t>function</a:t>
                </a:r>
                <a:r>
                  <a:rPr lang="hu-HU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You</a:t>
                </a:r>
                <a:r>
                  <a:rPr lang="hu-HU" dirty="0"/>
                  <a:t> </a:t>
                </a:r>
                <a:r>
                  <a:rPr lang="hu-HU" dirty="0" err="1"/>
                  <a:t>may</a:t>
                </a:r>
                <a:r>
                  <a:rPr lang="hu-HU" dirty="0"/>
                  <a:t> </a:t>
                </a:r>
                <a:r>
                  <a:rPr lang="hu-HU" dirty="0" err="1"/>
                  <a:t>expect</a:t>
                </a:r>
                <a:r>
                  <a:rPr lang="hu-HU" dirty="0"/>
                  <a:t>,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do</a:t>
                </a:r>
                <a:r>
                  <a:rPr lang="hu-HU" dirty="0"/>
                  <a:t> a </a:t>
                </a:r>
                <a:r>
                  <a:rPr lang="hu-HU" dirty="0" err="1"/>
                  <a:t>measurement</a:t>
                </a:r>
                <a:r>
                  <a:rPr lang="hu-HU" dirty="0"/>
                  <a:t>,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get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  <a:p>
                <a:pPr marL="0" indent="0" algn="ctr">
                  <a:buNone/>
                </a:pPr>
                <a:r>
                  <a:rPr lang="hu-HU" sz="2700" b="1" dirty="0"/>
                  <a:t>BUT IT IS A BIT MORE COMPLICATED…</a:t>
                </a:r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469" y="1007269"/>
                <a:ext cx="8249343" cy="4922044"/>
              </a:xfrm>
              <a:blipFill>
                <a:blip r:embed="rId2"/>
                <a:stretch>
                  <a:fillRect l="-739" t="-1361" b="-4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378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469" y="1085850"/>
                <a:ext cx="7136606" cy="45352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 err="1"/>
                  <a:t>Collapse</a:t>
                </a:r>
                <a:r>
                  <a:rPr lang="hu-HU" dirty="0"/>
                  <a:t> of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wavefunction</a:t>
                </a:r>
                <a:r>
                  <a:rPr lang="hu-HU" dirty="0"/>
                  <a:t>:</a:t>
                </a:r>
              </a:p>
              <a:p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perform</a:t>
                </a:r>
                <a:r>
                  <a:rPr lang="hu-HU" dirty="0"/>
                  <a:t> a </a:t>
                </a:r>
                <a:r>
                  <a:rPr lang="hu-HU" dirty="0" err="1"/>
                  <a:t>measurement</a:t>
                </a:r>
                <a:r>
                  <a:rPr lang="hu-HU" dirty="0"/>
                  <a:t>,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wavefunction</a:t>
                </a:r>
                <a:r>
                  <a:rPr lang="hu-HU" dirty="0"/>
                  <a:t> </a:t>
                </a:r>
                <a:r>
                  <a:rPr lang="hu-HU" dirty="0" err="1"/>
                  <a:t>collapses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one</a:t>
                </a:r>
                <a:r>
                  <a:rPr lang="hu-HU" dirty="0"/>
                  <a:t> of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eigenfunctions</a:t>
                </a:r>
                <a:endParaRPr lang="hu-HU" dirty="0"/>
              </a:p>
              <a:p>
                <a:r>
                  <a:rPr lang="hu-HU" dirty="0"/>
                  <a:t>Each </a:t>
                </a:r>
                <a:r>
                  <a:rPr lang="hu-HU" dirty="0" err="1"/>
                  <a:t>individual</a:t>
                </a:r>
                <a:r>
                  <a:rPr lang="hu-HU" dirty="0"/>
                  <a:t> </a:t>
                </a:r>
                <a:r>
                  <a:rPr lang="hu-HU" dirty="0" err="1"/>
                  <a:t>measurement</a:t>
                </a:r>
                <a:r>
                  <a:rPr lang="hu-HU" dirty="0"/>
                  <a:t> </a:t>
                </a:r>
                <a:r>
                  <a:rPr lang="hu-HU" dirty="0" err="1"/>
                  <a:t>gives</a:t>
                </a:r>
                <a:r>
                  <a:rPr lang="hu-HU" dirty="0"/>
                  <a:t> </a:t>
                </a:r>
                <a:r>
                  <a:rPr lang="hu-HU" dirty="0" err="1"/>
                  <a:t>one</a:t>
                </a:r>
                <a:r>
                  <a:rPr lang="hu-HU" dirty="0"/>
                  <a:t> of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eigenvalues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probability</a:t>
                </a:r>
                <a:r>
                  <a:rPr lang="hu-HU" dirty="0"/>
                  <a:t> of </a:t>
                </a:r>
                <a:r>
                  <a:rPr lang="hu-HU" dirty="0" err="1"/>
                  <a:t>getting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u-H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average</a:t>
                </a:r>
                <a:r>
                  <a:rPr lang="hu-HU" dirty="0"/>
                  <a:t> </a:t>
                </a:r>
                <a:r>
                  <a:rPr lang="hu-HU" dirty="0" err="1"/>
                  <a:t>value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get</a:t>
                </a:r>
                <a:r>
                  <a:rPr lang="hu-HU" dirty="0"/>
                  <a:t>, </a:t>
                </a:r>
                <a:r>
                  <a:rPr lang="hu-HU" dirty="0" err="1"/>
                  <a:t>when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perform</a:t>
                </a:r>
                <a:r>
                  <a:rPr lang="hu-HU" dirty="0"/>
                  <a:t> a </a:t>
                </a:r>
                <a:r>
                  <a:rPr lang="hu-HU" dirty="0" err="1"/>
                  <a:t>lot</a:t>
                </a:r>
                <a:r>
                  <a:rPr lang="hu-HU" dirty="0"/>
                  <a:t> of </a:t>
                </a:r>
                <a:r>
                  <a:rPr lang="hu-HU" dirty="0" err="1"/>
                  <a:t>measuements</a:t>
                </a: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751D712F-5436-43D4-A2BA-56E1E69B9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469" y="1085850"/>
                <a:ext cx="7136606" cy="4535299"/>
              </a:xfrm>
              <a:blipFill>
                <a:blip r:embed="rId2"/>
                <a:stretch>
                  <a:fillRect l="-1026" r="-855" b="-981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B719C933-2B4C-4D08-ACFE-9F8777E479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115175" y="5677718"/>
            <a:ext cx="189585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GB" sz="9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Source of figure: www.wikipedia.org</a:t>
            </a:r>
          </a:p>
        </p:txBody>
      </p:sp>
      <p:pic>
        <p:nvPicPr>
          <p:cNvPr id="6" name="Picture 11" descr="Double-slit_experiment_results_Tanamura_2">
            <a:extLst>
              <a:ext uri="{FF2B5EF4-FFF2-40B4-BE49-F238E27FC236}">
                <a16:creationId xmlns:a16="http://schemas.microsoft.com/office/drawing/2014/main" id="{6DCCFA50-B9C9-4A32-94E3-2F9ACCF00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69" y="1051114"/>
            <a:ext cx="1543049" cy="447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798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A3E8C56-4FE4-4F5C-994E-12E3A965E663}"/>
              </a:ext>
            </a:extLst>
          </p:cNvPr>
          <p:cNvSpPr txBox="1">
            <a:spLocks noChangeArrowheads="1"/>
          </p:cNvSpPr>
          <p:nvPr/>
        </p:nvSpPr>
        <p:spPr>
          <a:xfrm>
            <a:off x="1715691" y="94773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</a:pPr>
            <a:r>
              <a:rPr lang="hu-HU" sz="3300" b="0">
                <a:solidFill>
                  <a:prstClr val="black"/>
                </a:solidFill>
                <a:latin typeface="Calibri Light" panose="020F0302020204030204"/>
              </a:rPr>
              <a:t>Postulates</a:t>
            </a:r>
            <a:endParaRPr lang="en-GB" sz="3300" b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49AF926B-6CFE-48DC-8D00-B7F2721A1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560" y="1694260"/>
            <a:ext cx="575991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State</a:t>
            </a:r>
            <a:r>
              <a:rPr lang="hu-HU" sz="1050" b="0" dirty="0">
                <a:solidFill>
                  <a:prstClr val="black"/>
                </a:solidFill>
              </a:rPr>
              <a:t> → </a:t>
            </a:r>
            <a:r>
              <a:rPr lang="hu-HU" sz="1050" b="0" dirty="0" err="1">
                <a:solidFill>
                  <a:prstClr val="black"/>
                </a:solidFill>
              </a:rPr>
              <a:t>wave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function</a:t>
            </a:r>
            <a:endParaRPr lang="hu-HU" sz="1050" b="0" dirty="0">
              <a:solidFill>
                <a:prstClr val="black"/>
              </a:solidFill>
            </a:endParaRPr>
          </a:p>
          <a:p>
            <a:pPr marL="342900" lvl="1"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single-valued</a:t>
            </a:r>
            <a:endParaRPr lang="hu-HU" sz="1050" b="0" dirty="0">
              <a:solidFill>
                <a:prstClr val="black"/>
              </a:solidFill>
            </a:endParaRPr>
          </a:p>
          <a:p>
            <a:pPr marL="342900" lvl="1"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finite</a:t>
            </a:r>
            <a:endParaRPr lang="hu-HU" sz="1050" b="0" dirty="0">
              <a:solidFill>
                <a:prstClr val="black"/>
              </a:solidFill>
            </a:endParaRPr>
          </a:p>
          <a:p>
            <a:pPr marL="342900" lvl="1"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normalization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condition</a:t>
            </a:r>
            <a:r>
              <a:rPr lang="hu-HU" sz="1050" b="0" dirty="0">
                <a:solidFill>
                  <a:prstClr val="black"/>
                </a:solidFill>
              </a:rPr>
              <a:t>:</a:t>
            </a:r>
          </a:p>
          <a:p>
            <a:pPr marL="342900" lvl="1"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continous</a:t>
            </a:r>
            <a:endParaRPr lang="hu-HU" sz="1050" b="0" dirty="0">
              <a:solidFill>
                <a:prstClr val="black"/>
              </a:solidFill>
            </a:endParaRPr>
          </a:p>
          <a:p>
            <a:pPr marL="342900" lvl="1"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its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slope</a:t>
            </a:r>
            <a:r>
              <a:rPr lang="hu-HU" sz="1050" b="0" dirty="0">
                <a:solidFill>
                  <a:prstClr val="black"/>
                </a:solidFill>
              </a:rPr>
              <a:t> must </a:t>
            </a:r>
            <a:r>
              <a:rPr lang="hu-HU" sz="1050" b="0" dirty="0" err="1">
                <a:solidFill>
                  <a:prstClr val="black"/>
                </a:solidFill>
              </a:rPr>
              <a:t>also</a:t>
            </a:r>
            <a:r>
              <a:rPr lang="hu-HU" sz="1050" b="0" dirty="0">
                <a:solidFill>
                  <a:prstClr val="black"/>
                </a:solidFill>
              </a:rPr>
              <a:t> be </a:t>
            </a:r>
            <a:r>
              <a:rPr lang="hu-HU" sz="1050" b="0" dirty="0" err="1">
                <a:solidFill>
                  <a:prstClr val="black"/>
                </a:solidFill>
              </a:rPr>
              <a:t>continous</a:t>
            </a:r>
            <a:endParaRPr lang="hu-HU" sz="1050" b="0" dirty="0">
              <a:solidFill>
                <a:prstClr val="black"/>
              </a:solidFill>
            </a:endParaRPr>
          </a:p>
          <a:p>
            <a:pPr marL="342900" lvl="1"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antisymmetric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with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respect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to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the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interchange</a:t>
            </a:r>
            <a:r>
              <a:rPr lang="hu-HU" sz="1050" b="0" dirty="0">
                <a:solidFill>
                  <a:prstClr val="black"/>
                </a:solidFill>
              </a:rPr>
              <a:t> of </a:t>
            </a:r>
            <a:r>
              <a:rPr lang="hu-HU" sz="1050" b="0" dirty="0" err="1">
                <a:solidFill>
                  <a:prstClr val="black"/>
                </a:solidFill>
              </a:rPr>
              <a:t>all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coordinates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of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one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br>
              <a:rPr lang="hu-HU" sz="1050" b="0" dirty="0">
                <a:solidFill>
                  <a:prstClr val="black"/>
                </a:solidFill>
              </a:rPr>
            </a:br>
            <a:r>
              <a:rPr lang="hu-HU" sz="1050" b="0" dirty="0">
                <a:solidFill>
                  <a:prstClr val="black"/>
                </a:solidFill>
              </a:rPr>
              <a:t>	</a:t>
            </a:r>
            <a:r>
              <a:rPr lang="hu-HU" sz="1050" b="0" dirty="0" err="1">
                <a:solidFill>
                  <a:prstClr val="black"/>
                </a:solidFill>
              </a:rPr>
              <a:t>fermion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with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those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of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another</a:t>
            </a:r>
            <a:endParaRPr lang="hu-HU" sz="1050" b="0" dirty="0">
              <a:solidFill>
                <a:prstClr val="black"/>
              </a:solidFill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endParaRPr lang="hu-HU" sz="1050" b="0" dirty="0">
              <a:solidFill>
                <a:prstClr val="black"/>
              </a:solidFill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For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every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physical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observable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there</a:t>
            </a:r>
            <a:r>
              <a:rPr lang="hu-HU" sz="1050" b="0" dirty="0">
                <a:solidFill>
                  <a:prstClr val="black"/>
                </a:solidFill>
              </a:rPr>
              <a:t> is a </a:t>
            </a:r>
            <a:r>
              <a:rPr lang="hu-HU" sz="1050" b="0" dirty="0" err="1">
                <a:solidFill>
                  <a:prstClr val="black"/>
                </a:solidFill>
              </a:rPr>
              <a:t>linear</a:t>
            </a:r>
            <a:r>
              <a:rPr lang="hu-HU" sz="1050" b="0" dirty="0">
                <a:solidFill>
                  <a:prstClr val="black"/>
                </a:solidFill>
              </a:rPr>
              <a:t>, </a:t>
            </a:r>
            <a:r>
              <a:rPr lang="hu-HU" sz="1050" b="0" dirty="0" err="1">
                <a:solidFill>
                  <a:prstClr val="black"/>
                </a:solidFill>
              </a:rPr>
              <a:t>Hermetian</a:t>
            </a:r>
            <a:r>
              <a:rPr lang="hu-HU" sz="1050" b="0" dirty="0">
                <a:solidFill>
                  <a:prstClr val="black"/>
                </a:solidFill>
              </a:rPr>
              <a:t> operator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endParaRPr lang="hu-HU" sz="1050" b="0" dirty="0">
              <a:solidFill>
                <a:prstClr val="black"/>
              </a:solidFill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In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any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measurement</a:t>
            </a:r>
            <a:r>
              <a:rPr lang="hu-HU" sz="1050" b="0" dirty="0">
                <a:solidFill>
                  <a:prstClr val="black"/>
                </a:solidFill>
              </a:rPr>
              <a:t> of </a:t>
            </a:r>
            <a:r>
              <a:rPr lang="hu-HU" sz="1050" b="0" dirty="0" err="1">
                <a:solidFill>
                  <a:prstClr val="black"/>
                </a:solidFill>
              </a:rPr>
              <a:t>the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observable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associated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with</a:t>
            </a:r>
            <a:r>
              <a:rPr lang="hu-HU" sz="1050" b="0" dirty="0">
                <a:solidFill>
                  <a:prstClr val="black"/>
                </a:solidFill>
              </a:rPr>
              <a:t> an operator, </a:t>
            </a:r>
            <a:r>
              <a:rPr lang="hu-HU" sz="1050" b="0" dirty="0" err="1">
                <a:solidFill>
                  <a:prstClr val="black"/>
                </a:solidFill>
              </a:rPr>
              <a:t>the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only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values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that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will</a:t>
            </a:r>
            <a:br>
              <a:rPr lang="hu-HU" sz="1050" b="0" dirty="0">
                <a:solidFill>
                  <a:prstClr val="black"/>
                </a:solidFill>
              </a:rPr>
            </a:br>
            <a:r>
              <a:rPr lang="hu-HU" sz="1050" b="0" dirty="0">
                <a:solidFill>
                  <a:prstClr val="black"/>
                </a:solidFill>
              </a:rPr>
              <a:t>	</a:t>
            </a:r>
            <a:r>
              <a:rPr lang="hu-HU" sz="1050" b="0" dirty="0" err="1">
                <a:solidFill>
                  <a:prstClr val="black"/>
                </a:solidFill>
              </a:rPr>
              <a:t>ever</a:t>
            </a:r>
            <a:r>
              <a:rPr lang="hu-HU" sz="1050" b="0" dirty="0">
                <a:solidFill>
                  <a:prstClr val="black"/>
                </a:solidFill>
              </a:rPr>
              <a:t> be </a:t>
            </a:r>
            <a:r>
              <a:rPr lang="hu-HU" sz="1050" b="0" dirty="0" err="1">
                <a:solidFill>
                  <a:prstClr val="black"/>
                </a:solidFill>
              </a:rPr>
              <a:t>obsereved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are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the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eigenvalues</a:t>
            </a:r>
            <a:r>
              <a:rPr lang="hu-HU" sz="1050" b="0" dirty="0">
                <a:solidFill>
                  <a:prstClr val="black"/>
                </a:solidFill>
              </a:rPr>
              <a:t> of </a:t>
            </a:r>
            <a:r>
              <a:rPr lang="hu-HU" sz="1050" b="0" dirty="0" err="1">
                <a:solidFill>
                  <a:prstClr val="black"/>
                </a:solidFill>
              </a:rPr>
              <a:t>the</a:t>
            </a:r>
            <a:r>
              <a:rPr lang="hu-HU" sz="1050" b="0" dirty="0">
                <a:solidFill>
                  <a:prstClr val="black"/>
                </a:solidFill>
              </a:rPr>
              <a:t> operator</a:t>
            </a:r>
            <a:br>
              <a:rPr lang="hu-HU" sz="1050" b="0" dirty="0">
                <a:solidFill>
                  <a:prstClr val="black"/>
                </a:solidFill>
              </a:rPr>
            </a:br>
            <a:br>
              <a:rPr lang="hu-HU" sz="1050" b="0" dirty="0">
                <a:solidFill>
                  <a:prstClr val="black"/>
                </a:solidFill>
              </a:rPr>
            </a:br>
            <a:r>
              <a:rPr lang="hu-HU" sz="1050" b="0" dirty="0">
                <a:solidFill>
                  <a:prstClr val="black"/>
                </a:solidFill>
              </a:rPr>
              <a:t>	The </a:t>
            </a:r>
            <a:r>
              <a:rPr lang="hu-HU" sz="1050" b="0" dirty="0" err="1">
                <a:solidFill>
                  <a:prstClr val="black"/>
                </a:solidFill>
              </a:rPr>
              <a:t>state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does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not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have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to</a:t>
            </a:r>
            <a:r>
              <a:rPr lang="hu-HU" sz="1050" b="0" dirty="0">
                <a:solidFill>
                  <a:prstClr val="black"/>
                </a:solidFill>
              </a:rPr>
              <a:t> be an </a:t>
            </a:r>
            <a:r>
              <a:rPr lang="hu-HU" sz="1050" b="0" dirty="0" err="1">
                <a:solidFill>
                  <a:prstClr val="black"/>
                </a:solidFill>
              </a:rPr>
              <a:t>eigenstate</a:t>
            </a:r>
            <a:br>
              <a:rPr lang="hu-HU" sz="1050" b="0" dirty="0">
                <a:solidFill>
                  <a:prstClr val="black"/>
                </a:solidFill>
              </a:rPr>
            </a:br>
            <a:br>
              <a:rPr lang="hu-HU" sz="1050" b="0" dirty="0">
                <a:solidFill>
                  <a:prstClr val="black"/>
                </a:solidFill>
              </a:rPr>
            </a:br>
            <a:r>
              <a:rPr lang="hu-HU" sz="1050" b="0" dirty="0">
                <a:solidFill>
                  <a:prstClr val="black"/>
                </a:solidFill>
              </a:rPr>
              <a:t>	The </a:t>
            </a:r>
            <a:r>
              <a:rPr lang="hu-HU" sz="1050" b="0" dirty="0" err="1">
                <a:solidFill>
                  <a:prstClr val="black"/>
                </a:solidFill>
              </a:rPr>
              <a:t>probability</a:t>
            </a:r>
            <a:r>
              <a:rPr lang="hu-HU" sz="1050" b="0" dirty="0">
                <a:solidFill>
                  <a:prstClr val="black"/>
                </a:solidFill>
              </a:rPr>
              <a:t> of </a:t>
            </a:r>
            <a:r>
              <a:rPr lang="hu-HU" sz="1050" b="0" dirty="0" err="1">
                <a:solidFill>
                  <a:prstClr val="black"/>
                </a:solidFill>
              </a:rPr>
              <a:t>measuring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a</a:t>
            </a:r>
            <a:r>
              <a:rPr lang="hu-HU" sz="1050" b="0" baseline="-25000" dirty="0" err="1">
                <a:solidFill>
                  <a:prstClr val="black"/>
                </a:solidFill>
              </a:rPr>
              <a:t>i</a:t>
            </a:r>
            <a:r>
              <a:rPr lang="hu-HU" sz="1050" b="0" dirty="0">
                <a:solidFill>
                  <a:prstClr val="black"/>
                </a:solidFill>
              </a:rPr>
              <a:t> is |</a:t>
            </a:r>
            <a:r>
              <a:rPr lang="hu-HU" sz="1050" b="0" dirty="0" err="1">
                <a:solidFill>
                  <a:prstClr val="black"/>
                </a:solidFill>
              </a:rPr>
              <a:t>c</a:t>
            </a:r>
            <a:r>
              <a:rPr lang="hu-HU" sz="1050" b="0" baseline="-25000" dirty="0" err="1">
                <a:solidFill>
                  <a:prstClr val="black"/>
                </a:solidFill>
              </a:rPr>
              <a:t>i</a:t>
            </a:r>
            <a:r>
              <a:rPr lang="hu-HU" sz="1050" b="0" dirty="0">
                <a:solidFill>
                  <a:prstClr val="black"/>
                </a:solidFill>
              </a:rPr>
              <a:t>|</a:t>
            </a:r>
            <a:r>
              <a:rPr lang="hu-HU" sz="1050" b="0" baseline="30000" dirty="0">
                <a:solidFill>
                  <a:prstClr val="black"/>
                </a:solidFill>
              </a:rPr>
              <a:t>2</a:t>
            </a:r>
            <a:br>
              <a:rPr lang="hu-HU" sz="1050" b="0" dirty="0">
                <a:solidFill>
                  <a:prstClr val="black"/>
                </a:solidFill>
              </a:rPr>
            </a:br>
            <a:br>
              <a:rPr lang="hu-HU" sz="1050" b="0" dirty="0">
                <a:solidFill>
                  <a:prstClr val="black"/>
                </a:solidFill>
              </a:rPr>
            </a:br>
            <a:r>
              <a:rPr lang="hu-HU" sz="1050" b="0" dirty="0">
                <a:solidFill>
                  <a:prstClr val="black"/>
                </a:solidFill>
              </a:rPr>
              <a:t>	</a:t>
            </a:r>
            <a:r>
              <a:rPr lang="hu-HU" sz="1050" b="0" dirty="0" err="1">
                <a:solidFill>
                  <a:prstClr val="black"/>
                </a:solidFill>
              </a:rPr>
              <a:t>After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the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measurement</a:t>
            </a:r>
            <a:r>
              <a:rPr lang="hu-HU" sz="1050" b="0" dirty="0">
                <a:solidFill>
                  <a:prstClr val="black"/>
                </a:solidFill>
              </a:rPr>
              <a:t>, </a:t>
            </a:r>
            <a:r>
              <a:rPr lang="hu-HU" sz="1050" b="0" dirty="0" err="1">
                <a:solidFill>
                  <a:prstClr val="black"/>
                </a:solidFill>
              </a:rPr>
              <a:t>the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wavefunction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collapses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to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the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corresponding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eignestate</a:t>
            </a:r>
            <a:endParaRPr lang="hu-HU" sz="1050" b="0" dirty="0">
              <a:solidFill>
                <a:prstClr val="black"/>
              </a:solidFill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endParaRPr lang="hu-HU" sz="1050" b="0" dirty="0">
              <a:solidFill>
                <a:prstClr val="black"/>
              </a:solidFill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r>
              <a:rPr lang="hu-HU" sz="1050" b="0" dirty="0">
                <a:solidFill>
                  <a:prstClr val="black"/>
                </a:solidFill>
              </a:rPr>
              <a:t> The </a:t>
            </a:r>
            <a:r>
              <a:rPr lang="hu-HU" sz="1050" b="0" dirty="0" err="1">
                <a:solidFill>
                  <a:prstClr val="black"/>
                </a:solidFill>
              </a:rPr>
              <a:t>average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value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can</a:t>
            </a:r>
            <a:r>
              <a:rPr lang="hu-HU" sz="1050" b="0" dirty="0">
                <a:solidFill>
                  <a:prstClr val="black"/>
                </a:solidFill>
              </a:rPr>
              <a:t> be </a:t>
            </a:r>
            <a:r>
              <a:rPr lang="hu-HU" sz="1050" b="0" dirty="0" err="1">
                <a:solidFill>
                  <a:prstClr val="black"/>
                </a:solidFill>
              </a:rPr>
              <a:t>calcualted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as</a:t>
            </a:r>
            <a:r>
              <a:rPr lang="hu-HU" sz="1050" b="0" dirty="0">
                <a:solidFill>
                  <a:prstClr val="black"/>
                </a:solidFill>
              </a:rPr>
              <a:t>: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tabLst>
                <a:tab pos="69056" algn="l"/>
                <a:tab pos="401241" algn="l"/>
                <a:tab pos="469106" algn="l"/>
              </a:tabLst>
            </a:pPr>
            <a:endParaRPr lang="hu-HU" sz="1050" b="0" dirty="0">
              <a:solidFill>
                <a:prstClr val="black"/>
              </a:solidFill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r>
              <a:rPr lang="hu-HU" sz="1050" b="0" dirty="0">
                <a:solidFill>
                  <a:prstClr val="black"/>
                </a:solidFill>
              </a:rPr>
              <a:t> The </a:t>
            </a:r>
            <a:r>
              <a:rPr lang="hu-HU" sz="1050" b="0" dirty="0" err="1">
                <a:solidFill>
                  <a:prstClr val="black"/>
                </a:solidFill>
              </a:rPr>
              <a:t>time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evolution</a:t>
            </a:r>
            <a:r>
              <a:rPr lang="hu-HU" sz="1050" b="0" dirty="0">
                <a:solidFill>
                  <a:prstClr val="black"/>
                </a:solidFill>
              </a:rPr>
              <a:t> of </a:t>
            </a:r>
            <a:r>
              <a:rPr lang="hu-HU" sz="1050" b="0" dirty="0" err="1">
                <a:solidFill>
                  <a:prstClr val="black"/>
                </a:solidFill>
              </a:rPr>
              <a:t>the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wavefunction</a:t>
            </a:r>
            <a:r>
              <a:rPr lang="hu-HU" sz="1050" b="0" dirty="0">
                <a:solidFill>
                  <a:prstClr val="black"/>
                </a:solidFill>
              </a:rPr>
              <a:t> is </a:t>
            </a:r>
            <a:r>
              <a:rPr lang="hu-HU" sz="1050" b="0" dirty="0" err="1">
                <a:solidFill>
                  <a:prstClr val="black"/>
                </a:solidFill>
              </a:rPr>
              <a:t>given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by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the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time</a:t>
            </a:r>
            <a:r>
              <a:rPr lang="hu-HU" sz="1050" b="0" dirty="0">
                <a:solidFill>
                  <a:prstClr val="black"/>
                </a:solidFill>
              </a:rPr>
              <a:t> </a:t>
            </a:r>
            <a:r>
              <a:rPr lang="hu-HU" sz="1050" b="0" dirty="0" err="1">
                <a:solidFill>
                  <a:prstClr val="black"/>
                </a:solidFill>
              </a:rPr>
              <a:t>dependent</a:t>
            </a:r>
            <a:r>
              <a:rPr lang="hu-HU" sz="1050" b="0" dirty="0">
                <a:solidFill>
                  <a:prstClr val="black"/>
                </a:solidFill>
              </a:rPr>
              <a:t> Schrödinger </a:t>
            </a:r>
            <a:r>
              <a:rPr lang="hu-HU" sz="1050" b="0" dirty="0" err="1">
                <a:solidFill>
                  <a:prstClr val="black"/>
                </a:solidFill>
              </a:rPr>
              <a:t>equation</a:t>
            </a:r>
            <a:endParaRPr lang="hu-HU" sz="1050" b="0" dirty="0">
              <a:solidFill>
                <a:prstClr val="black"/>
              </a:solidFill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69056" algn="l"/>
                <a:tab pos="401241" algn="l"/>
                <a:tab pos="469106" algn="l"/>
              </a:tabLst>
            </a:pPr>
            <a:endParaRPr lang="hu-HU" sz="1050" b="0" dirty="0">
              <a:solidFill>
                <a:prstClr val="black"/>
              </a:solidFill>
            </a:endParaRP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D9C3AB79-2538-4194-A7A3-92717C3C2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3831" y="2135982"/>
          <a:ext cx="1195388" cy="41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2" imgW="1066680" imgH="368280" progId="Equation.3">
                  <p:embed/>
                </p:oleObj>
              </mc:Choice>
              <mc:Fallback>
                <p:oleObj name="Egyenlet" r:id="rId2" imgW="1066680" imgH="368280" progId="Equation.3">
                  <p:embed/>
                  <p:pic>
                    <p:nvPicPr>
                      <p:cNvPr id="6" name="Object 15">
                        <a:extLst>
                          <a:ext uri="{FF2B5EF4-FFF2-40B4-BE49-F238E27FC236}">
                            <a16:creationId xmlns:a16="http://schemas.microsoft.com/office/drawing/2014/main" id="{D9C3AB79-2538-4194-A7A3-92717C3C2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831" y="2135982"/>
                        <a:ext cx="1195388" cy="413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>
            <a:extLst>
              <a:ext uri="{FF2B5EF4-FFF2-40B4-BE49-F238E27FC236}">
                <a16:creationId xmlns:a16="http://schemas.microsoft.com/office/drawing/2014/main" id="{5D43EA8C-63D7-4518-AB80-B6E459D95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9504" y="3594497"/>
          <a:ext cx="542925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4" imgW="482400" imgH="190440" progId="Equation.3">
                  <p:embed/>
                </p:oleObj>
              </mc:Choice>
              <mc:Fallback>
                <p:oleObj name="Egyenlet" r:id="rId4" imgW="482400" imgH="190440" progId="Equation.3">
                  <p:embed/>
                  <p:pic>
                    <p:nvPicPr>
                      <p:cNvPr id="7" name="Object 17">
                        <a:extLst>
                          <a:ext uri="{FF2B5EF4-FFF2-40B4-BE49-F238E27FC236}">
                            <a16:creationId xmlns:a16="http://schemas.microsoft.com/office/drawing/2014/main" id="{5D43EA8C-63D7-4518-AB80-B6E459D95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504" y="3594497"/>
                        <a:ext cx="542925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>
            <a:extLst>
              <a:ext uri="{FF2B5EF4-FFF2-40B4-BE49-F238E27FC236}">
                <a16:creationId xmlns:a16="http://schemas.microsoft.com/office/drawing/2014/main" id="{0245A6E5-866B-46A3-BC27-A8D673A2C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5129" y="3838575"/>
          <a:ext cx="71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6" imgW="634680" imgH="406080" progId="Equation.3">
                  <p:embed/>
                </p:oleObj>
              </mc:Choice>
              <mc:Fallback>
                <p:oleObj name="Egyenlet" r:id="rId6" imgW="634680" imgH="406080" progId="Equation.3">
                  <p:embed/>
                  <p:pic>
                    <p:nvPicPr>
                      <p:cNvPr id="8" name="Object 18">
                        <a:extLst>
                          <a:ext uri="{FF2B5EF4-FFF2-40B4-BE49-F238E27FC236}">
                            <a16:creationId xmlns:a16="http://schemas.microsoft.com/office/drawing/2014/main" id="{0245A6E5-866B-46A3-BC27-A8D673A2C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129" y="3838575"/>
                        <a:ext cx="714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>
            <a:extLst>
              <a:ext uri="{FF2B5EF4-FFF2-40B4-BE49-F238E27FC236}">
                <a16:creationId xmlns:a16="http://schemas.microsoft.com/office/drawing/2014/main" id="{3EC464FC-493F-42E0-BB90-B09F15AEBB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9860" y="4831556"/>
          <a:ext cx="101322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8" imgW="901440" imgH="291960" progId="Equation.3">
                  <p:embed/>
                </p:oleObj>
              </mc:Choice>
              <mc:Fallback>
                <p:oleObj name="Egyenlet" r:id="rId8" imgW="901440" imgH="291960" progId="Equation.3">
                  <p:embed/>
                  <p:pic>
                    <p:nvPicPr>
                      <p:cNvPr id="9" name="Object 19">
                        <a:extLst>
                          <a:ext uri="{FF2B5EF4-FFF2-40B4-BE49-F238E27FC236}">
                            <a16:creationId xmlns:a16="http://schemas.microsoft.com/office/drawing/2014/main" id="{3EC464FC-493F-42E0-BB90-B09F15AEBB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860" y="4831556"/>
                        <a:ext cx="101322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>
            <a:extLst>
              <a:ext uri="{FF2B5EF4-FFF2-40B4-BE49-F238E27FC236}">
                <a16:creationId xmlns:a16="http://schemas.microsoft.com/office/drawing/2014/main" id="{28C5E161-1404-4B23-917F-E8FAD0BD6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3119" y="5538787"/>
          <a:ext cx="7000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0" imgW="622080" imgH="317160" progId="Equation.3">
                  <p:embed/>
                </p:oleObj>
              </mc:Choice>
              <mc:Fallback>
                <p:oleObj name="Egyenlet" r:id="rId10" imgW="622080" imgH="317160" progId="Equation.3">
                  <p:embed/>
                  <p:pic>
                    <p:nvPicPr>
                      <p:cNvPr id="10" name="Object 20">
                        <a:extLst>
                          <a:ext uri="{FF2B5EF4-FFF2-40B4-BE49-F238E27FC236}">
                            <a16:creationId xmlns:a16="http://schemas.microsoft.com/office/drawing/2014/main" id="{28C5E161-1404-4B23-917F-E8FAD0BD6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119" y="5538787"/>
                        <a:ext cx="7000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2">
            <a:extLst>
              <a:ext uri="{FF2B5EF4-FFF2-40B4-BE49-F238E27FC236}">
                <a16:creationId xmlns:a16="http://schemas.microsoft.com/office/drawing/2014/main" id="{B4DFBB12-1460-49DC-9C80-6333307AD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3406" y="5524500"/>
          <a:ext cx="8858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2" imgW="787320" imgH="342720" progId="Equation.3">
                  <p:embed/>
                </p:oleObj>
              </mc:Choice>
              <mc:Fallback>
                <p:oleObj name="Egyenlet" r:id="rId12" imgW="787320" imgH="342720" progId="Equation.3">
                  <p:embed/>
                  <p:pic>
                    <p:nvPicPr>
                      <p:cNvPr id="11" name="Object 22">
                        <a:extLst>
                          <a:ext uri="{FF2B5EF4-FFF2-40B4-BE49-F238E27FC236}">
                            <a16:creationId xmlns:a16="http://schemas.microsoft.com/office/drawing/2014/main" id="{B4DFBB12-1460-49DC-9C80-6333307AD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406" y="5524500"/>
                        <a:ext cx="8858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>
            <a:extLst>
              <a:ext uri="{FF2B5EF4-FFF2-40B4-BE49-F238E27FC236}">
                <a16:creationId xmlns:a16="http://schemas.microsoft.com/office/drawing/2014/main" id="{74FA7F88-B915-4B22-969A-C92975F2B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6881" y="5530453"/>
          <a:ext cx="16430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4" imgW="1460160" imgH="342720" progId="Equation.3">
                  <p:embed/>
                </p:oleObj>
              </mc:Choice>
              <mc:Fallback>
                <p:oleObj name="Egyenlet" r:id="rId14" imgW="1460160" imgH="342720" progId="Equation.3">
                  <p:embed/>
                  <p:pic>
                    <p:nvPicPr>
                      <p:cNvPr id="12" name="Object 23">
                        <a:extLst>
                          <a:ext uri="{FF2B5EF4-FFF2-40B4-BE49-F238E27FC236}">
                            <a16:creationId xmlns:a16="http://schemas.microsoft.com/office/drawing/2014/main" id="{74FA7F88-B915-4B22-969A-C92975F2B2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881" y="5530453"/>
                        <a:ext cx="164306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4">
            <a:extLst>
              <a:ext uri="{FF2B5EF4-FFF2-40B4-BE49-F238E27FC236}">
                <a16:creationId xmlns:a16="http://schemas.microsoft.com/office/drawing/2014/main" id="{41A38F47-D913-4679-A585-F7694FF9C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804" y="5591175"/>
            <a:ext cx="89479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hu-HU" sz="1050" b="0">
                <a:solidFill>
                  <a:prstClr val="black"/>
                </a:solidFill>
                <a:latin typeface="Calibri" panose="020F0502020204030204"/>
                <a:cs typeface="+mn-cs"/>
              </a:rPr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1709146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FA385C2-8E6E-48D0-89A1-B094AF8AF3AA}"/>
              </a:ext>
            </a:extLst>
          </p:cNvPr>
          <p:cNvSpPr txBox="1">
            <a:spLocks noChangeArrowheads="1"/>
          </p:cNvSpPr>
          <p:nvPr/>
        </p:nvSpPr>
        <p:spPr>
          <a:xfrm>
            <a:off x="351235" y="890588"/>
            <a:ext cx="8542734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spcAft>
                <a:spcPts val="0"/>
              </a:spcAft>
            </a:pPr>
            <a:r>
              <a:rPr lang="hu-HU" sz="3000" b="0" dirty="0">
                <a:solidFill>
                  <a:prstClr val="black"/>
                </a:solidFill>
                <a:latin typeface="Calibri Light" panose="020F0302020204030204"/>
              </a:rPr>
              <a:t>Time </a:t>
            </a:r>
            <a:r>
              <a:rPr lang="hu-HU" sz="3000" b="0" dirty="0" err="1">
                <a:solidFill>
                  <a:prstClr val="black"/>
                </a:solidFill>
                <a:latin typeface="Calibri Light" panose="020F0302020204030204"/>
              </a:rPr>
              <a:t>independent</a:t>
            </a:r>
            <a:r>
              <a:rPr lang="hu-HU" sz="3000" b="0" dirty="0">
                <a:solidFill>
                  <a:prstClr val="black"/>
                </a:solidFill>
                <a:latin typeface="Calibri Light" panose="020F0302020204030204"/>
              </a:rPr>
              <a:t> Schrödinger </a:t>
            </a:r>
            <a:r>
              <a:rPr lang="hu-HU" sz="3000" b="0" dirty="0" err="1">
                <a:solidFill>
                  <a:prstClr val="black"/>
                </a:solidFill>
                <a:latin typeface="Calibri Light" panose="020F0302020204030204"/>
              </a:rPr>
              <a:t>equation</a:t>
            </a:r>
            <a:endParaRPr lang="en-GB" sz="3000" b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9FD500BC-5CA8-41F4-9C90-DB58B0026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085" y="1916906"/>
          <a:ext cx="236220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2" imgW="1574640" imgH="2552400" progId="Equation.3">
                  <p:embed/>
                </p:oleObj>
              </mc:Choice>
              <mc:Fallback>
                <p:oleObj name="Egyenlet" r:id="rId2" imgW="1574640" imgH="2552400" progId="Equation.3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9FD500BC-5CA8-41F4-9C90-DB58B0026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85" y="1916906"/>
                        <a:ext cx="2362200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532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FD6F5573-406E-49F6-8522-8231382DF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793001"/>
            <a:ext cx="405431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GB" sz="900" b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Source of figure: http://hyperphysics.phy-astr.gsu.edu/hbase/quantum/pbox.html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FA1FEB-43E8-4681-9367-47F99FE1A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6" y="1592796"/>
            <a:ext cx="2143367" cy="359406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6FB742E-A3AD-4593-81A0-969C349BD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912" y="897564"/>
            <a:ext cx="6172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defTabSz="685800"/>
            <a:r>
              <a:rPr lang="hu-HU" sz="3000" b="0" dirty="0" err="1">
                <a:solidFill>
                  <a:srgbClr val="44546A"/>
                </a:solidFill>
                <a:latin typeface="Calibri Light" panose="020F0302020204030204"/>
              </a:rPr>
              <a:t>Particle</a:t>
            </a:r>
            <a:r>
              <a:rPr lang="hu-HU" sz="3000" b="0" dirty="0">
                <a:solidFill>
                  <a:srgbClr val="44546A"/>
                </a:solidFill>
                <a:latin typeface="Calibri Light" panose="020F0302020204030204"/>
              </a:rPr>
              <a:t> </a:t>
            </a:r>
            <a:r>
              <a:rPr lang="hu-HU" sz="3000" b="0" dirty="0" err="1">
                <a:solidFill>
                  <a:srgbClr val="44546A"/>
                </a:solidFill>
                <a:latin typeface="Calibri Light" panose="020F0302020204030204"/>
              </a:rPr>
              <a:t>in</a:t>
            </a:r>
            <a:r>
              <a:rPr lang="hu-HU" sz="3000" b="0" dirty="0">
                <a:solidFill>
                  <a:srgbClr val="44546A"/>
                </a:solidFill>
                <a:latin typeface="Calibri Light" panose="020F0302020204030204"/>
              </a:rPr>
              <a:t> a </a:t>
            </a:r>
            <a:r>
              <a:rPr lang="hu-HU" sz="3000" b="0" dirty="0" err="1">
                <a:solidFill>
                  <a:srgbClr val="44546A"/>
                </a:solidFill>
                <a:latin typeface="Calibri Light" panose="020F0302020204030204"/>
              </a:rPr>
              <a:t>box</a:t>
            </a:r>
            <a:endParaRPr lang="en-GB" sz="3000" b="0" dirty="0">
              <a:solidFill>
                <a:srgbClr val="44546A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>
                <a:extLst>
                  <a:ext uri="{FF2B5EF4-FFF2-40B4-BE49-F238E27FC236}">
                    <a16:creationId xmlns:a16="http://schemas.microsoft.com/office/drawing/2014/main" id="{5EC18E4C-9647-4931-8B1C-EC9D78DF9A4F}"/>
                  </a:ext>
                </a:extLst>
              </p:cNvPr>
              <p:cNvSpPr/>
              <p:nvPr/>
            </p:nvSpPr>
            <p:spPr>
              <a:xfrm>
                <a:off x="4216203" y="1745122"/>
                <a:ext cx="3874740" cy="3842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2</m:t>
                          </m:r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∆</m:t>
                          </m:r>
                        </m:e>
                        <m:sup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𝛹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+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𝑉</m:t>
                      </m:r>
                      <m:d>
                        <m:d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𝛹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𝐸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𝛹</m:t>
                      </m:r>
                    </m:oMath>
                    <m:oMath xmlns:m="http://schemas.openxmlformats.org/officeDocument/2006/math"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2</m:t>
                          </m:r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𝛹</m:t>
                          </m:r>
                        </m:num>
                        <m:den>
                          <m:sSup>
                            <m:sSupPr>
                              <m:ctrlP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+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𝑉</m:t>
                      </m:r>
                      <m:d>
                        <m:d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𝛹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𝐸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𝛹</m:t>
                      </m:r>
                    </m:oMath>
                  </m:oMathPara>
                </a14:m>
                <a:endParaRPr lang="hu-HU" sz="1350" b="0" dirty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br>
                  <a:rPr lang="hu-HU" sz="1350" b="0" dirty="0">
                    <a:solidFill>
                      <a:prstClr val="black"/>
                    </a:solidFill>
                    <a:latin typeface="Calibri" panose="020F0502020204030204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𝛹</m:t>
                      </m:r>
                      <m:d>
                        <m:d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𝐴</m:t>
                      </m:r>
                      <m:sSup>
                        <m:sSup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𝑗𝑘𝑥</m:t>
                          </m:r>
                        </m:sup>
                      </m:sSup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+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𝐵</m:t>
                      </m:r>
                      <m:sSup>
                        <m:sSup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−</m:t>
                          </m:r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𝑗𝑘𝑥</m:t>
                          </m:r>
                        </m:sup>
                      </m:sSup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𝑓𝑜𝑟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0&lt;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𝑥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&lt;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𝐿</m:t>
                      </m:r>
                    </m:oMath>
                    <m:oMath xmlns:m="http://schemas.openxmlformats.org/officeDocument/2006/math"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𝛹</m:t>
                      </m:r>
                      <m:d>
                        <m:d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=0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𝑓𝑜𝑟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𝑥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&lt;0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𝑎𝑛𝑑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𝑥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&gt;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𝐿</m:t>
                      </m:r>
                    </m:oMath>
                  </m:oMathPara>
                </a14:m>
                <a:endParaRPr lang="hu-HU" sz="1350" b="0" dirty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hu-HU" sz="1350" b="0" dirty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𝑇𝑜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𝑜𝑏𝑡𝑎𝑖𝑛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𝛹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=0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𝑎𝑡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𝑥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=0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groupChrPr>
                        <m:e/>
                      </m:groupCh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𝐴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+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𝐵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hu-HU" sz="1350" b="0" dirty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35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  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𝐴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=−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𝐵</m:t>
                      </m:r>
                      <m:r>
                        <a:rPr lang="hu-HU" sz="1350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</m:t>
                      </m:r>
                      <m:r>
                        <a:rPr lang="hu-HU" sz="135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hu-HU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groupChrPr>
                        <m:e/>
                      </m:groupChr>
                      <m:r>
                        <a:rPr lang="hu-HU" sz="135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𝛹</m:t>
                      </m:r>
                      <m:d>
                        <m:d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𝐶𝑠𝑖𝑛</m:t>
                      </m:r>
                      <m:d>
                        <m:d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𝑘𝑥</m:t>
                          </m:r>
                        </m:e>
                      </m:d>
                    </m:oMath>
                  </m:oMathPara>
                </a14:m>
                <a:endParaRPr lang="hu-HU" sz="1350" b="0" dirty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br>
                  <a:rPr lang="hu-HU" sz="1350" b="0" dirty="0">
                    <a:solidFill>
                      <a:prstClr val="black"/>
                    </a:solidFill>
                    <a:latin typeface="Calibri" panose="020F0502020204030204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350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  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𝑇𝑜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𝑜𝑏𝑡𝑎𝑖𝑛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𝛹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=0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𝑎𝑡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𝑥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𝐿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groupChrPr>
                        <m:e/>
                      </m:groupCh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𝐶𝑠𝑖𝑛</m:t>
                      </m:r>
                      <m:d>
                        <m:d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𝑘𝐿</m:t>
                          </m:r>
                        </m:e>
                      </m:d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hu-HU" sz="1350" b="0" dirty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br>
                  <a:rPr lang="hu-HU" sz="1350" b="0" dirty="0">
                    <a:solidFill>
                      <a:prstClr val="black"/>
                    </a:solidFill>
                    <a:latin typeface="Calibri" panose="020F0502020204030204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350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  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𝑘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𝑛</m:t>
                          </m:r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𝜋</m:t>
                          </m:r>
                        </m:num>
                        <m:den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𝐿</m:t>
                          </m:r>
                        </m:den>
                      </m:f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𝑤h𝑒𝑟𝑒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𝑛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=1, 2, 3, …</m:t>
                      </m:r>
                    </m:oMath>
                    <m:oMath xmlns:m="http://schemas.openxmlformats.org/officeDocument/2006/math">
                      <m:r>
                        <a:rPr lang="hu-HU" sz="1350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    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𝐸</m:t>
                      </m:r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2</m:t>
                          </m:r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2</m:t>
                          </m:r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lang="hu-HU" sz="1350" b="0" i="1">
                          <a:solidFill>
                            <a:prstClr val="black"/>
                          </a:solidFill>
                          <a:latin typeface="Cambria Math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2</m:t>
                          </m:r>
                          <m:r>
                            <a:rPr lang="hu-HU" sz="1350" b="0" i="1">
                              <a:solidFill>
                                <a:prstClr val="black"/>
                              </a:solidFill>
                              <a:latin typeface="Cambria Math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hu-HU" sz="1350" b="0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sz="1350" b="0" dirty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7" name="Téglalap 6">
                <a:extLst>
                  <a:ext uri="{FF2B5EF4-FFF2-40B4-BE49-F238E27FC236}">
                    <a16:creationId xmlns:a16="http://schemas.microsoft.com/office/drawing/2014/main" id="{5EC18E4C-9647-4931-8B1C-EC9D78DF9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203" y="1745122"/>
                <a:ext cx="3874740" cy="3842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611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hu-HU" sz="4400" b="0" dirty="0" err="1">
                <a:solidFill>
                  <a:schemeClr val="tx2"/>
                </a:solidFill>
              </a:rPr>
              <a:t>Phase</a:t>
            </a:r>
            <a:r>
              <a:rPr lang="hu-HU" sz="4400" b="0" dirty="0">
                <a:solidFill>
                  <a:schemeClr val="tx2"/>
                </a:solidFill>
              </a:rPr>
              <a:t> </a:t>
            </a:r>
            <a:r>
              <a:rPr lang="hu-HU" sz="4400" b="0" dirty="0" err="1">
                <a:solidFill>
                  <a:schemeClr val="tx2"/>
                </a:solidFill>
              </a:rPr>
              <a:t>velocity</a:t>
            </a:r>
            <a:r>
              <a:rPr lang="hu-HU" sz="4400" b="0" dirty="0">
                <a:solidFill>
                  <a:schemeClr val="tx2"/>
                </a:solidFill>
              </a:rPr>
              <a:t>, </a:t>
            </a:r>
            <a:r>
              <a:rPr lang="hu-HU" sz="4400" b="0" dirty="0" err="1">
                <a:solidFill>
                  <a:schemeClr val="tx2"/>
                </a:solidFill>
              </a:rPr>
              <a:t>group</a:t>
            </a:r>
            <a:r>
              <a:rPr lang="hu-HU" sz="4400" b="0" dirty="0">
                <a:solidFill>
                  <a:schemeClr val="tx2"/>
                </a:solidFill>
              </a:rPr>
              <a:t> </a:t>
            </a:r>
            <a:r>
              <a:rPr lang="hu-HU" sz="4400" b="0" dirty="0" err="1">
                <a:solidFill>
                  <a:schemeClr val="tx2"/>
                </a:solidFill>
              </a:rPr>
              <a:t>velocity</a:t>
            </a:r>
            <a:endParaRPr lang="hu-HU" sz="4400" b="0" dirty="0">
              <a:solidFill>
                <a:schemeClr val="tx2"/>
              </a:solidFill>
            </a:endParaRPr>
          </a:p>
        </p:txBody>
      </p:sp>
      <p:graphicFrame>
        <p:nvGraphicFramePr>
          <p:cNvPr id="8" name="Objektum 7"/>
          <p:cNvGraphicFramePr>
            <a:graphicFrameLocks noChangeAspect="1"/>
          </p:cNvGraphicFramePr>
          <p:nvPr/>
        </p:nvGraphicFramePr>
        <p:xfrm>
          <a:off x="755650" y="2417164"/>
          <a:ext cx="1904173" cy="50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2" imgW="761669" imgH="203112" progId="Equation.3">
                  <p:embed/>
                </p:oleObj>
              </mc:Choice>
              <mc:Fallback>
                <p:oleObj name="Egyenlet" r:id="rId2" imgW="761669" imgH="203112" progId="Equation.3">
                  <p:embed/>
                  <p:pic>
                    <p:nvPicPr>
                      <p:cNvPr id="8" name="Objektum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17164"/>
                        <a:ext cx="1904173" cy="507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um 8"/>
          <p:cNvGraphicFramePr>
            <a:graphicFrameLocks noChangeAspect="1"/>
          </p:cNvGraphicFramePr>
          <p:nvPr/>
        </p:nvGraphicFramePr>
        <p:xfrm>
          <a:off x="797753" y="3356992"/>
          <a:ext cx="1554400" cy="44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4" imgW="621760" imgH="177646" progId="Equation.3">
                  <p:embed/>
                </p:oleObj>
              </mc:Choice>
              <mc:Fallback>
                <p:oleObj name="Egyenlet" r:id="rId4" imgW="621760" imgH="177646" progId="Equation.3">
                  <p:embed/>
                  <p:pic>
                    <p:nvPicPr>
                      <p:cNvPr id="9" name="Objektum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53" y="3356992"/>
                        <a:ext cx="1554400" cy="444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um 9"/>
          <p:cNvGraphicFramePr>
            <a:graphicFrameLocks noChangeAspect="1"/>
          </p:cNvGraphicFramePr>
          <p:nvPr/>
        </p:nvGraphicFramePr>
        <p:xfrm>
          <a:off x="798331" y="4005064"/>
          <a:ext cx="32067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6" imgW="1282700" imgH="355600" progId="Equation.3">
                  <p:embed/>
                </p:oleObj>
              </mc:Choice>
              <mc:Fallback>
                <p:oleObj name="Egyenlet" r:id="rId6" imgW="1282700" imgH="355600" progId="Equation.3">
                  <p:embed/>
                  <p:pic>
                    <p:nvPicPr>
                      <p:cNvPr id="10" name="Objektum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331" y="4005064"/>
                        <a:ext cx="32067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83568" y="1835532"/>
            <a:ext cx="41088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dirty="0" err="1"/>
              <a:t>Velocity</a:t>
            </a:r>
            <a:r>
              <a:rPr lang="hu-HU" dirty="0"/>
              <a:t> of a </a:t>
            </a:r>
            <a:r>
              <a:rPr lang="hu-HU" dirty="0" err="1"/>
              <a:t>point</a:t>
            </a:r>
            <a:r>
              <a:rPr lang="hu-HU" dirty="0"/>
              <a:t> of a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dirty="0" err="1"/>
              <a:t>phase</a:t>
            </a:r>
            <a:r>
              <a:rPr lang="hu-H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71139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9" name="Object 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65200" y="1989138"/>
          <a:ext cx="4398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15640" progId="Equation.3">
                  <p:embed/>
                </p:oleObj>
              </mc:Choice>
              <mc:Fallback>
                <p:oleObj name="Equation" r:id="rId2" imgW="2514600" imgH="215640" progId="Equation.3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989138"/>
                        <a:ext cx="43989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79500" y="3284538"/>
          <a:ext cx="63785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44640" imgH="393480" progId="Equation.3">
                  <p:embed/>
                </p:oleObj>
              </mc:Choice>
              <mc:Fallback>
                <p:oleObj name="Equation" r:id="rId4" imgW="3644640" imgH="393480" progId="Equation.3">
                  <p:embed/>
                  <p:pic>
                    <p:nvPicPr>
                      <p:cNvPr id="38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284538"/>
                        <a:ext cx="63785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42988" y="4035425"/>
          <a:ext cx="52435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97000" imgH="393480" progId="Equation.3">
                  <p:embed/>
                </p:oleObj>
              </mc:Choice>
              <mc:Fallback>
                <p:oleObj name="Equation" r:id="rId6" imgW="2997000" imgH="393480" progId="Equation.3">
                  <p:embed/>
                  <p:pic>
                    <p:nvPicPr>
                      <p:cNvPr id="389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35425"/>
                        <a:ext cx="524351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6" name="Picture 4" descr="Wave_group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641975"/>
            <a:ext cx="5364163" cy="37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879475" y="1431925"/>
            <a:ext cx="600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dirty="0" err="1"/>
              <a:t>Superposition</a:t>
            </a:r>
            <a:r>
              <a:rPr lang="hu-HU" dirty="0"/>
              <a:t> of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waves</a:t>
            </a:r>
            <a:r>
              <a:rPr lang="hu-HU" dirty="0"/>
              <a:t> </a:t>
            </a:r>
            <a:r>
              <a:rPr lang="hu-HU" dirty="0" err="1"/>
              <a:t>of</a:t>
            </a:r>
            <a:r>
              <a:rPr lang="hu-HU" dirty="0"/>
              <a:t> </a:t>
            </a:r>
            <a:r>
              <a:rPr lang="hu-HU" dirty="0" err="1"/>
              <a:t>slightly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frequency</a:t>
            </a:r>
            <a:r>
              <a:rPr lang="hu-HU" dirty="0"/>
              <a:t>:</a:t>
            </a:r>
          </a:p>
        </p:txBody>
      </p:sp>
      <p:graphicFrame>
        <p:nvGraphicFramePr>
          <p:cNvPr id="38925" name="Object 1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022350" y="4827588"/>
          <a:ext cx="18208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41120" imgH="393480" progId="Equation.3">
                  <p:embed/>
                </p:oleObj>
              </mc:Choice>
              <mc:Fallback>
                <p:oleObj name="Equation" r:id="rId9" imgW="1041120" imgH="393480" progId="Equation.3">
                  <p:embed/>
                  <p:pic>
                    <p:nvPicPr>
                      <p:cNvPr id="389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827588"/>
                        <a:ext cx="18208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808038" y="5897563"/>
            <a:ext cx="1982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>
                <a:solidFill>
                  <a:srgbClr val="33CC33"/>
                </a:solidFill>
              </a:rPr>
              <a:t>v</a:t>
            </a:r>
            <a:r>
              <a:rPr lang="hu-HU" baseline="-25000">
                <a:solidFill>
                  <a:srgbClr val="33CC33"/>
                </a:solidFill>
              </a:rPr>
              <a:t>g</a:t>
            </a:r>
            <a:r>
              <a:rPr lang="hu-HU">
                <a:solidFill>
                  <a:srgbClr val="33CC33"/>
                </a:solidFill>
              </a:rPr>
              <a:t> : group velocity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827088" y="6375400"/>
            <a:ext cx="193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v : phase velocity</a:t>
            </a:r>
          </a:p>
        </p:txBody>
      </p:sp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971550" y="2524125"/>
          <a:ext cx="36877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08160" imgH="393480" progId="Equation.3">
                  <p:embed/>
                </p:oleObj>
              </mc:Choice>
              <mc:Fallback>
                <p:oleObj name="Equation" r:id="rId11" imgW="2108160" imgH="393480" progId="Equation.3">
                  <p:embed/>
                  <p:pic>
                    <p:nvPicPr>
                      <p:cNvPr id="389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24125"/>
                        <a:ext cx="36877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6516688" y="6538913"/>
            <a:ext cx="25987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 dirty="0" err="1"/>
              <a:t>Source</a:t>
            </a:r>
            <a:r>
              <a:rPr lang="hu-HU" sz="1200" b="0" dirty="0"/>
              <a:t> of </a:t>
            </a:r>
            <a:r>
              <a:rPr lang="hu-HU" sz="1200" b="0" dirty="0" err="1"/>
              <a:t>figure</a:t>
            </a:r>
            <a:r>
              <a:rPr lang="hu-HU" sz="1200" b="0" dirty="0"/>
              <a:t>: </a:t>
            </a:r>
            <a:r>
              <a:rPr lang="hu-HU" sz="1200" b="0" dirty="0" err="1"/>
              <a:t>www.wikipedia.org</a:t>
            </a:r>
            <a:endParaRPr lang="hu-HU" sz="1200" b="0" dirty="0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hu-HU" sz="4400" b="0" dirty="0" err="1">
                <a:solidFill>
                  <a:schemeClr val="tx2"/>
                </a:solidFill>
              </a:rPr>
              <a:t>Phase</a:t>
            </a:r>
            <a:r>
              <a:rPr lang="hu-HU" sz="4400" b="0" dirty="0">
                <a:solidFill>
                  <a:schemeClr val="tx2"/>
                </a:solidFill>
              </a:rPr>
              <a:t> </a:t>
            </a:r>
            <a:r>
              <a:rPr lang="hu-HU" sz="4400" b="0" dirty="0" err="1">
                <a:solidFill>
                  <a:schemeClr val="tx2"/>
                </a:solidFill>
              </a:rPr>
              <a:t>velocity</a:t>
            </a:r>
            <a:r>
              <a:rPr lang="hu-HU" sz="4400" b="0" dirty="0">
                <a:solidFill>
                  <a:schemeClr val="tx2"/>
                </a:solidFill>
              </a:rPr>
              <a:t>, </a:t>
            </a:r>
            <a:r>
              <a:rPr lang="hu-HU" sz="4400" b="0" dirty="0" err="1">
                <a:solidFill>
                  <a:schemeClr val="tx2"/>
                </a:solidFill>
              </a:rPr>
              <a:t>group</a:t>
            </a:r>
            <a:r>
              <a:rPr lang="hu-HU" sz="4400" b="0" dirty="0">
                <a:solidFill>
                  <a:schemeClr val="tx2"/>
                </a:solidFill>
              </a:rPr>
              <a:t> </a:t>
            </a:r>
            <a:r>
              <a:rPr lang="hu-HU" sz="4400" b="0" dirty="0" err="1">
                <a:solidFill>
                  <a:schemeClr val="tx2"/>
                </a:solidFill>
              </a:rPr>
              <a:t>velocity</a:t>
            </a:r>
            <a:endParaRPr lang="hu-HU" sz="4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47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25" name="Rectangle 25"/>
          <p:cNvSpPr>
            <a:spLocks noChangeArrowheads="1"/>
          </p:cNvSpPr>
          <p:nvPr/>
        </p:nvSpPr>
        <p:spPr bwMode="auto">
          <a:xfrm>
            <a:off x="395536" y="245021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hu-HU" sz="4400" b="0" dirty="0" err="1">
                <a:solidFill>
                  <a:schemeClr val="tx2"/>
                </a:solidFill>
              </a:rPr>
              <a:t>Wave</a:t>
            </a:r>
            <a:r>
              <a:rPr lang="hu-HU" sz="4400" b="0" dirty="0">
                <a:solidFill>
                  <a:schemeClr val="tx2"/>
                </a:solidFill>
              </a:rPr>
              <a:t> </a:t>
            </a:r>
            <a:r>
              <a:rPr lang="hu-HU" sz="4400" b="0" dirty="0" err="1">
                <a:solidFill>
                  <a:schemeClr val="tx2"/>
                </a:solidFill>
              </a:rPr>
              <a:t>packet</a:t>
            </a:r>
            <a:endParaRPr lang="hu-HU" sz="4400" b="0" dirty="0">
              <a:solidFill>
                <a:schemeClr val="tx2"/>
              </a:solidFill>
            </a:endParaRPr>
          </a:p>
        </p:txBody>
      </p:sp>
      <p:pic>
        <p:nvPicPr>
          <p:cNvPr id="271363" name="Picture 3" descr="L:\Work\oktatás\Fizika (villamos)\Fiz 2\wpac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17" y="1379058"/>
            <a:ext cx="4408037" cy="211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3430216" y="6351711"/>
            <a:ext cx="563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 dirty="0" err="1"/>
              <a:t>Source</a:t>
            </a:r>
            <a:r>
              <a:rPr lang="hu-HU" sz="1200" b="0" dirty="0"/>
              <a:t> of </a:t>
            </a:r>
            <a:r>
              <a:rPr lang="hu-HU" sz="1200" b="0" dirty="0" err="1"/>
              <a:t>figures</a:t>
            </a:r>
            <a:r>
              <a:rPr lang="hu-HU" sz="1200" b="0" dirty="0"/>
              <a:t>: </a:t>
            </a:r>
            <a:r>
              <a:rPr lang="hu-HU" sz="1200" b="0" dirty="0">
                <a:hlinkClick r:id="rId3"/>
              </a:rPr>
              <a:t>http://hyperphysics.phy-astr.gsu.edu/hbase/waves/wpack.html</a:t>
            </a:r>
            <a:endParaRPr lang="hu-HU" sz="1200" b="0" dirty="0"/>
          </a:p>
          <a:p>
            <a:r>
              <a:rPr lang="hu-HU" sz="1200" b="0" dirty="0">
                <a:hlinkClick r:id="rId4"/>
              </a:rPr>
              <a:t>http://scienceblogs.com/principles/2007/03/basic_concepts_measurement.php</a:t>
            </a:r>
            <a:endParaRPr lang="hu-HU" sz="1200" b="0" dirty="0"/>
          </a:p>
        </p:txBody>
      </p:sp>
      <p:pic>
        <p:nvPicPr>
          <p:cNvPr id="271364" name="Picture 4" descr="L:\Work\oktatás\Fizika (villamos)\Fiz 2\wave-packe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86" y="3621914"/>
            <a:ext cx="4762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86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hu-HU"/>
              <a:t>Photoelectric effect</a:t>
            </a:r>
            <a:endParaRPr lang="en-GB"/>
          </a:p>
        </p:txBody>
      </p:sp>
      <p:pic>
        <p:nvPicPr>
          <p:cNvPr id="340995" name="Picture 3" descr="afotoelekt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3527425" cy="321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3492500" y="6538913"/>
            <a:ext cx="5610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200" b="0"/>
              <a:t>Source of figure: </a:t>
            </a:r>
            <a:r>
              <a:rPr lang="hu-HU" sz="1200" b="0"/>
              <a:t>http://library.thinkquest.org/28383/nowe_teksty/htmla/2_8a.html</a:t>
            </a:r>
            <a:endParaRPr lang="en-GB" sz="1200" b="0"/>
          </a:p>
        </p:txBody>
      </p:sp>
      <p:pic>
        <p:nvPicPr>
          <p:cNvPr id="340997" name="Picture 5" descr="aeffotoelekt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125538"/>
            <a:ext cx="41433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406400" y="4508500"/>
            <a:ext cx="7837488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ct val="40000"/>
              </a:spcAft>
              <a:buFontTx/>
              <a:buChar char="•"/>
            </a:pPr>
            <a:r>
              <a:rPr lang="hu-HU" sz="1400"/>
              <a:t> No time lag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hu-HU" sz="1400"/>
              <a:t> Increasing light intensity 	→ The maximal energy of electrons does not change</a:t>
            </a:r>
            <a:br>
              <a:rPr lang="hu-HU" sz="1400"/>
            </a:br>
            <a:r>
              <a:rPr lang="hu-HU" sz="1400"/>
              <a:t>	→ The number of electrons increase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hu-HU" sz="1400"/>
              <a:t> Red light	→ No electron emission (light intensity doesn’t matter)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hu-HU" sz="1400"/>
              <a:t> Weak UV light	→ Emission of a few high energy electrons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hu-HU" sz="1400"/>
              <a:t> Minimal frequency is different for different metals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hu-HU" sz="1400"/>
              <a:t> Maximal electron energy is a linear function of the frequency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/>
              <p:cNvSpPr txBox="1"/>
              <p:nvPr/>
            </p:nvSpPr>
            <p:spPr>
              <a:xfrm>
                <a:off x="827584" y="476672"/>
                <a:ext cx="3311163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acc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hu-HU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hu-HU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πjtν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2" name="Szövegdoboz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6672"/>
                <a:ext cx="3311163" cy="8095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/>
              <p:cNvSpPr txBox="1"/>
              <p:nvPr/>
            </p:nvSpPr>
            <p:spPr>
              <a:xfrm>
                <a:off x="827584" y="1628800"/>
                <a:ext cx="1909754" cy="707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rad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  <m:sup>
                                  <m: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628800"/>
                <a:ext cx="1909754" cy="7073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27584" y="2708920"/>
                <a:ext cx="3153748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acc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hu-HU" b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hu-HU" b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b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u-HU" b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 b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hu-HU" b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hu-HU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u-HU" b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a:rPr lang="hu-HU" b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hu-HU" b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hu-HU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u-HU" b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hu-HU" b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  <m:sup>
                                      <m:r>
                                        <a:rPr lang="hu-HU" b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πjtν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08920"/>
                <a:ext cx="3153748" cy="8095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827584" y="3891248"/>
                <a:ext cx="1670136" cy="322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hu-HU" b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acc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hu-HU" b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b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  <m:sup>
                              <m:r>
                                <a:rPr lang="hu-HU" b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91248"/>
                <a:ext cx="1670136" cy="322909"/>
              </a:xfrm>
              <a:prstGeom prst="rect">
                <a:avLst/>
              </a:prstGeom>
              <a:blipFill rotWithShape="0">
                <a:blip r:embed="rId5"/>
                <a:stretch>
                  <a:fillRect l="-2555" t="-11321" b="-943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6732240" y="5805264"/>
                <a:ext cx="1482072" cy="69390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hu-HU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sSub>
                        <m:sSubPr>
                          <m:ctrlPr>
                            <a:rPr lang="hu-H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</m:e>
                        <m:sub>
                          <m:r>
                            <a:rPr lang="hu-HU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𝛎</m:t>
                          </m:r>
                        </m:sub>
                      </m:sSub>
                      <m:r>
                        <a:rPr lang="hu-HU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hu-HU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𝛑</m:t>
                          </m:r>
                        </m:den>
                      </m:f>
                    </m:oMath>
                  </m:oMathPara>
                </a14:m>
                <a:endParaRPr lang="hu-H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805264"/>
                <a:ext cx="1482072" cy="6939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827584" y="5805264"/>
                <a:ext cx="4226670" cy="605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hu-HU" b="0" dirty="0"/>
                  <a:t>f’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hu-H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u-HU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hu-HU" b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  <m:d>
                          <m:dPr>
                            <m:ctrlPr>
                              <a:rPr lang="hu-HU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  <m:r>
                              <a:rPr lang="hu-HU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hu-HU" b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hu-HU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b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hu-HU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  <m:sSub>
                          <m:sSubPr>
                            <m:ctrlPr>
                              <a:rPr lang="hu-HU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hu-HU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hu-HU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u-HU" b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hu-HU" b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hu-HU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hu-HU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hu-HU" b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p>
                                <m:r>
                                  <a:rPr lang="hu-HU" b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hu-HU" b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hu-HU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hu-HU" b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hu-HU" b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  <m:sup>
                                <m:r>
                                  <a:rPr lang="hu-HU" b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  <m:sSup>
                      <m:sSupPr>
                        <m:ctrlPr>
                          <a:rPr lang="hu-HU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u-HU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hu-HU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hu-HU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πjt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hu-HU" b="0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05264"/>
                <a:ext cx="4226670" cy="605743"/>
              </a:xfrm>
              <a:prstGeom prst="rect">
                <a:avLst/>
              </a:prstGeom>
              <a:blipFill rotWithShape="0">
                <a:blip r:embed="rId7"/>
                <a:stretch>
                  <a:fillRect l="-3463" b="-7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976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8313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dirty="0" err="1"/>
              <a:t>Timeline</a:t>
            </a:r>
            <a:endParaRPr lang="en-GB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592138" y="908720"/>
            <a:ext cx="639078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2075" algn="l"/>
                <a:tab pos="534988" algn="l"/>
                <a:tab pos="625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Char char="•"/>
            </a:pPr>
            <a:r>
              <a:rPr lang="hu-HU" sz="1400" dirty="0"/>
              <a:t> 1897 – </a:t>
            </a:r>
            <a:r>
              <a:rPr lang="hu-HU" sz="1400" dirty="0" err="1"/>
              <a:t>Discovery</a:t>
            </a:r>
            <a:r>
              <a:rPr lang="hu-HU" sz="1400" dirty="0"/>
              <a:t> of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electron</a:t>
            </a:r>
            <a:r>
              <a:rPr lang="hu-HU" sz="1400" dirty="0"/>
              <a:t> (J.J. Thomson, </a:t>
            </a:r>
            <a:r>
              <a:rPr lang="hu-HU" sz="1400" dirty="0" err="1"/>
              <a:t>Zeeman</a:t>
            </a:r>
            <a:r>
              <a:rPr lang="hu-HU" sz="1400" dirty="0"/>
              <a:t>)</a:t>
            </a:r>
          </a:p>
          <a:p>
            <a:pPr>
              <a:buFontTx/>
              <a:buChar char="•"/>
            </a:pPr>
            <a:r>
              <a:rPr lang="hu-HU" sz="1400" dirty="0"/>
              <a:t> 1900 – </a:t>
            </a:r>
            <a:r>
              <a:rPr lang="hu-HU" sz="1400" dirty="0" err="1"/>
              <a:t>Explanation</a:t>
            </a:r>
            <a:r>
              <a:rPr lang="hu-HU" sz="1400" dirty="0"/>
              <a:t> of </a:t>
            </a:r>
            <a:r>
              <a:rPr lang="hu-HU" sz="1400" dirty="0" err="1"/>
              <a:t>blackbody</a:t>
            </a:r>
            <a:r>
              <a:rPr lang="hu-HU" sz="1400" dirty="0"/>
              <a:t> </a:t>
            </a:r>
            <a:r>
              <a:rPr lang="hu-HU" sz="1400" dirty="0" err="1"/>
              <a:t>radiation</a:t>
            </a:r>
            <a:r>
              <a:rPr lang="hu-HU" sz="1400" dirty="0"/>
              <a:t> (Planck)</a:t>
            </a:r>
          </a:p>
          <a:p>
            <a:pPr>
              <a:buFontTx/>
              <a:buChar char="•"/>
            </a:pPr>
            <a:r>
              <a:rPr lang="hu-HU" sz="1400" dirty="0"/>
              <a:t> 1905 – </a:t>
            </a:r>
            <a:r>
              <a:rPr lang="hu-HU" sz="1400" dirty="0" err="1"/>
              <a:t>Explanation</a:t>
            </a:r>
            <a:r>
              <a:rPr lang="hu-HU" sz="1400" dirty="0"/>
              <a:t> of </a:t>
            </a:r>
            <a:r>
              <a:rPr lang="hu-HU" sz="1400" dirty="0" err="1"/>
              <a:t>photoeffect</a:t>
            </a:r>
            <a:r>
              <a:rPr lang="hu-HU" sz="1400" dirty="0"/>
              <a:t> (Einstein)</a:t>
            </a:r>
          </a:p>
          <a:p>
            <a:pPr>
              <a:buFontTx/>
              <a:buChar char="•"/>
            </a:pPr>
            <a:r>
              <a:rPr lang="hu-HU" sz="1400" dirty="0"/>
              <a:t> 1911 – Rutherford’s atom </a:t>
            </a:r>
            <a:r>
              <a:rPr lang="hu-HU" sz="1400" dirty="0" err="1"/>
              <a:t>model</a:t>
            </a:r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1913 – Bohr </a:t>
            </a:r>
            <a:r>
              <a:rPr lang="hu-HU" sz="1400" dirty="0" err="1"/>
              <a:t>model</a:t>
            </a:r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1923 – </a:t>
            </a:r>
            <a:r>
              <a:rPr lang="hu-HU" sz="1400" dirty="0" err="1"/>
              <a:t>Compton</a:t>
            </a:r>
            <a:r>
              <a:rPr lang="hu-HU" sz="1400" dirty="0"/>
              <a:t> </a:t>
            </a:r>
            <a:r>
              <a:rPr lang="hu-HU" sz="1400" dirty="0" err="1"/>
              <a:t>effect</a:t>
            </a:r>
            <a:endParaRPr lang="hu-HU" sz="1400" dirty="0"/>
          </a:p>
          <a:p>
            <a:pPr lvl="1"/>
            <a:r>
              <a:rPr lang="hu-HU" sz="1400" dirty="0"/>
              <a:t>  – De </a:t>
            </a:r>
            <a:r>
              <a:rPr lang="hu-HU" sz="1400" dirty="0" err="1"/>
              <a:t>Broglie</a:t>
            </a:r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1924 – </a:t>
            </a:r>
            <a:r>
              <a:rPr lang="hu-HU" sz="1400" dirty="0" err="1"/>
              <a:t>Bose-Einstein</a:t>
            </a:r>
            <a:r>
              <a:rPr lang="hu-HU" sz="1400" dirty="0"/>
              <a:t> </a:t>
            </a:r>
            <a:r>
              <a:rPr lang="hu-HU" sz="1400" dirty="0" err="1"/>
              <a:t>statistics</a:t>
            </a:r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1925 – </a:t>
            </a:r>
            <a:r>
              <a:rPr lang="hu-HU" sz="1400" dirty="0" err="1"/>
              <a:t>Electron</a:t>
            </a:r>
            <a:r>
              <a:rPr lang="hu-HU" sz="1400" dirty="0"/>
              <a:t> </a:t>
            </a:r>
            <a:r>
              <a:rPr lang="hu-HU" sz="1400" dirty="0" err="1"/>
              <a:t>diffraction</a:t>
            </a:r>
            <a:r>
              <a:rPr lang="hu-HU" sz="1400" dirty="0"/>
              <a:t> (</a:t>
            </a:r>
            <a:r>
              <a:rPr lang="hu-HU" sz="1400" dirty="0" err="1"/>
              <a:t>Davison-Germer</a:t>
            </a:r>
            <a:r>
              <a:rPr lang="hu-HU" sz="1400" dirty="0"/>
              <a:t> </a:t>
            </a:r>
            <a:r>
              <a:rPr lang="hu-HU" sz="1400" dirty="0" err="1"/>
              <a:t>experiment</a:t>
            </a:r>
            <a:r>
              <a:rPr lang="hu-HU" sz="1400" dirty="0"/>
              <a:t>, G.P. Thomson)</a:t>
            </a:r>
          </a:p>
          <a:p>
            <a:pPr lvl="1"/>
            <a:r>
              <a:rPr lang="hu-HU" sz="1400" dirty="0"/>
              <a:t>  – </a:t>
            </a:r>
            <a:r>
              <a:rPr lang="hu-HU" sz="1400" dirty="0" err="1"/>
              <a:t>Exclusion</a:t>
            </a:r>
            <a:r>
              <a:rPr lang="hu-HU" sz="1400" dirty="0"/>
              <a:t> </a:t>
            </a:r>
            <a:r>
              <a:rPr lang="hu-HU" sz="1400" dirty="0" err="1"/>
              <a:t>principle</a:t>
            </a:r>
            <a:r>
              <a:rPr lang="hu-HU" sz="1400" dirty="0"/>
              <a:t> (Pauli)</a:t>
            </a:r>
          </a:p>
          <a:p>
            <a:pPr lvl="1"/>
            <a:r>
              <a:rPr lang="hu-HU" sz="1400" dirty="0"/>
              <a:t>  – </a:t>
            </a:r>
            <a:r>
              <a:rPr lang="hu-HU" sz="1400" dirty="0" err="1"/>
              <a:t>Matrix</a:t>
            </a:r>
            <a:r>
              <a:rPr lang="hu-HU" sz="1400" dirty="0"/>
              <a:t> </a:t>
            </a:r>
            <a:r>
              <a:rPr lang="hu-HU" sz="1400" dirty="0" err="1"/>
              <a:t>mechanics</a:t>
            </a:r>
            <a:r>
              <a:rPr lang="hu-HU" sz="1400" dirty="0"/>
              <a:t> (Heisenberg, </a:t>
            </a:r>
            <a:r>
              <a:rPr lang="hu-HU" sz="1400" dirty="0" err="1"/>
              <a:t>Born</a:t>
            </a:r>
            <a:r>
              <a:rPr lang="hu-HU" sz="1400" dirty="0"/>
              <a:t>, Jordan)</a:t>
            </a:r>
          </a:p>
          <a:p>
            <a:pPr>
              <a:buFontTx/>
              <a:buChar char="•"/>
            </a:pPr>
            <a:r>
              <a:rPr lang="hu-HU" sz="1400" dirty="0"/>
              <a:t> 1926 – Schrödinger </a:t>
            </a:r>
            <a:r>
              <a:rPr lang="hu-HU" sz="1400" dirty="0" err="1"/>
              <a:t>equation</a:t>
            </a:r>
            <a:endParaRPr lang="hu-HU" sz="1400" dirty="0"/>
          </a:p>
          <a:p>
            <a:r>
              <a:rPr lang="hu-HU" sz="1400" dirty="0"/>
              <a:t>		– Fermi-Dirac </a:t>
            </a:r>
            <a:r>
              <a:rPr lang="hu-HU" sz="1400" dirty="0" err="1"/>
              <a:t>statistics</a:t>
            </a:r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1927 – </a:t>
            </a:r>
            <a:r>
              <a:rPr lang="hu-HU" sz="1400" dirty="0" err="1"/>
              <a:t>Uncertanity</a:t>
            </a:r>
            <a:r>
              <a:rPr lang="hu-HU" sz="1400" dirty="0"/>
              <a:t> </a:t>
            </a:r>
            <a:r>
              <a:rPr lang="hu-HU" sz="1400" dirty="0" err="1"/>
              <a:t>principle</a:t>
            </a:r>
            <a:r>
              <a:rPr lang="hu-HU" sz="1400" dirty="0"/>
              <a:t> (Heisenberg)</a:t>
            </a:r>
          </a:p>
          <a:p>
            <a:pPr>
              <a:buFontTx/>
              <a:buChar char="•"/>
            </a:pPr>
            <a:r>
              <a:rPr lang="hu-HU" sz="1400" dirty="0"/>
              <a:t> 1928 – </a:t>
            </a:r>
            <a:r>
              <a:rPr lang="hu-HU" sz="1400" dirty="0" err="1"/>
              <a:t>Relativistic</a:t>
            </a:r>
            <a:r>
              <a:rPr lang="hu-HU" sz="1400" dirty="0"/>
              <a:t> </a:t>
            </a:r>
            <a:r>
              <a:rPr lang="hu-HU" sz="1400" dirty="0" err="1"/>
              <a:t>theory</a:t>
            </a:r>
            <a:r>
              <a:rPr lang="hu-HU" sz="1400" dirty="0"/>
              <a:t> of an </a:t>
            </a:r>
            <a:r>
              <a:rPr lang="hu-HU" sz="1400" dirty="0" err="1"/>
              <a:t>electron</a:t>
            </a:r>
            <a:r>
              <a:rPr lang="hu-HU" sz="1400" dirty="0"/>
              <a:t> (Dirac) (</a:t>
            </a:r>
            <a:r>
              <a:rPr lang="hu-HU" sz="1400" dirty="0" err="1"/>
              <a:t>Predicts</a:t>
            </a:r>
            <a:r>
              <a:rPr lang="hu-HU" sz="1400" dirty="0"/>
              <a:t> </a:t>
            </a:r>
            <a:r>
              <a:rPr lang="hu-HU" sz="1400" dirty="0" err="1"/>
              <a:t>antimatter</a:t>
            </a:r>
            <a:r>
              <a:rPr lang="hu-HU" sz="1400" dirty="0"/>
              <a:t>)</a:t>
            </a:r>
          </a:p>
          <a:p>
            <a:pPr>
              <a:buFontTx/>
              <a:buChar char="•"/>
            </a:pPr>
            <a:r>
              <a:rPr lang="hu-HU" sz="1400" dirty="0"/>
              <a:t> 1932 – </a:t>
            </a:r>
            <a:r>
              <a:rPr lang="hu-HU" sz="1400" dirty="0" err="1"/>
              <a:t>Discovery</a:t>
            </a:r>
            <a:r>
              <a:rPr lang="hu-HU" sz="1400" dirty="0"/>
              <a:t> of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positron</a:t>
            </a:r>
            <a:r>
              <a:rPr lang="hu-HU" sz="1400" dirty="0"/>
              <a:t> (Anderson)</a:t>
            </a:r>
          </a:p>
          <a:p>
            <a:pPr>
              <a:buFontTx/>
              <a:buChar char="•"/>
            </a:pPr>
            <a:r>
              <a:rPr lang="hu-HU" sz="1400" dirty="0"/>
              <a:t> 1934 – </a:t>
            </a:r>
            <a:r>
              <a:rPr lang="hu-HU" sz="1400" dirty="0" err="1"/>
              <a:t>Yukawa</a:t>
            </a:r>
            <a:r>
              <a:rPr lang="hu-HU" sz="1400" dirty="0"/>
              <a:t> </a:t>
            </a:r>
            <a:r>
              <a:rPr lang="hu-HU" sz="1400" dirty="0" err="1"/>
              <a:t>potential</a:t>
            </a:r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1947 – </a:t>
            </a:r>
            <a:r>
              <a:rPr lang="hu-HU" sz="1400" dirty="0" err="1"/>
              <a:t>First</a:t>
            </a:r>
            <a:r>
              <a:rPr lang="hu-HU" sz="1400" dirty="0"/>
              <a:t> </a:t>
            </a:r>
            <a:r>
              <a:rPr lang="hu-HU" sz="1400" dirty="0" err="1"/>
              <a:t>bipolar</a:t>
            </a:r>
            <a:r>
              <a:rPr lang="hu-HU" sz="1400" dirty="0"/>
              <a:t> </a:t>
            </a:r>
            <a:r>
              <a:rPr lang="hu-HU" sz="1400" dirty="0" err="1"/>
              <a:t>transistor</a:t>
            </a:r>
            <a:r>
              <a:rPr lang="hu-HU" sz="1400" dirty="0"/>
              <a:t> (</a:t>
            </a:r>
            <a:r>
              <a:rPr lang="hu-HU" sz="1400" dirty="0" err="1"/>
              <a:t>Bardeen</a:t>
            </a:r>
            <a:r>
              <a:rPr lang="hu-HU" sz="1400" dirty="0"/>
              <a:t>, </a:t>
            </a:r>
            <a:r>
              <a:rPr lang="hu-HU" sz="1400" dirty="0" err="1"/>
              <a:t>Brattain</a:t>
            </a:r>
            <a:r>
              <a:rPr lang="hu-HU" sz="1400" dirty="0"/>
              <a:t>, </a:t>
            </a:r>
            <a:r>
              <a:rPr lang="hu-HU" sz="1400" dirty="0" err="1"/>
              <a:t>Shockley</a:t>
            </a:r>
            <a:r>
              <a:rPr lang="hu-HU" sz="1400" dirty="0"/>
              <a:t>)</a:t>
            </a:r>
          </a:p>
          <a:p>
            <a:pPr>
              <a:buFontTx/>
              <a:buChar char="•"/>
            </a:pPr>
            <a:r>
              <a:rPr lang="hu-HU" sz="1400" dirty="0"/>
              <a:t> 1948 – </a:t>
            </a:r>
            <a:r>
              <a:rPr lang="hu-HU" sz="1400" dirty="0" err="1"/>
              <a:t>Quantum</a:t>
            </a:r>
            <a:r>
              <a:rPr lang="hu-HU" sz="1400" dirty="0"/>
              <a:t> </a:t>
            </a:r>
            <a:r>
              <a:rPr lang="hu-HU" sz="1400" dirty="0" err="1"/>
              <a:t>electrodinamics</a:t>
            </a:r>
            <a:r>
              <a:rPr lang="hu-HU" sz="1400" dirty="0"/>
              <a:t> (</a:t>
            </a:r>
            <a:r>
              <a:rPr lang="hu-HU" sz="1400" dirty="0" err="1"/>
              <a:t>Feynman</a:t>
            </a:r>
            <a:r>
              <a:rPr lang="hu-HU" sz="1400" dirty="0"/>
              <a:t>)</a:t>
            </a:r>
          </a:p>
          <a:p>
            <a:pPr>
              <a:buFontTx/>
              <a:buChar char="•"/>
            </a:pPr>
            <a:r>
              <a:rPr lang="hu-HU" sz="1400" dirty="0"/>
              <a:t> 1954 – </a:t>
            </a:r>
            <a:r>
              <a:rPr lang="hu-HU" sz="1400" dirty="0" err="1"/>
              <a:t>First</a:t>
            </a:r>
            <a:r>
              <a:rPr lang="hu-HU" sz="1400" dirty="0"/>
              <a:t> </a:t>
            </a:r>
            <a:r>
              <a:rPr lang="hu-HU" sz="1400" dirty="0" err="1"/>
              <a:t>silicon</a:t>
            </a:r>
            <a:r>
              <a:rPr lang="hu-HU" sz="1400" dirty="0"/>
              <a:t> </a:t>
            </a:r>
            <a:r>
              <a:rPr lang="hu-HU" sz="1400" dirty="0" err="1"/>
              <a:t>transistor</a:t>
            </a:r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1957 – BCS </a:t>
            </a:r>
            <a:r>
              <a:rPr lang="hu-HU" sz="1400" dirty="0" err="1"/>
              <a:t>theory</a:t>
            </a:r>
            <a:r>
              <a:rPr lang="hu-HU" sz="1400" dirty="0"/>
              <a:t> (</a:t>
            </a:r>
            <a:r>
              <a:rPr lang="hu-HU" sz="1400" dirty="0" err="1"/>
              <a:t>Bardeen</a:t>
            </a:r>
            <a:r>
              <a:rPr lang="hu-HU" sz="1400" dirty="0"/>
              <a:t>, Cooper, </a:t>
            </a:r>
            <a:r>
              <a:rPr lang="hu-HU" sz="1400" dirty="0" err="1"/>
              <a:t>Schrieffer</a:t>
            </a:r>
            <a:r>
              <a:rPr lang="hu-HU" sz="1400" dirty="0"/>
              <a:t>)</a:t>
            </a:r>
          </a:p>
          <a:p>
            <a:pPr>
              <a:buFontTx/>
              <a:buChar char="•"/>
            </a:pPr>
            <a:r>
              <a:rPr lang="hu-HU" sz="1400" dirty="0"/>
              <a:t> 1959 – </a:t>
            </a:r>
            <a:r>
              <a:rPr lang="hu-HU" sz="1400" dirty="0" err="1"/>
              <a:t>Aharonov-Bohm</a:t>
            </a:r>
            <a:r>
              <a:rPr lang="hu-HU" sz="1400" dirty="0"/>
              <a:t> </a:t>
            </a:r>
            <a:r>
              <a:rPr lang="hu-HU" sz="1400" dirty="0" err="1"/>
              <a:t>effect</a:t>
            </a:r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1960 – </a:t>
            </a:r>
            <a:r>
              <a:rPr lang="hu-HU" sz="1400" dirty="0" err="1"/>
              <a:t>First</a:t>
            </a:r>
            <a:r>
              <a:rPr lang="hu-HU" sz="1400" dirty="0"/>
              <a:t> LASER (</a:t>
            </a:r>
            <a:r>
              <a:rPr lang="hu-HU" sz="1400" dirty="0" err="1"/>
              <a:t>Maiman</a:t>
            </a:r>
            <a:r>
              <a:rPr lang="hu-HU" sz="1400" dirty="0"/>
              <a:t>) (</a:t>
            </a:r>
            <a:r>
              <a:rPr lang="hu-HU" sz="1400" dirty="0" err="1"/>
              <a:t>Townes</a:t>
            </a:r>
            <a:r>
              <a:rPr lang="hu-HU" sz="1400" dirty="0"/>
              <a:t>, </a:t>
            </a:r>
            <a:r>
              <a:rPr lang="hu-HU" sz="1400" dirty="0" err="1"/>
              <a:t>Schlawlow</a:t>
            </a:r>
            <a:r>
              <a:rPr lang="hu-HU" sz="1400" dirty="0"/>
              <a:t>,…)</a:t>
            </a:r>
          </a:p>
          <a:p>
            <a:r>
              <a:rPr lang="hu-HU" sz="1400" dirty="0"/>
              <a:t>		– </a:t>
            </a:r>
            <a:r>
              <a:rPr lang="hu-HU" sz="1400" dirty="0" err="1"/>
              <a:t>First</a:t>
            </a:r>
            <a:r>
              <a:rPr lang="hu-HU" sz="1400" dirty="0"/>
              <a:t> MOS </a:t>
            </a:r>
            <a:r>
              <a:rPr lang="hu-HU" sz="1400" dirty="0" err="1"/>
              <a:t>transistor</a:t>
            </a:r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1970s – Standard </a:t>
            </a:r>
            <a:r>
              <a:rPr lang="hu-HU" sz="1400" dirty="0" err="1"/>
              <a:t>model</a:t>
            </a:r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1995 – </a:t>
            </a:r>
            <a:r>
              <a:rPr lang="hu-HU" sz="1400" dirty="0" err="1"/>
              <a:t>first</a:t>
            </a:r>
            <a:r>
              <a:rPr lang="hu-HU" sz="1400" dirty="0"/>
              <a:t> </a:t>
            </a:r>
            <a:r>
              <a:rPr lang="hu-HU" sz="1400" dirty="0" err="1"/>
              <a:t>Bose-Einstein</a:t>
            </a:r>
            <a:r>
              <a:rPr lang="hu-HU" sz="1400" dirty="0"/>
              <a:t> </a:t>
            </a:r>
            <a:r>
              <a:rPr lang="hu-HU" sz="1400" dirty="0" err="1"/>
              <a:t>condensate</a:t>
            </a:r>
            <a:endParaRPr lang="hu-HU" sz="1400" dirty="0"/>
          </a:p>
          <a:p>
            <a:pPr>
              <a:buFontTx/>
              <a:buChar char="•"/>
            </a:pPr>
            <a:r>
              <a:rPr lang="hu-HU" sz="1400" dirty="0"/>
              <a:t> 1997 – </a:t>
            </a:r>
            <a:r>
              <a:rPr lang="hu-HU" sz="1400" dirty="0" err="1"/>
              <a:t>First</a:t>
            </a:r>
            <a:r>
              <a:rPr lang="hu-HU" sz="1400" dirty="0"/>
              <a:t> </a:t>
            </a:r>
            <a:r>
              <a:rPr lang="hu-HU" sz="1400" dirty="0" err="1"/>
              <a:t>confirmed</a:t>
            </a:r>
            <a:r>
              <a:rPr lang="hu-HU" sz="1400" dirty="0"/>
              <a:t> </a:t>
            </a:r>
            <a:r>
              <a:rPr lang="hu-HU" sz="1400" dirty="0" err="1"/>
              <a:t>quantum</a:t>
            </a:r>
            <a:r>
              <a:rPr lang="hu-HU" sz="1400" dirty="0"/>
              <a:t> </a:t>
            </a:r>
            <a:r>
              <a:rPr lang="hu-HU" sz="1400" dirty="0" err="1"/>
              <a:t>teleportation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045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hu-HU"/>
              <a:t>Blackbody radiation</a:t>
            </a:r>
            <a:endParaRPr lang="en-GB"/>
          </a:p>
        </p:txBody>
      </p:sp>
      <p:graphicFrame>
        <p:nvGraphicFramePr>
          <p:cNvPr id="342025" name="Object 9"/>
          <p:cNvGraphicFramePr>
            <a:graphicFrameLocks noChangeAspect="1"/>
          </p:cNvGraphicFramePr>
          <p:nvPr/>
        </p:nvGraphicFramePr>
        <p:xfrm>
          <a:off x="684213" y="1700213"/>
          <a:ext cx="20812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2" imgW="1041120" imgH="330120" progId="Equation.3">
                  <p:embed/>
                </p:oleObj>
              </mc:Choice>
              <mc:Fallback>
                <p:oleObj name="Egyenlet" r:id="rId2" imgW="1041120" imgH="330120" progId="Equation.3">
                  <p:embed/>
                  <p:pic>
                    <p:nvPicPr>
                      <p:cNvPr id="3420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20812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6" name="Object 10"/>
          <p:cNvGraphicFramePr>
            <a:graphicFrameLocks noChangeAspect="1"/>
          </p:cNvGraphicFramePr>
          <p:nvPr/>
        </p:nvGraphicFramePr>
        <p:xfrm>
          <a:off x="755650" y="2492375"/>
          <a:ext cx="20304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4" imgW="1015920" imgH="164880" progId="Equation.3">
                  <p:embed/>
                </p:oleObj>
              </mc:Choice>
              <mc:Fallback>
                <p:oleObj name="Egyenlet" r:id="rId4" imgW="1015920" imgH="164880" progId="Equation.3">
                  <p:embed/>
                  <p:pic>
                    <p:nvPicPr>
                      <p:cNvPr id="3420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92375"/>
                        <a:ext cx="20304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2027" name="Picture 11" descr="cavity_animation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96975"/>
            <a:ext cx="27368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2028" name="Picture 12" descr="WienLa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4083050"/>
            <a:ext cx="3167062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2029" name="Object 13"/>
          <p:cNvGraphicFramePr>
            <a:graphicFrameLocks noChangeAspect="1"/>
          </p:cNvGraphicFramePr>
          <p:nvPr/>
        </p:nvGraphicFramePr>
        <p:xfrm>
          <a:off x="601663" y="5568950"/>
          <a:ext cx="23860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8" imgW="1193760" imgH="190440" progId="Equation.3">
                  <p:embed/>
                </p:oleObj>
              </mc:Choice>
              <mc:Fallback>
                <p:oleObj name="Egyenlet" r:id="rId8" imgW="1193760" imgH="190440" progId="Equation.3">
                  <p:embed/>
                  <p:pic>
                    <p:nvPicPr>
                      <p:cNvPr id="3420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5568950"/>
                        <a:ext cx="23860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30" name="Object 14"/>
          <p:cNvGraphicFramePr>
            <a:graphicFrameLocks noChangeAspect="1"/>
          </p:cNvGraphicFramePr>
          <p:nvPr/>
        </p:nvGraphicFramePr>
        <p:xfrm>
          <a:off x="611188" y="3789363"/>
          <a:ext cx="9890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0" imgW="495000" imgH="177480" progId="Equation.3">
                  <p:embed/>
                </p:oleObj>
              </mc:Choice>
              <mc:Fallback>
                <p:oleObj name="Egyenlet" r:id="rId10" imgW="495000" imgH="177480" progId="Equation.3">
                  <p:embed/>
                  <p:pic>
                    <p:nvPicPr>
                      <p:cNvPr id="3420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89363"/>
                        <a:ext cx="9890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31" name="Object 15"/>
          <p:cNvGraphicFramePr>
            <a:graphicFrameLocks noChangeAspect="1"/>
          </p:cNvGraphicFramePr>
          <p:nvPr/>
        </p:nvGraphicFramePr>
        <p:xfrm>
          <a:off x="611188" y="4076700"/>
          <a:ext cx="203041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2" imgW="1015920" imgH="317160" progId="Equation.3">
                  <p:embed/>
                </p:oleObj>
              </mc:Choice>
              <mc:Fallback>
                <p:oleObj name="Egyenlet" r:id="rId12" imgW="1015920" imgH="317160" progId="Equation.3">
                  <p:embed/>
                  <p:pic>
                    <p:nvPicPr>
                      <p:cNvPr id="3420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76700"/>
                        <a:ext cx="203041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32" name="Text Box 16"/>
          <p:cNvSpPr txBox="1">
            <a:spLocks noChangeArrowheads="1"/>
          </p:cNvSpPr>
          <p:nvPr/>
        </p:nvSpPr>
        <p:spPr bwMode="auto">
          <a:xfrm>
            <a:off x="684213" y="1190625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/>
              <a:t>Kirchoff:</a:t>
            </a:r>
          </a:p>
        </p:txBody>
      </p:sp>
      <p:sp>
        <p:nvSpPr>
          <p:cNvPr id="342033" name="Text Box 17"/>
          <p:cNvSpPr txBox="1">
            <a:spLocks noChangeArrowheads="1"/>
          </p:cNvSpPr>
          <p:nvPr/>
        </p:nvSpPr>
        <p:spPr bwMode="auto">
          <a:xfrm>
            <a:off x="592138" y="3376613"/>
            <a:ext cx="220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dirty="0"/>
              <a:t>Stefan-Boltzmann:</a:t>
            </a:r>
          </a:p>
        </p:txBody>
      </p:sp>
      <p:sp>
        <p:nvSpPr>
          <p:cNvPr id="342034" name="Text Box 18"/>
          <p:cNvSpPr txBox="1">
            <a:spLocks noChangeArrowheads="1"/>
          </p:cNvSpPr>
          <p:nvPr/>
        </p:nvSpPr>
        <p:spPr bwMode="auto">
          <a:xfrm>
            <a:off x="592138" y="5006975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/>
              <a:t>Wien: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hu-HU"/>
              <a:t>Blackbody radiation</a:t>
            </a:r>
            <a:endParaRPr lang="en-GB"/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406400" y="1252538"/>
            <a:ext cx="35147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048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hu-HU" sz="1400"/>
              <a:t>Rayleigh and Jeans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hu-HU" sz="1400"/>
              <a:t> Electromagnetic waves inside a cavity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hu-HU" sz="1400"/>
              <a:t> Thermal equilibrium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hu-HU" sz="1400"/>
              <a:t> Standing waves inside the cavity</a:t>
            </a:r>
          </a:p>
          <a:p>
            <a:pPr>
              <a:spcAft>
                <a:spcPct val="40000"/>
              </a:spcAft>
            </a:pPr>
            <a:endParaRPr lang="hu-HU" sz="1400"/>
          </a:p>
          <a:p>
            <a:pPr>
              <a:spcAft>
                <a:spcPct val="40000"/>
              </a:spcAft>
            </a:pPr>
            <a:endParaRPr lang="hu-HU" sz="1400"/>
          </a:p>
          <a:p>
            <a:pPr>
              <a:spcAft>
                <a:spcPct val="40000"/>
              </a:spcAft>
            </a:pPr>
            <a:endParaRPr lang="hu-HU" sz="1400"/>
          </a:p>
          <a:p>
            <a:pPr>
              <a:spcAft>
                <a:spcPct val="40000"/>
              </a:spcAft>
            </a:pPr>
            <a:endParaRPr lang="hu-HU" sz="1400"/>
          </a:p>
          <a:p>
            <a:pPr>
              <a:spcAft>
                <a:spcPct val="40000"/>
              </a:spcAft>
            </a:pPr>
            <a:endParaRPr lang="hu-HU" sz="1400"/>
          </a:p>
          <a:p>
            <a:pPr>
              <a:spcAft>
                <a:spcPct val="40000"/>
              </a:spcAft>
            </a:pPr>
            <a:endParaRPr lang="hu-HU" sz="1400"/>
          </a:p>
          <a:p>
            <a:pPr>
              <a:spcAft>
                <a:spcPct val="40000"/>
              </a:spcAft>
            </a:pPr>
            <a:endParaRPr lang="hu-HU" sz="1400"/>
          </a:p>
          <a:p>
            <a:pPr>
              <a:spcAft>
                <a:spcPct val="40000"/>
              </a:spcAft>
            </a:pPr>
            <a:r>
              <a:rPr lang="hu-HU" sz="1400"/>
              <a:t> 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hu-HU" sz="1400"/>
              <a:t>3 dimensions:</a:t>
            </a:r>
          </a:p>
        </p:txBody>
      </p:sp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611188" y="2636838"/>
          <a:ext cx="23098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2" imgW="1155600" imgH="190440" progId="Equation.3">
                  <p:embed/>
                </p:oleObj>
              </mc:Choice>
              <mc:Fallback>
                <p:oleObj name="Egyenlet" r:id="rId2" imgW="1155600" imgH="190440" progId="Equation.3">
                  <p:embed/>
                  <p:pic>
                    <p:nvPicPr>
                      <p:cNvPr id="344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36838"/>
                        <a:ext cx="23098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0" name="Object 6"/>
          <p:cNvGraphicFramePr>
            <a:graphicFrameLocks noChangeAspect="1"/>
          </p:cNvGraphicFramePr>
          <p:nvPr/>
        </p:nvGraphicFramePr>
        <p:xfrm>
          <a:off x="3295650" y="2667000"/>
          <a:ext cx="14208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4" imgW="711000" imgH="164880" progId="Equation.3">
                  <p:embed/>
                </p:oleObj>
              </mc:Choice>
              <mc:Fallback>
                <p:oleObj name="Egyenlet" r:id="rId4" imgW="711000" imgH="164880" progId="Equation.3">
                  <p:embed/>
                  <p:pic>
                    <p:nvPicPr>
                      <p:cNvPr id="3440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2667000"/>
                        <a:ext cx="14208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1" name="Object 7"/>
          <p:cNvGraphicFramePr>
            <a:graphicFrameLocks noChangeAspect="1"/>
          </p:cNvGraphicFramePr>
          <p:nvPr/>
        </p:nvGraphicFramePr>
        <p:xfrm>
          <a:off x="611188" y="31416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6" imgW="482400" imgH="304560" progId="Equation.3">
                  <p:embed/>
                </p:oleObj>
              </mc:Choice>
              <mc:Fallback>
                <p:oleObj name="Egyenlet" r:id="rId6" imgW="482400" imgH="304560" progId="Equation.3">
                  <p:embed/>
                  <p:pic>
                    <p:nvPicPr>
                      <p:cNvPr id="3440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41663"/>
                        <a:ext cx="965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2" name="Object 8"/>
          <p:cNvGraphicFramePr>
            <a:graphicFrameLocks noChangeAspect="1"/>
          </p:cNvGraphicFramePr>
          <p:nvPr/>
        </p:nvGraphicFramePr>
        <p:xfrm>
          <a:off x="611188" y="3789363"/>
          <a:ext cx="1473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8" imgW="736560" imgH="330120" progId="Equation.3">
                  <p:embed/>
                </p:oleObj>
              </mc:Choice>
              <mc:Fallback>
                <p:oleObj name="Egyenlet" r:id="rId8" imgW="736560" imgH="330120" progId="Equation.3">
                  <p:embed/>
                  <p:pic>
                    <p:nvPicPr>
                      <p:cNvPr id="3440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89363"/>
                        <a:ext cx="1473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3" name="Object 9"/>
          <p:cNvGraphicFramePr>
            <a:graphicFrameLocks noChangeAspect="1"/>
          </p:cNvGraphicFramePr>
          <p:nvPr/>
        </p:nvGraphicFramePr>
        <p:xfrm>
          <a:off x="3276600" y="3675063"/>
          <a:ext cx="114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0" imgW="571320" imgH="164880" progId="Equation.3">
                  <p:embed/>
                </p:oleObj>
              </mc:Choice>
              <mc:Fallback>
                <p:oleObj name="Egyenlet" r:id="rId10" imgW="571320" imgH="164880" progId="Equation.3">
                  <p:embed/>
                  <p:pic>
                    <p:nvPicPr>
                      <p:cNvPr id="3440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75063"/>
                        <a:ext cx="1143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4" name="Object 10"/>
          <p:cNvGraphicFramePr>
            <a:graphicFrameLocks noChangeAspect="1"/>
          </p:cNvGraphicFramePr>
          <p:nvPr/>
        </p:nvGraphicFramePr>
        <p:xfrm>
          <a:off x="611188" y="5194300"/>
          <a:ext cx="46466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2" imgW="2323800" imgH="304560" progId="Equation.3">
                  <p:embed/>
                </p:oleObj>
              </mc:Choice>
              <mc:Fallback>
                <p:oleObj name="Egyenlet" r:id="rId12" imgW="2323800" imgH="304560" progId="Equation.3">
                  <p:embed/>
                  <p:pic>
                    <p:nvPicPr>
                      <p:cNvPr id="3440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194300"/>
                        <a:ext cx="46466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5" name="Object 11"/>
          <p:cNvGraphicFramePr>
            <a:graphicFrameLocks noChangeAspect="1"/>
          </p:cNvGraphicFramePr>
          <p:nvPr/>
        </p:nvGraphicFramePr>
        <p:xfrm>
          <a:off x="611188" y="5949950"/>
          <a:ext cx="23098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14" imgW="1155600" imgH="304560" progId="Equation.3">
                  <p:embed/>
                </p:oleObj>
              </mc:Choice>
              <mc:Fallback>
                <p:oleObj name="Egyenlet" r:id="rId14" imgW="1155600" imgH="304560" progId="Equation.3">
                  <p:embed/>
                  <p:pic>
                    <p:nvPicPr>
                      <p:cNvPr id="3440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949950"/>
                        <a:ext cx="23098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awing_resize">
            <a:extLst>
              <a:ext uri="{FF2B5EF4-FFF2-40B4-BE49-F238E27FC236}">
                <a16:creationId xmlns:a16="http://schemas.microsoft.com/office/drawing/2014/main" id="{06593235-785C-44C7-829C-AFB8B485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26" y="3180144"/>
            <a:ext cx="30194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B836EC6C-C291-42BB-8B53-DECED0742204}"/>
                  </a:ext>
                </a:extLst>
              </p:cNvPr>
              <p:cNvSpPr txBox="1"/>
              <p:nvPr/>
            </p:nvSpPr>
            <p:spPr>
              <a:xfrm>
                <a:off x="1069212" y="658431"/>
                <a:ext cx="6053452" cy="947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hu-H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hu-H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hu-H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hu-H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hu-HU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hu-HU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B836EC6C-C291-42BB-8B53-DECED0742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12" y="658431"/>
                <a:ext cx="6053452" cy="947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>
                <a:extLst>
                  <a:ext uri="{FF2B5EF4-FFF2-40B4-BE49-F238E27FC236}">
                    <a16:creationId xmlns:a16="http://schemas.microsoft.com/office/drawing/2014/main" id="{AC59567C-B0C4-492F-A419-D220DF085A4B}"/>
                  </a:ext>
                </a:extLst>
              </p:cNvPr>
              <p:cNvSpPr/>
              <p:nvPr/>
            </p:nvSpPr>
            <p:spPr>
              <a:xfrm>
                <a:off x="971600" y="2530639"/>
                <a:ext cx="3191899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églalap 6">
                <a:extLst>
                  <a:ext uri="{FF2B5EF4-FFF2-40B4-BE49-F238E27FC236}">
                    <a16:creationId xmlns:a16="http://schemas.microsoft.com/office/drawing/2014/main" id="{AC59567C-B0C4-492F-A419-D220DF085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530639"/>
                <a:ext cx="3191899" cy="718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églalap 8">
                <a:extLst>
                  <a:ext uri="{FF2B5EF4-FFF2-40B4-BE49-F238E27FC236}">
                    <a16:creationId xmlns:a16="http://schemas.microsoft.com/office/drawing/2014/main" id="{301EEEB4-4C6F-43B9-A957-5457146519A2}"/>
                  </a:ext>
                </a:extLst>
              </p:cNvPr>
              <p:cNvSpPr/>
              <p:nvPr/>
            </p:nvSpPr>
            <p:spPr>
              <a:xfrm>
                <a:off x="971600" y="3322727"/>
                <a:ext cx="2716256" cy="710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églalap 8">
                <a:extLst>
                  <a:ext uri="{FF2B5EF4-FFF2-40B4-BE49-F238E27FC236}">
                    <a16:creationId xmlns:a16="http://schemas.microsoft.com/office/drawing/2014/main" id="{301EEEB4-4C6F-43B9-A957-545714651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22727"/>
                <a:ext cx="2716256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1CA29B2F-B6ED-4D9A-BFF6-49A05BDD8F4A}"/>
                  </a:ext>
                </a:extLst>
              </p:cNvPr>
              <p:cNvSpPr/>
              <p:nvPr/>
            </p:nvSpPr>
            <p:spPr>
              <a:xfrm>
                <a:off x="967790" y="5482848"/>
                <a:ext cx="1594988" cy="710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1CA29B2F-B6ED-4D9A-BFF6-49A05BDD8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90" y="5482848"/>
                <a:ext cx="1594988" cy="7100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églalap 12">
            <a:extLst>
              <a:ext uri="{FF2B5EF4-FFF2-40B4-BE49-F238E27FC236}">
                <a16:creationId xmlns:a16="http://schemas.microsoft.com/office/drawing/2014/main" id="{0CC1D699-3E91-459F-BC4D-7EA1E14BCFF9}"/>
              </a:ext>
            </a:extLst>
          </p:cNvPr>
          <p:cNvSpPr/>
          <p:nvPr/>
        </p:nvSpPr>
        <p:spPr>
          <a:xfrm>
            <a:off x="683568" y="4114815"/>
            <a:ext cx="48245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Electromagnetic waves are transverse waves</a:t>
            </a:r>
            <a:r>
              <a:rPr lang="hu-HU" sz="2000" b="0" dirty="0"/>
              <a:t> </a:t>
            </a:r>
            <a:r>
              <a:rPr lang="en-US" sz="2000" b="0" dirty="0"/>
              <a:t>→</a:t>
            </a:r>
            <a:r>
              <a:rPr lang="hu-HU" sz="2000" b="0" dirty="0"/>
              <a:t> </a:t>
            </a:r>
            <a:r>
              <a:rPr lang="en-US" sz="2000" b="0" dirty="0"/>
              <a:t>2 independent polarizations</a:t>
            </a:r>
            <a:r>
              <a:rPr lang="hu-HU" sz="2000" b="0" dirty="0"/>
              <a:t> </a:t>
            </a:r>
            <a:r>
              <a:rPr lang="en-US" sz="2000" b="0" dirty="0"/>
              <a:t>belong to each point of the </a:t>
            </a:r>
            <a:r>
              <a:rPr lang="en-US" sz="2000" b="0" dirty="0" err="1"/>
              <a:t>n</a:t>
            </a:r>
            <a:r>
              <a:rPr lang="en-US" sz="2000" b="0" baseline="-25000" dirty="0" err="1"/>
              <a:t>x</a:t>
            </a:r>
            <a:r>
              <a:rPr lang="en-US" sz="2000" b="0" dirty="0"/>
              <a:t>, </a:t>
            </a:r>
            <a:r>
              <a:rPr lang="en-US" sz="2000" b="0" dirty="0" err="1"/>
              <a:t>n</a:t>
            </a:r>
            <a:r>
              <a:rPr lang="en-US" sz="2000" b="0" baseline="-25000" dirty="0" err="1"/>
              <a:t>y</a:t>
            </a:r>
            <a:r>
              <a:rPr lang="en-US" sz="2000" b="0" dirty="0"/>
              <a:t>, </a:t>
            </a:r>
            <a:r>
              <a:rPr lang="en-US" sz="2000" b="0" dirty="0" err="1"/>
              <a:t>n</a:t>
            </a:r>
            <a:r>
              <a:rPr lang="en-US" sz="2000" b="0" baseline="-25000" dirty="0" err="1"/>
              <a:t>z</a:t>
            </a:r>
            <a:r>
              <a:rPr lang="en-US" sz="2000" b="0" dirty="0"/>
              <a:t> space</a:t>
            </a:r>
            <a:endParaRPr lang="hu-HU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b="0" dirty="0"/>
          </a:p>
          <a:p>
            <a:br>
              <a:rPr lang="hu-HU" sz="2000" b="0" dirty="0"/>
            </a:br>
            <a:endParaRPr lang="hu-HU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The number of modes: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9A2CF610-1CB0-402F-837D-FCF8925E5081}"/>
              </a:ext>
            </a:extLst>
          </p:cNvPr>
          <p:cNvSpPr/>
          <p:nvPr/>
        </p:nvSpPr>
        <p:spPr>
          <a:xfrm>
            <a:off x="683568" y="154375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The frequency of an electromagnetic wave</a:t>
            </a:r>
            <a:r>
              <a:rPr lang="hu-HU" sz="2000" b="0" dirty="0"/>
              <a:t> is</a:t>
            </a:r>
            <a:r>
              <a:rPr lang="en-US" sz="2000" b="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4A75F037-F087-454F-A3FC-5C7CC978A04D}"/>
                  </a:ext>
                </a:extLst>
              </p:cNvPr>
              <p:cNvSpPr/>
              <p:nvPr/>
            </p:nvSpPr>
            <p:spPr>
              <a:xfrm>
                <a:off x="683568" y="1810559"/>
                <a:ext cx="831641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In the </a:t>
                </a:r>
                <a:r>
                  <a:rPr lang="en-US" sz="2000" b="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2000" b="0" baseline="-25000" dirty="0" err="1">
                    <a:solidFill>
                      <a:schemeClr val="tx1"/>
                    </a:solidFill>
                  </a:rPr>
                  <a:t>x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b="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2000" b="0" baseline="-25000" dirty="0" err="1">
                    <a:solidFill>
                      <a:schemeClr val="tx1"/>
                    </a:solidFill>
                  </a:rPr>
                  <a:t>y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b="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2000" b="0" baseline="-25000" dirty="0" err="1">
                    <a:solidFill>
                      <a:schemeClr val="tx1"/>
                    </a:solidFill>
                  </a:rPr>
                  <a:t>z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space, the electromagnetic wave modes, whose frequency is smaller than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are inside an 8</a:t>
                </a:r>
                <a:r>
                  <a:rPr lang="en-US" sz="2000" b="0" baseline="30000" dirty="0">
                    <a:solidFill>
                      <a:schemeClr val="tx1"/>
                    </a:solidFill>
                  </a:rPr>
                  <a:t>th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of a sphere </a:t>
                </a:r>
              </a:p>
            </p:txBody>
          </p:sp>
        </mc:Choice>
        <mc:Fallback xmlns=""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4A75F037-F087-454F-A3FC-5C7CC978A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10559"/>
                <a:ext cx="8316416" cy="707886"/>
              </a:xfrm>
              <a:prstGeom prst="rect">
                <a:avLst/>
              </a:prstGeom>
              <a:blipFill>
                <a:blip r:embed="rId7"/>
                <a:stretch>
                  <a:fillRect l="-660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95A58-A690-4888-BB16-433FDF772A49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8229600" cy="5048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0" kern="0" dirty="0"/>
              <a:t>Rayleigh-Jeans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8F3A9F0-479B-402C-9213-16B4B6650F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1095825"/>
                <a:ext cx="8229600" cy="44259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2800" b="0" kern="0" dirty="0"/>
                  <a:t>Number of electromagnetic wave modes inside a cavity whose frequency is smaller than</a:t>
                </a:r>
                <a:r>
                  <a:rPr lang="hu-HU" sz="2800" b="0" kern="0" dirty="0"/>
                  <a:t> </a:t>
                </a:r>
                <a14:m>
                  <m:oMath xmlns:m="http://schemas.openxmlformats.org/officeDocument/2006/math">
                    <m:r>
                      <a:rPr lang="hu-HU" sz="2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hu-HU" sz="2800" b="0" kern="0" dirty="0"/>
                  <a:t>:</a:t>
                </a:r>
                <a:endParaRPr lang="en-US" sz="2800" b="0" kern="0" dirty="0"/>
              </a:p>
              <a:p>
                <a:endParaRPr lang="hu-HU" sz="2800" b="0" kern="0" dirty="0"/>
              </a:p>
              <a:p>
                <a:endParaRPr lang="en-US" sz="2800" b="0" kern="0" dirty="0"/>
              </a:p>
              <a:p>
                <a:r>
                  <a:rPr lang="en-US" sz="2800" b="0" kern="0" dirty="0"/>
                  <a:t>Mode density</a:t>
                </a:r>
                <a:r>
                  <a:rPr lang="hu-HU" sz="2800" b="0" kern="0" dirty="0"/>
                  <a:t>:</a:t>
                </a:r>
              </a:p>
              <a:p>
                <a:endParaRPr lang="hu-HU" sz="2800" b="0" kern="0" dirty="0"/>
              </a:p>
              <a:p>
                <a:endParaRPr lang="en-US" sz="2800" b="0" kern="0" dirty="0"/>
              </a:p>
              <a:p>
                <a:r>
                  <a:rPr lang="en-US" sz="2800" b="0" kern="0" dirty="0"/>
                  <a:t>In thermal equilibrium each degree of freedom holds </a:t>
                </a:r>
                <a:r>
                  <a:rPr lang="en-US" sz="2800" b="0" kern="0" dirty="0" err="1"/>
                  <a:t>kT</a:t>
                </a:r>
                <a:r>
                  <a:rPr lang="en-US" sz="2800" b="0" kern="0" dirty="0"/>
                  <a:t> energy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8F3A9F0-479B-402C-9213-16B4B665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95825"/>
                <a:ext cx="8229600" cy="4425950"/>
              </a:xfrm>
              <a:prstGeom prst="rect">
                <a:avLst/>
              </a:prstGeom>
              <a:blipFill>
                <a:blip r:embed="rId2"/>
                <a:stretch>
                  <a:fillRect l="-1333" t="-1515" b="-4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1A113A36-DE21-4AC2-803E-623774B4533B}"/>
                  </a:ext>
                </a:extLst>
              </p:cNvPr>
              <p:cNvSpPr/>
              <p:nvPr/>
            </p:nvSpPr>
            <p:spPr>
              <a:xfrm>
                <a:off x="3856858" y="2176317"/>
                <a:ext cx="1594988" cy="710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1A113A36-DE21-4AC2-803E-623774B45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858" y="2176317"/>
                <a:ext cx="1594988" cy="710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90403696-572C-4431-BA34-126D12435E30}"/>
                  </a:ext>
                </a:extLst>
              </p:cNvPr>
              <p:cNvSpPr/>
              <p:nvPr/>
            </p:nvSpPr>
            <p:spPr>
              <a:xfrm>
                <a:off x="3468653" y="3706070"/>
                <a:ext cx="2206694" cy="710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𝑑𝑍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90403696-572C-4431-BA34-126D12435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653" y="3706070"/>
                <a:ext cx="2206694" cy="7100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8E0CA223-739D-43B2-8A1F-7674D8141D20}"/>
                  </a:ext>
                </a:extLst>
              </p:cNvPr>
              <p:cNvSpPr/>
              <p:nvPr/>
            </p:nvSpPr>
            <p:spPr>
              <a:xfrm>
                <a:off x="3446060" y="5743270"/>
                <a:ext cx="2405530" cy="710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𝑧𝑘𝑇</m:t>
                      </m:r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hu-HU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8E0CA223-739D-43B2-8A1F-7674D8141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060" y="5743270"/>
                <a:ext cx="240553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70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0FDFCD5C-4829-4814-A0D9-818A5A3ED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672837"/>
              </p:ext>
            </p:extLst>
          </p:nvPr>
        </p:nvGraphicFramePr>
        <p:xfrm>
          <a:off x="1803711" y="1052736"/>
          <a:ext cx="5536578" cy="4236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50.Graph">
                  <p:embed/>
                </p:oleObj>
              </mc:Choice>
              <mc:Fallback>
                <p:oleObj name="Graph" r:id="rId2" imgW="3920760" imgH="3000960" progId="Origin50.Graph">
                  <p:embed/>
                  <p:pic>
                    <p:nvPicPr>
                      <p:cNvPr id="2" name="Objektum 1">
                        <a:extLst>
                          <a:ext uri="{FF2B5EF4-FFF2-40B4-BE49-F238E27FC236}">
                            <a16:creationId xmlns:a16="http://schemas.microsoft.com/office/drawing/2014/main" id="{0FDFCD5C-4829-4814-A0D9-818A5A3ED0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3711" y="1052736"/>
                        <a:ext cx="5536578" cy="4236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ím 1">
            <a:extLst>
              <a:ext uri="{FF2B5EF4-FFF2-40B4-BE49-F238E27FC236}">
                <a16:creationId xmlns:a16="http://schemas.microsoft.com/office/drawing/2014/main" id="{67D9023C-0E28-4D74-98BC-9ED4A2B79863}"/>
              </a:ext>
            </a:extLst>
          </p:cNvPr>
          <p:cNvSpPr txBox="1">
            <a:spLocks/>
          </p:cNvSpPr>
          <p:nvPr/>
        </p:nvSpPr>
        <p:spPr>
          <a:xfrm>
            <a:off x="468313" y="358444"/>
            <a:ext cx="8229600" cy="5048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0" kern="0" dirty="0"/>
              <a:t>Ultraviolet catastrophe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10118CF8-DEA3-42CF-B527-99777415CDC6}"/>
              </a:ext>
            </a:extLst>
          </p:cNvPr>
          <p:cNvSpPr txBox="1">
            <a:spLocks/>
          </p:cNvSpPr>
          <p:nvPr/>
        </p:nvSpPr>
        <p:spPr>
          <a:xfrm>
            <a:off x="179512" y="6093296"/>
            <a:ext cx="8949018" cy="57665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2400" b="0" kern="0" dirty="0"/>
              <a:t>Rayleigh-Jeans law predicts infinite emitted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1D378FC7-D50E-4585-BEB6-BC1DD4D04F4D}"/>
                  </a:ext>
                </a:extLst>
              </p:cNvPr>
              <p:cNvSpPr/>
              <p:nvPr/>
            </p:nvSpPr>
            <p:spPr>
              <a:xfrm>
                <a:off x="3466140" y="5000165"/>
                <a:ext cx="2233945" cy="957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hu-HU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hu-H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1D378FC7-D50E-4585-BEB6-BC1DD4D04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140" y="5000165"/>
                <a:ext cx="2233945" cy="957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822906"/>
      </p:ext>
    </p:extLst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7D75FB426970D4B961AA71478735432" ma:contentTypeVersion="7" ma:contentTypeDescription="Új dokumentum létrehozása." ma:contentTypeScope="" ma:versionID="aad530a33dd4eebf9aee1a9a785cbe58">
  <xsd:schema xmlns:xsd="http://www.w3.org/2001/XMLSchema" xmlns:xs="http://www.w3.org/2001/XMLSchema" xmlns:p="http://schemas.microsoft.com/office/2006/metadata/properties" xmlns:ns2="d8d9648c-98a7-4acb-8fc4-0c3875ad9092" xmlns:ns3="ccf3ce56-4e29-485b-8005-e26a011f2811" targetNamespace="http://schemas.microsoft.com/office/2006/metadata/properties" ma:root="true" ma:fieldsID="aa4100b24edceb4880d27c70c0f43137" ns2:_="" ns3:_="">
    <xsd:import namespace="d8d9648c-98a7-4acb-8fc4-0c3875ad9092"/>
    <xsd:import namespace="ccf3ce56-4e29-485b-8005-e26a011f2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9648c-98a7-4acb-8fc4-0c3875ad9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3ce56-4e29-485b-8005-e26a011f2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6F9F87-0B06-423D-B3C0-D706C02CCF6C}"/>
</file>

<file path=customXml/itemProps2.xml><?xml version="1.0" encoding="utf-8"?>
<ds:datastoreItem xmlns:ds="http://schemas.openxmlformats.org/officeDocument/2006/customXml" ds:itemID="{D54B82E9-F7A0-4814-8A5E-171242A90E27}"/>
</file>

<file path=customXml/itemProps3.xml><?xml version="1.0" encoding="utf-8"?>
<ds:datastoreItem xmlns:ds="http://schemas.openxmlformats.org/officeDocument/2006/customXml" ds:itemID="{C7715785-313D-48E9-981F-0C4B6406CD7C}"/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2194</Words>
  <Application>Microsoft Office PowerPoint</Application>
  <PresentationFormat>Diavetítés a képernyőre (4:3 oldalarány)</PresentationFormat>
  <Paragraphs>375</Paragraphs>
  <Slides>41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3</vt:i4>
      </vt:variant>
      <vt:variant>
        <vt:lpstr>Diacímek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Alapértelmezett terv</vt:lpstr>
      <vt:lpstr>Office-téma</vt:lpstr>
      <vt:lpstr>Egyenlet</vt:lpstr>
      <vt:lpstr>Graph</vt:lpstr>
      <vt:lpstr>Equation</vt:lpstr>
      <vt:lpstr>QUANTUM PHYSICS</vt:lpstr>
      <vt:lpstr>Double slit experiment</vt:lpstr>
      <vt:lpstr>Photoelectric effect</vt:lpstr>
      <vt:lpstr>Photoelectric effect</vt:lpstr>
      <vt:lpstr>Blackbody radiation</vt:lpstr>
      <vt:lpstr>Blackbody radiation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Atomic theory</vt:lpstr>
      <vt:lpstr>Atomic theory</vt:lpstr>
      <vt:lpstr>Atomic theory</vt:lpstr>
      <vt:lpstr>Atomic theory</vt:lpstr>
      <vt:lpstr>Davison-Germer experiment</vt:lpstr>
      <vt:lpstr>Bohr model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BME, 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Oscillations (part 2)   Waves</dc:title>
  <dc:creator>Dobos Gábor</dc:creator>
  <cp:lastModifiedBy>Gábor Dobos</cp:lastModifiedBy>
  <cp:revision>147</cp:revision>
  <dcterms:created xsi:type="dcterms:W3CDTF">2010-03-29T10:34:56Z</dcterms:created>
  <dcterms:modified xsi:type="dcterms:W3CDTF">2023-05-16T12:06:45Z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0x01010007D75FB426970D4B961AA71478735432</vt:lpwstr>
  </property>
</Properties>
</file>