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9"/>
  </p:notesMasterIdLst>
  <p:handoutMasterIdLst>
    <p:handoutMasterId r:id="rId10"/>
  </p:handoutMasterIdLst>
  <p:sldIdLst>
    <p:sldId id="256" r:id="rId2"/>
    <p:sldId id="257" r:id="rId3"/>
    <p:sldId id="317" r:id="rId4"/>
    <p:sldId id="308" r:id="rId5"/>
    <p:sldId id="286" r:id="rId6"/>
    <p:sldId id="318" r:id="rId7"/>
    <p:sldId id="320" r:id="rId8"/>
  </p:sldIdLst>
  <p:sldSz cx="9144000" cy="6858000" type="screen4x3"/>
  <p:notesSz cx="6815138" cy="9942513"/>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2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chemeClr val="tx1"/>
        </a:solidFill>
        <a:latin typeface="Times New Roman" pitchFamily="18" charset="0"/>
        <a:ea typeface="+mn-ea"/>
        <a:cs typeface="+mn-cs"/>
      </a:defRPr>
    </a:lvl5pPr>
    <a:lvl6pPr marL="2286000" algn="l" defTabSz="914400" rtl="0" eaLnBrk="1" latinLnBrk="0" hangingPunct="1">
      <a:defRPr sz="2200" b="1" kern="1200">
        <a:solidFill>
          <a:schemeClr val="tx1"/>
        </a:solidFill>
        <a:latin typeface="Times New Roman" pitchFamily="18" charset="0"/>
        <a:ea typeface="+mn-ea"/>
        <a:cs typeface="+mn-cs"/>
      </a:defRPr>
    </a:lvl6pPr>
    <a:lvl7pPr marL="2743200" algn="l" defTabSz="914400" rtl="0" eaLnBrk="1" latinLnBrk="0" hangingPunct="1">
      <a:defRPr sz="2200" b="1" kern="1200">
        <a:solidFill>
          <a:schemeClr val="tx1"/>
        </a:solidFill>
        <a:latin typeface="Times New Roman" pitchFamily="18" charset="0"/>
        <a:ea typeface="+mn-ea"/>
        <a:cs typeface="+mn-cs"/>
      </a:defRPr>
    </a:lvl7pPr>
    <a:lvl8pPr marL="3200400" algn="l" defTabSz="914400" rtl="0" eaLnBrk="1" latinLnBrk="0" hangingPunct="1">
      <a:defRPr sz="2200" b="1" kern="1200">
        <a:solidFill>
          <a:schemeClr val="tx1"/>
        </a:solidFill>
        <a:latin typeface="Times New Roman" pitchFamily="18" charset="0"/>
        <a:ea typeface="+mn-ea"/>
        <a:cs typeface="+mn-cs"/>
      </a:defRPr>
    </a:lvl8pPr>
    <a:lvl9pPr marL="3657600" algn="l" defTabSz="914400" rtl="0" eaLnBrk="1" latinLnBrk="0" hangingPunct="1">
      <a:defRPr sz="22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00"/>
    <a:srgbClr val="00009A"/>
    <a:srgbClr val="CC0066"/>
    <a:srgbClr val="66FF33"/>
    <a:srgbClr val="FFFF6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9" autoAdjust="0"/>
    <p:restoredTop sz="91373" autoAdjust="0"/>
  </p:normalViewPr>
  <p:slideViewPr>
    <p:cSldViewPr>
      <p:cViewPr>
        <p:scale>
          <a:sx n="74" d="100"/>
          <a:sy n="74" d="100"/>
        </p:scale>
        <p:origin x="-786"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77654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idx="2"/>
          </p:nvPr>
        </p:nvSpPr>
        <p:spPr bwMode="auto">
          <a:xfrm>
            <a:off x="1090613" y="873125"/>
            <a:ext cx="4630737" cy="3473450"/>
          </a:xfrm>
          <a:prstGeom prst="rect">
            <a:avLst/>
          </a:prstGeom>
          <a:noFill/>
          <a:ln w="12699">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1" name="Rectangle 3"/>
          <p:cNvSpPr>
            <a:spLocks noGrp="1" noChangeArrowheads="1"/>
          </p:cNvSpPr>
          <p:nvPr>
            <p:ph type="body" sz="quarter" idx="3"/>
          </p:nvPr>
        </p:nvSpPr>
        <p:spPr bwMode="auto">
          <a:xfrm>
            <a:off x="909638" y="4725988"/>
            <a:ext cx="4995862" cy="4184650"/>
          </a:xfrm>
          <a:prstGeom prst="rect">
            <a:avLst/>
          </a:prstGeom>
          <a:noFill/>
          <a:ln w="12699">
            <a:noFill/>
            <a:miter lim="800000"/>
            <a:headEnd/>
            <a:tailEnd/>
          </a:ln>
          <a:effectLst/>
        </p:spPr>
        <p:txBody>
          <a:bodyPr vert="horz" wrap="square" lIns="90932" tIns="44669" rIns="90932" bIns="44669"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xmlns="" val="2799449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hu-HU" altLang="hu-H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hu-HU" smtClean="0"/>
              <a:t>In computer graphics we render virtual worlds by taking a</a:t>
            </a:r>
            <a:r>
              <a:rPr lang="hu-HU" altLang="hu-HU" smtClean="0"/>
              <a:t> photo</a:t>
            </a:r>
            <a:r>
              <a:rPr lang="en-US" altLang="hu-HU" smtClean="0"/>
              <a:t> of them and presenting th</a:t>
            </a:r>
            <a:r>
              <a:rPr lang="hu-HU" altLang="hu-HU" smtClean="0"/>
              <a:t>eir</a:t>
            </a:r>
            <a:r>
              <a:rPr lang="en-US" altLang="hu-HU" smtClean="0"/>
              <a:t> image to the user. The virtual world is stored in the computer memory. The virtual world model can be the result of an interactive modeling process, simulation, measurement</a:t>
            </a:r>
            <a:r>
              <a:rPr lang="hu-HU" altLang="hu-HU" smtClean="0"/>
              <a:t>,</a:t>
            </a:r>
            <a:r>
              <a:rPr lang="en-US" altLang="hu-HU" smtClean="0"/>
              <a:t> etc.</a:t>
            </a:r>
          </a:p>
          <a:p>
            <a:endParaRPr lang="en-US" altLang="hu-HU" smtClean="0"/>
          </a:p>
          <a:p>
            <a:r>
              <a:rPr lang="en-US" altLang="hu-HU" smtClean="0"/>
              <a:t>Rendering can be regarded as an abstract mapping from the virtual world model to the intensity</a:t>
            </a:r>
            <a:r>
              <a:rPr lang="hu-HU" altLang="hu-HU" smtClean="0"/>
              <a:t> and color</a:t>
            </a:r>
            <a:r>
              <a:rPr lang="en-US" altLang="hu-HU" smtClean="0"/>
              <a:t> values of the computer screen. There are infinite number of possibilities to define this mapping. If we wish to have images that look like real images, we should simulate the image creation process or the real world. For example, we can simulate light transport, i.e. optics, or manual drawing. </a:t>
            </a:r>
            <a:endParaRPr lang="hu-HU" altLang="hu-H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iakép helye 1"/>
          <p:cNvSpPr>
            <a:spLocks noGrp="1" noRot="1" noChangeAspect="1" noTextEdit="1"/>
          </p:cNvSpPr>
          <p:nvPr>
            <p:ph type="sldImg"/>
          </p:nvPr>
        </p:nvSpPr>
        <p:spPr>
          <a:ln/>
        </p:spPr>
      </p:sp>
      <p:sp>
        <p:nvSpPr>
          <p:cNvPr id="13315" name="Jegyzetek helye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hu-HU" dirty="0" smtClean="0"/>
              <a:t>Let us look at the details when the virtual world is two dimensional, so objects are in a plane. A convenient reference system is a Cartesian coordinate system with an origin, two axes and also a unit. Using these every point of the plane can be specified by two numbers defining the distance traveled along the two axes and measured with respect to the unit. </a:t>
            </a:r>
          </a:p>
          <a:p>
            <a:endParaRPr lang="en-US" altLang="hu-HU" dirty="0" smtClean="0"/>
          </a:p>
          <a:p>
            <a:r>
              <a:rPr lang="en-US" altLang="hu-HU" dirty="0" smtClean="0"/>
              <a:t>With pairs of numbers, points can be defined, which can form primitives by adding topology information. For example, we can say that these three point</a:t>
            </a:r>
            <a:r>
              <a:rPr lang="hu-HU" altLang="hu-HU" dirty="0" smtClean="0"/>
              <a:t>s</a:t>
            </a:r>
            <a:r>
              <a:rPr lang="en-US" altLang="hu-HU" dirty="0" smtClean="0"/>
              <a:t> define a triangle. Primitives are given material properties, which usually include the color.</a:t>
            </a:r>
            <a:endParaRPr lang="hu-HU" altLang="hu-HU"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a:ln/>
        </p:spPr>
      </p:sp>
      <p:sp>
        <p:nvSpPr>
          <p:cNvPr id="14339" name="Jegyzetek helye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hu-HU" dirty="0" smtClean="0"/>
              <a:t>If we want to create photo like images, we should simulate the light transport and provide the user with the illusion that he watches the real world and not a computer screen. </a:t>
            </a:r>
          </a:p>
          <a:p>
            <a:endParaRPr lang="en-US" altLang="hu-HU" dirty="0" smtClean="0"/>
          </a:p>
          <a:p>
            <a:r>
              <a:rPr lang="en-US" altLang="hu-HU" dirty="0" smtClean="0"/>
              <a:t>If we could guarantee that the human eye gets the same photons (i.e. the same number and of the same frequency) from the solid angle subtended by a pixel as the eye got from the real world, then it would not be possible for the user to distinguish between the computer monitor and the real world since the same photons result in similar color impressions. So in computer graphics, we should compute the number and frequency of photons, i.e. the power spectrum of the light that would enter the eye from the solid angle of each pixel. Then the display should be controlled to emit similar photons. Fortunately, we do not have to emit exactly the same spectrum since the human eye is very bad in measuring a spectrum. In fact, the illusion of most of the spectra can </a:t>
            </a:r>
            <a:r>
              <a:rPr lang="hu-HU" altLang="hu-HU" dirty="0" smtClean="0"/>
              <a:t>be </a:t>
            </a:r>
            <a:r>
              <a:rPr lang="en-US" altLang="hu-HU" dirty="0" smtClean="0"/>
              <a:t>provided by carefully selected red, green and blue intensities. So having calculated the spectrum, we convert it to an equivalent red/green/blue intensity triplet and get the monitor to emit it. </a:t>
            </a:r>
          </a:p>
          <a:p>
            <a:endParaRPr lang="en-US" altLang="hu-HU" dirty="0" smtClean="0"/>
          </a:p>
          <a:p>
            <a:r>
              <a:rPr lang="en-US" altLang="hu-HU" dirty="0" smtClean="0"/>
              <a:t>The calculation of the light spectrum requires the solution of the photon transfer or the transfer of electromagnetic waves. The equations describing these phenomena are the Maxwell equations, so in fact, graphics </a:t>
            </a:r>
            <a:r>
              <a:rPr lang="hu-HU" altLang="hu-HU" dirty="0" err="1" smtClean="0"/>
              <a:t>should</a:t>
            </a:r>
            <a:r>
              <a:rPr lang="hu-HU" altLang="hu-HU" dirty="0" smtClean="0"/>
              <a:t> </a:t>
            </a:r>
            <a:r>
              <a:rPr lang="en-US" altLang="hu-HU" dirty="0" smtClean="0"/>
              <a:t>solve these fundamental equations to obtain the image.</a:t>
            </a:r>
            <a:endParaRPr lang="hu-HU" altLang="hu-H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hu-HU" dirty="0" smtClean="0"/>
              <a:t>The results of the simulation of optics laws or Maxwell equations are indeed like real photos. </a:t>
            </a:r>
            <a:endParaRPr lang="hu-HU" altLang="hu-HU"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iakép helye 1"/>
          <p:cNvSpPr>
            <a:spLocks noGrp="1" noRot="1" noChangeAspect="1" noTextEdit="1"/>
          </p:cNvSpPr>
          <p:nvPr>
            <p:ph type="sldImg"/>
          </p:nvPr>
        </p:nvSpPr>
        <p:spPr>
          <a:ln/>
        </p:spPr>
      </p:sp>
      <p:sp>
        <p:nvSpPr>
          <p:cNvPr id="16387" name="Jegyzetek helye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hu-HU" alt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184149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306866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28078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277957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5687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22838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25824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378709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19883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112425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C7DE76B9-1553-424C-A482-A94382E55616}" type="datetimeFigureOut">
              <a:rPr lang="hu-HU" smtClean="0"/>
              <a:pPr/>
              <a:t>2018.02.03.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6068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E76B9-1553-424C-A482-A94382E55616}" type="datetimeFigureOut">
              <a:rPr lang="hu-HU" smtClean="0"/>
              <a:pPr/>
              <a:t>2018.02.03.</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47822-3265-4585-9E1B-712B59125625}" type="slidenum">
              <a:rPr lang="hu-HU" smtClean="0"/>
              <a:pPr/>
              <a:t>‹#›</a:t>
            </a:fld>
            <a:endParaRPr lang="hu-HU"/>
          </a:p>
        </p:txBody>
      </p:sp>
    </p:spTree>
    <p:extLst>
      <p:ext uri="{BB962C8B-B14F-4D97-AF65-F5344CB8AC3E}">
        <p14:creationId xmlns:p14="http://schemas.microsoft.com/office/powerpoint/2010/main" xmlns="" val="353610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C:\ppt\ppt\grafika\game.mpg" TargetMode="Externa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762000" y="1905000"/>
            <a:ext cx="7772400" cy="1143000"/>
          </a:xfrm>
        </p:spPr>
        <p:txBody>
          <a:bodyPr>
            <a:normAutofit fontScale="90000"/>
          </a:bodyPr>
          <a:lstStyle/>
          <a:p>
            <a:pPr>
              <a:defRPr/>
            </a:pPr>
            <a:r>
              <a:rPr lang="hu-HU" sz="5400" b="1" dirty="0" smtClean="0">
                <a:solidFill>
                  <a:srgbClr val="FF0000"/>
                </a:solidFill>
              </a:rPr>
              <a:t>Computer </a:t>
            </a:r>
            <a:r>
              <a:rPr lang="hu-HU" sz="5400" b="1" dirty="0" err="1" smtClean="0">
                <a:solidFill>
                  <a:srgbClr val="FF0000"/>
                </a:solidFill>
              </a:rPr>
              <a:t>Graphics</a:t>
            </a:r>
            <a:r>
              <a:rPr lang="hu-HU" sz="5400" b="1" dirty="0" smtClean="0">
                <a:solidFill>
                  <a:srgbClr val="FF0000"/>
                </a:solidFill>
              </a:rPr>
              <a:t/>
            </a:r>
            <a:br>
              <a:rPr lang="hu-HU" sz="5400" b="1" dirty="0" smtClean="0">
                <a:solidFill>
                  <a:srgbClr val="FF0000"/>
                </a:solidFill>
              </a:rPr>
            </a:br>
            <a:r>
              <a:rPr lang="hu-HU" sz="5400" b="1" dirty="0" err="1" smtClean="0">
                <a:solidFill>
                  <a:srgbClr val="FF0000"/>
                </a:solidFill>
              </a:rPr>
              <a:t>Introduction</a:t>
            </a:r>
            <a:endParaRPr lang="hu-HU" sz="4000" b="1" dirty="0" smtClean="0">
              <a:solidFill>
                <a:srgbClr val="FF0000"/>
              </a:solidFill>
            </a:endParaRPr>
          </a:p>
        </p:txBody>
      </p:sp>
      <p:sp>
        <p:nvSpPr>
          <p:cNvPr id="5123" name="Rectangle 1027"/>
          <p:cNvSpPr>
            <a:spLocks noGrp="1" noChangeArrowheads="1"/>
          </p:cNvSpPr>
          <p:nvPr>
            <p:ph type="subTitle" idx="1"/>
          </p:nvPr>
        </p:nvSpPr>
        <p:spPr>
          <a:xfrm>
            <a:off x="685800" y="3657600"/>
            <a:ext cx="7848600" cy="1752600"/>
          </a:xfrm>
          <a:noFill/>
        </p:spPr>
        <p:txBody>
          <a:bodyPr>
            <a:normAutofit lnSpcReduction="10000"/>
          </a:bodyPr>
          <a:lstStyle/>
          <a:p>
            <a:pPr marL="342900" indent="-342900"/>
            <a:r>
              <a:rPr lang="hu-HU" altLang="hu-HU" dirty="0" err="1" smtClean="0"/>
              <a:t>Szirmay-Kalos</a:t>
            </a:r>
            <a:r>
              <a:rPr lang="hu-HU" altLang="hu-HU" dirty="0" smtClean="0"/>
              <a:t> László</a:t>
            </a:r>
          </a:p>
          <a:p>
            <a:pPr marL="342900" indent="-342900"/>
            <a:endParaRPr lang="hu-HU" altLang="hu-HU" sz="800" dirty="0" smtClean="0"/>
          </a:p>
          <a:p>
            <a:pPr marL="342900" indent="-342900"/>
            <a:r>
              <a:rPr lang="hu-HU" altLang="hu-HU" dirty="0" smtClean="0"/>
              <a:t>email: </a:t>
            </a:r>
            <a:r>
              <a:rPr lang="hu-HU" altLang="hu-HU" dirty="0" err="1" smtClean="0"/>
              <a:t>szirmay</a:t>
            </a:r>
            <a:r>
              <a:rPr lang="hu-HU" altLang="hu-HU" dirty="0" smtClean="0"/>
              <a:t>@</a:t>
            </a:r>
            <a:r>
              <a:rPr lang="hu-HU" altLang="hu-HU" dirty="0" err="1" smtClean="0"/>
              <a:t>iit.bme.hu</a:t>
            </a:r>
            <a:endParaRPr lang="hu-HU" altLang="hu-HU" dirty="0" smtClean="0"/>
          </a:p>
          <a:p>
            <a:pPr marL="342900" indent="-342900"/>
            <a:r>
              <a:rPr lang="hu-HU" altLang="hu-HU" dirty="0">
                <a:solidFill>
                  <a:schemeClr val="tx1"/>
                </a:solidFill>
              </a:rPr>
              <a:t>http://cg.iit.bme.hu/portal/en/cgbme</a:t>
            </a:r>
            <a:endParaRPr lang="hu-HU" altLang="hu-HU" dirty="0" smtClean="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hu-HU" dirty="0" smtClean="0">
                <a:solidFill>
                  <a:srgbClr val="FF0000"/>
                </a:solidFill>
              </a:rPr>
              <a:t>Computer </a:t>
            </a:r>
            <a:r>
              <a:rPr lang="hu-HU" dirty="0" err="1" smtClean="0">
                <a:solidFill>
                  <a:srgbClr val="FF0000"/>
                </a:solidFill>
              </a:rPr>
              <a:t>Graphics</a:t>
            </a:r>
            <a:endParaRPr lang="hu-HU" dirty="0" smtClean="0">
              <a:solidFill>
                <a:srgbClr val="FF0000"/>
              </a:solidFill>
            </a:endParaRPr>
          </a:p>
        </p:txBody>
      </p:sp>
      <p:graphicFrame>
        <p:nvGraphicFramePr>
          <p:cNvPr id="1026" name="Object 3">
            <a:hlinkClick r:id="" action="ppaction://ole?verb=0"/>
          </p:cNvPr>
          <p:cNvGraphicFramePr>
            <a:graphicFrameLocks/>
          </p:cNvGraphicFramePr>
          <p:nvPr/>
        </p:nvGraphicFramePr>
        <p:xfrm>
          <a:off x="457200" y="2154238"/>
          <a:ext cx="2779713" cy="2617787"/>
        </p:xfrm>
        <a:graphic>
          <a:graphicData uri="http://schemas.openxmlformats.org/presentationml/2006/ole">
            <p:oleObj spid="_x0000_s1069" name="Microsoft ClipArt Gallery" r:id="rId4" imgW="3597275" imgH="3390900" progId="">
              <p:embed/>
            </p:oleObj>
          </a:graphicData>
        </a:graphic>
      </p:graphicFrame>
      <p:sp>
        <p:nvSpPr>
          <p:cNvPr id="1028" name="Oval 4"/>
          <p:cNvSpPr>
            <a:spLocks noChangeArrowheads="1"/>
          </p:cNvSpPr>
          <p:nvPr/>
        </p:nvSpPr>
        <p:spPr bwMode="auto">
          <a:xfrm>
            <a:off x="3816350" y="3359150"/>
            <a:ext cx="2044700" cy="1206500"/>
          </a:xfrm>
          <a:prstGeom prst="ellipse">
            <a:avLst/>
          </a:prstGeom>
          <a:noFill/>
          <a:ln w="12699">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dirty="0" err="1"/>
              <a:t>R</a:t>
            </a:r>
            <a:r>
              <a:rPr lang="hu-HU" altLang="hu-HU" dirty="0" err="1" smtClean="0"/>
              <a:t>endering</a:t>
            </a:r>
            <a:endParaRPr lang="hu-HU" altLang="hu-HU" dirty="0"/>
          </a:p>
        </p:txBody>
      </p:sp>
      <p:sp>
        <p:nvSpPr>
          <p:cNvPr id="1029" name="Line 5"/>
          <p:cNvSpPr>
            <a:spLocks noChangeShapeType="1"/>
          </p:cNvSpPr>
          <p:nvPr/>
        </p:nvSpPr>
        <p:spPr bwMode="auto">
          <a:xfrm flipH="1" flipV="1">
            <a:off x="3009900" y="3467100"/>
            <a:ext cx="838200" cy="533400"/>
          </a:xfrm>
          <a:prstGeom prst="line">
            <a:avLst/>
          </a:prstGeom>
          <a:noFill/>
          <a:ln w="761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30" name="Rectangle 6"/>
          <p:cNvSpPr>
            <a:spLocks noChangeArrowheads="1"/>
          </p:cNvSpPr>
          <p:nvPr/>
        </p:nvSpPr>
        <p:spPr bwMode="auto">
          <a:xfrm>
            <a:off x="6635750" y="2597150"/>
            <a:ext cx="2197100" cy="825500"/>
          </a:xfrm>
          <a:prstGeom prst="rect">
            <a:avLst/>
          </a:prstGeom>
          <a:noFill/>
          <a:ln w="12699">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dirty="0" err="1" smtClean="0"/>
              <a:t>Virtual</a:t>
            </a:r>
            <a:r>
              <a:rPr lang="hu-HU" altLang="hu-HU" dirty="0" smtClean="0"/>
              <a:t> </a:t>
            </a:r>
            <a:r>
              <a:rPr lang="hu-HU" altLang="hu-HU" dirty="0" err="1" smtClean="0"/>
              <a:t>world</a:t>
            </a:r>
            <a:endParaRPr lang="hu-HU" altLang="hu-HU" dirty="0"/>
          </a:p>
        </p:txBody>
      </p:sp>
      <p:sp>
        <p:nvSpPr>
          <p:cNvPr id="1031" name="Line 7"/>
          <p:cNvSpPr>
            <a:spLocks noChangeShapeType="1"/>
          </p:cNvSpPr>
          <p:nvPr/>
        </p:nvSpPr>
        <p:spPr bwMode="auto">
          <a:xfrm flipV="1">
            <a:off x="7048500" y="3390900"/>
            <a:ext cx="381000" cy="838200"/>
          </a:xfrm>
          <a:prstGeom prst="line">
            <a:avLst/>
          </a:prstGeom>
          <a:noFill/>
          <a:ln w="76199">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32" name="Line 8"/>
          <p:cNvSpPr>
            <a:spLocks noChangeShapeType="1"/>
          </p:cNvSpPr>
          <p:nvPr/>
        </p:nvSpPr>
        <p:spPr bwMode="auto">
          <a:xfrm flipV="1">
            <a:off x="3162300" y="2552700"/>
            <a:ext cx="609600" cy="457200"/>
          </a:xfrm>
          <a:prstGeom prst="line">
            <a:avLst/>
          </a:prstGeom>
          <a:noFill/>
          <a:ln w="761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33" name="Oval 9"/>
          <p:cNvSpPr>
            <a:spLocks noChangeArrowheads="1"/>
          </p:cNvSpPr>
          <p:nvPr/>
        </p:nvSpPr>
        <p:spPr bwMode="auto">
          <a:xfrm>
            <a:off x="3816350" y="1835150"/>
            <a:ext cx="2044700" cy="1206500"/>
          </a:xfrm>
          <a:prstGeom prst="ellipse">
            <a:avLst/>
          </a:prstGeom>
          <a:noFill/>
          <a:ln w="12699">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dirty="0" err="1"/>
              <a:t>M</a:t>
            </a:r>
            <a:r>
              <a:rPr lang="hu-HU" altLang="hu-HU" dirty="0" err="1" smtClean="0"/>
              <a:t>odeling</a:t>
            </a:r>
            <a:endParaRPr lang="hu-HU" altLang="hu-HU" dirty="0"/>
          </a:p>
        </p:txBody>
      </p:sp>
      <p:sp>
        <p:nvSpPr>
          <p:cNvPr id="1034" name="Line 10"/>
          <p:cNvSpPr>
            <a:spLocks noChangeShapeType="1"/>
          </p:cNvSpPr>
          <p:nvPr/>
        </p:nvSpPr>
        <p:spPr bwMode="auto">
          <a:xfrm flipH="1">
            <a:off x="5829300" y="3314700"/>
            <a:ext cx="762000" cy="533400"/>
          </a:xfrm>
          <a:prstGeom prst="line">
            <a:avLst/>
          </a:prstGeom>
          <a:noFill/>
          <a:ln w="761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35" name="Rectangle 11"/>
          <p:cNvSpPr>
            <a:spLocks noChangeArrowheads="1"/>
          </p:cNvSpPr>
          <p:nvPr/>
        </p:nvSpPr>
        <p:spPr bwMode="auto">
          <a:xfrm>
            <a:off x="3635896" y="4651375"/>
            <a:ext cx="1865896" cy="1443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dirty="0" err="1" smtClean="0"/>
              <a:t>Analogy</a:t>
            </a:r>
            <a:r>
              <a:rPr lang="hu-HU" altLang="hu-HU" i="1" u="sng" dirty="0" smtClean="0"/>
              <a:t>:</a:t>
            </a:r>
            <a:endParaRPr lang="hu-HU" altLang="hu-HU" dirty="0"/>
          </a:p>
          <a:p>
            <a:pPr>
              <a:buFontTx/>
              <a:buChar char="•"/>
            </a:pPr>
            <a:r>
              <a:rPr lang="hu-HU" altLang="hu-HU" dirty="0"/>
              <a:t> </a:t>
            </a:r>
            <a:r>
              <a:rPr lang="hu-HU" altLang="hu-HU" dirty="0" smtClean="0"/>
              <a:t>3D: </a:t>
            </a:r>
            <a:r>
              <a:rPr lang="hu-HU" altLang="hu-HU" dirty="0" err="1" smtClean="0"/>
              <a:t>optics</a:t>
            </a:r>
            <a:endParaRPr lang="hu-HU" altLang="hu-HU" dirty="0"/>
          </a:p>
          <a:p>
            <a:pPr>
              <a:buFontTx/>
              <a:buChar char="•"/>
            </a:pPr>
            <a:r>
              <a:rPr lang="hu-HU" altLang="hu-HU" dirty="0"/>
              <a:t> </a:t>
            </a:r>
            <a:r>
              <a:rPr lang="hu-HU" altLang="hu-HU" dirty="0" smtClean="0"/>
              <a:t>2D: </a:t>
            </a:r>
            <a:r>
              <a:rPr lang="hu-HU" altLang="hu-HU" dirty="0" err="1" smtClean="0"/>
              <a:t>drawing</a:t>
            </a:r>
            <a:endParaRPr lang="hu-HU" altLang="hu-HU" dirty="0"/>
          </a:p>
          <a:p>
            <a:pPr>
              <a:buFontTx/>
              <a:buChar char="•"/>
            </a:pPr>
            <a:r>
              <a:rPr lang="hu-HU" altLang="hu-HU" dirty="0"/>
              <a:t> </a:t>
            </a:r>
            <a:r>
              <a:rPr lang="hu-HU" altLang="hu-HU" dirty="0" smtClean="0"/>
              <a:t>etc.</a:t>
            </a:r>
            <a:endParaRPr lang="hu-HU" altLang="hu-HU" dirty="0"/>
          </a:p>
        </p:txBody>
      </p:sp>
      <p:sp>
        <p:nvSpPr>
          <p:cNvPr id="1036" name="Oval 12"/>
          <p:cNvSpPr>
            <a:spLocks noChangeArrowheads="1"/>
          </p:cNvSpPr>
          <p:nvPr/>
        </p:nvSpPr>
        <p:spPr bwMode="auto">
          <a:xfrm>
            <a:off x="5949950" y="4197350"/>
            <a:ext cx="2044700" cy="1206500"/>
          </a:xfrm>
          <a:prstGeom prst="ellipse">
            <a:avLst/>
          </a:prstGeom>
          <a:noFill/>
          <a:ln w="12699">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dirty="0" err="1" smtClean="0"/>
              <a:t>Computation</a:t>
            </a:r>
            <a:endParaRPr lang="hu-HU" altLang="hu-HU" dirty="0"/>
          </a:p>
        </p:txBody>
      </p:sp>
      <p:sp>
        <p:nvSpPr>
          <p:cNvPr id="1037" name="Oval 13"/>
          <p:cNvSpPr>
            <a:spLocks noChangeArrowheads="1"/>
          </p:cNvSpPr>
          <p:nvPr/>
        </p:nvSpPr>
        <p:spPr bwMode="auto">
          <a:xfrm>
            <a:off x="7016750" y="4959350"/>
            <a:ext cx="2044700" cy="1206500"/>
          </a:xfrm>
          <a:prstGeom prst="ellipse">
            <a:avLst/>
          </a:prstGeom>
          <a:noFill/>
          <a:ln w="12699">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dirty="0" err="1" smtClean="0"/>
              <a:t>Measurement</a:t>
            </a:r>
            <a:endParaRPr lang="hu-HU" altLang="hu-HU" dirty="0"/>
          </a:p>
        </p:txBody>
      </p:sp>
      <p:sp>
        <p:nvSpPr>
          <p:cNvPr id="1038" name="Line 14"/>
          <p:cNvSpPr>
            <a:spLocks noChangeShapeType="1"/>
          </p:cNvSpPr>
          <p:nvPr/>
        </p:nvSpPr>
        <p:spPr bwMode="auto">
          <a:xfrm flipH="1" flipV="1">
            <a:off x="7962900" y="3390900"/>
            <a:ext cx="304800" cy="1600200"/>
          </a:xfrm>
          <a:prstGeom prst="line">
            <a:avLst/>
          </a:prstGeom>
          <a:noFill/>
          <a:ln w="76199">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39" name="Line 15"/>
          <p:cNvSpPr>
            <a:spLocks noChangeShapeType="1"/>
          </p:cNvSpPr>
          <p:nvPr/>
        </p:nvSpPr>
        <p:spPr bwMode="auto">
          <a:xfrm>
            <a:off x="5905500" y="2552700"/>
            <a:ext cx="685800" cy="304800"/>
          </a:xfrm>
          <a:prstGeom prst="line">
            <a:avLst/>
          </a:prstGeom>
          <a:noFill/>
          <a:ln w="76199">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1040" name="Rectangle 16"/>
          <p:cNvSpPr>
            <a:spLocks noChangeArrowheads="1"/>
          </p:cNvSpPr>
          <p:nvPr/>
        </p:nvSpPr>
        <p:spPr bwMode="auto">
          <a:xfrm>
            <a:off x="665163" y="1603375"/>
            <a:ext cx="1061189"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dirty="0" err="1" smtClean="0"/>
              <a:t>illusion</a:t>
            </a:r>
            <a:endParaRPr lang="hu-HU" altLang="hu-HU" i="1" u="sng" dirty="0"/>
          </a:p>
        </p:txBody>
      </p:sp>
      <p:sp>
        <p:nvSpPr>
          <p:cNvPr id="1041" name="Rectangle 17"/>
          <p:cNvSpPr>
            <a:spLocks noChangeArrowheads="1"/>
          </p:cNvSpPr>
          <p:nvPr/>
        </p:nvSpPr>
        <p:spPr bwMode="auto">
          <a:xfrm>
            <a:off x="1884363" y="4727575"/>
            <a:ext cx="1020858" cy="1443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dirty="0" err="1" smtClean="0"/>
              <a:t>pixels</a:t>
            </a:r>
            <a:r>
              <a:rPr lang="hu-HU" altLang="hu-HU" i="1" u="sng" dirty="0" smtClean="0"/>
              <a:t>:</a:t>
            </a:r>
            <a:endParaRPr lang="hu-HU" altLang="hu-HU" dirty="0"/>
          </a:p>
          <a:p>
            <a:pPr>
              <a:buFontTx/>
              <a:buChar char="•"/>
            </a:pPr>
            <a:r>
              <a:rPr lang="hu-HU" altLang="hu-HU" dirty="0"/>
              <a:t> </a:t>
            </a:r>
            <a:r>
              <a:rPr lang="hu-HU" altLang="hu-HU" dirty="0" err="1" smtClean="0"/>
              <a:t>red</a:t>
            </a:r>
            <a:endParaRPr lang="hu-HU" altLang="hu-HU" dirty="0"/>
          </a:p>
          <a:p>
            <a:pPr>
              <a:buFontTx/>
              <a:buChar char="•"/>
            </a:pPr>
            <a:r>
              <a:rPr lang="hu-HU" altLang="hu-HU" dirty="0"/>
              <a:t> </a:t>
            </a:r>
            <a:r>
              <a:rPr lang="hu-HU" altLang="hu-HU" dirty="0" err="1" smtClean="0"/>
              <a:t>green</a:t>
            </a:r>
            <a:endParaRPr lang="hu-HU" altLang="hu-HU" dirty="0"/>
          </a:p>
          <a:p>
            <a:pPr>
              <a:buFontTx/>
              <a:buChar char="•"/>
            </a:pPr>
            <a:r>
              <a:rPr lang="hu-HU" altLang="hu-HU" dirty="0"/>
              <a:t> </a:t>
            </a:r>
            <a:r>
              <a:rPr lang="hu-HU" altLang="hu-HU" dirty="0" err="1" smtClean="0"/>
              <a:t>blue</a:t>
            </a:r>
            <a:endParaRPr lang="hu-HU" altLang="hu-HU" dirty="0"/>
          </a:p>
        </p:txBody>
      </p:sp>
      <p:sp>
        <p:nvSpPr>
          <p:cNvPr id="1042" name="Rectangle 18"/>
          <p:cNvSpPr>
            <a:spLocks noChangeArrowheads="1"/>
          </p:cNvSpPr>
          <p:nvPr/>
        </p:nvSpPr>
        <p:spPr bwMode="auto">
          <a:xfrm>
            <a:off x="7294563" y="1984375"/>
            <a:ext cx="1200651"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dirty="0" err="1" smtClean="0"/>
              <a:t>numbers</a:t>
            </a:r>
            <a:endParaRPr lang="hu-HU" altLang="hu-HU" i="1" u="sng"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30">
            <a:hlinkClick r:id="" action="ppaction://ole?verb=0"/>
          </p:cNvPr>
          <p:cNvGraphicFramePr>
            <a:graphicFrameLocks/>
          </p:cNvGraphicFramePr>
          <p:nvPr/>
        </p:nvGraphicFramePr>
        <p:xfrm>
          <a:off x="5562600" y="2206625"/>
          <a:ext cx="3471863" cy="2643188"/>
        </p:xfrm>
        <a:graphic>
          <a:graphicData uri="http://schemas.openxmlformats.org/presentationml/2006/ole">
            <p:oleObj spid="_x0000_s2157" name="Klip" r:id="rId4" imgW="3253680" imgH="2476800" progId="">
              <p:embed/>
            </p:oleObj>
          </a:graphicData>
        </a:graphic>
      </p:graphicFrame>
      <p:sp>
        <p:nvSpPr>
          <p:cNvPr id="2054" name="Freeform 4"/>
          <p:cNvSpPr>
            <a:spLocks/>
          </p:cNvSpPr>
          <p:nvPr/>
        </p:nvSpPr>
        <p:spPr bwMode="auto">
          <a:xfrm>
            <a:off x="1185863" y="1368425"/>
            <a:ext cx="1982787" cy="1144588"/>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p>
        </p:txBody>
      </p:sp>
      <p:sp>
        <p:nvSpPr>
          <p:cNvPr id="2055" name="Line 5"/>
          <p:cNvSpPr>
            <a:spLocks noChangeShapeType="1"/>
          </p:cNvSpPr>
          <p:nvPr/>
        </p:nvSpPr>
        <p:spPr bwMode="auto">
          <a:xfrm flipV="1">
            <a:off x="271463" y="3952875"/>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2056" name="Line 6"/>
          <p:cNvSpPr>
            <a:spLocks noChangeShapeType="1"/>
          </p:cNvSpPr>
          <p:nvPr/>
        </p:nvSpPr>
        <p:spPr bwMode="auto">
          <a:xfrm>
            <a:off x="277813" y="5559425"/>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grpSp>
        <p:nvGrpSpPr>
          <p:cNvPr id="2057" name="Group 9"/>
          <p:cNvGrpSpPr>
            <a:grpSpLocks/>
          </p:cNvGrpSpPr>
          <p:nvPr/>
        </p:nvGrpSpPr>
        <p:grpSpPr bwMode="auto">
          <a:xfrm>
            <a:off x="1154113" y="2517775"/>
            <a:ext cx="1884362" cy="1968500"/>
            <a:chOff x="796" y="1828"/>
            <a:chExt cx="1187" cy="1240"/>
          </a:xfrm>
          <a:solidFill>
            <a:srgbClr val="FFC000"/>
          </a:solidFill>
        </p:grpSpPr>
        <p:sp>
          <p:nvSpPr>
            <p:cNvPr id="2078" name="Rectangle 7"/>
            <p:cNvSpPr>
              <a:spLocks noChangeArrowheads="1"/>
            </p:cNvSpPr>
            <p:nvPr/>
          </p:nvSpPr>
          <p:spPr bwMode="auto">
            <a:xfrm>
              <a:off x="916" y="1828"/>
              <a:ext cx="1048" cy="1240"/>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2052" name="Object 8">
              <a:hlinkClick r:id="" action="ppaction://ole?verb=0"/>
            </p:cNvPr>
            <p:cNvGraphicFramePr>
              <a:graphicFrameLocks/>
            </p:cNvGraphicFramePr>
            <p:nvPr/>
          </p:nvGraphicFramePr>
          <p:xfrm>
            <a:off x="796" y="2023"/>
            <a:ext cx="1187" cy="989"/>
          </p:xfrm>
          <a:graphic>
            <a:graphicData uri="http://schemas.openxmlformats.org/presentationml/2006/ole">
              <p:oleObj spid="_x0000_s2158" name="Microsoft ClipArt Gallery" r:id="rId5" imgW="1892190" imgH="1578410" progId="">
                <p:embed/>
              </p:oleObj>
            </a:graphicData>
          </a:graphic>
        </p:graphicFrame>
      </p:grpSp>
      <p:sp>
        <p:nvSpPr>
          <p:cNvPr id="2058" name="Rectangle 10"/>
          <p:cNvSpPr>
            <a:spLocks noChangeArrowheads="1"/>
          </p:cNvSpPr>
          <p:nvPr/>
        </p:nvSpPr>
        <p:spPr bwMode="auto">
          <a:xfrm>
            <a:off x="766763" y="2397125"/>
            <a:ext cx="3124200" cy="2209800"/>
          </a:xfrm>
          <a:prstGeom prst="rect">
            <a:avLst/>
          </a:prstGeom>
          <a:noFill/>
          <a:ln w="76199">
            <a:solidFill>
              <a:srgbClr val="0070C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059" name="Rectangle 11"/>
          <p:cNvSpPr>
            <a:spLocks noChangeArrowheads="1"/>
          </p:cNvSpPr>
          <p:nvPr/>
        </p:nvSpPr>
        <p:spPr bwMode="auto">
          <a:xfrm>
            <a:off x="1317625" y="4724400"/>
            <a:ext cx="1498600" cy="43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a:t>window</a:t>
            </a:r>
            <a:endParaRPr lang="hu-HU" altLang="hu-HU" dirty="0"/>
          </a:p>
        </p:txBody>
      </p:sp>
      <p:sp>
        <p:nvSpPr>
          <p:cNvPr id="2060" name="Rectangle 12"/>
          <p:cNvSpPr>
            <a:spLocks noChangeArrowheads="1"/>
          </p:cNvSpPr>
          <p:nvPr/>
        </p:nvSpPr>
        <p:spPr bwMode="auto">
          <a:xfrm>
            <a:off x="6329363" y="2854325"/>
            <a:ext cx="1600200" cy="1143000"/>
          </a:xfrm>
          <a:prstGeom prst="rect">
            <a:avLst/>
          </a:prstGeom>
          <a:noFill/>
          <a:ln w="76199">
            <a:solidFill>
              <a:srgbClr val="0070C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061" name="Rectangle 13"/>
          <p:cNvSpPr>
            <a:spLocks noChangeArrowheads="1"/>
          </p:cNvSpPr>
          <p:nvPr/>
        </p:nvSpPr>
        <p:spPr bwMode="auto">
          <a:xfrm>
            <a:off x="6623050" y="3933056"/>
            <a:ext cx="1248741"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a:t>viewport</a:t>
            </a:r>
            <a:endParaRPr lang="hu-HU" altLang="hu-HU" dirty="0"/>
          </a:p>
        </p:txBody>
      </p:sp>
      <p:grpSp>
        <p:nvGrpSpPr>
          <p:cNvPr id="2062" name="Group 16"/>
          <p:cNvGrpSpPr>
            <a:grpSpLocks/>
          </p:cNvGrpSpPr>
          <p:nvPr/>
        </p:nvGrpSpPr>
        <p:grpSpPr bwMode="auto">
          <a:xfrm>
            <a:off x="6748463" y="2898775"/>
            <a:ext cx="785812" cy="977900"/>
            <a:chOff x="4320" y="2068"/>
            <a:chExt cx="495" cy="616"/>
          </a:xfrm>
          <a:solidFill>
            <a:srgbClr val="FFC000"/>
          </a:solidFill>
        </p:grpSpPr>
        <p:sp>
          <p:nvSpPr>
            <p:cNvPr id="2077" name="Rectangle 14"/>
            <p:cNvSpPr>
              <a:spLocks noChangeArrowheads="1"/>
            </p:cNvSpPr>
            <p:nvPr/>
          </p:nvSpPr>
          <p:spPr bwMode="auto">
            <a:xfrm>
              <a:off x="4373" y="2068"/>
              <a:ext cx="432" cy="616"/>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2051" name="Object 15">
              <a:hlinkClick r:id="" action="ppaction://ole?verb=0"/>
            </p:cNvPr>
            <p:cNvGraphicFramePr>
              <a:graphicFrameLocks/>
            </p:cNvGraphicFramePr>
            <p:nvPr/>
          </p:nvGraphicFramePr>
          <p:xfrm>
            <a:off x="4320" y="2164"/>
            <a:ext cx="495" cy="494"/>
          </p:xfrm>
          <a:graphic>
            <a:graphicData uri="http://schemas.openxmlformats.org/presentationml/2006/ole">
              <p:oleObj spid="_x0000_s2159" name="Microsoft ClipArt Gallery" r:id="rId6" imgW="1892190" imgH="1578410" progId="">
                <p:embed/>
              </p:oleObj>
            </a:graphicData>
          </a:graphic>
        </p:graphicFrame>
      </p:grpSp>
      <p:sp>
        <p:nvSpPr>
          <p:cNvPr id="2063" name="Line 17"/>
          <p:cNvSpPr>
            <a:spLocks noChangeShapeType="1"/>
          </p:cNvSpPr>
          <p:nvPr/>
        </p:nvSpPr>
        <p:spPr bwMode="auto">
          <a:xfrm>
            <a:off x="6799263" y="2924944"/>
            <a:ext cx="736600" cy="0"/>
          </a:xfrm>
          <a:prstGeom prst="line">
            <a:avLst/>
          </a:prstGeom>
          <a:noFill/>
          <a:ln w="101599">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2064" name="Rectangle 18"/>
          <p:cNvSpPr>
            <a:spLocks noChangeArrowheads="1"/>
          </p:cNvSpPr>
          <p:nvPr/>
        </p:nvSpPr>
        <p:spPr bwMode="auto">
          <a:xfrm>
            <a:off x="403225" y="1149350"/>
            <a:ext cx="1158973"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err="1" smtClean="0"/>
              <a:t>Model</a:t>
            </a:r>
            <a:endParaRPr lang="hu-HU" altLang="hu-HU" sz="2800" dirty="0"/>
          </a:p>
        </p:txBody>
      </p:sp>
      <p:sp>
        <p:nvSpPr>
          <p:cNvPr id="2065" name="Rectangle 19"/>
          <p:cNvSpPr>
            <a:spLocks noChangeArrowheads="1"/>
          </p:cNvSpPr>
          <p:nvPr/>
        </p:nvSpPr>
        <p:spPr bwMode="auto">
          <a:xfrm>
            <a:off x="7451725" y="1484313"/>
            <a:ext cx="1139737"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smtClean="0"/>
              <a:t>Image</a:t>
            </a:r>
            <a:endParaRPr lang="hu-HU" altLang="hu-HU" sz="2800" dirty="0"/>
          </a:p>
        </p:txBody>
      </p:sp>
      <p:sp>
        <p:nvSpPr>
          <p:cNvPr id="2066" name="Rectangle 20"/>
          <p:cNvSpPr>
            <a:spLocks noChangeArrowheads="1"/>
          </p:cNvSpPr>
          <p:nvPr/>
        </p:nvSpPr>
        <p:spPr bwMode="auto">
          <a:xfrm>
            <a:off x="5795963" y="5229225"/>
            <a:ext cx="3199595"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smtClean="0"/>
              <a:t>Drawing</a:t>
            </a:r>
            <a:r>
              <a:rPr lang="hu-HU" altLang="hu-HU" dirty="0" smtClean="0"/>
              <a:t> </a:t>
            </a:r>
            <a:r>
              <a:rPr lang="hu-HU" altLang="hu-HU" dirty="0" err="1" smtClean="0"/>
              <a:t>with</a:t>
            </a:r>
            <a:r>
              <a:rPr lang="hu-HU" altLang="hu-HU" dirty="0" smtClean="0"/>
              <a:t> </a:t>
            </a:r>
            <a:r>
              <a:rPr lang="hu-HU" altLang="hu-HU" dirty="0" err="1" smtClean="0"/>
              <a:t>own</a:t>
            </a:r>
            <a:r>
              <a:rPr lang="hu-HU" altLang="hu-HU" dirty="0" smtClean="0"/>
              <a:t> </a:t>
            </a:r>
            <a:r>
              <a:rPr lang="hu-HU" altLang="hu-HU" dirty="0" err="1" smtClean="0"/>
              <a:t>colors</a:t>
            </a:r>
            <a:endParaRPr lang="hu-HU" altLang="hu-HU" dirty="0"/>
          </a:p>
        </p:txBody>
      </p:sp>
      <p:sp>
        <p:nvSpPr>
          <p:cNvPr id="2067" name="Rectangle 21"/>
          <p:cNvSpPr>
            <a:spLocks noChangeArrowheads="1"/>
          </p:cNvSpPr>
          <p:nvPr/>
        </p:nvSpPr>
        <p:spPr bwMode="auto">
          <a:xfrm>
            <a:off x="250825" y="5635625"/>
            <a:ext cx="2881313" cy="766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a:t>2D </a:t>
            </a:r>
            <a:r>
              <a:rPr lang="hu-HU" altLang="hu-HU" dirty="0" err="1" smtClean="0"/>
              <a:t>world</a:t>
            </a:r>
            <a:r>
              <a:rPr lang="hu-HU" altLang="hu-HU" dirty="0" smtClean="0"/>
              <a:t> </a:t>
            </a:r>
            <a:r>
              <a:rPr lang="hu-HU" altLang="hu-HU" dirty="0" err="1" smtClean="0"/>
              <a:t>coordinate</a:t>
            </a:r>
            <a:endParaRPr lang="hu-HU" altLang="hu-HU" dirty="0" smtClean="0"/>
          </a:p>
          <a:p>
            <a:r>
              <a:rPr lang="hu-HU" altLang="hu-HU" dirty="0" err="1" smtClean="0"/>
              <a:t>system</a:t>
            </a:r>
            <a:r>
              <a:rPr lang="hu-HU" altLang="hu-HU" dirty="0" smtClean="0"/>
              <a:t>: Unit</a:t>
            </a:r>
            <a:r>
              <a:rPr lang="en-US" altLang="hu-HU" u="sng" dirty="0" smtClean="0"/>
              <a:t>!!!</a:t>
            </a:r>
            <a:endParaRPr lang="hu-HU" altLang="hu-HU" u="sng" dirty="0"/>
          </a:p>
        </p:txBody>
      </p:sp>
      <p:sp>
        <p:nvSpPr>
          <p:cNvPr id="2068" name="Rectangle 22"/>
          <p:cNvSpPr>
            <a:spLocks noChangeArrowheads="1"/>
          </p:cNvSpPr>
          <p:nvPr/>
        </p:nvSpPr>
        <p:spPr bwMode="auto">
          <a:xfrm>
            <a:off x="2765425" y="4953000"/>
            <a:ext cx="1389063" cy="76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a:t>(200, 100)</a:t>
            </a:r>
          </a:p>
          <a:p>
            <a:r>
              <a:rPr lang="hu-HU" altLang="hu-HU" dirty="0" err="1" smtClean="0"/>
              <a:t>geometry</a:t>
            </a:r>
            <a:endParaRPr lang="hu-HU" altLang="hu-HU" dirty="0"/>
          </a:p>
        </p:txBody>
      </p:sp>
      <p:sp>
        <p:nvSpPr>
          <p:cNvPr id="2069" name="Rectangle 23"/>
          <p:cNvSpPr>
            <a:spLocks noChangeArrowheads="1"/>
          </p:cNvSpPr>
          <p:nvPr/>
        </p:nvSpPr>
        <p:spPr bwMode="auto">
          <a:xfrm>
            <a:off x="2994025" y="1676400"/>
            <a:ext cx="2368550" cy="43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(200, 200)</a:t>
            </a:r>
          </a:p>
        </p:txBody>
      </p:sp>
      <p:sp>
        <p:nvSpPr>
          <p:cNvPr id="2070" name="Line 24"/>
          <p:cNvSpPr>
            <a:spLocks noChangeShapeType="1"/>
          </p:cNvSpPr>
          <p:nvPr/>
        </p:nvSpPr>
        <p:spPr bwMode="auto">
          <a:xfrm flipH="1" flipV="1">
            <a:off x="3008313" y="4486275"/>
            <a:ext cx="317500" cy="469900"/>
          </a:xfrm>
          <a:prstGeom prst="line">
            <a:avLst/>
          </a:prstGeom>
          <a:noFill/>
          <a:ln w="126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2071" name="Line 25"/>
          <p:cNvSpPr>
            <a:spLocks noChangeShapeType="1"/>
          </p:cNvSpPr>
          <p:nvPr/>
        </p:nvSpPr>
        <p:spPr bwMode="auto">
          <a:xfrm flipH="1">
            <a:off x="3008313" y="2060575"/>
            <a:ext cx="546100" cy="444500"/>
          </a:xfrm>
          <a:prstGeom prst="line">
            <a:avLst/>
          </a:prstGeom>
          <a:noFill/>
          <a:ln w="126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2072" name="Rectangle 26"/>
          <p:cNvSpPr>
            <a:spLocks noChangeArrowheads="1"/>
          </p:cNvSpPr>
          <p:nvPr/>
        </p:nvSpPr>
        <p:spPr bwMode="auto">
          <a:xfrm>
            <a:off x="3984625" y="3200400"/>
            <a:ext cx="1219200"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topology</a:t>
            </a:r>
          </a:p>
        </p:txBody>
      </p:sp>
      <p:sp>
        <p:nvSpPr>
          <p:cNvPr id="2073" name="Line 27"/>
          <p:cNvSpPr>
            <a:spLocks noChangeShapeType="1"/>
          </p:cNvSpPr>
          <p:nvPr/>
        </p:nvSpPr>
        <p:spPr bwMode="auto">
          <a:xfrm flipH="1" flipV="1">
            <a:off x="3084513" y="2581275"/>
            <a:ext cx="1003300" cy="850900"/>
          </a:xfrm>
          <a:prstGeom prst="line">
            <a:avLst/>
          </a:prstGeom>
          <a:noFill/>
          <a:ln w="126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2074" name="Line 28"/>
          <p:cNvSpPr>
            <a:spLocks noChangeShapeType="1"/>
          </p:cNvSpPr>
          <p:nvPr/>
        </p:nvSpPr>
        <p:spPr bwMode="auto">
          <a:xfrm flipH="1">
            <a:off x="3008313" y="3432175"/>
            <a:ext cx="1079500" cy="1054100"/>
          </a:xfrm>
          <a:prstGeom prst="line">
            <a:avLst/>
          </a:prstGeom>
          <a:noFill/>
          <a:ln w="12699">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2075" name="Rectangle 29"/>
          <p:cNvSpPr>
            <a:spLocks noChangeArrowheads="1"/>
          </p:cNvSpPr>
          <p:nvPr/>
        </p:nvSpPr>
        <p:spPr bwMode="auto">
          <a:xfrm>
            <a:off x="1774825" y="1676400"/>
            <a:ext cx="793488"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smtClean="0"/>
              <a:t>color</a:t>
            </a:r>
            <a:endParaRPr lang="hu-HU" altLang="hu-HU" dirty="0"/>
          </a:p>
        </p:txBody>
      </p:sp>
      <p:sp>
        <p:nvSpPr>
          <p:cNvPr id="2076" name="Oval 31"/>
          <p:cNvSpPr>
            <a:spLocks noChangeArrowheads="1"/>
          </p:cNvSpPr>
          <p:nvPr/>
        </p:nvSpPr>
        <p:spPr bwMode="auto">
          <a:xfrm>
            <a:off x="862013" y="5421313"/>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 name="Cím 1"/>
          <p:cNvSpPr>
            <a:spLocks noGrp="1"/>
          </p:cNvSpPr>
          <p:nvPr>
            <p:ph type="title"/>
          </p:nvPr>
        </p:nvSpPr>
        <p:spPr/>
        <p:txBody>
          <a:bodyPr/>
          <a:lstStyle/>
          <a:p>
            <a:r>
              <a:rPr lang="hu-HU" dirty="0" smtClean="0">
                <a:solidFill>
                  <a:srgbClr val="FF0000"/>
                </a:solidFill>
              </a:rPr>
              <a:t>2D </a:t>
            </a:r>
            <a:r>
              <a:rPr lang="hu-HU" dirty="0" err="1" smtClean="0">
                <a:solidFill>
                  <a:srgbClr val="FF0000"/>
                </a:solidFill>
              </a:rPr>
              <a:t>Rendering</a:t>
            </a:r>
            <a:r>
              <a:rPr lang="hu-HU" dirty="0" smtClean="0">
                <a:solidFill>
                  <a:srgbClr val="FF0000"/>
                </a:solidFill>
              </a:rPr>
              <a:t>: </a:t>
            </a:r>
            <a:r>
              <a:rPr lang="hu-HU" dirty="0" err="1" smtClean="0">
                <a:solidFill>
                  <a:srgbClr val="FF0000"/>
                </a:solidFill>
              </a:rPr>
              <a:t>drawing</a:t>
            </a:r>
            <a:endParaRPr lang="hu-HU" dirty="0">
              <a:solidFill>
                <a:srgbClr val="FF0000"/>
              </a:solidFill>
            </a:endParaRPr>
          </a:p>
        </p:txBody>
      </p:sp>
      <p:sp>
        <p:nvSpPr>
          <p:cNvPr id="31" name="Line 5"/>
          <p:cNvSpPr>
            <a:spLocks noChangeShapeType="1"/>
          </p:cNvSpPr>
          <p:nvPr/>
        </p:nvSpPr>
        <p:spPr bwMode="auto">
          <a:xfrm flipV="1">
            <a:off x="6005810" y="2830562"/>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2" name="Line 6"/>
          <p:cNvSpPr>
            <a:spLocks noChangeShapeType="1"/>
          </p:cNvSpPr>
          <p:nvPr/>
        </p:nvSpPr>
        <p:spPr bwMode="auto">
          <a:xfrm>
            <a:off x="6012160" y="4437112"/>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3" name="Téglalap 32"/>
          <p:cNvSpPr/>
          <p:nvPr/>
        </p:nvSpPr>
        <p:spPr>
          <a:xfrm>
            <a:off x="5940152" y="4437112"/>
            <a:ext cx="1459054" cy="430887"/>
          </a:xfrm>
          <a:prstGeom prst="rect">
            <a:avLst/>
          </a:prstGeom>
        </p:spPr>
        <p:txBody>
          <a:bodyPr wrap="none">
            <a:spAutoFit/>
          </a:bodyPr>
          <a:lstStyle/>
          <a:p>
            <a:r>
              <a:rPr lang="hu-HU" altLang="hu-HU" dirty="0" smtClean="0"/>
              <a:t>Unit</a:t>
            </a:r>
            <a:r>
              <a:rPr lang="en-US" altLang="hu-HU" dirty="0" smtClean="0"/>
              <a:t>=pixel</a:t>
            </a:r>
            <a:endParaRPr lang="hu-HU" dirty="0"/>
          </a:p>
        </p:txBody>
      </p:sp>
      <p:sp>
        <p:nvSpPr>
          <p:cNvPr id="34" name="Oval 31"/>
          <p:cNvSpPr>
            <a:spLocks noChangeArrowheads="1"/>
          </p:cNvSpPr>
          <p:nvPr/>
        </p:nvSpPr>
        <p:spPr bwMode="auto">
          <a:xfrm>
            <a:off x="6156747" y="4293791"/>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5" name="Oval 31"/>
          <p:cNvSpPr>
            <a:spLocks noChangeArrowheads="1"/>
          </p:cNvSpPr>
          <p:nvPr/>
        </p:nvSpPr>
        <p:spPr bwMode="auto">
          <a:xfrm>
            <a:off x="7020272" y="3429000"/>
            <a:ext cx="72008" cy="72008"/>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6" name="Szabadkézi sokszög 35"/>
          <p:cNvSpPr/>
          <p:nvPr/>
        </p:nvSpPr>
        <p:spPr>
          <a:xfrm>
            <a:off x="1983346" y="2221606"/>
            <a:ext cx="5087155" cy="1435994"/>
          </a:xfrm>
          <a:custGeom>
            <a:avLst/>
            <a:gdLst>
              <a:gd name="connsiteX0" fmla="*/ 5087155 w 5087155"/>
              <a:gd name="connsiteY0" fmla="*/ 1242811 h 1435994"/>
              <a:gd name="connsiteX1" fmla="*/ 2884868 w 5087155"/>
              <a:gd name="connsiteY1" fmla="*/ 32197 h 1435994"/>
              <a:gd name="connsiteX2" fmla="*/ 0 w 5087155"/>
              <a:gd name="connsiteY2" fmla="*/ 1435994 h 1435994"/>
            </a:gdLst>
            <a:ahLst/>
            <a:cxnLst>
              <a:cxn ang="0">
                <a:pos x="connsiteX0" y="connsiteY0"/>
              </a:cxn>
              <a:cxn ang="0">
                <a:pos x="connsiteX1" y="connsiteY1"/>
              </a:cxn>
              <a:cxn ang="0">
                <a:pos x="connsiteX2" y="connsiteY2"/>
              </a:cxn>
            </a:cxnLst>
            <a:rect l="l" t="t" r="r" b="b"/>
            <a:pathLst>
              <a:path w="5087155" h="1435994">
                <a:moveTo>
                  <a:pt x="5087155" y="1242811"/>
                </a:moveTo>
                <a:cubicBezTo>
                  <a:pt x="4409941" y="621405"/>
                  <a:pt x="3732727" y="0"/>
                  <a:pt x="2884868" y="32197"/>
                </a:cubicBezTo>
                <a:cubicBezTo>
                  <a:pt x="2037009" y="64394"/>
                  <a:pt x="1018504" y="750194"/>
                  <a:pt x="0" y="1435994"/>
                </a:cubicBezTo>
              </a:path>
            </a:pathLst>
          </a:custGeom>
          <a:ln w="571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58"/>
                                        </p:tgtEl>
                                        <p:attrNameLst>
                                          <p:attrName>style.visibility</p:attrName>
                                        </p:attrNameLst>
                                      </p:cBhvr>
                                      <p:to>
                                        <p:strVal val="visible"/>
                                      </p:to>
                                    </p:set>
                                    <p:anim calcmode="lin" valueType="num">
                                      <p:cBhvr additive="base">
                                        <p:cTn id="7" dur="500" fill="hold"/>
                                        <p:tgtEl>
                                          <p:spTgt spid="2058"/>
                                        </p:tgtEl>
                                        <p:attrNameLst>
                                          <p:attrName>ppt_x</p:attrName>
                                        </p:attrNameLst>
                                      </p:cBhvr>
                                      <p:tavLst>
                                        <p:tav tm="0">
                                          <p:val>
                                            <p:strVal val="#ppt_x"/>
                                          </p:val>
                                        </p:tav>
                                        <p:tav tm="100000">
                                          <p:val>
                                            <p:strVal val="#ppt_x"/>
                                          </p:val>
                                        </p:tav>
                                      </p:tavLst>
                                    </p:anim>
                                    <p:anim calcmode="lin" valueType="num">
                                      <p:cBhvr additive="base">
                                        <p:cTn id="8" dur="500" fill="hold"/>
                                        <p:tgtEl>
                                          <p:spTgt spid="20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0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6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6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6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06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1000" fill="hold"/>
                                        <p:tgtEl>
                                          <p:spTgt spid="36"/>
                                        </p:tgtEl>
                                        <p:attrNameLst>
                                          <p:attrName>ppt_w</p:attrName>
                                        </p:attrNameLst>
                                      </p:cBhvr>
                                      <p:tavLst>
                                        <p:tav tm="0">
                                          <p:val>
                                            <p:strVal val="#ppt_w*0.70"/>
                                          </p:val>
                                        </p:tav>
                                        <p:tav tm="100000">
                                          <p:val>
                                            <p:strVal val="#ppt_w"/>
                                          </p:val>
                                        </p:tav>
                                      </p:tavLst>
                                    </p:anim>
                                    <p:anim calcmode="lin" valueType="num">
                                      <p:cBhvr>
                                        <p:cTn id="31" dur="1000" fill="hold"/>
                                        <p:tgtEl>
                                          <p:spTgt spid="36"/>
                                        </p:tgtEl>
                                        <p:attrNameLst>
                                          <p:attrName>ppt_h</p:attrName>
                                        </p:attrNameLst>
                                      </p:cBhvr>
                                      <p:tavLst>
                                        <p:tav tm="0">
                                          <p:val>
                                            <p:strVal val="#ppt_h"/>
                                          </p:val>
                                        </p:tav>
                                        <p:tav tm="100000">
                                          <p:val>
                                            <p:strVal val="#ppt_h"/>
                                          </p:val>
                                        </p:tav>
                                      </p:tavLst>
                                    </p:anim>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animBg="1"/>
      <p:bldP spid="2059" grpId="0"/>
      <p:bldP spid="2060" grpId="0" animBg="1"/>
      <p:bldP spid="2061" grpId="0"/>
      <p:bldP spid="2063"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0" name="Rectangle 12"/>
          <p:cNvSpPr>
            <a:spLocks noChangeArrowheads="1"/>
          </p:cNvSpPr>
          <p:nvPr/>
        </p:nvSpPr>
        <p:spPr bwMode="auto">
          <a:xfrm>
            <a:off x="9144000" y="2968625"/>
            <a:ext cx="20574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10" name="Cím 9"/>
          <p:cNvSpPr>
            <a:spLocks noGrp="1"/>
          </p:cNvSpPr>
          <p:nvPr>
            <p:ph type="title"/>
          </p:nvPr>
        </p:nvSpPr>
        <p:spPr>
          <a:xfrm>
            <a:off x="0" y="260350"/>
            <a:ext cx="9144000" cy="1143000"/>
          </a:xfrm>
        </p:spPr>
        <p:txBody>
          <a:bodyPr>
            <a:normAutofit/>
          </a:bodyPr>
          <a:lstStyle/>
          <a:p>
            <a:pPr>
              <a:defRPr/>
            </a:pPr>
            <a:r>
              <a:rPr lang="hu-HU" dirty="0" smtClean="0">
                <a:solidFill>
                  <a:srgbClr val="FF0000"/>
                </a:solidFill>
              </a:rPr>
              <a:t>3D </a:t>
            </a:r>
            <a:r>
              <a:rPr lang="hu-HU" dirty="0" err="1" smtClean="0">
                <a:solidFill>
                  <a:srgbClr val="FF0000"/>
                </a:solidFill>
              </a:rPr>
              <a:t>rendering</a:t>
            </a:r>
            <a:r>
              <a:rPr lang="hu-HU" dirty="0" smtClean="0">
                <a:solidFill>
                  <a:srgbClr val="FF0000"/>
                </a:solidFill>
              </a:rPr>
              <a:t>: </a:t>
            </a:r>
            <a:r>
              <a:rPr lang="hu-HU" dirty="0" err="1" smtClean="0">
                <a:solidFill>
                  <a:srgbClr val="FF0000"/>
                </a:solidFill>
              </a:rPr>
              <a:t>optics</a:t>
            </a:r>
            <a:endParaRPr lang="hu-HU" dirty="0">
              <a:solidFill>
                <a:srgbClr val="FF0000"/>
              </a:solidFill>
            </a:endParaRPr>
          </a:p>
        </p:txBody>
      </p:sp>
      <p:graphicFrame>
        <p:nvGraphicFramePr>
          <p:cNvPr id="3074" name="Object 2">
            <a:hlinkClick r:id="" action="ppaction://ole?verb=0"/>
          </p:cNvPr>
          <p:cNvGraphicFramePr>
            <a:graphicFrameLocks/>
          </p:cNvGraphicFramePr>
          <p:nvPr/>
        </p:nvGraphicFramePr>
        <p:xfrm>
          <a:off x="657225" y="1443038"/>
          <a:ext cx="2779713" cy="2617787"/>
        </p:xfrm>
        <a:graphic>
          <a:graphicData uri="http://schemas.openxmlformats.org/presentationml/2006/ole">
            <p:oleObj spid="_x0000_s3287" name="Klip" r:id="rId4" imgW="3046680" imgH="2871360" progId="">
              <p:embed/>
            </p:oleObj>
          </a:graphicData>
        </a:graphic>
      </p:graphicFrame>
      <p:graphicFrame>
        <p:nvGraphicFramePr>
          <p:cNvPr id="3075" name="Object 3">
            <a:hlinkClick r:id="" action="ppaction://ole?verb=0"/>
          </p:cNvPr>
          <p:cNvGraphicFramePr>
            <a:graphicFrameLocks/>
          </p:cNvGraphicFramePr>
          <p:nvPr/>
        </p:nvGraphicFramePr>
        <p:xfrm>
          <a:off x="581025" y="4235450"/>
          <a:ext cx="2819400" cy="2617788"/>
        </p:xfrm>
        <a:graphic>
          <a:graphicData uri="http://schemas.openxmlformats.org/presentationml/2006/ole">
            <p:oleObj spid="_x0000_s3288" name="Klip" r:id="rId5" imgW="3046680" imgH="2871360" progId="">
              <p:embed/>
            </p:oleObj>
          </a:graphicData>
        </a:graphic>
      </p:graphicFrame>
      <p:sp>
        <p:nvSpPr>
          <p:cNvPr id="3082" name="Rectangle 4"/>
          <p:cNvSpPr>
            <a:spLocks noChangeArrowheads="1"/>
          </p:cNvSpPr>
          <p:nvPr/>
        </p:nvSpPr>
        <p:spPr bwMode="auto">
          <a:xfrm>
            <a:off x="2105025" y="3348038"/>
            <a:ext cx="1371600" cy="3505200"/>
          </a:xfrm>
          <a:prstGeom prst="rect">
            <a:avLst/>
          </a:prstGeom>
          <a:solidFill>
            <a:schemeClr val="bg1"/>
          </a:solidFill>
          <a:ln w="12700">
            <a:solidFill>
              <a:schemeClr val="bg1"/>
            </a:solid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083" name="Oval 6"/>
          <p:cNvSpPr>
            <a:spLocks noChangeArrowheads="1"/>
          </p:cNvSpPr>
          <p:nvPr/>
        </p:nvSpPr>
        <p:spPr bwMode="auto">
          <a:xfrm>
            <a:off x="3552825" y="4491038"/>
            <a:ext cx="822325" cy="479425"/>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3076" name="Object 7"/>
          <p:cNvGraphicFramePr>
            <a:graphicFrameLocks noChangeAspect="1"/>
          </p:cNvGraphicFramePr>
          <p:nvPr/>
        </p:nvGraphicFramePr>
        <p:xfrm>
          <a:off x="4633913" y="5072063"/>
          <a:ext cx="733425" cy="1092200"/>
        </p:xfrm>
        <a:graphic>
          <a:graphicData uri="http://schemas.openxmlformats.org/presentationml/2006/ole">
            <p:oleObj spid="_x0000_s3289" name="Klip" r:id="rId6" imgW="2478088" imgH="4460875" progId="">
              <p:embed/>
            </p:oleObj>
          </a:graphicData>
        </a:graphic>
      </p:graphicFrame>
      <p:sp>
        <p:nvSpPr>
          <p:cNvPr id="3084" name="Line 8"/>
          <p:cNvSpPr>
            <a:spLocks noChangeShapeType="1"/>
          </p:cNvSpPr>
          <p:nvPr/>
        </p:nvSpPr>
        <p:spPr bwMode="auto">
          <a:xfrm flipH="1" flipV="1">
            <a:off x="3933825" y="4948238"/>
            <a:ext cx="6858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grpSp>
        <p:nvGrpSpPr>
          <p:cNvPr id="2" name="Group 9"/>
          <p:cNvGrpSpPr>
            <a:grpSpLocks/>
          </p:cNvGrpSpPr>
          <p:nvPr/>
        </p:nvGrpSpPr>
        <p:grpSpPr bwMode="auto">
          <a:xfrm>
            <a:off x="2333625" y="1519238"/>
            <a:ext cx="2544763" cy="2865437"/>
            <a:chOff x="1470" y="960"/>
            <a:chExt cx="1603" cy="1805"/>
          </a:xfrm>
        </p:grpSpPr>
        <p:grpSp>
          <p:nvGrpSpPr>
            <p:cNvPr id="3147" name="Group 10"/>
            <p:cNvGrpSpPr>
              <a:grpSpLocks/>
            </p:cNvGrpSpPr>
            <p:nvPr/>
          </p:nvGrpSpPr>
          <p:grpSpPr bwMode="auto">
            <a:xfrm>
              <a:off x="1470" y="2016"/>
              <a:ext cx="689" cy="749"/>
              <a:chOff x="960" y="2112"/>
              <a:chExt cx="689" cy="749"/>
            </a:xfrm>
          </p:grpSpPr>
          <p:sp>
            <p:nvSpPr>
              <p:cNvPr id="3151" name="Line 11"/>
              <p:cNvSpPr>
                <a:spLocks noChangeShapeType="1"/>
              </p:cNvSpPr>
              <p:nvPr/>
            </p:nvSpPr>
            <p:spPr bwMode="auto">
              <a:xfrm flipV="1">
                <a:off x="960" y="2112"/>
                <a:ext cx="0" cy="480"/>
              </a:xfrm>
              <a:prstGeom prst="line">
                <a:avLst/>
              </a:prstGeom>
              <a:noFill/>
              <a:ln w="1270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52" name="Line 12"/>
              <p:cNvSpPr>
                <a:spLocks noChangeShapeType="1"/>
              </p:cNvSpPr>
              <p:nvPr/>
            </p:nvSpPr>
            <p:spPr bwMode="auto">
              <a:xfrm>
                <a:off x="960" y="2592"/>
                <a:ext cx="672" cy="0"/>
              </a:xfrm>
              <a:prstGeom prst="line">
                <a:avLst/>
              </a:prstGeom>
              <a:noFill/>
              <a:ln w="1270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53" name="Freeform 13"/>
              <p:cNvSpPr>
                <a:spLocks/>
              </p:cNvSpPr>
              <p:nvPr/>
            </p:nvSpPr>
            <p:spPr bwMode="auto">
              <a:xfrm>
                <a:off x="1088" y="2160"/>
                <a:ext cx="43" cy="433"/>
              </a:xfrm>
              <a:custGeom>
                <a:avLst/>
                <a:gdLst>
                  <a:gd name="T0" fmla="*/ 0 w 43"/>
                  <a:gd name="T1" fmla="*/ 433 h 433"/>
                  <a:gd name="T2" fmla="*/ 16 w 43"/>
                  <a:gd name="T3" fmla="*/ 0 h 433"/>
                  <a:gd name="T4" fmla="*/ 43 w 43"/>
                  <a:gd name="T5" fmla="*/ 433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54" name="Freeform 14"/>
              <p:cNvSpPr>
                <a:spLocks/>
              </p:cNvSpPr>
              <p:nvPr/>
            </p:nvSpPr>
            <p:spPr bwMode="auto">
              <a:xfrm>
                <a:off x="1200" y="2352"/>
                <a:ext cx="48" cy="241"/>
              </a:xfrm>
              <a:custGeom>
                <a:avLst/>
                <a:gdLst>
                  <a:gd name="T0" fmla="*/ 0 w 43"/>
                  <a:gd name="T1" fmla="*/ 1 h 433"/>
                  <a:gd name="T2" fmla="*/ 396 w 43"/>
                  <a:gd name="T3" fmla="*/ 0 h 433"/>
                  <a:gd name="T4" fmla="*/ 1058 w 43"/>
                  <a:gd name="T5" fmla="*/ 1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55" name="Freeform 15"/>
              <p:cNvSpPr>
                <a:spLocks/>
              </p:cNvSpPr>
              <p:nvPr/>
            </p:nvSpPr>
            <p:spPr bwMode="auto">
              <a:xfrm>
                <a:off x="1392" y="2256"/>
                <a:ext cx="48" cy="337"/>
              </a:xfrm>
              <a:custGeom>
                <a:avLst/>
                <a:gdLst>
                  <a:gd name="T0" fmla="*/ 0 w 43"/>
                  <a:gd name="T1" fmla="*/ 2 h 433"/>
                  <a:gd name="T2" fmla="*/ 396 w 43"/>
                  <a:gd name="T3" fmla="*/ 0 h 433"/>
                  <a:gd name="T4" fmla="*/ 1058 w 43"/>
                  <a:gd name="T5" fmla="*/ 2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56" name="Rectangle 16"/>
              <p:cNvSpPr>
                <a:spLocks noChangeArrowheads="1"/>
              </p:cNvSpPr>
              <p:nvPr/>
            </p:nvSpPr>
            <p:spPr bwMode="auto">
              <a:xfrm>
                <a:off x="1392" y="2496"/>
                <a:ext cx="257" cy="365"/>
              </a:xfrm>
              <a:prstGeom prst="rect">
                <a:avLst/>
              </a:prstGeom>
              <a:noFill/>
              <a:ln w="12700">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grpSp>
        <p:grpSp>
          <p:nvGrpSpPr>
            <p:cNvPr id="3148" name="Group 17"/>
            <p:cNvGrpSpPr>
              <a:grpSpLocks/>
            </p:cNvGrpSpPr>
            <p:nvPr/>
          </p:nvGrpSpPr>
          <p:grpSpPr bwMode="auto">
            <a:xfrm>
              <a:off x="2046" y="960"/>
              <a:ext cx="1027" cy="576"/>
              <a:chOff x="1776" y="960"/>
              <a:chExt cx="1027" cy="576"/>
            </a:xfrm>
          </p:grpSpPr>
          <p:sp>
            <p:nvSpPr>
              <p:cNvPr id="3149" name="Line 18"/>
              <p:cNvSpPr>
                <a:spLocks noChangeShapeType="1"/>
              </p:cNvSpPr>
              <p:nvPr/>
            </p:nvSpPr>
            <p:spPr bwMode="auto">
              <a:xfrm flipH="1">
                <a:off x="1776" y="1536"/>
                <a:ext cx="912"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50" name="Rectangle 19"/>
              <p:cNvSpPr>
                <a:spLocks noChangeArrowheads="1"/>
              </p:cNvSpPr>
              <p:nvPr/>
            </p:nvSpPr>
            <p:spPr bwMode="auto">
              <a:xfrm>
                <a:off x="2016" y="960"/>
                <a:ext cx="787" cy="518"/>
              </a:xfrm>
              <a:prstGeom prst="rect">
                <a:avLst/>
              </a:prstGeom>
              <a:noFill/>
              <a:ln w="12700">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a:t>Tone</a:t>
                </a:r>
                <a:r>
                  <a:rPr lang="hu-HU" altLang="hu-HU" dirty="0"/>
                  <a:t> </a:t>
                </a:r>
              </a:p>
              <a:p>
                <a:r>
                  <a:rPr lang="hu-HU" altLang="hu-HU" dirty="0" err="1"/>
                  <a:t>mapping</a:t>
                </a:r>
                <a:endParaRPr lang="hu-HU" altLang="hu-HU" dirty="0"/>
              </a:p>
            </p:txBody>
          </p:sp>
        </p:grpSp>
      </p:grpSp>
      <p:sp>
        <p:nvSpPr>
          <p:cNvPr id="3086" name="Line 20"/>
          <p:cNvSpPr>
            <a:spLocks noChangeShapeType="1"/>
          </p:cNvSpPr>
          <p:nvPr/>
        </p:nvSpPr>
        <p:spPr bwMode="auto">
          <a:xfrm>
            <a:off x="1800225" y="1976438"/>
            <a:ext cx="838200" cy="228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087" name="Freeform 21"/>
          <p:cNvSpPr>
            <a:spLocks/>
          </p:cNvSpPr>
          <p:nvPr/>
        </p:nvSpPr>
        <p:spPr bwMode="auto">
          <a:xfrm>
            <a:off x="2486025" y="2205038"/>
            <a:ext cx="225425" cy="304800"/>
          </a:xfrm>
          <a:custGeom>
            <a:avLst/>
            <a:gdLst>
              <a:gd name="T0" fmla="*/ 2147483647 w 142"/>
              <a:gd name="T1" fmla="*/ 2147483647 h 192"/>
              <a:gd name="T2" fmla="*/ 2147483647 w 142"/>
              <a:gd name="T3" fmla="*/ 2147483647 h 192"/>
              <a:gd name="T4" fmla="*/ 0 w 142"/>
              <a:gd name="T5" fmla="*/ 2147483647 h 192"/>
              <a:gd name="T6" fmla="*/ 2147483647 w 142"/>
              <a:gd name="T7" fmla="*/ 0 h 192"/>
              <a:gd name="T8" fmla="*/ 2147483647 w 142"/>
              <a:gd name="T9" fmla="*/ 2147483647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42"/>
                </a:moveTo>
                <a:lnTo>
                  <a:pt x="96" y="192"/>
                </a:lnTo>
                <a:lnTo>
                  <a:pt x="0" y="144"/>
                </a:lnTo>
                <a:lnTo>
                  <a:pt x="48" y="0"/>
                </a:lnTo>
                <a:lnTo>
                  <a:pt x="142" y="42"/>
                </a:lnTo>
                <a:close/>
              </a:path>
            </a:pathLst>
          </a:custGeom>
          <a:solidFill>
            <a:srgbClr val="FFFF00"/>
          </a:solidFill>
          <a:ln w="12700">
            <a:solidFill>
              <a:schemeClr val="accent2"/>
            </a:solidFill>
            <a:round/>
            <a:headEnd/>
            <a:tailEnd/>
          </a:ln>
        </p:spPr>
        <p:txBody>
          <a:bodyPr wrap="none" anchor="ctr"/>
          <a:lstStyle/>
          <a:p>
            <a:endParaRPr lang="hu-HU"/>
          </a:p>
        </p:txBody>
      </p:sp>
      <p:sp>
        <p:nvSpPr>
          <p:cNvPr id="3088" name="Line 22"/>
          <p:cNvSpPr>
            <a:spLocks noChangeShapeType="1"/>
          </p:cNvSpPr>
          <p:nvPr/>
        </p:nvSpPr>
        <p:spPr bwMode="auto">
          <a:xfrm>
            <a:off x="1800225" y="1976438"/>
            <a:ext cx="838200" cy="533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089" name="Line 23"/>
          <p:cNvSpPr>
            <a:spLocks noChangeShapeType="1"/>
          </p:cNvSpPr>
          <p:nvPr/>
        </p:nvSpPr>
        <p:spPr bwMode="auto">
          <a:xfrm>
            <a:off x="1724025" y="4719638"/>
            <a:ext cx="1676400" cy="609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grpSp>
        <p:nvGrpSpPr>
          <p:cNvPr id="3090" name="Group 24"/>
          <p:cNvGrpSpPr>
            <a:grpSpLocks/>
          </p:cNvGrpSpPr>
          <p:nvPr/>
        </p:nvGrpSpPr>
        <p:grpSpPr bwMode="auto">
          <a:xfrm>
            <a:off x="2333625" y="5634038"/>
            <a:ext cx="1169988" cy="1219200"/>
            <a:chOff x="1296" y="3552"/>
            <a:chExt cx="737" cy="768"/>
          </a:xfrm>
        </p:grpSpPr>
        <p:sp>
          <p:nvSpPr>
            <p:cNvPr id="3143" name="Line 25"/>
            <p:cNvSpPr>
              <a:spLocks noChangeShapeType="1"/>
            </p:cNvSpPr>
            <p:nvPr/>
          </p:nvSpPr>
          <p:spPr bwMode="auto">
            <a:xfrm flipV="1">
              <a:off x="1296" y="355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44" name="Line 26"/>
            <p:cNvSpPr>
              <a:spLocks noChangeShapeType="1"/>
            </p:cNvSpPr>
            <p:nvPr/>
          </p:nvSpPr>
          <p:spPr bwMode="auto">
            <a:xfrm>
              <a:off x="1296" y="403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45" name="Freeform 27"/>
            <p:cNvSpPr>
              <a:spLocks/>
            </p:cNvSpPr>
            <p:nvPr/>
          </p:nvSpPr>
          <p:spPr bwMode="auto">
            <a:xfrm>
              <a:off x="1296" y="3616"/>
              <a:ext cx="576" cy="368"/>
            </a:xfrm>
            <a:custGeom>
              <a:avLst/>
              <a:gdLst>
                <a:gd name="T0" fmla="*/ 0 w 576"/>
                <a:gd name="T1" fmla="*/ 320 h 368"/>
                <a:gd name="T2" fmla="*/ 48 w 576"/>
                <a:gd name="T3" fmla="*/ 320 h 368"/>
                <a:gd name="T4" fmla="*/ 96 w 576"/>
                <a:gd name="T5" fmla="*/ 32 h 368"/>
                <a:gd name="T6" fmla="*/ 144 w 576"/>
                <a:gd name="T7" fmla="*/ 128 h 368"/>
                <a:gd name="T8" fmla="*/ 240 w 576"/>
                <a:gd name="T9" fmla="*/ 80 h 368"/>
                <a:gd name="T10" fmla="*/ 288 w 576"/>
                <a:gd name="T11" fmla="*/ 224 h 368"/>
                <a:gd name="T12" fmla="*/ 384 w 576"/>
                <a:gd name="T13" fmla="*/ 176 h 368"/>
                <a:gd name="T14" fmla="*/ 432 w 576"/>
                <a:gd name="T15" fmla="*/ 320 h 368"/>
                <a:gd name="T16" fmla="*/ 480 w 576"/>
                <a:gd name="T17" fmla="*/ 176 h 368"/>
                <a:gd name="T18" fmla="*/ 528 w 576"/>
                <a:gd name="T19" fmla="*/ 368 h 368"/>
                <a:gd name="T20" fmla="*/ 576 w 576"/>
                <a:gd name="T21" fmla="*/ 17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8"/>
                <a:gd name="T35" fmla="*/ 576 w 576"/>
                <a:gd name="T36" fmla="*/ 368 h 3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8">
                  <a:moveTo>
                    <a:pt x="0" y="320"/>
                  </a:moveTo>
                  <a:cubicBezTo>
                    <a:pt x="16" y="344"/>
                    <a:pt x="32" y="368"/>
                    <a:pt x="48" y="320"/>
                  </a:cubicBezTo>
                  <a:cubicBezTo>
                    <a:pt x="64" y="272"/>
                    <a:pt x="80" y="64"/>
                    <a:pt x="96" y="32"/>
                  </a:cubicBezTo>
                  <a:cubicBezTo>
                    <a:pt x="112" y="0"/>
                    <a:pt x="120" y="120"/>
                    <a:pt x="144" y="128"/>
                  </a:cubicBezTo>
                  <a:cubicBezTo>
                    <a:pt x="168" y="136"/>
                    <a:pt x="216" y="64"/>
                    <a:pt x="240" y="80"/>
                  </a:cubicBezTo>
                  <a:cubicBezTo>
                    <a:pt x="264" y="96"/>
                    <a:pt x="264" y="208"/>
                    <a:pt x="288" y="224"/>
                  </a:cubicBezTo>
                  <a:cubicBezTo>
                    <a:pt x="312" y="240"/>
                    <a:pt x="360" y="160"/>
                    <a:pt x="384" y="176"/>
                  </a:cubicBezTo>
                  <a:cubicBezTo>
                    <a:pt x="408" y="192"/>
                    <a:pt x="416" y="320"/>
                    <a:pt x="432" y="320"/>
                  </a:cubicBezTo>
                  <a:cubicBezTo>
                    <a:pt x="448" y="320"/>
                    <a:pt x="464" y="168"/>
                    <a:pt x="480" y="176"/>
                  </a:cubicBezTo>
                  <a:cubicBezTo>
                    <a:pt x="496" y="184"/>
                    <a:pt x="512" y="368"/>
                    <a:pt x="528" y="368"/>
                  </a:cubicBezTo>
                  <a:cubicBezTo>
                    <a:pt x="544" y="368"/>
                    <a:pt x="568" y="208"/>
                    <a:pt x="576" y="176"/>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46" name="Rectangle 28"/>
            <p:cNvSpPr>
              <a:spLocks noChangeArrowheads="1"/>
            </p:cNvSpPr>
            <p:nvPr/>
          </p:nvSpPr>
          <p:spPr bwMode="auto">
            <a:xfrm>
              <a:off x="1776" y="3955"/>
              <a:ext cx="25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grpSp>
      <p:sp>
        <p:nvSpPr>
          <p:cNvPr id="3091" name="Oval 29"/>
          <p:cNvSpPr>
            <a:spLocks noChangeArrowheads="1"/>
          </p:cNvSpPr>
          <p:nvPr/>
        </p:nvSpPr>
        <p:spPr bwMode="auto">
          <a:xfrm rot="-1036863">
            <a:off x="3019425" y="5253038"/>
            <a:ext cx="1160463" cy="400050"/>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092" name="Line 30"/>
          <p:cNvSpPr>
            <a:spLocks noChangeShapeType="1"/>
          </p:cNvSpPr>
          <p:nvPr/>
        </p:nvSpPr>
        <p:spPr bwMode="auto">
          <a:xfrm flipH="1">
            <a:off x="3171825" y="4948238"/>
            <a:ext cx="762000" cy="4572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093" name="Line 31"/>
          <p:cNvSpPr>
            <a:spLocks noChangeShapeType="1"/>
          </p:cNvSpPr>
          <p:nvPr/>
        </p:nvSpPr>
        <p:spPr bwMode="auto">
          <a:xfrm>
            <a:off x="1724025" y="4719638"/>
            <a:ext cx="1371600" cy="838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094" name="Line 32"/>
          <p:cNvSpPr>
            <a:spLocks noChangeShapeType="1"/>
          </p:cNvSpPr>
          <p:nvPr/>
        </p:nvSpPr>
        <p:spPr bwMode="auto">
          <a:xfrm flipH="1" flipV="1">
            <a:off x="1724025" y="4719638"/>
            <a:ext cx="1447800" cy="6858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095" name="Line 33"/>
          <p:cNvSpPr>
            <a:spLocks noChangeShapeType="1"/>
          </p:cNvSpPr>
          <p:nvPr/>
        </p:nvSpPr>
        <p:spPr bwMode="auto">
          <a:xfrm flipH="1" flipV="1">
            <a:off x="1800225" y="1976438"/>
            <a:ext cx="7620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096" name="Text Box 34"/>
          <p:cNvSpPr txBox="1">
            <a:spLocks noChangeArrowheads="1"/>
          </p:cNvSpPr>
          <p:nvPr/>
        </p:nvSpPr>
        <p:spPr bwMode="auto">
          <a:xfrm>
            <a:off x="3657600" y="3957638"/>
            <a:ext cx="153279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smtClean="0"/>
              <a:t>Real-world</a:t>
            </a:r>
            <a:endParaRPr lang="hu-HU" altLang="hu-HU" dirty="0"/>
          </a:p>
        </p:txBody>
      </p:sp>
      <p:sp>
        <p:nvSpPr>
          <p:cNvPr id="3097" name="Text Box 35"/>
          <p:cNvSpPr txBox="1">
            <a:spLocks noChangeArrowheads="1"/>
          </p:cNvSpPr>
          <p:nvPr/>
        </p:nvSpPr>
        <p:spPr bwMode="auto">
          <a:xfrm>
            <a:off x="0" y="3957638"/>
            <a:ext cx="79541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smtClean="0"/>
              <a:t>color</a:t>
            </a:r>
            <a:endParaRPr lang="hu-HU" altLang="hu-HU" dirty="0"/>
          </a:p>
        </p:txBody>
      </p:sp>
      <p:sp>
        <p:nvSpPr>
          <p:cNvPr id="3098" name="AutoShape 36"/>
          <p:cNvSpPr>
            <a:spLocks noChangeArrowheads="1"/>
          </p:cNvSpPr>
          <p:nvPr/>
        </p:nvSpPr>
        <p:spPr bwMode="auto">
          <a:xfrm flipH="1" flipV="1">
            <a:off x="228600" y="17478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099" name="AutoShape 37"/>
          <p:cNvSpPr>
            <a:spLocks noChangeArrowheads="1"/>
          </p:cNvSpPr>
          <p:nvPr/>
        </p:nvSpPr>
        <p:spPr bwMode="auto">
          <a:xfrm flipH="1">
            <a:off x="228600" y="45672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00" name="Line 39"/>
          <p:cNvSpPr>
            <a:spLocks noChangeShapeType="1"/>
          </p:cNvSpPr>
          <p:nvPr/>
        </p:nvSpPr>
        <p:spPr bwMode="auto">
          <a:xfrm flipV="1">
            <a:off x="4405313" y="5972175"/>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01" name="Line 40"/>
          <p:cNvSpPr>
            <a:spLocks noChangeShapeType="1"/>
          </p:cNvSpPr>
          <p:nvPr/>
        </p:nvSpPr>
        <p:spPr bwMode="auto">
          <a:xfrm>
            <a:off x="4405313" y="6734175"/>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02" name="Freeform 41"/>
          <p:cNvSpPr>
            <a:spLocks/>
          </p:cNvSpPr>
          <p:nvPr/>
        </p:nvSpPr>
        <p:spPr bwMode="auto">
          <a:xfrm>
            <a:off x="4405313" y="6118225"/>
            <a:ext cx="914400" cy="582613"/>
          </a:xfrm>
          <a:custGeom>
            <a:avLst/>
            <a:gdLst>
              <a:gd name="T0" fmla="*/ 0 w 576"/>
              <a:gd name="T1" fmla="*/ 2147483647 h 367"/>
              <a:gd name="T2" fmla="*/ 2147483647 w 576"/>
              <a:gd name="T3" fmla="*/ 2147483647 h 367"/>
              <a:gd name="T4" fmla="*/ 2147483647 w 576"/>
              <a:gd name="T5" fmla="*/ 2147483647 h 367"/>
              <a:gd name="T6" fmla="*/ 2147483647 w 576"/>
              <a:gd name="T7" fmla="*/ 2147483647 h 367"/>
              <a:gd name="T8" fmla="*/ 2147483647 w 576"/>
              <a:gd name="T9" fmla="*/ 2147483647 h 367"/>
              <a:gd name="T10" fmla="*/ 2147483647 w 576"/>
              <a:gd name="T11" fmla="*/ 2147483647 h 367"/>
              <a:gd name="T12" fmla="*/ 2147483647 w 576"/>
              <a:gd name="T13" fmla="*/ 2147483647 h 367"/>
              <a:gd name="T14" fmla="*/ 2147483647 w 576"/>
              <a:gd name="T15" fmla="*/ 2147483647 h 367"/>
              <a:gd name="T16" fmla="*/ 2147483647 w 576"/>
              <a:gd name="T17" fmla="*/ 2147483647 h 367"/>
              <a:gd name="T18" fmla="*/ 2147483647 w 576"/>
              <a:gd name="T19" fmla="*/ 0 h 367"/>
              <a:gd name="T20" fmla="*/ 2147483647 w 576"/>
              <a:gd name="T21" fmla="*/ 2147483647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7"/>
              <a:gd name="T35" fmla="*/ 576 w 576"/>
              <a:gd name="T36" fmla="*/ 367 h 3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7">
                <a:moveTo>
                  <a:pt x="0" y="292"/>
                </a:moveTo>
                <a:cubicBezTo>
                  <a:pt x="16" y="316"/>
                  <a:pt x="26" y="282"/>
                  <a:pt x="48" y="292"/>
                </a:cubicBezTo>
                <a:cubicBezTo>
                  <a:pt x="70" y="302"/>
                  <a:pt x="109" y="367"/>
                  <a:pt x="130" y="352"/>
                </a:cubicBezTo>
                <a:cubicBezTo>
                  <a:pt x="151" y="337"/>
                  <a:pt x="159" y="250"/>
                  <a:pt x="177" y="200"/>
                </a:cubicBezTo>
                <a:cubicBezTo>
                  <a:pt x="195" y="150"/>
                  <a:pt x="222" y="53"/>
                  <a:pt x="240" y="52"/>
                </a:cubicBezTo>
                <a:cubicBezTo>
                  <a:pt x="258" y="51"/>
                  <a:pt x="268" y="162"/>
                  <a:pt x="288" y="196"/>
                </a:cubicBezTo>
                <a:cubicBezTo>
                  <a:pt x="308" y="230"/>
                  <a:pt x="334" y="241"/>
                  <a:pt x="358" y="257"/>
                </a:cubicBezTo>
                <a:cubicBezTo>
                  <a:pt x="382" y="273"/>
                  <a:pt x="412" y="310"/>
                  <a:pt x="432" y="292"/>
                </a:cubicBezTo>
                <a:cubicBezTo>
                  <a:pt x="452" y="274"/>
                  <a:pt x="464" y="197"/>
                  <a:pt x="480" y="148"/>
                </a:cubicBezTo>
                <a:cubicBezTo>
                  <a:pt x="496" y="99"/>
                  <a:pt x="514" y="0"/>
                  <a:pt x="530" y="0"/>
                </a:cubicBezTo>
                <a:cubicBezTo>
                  <a:pt x="546" y="0"/>
                  <a:pt x="567" y="117"/>
                  <a:pt x="576" y="148"/>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03" name="Rectangle 42"/>
          <p:cNvSpPr>
            <a:spLocks noChangeArrowheads="1"/>
          </p:cNvSpPr>
          <p:nvPr/>
        </p:nvSpPr>
        <p:spPr bwMode="auto">
          <a:xfrm>
            <a:off x="5349875" y="6273800"/>
            <a:ext cx="40798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04" name="Rectangle 44"/>
          <p:cNvSpPr>
            <a:spLocks noChangeArrowheads="1"/>
          </p:cNvSpPr>
          <p:nvPr/>
        </p:nvSpPr>
        <p:spPr bwMode="auto">
          <a:xfrm>
            <a:off x="8736013" y="4041775"/>
            <a:ext cx="407987"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05" name="Rectangle 47"/>
          <p:cNvSpPr>
            <a:spLocks noChangeArrowheads="1"/>
          </p:cNvSpPr>
          <p:nvPr/>
        </p:nvSpPr>
        <p:spPr bwMode="auto">
          <a:xfrm>
            <a:off x="6238875" y="3048000"/>
            <a:ext cx="128588"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pSp>
        <p:nvGrpSpPr>
          <p:cNvPr id="3106" name="Group 48"/>
          <p:cNvGrpSpPr>
            <a:grpSpLocks/>
          </p:cNvGrpSpPr>
          <p:nvPr/>
        </p:nvGrpSpPr>
        <p:grpSpPr bwMode="auto">
          <a:xfrm>
            <a:off x="5133975" y="2662238"/>
            <a:ext cx="1474788" cy="960437"/>
            <a:chOff x="2496" y="1872"/>
            <a:chExt cx="929" cy="605"/>
          </a:xfrm>
        </p:grpSpPr>
        <p:sp>
          <p:nvSpPr>
            <p:cNvPr id="3136" name="Line 49"/>
            <p:cNvSpPr>
              <a:spLocks noChangeShapeType="1"/>
            </p:cNvSpPr>
            <p:nvPr/>
          </p:nvSpPr>
          <p:spPr bwMode="auto">
            <a:xfrm flipV="1">
              <a:off x="2496" y="187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7" name="Line 50"/>
            <p:cNvSpPr>
              <a:spLocks noChangeShapeType="1"/>
            </p:cNvSpPr>
            <p:nvPr/>
          </p:nvSpPr>
          <p:spPr bwMode="auto">
            <a:xfrm>
              <a:off x="2496" y="235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8" name="Rectangle 51"/>
            <p:cNvSpPr>
              <a:spLocks noChangeArrowheads="1"/>
            </p:cNvSpPr>
            <p:nvPr/>
          </p:nvSpPr>
          <p:spPr bwMode="auto">
            <a:xfrm>
              <a:off x="3168" y="2112"/>
              <a:ext cx="257"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39" name="Line 52"/>
            <p:cNvSpPr>
              <a:spLocks noChangeShapeType="1"/>
            </p:cNvSpPr>
            <p:nvPr/>
          </p:nvSpPr>
          <p:spPr bwMode="auto">
            <a:xfrm flipV="1">
              <a:off x="2976"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40" name="Line 53"/>
            <p:cNvSpPr>
              <a:spLocks noChangeShapeType="1"/>
            </p:cNvSpPr>
            <p:nvPr/>
          </p:nvSpPr>
          <p:spPr bwMode="auto">
            <a:xfrm flipV="1">
              <a:off x="2880" y="216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41" name="Line 54"/>
            <p:cNvSpPr>
              <a:spLocks noChangeShapeType="1"/>
            </p:cNvSpPr>
            <p:nvPr/>
          </p:nvSpPr>
          <p:spPr bwMode="auto">
            <a:xfrm flipV="1">
              <a:off x="2736" y="206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42" name="Line 55"/>
            <p:cNvSpPr>
              <a:spLocks noChangeShapeType="1"/>
            </p:cNvSpPr>
            <p:nvPr/>
          </p:nvSpPr>
          <p:spPr bwMode="auto">
            <a:xfrm flipV="1">
              <a:off x="2592"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grpSp>
      <p:sp>
        <p:nvSpPr>
          <p:cNvPr id="3107" name="Line 56"/>
          <p:cNvSpPr>
            <a:spLocks noChangeShapeType="1"/>
          </p:cNvSpPr>
          <p:nvPr/>
        </p:nvSpPr>
        <p:spPr bwMode="auto">
          <a:xfrm>
            <a:off x="6153150" y="1976438"/>
            <a:ext cx="0" cy="104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108" name="Line 57"/>
          <p:cNvSpPr>
            <a:spLocks noChangeShapeType="1"/>
          </p:cNvSpPr>
          <p:nvPr/>
        </p:nvSpPr>
        <p:spPr bwMode="auto">
          <a:xfrm>
            <a:off x="6056313" y="2697163"/>
            <a:ext cx="1936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109" name="Line 58"/>
          <p:cNvSpPr>
            <a:spLocks noChangeShapeType="1"/>
          </p:cNvSpPr>
          <p:nvPr/>
        </p:nvSpPr>
        <p:spPr bwMode="auto">
          <a:xfrm>
            <a:off x="6056313" y="2417763"/>
            <a:ext cx="1936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110" name="Text Box 59"/>
          <p:cNvSpPr txBox="1">
            <a:spLocks noChangeArrowheads="1"/>
          </p:cNvSpPr>
          <p:nvPr/>
        </p:nvSpPr>
        <p:spPr bwMode="auto">
          <a:xfrm>
            <a:off x="5772150" y="1519238"/>
            <a:ext cx="792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pixel</a:t>
            </a:r>
          </a:p>
        </p:txBody>
      </p:sp>
      <p:grpSp>
        <p:nvGrpSpPr>
          <p:cNvPr id="3" name="Csoportba foglalás 2"/>
          <p:cNvGrpSpPr/>
          <p:nvPr/>
        </p:nvGrpSpPr>
        <p:grpSpPr>
          <a:xfrm>
            <a:off x="4933950" y="1860550"/>
            <a:ext cx="833438" cy="820738"/>
            <a:chOff x="4933950" y="1860550"/>
            <a:chExt cx="833438" cy="820738"/>
          </a:xfrm>
        </p:grpSpPr>
        <p:sp>
          <p:nvSpPr>
            <p:cNvPr id="3111" name="Line 60"/>
            <p:cNvSpPr>
              <a:spLocks noChangeShapeType="1"/>
            </p:cNvSpPr>
            <p:nvPr/>
          </p:nvSpPr>
          <p:spPr bwMode="auto">
            <a:xfrm flipV="1">
              <a:off x="4933950" y="2041525"/>
              <a:ext cx="628650" cy="23971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112" name="Line 61"/>
            <p:cNvSpPr>
              <a:spLocks noChangeShapeType="1"/>
            </p:cNvSpPr>
            <p:nvPr/>
          </p:nvSpPr>
          <p:spPr bwMode="auto">
            <a:xfrm>
              <a:off x="4933950" y="2281238"/>
              <a:ext cx="628650" cy="2397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hu-HU"/>
            </a:p>
          </p:txBody>
        </p:sp>
        <p:sp>
          <p:nvSpPr>
            <p:cNvPr id="3113" name="Oval 62"/>
            <p:cNvSpPr>
              <a:spLocks noChangeArrowheads="1"/>
            </p:cNvSpPr>
            <p:nvPr/>
          </p:nvSpPr>
          <p:spPr bwMode="auto">
            <a:xfrm>
              <a:off x="5416550" y="2081213"/>
              <a:ext cx="193675" cy="400050"/>
            </a:xfrm>
            <a:prstGeom prst="ellipse">
              <a:avLst/>
            </a:prstGeom>
            <a:solidFill>
              <a:schemeClr val="bg1"/>
            </a:solidFill>
            <a:ln w="381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14" name="Oval 63"/>
            <p:cNvSpPr>
              <a:spLocks noChangeArrowheads="1"/>
            </p:cNvSpPr>
            <p:nvPr/>
          </p:nvSpPr>
          <p:spPr bwMode="auto">
            <a:xfrm>
              <a:off x="5513388" y="2160588"/>
              <a:ext cx="96837" cy="239712"/>
            </a:xfrm>
            <a:prstGeom prst="ellipse">
              <a:avLst/>
            </a:prstGeom>
            <a:solidFill>
              <a:schemeClr val="tx1"/>
            </a:solidFill>
            <a:ln w="381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15" name="Freeform 64"/>
            <p:cNvSpPr>
              <a:spLocks/>
            </p:cNvSpPr>
            <p:nvPr/>
          </p:nvSpPr>
          <p:spPr bwMode="auto">
            <a:xfrm>
              <a:off x="5513388" y="1881188"/>
              <a:ext cx="146050" cy="160337"/>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16" name="Freeform 65"/>
            <p:cNvSpPr>
              <a:spLocks/>
            </p:cNvSpPr>
            <p:nvPr/>
          </p:nvSpPr>
          <p:spPr bwMode="auto">
            <a:xfrm>
              <a:off x="5562600" y="1911350"/>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17" name="Freeform 66"/>
            <p:cNvSpPr>
              <a:spLocks/>
            </p:cNvSpPr>
            <p:nvPr/>
          </p:nvSpPr>
          <p:spPr bwMode="auto">
            <a:xfrm>
              <a:off x="5513388" y="2481263"/>
              <a:ext cx="254000" cy="119062"/>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18" name="Freeform 67"/>
            <p:cNvSpPr>
              <a:spLocks/>
            </p:cNvSpPr>
            <p:nvPr/>
          </p:nvSpPr>
          <p:spPr bwMode="auto">
            <a:xfrm>
              <a:off x="5513388" y="2481263"/>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19" name="Freeform 68"/>
            <p:cNvSpPr>
              <a:spLocks/>
            </p:cNvSpPr>
            <p:nvPr/>
          </p:nvSpPr>
          <p:spPr bwMode="auto">
            <a:xfrm>
              <a:off x="5513388" y="2481263"/>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sp>
          <p:nvSpPr>
            <p:cNvPr id="3120" name="Freeform 69"/>
            <p:cNvSpPr>
              <a:spLocks/>
            </p:cNvSpPr>
            <p:nvPr/>
          </p:nvSpPr>
          <p:spPr bwMode="auto">
            <a:xfrm>
              <a:off x="5538788" y="1860550"/>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hu-HU"/>
            </a:p>
          </p:txBody>
        </p:sp>
      </p:grpSp>
      <p:sp>
        <p:nvSpPr>
          <p:cNvPr id="3121" name="Oval 70"/>
          <p:cNvSpPr>
            <a:spLocks noChangeArrowheads="1"/>
          </p:cNvSpPr>
          <p:nvPr/>
        </p:nvSpPr>
        <p:spPr bwMode="auto">
          <a:xfrm rot="-1036863">
            <a:off x="6838950" y="2814638"/>
            <a:ext cx="1160463" cy="400050"/>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22" name="Line 71"/>
          <p:cNvSpPr>
            <a:spLocks noChangeShapeType="1"/>
          </p:cNvSpPr>
          <p:nvPr/>
        </p:nvSpPr>
        <p:spPr bwMode="auto">
          <a:xfrm flipH="1" flipV="1">
            <a:off x="5619750" y="2281238"/>
            <a:ext cx="1447800" cy="6858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23" name="Text Box 72"/>
          <p:cNvSpPr txBox="1">
            <a:spLocks noChangeArrowheads="1"/>
          </p:cNvSpPr>
          <p:nvPr/>
        </p:nvSpPr>
        <p:spPr bwMode="auto">
          <a:xfrm>
            <a:off x="6915150" y="1519238"/>
            <a:ext cx="182851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smtClean="0"/>
              <a:t>Virtual</a:t>
            </a:r>
            <a:r>
              <a:rPr lang="hu-HU" altLang="hu-HU" dirty="0" smtClean="0"/>
              <a:t> </a:t>
            </a:r>
            <a:r>
              <a:rPr lang="hu-HU" altLang="hu-HU" dirty="0" err="1" smtClean="0"/>
              <a:t>world</a:t>
            </a:r>
            <a:endParaRPr lang="hu-HU" altLang="hu-HU" dirty="0"/>
          </a:p>
        </p:txBody>
      </p:sp>
      <p:sp>
        <p:nvSpPr>
          <p:cNvPr id="3124" name="Oval 73"/>
          <p:cNvSpPr>
            <a:spLocks noChangeArrowheads="1"/>
          </p:cNvSpPr>
          <p:nvPr/>
        </p:nvSpPr>
        <p:spPr bwMode="auto">
          <a:xfrm>
            <a:off x="7419975" y="2052638"/>
            <a:ext cx="822325" cy="479425"/>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3077" name="Object 74"/>
          <p:cNvGraphicFramePr>
            <a:graphicFrameLocks noChangeAspect="1"/>
          </p:cNvGraphicFramePr>
          <p:nvPr/>
        </p:nvGraphicFramePr>
        <p:xfrm>
          <a:off x="8410575" y="2738438"/>
          <a:ext cx="733425" cy="1092200"/>
        </p:xfrm>
        <a:graphic>
          <a:graphicData uri="http://schemas.openxmlformats.org/presentationml/2006/ole">
            <p:oleObj spid="_x0000_s3290" name="Klip" r:id="rId7" imgW="2478088" imgH="4460875" progId="">
              <p:embed/>
            </p:oleObj>
          </a:graphicData>
        </a:graphic>
      </p:graphicFrame>
      <p:sp>
        <p:nvSpPr>
          <p:cNvPr id="3125" name="Line 75"/>
          <p:cNvSpPr>
            <a:spLocks noChangeShapeType="1"/>
          </p:cNvSpPr>
          <p:nvPr/>
        </p:nvSpPr>
        <p:spPr bwMode="auto">
          <a:xfrm flipH="1" flipV="1">
            <a:off x="7800975" y="2509838"/>
            <a:ext cx="6858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26" name="Line 76"/>
          <p:cNvSpPr>
            <a:spLocks noChangeShapeType="1"/>
          </p:cNvSpPr>
          <p:nvPr/>
        </p:nvSpPr>
        <p:spPr bwMode="auto">
          <a:xfrm flipH="1">
            <a:off x="7038975" y="2509838"/>
            <a:ext cx="762000" cy="4572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27" name="Line 77"/>
          <p:cNvSpPr>
            <a:spLocks noChangeShapeType="1"/>
          </p:cNvSpPr>
          <p:nvPr/>
        </p:nvSpPr>
        <p:spPr bwMode="auto">
          <a:xfrm flipV="1">
            <a:off x="7791450" y="3740150"/>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28" name="Line 78"/>
          <p:cNvSpPr>
            <a:spLocks noChangeShapeType="1"/>
          </p:cNvSpPr>
          <p:nvPr/>
        </p:nvSpPr>
        <p:spPr bwMode="auto">
          <a:xfrm>
            <a:off x="7791450" y="4502150"/>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29" name="Line 79"/>
          <p:cNvSpPr>
            <a:spLocks noChangeShapeType="1"/>
          </p:cNvSpPr>
          <p:nvPr/>
        </p:nvSpPr>
        <p:spPr bwMode="auto">
          <a:xfrm flipV="1">
            <a:off x="80010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0" name="Line 80"/>
          <p:cNvSpPr>
            <a:spLocks noChangeShapeType="1"/>
          </p:cNvSpPr>
          <p:nvPr/>
        </p:nvSpPr>
        <p:spPr bwMode="auto">
          <a:xfrm flipV="1">
            <a:off x="8229600" y="3881438"/>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1" name="Line 81"/>
          <p:cNvSpPr>
            <a:spLocks noChangeShapeType="1"/>
          </p:cNvSpPr>
          <p:nvPr/>
        </p:nvSpPr>
        <p:spPr bwMode="auto">
          <a:xfrm flipV="1">
            <a:off x="8458200" y="4110038"/>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2" name="Line 82"/>
          <p:cNvSpPr>
            <a:spLocks noChangeShapeType="1"/>
          </p:cNvSpPr>
          <p:nvPr/>
        </p:nvSpPr>
        <p:spPr bwMode="auto">
          <a:xfrm flipV="1">
            <a:off x="86868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graphicFrame>
        <p:nvGraphicFramePr>
          <p:cNvPr id="3078" name="Object 34"/>
          <p:cNvGraphicFramePr>
            <a:graphicFrameLocks noChangeAspect="1"/>
          </p:cNvGraphicFramePr>
          <p:nvPr>
            <p:extLst>
              <p:ext uri="{D42A27DB-BD31-4B8C-83A1-F6EECF244321}">
                <p14:modId xmlns:p14="http://schemas.microsoft.com/office/powerpoint/2010/main" xmlns="" val="2089379617"/>
              </p:ext>
            </p:extLst>
          </p:nvPr>
        </p:nvGraphicFramePr>
        <p:xfrm>
          <a:off x="5868144" y="4374718"/>
          <a:ext cx="1771650" cy="2420938"/>
        </p:xfrm>
        <a:graphic>
          <a:graphicData uri="http://schemas.openxmlformats.org/presentationml/2006/ole">
            <p:oleObj spid="_x0000_s3291" name="Equation" r:id="rId8" imgW="1003300" imgH="1371600" progId="">
              <p:embed/>
            </p:oleObj>
          </a:graphicData>
        </a:graphic>
      </p:graphicFrame>
      <p:sp>
        <p:nvSpPr>
          <p:cNvPr id="3133" name="Line 5"/>
          <p:cNvSpPr>
            <a:spLocks noChangeShapeType="1"/>
          </p:cNvSpPr>
          <p:nvPr/>
        </p:nvSpPr>
        <p:spPr bwMode="auto">
          <a:xfrm flipV="1">
            <a:off x="6797675" y="3357563"/>
            <a:ext cx="6350" cy="72548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4" name="Line 6"/>
          <p:cNvSpPr>
            <a:spLocks noChangeShapeType="1"/>
          </p:cNvSpPr>
          <p:nvPr/>
        </p:nvSpPr>
        <p:spPr bwMode="auto">
          <a:xfrm>
            <a:off x="6804025" y="40767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
        <p:nvSpPr>
          <p:cNvPr id="3135" name="Line 6"/>
          <p:cNvSpPr>
            <a:spLocks noChangeShapeType="1"/>
          </p:cNvSpPr>
          <p:nvPr/>
        </p:nvSpPr>
        <p:spPr bwMode="auto">
          <a:xfrm flipV="1">
            <a:off x="6804025" y="3644900"/>
            <a:ext cx="4318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hu-H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784" y="136298"/>
            <a:ext cx="9144000" cy="1143000"/>
          </a:xfrm>
        </p:spPr>
        <p:txBody>
          <a:bodyPr>
            <a:normAutofit/>
          </a:bodyPr>
          <a:lstStyle/>
          <a:p>
            <a:pPr>
              <a:defRPr/>
            </a:pPr>
            <a:r>
              <a:rPr lang="hu-HU" dirty="0" err="1" smtClean="0">
                <a:solidFill>
                  <a:srgbClr val="FF0000"/>
                </a:solidFill>
              </a:rPr>
              <a:t>Photorealistic</a:t>
            </a:r>
            <a:r>
              <a:rPr lang="hu-HU" dirty="0" smtClean="0">
                <a:solidFill>
                  <a:srgbClr val="FF0000"/>
                </a:solidFill>
              </a:rPr>
              <a:t> </a:t>
            </a:r>
            <a:r>
              <a:rPr lang="hu-HU" dirty="0" err="1" smtClean="0">
                <a:solidFill>
                  <a:srgbClr val="FF0000"/>
                </a:solidFill>
              </a:rPr>
              <a:t>rendering</a:t>
            </a:r>
            <a:endParaRPr lang="hu-HU" dirty="0" smtClean="0">
              <a:solidFill>
                <a:srgbClr val="FF0000"/>
              </a:solidFill>
            </a:endParaRPr>
          </a:p>
        </p:txBody>
      </p:sp>
      <p:pic>
        <p:nvPicPr>
          <p:cNvPr id="7177" name="Picture 9" descr="http://cg.iit.bme.hu/portal/sites/default/files/oktatott-targyak/szamitogepes-grafika-es-kepfeldolgozas/globalis-illuminacios-modszerek/luxtime.png?14122625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995" y="1124744"/>
            <a:ext cx="8702493" cy="561721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613668" y="5650756"/>
            <a:ext cx="8278812" cy="1090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hu-HU" altLang="hu-HU" sz="3200" b="0" dirty="0" err="1" smtClean="0">
                <a:latin typeface="+mn-lt"/>
              </a:rPr>
              <a:t>Large</a:t>
            </a:r>
            <a:r>
              <a:rPr lang="hu-HU" altLang="hu-HU" sz="3200" b="0" dirty="0" smtClean="0">
                <a:latin typeface="+mn-lt"/>
              </a:rPr>
              <a:t> </a:t>
            </a:r>
            <a:r>
              <a:rPr lang="hu-HU" altLang="hu-HU" sz="3200" b="0" dirty="0" err="1" smtClean="0">
                <a:latin typeface="+mn-lt"/>
              </a:rPr>
              <a:t>model</a:t>
            </a:r>
            <a:r>
              <a:rPr lang="hu-HU" altLang="hu-HU" sz="3200" b="0" dirty="0">
                <a:latin typeface="+mn-lt"/>
              </a:rPr>
              <a:t> </a:t>
            </a:r>
            <a:r>
              <a:rPr lang="hu-HU" altLang="hu-HU" sz="3200" b="0" dirty="0" smtClean="0">
                <a:latin typeface="+mn-lt"/>
              </a:rPr>
              <a:t>(</a:t>
            </a:r>
            <a:r>
              <a:rPr lang="en-US" altLang="hu-HU" sz="3200" b="0" dirty="0" err="1" smtClean="0">
                <a:latin typeface="+mn-lt"/>
              </a:rPr>
              <a:t>giga</a:t>
            </a:r>
            <a:r>
              <a:rPr lang="en-US" altLang="hu-HU" sz="3200" b="0" dirty="0" smtClean="0">
                <a:latin typeface="+mn-lt"/>
              </a:rPr>
              <a:t>/</a:t>
            </a:r>
            <a:r>
              <a:rPr lang="hu-HU" altLang="hu-HU" sz="3200" b="0" dirty="0" err="1">
                <a:latin typeface="+mn-lt"/>
              </a:rPr>
              <a:t>terabyte</a:t>
            </a:r>
            <a:r>
              <a:rPr lang="hu-HU" altLang="hu-HU" sz="3200" b="0" dirty="0">
                <a:latin typeface="+mn-lt"/>
              </a:rPr>
              <a:t>)</a:t>
            </a:r>
            <a:endParaRPr lang="en-US" altLang="hu-HU" sz="3200" b="0" dirty="0">
              <a:latin typeface="+mn-lt"/>
            </a:endParaRPr>
          </a:p>
          <a:p>
            <a:pPr>
              <a:spcBef>
                <a:spcPct val="20000"/>
              </a:spcBef>
              <a:buClr>
                <a:schemeClr val="accent2"/>
              </a:buClr>
              <a:buSzPct val="75000"/>
              <a:buFont typeface="Monotype Sorts" pitchFamily="2" charset="2"/>
              <a:buChar char="l"/>
            </a:pPr>
            <a:r>
              <a:rPr lang="hu-HU" altLang="hu-HU" sz="3200" b="0" dirty="0" err="1" smtClean="0">
                <a:latin typeface="+mn-lt"/>
              </a:rPr>
              <a:t>Real-time</a:t>
            </a:r>
            <a:r>
              <a:rPr lang="hu-HU" altLang="hu-HU" sz="3200" b="0" dirty="0" smtClean="0">
                <a:latin typeface="+mn-lt"/>
              </a:rPr>
              <a:t>: </a:t>
            </a:r>
            <a:r>
              <a:rPr lang="hu-HU" altLang="hu-HU" sz="3200" b="0" dirty="0" err="1" smtClean="0">
                <a:latin typeface="+mn-lt"/>
              </a:rPr>
              <a:t>few</a:t>
            </a:r>
            <a:r>
              <a:rPr lang="hu-HU" altLang="hu-HU" sz="3200" b="0" dirty="0" smtClean="0">
                <a:latin typeface="+mn-lt"/>
              </a:rPr>
              <a:t> </a:t>
            </a:r>
            <a:r>
              <a:rPr lang="hu-HU" altLang="hu-HU" sz="3200" b="0" dirty="0" err="1">
                <a:latin typeface="+mn-lt"/>
              </a:rPr>
              <a:t>nsec</a:t>
            </a:r>
            <a:r>
              <a:rPr lang="hu-HU" altLang="hu-HU" sz="3200" b="0" dirty="0">
                <a:latin typeface="+mn-lt"/>
              </a:rPr>
              <a:t>/pixel</a:t>
            </a:r>
            <a:endParaRPr lang="en-US" altLang="hu-HU" sz="3200" b="0" i="1" dirty="0">
              <a:latin typeface="+mn-lt"/>
            </a:endParaRPr>
          </a:p>
        </p:txBody>
      </p:sp>
      <p:pic>
        <p:nvPicPr>
          <p:cNvPr id="8196" name="Picture 6" descr="transverse"/>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63888" y="3284984"/>
            <a:ext cx="2772593" cy="2328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7"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16216" y="3284984"/>
            <a:ext cx="2268537" cy="357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ím 1"/>
          <p:cNvSpPr>
            <a:spLocks noGrp="1"/>
          </p:cNvSpPr>
          <p:nvPr>
            <p:ph type="title"/>
          </p:nvPr>
        </p:nvSpPr>
        <p:spPr>
          <a:xfrm>
            <a:off x="450553" y="116632"/>
            <a:ext cx="8229600" cy="1143000"/>
          </a:xfrm>
        </p:spPr>
        <p:txBody>
          <a:bodyPr/>
          <a:lstStyle/>
          <a:p>
            <a:r>
              <a:rPr lang="hu-HU" dirty="0" err="1" smtClean="0">
                <a:solidFill>
                  <a:srgbClr val="FF0000"/>
                </a:solidFill>
              </a:rPr>
              <a:t>Challenges</a:t>
            </a:r>
            <a:endParaRPr lang="hu-HU" dirty="0">
              <a:solidFill>
                <a:srgbClr val="FF0000"/>
              </a:solidFill>
            </a:endParaRP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9512" y="1092436"/>
            <a:ext cx="8712968" cy="21205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culpt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08850" y="981075"/>
            <a:ext cx="1471613"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game.mpg">
            <a:hlinkClick r:id="" action="ppaction://media"/>
          </p:cNvPr>
          <p:cNvPicPr>
            <a:picLocks noRot="1" noChangeAspect="1" noChangeArrowheads="1"/>
          </p:cNvPicPr>
          <p:nvPr>
            <a:videoFile r:link="rId1"/>
          </p:nvPr>
        </p:nvPicPr>
        <p:blipFill>
          <a:blip r:embed="rId4" cstate="print">
            <a:extLst>
              <a:ext uri="{28A0092B-C50C-407E-A947-70E740481C1C}">
                <a14:useLocalDpi xmlns:a14="http://schemas.microsoft.com/office/drawing/2010/main" xmlns="" val="0"/>
              </a:ext>
            </a:extLst>
          </a:blip>
          <a:srcRect/>
          <a:stretch>
            <a:fillRect/>
          </a:stretch>
        </p:blipFill>
        <p:spPr bwMode="auto">
          <a:xfrm>
            <a:off x="7432828" y="5373216"/>
            <a:ext cx="1639735" cy="136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C:\ppt\ppt\grafika\2010szepseg\AngeliRobert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412451" y="3284984"/>
            <a:ext cx="151130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4" descr="ogro"/>
          <p:cNvPicPr>
            <a:picLocks noChangeAspect="1" noChangeArrowheads="1"/>
          </p:cNvPicPr>
          <p:nvPr/>
        </p:nvPicPr>
        <p:blipFill>
          <a:blip r:embed="rId6" cstate="print">
            <a:clrChange>
              <a:clrFrom>
                <a:srgbClr val="FCFEFC"/>
              </a:clrFrom>
              <a:clrTo>
                <a:srgbClr val="FCFEFC">
                  <a:alpha val="0"/>
                </a:srgbClr>
              </a:clrTo>
            </a:clrChange>
            <a:extLst>
              <a:ext uri="{28A0092B-C50C-407E-A947-70E740481C1C}">
                <a14:useLocalDpi xmlns:a14="http://schemas.microsoft.com/office/drawing/2010/main" xmlns="" val="0"/>
              </a:ext>
            </a:extLst>
          </a:blip>
          <a:srcRect/>
          <a:stretch>
            <a:fillRect/>
          </a:stretch>
        </p:blipFill>
        <p:spPr bwMode="auto">
          <a:xfrm>
            <a:off x="4908947" y="3239914"/>
            <a:ext cx="3119437" cy="357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ím 1"/>
          <p:cNvSpPr>
            <a:spLocks noGrp="1"/>
          </p:cNvSpPr>
          <p:nvPr>
            <p:ph type="title"/>
          </p:nvPr>
        </p:nvSpPr>
        <p:spPr/>
        <p:txBody>
          <a:bodyPr/>
          <a:lstStyle/>
          <a:p>
            <a:r>
              <a:rPr lang="hu-HU" dirty="0" err="1" smtClean="0"/>
              <a:t>Topics</a:t>
            </a:r>
            <a:endParaRPr lang="hu-HU" dirty="0"/>
          </a:p>
        </p:txBody>
      </p:sp>
      <p:sp>
        <p:nvSpPr>
          <p:cNvPr id="3" name="Tartalom helye 2"/>
          <p:cNvSpPr>
            <a:spLocks noGrp="1"/>
          </p:cNvSpPr>
          <p:nvPr>
            <p:ph idx="1"/>
          </p:nvPr>
        </p:nvSpPr>
        <p:spPr>
          <a:xfrm>
            <a:off x="457200" y="1600200"/>
            <a:ext cx="8507288" cy="4997152"/>
          </a:xfrm>
        </p:spPr>
        <p:txBody>
          <a:bodyPr>
            <a:normAutofit lnSpcReduction="10000"/>
          </a:bodyPr>
          <a:lstStyle/>
          <a:p>
            <a:r>
              <a:rPr lang="hu-HU" dirty="0" err="1" smtClean="0"/>
              <a:t>Analitic</a:t>
            </a:r>
            <a:r>
              <a:rPr lang="hu-HU" dirty="0" smtClean="0"/>
              <a:t> </a:t>
            </a:r>
            <a:r>
              <a:rPr lang="hu-HU" dirty="0" err="1" smtClean="0"/>
              <a:t>geometry</a:t>
            </a:r>
            <a:r>
              <a:rPr lang="hu-HU" dirty="0" smtClean="0"/>
              <a:t>: </a:t>
            </a:r>
            <a:r>
              <a:rPr lang="hu-HU" dirty="0" err="1" smtClean="0"/>
              <a:t>refreshment</a:t>
            </a:r>
            <a:endParaRPr lang="hu-HU" dirty="0" smtClean="0"/>
          </a:p>
          <a:p>
            <a:r>
              <a:rPr lang="hu-HU" dirty="0" err="1" smtClean="0"/>
              <a:t>Modeling</a:t>
            </a:r>
            <a:r>
              <a:rPr lang="hu-HU" dirty="0" smtClean="0"/>
              <a:t>: </a:t>
            </a:r>
            <a:r>
              <a:rPr lang="hu-HU" dirty="0" err="1" smtClean="0"/>
              <a:t>curves</a:t>
            </a:r>
            <a:r>
              <a:rPr lang="hu-HU" dirty="0" smtClean="0"/>
              <a:t>, </a:t>
            </a:r>
            <a:r>
              <a:rPr lang="hu-HU" dirty="0" err="1" smtClean="0"/>
              <a:t>surfaces</a:t>
            </a:r>
            <a:endParaRPr lang="hu-HU" dirty="0" smtClean="0"/>
          </a:p>
          <a:p>
            <a:r>
              <a:rPr lang="hu-HU" dirty="0" smtClean="0"/>
              <a:t>Transformations, homogeneous coordinates</a:t>
            </a:r>
          </a:p>
          <a:p>
            <a:r>
              <a:rPr lang="hu-HU" dirty="0" smtClean="0"/>
              <a:t>2D rendering, freeglut+OpenGL+GLSL </a:t>
            </a:r>
          </a:p>
          <a:p>
            <a:r>
              <a:rPr lang="hu-HU" dirty="0" err="1" smtClean="0"/>
              <a:t>Physics</a:t>
            </a:r>
            <a:r>
              <a:rPr lang="hu-HU" dirty="0" smtClean="0"/>
              <a:t> of 3D </a:t>
            </a:r>
            <a:r>
              <a:rPr lang="hu-HU" dirty="0" err="1" smtClean="0"/>
              <a:t>rendering</a:t>
            </a:r>
            <a:endParaRPr lang="hu-HU" dirty="0" smtClean="0"/>
          </a:p>
          <a:p>
            <a:r>
              <a:rPr lang="hu-HU" dirty="0" err="1" smtClean="0"/>
              <a:t>Ray-tracing</a:t>
            </a:r>
            <a:endParaRPr lang="hu-HU" dirty="0" smtClean="0"/>
          </a:p>
          <a:p>
            <a:r>
              <a:rPr lang="hu-HU" dirty="0" err="1" smtClean="0"/>
              <a:t>Incremental</a:t>
            </a:r>
            <a:r>
              <a:rPr lang="hu-HU" dirty="0" smtClean="0"/>
              <a:t> </a:t>
            </a:r>
            <a:r>
              <a:rPr lang="hu-HU" dirty="0" err="1" smtClean="0"/>
              <a:t>rendering</a:t>
            </a:r>
            <a:r>
              <a:rPr lang="hu-HU" dirty="0" smtClean="0"/>
              <a:t>, </a:t>
            </a:r>
            <a:r>
              <a:rPr lang="hu-HU" dirty="0" err="1"/>
              <a:t>freeglut</a:t>
            </a:r>
            <a:r>
              <a:rPr lang="hu-HU" dirty="0" smtClean="0"/>
              <a:t>+</a:t>
            </a:r>
            <a:r>
              <a:rPr lang="hu-HU" dirty="0" err="1" smtClean="0"/>
              <a:t>OpenGL</a:t>
            </a:r>
            <a:r>
              <a:rPr lang="hu-HU" dirty="0" smtClean="0"/>
              <a:t>+GLSL</a:t>
            </a:r>
          </a:p>
          <a:p>
            <a:r>
              <a:rPr lang="hu-HU" dirty="0" smtClean="0"/>
              <a:t>GPGPU: CUDA</a:t>
            </a:r>
          </a:p>
          <a:p>
            <a:r>
              <a:rPr lang="hu-HU" dirty="0" err="1" smtClean="0"/>
              <a:t>Animation</a:t>
            </a:r>
            <a:r>
              <a:rPr lang="hu-HU" dirty="0" smtClean="0"/>
              <a:t>, Game </a:t>
            </a:r>
            <a:r>
              <a:rPr lang="hu-HU" dirty="0" err="1" smtClean="0"/>
              <a:t>programming</a:t>
            </a:r>
            <a:endParaRPr lang="hu-HU" dirty="0" smtClean="0"/>
          </a:p>
        </p:txBody>
      </p:sp>
    </p:spTree>
    <p:extLst>
      <p:ext uri="{BB962C8B-B14F-4D97-AF65-F5344CB8AC3E}">
        <p14:creationId xmlns:p14="http://schemas.microsoft.com/office/powerpoint/2010/main" xmlns="" val="32311585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8919</TotalTime>
  <Pages>21</Pages>
  <Words>665</Words>
  <Application>Microsoft Office PowerPoint</Application>
  <PresentationFormat>Diavetítés a képernyőre (4:3 oldalarány)</PresentationFormat>
  <Paragraphs>73</Paragraphs>
  <Slides>7</Slides>
  <Notes>6</Notes>
  <HiddenSlides>0</HiddenSlides>
  <MMClips>1</MMClips>
  <ScaleCrop>false</ScaleCrop>
  <HeadingPairs>
    <vt:vector size="6" baseType="variant">
      <vt:variant>
        <vt:lpstr>Téma</vt:lpstr>
      </vt:variant>
      <vt:variant>
        <vt:i4>1</vt:i4>
      </vt:variant>
      <vt:variant>
        <vt:lpstr>Beágyazott OLE kiszolgálók</vt:lpstr>
      </vt:variant>
      <vt:variant>
        <vt:i4>3</vt:i4>
      </vt:variant>
      <vt:variant>
        <vt:lpstr>Diacímek</vt:lpstr>
      </vt:variant>
      <vt:variant>
        <vt:i4>7</vt:i4>
      </vt:variant>
    </vt:vector>
  </HeadingPairs>
  <TitlesOfParts>
    <vt:vector size="11" baseType="lpstr">
      <vt:lpstr>Office-téma</vt:lpstr>
      <vt:lpstr>Microsoft ClipArt Gallery</vt:lpstr>
      <vt:lpstr>Klip</vt:lpstr>
      <vt:lpstr>Equation</vt:lpstr>
      <vt:lpstr>Computer Graphics Introduction</vt:lpstr>
      <vt:lpstr>Computer Graphics</vt:lpstr>
      <vt:lpstr>2D Rendering: drawing</vt:lpstr>
      <vt:lpstr>3D rendering: optics</vt:lpstr>
      <vt:lpstr>Photorealistic rendering</vt:lpstr>
      <vt:lpstr>Challenges</vt:lpstr>
      <vt:lpstr>Topics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cp:lastModifiedBy>
  <cp:revision>310</cp:revision>
  <cp:lastPrinted>2000-02-13T18:22:43Z</cp:lastPrinted>
  <dcterms:created xsi:type="dcterms:W3CDTF">2000-02-12T21:33:12Z</dcterms:created>
  <dcterms:modified xsi:type="dcterms:W3CDTF">2018-02-03T14:50:34Z</dcterms:modified>
</cp:coreProperties>
</file>